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36">
          <p15:clr>
            <a:srgbClr val="A4A3A4"/>
          </p15:clr>
        </p15:guide>
        <p15:guide id="2" pos="1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1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detail: </a:t>
            </a:r>
            <a:r>
              <a:rPr b="0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mrl.snu.ac.kr/courses/CourseGraphics/</a:t>
            </a:r>
            <a:r>
              <a:rPr b="1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r>
              <a:rPr b="0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  <a:r>
              <a:rPr b="1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ppt </a:t>
            </a:r>
            <a:endParaRPr/>
          </a:p>
        </p:txBody>
      </p:sp>
      <p:sp>
        <p:nvSpPr>
          <p:cNvPr id="74" name="Google Shape;74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8" name="Google Shape;748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9" name="Google Shape;749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http://cgi.cse.unsw.edu.au/~cs3421/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3" name="Google Shape;773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8" name="Google Shape;798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Google Shape;799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http://planetmath.org/encyclopedia/Rotate.html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8" name="Google Shape;888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9" name="Google Shape;889;p5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1" name="Google Shape;901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2" name="Google Shape;902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9" name="Google Shape;909;p5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" type="body"/>
          </p:nvPr>
        </p:nvSpPr>
        <p:spPr>
          <a:xfrm>
            <a:off x="495300" y="1447800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495300" y="1447800"/>
            <a:ext cx="41910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2" type="body"/>
          </p:nvPr>
        </p:nvSpPr>
        <p:spPr>
          <a:xfrm>
            <a:off x="4838700" y="1447800"/>
            <a:ext cx="41910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33817" y="10014"/>
            <a:ext cx="9716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 flipH="1">
            <a:off x="177800" y="1171575"/>
            <a:ext cx="8966200" cy="203200"/>
          </a:xfrm>
          <a:prstGeom prst="homePlate">
            <a:avLst>
              <a:gd fmla="val 76810" name="adj"/>
            </a:avLst>
          </a:prstGeom>
          <a:gradFill>
            <a:gsLst>
              <a:gs pos="0">
                <a:srgbClr val="271884"/>
              </a:gs>
              <a:gs pos="50000">
                <a:srgbClr val="C5C5E9"/>
              </a:gs>
              <a:gs pos="100000">
                <a:srgbClr val="27188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27188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95300" y="1447800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06400" lvl="2" marL="13716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»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»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»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»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mpact"/>
              <a:buChar char="»"/>
              <a:defRPr b="0" i="0" sz="20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25413" y="1165225"/>
            <a:ext cx="219075" cy="203200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8242300" y="5588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" name="Google Shape;21;p1"/>
          <p:cNvGrpSpPr/>
          <p:nvPr/>
        </p:nvGrpSpPr>
        <p:grpSpPr>
          <a:xfrm>
            <a:off x="63500" y="314325"/>
            <a:ext cx="292100" cy="6543675"/>
            <a:chOff x="96" y="198"/>
            <a:chExt cx="534" cy="4122"/>
          </a:xfrm>
        </p:grpSpPr>
        <p:sp>
          <p:nvSpPr>
            <p:cNvPr id="22" name="Google Shape;22;p1"/>
            <p:cNvSpPr/>
            <p:nvPr/>
          </p:nvSpPr>
          <p:spPr>
            <a:xfrm flipH="1" rot="5400000">
              <a:off x="81" y="1994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 flipH="1" rot="5400000">
              <a:off x="81" y="2588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flipH="1" rot="5400000">
              <a:off x="81" y="3181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flipH="1" rot="5400000">
              <a:off x="84" y="3774"/>
              <a:ext cx="558" cy="534"/>
            </a:xfrm>
            <a:prstGeom prst="parallelogram">
              <a:avLst>
                <a:gd fmla="val 55437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 flipH="1" rot="5400000">
              <a:off x="81" y="213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 flipH="1" rot="5400000">
              <a:off x="81" y="803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flipH="1" rot="5400000">
              <a:off x="81" y="1399"/>
              <a:ext cx="564" cy="534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1"/>
          <p:cNvSpPr/>
          <p:nvPr/>
        </p:nvSpPr>
        <p:spPr>
          <a:xfrm>
            <a:off x="111125" y="0"/>
            <a:ext cx="19685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" name="Google Shape;30;p1"/>
          <p:cNvGrpSpPr/>
          <p:nvPr/>
        </p:nvGrpSpPr>
        <p:grpSpPr>
          <a:xfrm>
            <a:off x="61913" y="0"/>
            <a:ext cx="292373" cy="6858000"/>
            <a:chOff x="95" y="0"/>
            <a:chExt cx="535" cy="4320"/>
          </a:xfrm>
        </p:grpSpPr>
        <p:sp>
          <p:nvSpPr>
            <p:cNvPr id="31" name="Google Shape;31;p1"/>
            <p:cNvSpPr/>
            <p:nvPr/>
          </p:nvSpPr>
          <p:spPr>
            <a:xfrm rot="-5400000">
              <a:off x="82" y="2292"/>
              <a:ext cx="564" cy="532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 rot="-5400000">
              <a:off x="81" y="2878"/>
              <a:ext cx="565" cy="532"/>
            </a:xfrm>
            <a:prstGeom prst="parallelogram">
              <a:avLst>
                <a:gd fmla="val 56133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 rot="-5400000">
              <a:off x="81" y="3487"/>
              <a:ext cx="564" cy="535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 rot="-5400000">
              <a:off x="81" y="500"/>
              <a:ext cx="565" cy="532"/>
            </a:xfrm>
            <a:prstGeom prst="parallelogram">
              <a:avLst>
                <a:gd fmla="val 56133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-5400000">
              <a:off x="81" y="1109"/>
              <a:ext cx="564" cy="535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-5400000">
              <a:off x="81" y="1705"/>
              <a:ext cx="564" cy="535"/>
            </a:xfrm>
            <a:prstGeom prst="parallelogram">
              <a:avLst>
                <a:gd fmla="val 56034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98" y="0"/>
              <a:ext cx="532" cy="465"/>
            </a:xfrm>
            <a:custGeom>
              <a:rect b="b" l="l" r="r" t="t"/>
              <a:pathLst>
                <a:path extrusionOk="0" h="465" w="532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95" y="4060"/>
              <a:ext cx="456" cy="260"/>
            </a:xfrm>
            <a:custGeom>
              <a:rect b="b" l="l" r="r" t="t"/>
              <a:pathLst>
                <a:path extrusionOk="0" h="264" w="457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9" name="Google Shape;39;p1"/>
          <p:cNvSpPr txBox="1"/>
          <p:nvPr/>
        </p:nvSpPr>
        <p:spPr>
          <a:xfrm>
            <a:off x="8596391" y="823913"/>
            <a:ext cx="4794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jpg"/><Relationship Id="rId4" Type="http://schemas.openxmlformats.org/officeDocument/2006/relationships/hyperlink" Target="http://www.cs.mtu.edu/~shene/COURSES/cs3621/NOTES/geometry/homo-coor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290320" y="25527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Geometric Transformation-2D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Translation</a:t>
            </a:r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533400" y="22860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Translation operation: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Or, in matrix form:</a:t>
            </a:r>
            <a:endParaRPr/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4913" y="2133600"/>
            <a:ext cx="1858962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6863" y="4076700"/>
            <a:ext cx="3119437" cy="144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5"/>
          <p:cNvSpPr/>
          <p:nvPr/>
        </p:nvSpPr>
        <p:spPr>
          <a:xfrm rot="-5400000">
            <a:off x="6684703" y="5067300"/>
            <a:ext cx="228600" cy="1219200"/>
          </a:xfrm>
          <a:prstGeom prst="leftBrace">
            <a:avLst>
              <a:gd fmla="val 44444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6219158" y="5562600"/>
            <a:ext cx="1159685" cy="8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618615" y="5791200"/>
            <a:ext cx="25298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matrix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Scaling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95300" y="1447800"/>
            <a:ext cx="8534400" cy="239871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>
                <a:solidFill>
                  <a:srgbClr val="CC3300"/>
                </a:solidFill>
              </a:rPr>
              <a:t>Scaling</a:t>
            </a:r>
            <a:r>
              <a:rPr lang="en-US" sz="2800"/>
              <a:t> a coordinate means multiplying each of its components by a scalar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>
                <a:solidFill>
                  <a:srgbClr val="CC3300"/>
                </a:solidFill>
              </a:rPr>
              <a:t>Uniform scaling</a:t>
            </a:r>
            <a:r>
              <a:rPr lang="en-US" sz="2800"/>
              <a:t> means this scalar is the same for all components: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609600" y="3505200"/>
            <a:ext cx="3048000" cy="2743200"/>
            <a:chOff x="816" y="2208"/>
            <a:chExt cx="1920" cy="1728"/>
          </a:xfrm>
        </p:grpSpPr>
        <p:cxnSp>
          <p:nvCxnSpPr>
            <p:cNvPr id="211" name="Google Shape;211;p16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6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6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16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16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16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16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6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16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6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16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6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9" name="Google Shape;229;p16"/>
          <p:cNvGrpSpPr/>
          <p:nvPr/>
        </p:nvGrpSpPr>
        <p:grpSpPr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descr="Horizontal brick" id="230" name="Google Shape;230;p16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33" name="Google Shape;233;p16"/>
          <p:cNvGrpSpPr/>
          <p:nvPr/>
        </p:nvGrpSpPr>
        <p:grpSpPr>
          <a:xfrm>
            <a:off x="5181600" y="3505200"/>
            <a:ext cx="3048000" cy="2743200"/>
            <a:chOff x="816" y="2208"/>
            <a:chExt cx="1920" cy="1728"/>
          </a:xfrm>
        </p:grpSpPr>
        <p:cxnSp>
          <p:nvCxnSpPr>
            <p:cNvPr id="234" name="Google Shape;234;p16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6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6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16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6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6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6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6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16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" name="Google Shape;252;p16"/>
          <p:cNvGrpSpPr/>
          <p:nvPr/>
        </p:nvGrpSpPr>
        <p:grpSpPr>
          <a:xfrm>
            <a:off x="6781800" y="3200400"/>
            <a:ext cx="1828800" cy="2133600"/>
            <a:chOff x="1440" y="2928"/>
            <a:chExt cx="576" cy="672"/>
          </a:xfrm>
        </p:grpSpPr>
        <p:sp>
          <p:nvSpPr>
            <p:cNvPr descr="Horizontal brick" id="253" name="Google Shape;253;p16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rgbClr val="0119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6" name="Google Shape;256;p16"/>
          <p:cNvSpPr/>
          <p:nvPr/>
        </p:nvSpPr>
        <p:spPr>
          <a:xfrm>
            <a:off x="3962400" y="47244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4097338" y="5105400"/>
            <a:ext cx="5159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495300" y="1746250"/>
            <a:ext cx="8534400" cy="43021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>
                <a:solidFill>
                  <a:srgbClr val="CC3300"/>
                </a:solidFill>
              </a:rPr>
              <a:t>Non-uniform scaling</a:t>
            </a:r>
            <a:r>
              <a:rPr lang="en-US" sz="2800"/>
              <a:t>: different scalars per component: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i="1"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/>
              <a:t>How can we represent this in matrix form?</a:t>
            </a:r>
            <a:endParaRPr/>
          </a:p>
        </p:txBody>
      </p:sp>
      <p:sp>
        <p:nvSpPr>
          <p:cNvPr id="263" name="Google Shape;263;p17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Scaling</a:t>
            </a:r>
            <a:endParaRPr/>
          </a:p>
        </p:txBody>
      </p:sp>
      <p:grpSp>
        <p:nvGrpSpPr>
          <p:cNvPr id="264" name="Google Shape;264;p17"/>
          <p:cNvGrpSpPr/>
          <p:nvPr/>
        </p:nvGrpSpPr>
        <p:grpSpPr>
          <a:xfrm>
            <a:off x="609600" y="2514600"/>
            <a:ext cx="8001000" cy="2743200"/>
            <a:chOff x="384" y="1584"/>
            <a:chExt cx="5040" cy="1728"/>
          </a:xfrm>
        </p:grpSpPr>
        <p:grpSp>
          <p:nvGrpSpPr>
            <p:cNvPr id="265" name="Google Shape;265;p17"/>
            <p:cNvGrpSpPr/>
            <p:nvPr/>
          </p:nvGrpSpPr>
          <p:grpSpPr>
            <a:xfrm>
              <a:off x="384" y="1584"/>
              <a:ext cx="1920" cy="1728"/>
              <a:chOff x="816" y="2208"/>
              <a:chExt cx="1920" cy="1728"/>
            </a:xfrm>
          </p:grpSpPr>
          <p:cxnSp>
            <p:nvCxnSpPr>
              <p:cNvPr id="266" name="Google Shape;266;p17"/>
              <p:cNvCxnSpPr/>
              <p:nvPr/>
            </p:nvCxnSpPr>
            <p:spPr>
              <a:xfrm>
                <a:off x="1056" y="2208"/>
                <a:ext cx="0" cy="17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7"/>
              <p:cNvCxnSpPr/>
              <p:nvPr/>
            </p:nvCxnSpPr>
            <p:spPr>
              <a:xfrm>
                <a:off x="816" y="3744"/>
                <a:ext cx="19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7"/>
              <p:cNvCxnSpPr/>
              <p:nvPr/>
            </p:nvCxnSpPr>
            <p:spPr>
              <a:xfrm>
                <a:off x="1248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7"/>
              <p:cNvCxnSpPr/>
              <p:nvPr/>
            </p:nvCxnSpPr>
            <p:spPr>
              <a:xfrm>
                <a:off x="1440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7"/>
              <p:cNvCxnSpPr/>
              <p:nvPr/>
            </p:nvCxnSpPr>
            <p:spPr>
              <a:xfrm>
                <a:off x="1632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7"/>
              <p:cNvCxnSpPr/>
              <p:nvPr/>
            </p:nvCxnSpPr>
            <p:spPr>
              <a:xfrm>
                <a:off x="1824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7"/>
              <p:cNvCxnSpPr/>
              <p:nvPr/>
            </p:nvCxnSpPr>
            <p:spPr>
              <a:xfrm>
                <a:off x="2016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17"/>
              <p:cNvCxnSpPr/>
              <p:nvPr/>
            </p:nvCxnSpPr>
            <p:spPr>
              <a:xfrm>
                <a:off x="2208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17"/>
              <p:cNvCxnSpPr/>
              <p:nvPr/>
            </p:nvCxnSpPr>
            <p:spPr>
              <a:xfrm>
                <a:off x="2400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17"/>
              <p:cNvCxnSpPr/>
              <p:nvPr/>
            </p:nvCxnSpPr>
            <p:spPr>
              <a:xfrm>
                <a:off x="2592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17"/>
              <p:cNvCxnSpPr/>
              <p:nvPr/>
            </p:nvCxnSpPr>
            <p:spPr>
              <a:xfrm>
                <a:off x="1008" y="3552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17"/>
              <p:cNvCxnSpPr/>
              <p:nvPr/>
            </p:nvCxnSpPr>
            <p:spPr>
              <a:xfrm>
                <a:off x="1008" y="3360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17"/>
              <p:cNvCxnSpPr/>
              <p:nvPr/>
            </p:nvCxnSpPr>
            <p:spPr>
              <a:xfrm>
                <a:off x="1008" y="3168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17"/>
              <p:cNvCxnSpPr/>
              <p:nvPr/>
            </p:nvCxnSpPr>
            <p:spPr>
              <a:xfrm>
                <a:off x="1008" y="2976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17"/>
              <p:cNvCxnSpPr/>
              <p:nvPr/>
            </p:nvCxnSpPr>
            <p:spPr>
              <a:xfrm>
                <a:off x="1008" y="2784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17"/>
              <p:cNvCxnSpPr/>
              <p:nvPr/>
            </p:nvCxnSpPr>
            <p:spPr>
              <a:xfrm>
                <a:off x="1008" y="2592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17"/>
              <p:cNvCxnSpPr/>
              <p:nvPr/>
            </p:nvCxnSpPr>
            <p:spPr>
              <a:xfrm>
                <a:off x="1008" y="2400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17"/>
              <p:cNvCxnSpPr/>
              <p:nvPr/>
            </p:nvCxnSpPr>
            <p:spPr>
              <a:xfrm>
                <a:off x="1008" y="2208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4" name="Google Shape;284;p17"/>
            <p:cNvGrpSpPr/>
            <p:nvPr/>
          </p:nvGrpSpPr>
          <p:grpSpPr>
            <a:xfrm>
              <a:off x="1008" y="2256"/>
              <a:ext cx="576" cy="672"/>
              <a:chOff x="1440" y="2928"/>
              <a:chExt cx="576" cy="672"/>
            </a:xfrm>
          </p:grpSpPr>
          <p:sp>
            <p:nvSpPr>
              <p:cNvPr descr="Horizontal brick" id="285" name="Google Shape;285;p17"/>
              <p:cNvSpPr/>
              <p:nvPr/>
            </p:nvSpPr>
            <p:spPr>
              <a:xfrm>
                <a:off x="1536" y="2928"/>
                <a:ext cx="96" cy="144"/>
              </a:xfrm>
              <a:custGeom>
                <a:rect b="b" l="l" r="r" t="t"/>
                <a:pathLst>
                  <a:path extrusionOk="0" h="144" w="96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cap="flat" cmpd="sng" w="38100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1440" y="2976"/>
                <a:ext cx="576" cy="192"/>
              </a:xfrm>
              <a:custGeom>
                <a:rect b="b" l="l" r="r" t="t"/>
                <a:pathLst>
                  <a:path extrusionOk="0" h="192" w="576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88" name="Google Shape;288;p17"/>
            <p:cNvGrpSpPr/>
            <p:nvPr/>
          </p:nvGrpSpPr>
          <p:grpSpPr>
            <a:xfrm>
              <a:off x="3264" y="1584"/>
              <a:ext cx="1920" cy="1728"/>
              <a:chOff x="816" y="2208"/>
              <a:chExt cx="1920" cy="1728"/>
            </a:xfrm>
          </p:grpSpPr>
          <p:cxnSp>
            <p:nvCxnSpPr>
              <p:cNvPr id="289" name="Google Shape;289;p17"/>
              <p:cNvCxnSpPr/>
              <p:nvPr/>
            </p:nvCxnSpPr>
            <p:spPr>
              <a:xfrm>
                <a:off x="1056" y="2208"/>
                <a:ext cx="0" cy="1728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17"/>
              <p:cNvCxnSpPr/>
              <p:nvPr/>
            </p:nvCxnSpPr>
            <p:spPr>
              <a:xfrm>
                <a:off x="816" y="3744"/>
                <a:ext cx="192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17"/>
              <p:cNvCxnSpPr/>
              <p:nvPr/>
            </p:nvCxnSpPr>
            <p:spPr>
              <a:xfrm>
                <a:off x="1248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17"/>
              <p:cNvCxnSpPr/>
              <p:nvPr/>
            </p:nvCxnSpPr>
            <p:spPr>
              <a:xfrm>
                <a:off x="1440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17"/>
              <p:cNvCxnSpPr/>
              <p:nvPr/>
            </p:nvCxnSpPr>
            <p:spPr>
              <a:xfrm>
                <a:off x="1632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7"/>
              <p:cNvCxnSpPr/>
              <p:nvPr/>
            </p:nvCxnSpPr>
            <p:spPr>
              <a:xfrm>
                <a:off x="1824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17"/>
              <p:cNvCxnSpPr/>
              <p:nvPr/>
            </p:nvCxnSpPr>
            <p:spPr>
              <a:xfrm>
                <a:off x="2016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17"/>
              <p:cNvCxnSpPr/>
              <p:nvPr/>
            </p:nvCxnSpPr>
            <p:spPr>
              <a:xfrm>
                <a:off x="2208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17"/>
              <p:cNvCxnSpPr/>
              <p:nvPr/>
            </p:nvCxnSpPr>
            <p:spPr>
              <a:xfrm>
                <a:off x="2400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17"/>
              <p:cNvCxnSpPr/>
              <p:nvPr/>
            </p:nvCxnSpPr>
            <p:spPr>
              <a:xfrm>
                <a:off x="2592" y="3696"/>
                <a:ext cx="0" cy="9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17"/>
              <p:cNvCxnSpPr/>
              <p:nvPr/>
            </p:nvCxnSpPr>
            <p:spPr>
              <a:xfrm>
                <a:off x="1008" y="3552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17"/>
              <p:cNvCxnSpPr/>
              <p:nvPr/>
            </p:nvCxnSpPr>
            <p:spPr>
              <a:xfrm>
                <a:off x="1008" y="3360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17"/>
              <p:cNvCxnSpPr/>
              <p:nvPr/>
            </p:nvCxnSpPr>
            <p:spPr>
              <a:xfrm>
                <a:off x="1008" y="3168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17"/>
              <p:cNvCxnSpPr/>
              <p:nvPr/>
            </p:nvCxnSpPr>
            <p:spPr>
              <a:xfrm>
                <a:off x="1008" y="2976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17"/>
              <p:cNvCxnSpPr/>
              <p:nvPr/>
            </p:nvCxnSpPr>
            <p:spPr>
              <a:xfrm>
                <a:off x="1008" y="2784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17"/>
              <p:cNvCxnSpPr/>
              <p:nvPr/>
            </p:nvCxnSpPr>
            <p:spPr>
              <a:xfrm>
                <a:off x="1008" y="2592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17"/>
              <p:cNvCxnSpPr/>
              <p:nvPr/>
            </p:nvCxnSpPr>
            <p:spPr>
              <a:xfrm>
                <a:off x="1008" y="2400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17"/>
              <p:cNvCxnSpPr/>
              <p:nvPr/>
            </p:nvCxnSpPr>
            <p:spPr>
              <a:xfrm>
                <a:off x="1008" y="2208"/>
                <a:ext cx="9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07" name="Google Shape;307;p17"/>
            <p:cNvGrpSpPr/>
            <p:nvPr/>
          </p:nvGrpSpPr>
          <p:grpSpPr>
            <a:xfrm>
              <a:off x="4272" y="2690"/>
              <a:ext cx="1152" cy="334"/>
              <a:chOff x="1440" y="2928"/>
              <a:chExt cx="576" cy="672"/>
            </a:xfrm>
          </p:grpSpPr>
          <p:sp>
            <p:nvSpPr>
              <p:cNvPr descr="Horizontal brick" id="308" name="Google Shape;308;p17"/>
              <p:cNvSpPr/>
              <p:nvPr/>
            </p:nvSpPr>
            <p:spPr>
              <a:xfrm>
                <a:off x="1536" y="2928"/>
                <a:ext cx="96" cy="144"/>
              </a:xfrm>
              <a:custGeom>
                <a:rect b="b" l="l" r="r" t="t"/>
                <a:pathLst>
                  <a:path extrusionOk="0" h="144" w="96">
                    <a:moveTo>
                      <a:pt x="0" y="144"/>
                    </a:moveTo>
                    <a:lnTo>
                      <a:pt x="0" y="0"/>
                    </a:lnTo>
                    <a:lnTo>
                      <a:pt x="96" y="0"/>
                    </a:lnTo>
                    <a:lnTo>
                      <a:pt x="96" y="9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9" name="Google Shape;309;p17"/>
              <p:cNvSpPr/>
              <p:nvPr/>
            </p:nvSpPr>
            <p:spPr>
              <a:xfrm>
                <a:off x="1440" y="3168"/>
                <a:ext cx="576" cy="432"/>
              </a:xfrm>
              <a:prstGeom prst="rect">
                <a:avLst/>
              </a:prstGeom>
              <a:solidFill>
                <a:srgbClr val="FFFFFF"/>
              </a:solidFill>
              <a:ln cap="flat" cmpd="sng" w="38100">
                <a:solidFill>
                  <a:schemeClr val="hlink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0" name="Google Shape;310;p17"/>
              <p:cNvSpPr/>
              <p:nvPr/>
            </p:nvSpPr>
            <p:spPr>
              <a:xfrm>
                <a:off x="1440" y="2976"/>
                <a:ext cx="576" cy="192"/>
              </a:xfrm>
              <a:custGeom>
                <a:rect b="b" l="l" r="r" t="t"/>
                <a:pathLst>
                  <a:path extrusionOk="0" h="192" w="576">
                    <a:moveTo>
                      <a:pt x="0" y="192"/>
                    </a:moveTo>
                    <a:lnTo>
                      <a:pt x="240" y="0"/>
                    </a:lnTo>
                    <a:lnTo>
                      <a:pt x="336" y="0"/>
                    </a:lnTo>
                    <a:lnTo>
                      <a:pt x="576" y="192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3810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11" name="Google Shape;311;p17"/>
            <p:cNvSpPr/>
            <p:nvPr/>
          </p:nvSpPr>
          <p:spPr>
            <a:xfrm>
              <a:off x="2496" y="2352"/>
              <a:ext cx="480" cy="24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2423" y="2592"/>
              <a:ext cx="642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2</a:t>
              </a:r>
              <a:b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× 0.5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Scaling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533400" y="2286000"/>
            <a:ext cx="7772400" cy="4114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Scaling operation: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Or, in matrix form:</a:t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1863" y="2133600"/>
            <a:ext cx="1517650" cy="13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8263" y="4076700"/>
            <a:ext cx="3576637" cy="144621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/>
          <p:nvPr/>
        </p:nvSpPr>
        <p:spPr>
          <a:xfrm rot="-5400000">
            <a:off x="5811838" y="5067300"/>
            <a:ext cx="228600" cy="1219200"/>
          </a:xfrm>
          <a:prstGeom prst="leftBrace">
            <a:avLst>
              <a:gd fmla="val 44444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 txBox="1"/>
          <p:nvPr/>
        </p:nvSpPr>
        <p:spPr>
          <a:xfrm>
            <a:off x="5346283" y="5562600"/>
            <a:ext cx="1159685" cy="808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5022850" y="5791200"/>
            <a:ext cx="1822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matrix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Scaling</a:t>
            </a:r>
            <a:endParaRPr/>
          </a:p>
        </p:txBody>
      </p:sp>
      <p:sp>
        <p:nvSpPr>
          <p:cNvPr id="329" name="Google Shape;329;p19"/>
          <p:cNvSpPr txBox="1"/>
          <p:nvPr/>
        </p:nvSpPr>
        <p:spPr>
          <a:xfrm>
            <a:off x="548640" y="1547446"/>
            <a:ext cx="8173329" cy="43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non-uniform scaling preserve angles?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angle α that the vector (1, 1) makes with the x axis.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y by 2 creates the vector (1, 2). The angle  β that this vector makes with the x axis is different, i.e., α ≠ β, the angle is not preserved.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495300" y="1447800"/>
            <a:ext cx="8534400" cy="16891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To rotate a polygon or other graphics primitive, we simply apply the (same) rotation transformation to all of its vertices</a:t>
            </a:r>
            <a:endParaRPr/>
          </a:p>
        </p:txBody>
      </p:sp>
      <p:sp>
        <p:nvSpPr>
          <p:cNvPr id="335" name="Google Shape;335;p20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Rotation</a:t>
            </a:r>
            <a:endParaRPr/>
          </a:p>
        </p:txBody>
      </p:sp>
      <p:grpSp>
        <p:nvGrpSpPr>
          <p:cNvPr id="336" name="Google Shape;336;p20"/>
          <p:cNvGrpSpPr/>
          <p:nvPr/>
        </p:nvGrpSpPr>
        <p:grpSpPr>
          <a:xfrm>
            <a:off x="609600" y="3505200"/>
            <a:ext cx="3048000" cy="2743200"/>
            <a:chOff x="816" y="2208"/>
            <a:chExt cx="1920" cy="1728"/>
          </a:xfrm>
        </p:grpSpPr>
        <p:cxnSp>
          <p:nvCxnSpPr>
            <p:cNvPr id="337" name="Google Shape;337;p20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20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0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0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2" name="Google Shape;342;p20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20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20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20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20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20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20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20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20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0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20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5" name="Google Shape;355;p20"/>
          <p:cNvGrpSpPr/>
          <p:nvPr/>
        </p:nvGrpSpPr>
        <p:grpSpPr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descr="Horizontal brick" id="356" name="Google Shape;356;p20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59" name="Google Shape;359;p20"/>
          <p:cNvGrpSpPr/>
          <p:nvPr/>
        </p:nvGrpSpPr>
        <p:grpSpPr>
          <a:xfrm>
            <a:off x="5181600" y="3505200"/>
            <a:ext cx="3048000" cy="2743200"/>
            <a:chOff x="816" y="2208"/>
            <a:chExt cx="1920" cy="1728"/>
          </a:xfrm>
        </p:grpSpPr>
        <p:cxnSp>
          <p:nvCxnSpPr>
            <p:cNvPr id="360" name="Google Shape;360;p20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0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0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0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0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0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0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0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0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0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0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20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20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0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20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20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20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20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8" name="Google Shape;378;p20"/>
          <p:cNvSpPr/>
          <p:nvPr/>
        </p:nvSpPr>
        <p:spPr>
          <a:xfrm>
            <a:off x="3962400" y="47244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4059238" y="5105400"/>
            <a:ext cx="595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aseline="3000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0" name="Google Shape;380;p20"/>
          <p:cNvGrpSpPr/>
          <p:nvPr/>
        </p:nvGrpSpPr>
        <p:grpSpPr>
          <a:xfrm rot="-1169729">
            <a:off x="5724074" y="4179732"/>
            <a:ext cx="914400" cy="1066801"/>
            <a:chOff x="1440" y="2928"/>
            <a:chExt cx="576" cy="672"/>
          </a:xfrm>
        </p:grpSpPr>
        <p:sp>
          <p:nvSpPr>
            <p:cNvPr descr="Horizontal brick" id="381" name="Google Shape;381;p20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Rotation</a:t>
            </a:r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-184780" y="1600200"/>
            <a:ext cx="6204580" cy="4502723"/>
            <a:chOff x="-131" y="1008"/>
            <a:chExt cx="4397" cy="2836"/>
          </a:xfrm>
        </p:grpSpPr>
        <p:sp>
          <p:nvSpPr>
            <p:cNvPr id="391" name="Google Shape;391;p21"/>
            <p:cNvSpPr/>
            <p:nvPr/>
          </p:nvSpPr>
          <p:spPr>
            <a:xfrm>
              <a:off x="1412" y="1371"/>
              <a:ext cx="108" cy="96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2" name="Google Shape;392;p21"/>
            <p:cNvCxnSpPr/>
            <p:nvPr/>
          </p:nvCxnSpPr>
          <p:spPr>
            <a:xfrm>
              <a:off x="810" y="1008"/>
              <a:ext cx="0" cy="27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93" name="Google Shape;393;p21"/>
            <p:cNvCxnSpPr/>
            <p:nvPr/>
          </p:nvCxnSpPr>
          <p:spPr>
            <a:xfrm>
              <a:off x="810" y="3792"/>
              <a:ext cx="345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4" name="Google Shape;394;p21"/>
            <p:cNvSpPr/>
            <p:nvPr/>
          </p:nvSpPr>
          <p:spPr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5" name="Google Shape;395;p21"/>
            <p:cNvCxnSpPr/>
            <p:nvPr/>
          </p:nvCxnSpPr>
          <p:spPr>
            <a:xfrm flipH="1" rot="10800000">
              <a:off x="810" y="2352"/>
              <a:ext cx="2106" cy="14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96" name="Google Shape;396;p21"/>
            <p:cNvCxnSpPr/>
            <p:nvPr/>
          </p:nvCxnSpPr>
          <p:spPr>
            <a:xfrm flipH="1" rot="8468048">
              <a:off x="88" y="1903"/>
              <a:ext cx="2106" cy="14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97" name="Google Shape;397;p21"/>
            <p:cNvSpPr txBox="1"/>
            <p:nvPr/>
          </p:nvSpPr>
          <p:spPr>
            <a:xfrm>
              <a:off x="973" y="3006"/>
              <a:ext cx="355" cy="5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4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i="1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21"/>
            <p:cNvSpPr txBox="1"/>
            <p:nvPr/>
          </p:nvSpPr>
          <p:spPr>
            <a:xfrm>
              <a:off x="2916" y="1872"/>
              <a:ext cx="878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i="1"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sp>
          <p:nvSpPr>
            <p:cNvPr id="399" name="Google Shape;399;p21"/>
            <p:cNvSpPr txBox="1"/>
            <p:nvPr/>
          </p:nvSpPr>
          <p:spPr>
            <a:xfrm>
              <a:off x="1576" y="1031"/>
              <a:ext cx="1010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', </a:t>
              </a:r>
              <a:r>
                <a:rPr i="1"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')</a:t>
              </a:r>
              <a:endParaRPr/>
            </a:p>
          </p:txBody>
        </p:sp>
      </p:grpSp>
      <p:sp>
        <p:nvSpPr>
          <p:cNvPr id="400" name="Google Shape;400;p21"/>
          <p:cNvSpPr txBox="1"/>
          <p:nvPr/>
        </p:nvSpPr>
        <p:spPr>
          <a:xfrm>
            <a:off x="4300593" y="4338548"/>
            <a:ext cx="43877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x'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- 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y'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+ 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401" name="Google Shape;401;p21"/>
          <p:cNvSpPr txBox="1"/>
          <p:nvPr/>
        </p:nvSpPr>
        <p:spPr>
          <a:xfrm>
            <a:off x="4876800" y="1524000"/>
            <a:ext cx="417576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Char char="•"/>
            </a:pPr>
            <a:r>
              <a:rPr b="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Clock Wise</a:t>
            </a:r>
            <a:endParaRPr/>
          </a:p>
          <a:p>
            <a:pPr indent="-285750" lvl="0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"/>
              <a:buChar char="•"/>
            </a:pPr>
            <a:r>
              <a:rPr b="0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Rotation</a:t>
            </a:r>
            <a:endParaRPr/>
          </a:p>
        </p:txBody>
      </p:sp>
      <p:sp>
        <p:nvSpPr>
          <p:cNvPr id="407" name="Google Shape;407;p22"/>
          <p:cNvSpPr txBox="1"/>
          <p:nvPr/>
        </p:nvSpPr>
        <p:spPr>
          <a:xfrm>
            <a:off x="4503738" y="1524000"/>
            <a:ext cx="46374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r cos 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r sin 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= r cos 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= r sin 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 Identity…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= r cos(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cos(θ) – r sin(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sin(θ)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= r sin(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cos(θ) + r cos(</a:t>
            </a: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sin(θ)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Substitute…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x’ = x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(θ) - 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(θ)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y’ = x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(θ) + 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(θ)</a:t>
            </a:r>
            <a:endParaRPr/>
          </a:p>
        </p:txBody>
      </p:sp>
      <p:grpSp>
        <p:nvGrpSpPr>
          <p:cNvPr id="408" name="Google Shape;408;p22"/>
          <p:cNvGrpSpPr/>
          <p:nvPr/>
        </p:nvGrpSpPr>
        <p:grpSpPr>
          <a:xfrm>
            <a:off x="-229613" y="2743200"/>
            <a:ext cx="3944363" cy="2998713"/>
            <a:chOff x="-129" y="829"/>
            <a:chExt cx="4395" cy="3012"/>
          </a:xfrm>
        </p:grpSpPr>
        <p:sp>
          <p:nvSpPr>
            <p:cNvPr id="409" name="Google Shape;409;p22"/>
            <p:cNvSpPr/>
            <p:nvPr/>
          </p:nvSpPr>
          <p:spPr>
            <a:xfrm>
              <a:off x="1435" y="1345"/>
              <a:ext cx="108" cy="96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0" name="Google Shape;410;p22"/>
            <p:cNvCxnSpPr/>
            <p:nvPr/>
          </p:nvCxnSpPr>
          <p:spPr>
            <a:xfrm>
              <a:off x="810" y="1008"/>
              <a:ext cx="0" cy="27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411" name="Google Shape;411;p22"/>
            <p:cNvCxnSpPr/>
            <p:nvPr/>
          </p:nvCxnSpPr>
          <p:spPr>
            <a:xfrm>
              <a:off x="810" y="3792"/>
              <a:ext cx="345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2" name="Google Shape;412;p22"/>
            <p:cNvSpPr/>
            <p:nvPr/>
          </p:nvSpPr>
          <p:spPr>
            <a:xfrm>
              <a:off x="2908" y="2264"/>
              <a:ext cx="108" cy="96"/>
            </a:xfrm>
            <a:prstGeom prst="ellipse">
              <a:avLst/>
            </a:prstGeom>
            <a:solidFill>
              <a:schemeClr val="hlink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3" name="Google Shape;413;p22"/>
            <p:cNvCxnSpPr/>
            <p:nvPr/>
          </p:nvCxnSpPr>
          <p:spPr>
            <a:xfrm flipH="1" rot="10800000">
              <a:off x="810" y="2352"/>
              <a:ext cx="2106" cy="14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14" name="Google Shape;414;p22"/>
            <p:cNvCxnSpPr/>
            <p:nvPr/>
          </p:nvCxnSpPr>
          <p:spPr>
            <a:xfrm flipH="1" rot="8468048">
              <a:off x="90" y="1900"/>
              <a:ext cx="2106" cy="14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15" name="Google Shape;415;p22"/>
            <p:cNvSpPr txBox="1"/>
            <p:nvPr/>
          </p:nvSpPr>
          <p:spPr>
            <a:xfrm>
              <a:off x="931" y="2974"/>
              <a:ext cx="440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θ</a:t>
              </a:r>
              <a:endPara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22"/>
            <p:cNvSpPr txBox="1"/>
            <p:nvPr/>
          </p:nvSpPr>
          <p:spPr>
            <a:xfrm>
              <a:off x="2915" y="1741"/>
              <a:ext cx="1274" cy="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(x, y)</a:t>
              </a: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1656" y="829"/>
              <a:ext cx="1610" cy="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(x’, y’)</a:t>
              </a:r>
              <a:endParaRPr/>
            </a:p>
          </p:txBody>
        </p:sp>
      </p:grpSp>
      <p:sp>
        <p:nvSpPr>
          <p:cNvPr id="418" name="Google Shape;418;p22"/>
          <p:cNvSpPr/>
          <p:nvPr/>
        </p:nvSpPr>
        <p:spPr>
          <a:xfrm>
            <a:off x="1031875" y="5075238"/>
            <a:ext cx="604838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7326313" y="2243138"/>
            <a:ext cx="508000" cy="1219200"/>
          </a:xfrm>
          <a:custGeom>
            <a:rect b="b" l="l" r="r" t="t"/>
            <a:pathLst>
              <a:path extrusionOk="0" h="768" w="360">
                <a:moveTo>
                  <a:pt x="0" y="0"/>
                </a:moveTo>
                <a:cubicBezTo>
                  <a:pt x="156" y="104"/>
                  <a:pt x="312" y="208"/>
                  <a:pt x="336" y="336"/>
                </a:cubicBezTo>
                <a:cubicBezTo>
                  <a:pt x="360" y="464"/>
                  <a:pt x="176" y="696"/>
                  <a:pt x="144" y="768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3631565" y="1731264"/>
            <a:ext cx="1039813" cy="3429000"/>
          </a:xfrm>
          <a:custGeom>
            <a:rect b="b" l="l" r="r" t="t"/>
            <a:pathLst>
              <a:path extrusionOk="0" h="2160" w="736">
                <a:moveTo>
                  <a:pt x="352" y="0"/>
                </a:moveTo>
                <a:cubicBezTo>
                  <a:pt x="176" y="660"/>
                  <a:pt x="0" y="1320"/>
                  <a:pt x="64" y="1680"/>
                </a:cubicBezTo>
                <a:cubicBezTo>
                  <a:pt x="128" y="2040"/>
                  <a:pt x="624" y="2080"/>
                  <a:pt x="736" y="216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3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Rotation</a:t>
            </a:r>
            <a:endParaRPr/>
          </a:p>
        </p:txBody>
      </p:sp>
      <p:sp>
        <p:nvSpPr>
          <p:cNvPr id="426" name="Google Shape;426;p23"/>
          <p:cNvSpPr txBox="1"/>
          <p:nvPr>
            <p:ph idx="1" type="body"/>
          </p:nvPr>
        </p:nvSpPr>
        <p:spPr>
          <a:xfrm>
            <a:off x="304800" y="1612900"/>
            <a:ext cx="8566150" cy="26638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i="1" lang="en-US"/>
              <a:t>This is easy to capture in matrix form: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i="1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/>
              <a:t>	x’ = x cos(θ) - y sin(θ)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/>
              <a:t>	y’ = x sin(θ) + y cos(θ)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						=&gt;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427" name="Google Shape;4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4489450"/>
            <a:ext cx="4486275" cy="114458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3"/>
          <p:cNvSpPr/>
          <p:nvPr/>
        </p:nvSpPr>
        <p:spPr>
          <a:xfrm rot="-5400000">
            <a:off x="6409403" y="4594454"/>
            <a:ext cx="200890" cy="2275731"/>
          </a:xfrm>
          <a:prstGeom prst="leftBrace">
            <a:avLst>
              <a:gd fmla="val 44444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3"/>
          <p:cNvSpPr txBox="1"/>
          <p:nvPr/>
        </p:nvSpPr>
        <p:spPr>
          <a:xfrm>
            <a:off x="5398130" y="5631870"/>
            <a:ext cx="2223430" cy="7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5507775" y="5818910"/>
            <a:ext cx="21355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matrix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Representation</a:t>
            </a:r>
            <a:endParaRPr/>
          </a:p>
        </p:txBody>
      </p:sp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495300" y="1447800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Represent 2D transformation by a matrix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Multiply matrix by column vector</a:t>
            </a:r>
            <a:br>
              <a:rPr lang="en-US"/>
            </a:br>
            <a:r>
              <a:rPr lang="en-US"/>
              <a:t>	⇔ apply transformation to point</a:t>
            </a:r>
            <a:endParaRPr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334000"/>
            <a:ext cx="2819400" cy="960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1338" y="2514600"/>
            <a:ext cx="1295400" cy="998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7063" y="5334000"/>
            <a:ext cx="1676400" cy="99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495300" y="1447800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2D Transformations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Basic 2D transformations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Matrix representation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Composite Transformation 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Computational Efficiency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Homogeneous representation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/>
              <a:t>Matrix composition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445" name="Google Shape;445;p25"/>
          <p:cNvSpPr txBox="1"/>
          <p:nvPr>
            <p:ph idx="1" type="body"/>
          </p:nvPr>
        </p:nvSpPr>
        <p:spPr>
          <a:xfrm>
            <a:off x="495300" y="1447800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Matrices are a convenient and efficient way to represent a sequence of transformations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Transformations  can be combined by multiplication, like</a:t>
            </a:r>
            <a:endParaRPr/>
          </a:p>
        </p:txBody>
      </p:sp>
      <p:pic>
        <p:nvPicPr>
          <p:cNvPr id="446" name="Google Shape;4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613" y="4068098"/>
            <a:ext cx="5126038" cy="102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6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in Matrix Representation</a:t>
            </a:r>
            <a:endParaRPr/>
          </a:p>
        </p:txBody>
      </p:sp>
      <p:pic>
        <p:nvPicPr>
          <p:cNvPr id="452" name="Google Shape;4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72" y="4420317"/>
            <a:ext cx="4486275" cy="114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173" y="2973183"/>
            <a:ext cx="3276600" cy="132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0075" y="1563688"/>
            <a:ext cx="2846388" cy="1319212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6"/>
          <p:cNvSpPr txBox="1"/>
          <p:nvPr/>
        </p:nvSpPr>
        <p:spPr>
          <a:xfrm>
            <a:off x="5738063" y="1992179"/>
            <a:ext cx="18018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5807178" y="3344708"/>
            <a:ext cx="12493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457" name="Google Shape;457;p26"/>
          <p:cNvSpPr txBox="1"/>
          <p:nvPr/>
        </p:nvSpPr>
        <p:spPr>
          <a:xfrm>
            <a:off x="5816702" y="4730443"/>
            <a:ext cx="14065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458" name="Google Shape;458;p26"/>
          <p:cNvSpPr/>
          <p:nvPr/>
        </p:nvSpPr>
        <p:spPr>
          <a:xfrm>
            <a:off x="682112" y="6012420"/>
            <a:ext cx="6721578" cy="584775"/>
          </a:xfrm>
          <a:prstGeom prst="rect">
            <a:avLst/>
          </a:prstGeom>
          <a:solidFill>
            <a:srgbClr val="FEECC0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make a composite matrix?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Homogeneous Coordinates</a:t>
            </a:r>
            <a:endParaRPr/>
          </a:p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–"/>
            </a:pPr>
            <a:r>
              <a:rPr lang="en-US"/>
              <a:t>We can express a translation in terms of a matrix multiplication operation by expanding the transformation matrix from its representation by a 2x2 matrix to representation by a 3x3 matrix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–"/>
            </a:pPr>
            <a:r>
              <a:rPr lang="en-US"/>
              <a:t>This is accomplished by using </a:t>
            </a:r>
            <a:r>
              <a:rPr i="1" lang="en-US"/>
              <a:t>homogeneous coordinates</a:t>
            </a:r>
            <a:r>
              <a:rPr lang="en-US"/>
              <a:t>, in which 2D points (</a:t>
            </a:r>
            <a:r>
              <a:rPr i="1" lang="en-US"/>
              <a:t>x</a:t>
            </a:r>
            <a:r>
              <a:rPr lang="en-US"/>
              <a:t>, </a:t>
            </a:r>
            <a:r>
              <a:rPr i="1" lang="en-US"/>
              <a:t>y</a:t>
            </a:r>
            <a:r>
              <a:rPr lang="en-US"/>
              <a:t>) are expressed as (</a:t>
            </a:r>
            <a:r>
              <a:rPr i="1" lang="en-US"/>
              <a:t>x</a:t>
            </a:r>
            <a:r>
              <a:rPr baseline="-25000" i="1" lang="en-US"/>
              <a:t>h</a:t>
            </a:r>
            <a:r>
              <a:rPr lang="en-US"/>
              <a:t>, </a:t>
            </a:r>
            <a:r>
              <a:rPr i="1" lang="en-US"/>
              <a:t>y</a:t>
            </a:r>
            <a:r>
              <a:rPr baseline="-25000" i="1" lang="en-US"/>
              <a:t>h</a:t>
            </a:r>
            <a:r>
              <a:rPr lang="en-US"/>
              <a:t>, </a:t>
            </a:r>
            <a:r>
              <a:rPr i="1" lang="en-US"/>
              <a:t>h</a:t>
            </a:r>
            <a:r>
              <a:rPr lang="en-US"/>
              <a:t>),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		where </a:t>
            </a:r>
            <a:r>
              <a:rPr i="1" lang="en-US"/>
              <a:t>h </a:t>
            </a:r>
            <a:r>
              <a:rPr lang="en-US"/>
              <a:t>≠ 0 and </a:t>
            </a:r>
            <a:r>
              <a:rPr i="1" lang="en-US"/>
              <a:t>x = x</a:t>
            </a:r>
            <a:r>
              <a:rPr baseline="-25000" i="1" lang="en-US"/>
              <a:t>h </a:t>
            </a:r>
            <a:r>
              <a:rPr i="1" lang="en-US"/>
              <a:t>/ h,  y </a:t>
            </a:r>
            <a:r>
              <a:rPr lang="en-US"/>
              <a:t>= </a:t>
            </a:r>
            <a:r>
              <a:rPr i="1" lang="en-US"/>
              <a:t>y</a:t>
            </a:r>
            <a:r>
              <a:rPr baseline="-25000" i="1" lang="en-US"/>
              <a:t>h </a:t>
            </a:r>
            <a:r>
              <a:rPr lang="en-US"/>
              <a:t>/ </a:t>
            </a:r>
            <a:r>
              <a:rPr i="1" lang="en-US"/>
              <a:t>h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	Typically, we use </a:t>
            </a:r>
            <a:r>
              <a:rPr i="1" lang="en-US"/>
              <a:t>h</a:t>
            </a:r>
            <a:r>
              <a:rPr lang="en-US"/>
              <a:t> = 1.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8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Homogeneous Coordinates </a:t>
            </a:r>
            <a:endParaRPr/>
          </a:p>
        </p:txBody>
      </p:sp>
      <p:pic>
        <p:nvPicPr>
          <p:cNvPr descr="homo" id="470" name="Google Shape;4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025" y="1527175"/>
            <a:ext cx="4440238" cy="33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 txBox="1"/>
          <p:nvPr/>
        </p:nvSpPr>
        <p:spPr>
          <a:xfrm>
            <a:off x="678860" y="5832764"/>
            <a:ext cx="81045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http://www.cs.mtu.edu/~shene/COURSES/cs3621/NOTES/geometry/homo-coor.html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9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Homogeneous Coordinates</a:t>
            </a:r>
            <a:endParaRPr/>
          </a:p>
        </p:txBody>
      </p:sp>
      <p:sp>
        <p:nvSpPr>
          <p:cNvPr id="477" name="Google Shape;477;p29"/>
          <p:cNvSpPr txBox="1"/>
          <p:nvPr>
            <p:ph idx="1" type="body"/>
          </p:nvPr>
        </p:nvSpPr>
        <p:spPr>
          <a:xfrm>
            <a:off x="495300" y="1447800"/>
            <a:ext cx="8534400" cy="230028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Add a 3rd coordinate to every 2D point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(x, y, w) represents a point at location (x/w, y/w)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(x, y, 0) represents a point at infinity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(0, 0, 0) is not allowed</a:t>
            </a:r>
            <a:endParaRPr/>
          </a:p>
        </p:txBody>
      </p:sp>
      <p:sp>
        <p:nvSpPr>
          <p:cNvPr id="478" name="Google Shape;478;p29"/>
          <p:cNvSpPr txBox="1"/>
          <p:nvPr/>
        </p:nvSpPr>
        <p:spPr>
          <a:xfrm>
            <a:off x="415925" y="3981450"/>
            <a:ext cx="33289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 coordinate system to represent many useful transformations</a:t>
            </a:r>
            <a:endParaRPr/>
          </a:p>
        </p:txBody>
      </p:sp>
      <p:grpSp>
        <p:nvGrpSpPr>
          <p:cNvPr id="479" name="Google Shape;479;p29"/>
          <p:cNvGrpSpPr/>
          <p:nvPr/>
        </p:nvGrpSpPr>
        <p:grpSpPr>
          <a:xfrm>
            <a:off x="3341688" y="3971925"/>
            <a:ext cx="5709375" cy="2668588"/>
            <a:chOff x="1836" y="1871"/>
            <a:chExt cx="4047" cy="1681"/>
          </a:xfrm>
        </p:grpSpPr>
        <p:cxnSp>
          <p:nvCxnSpPr>
            <p:cNvPr id="480" name="Google Shape;480;p29"/>
            <p:cNvCxnSpPr/>
            <p:nvPr/>
          </p:nvCxnSpPr>
          <p:spPr>
            <a:xfrm>
              <a:off x="2646" y="2064"/>
              <a:ext cx="0" cy="14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481" name="Google Shape;481;p29"/>
            <p:cNvCxnSpPr/>
            <p:nvPr/>
          </p:nvCxnSpPr>
          <p:spPr>
            <a:xfrm>
              <a:off x="1836" y="2928"/>
              <a:ext cx="1890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482" name="Google Shape;482;p29"/>
            <p:cNvSpPr/>
            <p:nvPr/>
          </p:nvSpPr>
          <p:spPr>
            <a:xfrm>
              <a:off x="3254" y="2586"/>
              <a:ext cx="81" cy="72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3" name="Google Shape;483;p29"/>
            <p:cNvCxnSpPr/>
            <p:nvPr/>
          </p:nvCxnSpPr>
          <p:spPr>
            <a:xfrm>
              <a:off x="2970" y="2880"/>
              <a:ext cx="1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29"/>
            <p:cNvCxnSpPr/>
            <p:nvPr/>
          </p:nvCxnSpPr>
          <p:spPr>
            <a:xfrm>
              <a:off x="3294" y="2880"/>
              <a:ext cx="1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29"/>
            <p:cNvCxnSpPr/>
            <p:nvPr/>
          </p:nvCxnSpPr>
          <p:spPr>
            <a:xfrm>
              <a:off x="2592" y="2640"/>
              <a:ext cx="108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9"/>
            <p:cNvCxnSpPr/>
            <p:nvPr/>
          </p:nvCxnSpPr>
          <p:spPr>
            <a:xfrm>
              <a:off x="2592" y="2352"/>
              <a:ext cx="108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7" name="Google Shape;487;p29"/>
            <p:cNvSpPr txBox="1"/>
            <p:nvPr/>
          </p:nvSpPr>
          <p:spPr>
            <a:xfrm>
              <a:off x="2878" y="2929"/>
              <a:ext cx="22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88" name="Google Shape;488;p29"/>
            <p:cNvSpPr txBox="1"/>
            <p:nvPr/>
          </p:nvSpPr>
          <p:spPr>
            <a:xfrm>
              <a:off x="3186" y="2926"/>
              <a:ext cx="22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89" name="Google Shape;489;p29"/>
            <p:cNvSpPr txBox="1"/>
            <p:nvPr/>
          </p:nvSpPr>
          <p:spPr>
            <a:xfrm>
              <a:off x="2432" y="2506"/>
              <a:ext cx="22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2430" y="2206"/>
              <a:ext cx="222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91" name="Google Shape;491;p29"/>
            <p:cNvSpPr txBox="1"/>
            <p:nvPr/>
          </p:nvSpPr>
          <p:spPr>
            <a:xfrm>
              <a:off x="3283" y="2303"/>
              <a:ext cx="713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(2,1,1)</a:t>
              </a:r>
              <a:endParaRPr/>
            </a:p>
          </p:txBody>
        </p:sp>
        <p:sp>
          <p:nvSpPr>
            <p:cNvPr id="492" name="Google Shape;492;p29"/>
            <p:cNvSpPr txBox="1"/>
            <p:nvPr/>
          </p:nvSpPr>
          <p:spPr>
            <a:xfrm>
              <a:off x="3997" y="2304"/>
              <a:ext cx="94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(4,2,2)</a:t>
              </a:r>
              <a:endParaRPr/>
            </a:p>
          </p:txBody>
        </p:sp>
        <p:sp>
          <p:nvSpPr>
            <p:cNvPr id="493" name="Google Shape;493;p29"/>
            <p:cNvSpPr txBox="1"/>
            <p:nvPr/>
          </p:nvSpPr>
          <p:spPr>
            <a:xfrm>
              <a:off x="4934" y="2304"/>
              <a:ext cx="94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 (6,3,3)</a:t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3618" y="2848"/>
              <a:ext cx="240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495" name="Google Shape;495;p29"/>
            <p:cNvSpPr txBox="1"/>
            <p:nvPr/>
          </p:nvSpPr>
          <p:spPr>
            <a:xfrm>
              <a:off x="2474" y="1871"/>
              <a:ext cx="227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Translation Matrix</a:t>
            </a:r>
            <a:endParaRPr/>
          </a:p>
        </p:txBody>
      </p:sp>
      <p:sp>
        <p:nvSpPr>
          <p:cNvPr id="501" name="Google Shape;501;p30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Using homogeneous coordinates, we can express the equations that define a 2D translation of a coordinate position:</a:t>
            </a:r>
            <a:endParaRPr/>
          </a:p>
        </p:txBody>
      </p:sp>
      <p:pic>
        <p:nvPicPr>
          <p:cNvPr id="502" name="Google Shape;5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913" y="3516313"/>
            <a:ext cx="3236912" cy="170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" y="3697288"/>
            <a:ext cx="26511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0"/>
          <p:cNvSpPr txBox="1"/>
          <p:nvPr/>
        </p:nvSpPr>
        <p:spPr>
          <a:xfrm>
            <a:off x="4130675" y="4011613"/>
            <a:ext cx="64135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in Matrix Representation</a:t>
            </a:r>
            <a:endParaRPr/>
          </a:p>
        </p:txBody>
      </p:sp>
      <p:sp>
        <p:nvSpPr>
          <p:cNvPr id="510" name="Google Shape;510;p31"/>
          <p:cNvSpPr txBox="1"/>
          <p:nvPr/>
        </p:nvSpPr>
        <p:spPr>
          <a:xfrm>
            <a:off x="5738063" y="1992179"/>
            <a:ext cx="180181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>
            <a:off x="5807178" y="3344708"/>
            <a:ext cx="124936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5816702" y="4892671"/>
            <a:ext cx="140652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>
            <a:off x="682112" y="6145152"/>
            <a:ext cx="6721578" cy="584775"/>
          </a:xfrm>
          <a:prstGeom prst="rect">
            <a:avLst/>
          </a:prstGeom>
          <a:solidFill>
            <a:srgbClr val="FEECC0"/>
          </a:solidFill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make a composite matrix now?</a:t>
            </a:r>
            <a:endParaRPr/>
          </a:p>
        </p:txBody>
      </p:sp>
      <p:pic>
        <p:nvPicPr>
          <p:cNvPr id="514" name="Google Shape;5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25" y="1438275"/>
            <a:ext cx="2874963" cy="151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" y="2970067"/>
            <a:ext cx="3036887" cy="151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25" y="4492128"/>
            <a:ext cx="4284663" cy="151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2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522" name="Google Shape;522;p32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If we want to apply </a:t>
            </a:r>
            <a:r>
              <a:rPr i="1" lang="en-US" sz="2800"/>
              <a:t>two </a:t>
            </a:r>
            <a:r>
              <a:rPr lang="en-US" sz="2800"/>
              <a:t>transformations, </a:t>
            </a:r>
            <a:r>
              <a:rPr i="1" lang="en-US" sz="2800"/>
              <a:t>M</a:t>
            </a:r>
            <a:r>
              <a:rPr baseline="-25000" lang="en-US" sz="2800"/>
              <a:t>1</a:t>
            </a:r>
            <a:r>
              <a:rPr i="1" lang="en-US" sz="2800"/>
              <a:t> </a:t>
            </a:r>
            <a:r>
              <a:rPr lang="en-US" sz="2800"/>
              <a:t>and </a:t>
            </a:r>
            <a:r>
              <a:rPr i="1" lang="en-US" sz="2800"/>
              <a:t>M</a:t>
            </a:r>
            <a:r>
              <a:rPr baseline="-25000" lang="en-US" sz="2800"/>
              <a:t>2</a:t>
            </a:r>
            <a:r>
              <a:rPr i="1" lang="en-US" sz="2800"/>
              <a:t> </a:t>
            </a:r>
            <a:r>
              <a:rPr lang="en-US" sz="2800"/>
              <a:t>to a point </a:t>
            </a:r>
            <a:r>
              <a:rPr i="1" lang="en-US" sz="2800"/>
              <a:t>P</a:t>
            </a:r>
            <a:r>
              <a:rPr lang="en-US" sz="2800"/>
              <a:t>, this can be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expressed as: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			</a:t>
            </a:r>
            <a:r>
              <a:rPr i="1" lang="en-US" sz="2800"/>
              <a:t>P′</a:t>
            </a:r>
            <a:r>
              <a:rPr baseline="30000" lang="en-US" sz="2800"/>
              <a:t> </a:t>
            </a:r>
            <a:r>
              <a:rPr lang="en-US" sz="2800"/>
              <a:t>= </a:t>
            </a:r>
            <a:r>
              <a:rPr i="1" lang="en-US" sz="2800"/>
              <a:t>M</a:t>
            </a:r>
            <a:r>
              <a:rPr baseline="-25000" lang="en-US" sz="2800"/>
              <a:t>2</a:t>
            </a:r>
            <a:r>
              <a:rPr lang="en-US" sz="2800"/>
              <a:t>.</a:t>
            </a:r>
            <a:r>
              <a:rPr i="1" lang="en-US" sz="2800"/>
              <a:t>M</a:t>
            </a:r>
            <a:r>
              <a:rPr baseline="-25000" lang="en-US" sz="2800"/>
              <a:t>1</a:t>
            </a:r>
            <a:r>
              <a:rPr lang="en-US" sz="2800"/>
              <a:t>.</a:t>
            </a:r>
            <a:r>
              <a:rPr i="1" lang="en-US" sz="2800"/>
              <a:t>P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/>
              <a:t>or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			 </a:t>
            </a:r>
            <a:r>
              <a:rPr i="1" lang="en-US" sz="2800"/>
              <a:t>P′</a:t>
            </a:r>
            <a:r>
              <a:rPr baseline="30000" lang="en-US" sz="2800"/>
              <a:t> </a:t>
            </a:r>
            <a:r>
              <a:rPr lang="en-US" sz="2800"/>
              <a:t>= </a:t>
            </a:r>
            <a:r>
              <a:rPr i="1" lang="en-US" sz="2800"/>
              <a:t>M</a:t>
            </a:r>
            <a:r>
              <a:rPr lang="en-US" sz="2800"/>
              <a:t>.</a:t>
            </a:r>
            <a:r>
              <a:rPr i="1" lang="en-US" sz="2800"/>
              <a:t>P 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i="1" lang="en-US" sz="2800"/>
              <a:t>where		M = M</a:t>
            </a:r>
            <a:r>
              <a:rPr baseline="-25000" lang="en-US" sz="2800"/>
              <a:t>2</a:t>
            </a:r>
            <a:r>
              <a:rPr lang="en-US" sz="2800"/>
              <a:t>.</a:t>
            </a:r>
            <a:r>
              <a:rPr i="1" lang="en-US" sz="2800"/>
              <a:t>M</a:t>
            </a:r>
            <a:r>
              <a:rPr baseline="-25000" lang="en-US" sz="2800"/>
              <a:t>1</a:t>
            </a:r>
            <a:endParaRPr sz="28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Note:	The transformations appear in right-to-left order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/>
          <p:nvPr/>
        </p:nvSpPr>
        <p:spPr>
          <a:xfrm>
            <a:off x="2962656" y="5632704"/>
            <a:ext cx="1914144" cy="743712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mbine" id="528" name="Google Shape;528;p3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675" y="1598613"/>
            <a:ext cx="6551613" cy="393065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</p:pic>
      <p:sp>
        <p:nvSpPr>
          <p:cNvPr id="529" name="Google Shape;529;p33"/>
          <p:cNvSpPr/>
          <p:nvPr/>
        </p:nvSpPr>
        <p:spPr>
          <a:xfrm>
            <a:off x="1735138" y="3595688"/>
            <a:ext cx="1323975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33"/>
          <p:cNvSpPr/>
          <p:nvPr/>
        </p:nvSpPr>
        <p:spPr>
          <a:xfrm>
            <a:off x="6003925" y="3938588"/>
            <a:ext cx="1323975" cy="76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33"/>
          <p:cNvSpPr txBox="1"/>
          <p:nvPr/>
        </p:nvSpPr>
        <p:spPr>
          <a:xfrm>
            <a:off x="1172591" y="5606034"/>
            <a:ext cx="73861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 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!= R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32" name="Google Shape;532;p33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>
            <a:off x="922593" y="6288913"/>
            <a:ext cx="7087552" cy="477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rotations around different axes do not commute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Composite Transformation</a:t>
            </a:r>
            <a:endParaRPr/>
          </a:p>
        </p:txBody>
      </p:sp>
      <p:sp>
        <p:nvSpPr>
          <p:cNvPr id="539" name="Google Shape;539;p34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Matrix Concatenation Properties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Multiplication of matrices is associative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The transformations appear in right-to-left order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Same type of transformation can commute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Rotation and uniform scaling can commute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/>
              <a:t>Rotations around different axes do not commute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Geometric Transformations </a:t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649288" y="1719263"/>
            <a:ext cx="5713412" cy="247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 Transformation </a:t>
            </a:r>
            <a:endParaRPr/>
          </a:p>
          <a:p>
            <a:pPr indent="-20320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Euclidean Transformation</a:t>
            </a:r>
            <a:endParaRPr/>
          </a:p>
          <a:p>
            <a:pPr indent="-20320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Affine Transformation</a:t>
            </a:r>
            <a:endParaRPr/>
          </a:p>
          <a:p>
            <a:pPr indent="-203200" lvl="0" marL="0" marR="0" rtl="0" algn="l"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Projective Transformation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5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Transformations</a:t>
            </a:r>
            <a:endParaRPr/>
          </a:p>
        </p:txBody>
      </p:sp>
      <p:sp>
        <p:nvSpPr>
          <p:cNvPr id="545" name="Google Shape;545;p35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For translation, the inverse is accomplished by translating in the opposite direction:</a:t>
            </a:r>
            <a:endParaRPr/>
          </a:p>
        </p:txBody>
      </p:sp>
      <p:pic>
        <p:nvPicPr>
          <p:cNvPr id="546" name="Google Shape;5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375" y="2935288"/>
            <a:ext cx="2840038" cy="17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5"/>
          <p:cNvSpPr/>
          <p:nvPr/>
        </p:nvSpPr>
        <p:spPr>
          <a:xfrm>
            <a:off x="827809" y="5468138"/>
            <a:ext cx="41270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T(-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-t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6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Transformations</a:t>
            </a:r>
            <a:endParaRPr/>
          </a:p>
        </p:txBody>
      </p:sp>
      <p:sp>
        <p:nvSpPr>
          <p:cNvPr id="553" name="Google Shape;553;p36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For scaling, the inverse is accomplished by scaling by the reciprocal of the original amount in each direction:</a:t>
            </a:r>
            <a:endParaRPr/>
          </a:p>
        </p:txBody>
      </p:sp>
      <p:pic>
        <p:nvPicPr>
          <p:cNvPr id="554" name="Google Shape;5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2450" y="2935288"/>
            <a:ext cx="3419475" cy="17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6"/>
          <p:cNvSpPr/>
          <p:nvPr/>
        </p:nvSpPr>
        <p:spPr>
          <a:xfrm>
            <a:off x="900912" y="5600874"/>
            <a:ext cx="46923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S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= S(1/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Transformations</a:t>
            </a:r>
            <a:endParaRPr/>
          </a:p>
        </p:txBody>
      </p:sp>
      <p:sp>
        <p:nvSpPr>
          <p:cNvPr id="561" name="Google Shape;561;p37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For rotation, the inverse is accomplished by rotating about the negative of the angle: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Note that </a:t>
            </a:r>
            <a:r>
              <a:rPr i="1" lang="en-US"/>
              <a:t>R</a:t>
            </a:r>
            <a:r>
              <a:rPr baseline="30000" lang="en-US"/>
              <a:t>-1</a:t>
            </a:r>
            <a:r>
              <a:rPr lang="en-US"/>
              <a:t>(</a:t>
            </a:r>
            <a:r>
              <a:rPr i="1" lang="en-US"/>
              <a:t>θ</a:t>
            </a:r>
            <a:r>
              <a:rPr lang="en-US"/>
              <a:t>) = </a:t>
            </a:r>
            <a:r>
              <a:rPr i="1" lang="en-US"/>
              <a:t>R</a:t>
            </a:r>
            <a:r>
              <a:rPr baseline="30000" lang="en-US"/>
              <a:t>T</a:t>
            </a:r>
            <a:r>
              <a:rPr lang="en-US"/>
              <a:t>(</a:t>
            </a:r>
            <a:r>
              <a:rPr i="1" lang="en-US"/>
              <a:t>θ</a:t>
            </a:r>
            <a:r>
              <a:rPr lang="en-US"/>
              <a:t>) = </a:t>
            </a:r>
            <a:r>
              <a:rPr i="1" lang="en-US"/>
              <a:t>R </a:t>
            </a:r>
            <a:r>
              <a:rPr lang="en-US"/>
              <a:t>(-</a:t>
            </a:r>
            <a:r>
              <a:rPr i="1" lang="en-US"/>
              <a:t>θ</a:t>
            </a:r>
            <a:r>
              <a:rPr lang="en-US"/>
              <a:t>)</a:t>
            </a:r>
            <a:endParaRPr baseline="30000"/>
          </a:p>
        </p:txBody>
      </p:sp>
      <p:pic>
        <p:nvPicPr>
          <p:cNvPr id="562" name="Google Shape;56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088" y="2663825"/>
            <a:ext cx="46704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8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about a Pivot Point</a:t>
            </a:r>
            <a:endParaRPr/>
          </a:p>
        </p:txBody>
      </p:sp>
      <p:sp>
        <p:nvSpPr>
          <p:cNvPr id="568" name="Google Shape;568;p38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The transformation sequence is: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translate all vertices of the object by the vector </a:t>
            </a:r>
            <a:r>
              <a:rPr i="1" lang="en-US" sz="2400"/>
              <a:t>T </a:t>
            </a:r>
            <a:r>
              <a:rPr lang="en-US" sz="2400"/>
              <a:t>= (-</a:t>
            </a:r>
            <a:r>
              <a:rPr i="1" lang="en-US" sz="2400"/>
              <a:t>t</a:t>
            </a:r>
            <a:r>
              <a:rPr baseline="-25000" i="1" lang="en-US" sz="2400"/>
              <a:t>x</a:t>
            </a:r>
            <a:r>
              <a:rPr i="1" lang="en-US" sz="2400"/>
              <a:t>, -t</a:t>
            </a:r>
            <a:r>
              <a:rPr baseline="-25000" i="1" lang="en-US" sz="2400"/>
              <a:t>y</a:t>
            </a:r>
            <a:r>
              <a:rPr lang="en-US" sz="2400"/>
              <a:t>), where (</a:t>
            </a:r>
            <a:r>
              <a:rPr i="1" lang="en-US" sz="2400"/>
              <a:t>t</a:t>
            </a:r>
            <a:r>
              <a:rPr baseline="-25000" i="1" lang="en-US" sz="2400"/>
              <a:t>x</a:t>
            </a:r>
            <a:r>
              <a:rPr i="1" lang="en-US" sz="2400"/>
              <a:t>, t</a:t>
            </a:r>
            <a:r>
              <a:rPr baseline="-25000" i="1" lang="en-US" sz="2400"/>
              <a:t>y</a:t>
            </a:r>
            <a:r>
              <a:rPr lang="en-US" sz="2400"/>
              <a:t>) is the current location of object.</a:t>
            </a:r>
            <a:endParaRPr/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transform (rotate or scale or both) the object</a:t>
            </a:r>
            <a:endParaRPr i="1" sz="2400"/>
          </a:p>
          <a:p>
            <a:pPr indent="-342900" lvl="0" marL="342900" rtl="0" algn="just">
              <a:spcBef>
                <a:spcPts val="72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translate all vertices of the object by the vector </a:t>
            </a:r>
            <a:r>
              <a:rPr i="1" lang="en-US" sz="2400"/>
              <a:t>T</a:t>
            </a:r>
            <a:r>
              <a:rPr baseline="30000" lang="en-US" sz="2400"/>
              <a:t>-1</a:t>
            </a:r>
            <a:endParaRPr sz="2400"/>
          </a:p>
          <a:p>
            <a:pPr indent="-342900" lvl="0" marL="342900" rtl="0" algn="l">
              <a:spcBef>
                <a:spcPts val="136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i.e.,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				 </a:t>
            </a:r>
            <a:r>
              <a:rPr i="1" lang="en-US"/>
              <a:t>P′</a:t>
            </a:r>
            <a:r>
              <a:rPr baseline="30000" lang="en-US"/>
              <a:t> </a:t>
            </a:r>
            <a:r>
              <a:rPr lang="en-US"/>
              <a:t>= </a:t>
            </a:r>
            <a:r>
              <a:rPr i="1" lang="en-US"/>
              <a:t>T</a:t>
            </a:r>
            <a:r>
              <a:rPr baseline="30000" lang="en-US"/>
              <a:t>-1</a:t>
            </a:r>
            <a:r>
              <a:rPr lang="en-US"/>
              <a:t>.</a:t>
            </a:r>
            <a:r>
              <a:rPr i="1" lang="en-US"/>
              <a:t>M.T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about a Pivot Point</a:t>
            </a:r>
            <a:endParaRPr/>
          </a:p>
        </p:txBody>
      </p:sp>
      <p:sp>
        <p:nvSpPr>
          <p:cNvPr id="574" name="Google Shape;574;p39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General 2D Pivot-Point Rotation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i.e., rotation of angle θ about a point 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	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		T(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).R(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, θ).T(-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-y</a:t>
            </a:r>
            <a:r>
              <a:rPr baseline="-25000" i="1" lang="en-US" sz="2800"/>
              <a:t>c</a:t>
            </a:r>
            <a:r>
              <a:rPr lang="en-US" sz="2800"/>
              <a:t>) = ?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t/>
            </a:r>
            <a:endParaRPr sz="2800"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General 2D Fixed-Point Scaling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 i.e., scaling of parameters (</a:t>
            </a:r>
            <a:r>
              <a:rPr i="1" lang="en-US" sz="2800"/>
              <a:t>s</a:t>
            </a:r>
            <a:r>
              <a:rPr baseline="-25000" i="1" lang="en-US" sz="2800"/>
              <a:t>x</a:t>
            </a:r>
            <a:r>
              <a:rPr i="1" lang="en-US" sz="2800"/>
              <a:t>, s</a:t>
            </a:r>
            <a:r>
              <a:rPr baseline="-25000" i="1" lang="en-US" sz="2800"/>
              <a:t>y</a:t>
            </a:r>
            <a:r>
              <a:rPr lang="en-US" sz="2800"/>
              <a:t>) about a point 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		 T(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).S(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, </a:t>
            </a:r>
            <a:r>
              <a:rPr i="1" lang="en-US" sz="2800"/>
              <a:t>s</a:t>
            </a:r>
            <a:r>
              <a:rPr baseline="-25000" i="1" lang="en-US" sz="2800"/>
              <a:t>x</a:t>
            </a:r>
            <a:r>
              <a:rPr i="1" lang="en-US" sz="2800"/>
              <a:t>, s</a:t>
            </a:r>
            <a:r>
              <a:rPr baseline="-25000" i="1" lang="en-US" sz="2800"/>
              <a:t>y</a:t>
            </a:r>
            <a:r>
              <a:rPr lang="en-US" sz="2800"/>
              <a:t>).T(-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-y</a:t>
            </a:r>
            <a:r>
              <a:rPr baseline="-25000" i="1" lang="en-US" sz="2800"/>
              <a:t>c</a:t>
            </a:r>
            <a:r>
              <a:rPr lang="en-US" sz="2800"/>
              <a:t>)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0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about a Pivot Point</a:t>
            </a:r>
            <a:endParaRPr/>
          </a:p>
        </p:txBody>
      </p:sp>
      <p:sp>
        <p:nvSpPr>
          <p:cNvPr id="580" name="Google Shape;580;p40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General 2D Scaling &amp; Rotation about a point 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	</a:t>
            </a:r>
            <a:endParaRPr/>
          </a:p>
          <a:p>
            <a:pPr indent="-514350" lvl="0" marL="51435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		T((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).R(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, θ).S(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y</a:t>
            </a:r>
            <a:r>
              <a:rPr baseline="-25000" i="1" lang="en-US" sz="2800"/>
              <a:t>c</a:t>
            </a:r>
            <a:r>
              <a:rPr lang="en-US" sz="2800"/>
              <a:t>, </a:t>
            </a:r>
            <a:r>
              <a:rPr i="1" lang="en-US" sz="2800"/>
              <a:t>s</a:t>
            </a:r>
            <a:r>
              <a:rPr baseline="-25000" i="1" lang="en-US" sz="2800"/>
              <a:t>x</a:t>
            </a:r>
            <a:r>
              <a:rPr i="1" lang="en-US" sz="2800"/>
              <a:t>, s</a:t>
            </a:r>
            <a:r>
              <a:rPr baseline="-25000" i="1" lang="en-US" sz="2800"/>
              <a:t>y</a:t>
            </a:r>
            <a:r>
              <a:rPr lang="en-US" sz="2800"/>
              <a:t>).T((-</a:t>
            </a:r>
            <a:r>
              <a:rPr i="1" lang="en-US" sz="2800"/>
              <a:t>x</a:t>
            </a:r>
            <a:r>
              <a:rPr baseline="-25000" i="1" lang="en-US" sz="2800"/>
              <a:t>c</a:t>
            </a:r>
            <a:r>
              <a:rPr i="1" lang="en-US" sz="2800"/>
              <a:t>, -y</a:t>
            </a:r>
            <a:r>
              <a:rPr baseline="-25000" i="1" lang="en-US" sz="2800"/>
              <a:t>c</a:t>
            </a:r>
            <a:r>
              <a:rPr lang="en-US" sz="2800"/>
              <a:t>)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about a Pivot Point</a:t>
            </a:r>
            <a:endParaRPr/>
          </a:p>
        </p:txBody>
      </p:sp>
      <p:grpSp>
        <p:nvGrpSpPr>
          <p:cNvPr id="586" name="Google Shape;586;p41"/>
          <p:cNvGrpSpPr/>
          <p:nvPr/>
        </p:nvGrpSpPr>
        <p:grpSpPr>
          <a:xfrm>
            <a:off x="570865" y="3556000"/>
            <a:ext cx="838200" cy="838200"/>
            <a:chOff x="1160" y="3112"/>
            <a:chExt cx="528" cy="528"/>
          </a:xfrm>
        </p:grpSpPr>
        <p:grpSp>
          <p:nvGrpSpPr>
            <p:cNvPr id="587" name="Google Shape;587;p41"/>
            <p:cNvGrpSpPr/>
            <p:nvPr/>
          </p:nvGrpSpPr>
          <p:grpSpPr>
            <a:xfrm>
              <a:off x="1160" y="3376"/>
              <a:ext cx="528" cy="264"/>
              <a:chOff x="1160" y="3376"/>
              <a:chExt cx="528" cy="264"/>
            </a:xfrm>
          </p:grpSpPr>
          <p:sp>
            <p:nvSpPr>
              <p:cNvPr id="588" name="Google Shape;588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9" name="Google Shape;589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90" name="Google Shape;590;p41"/>
            <p:cNvGrpSpPr/>
            <p:nvPr/>
          </p:nvGrpSpPr>
          <p:grpSpPr>
            <a:xfrm>
              <a:off x="1160" y="3112"/>
              <a:ext cx="528" cy="264"/>
              <a:chOff x="1160" y="3376"/>
              <a:chExt cx="528" cy="264"/>
            </a:xfrm>
          </p:grpSpPr>
          <p:sp>
            <p:nvSpPr>
              <p:cNvPr id="591" name="Google Shape;591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2" name="Google Shape;592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593" name="Google Shape;593;p41"/>
          <p:cNvGrpSpPr/>
          <p:nvPr/>
        </p:nvGrpSpPr>
        <p:grpSpPr>
          <a:xfrm>
            <a:off x="1409065" y="3556000"/>
            <a:ext cx="838200" cy="838200"/>
            <a:chOff x="1160" y="3112"/>
            <a:chExt cx="528" cy="528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1160" y="3376"/>
              <a:ext cx="528" cy="264"/>
              <a:chOff x="1160" y="3376"/>
              <a:chExt cx="528" cy="264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97" name="Google Shape;597;p41"/>
            <p:cNvGrpSpPr/>
            <p:nvPr/>
          </p:nvGrpSpPr>
          <p:grpSpPr>
            <a:xfrm>
              <a:off x="1160" y="3112"/>
              <a:ext cx="528" cy="264"/>
              <a:chOff x="1160" y="3376"/>
              <a:chExt cx="528" cy="264"/>
            </a:xfrm>
          </p:grpSpPr>
          <p:sp>
            <p:nvSpPr>
              <p:cNvPr id="598" name="Google Shape;598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600" name="Google Shape;600;p41"/>
          <p:cNvGrpSpPr/>
          <p:nvPr/>
        </p:nvGrpSpPr>
        <p:grpSpPr>
          <a:xfrm>
            <a:off x="567690" y="3136900"/>
            <a:ext cx="838200" cy="419100"/>
            <a:chOff x="1160" y="3376"/>
            <a:chExt cx="528" cy="264"/>
          </a:xfrm>
        </p:grpSpPr>
        <p:sp>
          <p:nvSpPr>
            <p:cNvPr id="601" name="Google Shape;601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1405890" y="3136900"/>
            <a:ext cx="838200" cy="419100"/>
            <a:chOff x="1160" y="3376"/>
            <a:chExt cx="528" cy="264"/>
          </a:xfrm>
        </p:grpSpPr>
        <p:sp>
          <p:nvSpPr>
            <p:cNvPr id="604" name="Google Shape;604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6" name="Google Shape;606;p41"/>
          <p:cNvGrpSpPr/>
          <p:nvPr/>
        </p:nvGrpSpPr>
        <p:grpSpPr>
          <a:xfrm>
            <a:off x="567690" y="2717800"/>
            <a:ext cx="838200" cy="419100"/>
            <a:chOff x="1160" y="3376"/>
            <a:chExt cx="528" cy="264"/>
          </a:xfrm>
        </p:grpSpPr>
        <p:sp>
          <p:nvSpPr>
            <p:cNvPr id="607" name="Google Shape;607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9" name="Google Shape;609;p41"/>
          <p:cNvGrpSpPr/>
          <p:nvPr/>
        </p:nvGrpSpPr>
        <p:grpSpPr>
          <a:xfrm>
            <a:off x="1405890" y="2717800"/>
            <a:ext cx="838200" cy="419100"/>
            <a:chOff x="1160" y="3376"/>
            <a:chExt cx="528" cy="264"/>
          </a:xfrm>
        </p:grpSpPr>
        <p:sp>
          <p:nvSpPr>
            <p:cNvPr id="610" name="Google Shape;610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2" name="Google Shape;612;p41"/>
          <p:cNvGrpSpPr/>
          <p:nvPr/>
        </p:nvGrpSpPr>
        <p:grpSpPr>
          <a:xfrm>
            <a:off x="567690" y="2298700"/>
            <a:ext cx="838200" cy="419100"/>
            <a:chOff x="1160" y="3376"/>
            <a:chExt cx="528" cy="264"/>
          </a:xfrm>
        </p:grpSpPr>
        <p:sp>
          <p:nvSpPr>
            <p:cNvPr id="613" name="Google Shape;613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5" name="Google Shape;615;p41"/>
          <p:cNvGrpSpPr/>
          <p:nvPr/>
        </p:nvGrpSpPr>
        <p:grpSpPr>
          <a:xfrm>
            <a:off x="1405890" y="2298700"/>
            <a:ext cx="838200" cy="419100"/>
            <a:chOff x="1160" y="3376"/>
            <a:chExt cx="528" cy="264"/>
          </a:xfrm>
        </p:grpSpPr>
        <p:sp>
          <p:nvSpPr>
            <p:cNvPr id="616" name="Google Shape;616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18" name="Google Shape;618;p41"/>
          <p:cNvCxnSpPr/>
          <p:nvPr/>
        </p:nvCxnSpPr>
        <p:spPr>
          <a:xfrm rot="10800000">
            <a:off x="574040" y="3967163"/>
            <a:ext cx="0" cy="406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41"/>
          <p:cNvCxnSpPr/>
          <p:nvPr/>
        </p:nvCxnSpPr>
        <p:spPr>
          <a:xfrm>
            <a:off x="548640" y="4386263"/>
            <a:ext cx="4191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41"/>
          <p:cNvSpPr/>
          <p:nvPr/>
        </p:nvSpPr>
        <p:spPr>
          <a:xfrm>
            <a:off x="535940" y="43434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286766" y="4322064"/>
            <a:ext cx="6110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22" name="Google Shape;622;p41"/>
          <p:cNvSpPr txBox="1"/>
          <p:nvPr/>
        </p:nvSpPr>
        <p:spPr>
          <a:xfrm>
            <a:off x="3259265" y="1560513"/>
            <a:ext cx="13067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origin</a:t>
            </a:r>
            <a:endParaRPr/>
          </a:p>
        </p:txBody>
      </p:sp>
      <p:sp>
        <p:nvSpPr>
          <p:cNvPr id="623" name="Google Shape;623;p41"/>
          <p:cNvSpPr/>
          <p:nvPr/>
        </p:nvSpPr>
        <p:spPr>
          <a:xfrm rot="5400000">
            <a:off x="1334453" y="3059113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41"/>
          <p:cNvSpPr/>
          <p:nvPr/>
        </p:nvSpPr>
        <p:spPr>
          <a:xfrm rot="-5400000">
            <a:off x="1178877" y="2921001"/>
            <a:ext cx="493713" cy="493712"/>
          </a:xfrm>
          <a:custGeom>
            <a:rect b="b" l="l" r="r" t="t"/>
            <a:pathLst>
              <a:path extrusionOk="0" h="311" w="311">
                <a:moveTo>
                  <a:pt x="35" y="80"/>
                </a:moveTo>
                <a:cubicBezTo>
                  <a:pt x="17" y="129"/>
                  <a:pt x="0" y="179"/>
                  <a:pt x="19" y="216"/>
                </a:cubicBezTo>
                <a:cubicBezTo>
                  <a:pt x="38" y="253"/>
                  <a:pt x="108" y="297"/>
                  <a:pt x="147" y="304"/>
                </a:cubicBezTo>
                <a:cubicBezTo>
                  <a:pt x="186" y="311"/>
                  <a:pt x="224" y="284"/>
                  <a:pt x="251" y="256"/>
                </a:cubicBezTo>
                <a:cubicBezTo>
                  <a:pt x="278" y="228"/>
                  <a:pt x="303" y="179"/>
                  <a:pt x="307" y="136"/>
                </a:cubicBezTo>
                <a:cubicBezTo>
                  <a:pt x="311" y="93"/>
                  <a:pt x="266" y="13"/>
                  <a:pt x="275" y="0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5" name="Google Shape;6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449" y="2676081"/>
            <a:ext cx="257175" cy="36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2296" y="2675065"/>
            <a:ext cx="1471612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1"/>
          <p:cNvSpPr txBox="1"/>
          <p:nvPr/>
        </p:nvSpPr>
        <p:spPr>
          <a:xfrm>
            <a:off x="715328" y="1598613"/>
            <a:ext cx="14670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 by     </a:t>
            </a:r>
            <a:endParaRPr/>
          </a:p>
        </p:txBody>
      </p:sp>
      <p:pic>
        <p:nvPicPr>
          <p:cNvPr id="628" name="Google Shape;62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8861" y="1916113"/>
            <a:ext cx="257175" cy="360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629;p41"/>
          <p:cNvGrpSpPr/>
          <p:nvPr/>
        </p:nvGrpSpPr>
        <p:grpSpPr>
          <a:xfrm>
            <a:off x="7309993" y="3924300"/>
            <a:ext cx="838200" cy="419100"/>
            <a:chOff x="1160" y="3376"/>
            <a:chExt cx="528" cy="264"/>
          </a:xfrm>
        </p:grpSpPr>
        <p:sp>
          <p:nvSpPr>
            <p:cNvPr id="630" name="Google Shape;630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2" name="Google Shape;632;p41"/>
          <p:cNvGrpSpPr/>
          <p:nvPr/>
        </p:nvGrpSpPr>
        <p:grpSpPr>
          <a:xfrm>
            <a:off x="7309993" y="3505200"/>
            <a:ext cx="838200" cy="419100"/>
            <a:chOff x="1160" y="3376"/>
            <a:chExt cx="528" cy="264"/>
          </a:xfrm>
        </p:grpSpPr>
        <p:sp>
          <p:nvSpPr>
            <p:cNvPr id="633" name="Google Shape;633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5" name="Google Shape;635;p41"/>
          <p:cNvGrpSpPr/>
          <p:nvPr/>
        </p:nvGrpSpPr>
        <p:grpSpPr>
          <a:xfrm>
            <a:off x="8148193" y="3924300"/>
            <a:ext cx="838200" cy="419100"/>
            <a:chOff x="1160" y="3376"/>
            <a:chExt cx="528" cy="264"/>
          </a:xfrm>
        </p:grpSpPr>
        <p:sp>
          <p:nvSpPr>
            <p:cNvPr id="636" name="Google Shape;636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38" name="Google Shape;638;p41"/>
          <p:cNvGrpSpPr/>
          <p:nvPr/>
        </p:nvGrpSpPr>
        <p:grpSpPr>
          <a:xfrm>
            <a:off x="8148193" y="3505200"/>
            <a:ext cx="838200" cy="419100"/>
            <a:chOff x="1160" y="3376"/>
            <a:chExt cx="528" cy="264"/>
          </a:xfrm>
        </p:grpSpPr>
        <p:sp>
          <p:nvSpPr>
            <p:cNvPr id="639" name="Google Shape;639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7306818" y="3086100"/>
            <a:ext cx="419100" cy="41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2" name="Google Shape;642;p41"/>
          <p:cNvSpPr/>
          <p:nvPr/>
        </p:nvSpPr>
        <p:spPr>
          <a:xfrm>
            <a:off x="7725918" y="3086100"/>
            <a:ext cx="419100" cy="41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8145018" y="3086100"/>
            <a:ext cx="419100" cy="41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8564118" y="3086100"/>
            <a:ext cx="419100" cy="419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5" name="Google Shape;645;p41"/>
          <p:cNvGrpSpPr/>
          <p:nvPr/>
        </p:nvGrpSpPr>
        <p:grpSpPr>
          <a:xfrm>
            <a:off x="7306818" y="2667000"/>
            <a:ext cx="838200" cy="419100"/>
            <a:chOff x="1160" y="3376"/>
            <a:chExt cx="528" cy="264"/>
          </a:xfrm>
        </p:grpSpPr>
        <p:sp>
          <p:nvSpPr>
            <p:cNvPr id="646" name="Google Shape;646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8" name="Google Shape;648;p41"/>
          <p:cNvGrpSpPr/>
          <p:nvPr/>
        </p:nvGrpSpPr>
        <p:grpSpPr>
          <a:xfrm>
            <a:off x="8145018" y="2667000"/>
            <a:ext cx="838200" cy="419100"/>
            <a:chOff x="1160" y="3376"/>
            <a:chExt cx="528" cy="264"/>
          </a:xfrm>
        </p:grpSpPr>
        <p:sp>
          <p:nvSpPr>
            <p:cNvPr id="649" name="Google Shape;649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1" name="Google Shape;651;p41"/>
          <p:cNvGrpSpPr/>
          <p:nvPr/>
        </p:nvGrpSpPr>
        <p:grpSpPr>
          <a:xfrm>
            <a:off x="7306818" y="2247900"/>
            <a:ext cx="838200" cy="419100"/>
            <a:chOff x="1160" y="3376"/>
            <a:chExt cx="528" cy="264"/>
          </a:xfrm>
        </p:grpSpPr>
        <p:sp>
          <p:nvSpPr>
            <p:cNvPr id="652" name="Google Shape;652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4" name="Google Shape;654;p41"/>
          <p:cNvGrpSpPr/>
          <p:nvPr/>
        </p:nvGrpSpPr>
        <p:grpSpPr>
          <a:xfrm>
            <a:off x="8145018" y="2247900"/>
            <a:ext cx="838200" cy="419100"/>
            <a:chOff x="1160" y="3376"/>
            <a:chExt cx="528" cy="264"/>
          </a:xfrm>
        </p:grpSpPr>
        <p:sp>
          <p:nvSpPr>
            <p:cNvPr id="655" name="Google Shape;655;p41"/>
            <p:cNvSpPr/>
            <p:nvPr/>
          </p:nvSpPr>
          <p:spPr>
            <a:xfrm>
              <a:off x="1160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424" y="3376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57" name="Google Shape;657;p41"/>
          <p:cNvCxnSpPr/>
          <p:nvPr/>
        </p:nvCxnSpPr>
        <p:spPr>
          <a:xfrm rot="10800000">
            <a:off x="7313168" y="3916363"/>
            <a:ext cx="0" cy="4064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41"/>
          <p:cNvCxnSpPr/>
          <p:nvPr/>
        </p:nvCxnSpPr>
        <p:spPr>
          <a:xfrm>
            <a:off x="7287768" y="4335463"/>
            <a:ext cx="4191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41"/>
          <p:cNvSpPr/>
          <p:nvPr/>
        </p:nvSpPr>
        <p:spPr>
          <a:xfrm>
            <a:off x="7275068" y="42926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41"/>
          <p:cNvSpPr/>
          <p:nvPr/>
        </p:nvSpPr>
        <p:spPr>
          <a:xfrm rot="5400000">
            <a:off x="8098981" y="3021013"/>
            <a:ext cx="152400" cy="1524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1" name="Google Shape;661;p41"/>
          <p:cNvGrpSpPr/>
          <p:nvPr/>
        </p:nvGrpSpPr>
        <p:grpSpPr>
          <a:xfrm>
            <a:off x="5103305" y="2260600"/>
            <a:ext cx="1763712" cy="2170113"/>
            <a:chOff x="2031" y="1440"/>
            <a:chExt cx="1111" cy="1367"/>
          </a:xfrm>
        </p:grpSpPr>
        <p:grpSp>
          <p:nvGrpSpPr>
            <p:cNvPr id="662" name="Google Shape;662;p41"/>
            <p:cNvGrpSpPr/>
            <p:nvPr/>
          </p:nvGrpSpPr>
          <p:grpSpPr>
            <a:xfrm>
              <a:off x="2086" y="2496"/>
              <a:ext cx="528" cy="264"/>
              <a:chOff x="1160" y="3376"/>
              <a:chExt cx="528" cy="264"/>
            </a:xfrm>
          </p:grpSpPr>
          <p:sp>
            <p:nvSpPr>
              <p:cNvPr id="663" name="Google Shape;663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65" name="Google Shape;665;p41"/>
            <p:cNvGrpSpPr/>
            <p:nvPr/>
          </p:nvGrpSpPr>
          <p:grpSpPr>
            <a:xfrm>
              <a:off x="2086" y="2232"/>
              <a:ext cx="528" cy="264"/>
              <a:chOff x="1160" y="3376"/>
              <a:chExt cx="528" cy="264"/>
            </a:xfrm>
          </p:grpSpPr>
          <p:sp>
            <p:nvSpPr>
              <p:cNvPr id="666" name="Google Shape;666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68" name="Google Shape;668;p41"/>
            <p:cNvGrpSpPr/>
            <p:nvPr/>
          </p:nvGrpSpPr>
          <p:grpSpPr>
            <a:xfrm>
              <a:off x="2614" y="2496"/>
              <a:ext cx="528" cy="264"/>
              <a:chOff x="1160" y="3376"/>
              <a:chExt cx="528" cy="264"/>
            </a:xfrm>
          </p:grpSpPr>
          <p:sp>
            <p:nvSpPr>
              <p:cNvPr id="669" name="Google Shape;669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71" name="Google Shape;671;p41"/>
            <p:cNvGrpSpPr/>
            <p:nvPr/>
          </p:nvGrpSpPr>
          <p:grpSpPr>
            <a:xfrm>
              <a:off x="2614" y="2232"/>
              <a:ext cx="528" cy="264"/>
              <a:chOff x="1160" y="3376"/>
              <a:chExt cx="528" cy="264"/>
            </a:xfrm>
          </p:grpSpPr>
          <p:sp>
            <p:nvSpPr>
              <p:cNvPr id="672" name="Google Shape;672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674" name="Google Shape;674;p41"/>
            <p:cNvSpPr/>
            <p:nvPr/>
          </p:nvSpPr>
          <p:spPr>
            <a:xfrm>
              <a:off x="2084" y="1968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2348" y="1968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2612" y="1968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2876" y="1968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78" name="Google Shape;678;p41"/>
            <p:cNvGrpSpPr/>
            <p:nvPr/>
          </p:nvGrpSpPr>
          <p:grpSpPr>
            <a:xfrm>
              <a:off x="2084" y="1704"/>
              <a:ext cx="528" cy="264"/>
              <a:chOff x="1160" y="3376"/>
              <a:chExt cx="528" cy="264"/>
            </a:xfrm>
          </p:grpSpPr>
          <p:sp>
            <p:nvSpPr>
              <p:cNvPr id="679" name="Google Shape;679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1" name="Google Shape;681;p41"/>
            <p:cNvGrpSpPr/>
            <p:nvPr/>
          </p:nvGrpSpPr>
          <p:grpSpPr>
            <a:xfrm>
              <a:off x="2612" y="1704"/>
              <a:ext cx="528" cy="264"/>
              <a:chOff x="1160" y="3376"/>
              <a:chExt cx="528" cy="264"/>
            </a:xfrm>
          </p:grpSpPr>
          <p:sp>
            <p:nvSpPr>
              <p:cNvPr id="682" name="Google Shape;682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4" name="Google Shape;684;p41"/>
            <p:cNvGrpSpPr/>
            <p:nvPr/>
          </p:nvGrpSpPr>
          <p:grpSpPr>
            <a:xfrm>
              <a:off x="2084" y="1440"/>
              <a:ext cx="528" cy="264"/>
              <a:chOff x="1160" y="3376"/>
              <a:chExt cx="528" cy="264"/>
            </a:xfrm>
          </p:grpSpPr>
          <p:sp>
            <p:nvSpPr>
              <p:cNvPr id="685" name="Google Shape;685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687" name="Google Shape;687;p41"/>
            <p:cNvGrpSpPr/>
            <p:nvPr/>
          </p:nvGrpSpPr>
          <p:grpSpPr>
            <a:xfrm>
              <a:off x="2612" y="1440"/>
              <a:ext cx="528" cy="264"/>
              <a:chOff x="1160" y="3376"/>
              <a:chExt cx="528" cy="264"/>
            </a:xfrm>
          </p:grpSpPr>
          <p:sp>
            <p:nvSpPr>
              <p:cNvPr id="688" name="Google Shape;688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690" name="Google Shape;690;p41"/>
            <p:cNvCxnSpPr/>
            <p:nvPr/>
          </p:nvCxnSpPr>
          <p:spPr>
            <a:xfrm rot="10800000">
              <a:off x="2088" y="2491"/>
              <a:ext cx="0" cy="256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1" name="Google Shape;691;p41"/>
            <p:cNvCxnSpPr/>
            <p:nvPr/>
          </p:nvCxnSpPr>
          <p:spPr>
            <a:xfrm>
              <a:off x="2072" y="2755"/>
              <a:ext cx="264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92" name="Google Shape;692;p41"/>
            <p:cNvSpPr/>
            <p:nvPr/>
          </p:nvSpPr>
          <p:spPr>
            <a:xfrm>
              <a:off x="2064" y="2728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 rot="5400000">
              <a:off x="2031" y="2711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4" name="Google Shape;694;p41"/>
          <p:cNvSpPr/>
          <p:nvPr/>
        </p:nvSpPr>
        <p:spPr>
          <a:xfrm>
            <a:off x="4887405" y="4267200"/>
            <a:ext cx="242887" cy="342900"/>
          </a:xfrm>
          <a:custGeom>
            <a:rect b="b" l="l" r="r" t="t"/>
            <a:pathLst>
              <a:path extrusionOk="0" h="216" w="153">
                <a:moveTo>
                  <a:pt x="49" y="0"/>
                </a:moveTo>
                <a:cubicBezTo>
                  <a:pt x="24" y="62"/>
                  <a:pt x="0" y="124"/>
                  <a:pt x="17" y="160"/>
                </a:cubicBezTo>
                <a:cubicBezTo>
                  <a:pt x="34" y="196"/>
                  <a:pt x="93" y="206"/>
                  <a:pt x="153" y="216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5266817" y="1547813"/>
            <a:ext cx="139974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rotate about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</a:t>
            </a:r>
            <a:endParaRPr/>
          </a:p>
        </p:txBody>
      </p:sp>
      <p:sp>
        <p:nvSpPr>
          <p:cNvPr id="696" name="Google Shape;696;p41"/>
          <p:cNvSpPr/>
          <p:nvPr/>
        </p:nvSpPr>
        <p:spPr>
          <a:xfrm rot="-5400000">
            <a:off x="8182892" y="3242292"/>
            <a:ext cx="402660" cy="478059"/>
          </a:xfrm>
          <a:custGeom>
            <a:rect b="b" l="l" r="r" t="t"/>
            <a:pathLst>
              <a:path extrusionOk="0" h="792" w="528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7375081" y="1547813"/>
            <a:ext cx="13067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translate 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</a:t>
            </a:r>
            <a:endParaRPr/>
          </a:p>
        </p:txBody>
      </p:sp>
      <p:grpSp>
        <p:nvGrpSpPr>
          <p:cNvPr id="698" name="Google Shape;698;p41"/>
          <p:cNvGrpSpPr/>
          <p:nvPr/>
        </p:nvGrpSpPr>
        <p:grpSpPr>
          <a:xfrm>
            <a:off x="2967165" y="2247900"/>
            <a:ext cx="1763712" cy="2170113"/>
            <a:chOff x="1823" y="1416"/>
            <a:chExt cx="1111" cy="1367"/>
          </a:xfrm>
        </p:grpSpPr>
        <p:grpSp>
          <p:nvGrpSpPr>
            <p:cNvPr id="699" name="Google Shape;699;p41"/>
            <p:cNvGrpSpPr/>
            <p:nvPr/>
          </p:nvGrpSpPr>
          <p:grpSpPr>
            <a:xfrm>
              <a:off x="1878" y="2472"/>
              <a:ext cx="528" cy="264"/>
              <a:chOff x="1160" y="3376"/>
              <a:chExt cx="528" cy="264"/>
            </a:xfrm>
          </p:grpSpPr>
          <p:sp>
            <p:nvSpPr>
              <p:cNvPr id="700" name="Google Shape;700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1" name="Google Shape;701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02" name="Google Shape;702;p41"/>
            <p:cNvGrpSpPr/>
            <p:nvPr/>
          </p:nvGrpSpPr>
          <p:grpSpPr>
            <a:xfrm>
              <a:off x="1878" y="2208"/>
              <a:ext cx="528" cy="264"/>
              <a:chOff x="1160" y="3376"/>
              <a:chExt cx="528" cy="264"/>
            </a:xfrm>
          </p:grpSpPr>
          <p:sp>
            <p:nvSpPr>
              <p:cNvPr id="703" name="Google Shape;703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05" name="Google Shape;705;p41"/>
            <p:cNvGrpSpPr/>
            <p:nvPr/>
          </p:nvGrpSpPr>
          <p:grpSpPr>
            <a:xfrm>
              <a:off x="2406" y="2472"/>
              <a:ext cx="528" cy="264"/>
              <a:chOff x="1160" y="3376"/>
              <a:chExt cx="528" cy="264"/>
            </a:xfrm>
          </p:grpSpPr>
          <p:sp>
            <p:nvSpPr>
              <p:cNvPr id="706" name="Google Shape;706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08" name="Google Shape;708;p41"/>
            <p:cNvGrpSpPr/>
            <p:nvPr/>
          </p:nvGrpSpPr>
          <p:grpSpPr>
            <a:xfrm>
              <a:off x="2406" y="2208"/>
              <a:ext cx="528" cy="264"/>
              <a:chOff x="1160" y="3376"/>
              <a:chExt cx="528" cy="264"/>
            </a:xfrm>
          </p:grpSpPr>
          <p:sp>
            <p:nvSpPr>
              <p:cNvPr id="709" name="Google Shape;709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11" name="Google Shape;711;p41"/>
            <p:cNvSpPr/>
            <p:nvPr/>
          </p:nvSpPr>
          <p:spPr>
            <a:xfrm>
              <a:off x="1876" y="1944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2140" y="1944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2404" y="1944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2668" y="1944"/>
              <a:ext cx="264" cy="26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15" name="Google Shape;715;p41"/>
            <p:cNvGrpSpPr/>
            <p:nvPr/>
          </p:nvGrpSpPr>
          <p:grpSpPr>
            <a:xfrm>
              <a:off x="1876" y="1680"/>
              <a:ext cx="528" cy="264"/>
              <a:chOff x="1160" y="3376"/>
              <a:chExt cx="528" cy="264"/>
            </a:xfrm>
          </p:grpSpPr>
          <p:sp>
            <p:nvSpPr>
              <p:cNvPr id="716" name="Google Shape;716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18" name="Google Shape;718;p41"/>
            <p:cNvGrpSpPr/>
            <p:nvPr/>
          </p:nvGrpSpPr>
          <p:grpSpPr>
            <a:xfrm>
              <a:off x="2404" y="1680"/>
              <a:ext cx="528" cy="264"/>
              <a:chOff x="1160" y="3376"/>
              <a:chExt cx="528" cy="264"/>
            </a:xfrm>
          </p:grpSpPr>
          <p:sp>
            <p:nvSpPr>
              <p:cNvPr id="719" name="Google Shape;719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21" name="Google Shape;721;p41"/>
            <p:cNvGrpSpPr/>
            <p:nvPr/>
          </p:nvGrpSpPr>
          <p:grpSpPr>
            <a:xfrm>
              <a:off x="1876" y="1416"/>
              <a:ext cx="528" cy="264"/>
              <a:chOff x="1160" y="3376"/>
              <a:chExt cx="528" cy="264"/>
            </a:xfrm>
          </p:grpSpPr>
          <p:sp>
            <p:nvSpPr>
              <p:cNvPr id="722" name="Google Shape;722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24" name="Google Shape;724;p41"/>
            <p:cNvGrpSpPr/>
            <p:nvPr/>
          </p:nvGrpSpPr>
          <p:grpSpPr>
            <a:xfrm>
              <a:off x="2404" y="1416"/>
              <a:ext cx="528" cy="264"/>
              <a:chOff x="1160" y="3376"/>
              <a:chExt cx="528" cy="264"/>
            </a:xfrm>
          </p:grpSpPr>
          <p:sp>
            <p:nvSpPr>
              <p:cNvPr id="725" name="Google Shape;725;p41"/>
              <p:cNvSpPr/>
              <p:nvPr/>
            </p:nvSpPr>
            <p:spPr>
              <a:xfrm>
                <a:off x="1160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1424" y="3376"/>
                <a:ext cx="264" cy="264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727" name="Google Shape;727;p41"/>
            <p:cNvCxnSpPr/>
            <p:nvPr/>
          </p:nvCxnSpPr>
          <p:spPr>
            <a:xfrm rot="10800000">
              <a:off x="1880" y="2467"/>
              <a:ext cx="0" cy="256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8" name="Google Shape;728;p41"/>
            <p:cNvCxnSpPr/>
            <p:nvPr/>
          </p:nvCxnSpPr>
          <p:spPr>
            <a:xfrm>
              <a:off x="1864" y="2731"/>
              <a:ext cx="264" cy="0"/>
            </a:xfrm>
            <a:prstGeom prst="straightConnector1">
              <a:avLst/>
            </a:prstGeom>
            <a:noFill/>
            <a:ln cap="flat" cmpd="sng" w="38100">
              <a:solidFill>
                <a:srgbClr val="00FF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9" name="Google Shape;729;p41"/>
            <p:cNvSpPr/>
            <p:nvPr/>
          </p:nvSpPr>
          <p:spPr>
            <a:xfrm>
              <a:off x="1856" y="2704"/>
              <a:ext cx="56" cy="56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 rot="5400000">
              <a:off x="1823" y="2687"/>
              <a:ext cx="96" cy="96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31" name="Google Shape;731;p41"/>
            <p:cNvCxnSpPr/>
            <p:nvPr/>
          </p:nvCxnSpPr>
          <p:spPr>
            <a:xfrm flipH="1">
              <a:off x="1976" y="2032"/>
              <a:ext cx="376" cy="592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32" name="Google Shape;732;p41"/>
          <p:cNvCxnSpPr/>
          <p:nvPr/>
        </p:nvCxnSpPr>
        <p:spPr>
          <a:xfrm flipH="1" rot="10800000">
            <a:off x="7465568" y="3314700"/>
            <a:ext cx="558800" cy="863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41"/>
          <p:cNvSpPr/>
          <p:nvPr/>
        </p:nvSpPr>
        <p:spPr>
          <a:xfrm>
            <a:off x="2047096" y="5642366"/>
            <a:ext cx="46762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).R(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).T(-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-y</a:t>
            </a:r>
            <a:r>
              <a:rPr baseline="-25000"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</p:txBody>
      </p:sp>
      <p:sp>
        <p:nvSpPr>
          <p:cNvPr id="734" name="Google Shape;734;p41"/>
          <p:cNvSpPr/>
          <p:nvPr/>
        </p:nvSpPr>
        <p:spPr>
          <a:xfrm rot="-5400000">
            <a:off x="5217320" y="4534558"/>
            <a:ext cx="402660" cy="478059"/>
          </a:xfrm>
          <a:custGeom>
            <a:rect b="b" l="l" r="r" t="t"/>
            <a:pathLst>
              <a:path extrusionOk="0" h="792" w="528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41"/>
          <p:cNvSpPr/>
          <p:nvPr/>
        </p:nvSpPr>
        <p:spPr>
          <a:xfrm>
            <a:off x="2434363" y="4370052"/>
            <a:ext cx="402660" cy="478059"/>
          </a:xfrm>
          <a:custGeom>
            <a:rect b="b" l="l" r="r" t="t"/>
            <a:pathLst>
              <a:path extrusionOk="0" h="792" w="528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6" name="Google Shape;736;p41"/>
          <p:cNvSpPr/>
          <p:nvPr/>
        </p:nvSpPr>
        <p:spPr>
          <a:xfrm>
            <a:off x="770155" y="3144756"/>
            <a:ext cx="402660" cy="478059"/>
          </a:xfrm>
          <a:custGeom>
            <a:rect b="b" l="l" r="r" t="t"/>
            <a:pathLst>
              <a:path extrusionOk="0" h="792" w="528">
                <a:moveTo>
                  <a:pt x="0" y="792"/>
                </a:moveTo>
                <a:lnTo>
                  <a:pt x="528" y="792"/>
                </a:lnTo>
                <a:lnTo>
                  <a:pt x="528" y="264"/>
                </a:lnTo>
                <a:lnTo>
                  <a:pt x="264" y="0"/>
                </a:lnTo>
                <a:lnTo>
                  <a:pt x="0" y="264"/>
                </a:lnTo>
                <a:lnTo>
                  <a:pt x="0" y="792"/>
                </a:lnTo>
                <a:close/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2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Computational Efficiency</a:t>
            </a:r>
            <a:endParaRPr/>
          </a:p>
        </p:txBody>
      </p:sp>
      <p:sp>
        <p:nvSpPr>
          <p:cNvPr id="742" name="Google Shape;742;p42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However, after matrix concatenation and simplification, we have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or     x’ = a x + b y + c;  y’ = d x + e y + f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having just  4 multiplications &amp; 4 additions ,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which is the maximum number of computation required for any transformation sequence.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 </a:t>
            </a:r>
            <a:endParaRPr/>
          </a:p>
        </p:txBody>
      </p:sp>
      <p:pic>
        <p:nvPicPr>
          <p:cNvPr id="743" name="Google Shape;74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740" y="1565174"/>
            <a:ext cx="5538326" cy="15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7673" y="3591182"/>
            <a:ext cx="2903537" cy="15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42"/>
          <p:cNvSpPr/>
          <p:nvPr/>
        </p:nvSpPr>
        <p:spPr>
          <a:xfrm>
            <a:off x="6415547" y="1595096"/>
            <a:ext cx="253672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needs  a lot of multiplications and additions.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3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1</a:t>
            </a:r>
            <a:endParaRPr/>
          </a:p>
        </p:txBody>
      </p:sp>
      <p:sp>
        <p:nvSpPr>
          <p:cNvPr id="752" name="Google Shape;752;p43"/>
          <p:cNvSpPr/>
          <p:nvPr/>
        </p:nvSpPr>
        <p:spPr>
          <a:xfrm>
            <a:off x="531813" y="1395413"/>
            <a:ext cx="8320087" cy="368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transformation matrix for rotation about (0, 2) by 60°.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You can do it as a product of a translation, then a rotation about the origin, and then an inverse translation.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Cos[60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0.5,  Sin[60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= Sqrt[3]/2</a:t>
            </a:r>
            <a:endParaRPr/>
          </a:p>
        </p:txBody>
      </p:sp>
      <p:sp>
        <p:nvSpPr>
          <p:cNvPr id="753" name="Google Shape;753;p43"/>
          <p:cNvSpPr/>
          <p:nvPr/>
        </p:nvSpPr>
        <p:spPr>
          <a:xfrm>
            <a:off x="3271838" y="5694363"/>
            <a:ext cx="12112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=\left[\begin{array}{ccc}1/2&amp;-\sqrt 3/2&amp;\sqrt 3\\\sqrt 3 /2&amp;1/2&amp;1\\0&amp;0&amp;1\end{array}\right]" id="754" name="Google Shape;75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6625" y="5451475"/>
            <a:ext cx="42989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4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</a:t>
            </a:r>
            <a:endParaRPr/>
          </a:p>
        </p:txBody>
      </p:sp>
      <p:sp>
        <p:nvSpPr>
          <p:cNvPr id="761" name="Google Shape;761;p44"/>
          <p:cNvSpPr/>
          <p:nvPr/>
        </p:nvSpPr>
        <p:spPr>
          <a:xfrm>
            <a:off x="647700" y="1673225"/>
            <a:ext cx="7756525" cy="301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the order in which transformations is important by first sketching the result when triangle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(1,0),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(1,1),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 is rotating by 45° about the origin and then translated by (1,0), and then sketch the result when it is first translated and then rotated.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Transformations</a:t>
            </a:r>
            <a:endParaRPr/>
          </a:p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476250" y="1612900"/>
            <a:ext cx="8566150" cy="4787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600"/>
              <a:t>Linear transformations are combinations of 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Scale,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Rotation,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Shear,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Mirror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mes New Roman"/>
              <a:buChar char="•"/>
            </a:pPr>
            <a:r>
              <a:rPr lang="en-US" sz="3000"/>
              <a:t>Properties: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Satisfies: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Origin maps to origin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Lines map to lines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Parallel lines remain parallel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 sz="2400"/>
              <a:t>Ratios are preserved</a:t>
            </a:r>
            <a:endParaRPr/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8" y="4068763"/>
            <a:ext cx="46863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8988" y="2324100"/>
            <a:ext cx="203835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5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2 - Solution</a:t>
            </a:r>
            <a:endParaRPr/>
          </a:p>
        </p:txBody>
      </p:sp>
      <p:sp>
        <p:nvSpPr>
          <p:cNvPr id="767" name="Google Shape;767;p45"/>
          <p:cNvSpPr/>
          <p:nvPr/>
        </p:nvSpPr>
        <p:spPr>
          <a:xfrm>
            <a:off x="576263" y="1571625"/>
            <a:ext cx="7756525" cy="161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that the order in which transformations is important by first sketching the result when triangle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(1,0),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(1,1),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 is rotating by 45° about the origin and then translated by (1,0), and then sketch the result when it is first translated and then rotated.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Sol.</a:t>
            </a: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528638" y="3651250"/>
            <a:ext cx="7227887" cy="204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first rotate and then translate you 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first translate and then rotate you get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</a:t>
            </a:r>
            <a:endParaRPr/>
          </a:p>
        </p:txBody>
      </p:sp>
      <p:pic>
        <p:nvPicPr>
          <p:cNvPr descr="A(\sqrt 2/2+1,\sqrt 2/2)\quad B(1,\sqrt 2)\quad C(1-\sqrt 2/2,\sqrt 2/2)" id="769" name="Google Shape;7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038" y="4211638"/>
            <a:ext cx="5591175" cy="325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(\sqrt 2,\sqrt 2) \quad B(\sqrt 2/2,3\sqrt 2/2)\quad  C(0,\sqrt 2)" id="770" name="Google Shape;770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613" y="5248275"/>
            <a:ext cx="4394200" cy="32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6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</a:t>
            </a:r>
            <a:endParaRPr/>
          </a:p>
        </p:txBody>
      </p:sp>
      <p:sp>
        <p:nvSpPr>
          <p:cNvPr id="777" name="Google Shape;777;p46"/>
          <p:cNvSpPr/>
          <p:nvPr/>
        </p:nvSpPr>
        <p:spPr>
          <a:xfrm>
            <a:off x="461963" y="1778000"/>
            <a:ext cx="842962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 chain of 3 x 3 matrices that, when post-multiplied by the vertices of the house, will translate and rotate the house from (3, 0) to (0, -2).  The transformation must also scale the size of the house by half.</a:t>
            </a:r>
            <a:endParaRPr/>
          </a:p>
        </p:txBody>
      </p:sp>
      <p:grpSp>
        <p:nvGrpSpPr>
          <p:cNvPr id="778" name="Google Shape;778;p46"/>
          <p:cNvGrpSpPr/>
          <p:nvPr/>
        </p:nvGrpSpPr>
        <p:grpSpPr>
          <a:xfrm>
            <a:off x="3154363" y="3598863"/>
            <a:ext cx="4422775" cy="2674937"/>
            <a:chOff x="3501" y="10444"/>
            <a:chExt cx="4139" cy="3238"/>
          </a:xfrm>
        </p:grpSpPr>
        <p:sp>
          <p:nvSpPr>
            <p:cNvPr id="779" name="Google Shape;779;p46"/>
            <p:cNvSpPr txBox="1"/>
            <p:nvPr/>
          </p:nvSpPr>
          <p:spPr>
            <a:xfrm>
              <a:off x="6381" y="11884"/>
              <a:ext cx="540" cy="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80" name="Google Shape;780;p46"/>
            <p:cNvGrpSpPr/>
            <p:nvPr/>
          </p:nvGrpSpPr>
          <p:grpSpPr>
            <a:xfrm>
              <a:off x="3501" y="10444"/>
              <a:ext cx="4139" cy="3238"/>
              <a:chOff x="2061" y="7744"/>
              <a:chExt cx="4139" cy="3238"/>
            </a:xfrm>
          </p:grpSpPr>
          <p:cxnSp>
            <p:nvCxnSpPr>
              <p:cNvPr id="781" name="Google Shape;781;p46"/>
              <p:cNvCxnSpPr/>
              <p:nvPr/>
            </p:nvCxnSpPr>
            <p:spPr>
              <a:xfrm>
                <a:off x="3501" y="8104"/>
                <a:ext cx="0" cy="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46"/>
              <p:cNvCxnSpPr/>
              <p:nvPr/>
            </p:nvCxnSpPr>
            <p:spPr>
              <a:xfrm>
                <a:off x="2061" y="9364"/>
                <a:ext cx="288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83" name="Google Shape;783;p46"/>
              <p:cNvGrpSpPr/>
              <p:nvPr/>
            </p:nvGrpSpPr>
            <p:grpSpPr>
              <a:xfrm>
                <a:off x="4041" y="9004"/>
                <a:ext cx="360" cy="720"/>
                <a:chOff x="4041" y="8824"/>
                <a:chExt cx="360" cy="720"/>
              </a:xfrm>
            </p:grpSpPr>
            <p:sp>
              <p:nvSpPr>
                <p:cNvPr id="784" name="Google Shape;784;p46"/>
                <p:cNvSpPr/>
                <p:nvPr/>
              </p:nvSpPr>
              <p:spPr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5" name="Google Shape;785;p46"/>
                <p:cNvSpPr/>
                <p:nvPr/>
              </p:nvSpPr>
              <p:spPr>
                <a:xfrm>
                  <a:off x="4041" y="8824"/>
                  <a:ext cx="360" cy="360"/>
                </a:xfrm>
                <a:custGeom>
                  <a:rect b="b" l="l" r="r" t="t"/>
                  <a:pathLst>
                    <a:path extrusionOk="0" h="540" w="36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86" name="Google Shape;786;p46"/>
              <p:cNvGrpSpPr/>
              <p:nvPr/>
            </p:nvGrpSpPr>
            <p:grpSpPr>
              <a:xfrm rot="5400000">
                <a:off x="3411" y="9814"/>
                <a:ext cx="180" cy="360"/>
                <a:chOff x="4041" y="8824"/>
                <a:chExt cx="360" cy="720"/>
              </a:xfrm>
            </p:grpSpPr>
            <p:sp>
              <p:nvSpPr>
                <p:cNvPr id="787" name="Google Shape;787;p46"/>
                <p:cNvSpPr/>
                <p:nvPr/>
              </p:nvSpPr>
              <p:spPr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8" name="Google Shape;788;p46"/>
                <p:cNvSpPr/>
                <p:nvPr/>
              </p:nvSpPr>
              <p:spPr>
                <a:xfrm>
                  <a:off x="4041" y="8824"/>
                  <a:ext cx="360" cy="360"/>
                </a:xfrm>
                <a:custGeom>
                  <a:rect b="b" l="l" r="r" t="t"/>
                  <a:pathLst>
                    <a:path extrusionOk="0" h="540" w="36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789" name="Google Shape;789;p46"/>
              <p:cNvCxnSpPr/>
              <p:nvPr/>
            </p:nvCxnSpPr>
            <p:spPr>
              <a:xfrm flipH="1" rot="10800000">
                <a:off x="4221" y="8644"/>
                <a:ext cx="90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790" name="Google Shape;790;p46"/>
              <p:cNvSpPr txBox="1"/>
              <p:nvPr/>
            </p:nvSpPr>
            <p:spPr>
              <a:xfrm>
                <a:off x="5121" y="8284"/>
                <a:ext cx="1079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46"/>
              <p:cNvSpPr txBox="1"/>
              <p:nvPr/>
            </p:nvSpPr>
            <p:spPr>
              <a:xfrm>
                <a:off x="4041" y="10444"/>
                <a:ext cx="1079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92" name="Google Shape;792;p46"/>
              <p:cNvCxnSpPr/>
              <p:nvPr/>
            </p:nvCxnSpPr>
            <p:spPr>
              <a:xfrm rot="10800000">
                <a:off x="3681" y="10084"/>
                <a:ext cx="360" cy="1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93" name="Google Shape;793;p46"/>
              <p:cNvSpPr txBox="1"/>
              <p:nvPr/>
            </p:nvSpPr>
            <p:spPr>
              <a:xfrm>
                <a:off x="3501" y="7744"/>
                <a:ext cx="540" cy="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794" name="Google Shape;794;p46"/>
          <p:cNvSpPr txBox="1"/>
          <p:nvPr/>
        </p:nvSpPr>
        <p:spPr>
          <a:xfrm>
            <a:off x="6453188" y="3992563"/>
            <a:ext cx="8667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(3,0)</a:t>
            </a:r>
            <a:endParaRPr/>
          </a:p>
        </p:txBody>
      </p:sp>
      <p:sp>
        <p:nvSpPr>
          <p:cNvPr id="795" name="Google Shape;795;p46"/>
          <p:cNvSpPr txBox="1"/>
          <p:nvPr/>
        </p:nvSpPr>
        <p:spPr>
          <a:xfrm>
            <a:off x="5205413" y="5473700"/>
            <a:ext cx="9858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(0,-2)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7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3 - Solution</a:t>
            </a:r>
            <a:endParaRPr/>
          </a:p>
        </p:txBody>
      </p:sp>
      <p:sp>
        <p:nvSpPr>
          <p:cNvPr id="802" name="Google Shape;802;p47"/>
          <p:cNvSpPr/>
          <p:nvPr/>
        </p:nvSpPr>
        <p:spPr>
          <a:xfrm>
            <a:off x="461963" y="1503363"/>
            <a:ext cx="842962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a chain of 3 x 3 matrices that, when post-multiplied by the vertices of the house, will translate and rotate the house from (3, 0) to (0, -2).  The transformation must also scale the size of the house by half.</a:t>
            </a:r>
            <a:endParaRPr/>
          </a:p>
        </p:txBody>
      </p:sp>
      <p:pic>
        <p:nvPicPr>
          <p:cNvPr id="803" name="Google Shape;80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150" y="5254625"/>
            <a:ext cx="8054975" cy="1274763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47"/>
          <p:cNvSpPr/>
          <p:nvPr/>
        </p:nvSpPr>
        <p:spPr>
          <a:xfrm>
            <a:off x="420688" y="4535488"/>
            <a:ext cx="7477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Sol.</a:t>
            </a:r>
            <a:endParaRPr/>
          </a:p>
        </p:txBody>
      </p:sp>
      <p:grpSp>
        <p:nvGrpSpPr>
          <p:cNvPr id="805" name="Google Shape;805;p47"/>
          <p:cNvGrpSpPr/>
          <p:nvPr/>
        </p:nvGrpSpPr>
        <p:grpSpPr>
          <a:xfrm>
            <a:off x="4264025" y="2451100"/>
            <a:ext cx="4422775" cy="2674938"/>
            <a:chOff x="3501" y="10444"/>
            <a:chExt cx="4139" cy="3238"/>
          </a:xfrm>
        </p:grpSpPr>
        <p:sp>
          <p:nvSpPr>
            <p:cNvPr id="806" name="Google Shape;806;p47"/>
            <p:cNvSpPr txBox="1"/>
            <p:nvPr/>
          </p:nvSpPr>
          <p:spPr>
            <a:xfrm>
              <a:off x="6381" y="11884"/>
              <a:ext cx="540" cy="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807" name="Google Shape;807;p47"/>
            <p:cNvGrpSpPr/>
            <p:nvPr/>
          </p:nvGrpSpPr>
          <p:grpSpPr>
            <a:xfrm>
              <a:off x="3501" y="10444"/>
              <a:ext cx="4139" cy="3238"/>
              <a:chOff x="2061" y="7744"/>
              <a:chExt cx="4139" cy="3238"/>
            </a:xfrm>
          </p:grpSpPr>
          <p:cxnSp>
            <p:nvCxnSpPr>
              <p:cNvPr id="808" name="Google Shape;808;p47"/>
              <p:cNvCxnSpPr/>
              <p:nvPr/>
            </p:nvCxnSpPr>
            <p:spPr>
              <a:xfrm>
                <a:off x="3501" y="8104"/>
                <a:ext cx="0" cy="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47"/>
              <p:cNvCxnSpPr/>
              <p:nvPr/>
            </p:nvCxnSpPr>
            <p:spPr>
              <a:xfrm>
                <a:off x="2061" y="9364"/>
                <a:ext cx="288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10" name="Google Shape;810;p47"/>
              <p:cNvGrpSpPr/>
              <p:nvPr/>
            </p:nvGrpSpPr>
            <p:grpSpPr>
              <a:xfrm>
                <a:off x="4041" y="9004"/>
                <a:ext cx="360" cy="720"/>
                <a:chOff x="4041" y="8824"/>
                <a:chExt cx="360" cy="720"/>
              </a:xfrm>
            </p:grpSpPr>
            <p:sp>
              <p:nvSpPr>
                <p:cNvPr id="811" name="Google Shape;811;p47"/>
                <p:cNvSpPr/>
                <p:nvPr/>
              </p:nvSpPr>
              <p:spPr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2" name="Google Shape;812;p47"/>
                <p:cNvSpPr/>
                <p:nvPr/>
              </p:nvSpPr>
              <p:spPr>
                <a:xfrm>
                  <a:off x="4041" y="8824"/>
                  <a:ext cx="360" cy="360"/>
                </a:xfrm>
                <a:custGeom>
                  <a:rect b="b" l="l" r="r" t="t"/>
                  <a:pathLst>
                    <a:path extrusionOk="0" h="540" w="36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13" name="Google Shape;813;p47"/>
              <p:cNvGrpSpPr/>
              <p:nvPr/>
            </p:nvGrpSpPr>
            <p:grpSpPr>
              <a:xfrm rot="5400000">
                <a:off x="3411" y="9814"/>
                <a:ext cx="180" cy="360"/>
                <a:chOff x="4041" y="8824"/>
                <a:chExt cx="360" cy="720"/>
              </a:xfrm>
            </p:grpSpPr>
            <p:sp>
              <p:nvSpPr>
                <p:cNvPr id="814" name="Google Shape;814;p47"/>
                <p:cNvSpPr/>
                <p:nvPr/>
              </p:nvSpPr>
              <p:spPr>
                <a:xfrm>
                  <a:off x="4041" y="9184"/>
                  <a:ext cx="360" cy="360"/>
                </a:xfrm>
                <a:prstGeom prst="rect">
                  <a:avLst/>
                </a:pr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15" name="Google Shape;815;p47"/>
                <p:cNvSpPr/>
                <p:nvPr/>
              </p:nvSpPr>
              <p:spPr>
                <a:xfrm>
                  <a:off x="4041" y="8824"/>
                  <a:ext cx="360" cy="360"/>
                </a:xfrm>
                <a:custGeom>
                  <a:rect b="b" l="l" r="r" t="t"/>
                  <a:pathLst>
                    <a:path extrusionOk="0" h="540" w="360">
                      <a:moveTo>
                        <a:pt x="0" y="540"/>
                      </a:moveTo>
                      <a:lnTo>
                        <a:pt x="180" y="0"/>
                      </a:lnTo>
                      <a:lnTo>
                        <a:pt x="360" y="540"/>
                      </a:lnTo>
                    </a:path>
                  </a:pathLst>
                </a:custGeom>
                <a:solidFill>
                  <a:srgbClr val="969696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816" name="Google Shape;816;p47"/>
              <p:cNvCxnSpPr/>
              <p:nvPr/>
            </p:nvCxnSpPr>
            <p:spPr>
              <a:xfrm flipH="1" rot="10800000">
                <a:off x="4221" y="8644"/>
                <a:ext cx="90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817" name="Google Shape;817;p47"/>
              <p:cNvSpPr txBox="1"/>
              <p:nvPr/>
            </p:nvSpPr>
            <p:spPr>
              <a:xfrm>
                <a:off x="5121" y="8284"/>
                <a:ext cx="1079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8" name="Google Shape;818;p47"/>
              <p:cNvSpPr txBox="1"/>
              <p:nvPr/>
            </p:nvSpPr>
            <p:spPr>
              <a:xfrm>
                <a:off x="4041" y="10444"/>
                <a:ext cx="1079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19" name="Google Shape;819;p47"/>
              <p:cNvCxnSpPr/>
              <p:nvPr/>
            </p:nvCxnSpPr>
            <p:spPr>
              <a:xfrm rot="10800000">
                <a:off x="3681" y="10084"/>
                <a:ext cx="360" cy="1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820" name="Google Shape;820;p47"/>
              <p:cNvSpPr txBox="1"/>
              <p:nvPr/>
            </p:nvSpPr>
            <p:spPr>
              <a:xfrm>
                <a:off x="3501" y="7744"/>
                <a:ext cx="540" cy="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 sz="2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821" name="Google Shape;821;p47"/>
          <p:cNvSpPr txBox="1"/>
          <p:nvPr/>
        </p:nvSpPr>
        <p:spPr>
          <a:xfrm>
            <a:off x="7562850" y="2844800"/>
            <a:ext cx="8667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(3,0)</a:t>
            </a:r>
            <a:endParaRPr/>
          </a:p>
        </p:txBody>
      </p:sp>
      <p:sp>
        <p:nvSpPr>
          <p:cNvPr id="822" name="Google Shape;822;p47"/>
          <p:cNvSpPr txBox="1"/>
          <p:nvPr/>
        </p:nvSpPr>
        <p:spPr>
          <a:xfrm>
            <a:off x="6315075" y="4325938"/>
            <a:ext cx="985838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(0,-2)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8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Transformation about a Pivot Point</a:t>
            </a:r>
            <a:endParaRPr/>
          </a:p>
        </p:txBody>
      </p:sp>
      <p:sp>
        <p:nvSpPr>
          <p:cNvPr id="828" name="Google Shape;828;p48"/>
          <p:cNvSpPr txBox="1"/>
          <p:nvPr>
            <p:ph idx="1" type="body"/>
          </p:nvPr>
        </p:nvSpPr>
        <p:spPr>
          <a:xfrm>
            <a:off x="414338" y="1393825"/>
            <a:ext cx="8534400" cy="52578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Exercise: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Find a general 2D composite matrix </a:t>
            </a:r>
            <a:r>
              <a:rPr i="1" lang="en-US" sz="2400"/>
              <a:t>M</a:t>
            </a:r>
            <a:r>
              <a:rPr lang="en-US" sz="2400"/>
              <a:t> for transformation of an object about its centroid by using the following parameters:</a:t>
            </a:r>
            <a:endParaRPr/>
          </a:p>
          <a:p>
            <a:pPr indent="-342900" lvl="0" marL="342900" rtl="0" algn="just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</a:pPr>
            <a:r>
              <a:t/>
            </a:r>
            <a:endParaRPr sz="1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Translation: 		</a:t>
            </a:r>
            <a:r>
              <a:rPr i="1" lang="en-US" sz="2400"/>
              <a:t> -x</a:t>
            </a:r>
            <a:r>
              <a:rPr baseline="-25000" i="1" lang="en-US" sz="2400"/>
              <a:t>c</a:t>
            </a:r>
            <a:r>
              <a:rPr i="1" lang="en-US" sz="2400"/>
              <a:t>, -y</a:t>
            </a:r>
            <a:r>
              <a:rPr baseline="-25000" i="1" lang="en-US" sz="2400"/>
              <a:t>c</a:t>
            </a:r>
            <a:r>
              <a:rPr lang="en-US" sz="2400"/>
              <a:t>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Rotation angle: 	</a:t>
            </a:r>
            <a:r>
              <a:rPr i="1" lang="en-US" sz="2400"/>
              <a:t>θ</a:t>
            </a:r>
            <a:endParaRPr baseline="-25000" i="1"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Scaling: 		</a:t>
            </a:r>
            <a:r>
              <a:rPr i="1" lang="en-US" sz="2400"/>
              <a:t>s</a:t>
            </a:r>
            <a:r>
              <a:rPr baseline="-25000" i="1" lang="en-US" sz="2400"/>
              <a:t>x</a:t>
            </a:r>
            <a:r>
              <a:rPr i="1" lang="en-US" sz="2400"/>
              <a:t>, s</a:t>
            </a:r>
            <a:r>
              <a:rPr baseline="-25000" i="1" lang="en-US" sz="2400"/>
              <a:t>y</a:t>
            </a:r>
            <a:endParaRPr baseline="-25000" i="1"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Inverse Translation:	</a:t>
            </a:r>
            <a:r>
              <a:rPr i="1" lang="en-US" sz="2400"/>
              <a:t> x</a:t>
            </a:r>
            <a:r>
              <a:rPr baseline="-25000" i="1" lang="en-US" sz="2400"/>
              <a:t>c</a:t>
            </a:r>
            <a:r>
              <a:rPr i="1" lang="en-US" sz="2400"/>
              <a:t>, y</a:t>
            </a:r>
            <a:r>
              <a:rPr baseline="-25000" i="1" lang="en-US" sz="2400"/>
              <a:t>c</a:t>
            </a:r>
            <a:endParaRPr baseline="-25000" i="1"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t/>
            </a:r>
            <a:endParaRPr sz="2400"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/>
              <a:t>Reading: HB5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9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Other 2D Transformations</a:t>
            </a:r>
            <a:endParaRPr/>
          </a:p>
        </p:txBody>
      </p:sp>
      <p:sp>
        <p:nvSpPr>
          <p:cNvPr id="834" name="Google Shape;834;p49"/>
          <p:cNvSpPr txBox="1"/>
          <p:nvPr/>
        </p:nvSpPr>
        <p:spPr>
          <a:xfrm>
            <a:off x="1001713" y="1763713"/>
            <a:ext cx="2985113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4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⮚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Reflection </a:t>
            </a:r>
            <a:endParaRPr/>
          </a:p>
          <a:p>
            <a:pPr indent="-25400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⮚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Shear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0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Reflection</a:t>
            </a:r>
            <a:endParaRPr/>
          </a:p>
        </p:txBody>
      </p:sp>
      <p:pic>
        <p:nvPicPr>
          <p:cNvPr id="840" name="Google Shape;840;p50"/>
          <p:cNvPicPr preferRelativeResize="0"/>
          <p:nvPr/>
        </p:nvPicPr>
        <p:blipFill rotWithShape="1">
          <a:blip r:embed="rId3">
            <a:alphaModFix/>
          </a:blip>
          <a:srcRect b="17655" l="26644" r="29342" t="21912"/>
          <a:stretch/>
        </p:blipFill>
        <p:spPr>
          <a:xfrm>
            <a:off x="1034629" y="1888917"/>
            <a:ext cx="2900076" cy="2795348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41" name="Google Shape;84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225" y="2214563"/>
            <a:ext cx="2719388" cy="17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50"/>
          <p:cNvSpPr txBox="1"/>
          <p:nvPr/>
        </p:nvSpPr>
        <p:spPr>
          <a:xfrm>
            <a:off x="504707" y="5957455"/>
            <a:ext cx="8425705" cy="461665"/>
          </a:xfrm>
          <a:prstGeom prst="rect">
            <a:avLst/>
          </a:prstGeom>
          <a:solidFill>
            <a:srgbClr val="FEECC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equivalent to performing a non-uniform scaling by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1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Reflection</a:t>
            </a:r>
            <a:endParaRPr/>
          </a:p>
        </p:txBody>
      </p:sp>
      <p:pic>
        <p:nvPicPr>
          <p:cNvPr id="848" name="Google Shape;8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405" y="1810817"/>
            <a:ext cx="7371735" cy="4484626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2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Reflection</a:t>
            </a:r>
            <a:endParaRPr/>
          </a:p>
        </p:txBody>
      </p:sp>
      <p:pic>
        <p:nvPicPr>
          <p:cNvPr id="854" name="Google Shape;854;p52"/>
          <p:cNvPicPr preferRelativeResize="0"/>
          <p:nvPr/>
        </p:nvPicPr>
        <p:blipFill rotWithShape="1">
          <a:blip r:embed="rId3">
            <a:alphaModFix/>
          </a:blip>
          <a:srcRect b="0" l="11592" r="37243" t="24265"/>
          <a:stretch/>
        </p:blipFill>
        <p:spPr>
          <a:xfrm>
            <a:off x="589953" y="1932057"/>
            <a:ext cx="3510116" cy="2900637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855" name="Google Shape;85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5063" y="2214563"/>
            <a:ext cx="2781300" cy="1709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53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Shear</a:t>
            </a:r>
            <a:endParaRPr/>
          </a:p>
        </p:txBody>
      </p:sp>
      <p:pic>
        <p:nvPicPr>
          <p:cNvPr id="861" name="Google Shape;86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424" y="1853925"/>
            <a:ext cx="6260189" cy="4075834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4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Shear</a:t>
            </a:r>
            <a:endParaRPr/>
          </a:p>
        </p:txBody>
      </p:sp>
      <p:pic>
        <p:nvPicPr>
          <p:cNvPr id="867" name="Google Shape;86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723" y="1887104"/>
            <a:ext cx="6369423" cy="4181186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Euclidean Transformations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76250" y="1612900"/>
            <a:ext cx="8566150" cy="4787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The Euclidean transformations are the most commonly used transformations. An Euclidean transformation is either a translation, a rotation, or a reflection.</a:t>
            </a:r>
            <a:r>
              <a:rPr lang="en-US"/>
              <a:t>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Properties: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Preserve length and angle measures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5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Shear</a:t>
            </a:r>
            <a:endParaRPr/>
          </a:p>
        </p:txBody>
      </p:sp>
      <p:pic>
        <p:nvPicPr>
          <p:cNvPr id="873" name="Google Shape;8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958" y="2045855"/>
            <a:ext cx="6029036" cy="3992264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6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Shear</a:t>
            </a:r>
            <a:endParaRPr/>
          </a:p>
        </p:txBody>
      </p:sp>
      <p:pic>
        <p:nvPicPr>
          <p:cNvPr id="879" name="Google Shape;87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045" y="2050618"/>
            <a:ext cx="6004639" cy="3976109"/>
          </a:xfrm>
          <a:prstGeom prst="rect">
            <a:avLst/>
          </a:prstGeom>
          <a:noFill/>
          <a:ln cap="flat" cmpd="sng" w="254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7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Shear</a:t>
            </a:r>
            <a:endParaRPr/>
          </a:p>
        </p:txBody>
      </p:sp>
      <p:sp>
        <p:nvSpPr>
          <p:cNvPr id="885" name="Google Shape;885;p57"/>
          <p:cNvSpPr txBox="1"/>
          <p:nvPr/>
        </p:nvSpPr>
        <p:spPr>
          <a:xfrm>
            <a:off x="548640" y="1547446"/>
            <a:ext cx="8314006" cy="3145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shear preserve parallel lines?</a:t>
            </a:r>
            <a:endParaRPr/>
          </a:p>
          <a:p>
            <a:pPr indent="-342900" lvl="0" marL="342900" marR="0" rtl="0" algn="just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shear transformation is an affine transformation.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affine transformations preserve lines and parallelism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8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4</a:t>
            </a:r>
            <a:endParaRPr/>
          </a:p>
        </p:txBody>
      </p:sp>
      <p:sp>
        <p:nvSpPr>
          <p:cNvPr id="892" name="Google Shape;892;p58"/>
          <p:cNvSpPr/>
          <p:nvPr/>
        </p:nvSpPr>
        <p:spPr>
          <a:xfrm>
            <a:off x="593725" y="1431925"/>
            <a:ext cx="8181975" cy="322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shear transformation maps the unit square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(0,0),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(1,0),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(1,1),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(0,1)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’(0,0),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’(1,0),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’(1+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,1),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’(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,1).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6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     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transformation matrix for this transformation.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hear transform" id="893" name="Google Shape;89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938" y="2670175"/>
            <a:ext cx="4897437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8063" y="4381500"/>
            <a:ext cx="2154237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58"/>
          <p:cNvSpPr/>
          <p:nvPr/>
        </p:nvSpPr>
        <p:spPr>
          <a:xfrm>
            <a:off x="660400" y="4832350"/>
            <a:ext cx="45720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Let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solve for </a:t>
            </a:r>
            <a:r>
              <a:rPr i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pic>
        <p:nvPicPr>
          <p:cNvPr id="896" name="Google Shape;89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0688" y="4970463"/>
            <a:ext cx="2098675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8"/>
          <p:cNvSpPr txBox="1"/>
          <p:nvPr/>
        </p:nvSpPr>
        <p:spPr>
          <a:xfrm>
            <a:off x="5670550" y="5441950"/>
            <a:ext cx="747713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705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Sol.</a:t>
            </a:r>
            <a:endParaRPr/>
          </a:p>
        </p:txBody>
      </p:sp>
      <p:sp>
        <p:nvSpPr>
          <p:cNvPr id="898" name="Google Shape;898;p58"/>
          <p:cNvSpPr/>
          <p:nvPr/>
        </p:nvSpPr>
        <p:spPr>
          <a:xfrm>
            <a:off x="5572125" y="4692650"/>
            <a:ext cx="3365500" cy="1949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9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5</a:t>
            </a:r>
            <a:endParaRPr/>
          </a:p>
        </p:txBody>
      </p:sp>
      <p:sp>
        <p:nvSpPr>
          <p:cNvPr id="905" name="Google Shape;905;p59"/>
          <p:cNvSpPr/>
          <p:nvPr/>
        </p:nvSpPr>
        <p:spPr>
          <a:xfrm>
            <a:off x="485775" y="1571625"/>
            <a:ext cx="8351838" cy="235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we can transform a line by transforming its endpoints and then constructing a new line between the transformed endpoints. </a:t>
            </a:r>
            <a:endParaRPr/>
          </a:p>
          <a:p>
            <a:pPr indent="0" lvl="0" marL="0" marR="0" rtl="0" algn="just">
              <a:spcBef>
                <a:spcPts val="8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do the same thing for circles by transforming the centre and a point on the circle?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0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5 - Solution</a:t>
            </a:r>
            <a:endParaRPr/>
          </a:p>
        </p:txBody>
      </p:sp>
      <p:sp>
        <p:nvSpPr>
          <p:cNvPr id="912" name="Google Shape;912;p60"/>
          <p:cNvSpPr/>
          <p:nvPr/>
        </p:nvSpPr>
        <p:spPr>
          <a:xfrm>
            <a:off x="457200" y="1430338"/>
            <a:ext cx="8351838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 that we can transform a line by transforming its endpoints and then constructing a new line between the transformed endpoints. Can you do the same thing for circles by transforming the centre and a point on the circle? </a:t>
            </a:r>
            <a:endParaRPr/>
          </a:p>
        </p:txBody>
      </p:sp>
      <p:sp>
        <p:nvSpPr>
          <p:cNvPr id="913" name="Google Shape;913;p60"/>
          <p:cNvSpPr/>
          <p:nvPr/>
        </p:nvSpPr>
        <p:spPr>
          <a:xfrm>
            <a:off x="498475" y="2605088"/>
            <a:ext cx="8447088" cy="4048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parametric equation of a line segment joining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   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true whether or not we use homogenous coordinates.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transform, the transform of the line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                      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(Matrix multiplication obeys distributive law)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 line segment connecting the transformed endpoints.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scaling by (2,1) (i.e. double x values and leave y unchanged) turns circles into ellipses so it is not true for circles.</a:t>
            </a:r>
            <a:endParaRPr/>
          </a:p>
        </p:txBody>
      </p:sp>
      <p:pic>
        <p:nvPicPr>
          <p:cNvPr descr="L(t) = (1-t)a + tb\quad 0\le t\le 1" id="914" name="Google Shape;91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2900" y="3360738"/>
            <a:ext cx="3322638" cy="369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begin{array}{rcl}TL(t)&amp;=&amp;T((1-t)a + tb)\\&amp;=&amp;(1-t)Ta + tTb\end{array}&#10;" id="915" name="Google Shape;91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6975" y="4186238"/>
            <a:ext cx="2833688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Affine Transformations</a:t>
            </a:r>
            <a:endParaRPr/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419100" y="1612900"/>
            <a:ext cx="8566150" cy="4940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Affine transformations are the generalizations of Euclidean transformation and combinations of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Linear transformations, and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Translations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Properties: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Origin does not necessarily map to origin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Lines map to lines but circles become ellipses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Parallel lines remain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Ratios are preserved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Length and angle are not preserved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563" y="2705100"/>
            <a:ext cx="2782887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title"/>
          </p:nvPr>
        </p:nvSpPr>
        <p:spPr>
          <a:xfrm>
            <a:off x="395288" y="127000"/>
            <a:ext cx="766362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Projective Transformations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43350" y="1612900"/>
            <a:ext cx="8566150" cy="49403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Projective transformations are the most general linear transformations and require the use of homogeneous coordinates.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Properties: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Origin does not necessarily map to origin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Lines map to lines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Parallel lines do not necessarily remain parallel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Ratios are not preserved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lang="en-US" sz="2800"/>
              <a:t>Closed under composition</a:t>
            </a:r>
            <a:endParaRPr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5513" y="2633663"/>
            <a:ext cx="2811462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393700" y="127000"/>
            <a:ext cx="744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Transformation of Objects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500063" y="1417638"/>
            <a:ext cx="4349750" cy="52355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Basic transformations are: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 Translation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 Rotation</a:t>
            </a:r>
            <a:endParaRPr/>
          </a:p>
          <a:p>
            <a:pPr indent="-152400" lvl="0" marL="0" rtl="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 sz="2400"/>
              <a:t> Scaling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</a:pPr>
            <a:r>
              <a:rPr lang="en-US" sz="2800"/>
              <a:t>Application: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Such as animation: to give life, virtual reality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We use parameterised transformations that change over time </a:t>
            </a:r>
            <a:r>
              <a:rPr i="1" lang="en-US" sz="2000"/>
              <a:t>t</a:t>
            </a:r>
            <a:endParaRPr/>
          </a:p>
          <a:p>
            <a:pPr indent="-127000" lvl="0" marL="0" rtl="0" algn="l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/>
              <a:t>Thus for each frame the object moves a little further, just like a movie</a:t>
            </a:r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5356225" y="2073275"/>
            <a:ext cx="0" cy="13446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6" name="Google Shape;116;p13"/>
          <p:cNvCxnSpPr/>
          <p:nvPr/>
        </p:nvCxnSpPr>
        <p:spPr>
          <a:xfrm>
            <a:off x="5348288" y="3425825"/>
            <a:ext cx="138430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/>
          <p:nvPr/>
        </p:nvCxnSpPr>
        <p:spPr>
          <a:xfrm flipH="1" rot="10800000">
            <a:off x="5348288" y="2665413"/>
            <a:ext cx="849312" cy="7604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3"/>
          <p:cNvSpPr txBox="1"/>
          <p:nvPr/>
        </p:nvSpPr>
        <p:spPr>
          <a:xfrm>
            <a:off x="5178425" y="1806575"/>
            <a:ext cx="37465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6088063" y="2459038"/>
            <a:ext cx="3762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6688138" y="3294063"/>
            <a:ext cx="3762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4946650" y="2992438"/>
            <a:ext cx="866775" cy="768350"/>
          </a:xfrm>
          <a:prstGeom prst="cube">
            <a:avLst>
              <a:gd fmla="val 25000" name="adj"/>
            </a:avLst>
          </a:prstGeom>
          <a:solidFill>
            <a:schemeClr val="accent2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2" name="Google Shape;122;p13"/>
          <p:cNvCxnSpPr/>
          <p:nvPr/>
        </p:nvCxnSpPr>
        <p:spPr>
          <a:xfrm>
            <a:off x="7432675" y="3538538"/>
            <a:ext cx="0" cy="13446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7424738" y="4891088"/>
            <a:ext cx="1384300" cy="15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/>
          <p:nvPr/>
        </p:nvCxnSpPr>
        <p:spPr>
          <a:xfrm flipH="1" rot="10800000">
            <a:off x="7424738" y="4130675"/>
            <a:ext cx="849312" cy="7604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3"/>
          <p:cNvSpPr txBox="1"/>
          <p:nvPr/>
        </p:nvSpPr>
        <p:spPr>
          <a:xfrm>
            <a:off x="7254875" y="3271838"/>
            <a:ext cx="374650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8164513" y="3924300"/>
            <a:ext cx="376237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8764588" y="4759325"/>
            <a:ext cx="376237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7023100" y="4457700"/>
            <a:ext cx="866775" cy="768350"/>
          </a:xfrm>
          <a:prstGeom prst="cube">
            <a:avLst>
              <a:gd fmla="val 25000" name="adj"/>
            </a:avLst>
          </a:prstGeom>
          <a:solidFill>
            <a:schemeClr val="accent2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3"/>
          <p:cNvCxnSpPr/>
          <p:nvPr/>
        </p:nvCxnSpPr>
        <p:spPr>
          <a:xfrm>
            <a:off x="5292725" y="4867275"/>
            <a:ext cx="0" cy="13446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5284788" y="6219825"/>
            <a:ext cx="1384300" cy="15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3"/>
          <p:cNvCxnSpPr/>
          <p:nvPr/>
        </p:nvCxnSpPr>
        <p:spPr>
          <a:xfrm flipH="1" rot="10800000">
            <a:off x="5284788" y="5459413"/>
            <a:ext cx="849312" cy="7604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3"/>
          <p:cNvSpPr txBox="1"/>
          <p:nvPr/>
        </p:nvSpPr>
        <p:spPr>
          <a:xfrm>
            <a:off x="5114925" y="4600575"/>
            <a:ext cx="374650" cy="350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6024563" y="5253038"/>
            <a:ext cx="3762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6624638" y="6088063"/>
            <a:ext cx="376237" cy="35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4883150" y="5786438"/>
            <a:ext cx="866775" cy="768350"/>
          </a:xfrm>
          <a:prstGeom prst="cube">
            <a:avLst>
              <a:gd fmla="val 25000" name="adj"/>
            </a:avLst>
          </a:prstGeom>
          <a:solidFill>
            <a:schemeClr val="accent2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967288" y="2206625"/>
            <a:ext cx="2005012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6891338" y="3733800"/>
            <a:ext cx="2005012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4778375" y="5099050"/>
            <a:ext cx="2005013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95288" y="127000"/>
            <a:ext cx="74406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2D Translation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95300" y="1447800"/>
            <a:ext cx="8534400" cy="239871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en-US"/>
              <a:t>A translation of a single point is achieved by adding an offset to its coordinates, so as to generate a new coordinate position:</a:t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609600" y="3505200"/>
            <a:ext cx="3048000" cy="2743200"/>
            <a:chOff x="816" y="2208"/>
            <a:chExt cx="1920" cy="1728"/>
          </a:xfrm>
        </p:grpSpPr>
        <p:cxnSp>
          <p:nvCxnSpPr>
            <p:cNvPr id="146" name="Google Shape;146;p14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4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4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4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4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4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4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4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4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4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4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4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4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4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4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4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4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" name="Google Shape;164;p14"/>
          <p:cNvGrpSpPr/>
          <p:nvPr/>
        </p:nvGrpSpPr>
        <p:grpSpPr>
          <a:xfrm>
            <a:off x="1600200" y="4572000"/>
            <a:ext cx="914400" cy="1066800"/>
            <a:chOff x="1440" y="2928"/>
            <a:chExt cx="576" cy="672"/>
          </a:xfrm>
        </p:grpSpPr>
        <p:sp>
          <p:nvSpPr>
            <p:cNvPr descr="Horizontal brick" id="165" name="Google Shape;165;p14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5181600" y="3505200"/>
            <a:ext cx="3048000" cy="2743200"/>
            <a:chOff x="816" y="2208"/>
            <a:chExt cx="1920" cy="1728"/>
          </a:xfrm>
        </p:grpSpPr>
        <p:cxnSp>
          <p:nvCxnSpPr>
            <p:cNvPr id="169" name="Google Shape;169;p14"/>
            <p:cNvCxnSpPr/>
            <p:nvPr/>
          </p:nvCxnSpPr>
          <p:spPr>
            <a:xfrm>
              <a:off x="1056" y="2208"/>
              <a:ext cx="0" cy="172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14"/>
            <p:cNvCxnSpPr/>
            <p:nvPr/>
          </p:nvCxnSpPr>
          <p:spPr>
            <a:xfrm>
              <a:off x="816" y="3744"/>
              <a:ext cx="192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14"/>
            <p:cNvCxnSpPr/>
            <p:nvPr/>
          </p:nvCxnSpPr>
          <p:spPr>
            <a:xfrm>
              <a:off x="124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14"/>
            <p:cNvCxnSpPr/>
            <p:nvPr/>
          </p:nvCxnSpPr>
          <p:spPr>
            <a:xfrm>
              <a:off x="144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4"/>
            <p:cNvCxnSpPr/>
            <p:nvPr/>
          </p:nvCxnSpPr>
          <p:spPr>
            <a:xfrm>
              <a:off x="163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4"/>
            <p:cNvCxnSpPr/>
            <p:nvPr/>
          </p:nvCxnSpPr>
          <p:spPr>
            <a:xfrm>
              <a:off x="1824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4"/>
            <p:cNvCxnSpPr/>
            <p:nvPr/>
          </p:nvCxnSpPr>
          <p:spPr>
            <a:xfrm>
              <a:off x="2016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4"/>
            <p:cNvCxnSpPr/>
            <p:nvPr/>
          </p:nvCxnSpPr>
          <p:spPr>
            <a:xfrm>
              <a:off x="2208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/>
            <p:nvPr/>
          </p:nvCxnSpPr>
          <p:spPr>
            <a:xfrm>
              <a:off x="2400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4"/>
            <p:cNvCxnSpPr/>
            <p:nvPr/>
          </p:nvCxnSpPr>
          <p:spPr>
            <a:xfrm>
              <a:off x="2592" y="3696"/>
              <a:ext cx="0" cy="9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4"/>
            <p:cNvCxnSpPr/>
            <p:nvPr/>
          </p:nvCxnSpPr>
          <p:spPr>
            <a:xfrm>
              <a:off x="1008" y="355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1008" y="336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1008" y="316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4"/>
            <p:cNvCxnSpPr/>
            <p:nvPr/>
          </p:nvCxnSpPr>
          <p:spPr>
            <a:xfrm>
              <a:off x="1008" y="2976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4"/>
            <p:cNvCxnSpPr/>
            <p:nvPr/>
          </p:nvCxnSpPr>
          <p:spPr>
            <a:xfrm>
              <a:off x="1008" y="2784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4"/>
            <p:cNvCxnSpPr/>
            <p:nvPr/>
          </p:nvCxnSpPr>
          <p:spPr>
            <a:xfrm>
              <a:off x="1008" y="2592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4"/>
            <p:cNvCxnSpPr/>
            <p:nvPr/>
          </p:nvCxnSpPr>
          <p:spPr>
            <a:xfrm>
              <a:off x="1008" y="2400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1008" y="2208"/>
              <a:ext cx="9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" name="Google Shape;187;p14"/>
          <p:cNvSpPr/>
          <p:nvPr/>
        </p:nvSpPr>
        <p:spPr>
          <a:xfrm>
            <a:off x="3962400" y="4724400"/>
            <a:ext cx="7620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8" name="Google Shape;188;p14"/>
          <p:cNvGrpSpPr/>
          <p:nvPr/>
        </p:nvGrpSpPr>
        <p:grpSpPr>
          <a:xfrm>
            <a:off x="6796088" y="3667125"/>
            <a:ext cx="914400" cy="1066800"/>
            <a:chOff x="1440" y="2928"/>
            <a:chExt cx="576" cy="672"/>
          </a:xfrm>
        </p:grpSpPr>
        <p:sp>
          <p:nvSpPr>
            <p:cNvPr descr="Horizontal brick" id="189" name="Google Shape;189;p14"/>
            <p:cNvSpPr/>
            <p:nvPr/>
          </p:nvSpPr>
          <p:spPr>
            <a:xfrm>
              <a:off x="1536" y="2928"/>
              <a:ext cx="96" cy="144"/>
            </a:xfrm>
            <a:custGeom>
              <a:rect b="b" l="l" r="r" t="t"/>
              <a:pathLst>
                <a:path extrusionOk="0" h="144" w="96">
                  <a:moveTo>
                    <a:pt x="0" y="144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96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440" y="3168"/>
              <a:ext cx="576" cy="432"/>
            </a:xfrm>
            <a:prstGeom prst="rect">
              <a:avLst/>
            </a:pr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1440" y="2976"/>
              <a:ext cx="576" cy="192"/>
            </a:xfrm>
            <a:custGeom>
              <a:rect b="b" l="l" r="r" t="t"/>
              <a:pathLst>
                <a:path extrusionOk="0" h="192" w="576">
                  <a:moveTo>
                    <a:pt x="0" y="192"/>
                  </a:moveTo>
                  <a:lnTo>
                    <a:pt x="240" y="0"/>
                  </a:lnTo>
                  <a:lnTo>
                    <a:pt x="336" y="0"/>
                  </a:lnTo>
                  <a:lnTo>
                    <a:pt x="576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FF"/>
            </a:solidFill>
            <a:ln cap="flat" cmpd="sng" w="3810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2" name="Google Shape;192;p14"/>
          <p:cNvSpPr txBox="1"/>
          <p:nvPr/>
        </p:nvSpPr>
        <p:spPr>
          <a:xfrm>
            <a:off x="3902075" y="5051425"/>
            <a:ext cx="85311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igh voltage">
  <a:themeElements>
    <a:clrScheme name="">
      <a:dk1>
        <a:srgbClr val="000000"/>
      </a:dk1>
      <a:lt1>
        <a:srgbClr val="FFFFFF"/>
      </a:lt1>
      <a:dk2>
        <a:srgbClr val="271884"/>
      </a:dk2>
      <a:lt2>
        <a:srgbClr val="491D49"/>
      </a:lt2>
      <a:accent1>
        <a:srgbClr val="9D9DBD"/>
      </a:accent1>
      <a:accent2>
        <a:srgbClr val="14213C"/>
      </a:accent2>
      <a:accent3>
        <a:srgbClr val="FFFFFF"/>
      </a:accent3>
      <a:accent4>
        <a:srgbClr val="000000"/>
      </a:accent4>
      <a:accent5>
        <a:srgbClr val="CCCCDB"/>
      </a:accent5>
      <a:accent6>
        <a:srgbClr val="111D35"/>
      </a:accent6>
      <a:hlink>
        <a:srgbClr val="271884"/>
      </a:hlink>
      <a:folHlink>
        <a:srgbClr val="DBDBF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