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1CA25E-F985-4054-B7DA-8A78656C9065}">
  <a:tblStyle styleId="{591CA25E-F985-4054-B7DA-8A78656C906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baseline="-2500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baseline="-2500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baseline="-2500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baseline="-2500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baseline="-2500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baseline="-2500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baseline="-2500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baseline="-2500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baseline="-2500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baseline="-2500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baseline="-2500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baseline="-2500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baseline="-2500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baseline="-2500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baseline="-2500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baseline="-2500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baseline="-2500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baseline="-2500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baseline="-2500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baseline="-2500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baseline="-2500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baseline="-2500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baseline="-2500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baseline="-2500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baseline="-2500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baseline="-2500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baseline="-2500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4" name="Google Shape;34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5" name="Google Shape;34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1" name="Google Shape;40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Google Shape;40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5" name="Google Shape;42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6" name="Google Shape;42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6" name="Google Shape;47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7" name="Google Shape;47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6" name="Google Shape;48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7" name="Google Shape;48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7" name="Google Shape;50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8" name="Google Shape;50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52" name="Google Shape;55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3" name="Google Shape;55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7" name="Google Shape;59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8" name="Google Shape;59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42" name="Google Shape;64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3" name="Google Shape;64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87" name="Google Shape;68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8" name="Google Shape;68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32" name="Google Shape;732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3" name="Google Shape;73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42" name="Google Shape;74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3" name="Google Shape;74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52" name="Google Shape;75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3" name="Google Shape;75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62" name="Google Shape;76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3" name="Google Shape;76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96" name="Google Shape;79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7" name="Google Shape;79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3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30" name="Google Shape;83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1" name="Google Shape;83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65" name="Google Shape;865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6" name="Google Shape;86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3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00" name="Google Shape;90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1" name="Google Shape;90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4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65" name="Google Shape;965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6" name="Google Shape;96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4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81" name="Google Shape;981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2" name="Google Shape;98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Note that even/odd makes the inside of the star empty.  Winding number does not.  The winding number is counted by noting the number of line segments crossed and the </a:t>
            </a:r>
            <a:r>
              <a:rPr i="1" lang="en-US"/>
              <a:t>direction</a:t>
            </a:r>
            <a:r>
              <a:rPr lang="en-US"/>
              <a:t> of the crossing.  The direction is created by walking around the edges in clockwise (or ccw) fashion.  Each line segment is given a direction by this walk.  Then, when deciding if a point is inside or out, you count the number of right🡪left crossings and left🡪right crossings.  If they are equal, you are outside.  Otherwise, you are inside.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4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96" name="Google Shape;996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7" name="Google Shape;99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NOTE!  Some clipping algorithms leave the pieces connected by a line, others do not.  The major difference is that you want to know what is inside and what is outside of the polygon.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4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18" name="Google Shape;1018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9" name="Google Shape;101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4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30" name="Google Shape;1030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1" name="Google Shape;103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4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71" name="Google Shape;1071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2" name="Google Shape;1072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4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81" name="Google Shape;1081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2" name="Google Shape;108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07" name="Google Shape;1107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8" name="Google Shape;1108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22" name="Google Shape;1122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3" name="Google Shape;112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7" name="Google Shape;15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5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32" name="Google Shape;1132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3" name="Google Shape;1133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5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95" name="Google Shape;1195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6" name="Google Shape;1196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5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63" name="Google Shape;1263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4" name="Google Shape;1264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5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10" name="Google Shape;1310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1" name="Google Shape;1311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5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37" name="Google Shape;1337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8" name="Google Shape;1338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5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48" name="Google Shape;1348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9" name="Google Shape;1349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5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64" name="Google Shape;1364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5" name="Google Shape;1365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5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03" name="Google Shape;1403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4" name="Google Shape;1404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5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53" name="Google Shape;1453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4" name="Google Shape;1454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5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95" name="Google Shape;1495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6" name="Google Shape;1496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6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10" name="Google Shape;1510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1" name="Google Shape;1511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9" name="Google Shape;1599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2" name="Google Shape;1642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8" name="Google Shape;20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baseline="-2500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3" name="Google Shape;24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Google Shape;2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9" name="Google Shape;79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80" name="Google Shape;80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81" name="Google Shape;81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baseline="-2500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baseline="-2500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baseline="-2500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baseline="-2500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baseline="-2500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baseline="-2500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baseline="-2500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baseline="-2500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baseline="-2500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baseline="-2500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baseline="-2500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baseline="-2500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baseline="-2500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baseline="-2500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baseline="-2500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baseline="-2500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7</a:t>
            </a:r>
            <a:endParaRPr/>
          </a:p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1219200" y="3276600"/>
            <a:ext cx="7239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2D Clipping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87" name="Google Shape;287;p23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288" name="Google Shape;288;p2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9" name="Google Shape;289;p23"/>
          <p:cNvSpPr txBox="1"/>
          <p:nvPr>
            <p:ph idx="1" type="body"/>
          </p:nvPr>
        </p:nvSpPr>
        <p:spPr>
          <a:xfrm>
            <a:off x="457200" y="1676400"/>
            <a:ext cx="82296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1.4 Applications: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 part of a defined scene for viewing.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Drawing operations such as erase, copy, move etc.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Displaying multi view windows.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objects using solid modeling techniques.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Anti-aliasing line segments or object boundaries.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visible surfaces in 3D views.</a:t>
            </a:r>
            <a:endParaRPr/>
          </a:p>
        </p:txBody>
      </p:sp>
      <p:sp>
        <p:nvSpPr>
          <p:cNvPr id="290" name="Google Shape;290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2D Clipping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96" name="Google Shape;296;p24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297" name="Google Shape;297;p2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8" name="Google Shape;298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2D Clipping</a:t>
            </a:r>
            <a:endParaRPr/>
          </a:p>
        </p:txBody>
      </p:sp>
      <p:sp>
        <p:nvSpPr>
          <p:cNvPr id="299" name="Google Shape;299;p2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1.5 Types of clipping: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types of clipping techniques are used depending upon when the clipping operation is performed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Analytical clipping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Clip it before you scan convert it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mostly for lines, rectangles, and polygons, where clipping algorithms are simple and efficient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305" name="Google Shape;305;p25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306" name="Google Shape;306;p2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7" name="Google Shape;307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2D Clipping</a:t>
            </a:r>
            <a:endParaRPr/>
          </a:p>
        </p:txBody>
      </p:sp>
      <p:sp>
        <p:nvSpPr>
          <p:cNvPr id="308" name="Google Shape;308;p2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	Scissoring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Clip it during scan conversion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brute force technique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 convert the primitive, only write pixels if inside the clipping region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for thick and filled primitives as part of scan line fill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primitive is not much larger than clip region, most pixels will fall inside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more efficient than analytical clipping.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314" name="Google Shape;314;p26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315" name="Google Shape;315;p2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6" name="Google Shape;316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2D Clipping</a:t>
            </a:r>
            <a:endParaRPr/>
          </a:p>
        </p:txBody>
      </p:sp>
      <p:sp>
        <p:nvSpPr>
          <p:cNvPr id="317" name="Google Shape;317;p2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 Raster Clipping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Clip it after scan conversion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render everything onto a temporary canvas and copy the clipping region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wasteful, but simple and easy,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often used for text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7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323" name="Google Shape;323;p27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324" name="Google Shape;324;p2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5" name="Google Shape;325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2D Clipping</a:t>
            </a:r>
            <a:endParaRPr/>
          </a:p>
        </p:txBody>
      </p:sp>
      <p:sp>
        <p:nvSpPr>
          <p:cNvPr id="326" name="Google Shape;326;p2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Foley and van Dam suggest the following: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floating point graphics libraries, try to use analytical clipping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integer graphics libraries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analytical clipping for lines and polygons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others, do during scan conversion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sometimes both analytical and raster clipping performed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332" name="Google Shape;332;p28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333" name="Google Shape;333;p2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4" name="Google Shape;334;p28"/>
          <p:cNvSpPr txBox="1"/>
          <p:nvPr>
            <p:ph idx="1" type="body"/>
          </p:nvPr>
        </p:nvSpPr>
        <p:spPr>
          <a:xfrm>
            <a:off x="457200" y="1676400"/>
            <a:ext cx="82296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1.6 Levels of clipping: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 Clipping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Clipping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Polygon Clipping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Area Clipping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Clipping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Curve Clipping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2D Clipping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"/>
          <p:cNvSpPr txBox="1"/>
          <p:nvPr>
            <p:ph type="ctrTitle"/>
          </p:nvPr>
        </p:nvSpPr>
        <p:spPr>
          <a:xfrm>
            <a:off x="838200" y="1600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2D Clipping</a:t>
            </a:r>
            <a:endParaRPr/>
          </a:p>
        </p:txBody>
      </p:sp>
      <p:sp>
        <p:nvSpPr>
          <p:cNvPr id="341" name="Google Shape;341;p29"/>
          <p:cNvSpPr txBox="1"/>
          <p:nvPr>
            <p:ph idx="1" type="subTitle"/>
          </p:nvPr>
        </p:nvSpPr>
        <p:spPr>
          <a:xfrm>
            <a:off x="3352800" y="3048000"/>
            <a:ext cx="42672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 Clipping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Clipping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Polygon/Area Clipping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Clipping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Curve Clipping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348" name="Google Shape;348;p30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349" name="Google Shape;349;p3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0" name="Google Shape;350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 Clipping</a:t>
            </a:r>
            <a:endParaRPr/>
          </a:p>
        </p:txBody>
      </p:sp>
      <p:sp>
        <p:nvSpPr>
          <p:cNvPr id="351" name="Google Shape;351;p30"/>
          <p:cNvSpPr txBox="1"/>
          <p:nvPr>
            <p:ph idx="1" type="body"/>
          </p:nvPr>
        </p:nvSpPr>
        <p:spPr>
          <a:xfrm>
            <a:off x="0" y="1752600"/>
            <a:ext cx="46482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49" lvl="1" marL="8302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and Easy </a:t>
            </a:r>
            <a:endParaRPr/>
          </a:p>
          <a:p>
            <a:pPr indent="-285749" lvl="1" marL="830262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point (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x,y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is not clipped if: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wx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≤ x ≤ wx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&amp;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wy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≤ y ≤ wy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endParaRPr/>
          </a:p>
          <a:p>
            <a:pPr indent="-133349" lvl="1" marL="830262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49" lvl="1" marL="830262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otherwise it is clipped</a:t>
            </a:r>
            <a:endParaRPr/>
          </a:p>
        </p:txBody>
      </p:sp>
      <p:grpSp>
        <p:nvGrpSpPr>
          <p:cNvPr id="352" name="Google Shape;352;p30"/>
          <p:cNvGrpSpPr/>
          <p:nvPr/>
        </p:nvGrpSpPr>
        <p:grpSpPr>
          <a:xfrm>
            <a:off x="4333875" y="1828800"/>
            <a:ext cx="4810125" cy="3419475"/>
            <a:chOff x="1229" y="2066"/>
            <a:chExt cx="3030" cy="2154"/>
          </a:xfrm>
        </p:grpSpPr>
        <p:cxnSp>
          <p:nvCxnSpPr>
            <p:cNvPr id="353" name="Google Shape;353;p30"/>
            <p:cNvCxnSpPr/>
            <p:nvPr/>
          </p:nvCxnSpPr>
          <p:spPr>
            <a:xfrm rot="10800000">
              <a:off x="1719" y="2667"/>
              <a:ext cx="2534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4" name="Google Shape;354;p30"/>
            <p:cNvCxnSpPr/>
            <p:nvPr/>
          </p:nvCxnSpPr>
          <p:spPr>
            <a:xfrm>
              <a:off x="1362" y="3990"/>
              <a:ext cx="285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55" name="Google Shape;355;p30"/>
            <p:cNvCxnSpPr/>
            <p:nvPr/>
          </p:nvCxnSpPr>
          <p:spPr>
            <a:xfrm rot="10800000">
              <a:off x="1653" y="2084"/>
              <a:ext cx="0" cy="21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56" name="Google Shape;356;p30"/>
            <p:cNvSpPr txBox="1"/>
            <p:nvPr/>
          </p:nvSpPr>
          <p:spPr>
            <a:xfrm>
              <a:off x="2271" y="2665"/>
              <a:ext cx="1246" cy="831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7" name="Google Shape;357;p30"/>
            <p:cNvCxnSpPr/>
            <p:nvPr/>
          </p:nvCxnSpPr>
          <p:spPr>
            <a:xfrm rot="10800000">
              <a:off x="1586" y="2664"/>
              <a:ext cx="12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8" name="Google Shape;358;p30"/>
            <p:cNvCxnSpPr/>
            <p:nvPr/>
          </p:nvCxnSpPr>
          <p:spPr>
            <a:xfrm rot="10800000">
              <a:off x="1586" y="3505"/>
              <a:ext cx="12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9" name="Google Shape;359;p30"/>
            <p:cNvCxnSpPr/>
            <p:nvPr/>
          </p:nvCxnSpPr>
          <p:spPr>
            <a:xfrm>
              <a:off x="2275" y="3931"/>
              <a:ext cx="0" cy="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0" name="Google Shape;360;p30"/>
            <p:cNvCxnSpPr/>
            <p:nvPr/>
          </p:nvCxnSpPr>
          <p:spPr>
            <a:xfrm>
              <a:off x="3516" y="3931"/>
              <a:ext cx="0" cy="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61" name="Google Shape;361;p30"/>
            <p:cNvSpPr txBox="1"/>
            <p:nvPr/>
          </p:nvSpPr>
          <p:spPr>
            <a:xfrm>
              <a:off x="1229" y="2522"/>
              <a:ext cx="47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wy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</a:t>
              </a:r>
              <a:endParaRPr/>
            </a:p>
          </p:txBody>
        </p:sp>
        <p:sp>
          <p:nvSpPr>
            <p:cNvPr id="362" name="Google Shape;362;p30"/>
            <p:cNvSpPr txBox="1"/>
            <p:nvPr/>
          </p:nvSpPr>
          <p:spPr>
            <a:xfrm>
              <a:off x="1229" y="3372"/>
              <a:ext cx="44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wy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</a:t>
              </a:r>
              <a:endParaRPr/>
            </a:p>
          </p:txBody>
        </p:sp>
        <p:sp>
          <p:nvSpPr>
            <p:cNvPr id="363" name="Google Shape;363;p30"/>
            <p:cNvSpPr txBox="1"/>
            <p:nvPr/>
          </p:nvSpPr>
          <p:spPr>
            <a:xfrm>
              <a:off x="2067" y="3988"/>
              <a:ext cx="44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wx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</a:t>
              </a:r>
              <a:endParaRPr/>
            </a:p>
          </p:txBody>
        </p:sp>
        <p:sp>
          <p:nvSpPr>
            <p:cNvPr id="364" name="Google Shape;364;p30"/>
            <p:cNvSpPr txBox="1"/>
            <p:nvPr/>
          </p:nvSpPr>
          <p:spPr>
            <a:xfrm>
              <a:off x="3309" y="3989"/>
              <a:ext cx="47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wx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</a:t>
              </a:r>
              <a:endParaRPr/>
            </a:p>
          </p:txBody>
        </p:sp>
        <p:sp>
          <p:nvSpPr>
            <p:cNvPr id="365" name="Google Shape;365;p30"/>
            <p:cNvSpPr txBox="1"/>
            <p:nvPr/>
          </p:nvSpPr>
          <p:spPr>
            <a:xfrm>
              <a:off x="2564" y="2419"/>
              <a:ext cx="62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Window</a:t>
              </a: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3185" y="2916"/>
              <a:ext cx="48" cy="48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3724" y="2544"/>
              <a:ext cx="47" cy="4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0"/>
            <p:cNvSpPr txBox="1"/>
            <p:nvPr/>
          </p:nvSpPr>
          <p:spPr>
            <a:xfrm>
              <a:off x="3191" y="2856"/>
              <a:ext cx="23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69" name="Google Shape;369;p30"/>
            <p:cNvSpPr txBox="1"/>
            <p:nvPr/>
          </p:nvSpPr>
          <p:spPr>
            <a:xfrm>
              <a:off x="3756" y="2479"/>
              <a:ext cx="23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70" name="Google Shape;370;p30"/>
            <p:cNvSpPr txBox="1"/>
            <p:nvPr/>
          </p:nvSpPr>
          <p:spPr>
            <a:xfrm>
              <a:off x="2395" y="2779"/>
              <a:ext cx="23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371" name="Google Shape;371;p30"/>
            <p:cNvSpPr txBox="1"/>
            <p:nvPr/>
          </p:nvSpPr>
          <p:spPr>
            <a:xfrm>
              <a:off x="1818" y="2940"/>
              <a:ext cx="23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372" name="Google Shape;372;p30"/>
            <p:cNvSpPr txBox="1"/>
            <p:nvPr/>
          </p:nvSpPr>
          <p:spPr>
            <a:xfrm>
              <a:off x="2937" y="3652"/>
              <a:ext cx="27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373" name="Google Shape;373;p30"/>
            <p:cNvSpPr txBox="1"/>
            <p:nvPr/>
          </p:nvSpPr>
          <p:spPr>
            <a:xfrm>
              <a:off x="2644" y="3235"/>
              <a:ext cx="23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374" name="Google Shape;374;p30"/>
            <p:cNvSpPr txBox="1"/>
            <p:nvPr/>
          </p:nvSpPr>
          <p:spPr>
            <a:xfrm>
              <a:off x="2703" y="2134"/>
              <a:ext cx="23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375" name="Google Shape;375;p30"/>
            <p:cNvSpPr txBox="1"/>
            <p:nvPr/>
          </p:nvSpPr>
          <p:spPr>
            <a:xfrm>
              <a:off x="3756" y="3289"/>
              <a:ext cx="23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3674" y="2419"/>
              <a:ext cx="303" cy="304"/>
            </a:xfrm>
            <a:prstGeom prst="ellipse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0"/>
            <p:cNvSpPr txBox="1"/>
            <p:nvPr/>
          </p:nvSpPr>
          <p:spPr>
            <a:xfrm>
              <a:off x="3626" y="2262"/>
              <a:ext cx="43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Clipped</a:t>
              </a:r>
              <a:endParaRPr/>
            </a:p>
          </p:txBody>
        </p:sp>
        <p:sp>
          <p:nvSpPr>
            <p:cNvPr id="378" name="Google Shape;378;p30"/>
            <p:cNvSpPr txBox="1"/>
            <p:nvPr/>
          </p:nvSpPr>
          <p:spPr>
            <a:xfrm>
              <a:off x="2269" y="2986"/>
              <a:ext cx="122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Points Within the Window are Not Clipped</a:t>
              </a:r>
              <a:endParaRPr/>
            </a:p>
          </p:txBody>
        </p:sp>
        <p:cxnSp>
          <p:nvCxnSpPr>
            <p:cNvPr id="379" name="Google Shape;379;p30"/>
            <p:cNvCxnSpPr/>
            <p:nvPr/>
          </p:nvCxnSpPr>
          <p:spPr>
            <a:xfrm rot="10800000">
              <a:off x="1726" y="3504"/>
              <a:ext cx="2533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0" name="Google Shape;380;p30"/>
            <p:cNvCxnSpPr/>
            <p:nvPr/>
          </p:nvCxnSpPr>
          <p:spPr>
            <a:xfrm rot="5400000">
              <a:off x="1356" y="3005"/>
              <a:ext cx="1836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1" name="Google Shape;381;p30"/>
            <p:cNvCxnSpPr/>
            <p:nvPr/>
          </p:nvCxnSpPr>
          <p:spPr>
            <a:xfrm rot="5400000">
              <a:off x="2598" y="2992"/>
              <a:ext cx="1836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82" name="Google Shape;382;p30"/>
            <p:cNvSpPr/>
            <p:nvPr/>
          </p:nvSpPr>
          <p:spPr>
            <a:xfrm>
              <a:off x="2377" y="2838"/>
              <a:ext cx="47" cy="48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2634" y="3294"/>
              <a:ext cx="48" cy="48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1806" y="3013"/>
              <a:ext cx="48" cy="4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2919" y="3718"/>
              <a:ext cx="48" cy="4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2685" y="2199"/>
              <a:ext cx="47" cy="48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2608" y="2066"/>
              <a:ext cx="303" cy="303"/>
            </a:xfrm>
            <a:prstGeom prst="ellipse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0"/>
            <p:cNvSpPr txBox="1"/>
            <p:nvPr/>
          </p:nvSpPr>
          <p:spPr>
            <a:xfrm>
              <a:off x="2887" y="2139"/>
              <a:ext cx="43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Clipped</a:t>
              </a: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2856" y="3598"/>
              <a:ext cx="304" cy="303"/>
            </a:xfrm>
            <a:prstGeom prst="ellipse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0"/>
            <p:cNvSpPr txBox="1"/>
            <p:nvPr/>
          </p:nvSpPr>
          <p:spPr>
            <a:xfrm>
              <a:off x="2445" y="3667"/>
              <a:ext cx="43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Clipped</a:t>
              </a: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1739" y="2894"/>
              <a:ext cx="303" cy="303"/>
            </a:xfrm>
            <a:prstGeom prst="ellipse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0"/>
            <p:cNvSpPr txBox="1"/>
            <p:nvPr/>
          </p:nvSpPr>
          <p:spPr>
            <a:xfrm>
              <a:off x="1691" y="2737"/>
              <a:ext cx="439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Clipped</a:t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 txBox="1"/>
          <p:nvPr>
            <p:ph type="ctrTitle"/>
          </p:nvPr>
        </p:nvSpPr>
        <p:spPr>
          <a:xfrm>
            <a:off x="838200" y="1600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2D Clipping</a:t>
            </a:r>
            <a:endParaRPr/>
          </a:p>
        </p:txBody>
      </p:sp>
      <p:sp>
        <p:nvSpPr>
          <p:cNvPr id="398" name="Google Shape;398;p31"/>
          <p:cNvSpPr txBox="1"/>
          <p:nvPr>
            <p:ph idx="1" type="subTitle"/>
          </p:nvPr>
        </p:nvSpPr>
        <p:spPr>
          <a:xfrm>
            <a:off x="3124200" y="3048000"/>
            <a:ext cx="4191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indent="-609600" lvl="0" marL="6096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 Clipping</a:t>
            </a:r>
            <a:endParaRPr/>
          </a:p>
          <a:p>
            <a:pPr indent="-609600" lvl="0" marL="6096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Clipping</a:t>
            </a:r>
            <a:endParaRPr/>
          </a:p>
          <a:p>
            <a:pPr indent="-609600" lvl="0" marL="6096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Polygon/Area Clipping</a:t>
            </a:r>
            <a:endParaRPr/>
          </a:p>
          <a:p>
            <a:pPr indent="-609600" lvl="0" marL="6096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Clipping</a:t>
            </a:r>
            <a:endParaRPr/>
          </a:p>
          <a:p>
            <a:pPr indent="-609600" lvl="0" marL="6096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Curve Clipping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2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405" name="Google Shape;405;p32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406" name="Google Shape;406;p3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7" name="Google Shape;407;p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Clipping</a:t>
            </a:r>
            <a:endParaRPr/>
          </a:p>
        </p:txBody>
      </p:sp>
      <p:sp>
        <p:nvSpPr>
          <p:cNvPr id="408" name="Google Shape;408;p32"/>
          <p:cNvSpPr txBox="1"/>
          <p:nvPr>
            <p:ph idx="1" type="body"/>
          </p:nvPr>
        </p:nvSpPr>
        <p:spPr>
          <a:xfrm>
            <a:off x="0" y="1600200"/>
            <a:ext cx="41910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49" lvl="1" marL="83026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Harder than point clipping</a:t>
            </a:r>
            <a:endParaRPr/>
          </a:p>
          <a:p>
            <a:pPr indent="-285749" lvl="1" marL="83026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first examine the end-points of each line to see if they are in the window or not</a:t>
            </a:r>
            <a:endParaRPr/>
          </a:p>
          <a:p>
            <a:pPr indent="-228600" lvl="2" marL="12382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endpoints inside, line trivially accepted</a:t>
            </a:r>
            <a:endParaRPr/>
          </a:p>
          <a:p>
            <a:pPr indent="-228600" lvl="2" marL="12382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in and one out, line is partially inside</a:t>
            </a:r>
            <a:endParaRPr/>
          </a:p>
          <a:p>
            <a:pPr indent="-228600" lvl="2" marL="12382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outside, might be partially inside</a:t>
            </a:r>
            <a:endParaRPr/>
          </a:p>
          <a:p>
            <a:pPr indent="-228600" lvl="2" marL="12382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about trivial cases?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09" name="Google Shape;409;p32"/>
          <p:cNvGrpSpPr/>
          <p:nvPr/>
        </p:nvGrpSpPr>
        <p:grpSpPr>
          <a:xfrm>
            <a:off x="4419600" y="1752600"/>
            <a:ext cx="4562475" cy="3798887"/>
            <a:chOff x="2544" y="1872"/>
            <a:chExt cx="3173" cy="2291"/>
          </a:xfrm>
        </p:grpSpPr>
        <p:cxnSp>
          <p:nvCxnSpPr>
            <p:cNvPr id="410" name="Google Shape;410;p32"/>
            <p:cNvCxnSpPr/>
            <p:nvPr/>
          </p:nvCxnSpPr>
          <p:spPr>
            <a:xfrm>
              <a:off x="2544" y="2304"/>
              <a:ext cx="2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1" name="Google Shape;411;p32"/>
            <p:cNvCxnSpPr/>
            <p:nvPr/>
          </p:nvCxnSpPr>
          <p:spPr>
            <a:xfrm>
              <a:off x="2544" y="3216"/>
              <a:ext cx="2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2" name="Google Shape;412;p32"/>
            <p:cNvCxnSpPr/>
            <p:nvPr/>
          </p:nvCxnSpPr>
          <p:spPr>
            <a:xfrm>
              <a:off x="3216" y="1872"/>
              <a:ext cx="0" cy="201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3" name="Google Shape;413;p32"/>
            <p:cNvCxnSpPr/>
            <p:nvPr/>
          </p:nvCxnSpPr>
          <p:spPr>
            <a:xfrm>
              <a:off x="4224" y="1872"/>
              <a:ext cx="0" cy="201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14" name="Google Shape;414;p32"/>
            <p:cNvSpPr txBox="1"/>
            <p:nvPr/>
          </p:nvSpPr>
          <p:spPr>
            <a:xfrm>
              <a:off x="3216" y="2304"/>
              <a:ext cx="1008" cy="912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2"/>
            <p:cNvSpPr txBox="1"/>
            <p:nvPr/>
          </p:nvSpPr>
          <p:spPr>
            <a:xfrm>
              <a:off x="5154" y="3072"/>
              <a:ext cx="563" cy="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ymin</a:t>
              </a:r>
              <a:endParaRPr/>
            </a:p>
          </p:txBody>
        </p:sp>
        <p:sp>
          <p:nvSpPr>
            <p:cNvPr id="416" name="Google Shape;416;p32"/>
            <p:cNvSpPr txBox="1"/>
            <p:nvPr/>
          </p:nvSpPr>
          <p:spPr>
            <a:xfrm>
              <a:off x="5106" y="2112"/>
              <a:ext cx="598" cy="2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ymax</a:t>
              </a:r>
              <a:endParaRPr/>
            </a:p>
          </p:txBody>
        </p:sp>
        <p:sp>
          <p:nvSpPr>
            <p:cNvPr id="417" name="Google Shape;417;p32"/>
            <p:cNvSpPr txBox="1"/>
            <p:nvPr/>
          </p:nvSpPr>
          <p:spPr>
            <a:xfrm>
              <a:off x="2927" y="3888"/>
              <a:ext cx="563" cy="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xmin</a:t>
              </a:r>
              <a:endParaRPr/>
            </a:p>
          </p:txBody>
        </p:sp>
        <p:sp>
          <p:nvSpPr>
            <p:cNvPr id="418" name="Google Shape;418;p32"/>
            <p:cNvSpPr txBox="1"/>
            <p:nvPr/>
          </p:nvSpPr>
          <p:spPr>
            <a:xfrm>
              <a:off x="4032" y="3888"/>
              <a:ext cx="599" cy="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xmax</a:t>
              </a:r>
              <a:endParaRPr/>
            </a:p>
          </p:txBody>
        </p:sp>
        <p:cxnSp>
          <p:nvCxnSpPr>
            <p:cNvPr id="419" name="Google Shape;419;p32"/>
            <p:cNvCxnSpPr/>
            <p:nvPr/>
          </p:nvCxnSpPr>
          <p:spPr>
            <a:xfrm>
              <a:off x="3552" y="2592"/>
              <a:ext cx="384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420" name="Google Shape;420;p32"/>
            <p:cNvCxnSpPr/>
            <p:nvPr/>
          </p:nvCxnSpPr>
          <p:spPr>
            <a:xfrm flipH="1">
              <a:off x="2880" y="2112"/>
              <a:ext cx="864" cy="7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421" name="Google Shape;421;p32"/>
            <p:cNvCxnSpPr/>
            <p:nvPr/>
          </p:nvCxnSpPr>
          <p:spPr>
            <a:xfrm rot="10800000">
              <a:off x="4032" y="2544"/>
              <a:ext cx="768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422" name="Google Shape;422;p32"/>
            <p:cNvCxnSpPr/>
            <p:nvPr/>
          </p:nvCxnSpPr>
          <p:spPr>
            <a:xfrm flipH="1">
              <a:off x="4128" y="3120"/>
              <a:ext cx="432" cy="5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ctrTitle"/>
          </p:nvPr>
        </p:nvSpPr>
        <p:spPr>
          <a:xfrm>
            <a:off x="838200" y="1600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2D Clipping</a:t>
            </a:r>
            <a:endParaRPr/>
          </a:p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3352800" y="3048000"/>
            <a:ext cx="6705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 Clipping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Clipping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Polygon/Area Clipping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Clipping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Curve Clipping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3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429" name="Google Shape;429;p33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430" name="Google Shape;430;p3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1" name="Google Shape;431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Clipping</a:t>
            </a:r>
            <a:endParaRPr/>
          </a:p>
        </p:txBody>
      </p:sp>
      <p:graphicFrame>
        <p:nvGraphicFramePr>
          <p:cNvPr id="432" name="Google Shape;432;p33"/>
          <p:cNvGraphicFramePr/>
          <p:nvPr/>
        </p:nvGraphicFramePr>
        <p:xfrm>
          <a:off x="533400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{591CA25E-F985-4054-B7DA-8A78656C9065}</a:tableStyleId>
              </a:tblPr>
              <a:tblGrid>
                <a:gridCol w="3284525"/>
                <a:gridCol w="2049450"/>
                <a:gridCol w="2589200"/>
              </a:tblGrid>
              <a:tr h="58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Situation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Solution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Example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Both end-points inside the window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Don’t clip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One end-point inside the window, one outside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Must clip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Both end-points outside the window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Don’t know!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433" name="Google Shape;433;p33"/>
          <p:cNvGrpSpPr/>
          <p:nvPr/>
        </p:nvGrpSpPr>
        <p:grpSpPr>
          <a:xfrm>
            <a:off x="6477000" y="2362200"/>
            <a:ext cx="1352550" cy="1003300"/>
            <a:chOff x="3696" y="1827"/>
            <a:chExt cx="938" cy="696"/>
          </a:xfrm>
        </p:grpSpPr>
        <p:cxnSp>
          <p:nvCxnSpPr>
            <p:cNvPr id="434" name="Google Shape;434;p33"/>
            <p:cNvCxnSpPr/>
            <p:nvPr/>
          </p:nvCxnSpPr>
          <p:spPr>
            <a:xfrm>
              <a:off x="3696" y="2512"/>
              <a:ext cx="93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35" name="Google Shape;435;p33"/>
            <p:cNvCxnSpPr/>
            <p:nvPr/>
          </p:nvCxnSpPr>
          <p:spPr>
            <a:xfrm rot="10800000">
              <a:off x="3712" y="1827"/>
              <a:ext cx="0" cy="6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36" name="Google Shape;436;p33"/>
            <p:cNvSpPr txBox="1"/>
            <p:nvPr/>
          </p:nvSpPr>
          <p:spPr>
            <a:xfrm>
              <a:off x="3878" y="1953"/>
              <a:ext cx="488" cy="408"/>
            </a:xfrm>
            <a:prstGeom prst="rect">
              <a:avLst/>
            </a:prstGeom>
            <a:noFill/>
            <a:ln cap="flat" cmpd="sng" w="28575">
              <a:solidFill>
                <a:srgbClr val="3366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7" name="Google Shape;437;p33"/>
            <p:cNvCxnSpPr/>
            <p:nvPr/>
          </p:nvCxnSpPr>
          <p:spPr>
            <a:xfrm flipH="1" rot="10800000">
              <a:off x="3956" y="2024"/>
              <a:ext cx="149" cy="7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438" name="Google Shape;438;p33"/>
            <p:cNvCxnSpPr/>
            <p:nvPr/>
          </p:nvCxnSpPr>
          <p:spPr>
            <a:xfrm>
              <a:off x="4105" y="2140"/>
              <a:ext cx="136" cy="1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</p:grpSp>
      <p:grpSp>
        <p:nvGrpSpPr>
          <p:cNvPr id="439" name="Google Shape;439;p33"/>
          <p:cNvGrpSpPr/>
          <p:nvPr/>
        </p:nvGrpSpPr>
        <p:grpSpPr>
          <a:xfrm>
            <a:off x="6477000" y="3505200"/>
            <a:ext cx="1331912" cy="989012"/>
            <a:chOff x="3787" y="2659"/>
            <a:chExt cx="938" cy="696"/>
          </a:xfrm>
        </p:grpSpPr>
        <p:cxnSp>
          <p:nvCxnSpPr>
            <p:cNvPr id="440" name="Google Shape;440;p33"/>
            <p:cNvCxnSpPr/>
            <p:nvPr/>
          </p:nvCxnSpPr>
          <p:spPr>
            <a:xfrm>
              <a:off x="3787" y="3344"/>
              <a:ext cx="93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41" name="Google Shape;441;p33"/>
            <p:cNvCxnSpPr/>
            <p:nvPr/>
          </p:nvCxnSpPr>
          <p:spPr>
            <a:xfrm rot="10800000">
              <a:off x="3803" y="2659"/>
              <a:ext cx="0" cy="6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42" name="Google Shape;442;p33"/>
            <p:cNvSpPr txBox="1"/>
            <p:nvPr/>
          </p:nvSpPr>
          <p:spPr>
            <a:xfrm>
              <a:off x="3969" y="2785"/>
              <a:ext cx="488" cy="408"/>
            </a:xfrm>
            <a:prstGeom prst="rect">
              <a:avLst/>
            </a:prstGeom>
            <a:noFill/>
            <a:ln cap="flat" cmpd="sng" w="28575">
              <a:solidFill>
                <a:srgbClr val="3366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3" name="Google Shape;443;p33"/>
            <p:cNvCxnSpPr/>
            <p:nvPr/>
          </p:nvCxnSpPr>
          <p:spPr>
            <a:xfrm flipH="1" rot="10800000">
              <a:off x="4332" y="2840"/>
              <a:ext cx="317" cy="18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444" name="Google Shape;444;p33"/>
            <p:cNvCxnSpPr/>
            <p:nvPr/>
          </p:nvCxnSpPr>
          <p:spPr>
            <a:xfrm>
              <a:off x="4150" y="2886"/>
              <a:ext cx="182" cy="40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445" name="Google Shape;445;p33"/>
            <p:cNvCxnSpPr/>
            <p:nvPr/>
          </p:nvCxnSpPr>
          <p:spPr>
            <a:xfrm>
              <a:off x="4014" y="2704"/>
              <a:ext cx="91" cy="4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</p:grpSp>
      <p:grpSp>
        <p:nvGrpSpPr>
          <p:cNvPr id="446" name="Google Shape;446;p33"/>
          <p:cNvGrpSpPr/>
          <p:nvPr/>
        </p:nvGrpSpPr>
        <p:grpSpPr>
          <a:xfrm>
            <a:off x="6477000" y="4724400"/>
            <a:ext cx="1379537" cy="1023937"/>
            <a:chOff x="3787" y="3420"/>
            <a:chExt cx="938" cy="696"/>
          </a:xfrm>
        </p:grpSpPr>
        <p:cxnSp>
          <p:nvCxnSpPr>
            <p:cNvPr id="447" name="Google Shape;447;p33"/>
            <p:cNvCxnSpPr/>
            <p:nvPr/>
          </p:nvCxnSpPr>
          <p:spPr>
            <a:xfrm>
              <a:off x="3787" y="4105"/>
              <a:ext cx="93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48" name="Google Shape;448;p33"/>
            <p:cNvCxnSpPr/>
            <p:nvPr/>
          </p:nvCxnSpPr>
          <p:spPr>
            <a:xfrm rot="10800000">
              <a:off x="3803" y="3420"/>
              <a:ext cx="0" cy="6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49" name="Google Shape;449;p33"/>
            <p:cNvSpPr txBox="1"/>
            <p:nvPr/>
          </p:nvSpPr>
          <p:spPr>
            <a:xfrm>
              <a:off x="3969" y="3546"/>
              <a:ext cx="488" cy="408"/>
            </a:xfrm>
            <a:prstGeom prst="rect">
              <a:avLst/>
            </a:prstGeom>
            <a:noFill/>
            <a:ln cap="flat" cmpd="sng" w="28575">
              <a:solidFill>
                <a:srgbClr val="3366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0" name="Google Shape;450;p33"/>
            <p:cNvCxnSpPr/>
            <p:nvPr/>
          </p:nvCxnSpPr>
          <p:spPr>
            <a:xfrm>
              <a:off x="4150" y="3475"/>
              <a:ext cx="408" cy="22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451" name="Google Shape;451;p33"/>
            <p:cNvCxnSpPr/>
            <p:nvPr/>
          </p:nvCxnSpPr>
          <p:spPr>
            <a:xfrm flipH="1" rot="10800000">
              <a:off x="4059" y="3793"/>
              <a:ext cx="499" cy="2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452" name="Google Shape;452;p33"/>
            <p:cNvCxnSpPr/>
            <p:nvPr/>
          </p:nvCxnSpPr>
          <p:spPr>
            <a:xfrm>
              <a:off x="3858" y="3657"/>
              <a:ext cx="91" cy="40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4"/>
          <p:cNvSpPr txBox="1"/>
          <p:nvPr>
            <p:ph type="ctrTitle"/>
          </p:nvPr>
        </p:nvSpPr>
        <p:spPr>
          <a:xfrm>
            <a:off x="838200" y="1600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2D Line Clipping Algorithms</a:t>
            </a:r>
            <a:endParaRPr/>
          </a:p>
        </p:txBody>
      </p:sp>
      <p:sp>
        <p:nvSpPr>
          <p:cNvPr id="458" name="Google Shape;458;p34"/>
          <p:cNvSpPr txBox="1"/>
          <p:nvPr>
            <p:ph idx="1" type="subTitle"/>
          </p:nvPr>
        </p:nvSpPr>
        <p:spPr>
          <a:xfrm>
            <a:off x="1524000" y="3124200"/>
            <a:ext cx="64770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Analytical Line Clipping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Cohen Sutherland Line Clipping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Liang Barsky Line Clipping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5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464" name="Google Shape;464;p35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465" name="Google Shape;465;p3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6" name="Google Shape;466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Cohen-Sutherland Line Clipping</a:t>
            </a: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467" name="Google Shape;467;p35"/>
          <p:cNvSpPr txBox="1"/>
          <p:nvPr>
            <p:ph idx="1" type="body"/>
          </p:nvPr>
        </p:nvSpPr>
        <p:spPr>
          <a:xfrm>
            <a:off x="457200" y="1600200"/>
            <a:ext cx="553402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efficient line clipping algorithm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key advantage of the algorithm is that it vastly reduces the number of line intersections that must be calculated.</a:t>
            </a:r>
            <a:endParaRPr/>
          </a:p>
        </p:txBody>
      </p:sp>
      <p:sp>
        <p:nvSpPr>
          <p:cNvPr id="468" name="Google Shape;468;p35"/>
          <p:cNvSpPr txBox="1"/>
          <p:nvPr/>
        </p:nvSpPr>
        <p:spPr>
          <a:xfrm>
            <a:off x="5995987" y="1247775"/>
            <a:ext cx="3148012" cy="56245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5"/>
          <p:cNvSpPr txBox="1"/>
          <p:nvPr/>
        </p:nvSpPr>
        <p:spPr>
          <a:xfrm>
            <a:off x="6046787" y="3960812"/>
            <a:ext cx="3044825" cy="2530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Ivan E. Sutherland co-developed the Cohen-Sutherland clipping algorithm. Sutherland is a graphics giant and includes amongst his achievements the invention of the head mounted display.</a:t>
            </a:r>
            <a:endParaRPr/>
          </a:p>
        </p:txBody>
      </p:sp>
      <p:pic>
        <p:nvPicPr>
          <p:cNvPr id="470" name="Google Shape;47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6075" y="1319212"/>
            <a:ext cx="1809750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35"/>
          <p:cNvSpPr txBox="1"/>
          <p:nvPr/>
        </p:nvSpPr>
        <p:spPr>
          <a:xfrm>
            <a:off x="0" y="5530850"/>
            <a:ext cx="6002337" cy="132715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35"/>
          <p:cNvSpPr txBox="1"/>
          <p:nvPr/>
        </p:nvSpPr>
        <p:spPr>
          <a:xfrm>
            <a:off x="1139825" y="5842000"/>
            <a:ext cx="47005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Cohen is something of a mystery – can anybody find out who he was?</a:t>
            </a:r>
            <a:endParaRPr/>
          </a:p>
        </p:txBody>
      </p:sp>
      <p:pic>
        <p:nvPicPr>
          <p:cNvPr id="473" name="Google Shape;47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587" y="5597525"/>
            <a:ext cx="952500" cy="1195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6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480" name="Google Shape;480;p36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481" name="Google Shape;481;p3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2" name="Google Shape;482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Cohen-Sutherland Line Clipping</a:t>
            </a:r>
            <a:endParaRPr/>
          </a:p>
        </p:txBody>
      </p:sp>
      <p:sp>
        <p:nvSpPr>
          <p:cNvPr id="483" name="Google Shape;483;p3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phases Algorithm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533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I: Identification Phase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line segments fall into one of the following categories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Visible: Both endpoints lies inside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Invisible: Line completely lies outside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Clipping Candidate: A line neither in category 1 or 2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533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II: Perform Clipping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0" marL="5334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intersection for all lines that are candidate for clipping.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7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490" name="Google Shape;490;p37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491" name="Google Shape;491;p3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2" name="Google Shape;492;p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Cohen-Sutherland Line Clipping</a:t>
            </a:r>
            <a:endParaRPr/>
          </a:p>
        </p:txBody>
      </p:sp>
      <p:sp>
        <p:nvSpPr>
          <p:cNvPr id="493" name="Google Shape;493;p37"/>
          <p:cNvSpPr txBox="1"/>
          <p:nvPr>
            <p:ph idx="1" type="body"/>
          </p:nvPr>
        </p:nvSpPr>
        <p:spPr>
          <a:xfrm>
            <a:off x="457200" y="1600200"/>
            <a:ext cx="84582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I: Identification Phase: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World space is divided into regions based on the window boundaries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region has a unique four bit region code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Region codes indicate the position of the regions with respect to the window</a:t>
            </a:r>
            <a:endParaRPr/>
          </a:p>
        </p:txBody>
      </p:sp>
      <p:graphicFrame>
        <p:nvGraphicFramePr>
          <p:cNvPr id="494" name="Google Shape;494;p37"/>
          <p:cNvGraphicFramePr/>
          <p:nvPr/>
        </p:nvGraphicFramePr>
        <p:xfrm>
          <a:off x="4419600" y="358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{591CA25E-F985-4054-B7DA-8A78656C9065}</a:tableStyleId>
              </a:tblPr>
              <a:tblGrid>
                <a:gridCol w="1230300"/>
                <a:gridCol w="1230300"/>
                <a:gridCol w="1230300"/>
              </a:tblGrid>
              <a:tr h="87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1001</a:t>
                      </a:r>
                      <a:endParaRPr/>
                    </a:p>
                  </a:txBody>
                  <a:tcPr marT="45700" marB="45700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0001</a:t>
                      </a:r>
                      <a:endParaRPr/>
                    </a:p>
                  </a:txBody>
                  <a:tcPr marT="45700" marB="45700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300"/>
                        <a:buFont typeface="Times New Roman"/>
                        <a:buNone/>
                      </a:pPr>
                      <a:r>
                        <a:rPr b="0" i="0" lang="en-US" sz="23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Window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0010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0101</a:t>
                      </a:r>
                      <a:endParaRPr/>
                    </a:p>
                  </a:txBody>
                  <a:tcPr marT="45700" marB="45700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0100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0110</a:t>
                      </a:r>
                      <a:endParaRPr/>
                    </a:p>
                  </a:txBody>
                  <a:tcPr marT="45700" marB="457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pSp>
        <p:nvGrpSpPr>
          <p:cNvPr id="495" name="Google Shape;495;p37"/>
          <p:cNvGrpSpPr/>
          <p:nvPr/>
        </p:nvGrpSpPr>
        <p:grpSpPr>
          <a:xfrm>
            <a:off x="893762" y="4613275"/>
            <a:ext cx="2884487" cy="1339850"/>
            <a:chOff x="973" y="2626"/>
            <a:chExt cx="1817" cy="844"/>
          </a:xfrm>
        </p:grpSpPr>
        <p:sp>
          <p:nvSpPr>
            <p:cNvPr id="496" name="Google Shape;496;p37"/>
            <p:cNvSpPr txBox="1"/>
            <p:nvPr/>
          </p:nvSpPr>
          <p:spPr>
            <a:xfrm>
              <a:off x="973" y="2879"/>
              <a:ext cx="453" cy="31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above</a:t>
              </a:r>
              <a:endParaRPr/>
            </a:p>
          </p:txBody>
        </p:sp>
        <p:sp>
          <p:nvSpPr>
            <p:cNvPr id="497" name="Google Shape;497;p37"/>
            <p:cNvSpPr txBox="1"/>
            <p:nvPr/>
          </p:nvSpPr>
          <p:spPr>
            <a:xfrm>
              <a:off x="1427" y="2879"/>
              <a:ext cx="453" cy="31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below</a:t>
              </a:r>
              <a:endParaRPr/>
            </a:p>
          </p:txBody>
        </p:sp>
        <p:sp>
          <p:nvSpPr>
            <p:cNvPr id="498" name="Google Shape;498;p37"/>
            <p:cNvSpPr txBox="1"/>
            <p:nvPr/>
          </p:nvSpPr>
          <p:spPr>
            <a:xfrm>
              <a:off x="1882" y="2879"/>
              <a:ext cx="453" cy="31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right</a:t>
              </a:r>
              <a:endParaRPr/>
            </a:p>
          </p:txBody>
        </p:sp>
        <p:sp>
          <p:nvSpPr>
            <p:cNvPr id="499" name="Google Shape;499;p37"/>
            <p:cNvSpPr txBox="1"/>
            <p:nvPr/>
          </p:nvSpPr>
          <p:spPr>
            <a:xfrm>
              <a:off x="2337" y="2879"/>
              <a:ext cx="453" cy="31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left</a:t>
              </a:r>
              <a:endParaRPr/>
            </a:p>
          </p:txBody>
        </p:sp>
        <p:sp>
          <p:nvSpPr>
            <p:cNvPr id="500" name="Google Shape;500;p37"/>
            <p:cNvSpPr txBox="1"/>
            <p:nvPr/>
          </p:nvSpPr>
          <p:spPr>
            <a:xfrm>
              <a:off x="1093" y="2626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501" name="Google Shape;501;p37"/>
            <p:cNvSpPr txBox="1"/>
            <p:nvPr/>
          </p:nvSpPr>
          <p:spPr>
            <a:xfrm>
              <a:off x="1548" y="2626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02" name="Google Shape;502;p37"/>
            <p:cNvSpPr txBox="1"/>
            <p:nvPr/>
          </p:nvSpPr>
          <p:spPr>
            <a:xfrm>
              <a:off x="2003" y="2626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03" name="Google Shape;503;p37"/>
            <p:cNvSpPr txBox="1"/>
            <p:nvPr/>
          </p:nvSpPr>
          <p:spPr>
            <a:xfrm>
              <a:off x="2458" y="2626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504" name="Google Shape;504;p37"/>
            <p:cNvSpPr txBox="1"/>
            <p:nvPr/>
          </p:nvSpPr>
          <p:spPr>
            <a:xfrm>
              <a:off x="1084" y="3239"/>
              <a:ext cx="14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Region Code Legend</a:t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8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511" name="Google Shape;511;p38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512" name="Google Shape;512;p3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3" name="Google Shape;513;p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Cohen-Sutherland Line Clipping</a:t>
            </a:r>
            <a:endParaRPr/>
          </a:p>
        </p:txBody>
      </p:sp>
      <p:sp>
        <p:nvSpPr>
          <p:cNvPr id="514" name="Google Shape;514;p38"/>
          <p:cNvSpPr txBox="1"/>
          <p:nvPr>
            <p:ph idx="1" type="body"/>
          </p:nvPr>
        </p:nvSpPr>
        <p:spPr>
          <a:xfrm>
            <a:off x="457200" y="1600200"/>
            <a:ext cx="822960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end-point is labelled with the appropriate region code</a:t>
            </a:r>
            <a:endParaRPr/>
          </a:p>
        </p:txBody>
      </p:sp>
      <p:grpSp>
        <p:nvGrpSpPr>
          <p:cNvPr id="515" name="Google Shape;515;p38"/>
          <p:cNvGrpSpPr/>
          <p:nvPr/>
        </p:nvGrpSpPr>
        <p:grpSpPr>
          <a:xfrm>
            <a:off x="1746250" y="2679700"/>
            <a:ext cx="5549900" cy="3614737"/>
            <a:chOff x="1120" y="1978"/>
            <a:chExt cx="3496" cy="2277"/>
          </a:xfrm>
        </p:grpSpPr>
        <p:cxnSp>
          <p:nvCxnSpPr>
            <p:cNvPr id="516" name="Google Shape;516;p38"/>
            <p:cNvCxnSpPr/>
            <p:nvPr/>
          </p:nvCxnSpPr>
          <p:spPr>
            <a:xfrm rot="5400000">
              <a:off x="1234" y="2977"/>
              <a:ext cx="1998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7" name="Google Shape;517;p38"/>
            <p:cNvCxnSpPr/>
            <p:nvPr/>
          </p:nvCxnSpPr>
          <p:spPr>
            <a:xfrm rot="5400000">
              <a:off x="2558" y="2998"/>
              <a:ext cx="1999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8" name="Google Shape;518;p38"/>
            <p:cNvCxnSpPr/>
            <p:nvPr/>
          </p:nvCxnSpPr>
          <p:spPr>
            <a:xfrm rot="10800000">
              <a:off x="1604" y="2621"/>
              <a:ext cx="2731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19" name="Google Shape;519;p38"/>
            <p:cNvCxnSpPr/>
            <p:nvPr/>
          </p:nvCxnSpPr>
          <p:spPr>
            <a:xfrm rot="10800000">
              <a:off x="1632" y="3498"/>
              <a:ext cx="2731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0" name="Google Shape;520;p38"/>
            <p:cNvCxnSpPr/>
            <p:nvPr/>
          </p:nvCxnSpPr>
          <p:spPr>
            <a:xfrm>
              <a:off x="1262" y="4025"/>
              <a:ext cx="304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21" name="Google Shape;521;p38"/>
            <p:cNvCxnSpPr/>
            <p:nvPr/>
          </p:nvCxnSpPr>
          <p:spPr>
            <a:xfrm rot="10800000">
              <a:off x="1572" y="1994"/>
              <a:ext cx="0" cy="225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522" name="Google Shape;522;p38"/>
            <p:cNvSpPr txBox="1"/>
            <p:nvPr/>
          </p:nvSpPr>
          <p:spPr>
            <a:xfrm>
              <a:off x="2231" y="2612"/>
              <a:ext cx="1328" cy="886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3" name="Google Shape;523;p38"/>
            <p:cNvCxnSpPr/>
            <p:nvPr/>
          </p:nvCxnSpPr>
          <p:spPr>
            <a:xfrm rot="10800000">
              <a:off x="1500" y="2618"/>
              <a:ext cx="13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4" name="Google Shape;524;p38"/>
            <p:cNvCxnSpPr/>
            <p:nvPr/>
          </p:nvCxnSpPr>
          <p:spPr>
            <a:xfrm rot="10800000">
              <a:off x="1500" y="3499"/>
              <a:ext cx="13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5" name="Google Shape;525;p38"/>
            <p:cNvCxnSpPr/>
            <p:nvPr/>
          </p:nvCxnSpPr>
          <p:spPr>
            <a:xfrm>
              <a:off x="2235" y="3962"/>
              <a:ext cx="0" cy="1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6" name="Google Shape;526;p38"/>
            <p:cNvCxnSpPr/>
            <p:nvPr/>
          </p:nvCxnSpPr>
          <p:spPr>
            <a:xfrm>
              <a:off x="3558" y="3952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27" name="Google Shape;527;p38"/>
            <p:cNvSpPr txBox="1"/>
            <p:nvPr/>
          </p:nvSpPr>
          <p:spPr>
            <a:xfrm>
              <a:off x="1120" y="2485"/>
              <a:ext cx="47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wy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</a:t>
              </a:r>
              <a:endParaRPr/>
            </a:p>
          </p:txBody>
        </p:sp>
        <p:sp>
          <p:nvSpPr>
            <p:cNvPr id="528" name="Google Shape;528;p38"/>
            <p:cNvSpPr txBox="1"/>
            <p:nvPr/>
          </p:nvSpPr>
          <p:spPr>
            <a:xfrm>
              <a:off x="1120" y="3366"/>
              <a:ext cx="44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wy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</a:t>
              </a:r>
              <a:endParaRPr/>
            </a:p>
          </p:txBody>
        </p:sp>
        <p:sp>
          <p:nvSpPr>
            <p:cNvPr id="529" name="Google Shape;529;p38"/>
            <p:cNvSpPr txBox="1"/>
            <p:nvPr/>
          </p:nvSpPr>
          <p:spPr>
            <a:xfrm>
              <a:off x="2013" y="4023"/>
              <a:ext cx="44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wx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</a:t>
              </a:r>
              <a:endParaRPr/>
            </a:p>
          </p:txBody>
        </p:sp>
        <p:sp>
          <p:nvSpPr>
            <p:cNvPr id="530" name="Google Shape;530;p38"/>
            <p:cNvSpPr txBox="1"/>
            <p:nvPr/>
          </p:nvSpPr>
          <p:spPr>
            <a:xfrm>
              <a:off x="3337" y="4024"/>
              <a:ext cx="47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wx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</a:t>
              </a:r>
              <a:endParaRPr/>
            </a:p>
          </p:txBody>
        </p:sp>
        <p:sp>
          <p:nvSpPr>
            <p:cNvPr id="531" name="Google Shape;531;p38"/>
            <p:cNvSpPr txBox="1"/>
            <p:nvPr/>
          </p:nvSpPr>
          <p:spPr>
            <a:xfrm>
              <a:off x="2543" y="2351"/>
              <a:ext cx="62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Window</a:t>
              </a:r>
              <a:endParaRPr/>
            </a:p>
          </p:txBody>
        </p:sp>
        <p:cxnSp>
          <p:nvCxnSpPr>
            <p:cNvPr id="532" name="Google Shape;532;p38"/>
            <p:cNvCxnSpPr/>
            <p:nvPr/>
          </p:nvCxnSpPr>
          <p:spPr>
            <a:xfrm flipH="1" rot="10800000">
              <a:off x="2410" y="2704"/>
              <a:ext cx="442" cy="22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533" name="Google Shape;533;p38"/>
            <p:cNvCxnSpPr/>
            <p:nvPr/>
          </p:nvCxnSpPr>
          <p:spPr>
            <a:xfrm flipH="1" rot="10800000">
              <a:off x="1793" y="2170"/>
              <a:ext cx="648" cy="5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534" name="Google Shape;534;p38"/>
            <p:cNvCxnSpPr/>
            <p:nvPr/>
          </p:nvCxnSpPr>
          <p:spPr>
            <a:xfrm>
              <a:off x="2473" y="3351"/>
              <a:ext cx="468" cy="3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535" name="Google Shape;535;p38"/>
            <p:cNvCxnSpPr/>
            <p:nvPr/>
          </p:nvCxnSpPr>
          <p:spPr>
            <a:xfrm>
              <a:off x="1969" y="3078"/>
              <a:ext cx="185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536" name="Google Shape;536;p38"/>
            <p:cNvSpPr txBox="1"/>
            <p:nvPr/>
          </p:nvSpPr>
          <p:spPr>
            <a:xfrm>
              <a:off x="1658" y="2725"/>
              <a:ext cx="58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[0001]</a:t>
              </a:r>
              <a:endParaRPr/>
            </a:p>
          </p:txBody>
        </p:sp>
        <p:sp>
          <p:nvSpPr>
            <p:cNvPr id="537" name="Google Shape;537;p38"/>
            <p:cNvSpPr txBox="1"/>
            <p:nvPr/>
          </p:nvSpPr>
          <p:spPr>
            <a:xfrm>
              <a:off x="2849" y="2630"/>
              <a:ext cx="573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 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[0000]</a:t>
              </a:r>
              <a:endParaRPr/>
            </a:p>
          </p:txBody>
        </p:sp>
        <p:sp>
          <p:nvSpPr>
            <p:cNvPr id="538" name="Google Shape;538;p38"/>
            <p:cNvSpPr txBox="1"/>
            <p:nvPr/>
          </p:nvSpPr>
          <p:spPr>
            <a:xfrm>
              <a:off x="2300" y="2925"/>
              <a:ext cx="58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[0000]</a:t>
              </a:r>
              <a:endParaRPr/>
            </a:p>
          </p:txBody>
        </p:sp>
        <p:sp>
          <p:nvSpPr>
            <p:cNvPr id="539" name="Google Shape;539;p38"/>
            <p:cNvSpPr txBox="1"/>
            <p:nvPr/>
          </p:nvSpPr>
          <p:spPr>
            <a:xfrm>
              <a:off x="1661" y="3084"/>
              <a:ext cx="58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[0001]</a:t>
              </a:r>
              <a:endParaRPr/>
            </a:p>
          </p:txBody>
        </p:sp>
        <p:sp>
          <p:nvSpPr>
            <p:cNvPr id="540" name="Google Shape;540;p38"/>
            <p:cNvSpPr txBox="1"/>
            <p:nvPr/>
          </p:nvSpPr>
          <p:spPr>
            <a:xfrm>
              <a:off x="2941" y="3665"/>
              <a:ext cx="62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[0100]</a:t>
              </a:r>
              <a:endParaRPr/>
            </a:p>
          </p:txBody>
        </p:sp>
        <p:sp>
          <p:nvSpPr>
            <p:cNvPr id="541" name="Google Shape;541;p38"/>
            <p:cNvSpPr txBox="1"/>
            <p:nvPr/>
          </p:nvSpPr>
          <p:spPr>
            <a:xfrm>
              <a:off x="2469" y="3241"/>
              <a:ext cx="58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[0000]</a:t>
              </a:r>
              <a:endParaRPr/>
            </a:p>
          </p:txBody>
        </p:sp>
        <p:sp>
          <p:nvSpPr>
            <p:cNvPr id="542" name="Google Shape;542;p38"/>
            <p:cNvSpPr txBox="1"/>
            <p:nvPr/>
          </p:nvSpPr>
          <p:spPr>
            <a:xfrm>
              <a:off x="2432" y="2087"/>
              <a:ext cx="573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 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[1000]</a:t>
              </a:r>
              <a:endParaRPr/>
            </a:p>
          </p:txBody>
        </p:sp>
        <p:sp>
          <p:nvSpPr>
            <p:cNvPr id="543" name="Google Shape;543;p38"/>
            <p:cNvSpPr txBox="1"/>
            <p:nvPr/>
          </p:nvSpPr>
          <p:spPr>
            <a:xfrm>
              <a:off x="3814" y="3277"/>
              <a:ext cx="58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[0010]</a:t>
              </a:r>
              <a:endParaRPr/>
            </a:p>
          </p:txBody>
        </p:sp>
        <p:cxnSp>
          <p:nvCxnSpPr>
            <p:cNvPr id="544" name="Google Shape;544;p38"/>
            <p:cNvCxnSpPr/>
            <p:nvPr/>
          </p:nvCxnSpPr>
          <p:spPr>
            <a:xfrm rot="10800000">
              <a:off x="3667" y="2070"/>
              <a:ext cx="338" cy="9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545" name="Google Shape;545;p38"/>
            <p:cNvSpPr txBox="1"/>
            <p:nvPr/>
          </p:nvSpPr>
          <p:spPr>
            <a:xfrm>
              <a:off x="3991" y="2920"/>
              <a:ext cx="625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[0010]</a:t>
              </a:r>
              <a:endParaRPr/>
            </a:p>
          </p:txBody>
        </p:sp>
        <p:sp>
          <p:nvSpPr>
            <p:cNvPr id="546" name="Google Shape;546;p38"/>
            <p:cNvSpPr txBox="1"/>
            <p:nvPr/>
          </p:nvSpPr>
          <p:spPr>
            <a:xfrm>
              <a:off x="3675" y="1995"/>
              <a:ext cx="613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 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[1010]</a:t>
              </a:r>
              <a:endParaRPr/>
            </a:p>
          </p:txBody>
        </p:sp>
        <p:cxnSp>
          <p:nvCxnSpPr>
            <p:cNvPr id="547" name="Google Shape;547;p38"/>
            <p:cNvCxnSpPr/>
            <p:nvPr/>
          </p:nvCxnSpPr>
          <p:spPr>
            <a:xfrm flipH="1" rot="10800000">
              <a:off x="1854" y="3848"/>
              <a:ext cx="1933" cy="1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548" name="Google Shape;548;p38"/>
            <p:cNvSpPr txBox="1"/>
            <p:nvPr/>
          </p:nvSpPr>
          <p:spPr>
            <a:xfrm>
              <a:off x="1575" y="3755"/>
              <a:ext cx="62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[0101]</a:t>
              </a:r>
              <a:endParaRPr/>
            </a:p>
          </p:txBody>
        </p:sp>
        <p:sp>
          <p:nvSpPr>
            <p:cNvPr id="549" name="Google Shape;549;p38"/>
            <p:cNvSpPr txBox="1"/>
            <p:nvPr/>
          </p:nvSpPr>
          <p:spPr>
            <a:xfrm>
              <a:off x="3788" y="3758"/>
              <a:ext cx="62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[0110]</a:t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556" name="Google Shape;556;p39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557" name="Google Shape;557;p3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58" name="Google Shape;558;p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Cohen-Sutherland Line Clipping</a:t>
            </a:r>
            <a:endParaRPr/>
          </a:p>
        </p:txBody>
      </p:sp>
      <p:sp>
        <p:nvSpPr>
          <p:cNvPr id="559" name="Google Shape;559;p39"/>
          <p:cNvSpPr txBox="1"/>
          <p:nvPr/>
        </p:nvSpPr>
        <p:spPr>
          <a:xfrm>
            <a:off x="457200" y="1447800"/>
            <a:ext cx="8229600" cy="190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Visible Lines: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Lines completely contained within the window boundaries have region code [0000] for both end-points so are not clipped</a:t>
            </a:r>
            <a:endParaRPr/>
          </a:p>
        </p:txBody>
      </p:sp>
      <p:grpSp>
        <p:nvGrpSpPr>
          <p:cNvPr id="560" name="Google Shape;560;p39"/>
          <p:cNvGrpSpPr/>
          <p:nvPr/>
        </p:nvGrpSpPr>
        <p:grpSpPr>
          <a:xfrm>
            <a:off x="1762125" y="3013075"/>
            <a:ext cx="5549900" cy="3614737"/>
            <a:chOff x="1120" y="1728"/>
            <a:chExt cx="3496" cy="2277"/>
          </a:xfrm>
        </p:grpSpPr>
        <p:cxnSp>
          <p:nvCxnSpPr>
            <p:cNvPr id="561" name="Google Shape;561;p39"/>
            <p:cNvCxnSpPr/>
            <p:nvPr/>
          </p:nvCxnSpPr>
          <p:spPr>
            <a:xfrm rot="5400000">
              <a:off x="1234" y="2727"/>
              <a:ext cx="1998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2" name="Google Shape;562;p39"/>
            <p:cNvCxnSpPr/>
            <p:nvPr/>
          </p:nvCxnSpPr>
          <p:spPr>
            <a:xfrm rot="5400000">
              <a:off x="2558" y="2748"/>
              <a:ext cx="1999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3" name="Google Shape;563;p39"/>
            <p:cNvCxnSpPr/>
            <p:nvPr/>
          </p:nvCxnSpPr>
          <p:spPr>
            <a:xfrm rot="10800000">
              <a:off x="1604" y="2371"/>
              <a:ext cx="2731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4" name="Google Shape;564;p39"/>
            <p:cNvCxnSpPr/>
            <p:nvPr/>
          </p:nvCxnSpPr>
          <p:spPr>
            <a:xfrm rot="10800000">
              <a:off x="1632" y="3248"/>
              <a:ext cx="2731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5" name="Google Shape;565;p39"/>
            <p:cNvCxnSpPr/>
            <p:nvPr/>
          </p:nvCxnSpPr>
          <p:spPr>
            <a:xfrm>
              <a:off x="1262" y="3775"/>
              <a:ext cx="304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66" name="Google Shape;566;p39"/>
            <p:cNvCxnSpPr/>
            <p:nvPr/>
          </p:nvCxnSpPr>
          <p:spPr>
            <a:xfrm rot="10800000">
              <a:off x="1572" y="1744"/>
              <a:ext cx="0" cy="225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567" name="Google Shape;567;p39"/>
            <p:cNvSpPr txBox="1"/>
            <p:nvPr/>
          </p:nvSpPr>
          <p:spPr>
            <a:xfrm>
              <a:off x="2231" y="2362"/>
              <a:ext cx="1328" cy="886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8" name="Google Shape;568;p39"/>
            <p:cNvCxnSpPr/>
            <p:nvPr/>
          </p:nvCxnSpPr>
          <p:spPr>
            <a:xfrm rot="10800000">
              <a:off x="1500" y="2368"/>
              <a:ext cx="13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9" name="Google Shape;569;p39"/>
            <p:cNvCxnSpPr/>
            <p:nvPr/>
          </p:nvCxnSpPr>
          <p:spPr>
            <a:xfrm rot="10800000">
              <a:off x="1500" y="3249"/>
              <a:ext cx="13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0" name="Google Shape;570;p39"/>
            <p:cNvCxnSpPr/>
            <p:nvPr/>
          </p:nvCxnSpPr>
          <p:spPr>
            <a:xfrm>
              <a:off x="2235" y="3712"/>
              <a:ext cx="0" cy="1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1" name="Google Shape;571;p39"/>
            <p:cNvCxnSpPr/>
            <p:nvPr/>
          </p:nvCxnSpPr>
          <p:spPr>
            <a:xfrm>
              <a:off x="3558" y="3712"/>
              <a:ext cx="0" cy="1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72" name="Google Shape;572;p39"/>
            <p:cNvSpPr txBox="1"/>
            <p:nvPr/>
          </p:nvSpPr>
          <p:spPr>
            <a:xfrm>
              <a:off x="1120" y="2235"/>
              <a:ext cx="47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wy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</a:t>
              </a:r>
              <a:endParaRPr/>
            </a:p>
          </p:txBody>
        </p:sp>
        <p:sp>
          <p:nvSpPr>
            <p:cNvPr id="573" name="Google Shape;573;p39"/>
            <p:cNvSpPr txBox="1"/>
            <p:nvPr/>
          </p:nvSpPr>
          <p:spPr>
            <a:xfrm>
              <a:off x="1120" y="3116"/>
              <a:ext cx="44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wy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</a:t>
              </a:r>
              <a:endParaRPr/>
            </a:p>
          </p:txBody>
        </p:sp>
        <p:sp>
          <p:nvSpPr>
            <p:cNvPr id="574" name="Google Shape;574;p39"/>
            <p:cNvSpPr txBox="1"/>
            <p:nvPr/>
          </p:nvSpPr>
          <p:spPr>
            <a:xfrm>
              <a:off x="2013" y="3773"/>
              <a:ext cx="44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wx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</a:t>
              </a:r>
              <a:endParaRPr/>
            </a:p>
          </p:txBody>
        </p:sp>
        <p:sp>
          <p:nvSpPr>
            <p:cNvPr id="575" name="Google Shape;575;p39"/>
            <p:cNvSpPr txBox="1"/>
            <p:nvPr/>
          </p:nvSpPr>
          <p:spPr>
            <a:xfrm>
              <a:off x="3337" y="3774"/>
              <a:ext cx="47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wx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</a:t>
              </a:r>
              <a:endParaRPr/>
            </a:p>
          </p:txBody>
        </p:sp>
        <p:sp>
          <p:nvSpPr>
            <p:cNvPr id="576" name="Google Shape;576;p39"/>
            <p:cNvSpPr txBox="1"/>
            <p:nvPr/>
          </p:nvSpPr>
          <p:spPr>
            <a:xfrm>
              <a:off x="2543" y="2101"/>
              <a:ext cx="62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Window</a:t>
              </a:r>
              <a:endParaRPr/>
            </a:p>
          </p:txBody>
        </p:sp>
        <p:cxnSp>
          <p:nvCxnSpPr>
            <p:cNvPr id="577" name="Google Shape;577;p39"/>
            <p:cNvCxnSpPr/>
            <p:nvPr/>
          </p:nvCxnSpPr>
          <p:spPr>
            <a:xfrm flipH="1" rot="10800000">
              <a:off x="2410" y="2454"/>
              <a:ext cx="442" cy="221"/>
            </a:xfrm>
            <a:prstGeom prst="straightConnector1">
              <a:avLst/>
            </a:prstGeom>
            <a:noFill/>
            <a:ln cap="flat" cmpd="sng" w="9525">
              <a:solidFill>
                <a:srgbClr val="3333CC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578" name="Google Shape;578;p39"/>
            <p:cNvCxnSpPr/>
            <p:nvPr/>
          </p:nvCxnSpPr>
          <p:spPr>
            <a:xfrm flipH="1" rot="10800000">
              <a:off x="1793" y="1920"/>
              <a:ext cx="648" cy="5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579" name="Google Shape;579;p39"/>
            <p:cNvCxnSpPr/>
            <p:nvPr/>
          </p:nvCxnSpPr>
          <p:spPr>
            <a:xfrm>
              <a:off x="2473" y="3101"/>
              <a:ext cx="468" cy="3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580" name="Google Shape;580;p39"/>
            <p:cNvCxnSpPr/>
            <p:nvPr/>
          </p:nvCxnSpPr>
          <p:spPr>
            <a:xfrm>
              <a:off x="1969" y="2828"/>
              <a:ext cx="185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581" name="Google Shape;581;p39"/>
            <p:cNvSpPr txBox="1"/>
            <p:nvPr/>
          </p:nvSpPr>
          <p:spPr>
            <a:xfrm>
              <a:off x="1658" y="2475"/>
              <a:ext cx="58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[0001]</a:t>
              </a:r>
              <a:endParaRPr/>
            </a:p>
          </p:txBody>
        </p:sp>
        <p:sp>
          <p:nvSpPr>
            <p:cNvPr id="582" name="Google Shape;582;p39"/>
            <p:cNvSpPr txBox="1"/>
            <p:nvPr/>
          </p:nvSpPr>
          <p:spPr>
            <a:xfrm>
              <a:off x="2849" y="2380"/>
              <a:ext cx="573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rgbClr val="3333CC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rgbClr val="3333CC"/>
                  </a:solidFill>
                  <a:latin typeface="Arial"/>
                  <a:ea typeface="Arial"/>
                  <a:cs typeface="Arial"/>
                  <a:sym typeface="Arial"/>
                </a:rPr>
                <a:t>6 </a:t>
              </a:r>
              <a:r>
                <a:rPr b="1" i="0" lang="en-US" sz="1400" u="none">
                  <a:solidFill>
                    <a:srgbClr val="3333CC"/>
                  </a:solidFill>
                  <a:latin typeface="Arial"/>
                  <a:ea typeface="Arial"/>
                  <a:cs typeface="Arial"/>
                  <a:sym typeface="Arial"/>
                </a:rPr>
                <a:t>[0000]</a:t>
              </a:r>
              <a:endParaRPr/>
            </a:p>
          </p:txBody>
        </p:sp>
        <p:sp>
          <p:nvSpPr>
            <p:cNvPr id="583" name="Google Shape;583;p39"/>
            <p:cNvSpPr txBox="1"/>
            <p:nvPr/>
          </p:nvSpPr>
          <p:spPr>
            <a:xfrm>
              <a:off x="2300" y="2675"/>
              <a:ext cx="58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rgbClr val="3333CC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rgbClr val="3333CC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r>
                <a:rPr b="1" i="0" lang="en-US" sz="1400" u="none">
                  <a:solidFill>
                    <a:srgbClr val="3333CC"/>
                  </a:solidFill>
                  <a:latin typeface="Arial"/>
                  <a:ea typeface="Arial"/>
                  <a:cs typeface="Arial"/>
                  <a:sym typeface="Arial"/>
                </a:rPr>
                <a:t> [0000]</a:t>
              </a:r>
              <a:endParaRPr/>
            </a:p>
          </p:txBody>
        </p:sp>
        <p:sp>
          <p:nvSpPr>
            <p:cNvPr id="584" name="Google Shape;584;p39"/>
            <p:cNvSpPr txBox="1"/>
            <p:nvPr/>
          </p:nvSpPr>
          <p:spPr>
            <a:xfrm>
              <a:off x="1661" y="2834"/>
              <a:ext cx="58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[0001]</a:t>
              </a:r>
              <a:endParaRPr/>
            </a:p>
          </p:txBody>
        </p:sp>
        <p:sp>
          <p:nvSpPr>
            <p:cNvPr id="585" name="Google Shape;585;p39"/>
            <p:cNvSpPr txBox="1"/>
            <p:nvPr/>
          </p:nvSpPr>
          <p:spPr>
            <a:xfrm>
              <a:off x="2941" y="3415"/>
              <a:ext cx="62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[0100]</a:t>
              </a:r>
              <a:endParaRPr/>
            </a:p>
          </p:txBody>
        </p:sp>
        <p:sp>
          <p:nvSpPr>
            <p:cNvPr id="586" name="Google Shape;586;p39"/>
            <p:cNvSpPr txBox="1"/>
            <p:nvPr/>
          </p:nvSpPr>
          <p:spPr>
            <a:xfrm>
              <a:off x="2469" y="2991"/>
              <a:ext cx="58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[0000]</a:t>
              </a:r>
              <a:endParaRPr/>
            </a:p>
          </p:txBody>
        </p:sp>
        <p:sp>
          <p:nvSpPr>
            <p:cNvPr id="587" name="Google Shape;587;p39"/>
            <p:cNvSpPr txBox="1"/>
            <p:nvPr/>
          </p:nvSpPr>
          <p:spPr>
            <a:xfrm>
              <a:off x="2432" y="1837"/>
              <a:ext cx="573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 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[1000]</a:t>
              </a:r>
              <a:endParaRPr/>
            </a:p>
          </p:txBody>
        </p:sp>
        <p:sp>
          <p:nvSpPr>
            <p:cNvPr id="588" name="Google Shape;588;p39"/>
            <p:cNvSpPr txBox="1"/>
            <p:nvPr/>
          </p:nvSpPr>
          <p:spPr>
            <a:xfrm>
              <a:off x="3814" y="3027"/>
              <a:ext cx="58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[0010]</a:t>
              </a:r>
              <a:endParaRPr/>
            </a:p>
          </p:txBody>
        </p:sp>
        <p:cxnSp>
          <p:nvCxnSpPr>
            <p:cNvPr id="589" name="Google Shape;589;p39"/>
            <p:cNvCxnSpPr/>
            <p:nvPr/>
          </p:nvCxnSpPr>
          <p:spPr>
            <a:xfrm rot="10800000">
              <a:off x="3667" y="1820"/>
              <a:ext cx="338" cy="9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590" name="Google Shape;590;p39"/>
            <p:cNvSpPr txBox="1"/>
            <p:nvPr/>
          </p:nvSpPr>
          <p:spPr>
            <a:xfrm>
              <a:off x="3991" y="2670"/>
              <a:ext cx="625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[0010]</a:t>
              </a:r>
              <a:endParaRPr/>
            </a:p>
          </p:txBody>
        </p:sp>
        <p:sp>
          <p:nvSpPr>
            <p:cNvPr id="591" name="Google Shape;591;p39"/>
            <p:cNvSpPr txBox="1"/>
            <p:nvPr/>
          </p:nvSpPr>
          <p:spPr>
            <a:xfrm>
              <a:off x="3675" y="1745"/>
              <a:ext cx="613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 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[1010]</a:t>
              </a:r>
              <a:endParaRPr/>
            </a:p>
          </p:txBody>
        </p:sp>
        <p:cxnSp>
          <p:nvCxnSpPr>
            <p:cNvPr id="592" name="Google Shape;592;p39"/>
            <p:cNvCxnSpPr/>
            <p:nvPr/>
          </p:nvCxnSpPr>
          <p:spPr>
            <a:xfrm flipH="1" rot="10800000">
              <a:off x="1854" y="3600"/>
              <a:ext cx="1933" cy="1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593" name="Google Shape;593;p39"/>
            <p:cNvSpPr txBox="1"/>
            <p:nvPr/>
          </p:nvSpPr>
          <p:spPr>
            <a:xfrm>
              <a:off x="1575" y="3507"/>
              <a:ext cx="62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[0101]</a:t>
              </a:r>
              <a:endParaRPr/>
            </a:p>
          </p:txBody>
        </p:sp>
        <p:sp>
          <p:nvSpPr>
            <p:cNvPr id="594" name="Google Shape;594;p39"/>
            <p:cNvSpPr txBox="1"/>
            <p:nvPr/>
          </p:nvSpPr>
          <p:spPr>
            <a:xfrm>
              <a:off x="3788" y="3510"/>
              <a:ext cx="62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[0110]</a:t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0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601" name="Google Shape;601;p40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602" name="Google Shape;602;p4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03" name="Google Shape;603;p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Cohen-Sutherland Line Clipping</a:t>
            </a:r>
            <a:endParaRPr/>
          </a:p>
        </p:txBody>
      </p:sp>
      <p:sp>
        <p:nvSpPr>
          <p:cNvPr id="604" name="Google Shape;604;p40"/>
          <p:cNvSpPr txBox="1"/>
          <p:nvPr/>
        </p:nvSpPr>
        <p:spPr>
          <a:xfrm>
            <a:off x="533400" y="1600200"/>
            <a:ext cx="8229600" cy="190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Invisible Lines: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line with a common set bit in the region codes of both end-points can be clipped completely</a:t>
            </a:r>
            <a:endParaRPr/>
          </a:p>
          <a:p>
            <a:pPr indent="-285749" lvl="1" marL="8302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AND operation can efficiently check this </a:t>
            </a:r>
            <a:endParaRPr/>
          </a:p>
          <a:p>
            <a:pPr indent="-285749" lvl="1" marL="8302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 Zero means Invisible</a:t>
            </a:r>
            <a:endParaRPr/>
          </a:p>
        </p:txBody>
      </p:sp>
      <p:grpSp>
        <p:nvGrpSpPr>
          <p:cNvPr id="605" name="Google Shape;605;p40"/>
          <p:cNvGrpSpPr/>
          <p:nvPr/>
        </p:nvGrpSpPr>
        <p:grpSpPr>
          <a:xfrm>
            <a:off x="1762125" y="3013075"/>
            <a:ext cx="5549900" cy="3614737"/>
            <a:chOff x="1120" y="1908"/>
            <a:chExt cx="3496" cy="2277"/>
          </a:xfrm>
        </p:grpSpPr>
        <p:cxnSp>
          <p:nvCxnSpPr>
            <p:cNvPr id="606" name="Google Shape;606;p40"/>
            <p:cNvCxnSpPr/>
            <p:nvPr/>
          </p:nvCxnSpPr>
          <p:spPr>
            <a:xfrm rot="5400000">
              <a:off x="1234" y="2907"/>
              <a:ext cx="1998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7" name="Google Shape;607;p40"/>
            <p:cNvCxnSpPr/>
            <p:nvPr/>
          </p:nvCxnSpPr>
          <p:spPr>
            <a:xfrm rot="5400000">
              <a:off x="2558" y="2928"/>
              <a:ext cx="1999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8" name="Google Shape;608;p40"/>
            <p:cNvCxnSpPr/>
            <p:nvPr/>
          </p:nvCxnSpPr>
          <p:spPr>
            <a:xfrm rot="10800000">
              <a:off x="1604" y="2551"/>
              <a:ext cx="2731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9" name="Google Shape;609;p40"/>
            <p:cNvCxnSpPr/>
            <p:nvPr/>
          </p:nvCxnSpPr>
          <p:spPr>
            <a:xfrm rot="10800000">
              <a:off x="1632" y="3428"/>
              <a:ext cx="2731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0" name="Google Shape;610;p40"/>
            <p:cNvCxnSpPr/>
            <p:nvPr/>
          </p:nvCxnSpPr>
          <p:spPr>
            <a:xfrm>
              <a:off x="1262" y="3955"/>
              <a:ext cx="304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11" name="Google Shape;611;p40"/>
            <p:cNvCxnSpPr/>
            <p:nvPr/>
          </p:nvCxnSpPr>
          <p:spPr>
            <a:xfrm rot="10800000">
              <a:off x="1572" y="1924"/>
              <a:ext cx="0" cy="225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612" name="Google Shape;612;p40"/>
            <p:cNvSpPr txBox="1"/>
            <p:nvPr/>
          </p:nvSpPr>
          <p:spPr>
            <a:xfrm>
              <a:off x="2231" y="2542"/>
              <a:ext cx="1328" cy="886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3" name="Google Shape;613;p40"/>
            <p:cNvCxnSpPr/>
            <p:nvPr/>
          </p:nvCxnSpPr>
          <p:spPr>
            <a:xfrm rot="10800000">
              <a:off x="1500" y="2548"/>
              <a:ext cx="13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4" name="Google Shape;614;p40"/>
            <p:cNvCxnSpPr/>
            <p:nvPr/>
          </p:nvCxnSpPr>
          <p:spPr>
            <a:xfrm rot="10800000">
              <a:off x="1500" y="3429"/>
              <a:ext cx="13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5" name="Google Shape;615;p40"/>
            <p:cNvCxnSpPr/>
            <p:nvPr/>
          </p:nvCxnSpPr>
          <p:spPr>
            <a:xfrm>
              <a:off x="2235" y="3892"/>
              <a:ext cx="0" cy="1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6" name="Google Shape;616;p40"/>
            <p:cNvCxnSpPr/>
            <p:nvPr/>
          </p:nvCxnSpPr>
          <p:spPr>
            <a:xfrm>
              <a:off x="3558" y="3892"/>
              <a:ext cx="0" cy="1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17" name="Google Shape;617;p40"/>
            <p:cNvSpPr txBox="1"/>
            <p:nvPr/>
          </p:nvSpPr>
          <p:spPr>
            <a:xfrm>
              <a:off x="1120" y="2415"/>
              <a:ext cx="47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wy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</a:t>
              </a:r>
              <a:endParaRPr/>
            </a:p>
          </p:txBody>
        </p:sp>
        <p:sp>
          <p:nvSpPr>
            <p:cNvPr id="618" name="Google Shape;618;p40"/>
            <p:cNvSpPr txBox="1"/>
            <p:nvPr/>
          </p:nvSpPr>
          <p:spPr>
            <a:xfrm>
              <a:off x="1120" y="3296"/>
              <a:ext cx="44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wy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</a:t>
              </a:r>
              <a:endParaRPr/>
            </a:p>
          </p:txBody>
        </p:sp>
        <p:sp>
          <p:nvSpPr>
            <p:cNvPr id="619" name="Google Shape;619;p40"/>
            <p:cNvSpPr txBox="1"/>
            <p:nvPr/>
          </p:nvSpPr>
          <p:spPr>
            <a:xfrm>
              <a:off x="2013" y="3953"/>
              <a:ext cx="44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wx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</a:t>
              </a:r>
              <a:endParaRPr/>
            </a:p>
          </p:txBody>
        </p:sp>
        <p:sp>
          <p:nvSpPr>
            <p:cNvPr id="620" name="Google Shape;620;p40"/>
            <p:cNvSpPr txBox="1"/>
            <p:nvPr/>
          </p:nvSpPr>
          <p:spPr>
            <a:xfrm>
              <a:off x="3337" y="3954"/>
              <a:ext cx="47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wx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</a:t>
              </a:r>
              <a:endParaRPr/>
            </a:p>
          </p:txBody>
        </p:sp>
        <p:sp>
          <p:nvSpPr>
            <p:cNvPr id="621" name="Google Shape;621;p40"/>
            <p:cNvSpPr txBox="1"/>
            <p:nvPr/>
          </p:nvSpPr>
          <p:spPr>
            <a:xfrm>
              <a:off x="2543" y="2281"/>
              <a:ext cx="62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Window</a:t>
              </a:r>
              <a:endParaRPr/>
            </a:p>
          </p:txBody>
        </p:sp>
        <p:cxnSp>
          <p:nvCxnSpPr>
            <p:cNvPr id="622" name="Google Shape;622;p40"/>
            <p:cNvCxnSpPr/>
            <p:nvPr/>
          </p:nvCxnSpPr>
          <p:spPr>
            <a:xfrm flipH="1" rot="10800000">
              <a:off x="2410" y="2634"/>
              <a:ext cx="442" cy="221"/>
            </a:xfrm>
            <a:prstGeom prst="straightConnector1">
              <a:avLst/>
            </a:prstGeom>
            <a:noFill/>
            <a:ln cap="flat" cmpd="sng" w="9525">
              <a:solidFill>
                <a:srgbClr val="3333CC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623" name="Google Shape;623;p40"/>
            <p:cNvCxnSpPr/>
            <p:nvPr/>
          </p:nvCxnSpPr>
          <p:spPr>
            <a:xfrm flipH="1" rot="10800000">
              <a:off x="1793" y="2100"/>
              <a:ext cx="648" cy="5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624" name="Google Shape;624;p40"/>
            <p:cNvCxnSpPr/>
            <p:nvPr/>
          </p:nvCxnSpPr>
          <p:spPr>
            <a:xfrm>
              <a:off x="2473" y="3281"/>
              <a:ext cx="468" cy="3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625" name="Google Shape;625;p40"/>
            <p:cNvCxnSpPr/>
            <p:nvPr/>
          </p:nvCxnSpPr>
          <p:spPr>
            <a:xfrm>
              <a:off x="1969" y="3008"/>
              <a:ext cx="185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626" name="Google Shape;626;p40"/>
            <p:cNvSpPr txBox="1"/>
            <p:nvPr/>
          </p:nvSpPr>
          <p:spPr>
            <a:xfrm>
              <a:off x="1658" y="2655"/>
              <a:ext cx="58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[0001]</a:t>
              </a:r>
              <a:endParaRPr/>
            </a:p>
          </p:txBody>
        </p:sp>
        <p:sp>
          <p:nvSpPr>
            <p:cNvPr id="627" name="Google Shape;627;p40"/>
            <p:cNvSpPr txBox="1"/>
            <p:nvPr/>
          </p:nvSpPr>
          <p:spPr>
            <a:xfrm>
              <a:off x="2849" y="2560"/>
              <a:ext cx="573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rgbClr val="3333CC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rgbClr val="3333CC"/>
                  </a:solidFill>
                  <a:latin typeface="Arial"/>
                  <a:ea typeface="Arial"/>
                  <a:cs typeface="Arial"/>
                  <a:sym typeface="Arial"/>
                </a:rPr>
                <a:t>6 </a:t>
              </a:r>
              <a:r>
                <a:rPr b="1" i="0" lang="en-US" sz="1400" u="none">
                  <a:solidFill>
                    <a:srgbClr val="3333CC"/>
                  </a:solidFill>
                  <a:latin typeface="Arial"/>
                  <a:ea typeface="Arial"/>
                  <a:cs typeface="Arial"/>
                  <a:sym typeface="Arial"/>
                </a:rPr>
                <a:t>[0000]</a:t>
              </a:r>
              <a:endParaRPr/>
            </a:p>
          </p:txBody>
        </p:sp>
        <p:sp>
          <p:nvSpPr>
            <p:cNvPr id="628" name="Google Shape;628;p40"/>
            <p:cNvSpPr txBox="1"/>
            <p:nvPr/>
          </p:nvSpPr>
          <p:spPr>
            <a:xfrm>
              <a:off x="2300" y="2855"/>
              <a:ext cx="58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rgbClr val="3333CC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rgbClr val="3333CC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r>
                <a:rPr b="1" i="0" lang="en-US" sz="1400" u="none">
                  <a:solidFill>
                    <a:srgbClr val="3333CC"/>
                  </a:solidFill>
                  <a:latin typeface="Arial"/>
                  <a:ea typeface="Arial"/>
                  <a:cs typeface="Arial"/>
                  <a:sym typeface="Arial"/>
                </a:rPr>
                <a:t> [0000]</a:t>
              </a:r>
              <a:endParaRPr/>
            </a:p>
          </p:txBody>
        </p:sp>
        <p:sp>
          <p:nvSpPr>
            <p:cNvPr id="629" name="Google Shape;629;p40"/>
            <p:cNvSpPr txBox="1"/>
            <p:nvPr/>
          </p:nvSpPr>
          <p:spPr>
            <a:xfrm>
              <a:off x="1661" y="3014"/>
              <a:ext cx="58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[0001]</a:t>
              </a:r>
              <a:endParaRPr/>
            </a:p>
          </p:txBody>
        </p:sp>
        <p:sp>
          <p:nvSpPr>
            <p:cNvPr id="630" name="Google Shape;630;p40"/>
            <p:cNvSpPr txBox="1"/>
            <p:nvPr/>
          </p:nvSpPr>
          <p:spPr>
            <a:xfrm>
              <a:off x="2941" y="3595"/>
              <a:ext cx="62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[0100]</a:t>
              </a:r>
              <a:endParaRPr/>
            </a:p>
          </p:txBody>
        </p:sp>
        <p:sp>
          <p:nvSpPr>
            <p:cNvPr id="631" name="Google Shape;631;p40"/>
            <p:cNvSpPr txBox="1"/>
            <p:nvPr/>
          </p:nvSpPr>
          <p:spPr>
            <a:xfrm>
              <a:off x="2469" y="3171"/>
              <a:ext cx="58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[0000]</a:t>
              </a:r>
              <a:endParaRPr/>
            </a:p>
          </p:txBody>
        </p:sp>
        <p:sp>
          <p:nvSpPr>
            <p:cNvPr id="632" name="Google Shape;632;p40"/>
            <p:cNvSpPr txBox="1"/>
            <p:nvPr/>
          </p:nvSpPr>
          <p:spPr>
            <a:xfrm>
              <a:off x="2432" y="2017"/>
              <a:ext cx="573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 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[1000]</a:t>
              </a:r>
              <a:endParaRPr/>
            </a:p>
          </p:txBody>
        </p:sp>
        <p:sp>
          <p:nvSpPr>
            <p:cNvPr id="633" name="Google Shape;633;p40"/>
            <p:cNvSpPr txBox="1"/>
            <p:nvPr/>
          </p:nvSpPr>
          <p:spPr>
            <a:xfrm>
              <a:off x="3814" y="3207"/>
              <a:ext cx="58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[0010]</a:t>
              </a:r>
              <a:endParaRPr/>
            </a:p>
          </p:txBody>
        </p:sp>
        <p:cxnSp>
          <p:nvCxnSpPr>
            <p:cNvPr id="634" name="Google Shape;634;p40"/>
            <p:cNvCxnSpPr/>
            <p:nvPr/>
          </p:nvCxnSpPr>
          <p:spPr>
            <a:xfrm rot="10800000">
              <a:off x="3667" y="2000"/>
              <a:ext cx="338" cy="925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635" name="Google Shape;635;p40"/>
            <p:cNvSpPr txBox="1"/>
            <p:nvPr/>
          </p:nvSpPr>
          <p:spPr>
            <a:xfrm>
              <a:off x="3991" y="2850"/>
              <a:ext cx="625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r>
                <a:rPr b="1" i="0" lang="en-US" sz="14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[0010]</a:t>
              </a:r>
              <a:endParaRPr/>
            </a:p>
          </p:txBody>
        </p:sp>
        <p:sp>
          <p:nvSpPr>
            <p:cNvPr id="636" name="Google Shape;636;p40"/>
            <p:cNvSpPr txBox="1"/>
            <p:nvPr/>
          </p:nvSpPr>
          <p:spPr>
            <a:xfrm>
              <a:off x="3675" y="1925"/>
              <a:ext cx="613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11 </a:t>
              </a:r>
              <a:r>
                <a:rPr b="1" i="0" lang="en-US" sz="14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[1010]</a:t>
              </a:r>
              <a:endParaRPr/>
            </a:p>
          </p:txBody>
        </p:sp>
        <p:cxnSp>
          <p:nvCxnSpPr>
            <p:cNvPr id="637" name="Google Shape;637;p40"/>
            <p:cNvCxnSpPr/>
            <p:nvPr/>
          </p:nvCxnSpPr>
          <p:spPr>
            <a:xfrm flipH="1" rot="10800000">
              <a:off x="1854" y="3780"/>
              <a:ext cx="1933" cy="109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638" name="Google Shape;638;p40"/>
            <p:cNvSpPr txBox="1"/>
            <p:nvPr/>
          </p:nvSpPr>
          <p:spPr>
            <a:xfrm>
              <a:off x="1575" y="3687"/>
              <a:ext cx="62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r>
                <a:rPr b="1" i="0" lang="en-US" sz="14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[0101]</a:t>
              </a:r>
              <a:endParaRPr/>
            </a:p>
          </p:txBody>
        </p:sp>
        <p:sp>
          <p:nvSpPr>
            <p:cNvPr id="639" name="Google Shape;639;p40"/>
            <p:cNvSpPr txBox="1"/>
            <p:nvPr/>
          </p:nvSpPr>
          <p:spPr>
            <a:xfrm>
              <a:off x="3788" y="3690"/>
              <a:ext cx="62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r>
                <a:rPr b="1" i="0" lang="en-US" sz="14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[0110]</a:t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1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646" name="Google Shape;646;p41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647" name="Google Shape;647;p4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48" name="Google Shape;648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Cohen-Sutherland Line Clipping</a:t>
            </a:r>
            <a:endParaRPr/>
          </a:p>
        </p:txBody>
      </p:sp>
      <p:sp>
        <p:nvSpPr>
          <p:cNvPr id="649" name="Google Shape;649;p41"/>
          <p:cNvSpPr txBox="1"/>
          <p:nvPr>
            <p:ph idx="1" type="body"/>
          </p:nvPr>
        </p:nvSpPr>
        <p:spPr>
          <a:xfrm>
            <a:off x="457200" y="13716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Clipping Candidates: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Lines that cannot be identified as completely inside or outside the window may or may not cross the window interior. These lines are processed in Phase II.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AND operation result in 0 the line is candidate for clipping</a:t>
            </a:r>
            <a:endParaRPr/>
          </a:p>
        </p:txBody>
      </p:sp>
      <p:grpSp>
        <p:nvGrpSpPr>
          <p:cNvPr id="650" name="Google Shape;650;p41"/>
          <p:cNvGrpSpPr/>
          <p:nvPr/>
        </p:nvGrpSpPr>
        <p:grpSpPr>
          <a:xfrm>
            <a:off x="1762125" y="3013075"/>
            <a:ext cx="5549900" cy="3614737"/>
            <a:chOff x="1120" y="1908"/>
            <a:chExt cx="3496" cy="2277"/>
          </a:xfrm>
        </p:grpSpPr>
        <p:cxnSp>
          <p:nvCxnSpPr>
            <p:cNvPr id="651" name="Google Shape;651;p41"/>
            <p:cNvCxnSpPr/>
            <p:nvPr/>
          </p:nvCxnSpPr>
          <p:spPr>
            <a:xfrm rot="5400000">
              <a:off x="1234" y="2907"/>
              <a:ext cx="1998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52" name="Google Shape;652;p41"/>
            <p:cNvCxnSpPr/>
            <p:nvPr/>
          </p:nvCxnSpPr>
          <p:spPr>
            <a:xfrm rot="5400000">
              <a:off x="2558" y="2928"/>
              <a:ext cx="1999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53" name="Google Shape;653;p41"/>
            <p:cNvCxnSpPr/>
            <p:nvPr/>
          </p:nvCxnSpPr>
          <p:spPr>
            <a:xfrm rot="10800000">
              <a:off x="1604" y="2551"/>
              <a:ext cx="2731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54" name="Google Shape;654;p41"/>
            <p:cNvCxnSpPr/>
            <p:nvPr/>
          </p:nvCxnSpPr>
          <p:spPr>
            <a:xfrm rot="10800000">
              <a:off x="1632" y="3428"/>
              <a:ext cx="2731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55" name="Google Shape;655;p41"/>
            <p:cNvCxnSpPr/>
            <p:nvPr/>
          </p:nvCxnSpPr>
          <p:spPr>
            <a:xfrm>
              <a:off x="1262" y="3955"/>
              <a:ext cx="304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56" name="Google Shape;656;p41"/>
            <p:cNvCxnSpPr/>
            <p:nvPr/>
          </p:nvCxnSpPr>
          <p:spPr>
            <a:xfrm rot="10800000">
              <a:off x="1572" y="1924"/>
              <a:ext cx="0" cy="225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657" name="Google Shape;657;p41"/>
            <p:cNvSpPr txBox="1"/>
            <p:nvPr/>
          </p:nvSpPr>
          <p:spPr>
            <a:xfrm>
              <a:off x="2231" y="2542"/>
              <a:ext cx="1328" cy="886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58" name="Google Shape;658;p41"/>
            <p:cNvCxnSpPr/>
            <p:nvPr/>
          </p:nvCxnSpPr>
          <p:spPr>
            <a:xfrm rot="10800000">
              <a:off x="1500" y="2548"/>
              <a:ext cx="13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59" name="Google Shape;659;p41"/>
            <p:cNvCxnSpPr/>
            <p:nvPr/>
          </p:nvCxnSpPr>
          <p:spPr>
            <a:xfrm rot="10800000">
              <a:off x="1500" y="3429"/>
              <a:ext cx="13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60" name="Google Shape;660;p41"/>
            <p:cNvCxnSpPr/>
            <p:nvPr/>
          </p:nvCxnSpPr>
          <p:spPr>
            <a:xfrm>
              <a:off x="2235" y="3892"/>
              <a:ext cx="0" cy="1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61" name="Google Shape;661;p41"/>
            <p:cNvCxnSpPr/>
            <p:nvPr/>
          </p:nvCxnSpPr>
          <p:spPr>
            <a:xfrm>
              <a:off x="3558" y="3892"/>
              <a:ext cx="0" cy="1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62" name="Google Shape;662;p41"/>
            <p:cNvSpPr txBox="1"/>
            <p:nvPr/>
          </p:nvSpPr>
          <p:spPr>
            <a:xfrm>
              <a:off x="1120" y="2415"/>
              <a:ext cx="47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wy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</a:t>
              </a:r>
              <a:endParaRPr/>
            </a:p>
          </p:txBody>
        </p:sp>
        <p:sp>
          <p:nvSpPr>
            <p:cNvPr id="663" name="Google Shape;663;p41"/>
            <p:cNvSpPr txBox="1"/>
            <p:nvPr/>
          </p:nvSpPr>
          <p:spPr>
            <a:xfrm>
              <a:off x="1120" y="3296"/>
              <a:ext cx="44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wy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</a:t>
              </a:r>
              <a:endParaRPr/>
            </a:p>
          </p:txBody>
        </p:sp>
        <p:sp>
          <p:nvSpPr>
            <p:cNvPr id="664" name="Google Shape;664;p41"/>
            <p:cNvSpPr txBox="1"/>
            <p:nvPr/>
          </p:nvSpPr>
          <p:spPr>
            <a:xfrm>
              <a:off x="2013" y="3953"/>
              <a:ext cx="44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wx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</a:t>
              </a:r>
              <a:endParaRPr/>
            </a:p>
          </p:txBody>
        </p:sp>
        <p:sp>
          <p:nvSpPr>
            <p:cNvPr id="665" name="Google Shape;665;p41"/>
            <p:cNvSpPr txBox="1"/>
            <p:nvPr/>
          </p:nvSpPr>
          <p:spPr>
            <a:xfrm>
              <a:off x="3337" y="3954"/>
              <a:ext cx="47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wx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</a:t>
              </a:r>
              <a:endParaRPr/>
            </a:p>
          </p:txBody>
        </p:sp>
        <p:sp>
          <p:nvSpPr>
            <p:cNvPr id="666" name="Google Shape;666;p41"/>
            <p:cNvSpPr txBox="1"/>
            <p:nvPr/>
          </p:nvSpPr>
          <p:spPr>
            <a:xfrm>
              <a:off x="2543" y="2281"/>
              <a:ext cx="62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Window</a:t>
              </a:r>
              <a:endParaRPr/>
            </a:p>
          </p:txBody>
        </p:sp>
        <p:cxnSp>
          <p:nvCxnSpPr>
            <p:cNvPr id="667" name="Google Shape;667;p41"/>
            <p:cNvCxnSpPr/>
            <p:nvPr/>
          </p:nvCxnSpPr>
          <p:spPr>
            <a:xfrm flipH="1" rot="10800000">
              <a:off x="2410" y="2634"/>
              <a:ext cx="442" cy="221"/>
            </a:xfrm>
            <a:prstGeom prst="straightConnector1">
              <a:avLst/>
            </a:prstGeom>
            <a:noFill/>
            <a:ln cap="flat" cmpd="sng" w="9525">
              <a:solidFill>
                <a:srgbClr val="3333CC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668" name="Google Shape;668;p41"/>
            <p:cNvCxnSpPr/>
            <p:nvPr/>
          </p:nvCxnSpPr>
          <p:spPr>
            <a:xfrm flipH="1" rot="10800000">
              <a:off x="1793" y="2100"/>
              <a:ext cx="648" cy="534"/>
            </a:xfrm>
            <a:prstGeom prst="straightConnector1">
              <a:avLst/>
            </a:prstGeom>
            <a:noFill/>
            <a:ln cap="flat" cmpd="sng" w="9525">
              <a:solidFill>
                <a:srgbClr val="009900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669" name="Google Shape;669;p41"/>
            <p:cNvCxnSpPr/>
            <p:nvPr/>
          </p:nvCxnSpPr>
          <p:spPr>
            <a:xfrm>
              <a:off x="2473" y="3281"/>
              <a:ext cx="468" cy="368"/>
            </a:xfrm>
            <a:prstGeom prst="straightConnector1">
              <a:avLst/>
            </a:prstGeom>
            <a:noFill/>
            <a:ln cap="flat" cmpd="sng" w="9525">
              <a:solidFill>
                <a:srgbClr val="009900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670" name="Google Shape;670;p41"/>
            <p:cNvCxnSpPr/>
            <p:nvPr/>
          </p:nvCxnSpPr>
          <p:spPr>
            <a:xfrm>
              <a:off x="1969" y="3008"/>
              <a:ext cx="1854" cy="288"/>
            </a:xfrm>
            <a:prstGeom prst="straightConnector1">
              <a:avLst/>
            </a:prstGeom>
            <a:noFill/>
            <a:ln cap="flat" cmpd="sng" w="9525">
              <a:solidFill>
                <a:srgbClr val="009900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671" name="Google Shape;671;p41"/>
            <p:cNvSpPr txBox="1"/>
            <p:nvPr/>
          </p:nvSpPr>
          <p:spPr>
            <a:xfrm>
              <a:off x="1658" y="2655"/>
              <a:ext cx="58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[0001]</a:t>
              </a:r>
              <a:endParaRPr/>
            </a:p>
          </p:txBody>
        </p:sp>
        <p:sp>
          <p:nvSpPr>
            <p:cNvPr id="672" name="Google Shape;672;p41"/>
            <p:cNvSpPr txBox="1"/>
            <p:nvPr/>
          </p:nvSpPr>
          <p:spPr>
            <a:xfrm>
              <a:off x="2849" y="2560"/>
              <a:ext cx="573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rgbClr val="3333CC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rgbClr val="3333CC"/>
                  </a:solidFill>
                  <a:latin typeface="Arial"/>
                  <a:ea typeface="Arial"/>
                  <a:cs typeface="Arial"/>
                  <a:sym typeface="Arial"/>
                </a:rPr>
                <a:t>6 </a:t>
              </a:r>
              <a:r>
                <a:rPr b="1" i="0" lang="en-US" sz="1400" u="none">
                  <a:solidFill>
                    <a:srgbClr val="3333CC"/>
                  </a:solidFill>
                  <a:latin typeface="Arial"/>
                  <a:ea typeface="Arial"/>
                  <a:cs typeface="Arial"/>
                  <a:sym typeface="Arial"/>
                </a:rPr>
                <a:t>[0000]</a:t>
              </a:r>
              <a:endParaRPr/>
            </a:p>
          </p:txBody>
        </p:sp>
        <p:sp>
          <p:nvSpPr>
            <p:cNvPr id="673" name="Google Shape;673;p41"/>
            <p:cNvSpPr txBox="1"/>
            <p:nvPr/>
          </p:nvSpPr>
          <p:spPr>
            <a:xfrm>
              <a:off x="2300" y="2855"/>
              <a:ext cx="58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rgbClr val="3333CC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rgbClr val="3333CC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r>
                <a:rPr b="1" i="0" lang="en-US" sz="1400" u="none">
                  <a:solidFill>
                    <a:srgbClr val="3333CC"/>
                  </a:solidFill>
                  <a:latin typeface="Arial"/>
                  <a:ea typeface="Arial"/>
                  <a:cs typeface="Arial"/>
                  <a:sym typeface="Arial"/>
                </a:rPr>
                <a:t> [0000]</a:t>
              </a:r>
              <a:endParaRPr/>
            </a:p>
          </p:txBody>
        </p:sp>
        <p:sp>
          <p:nvSpPr>
            <p:cNvPr id="674" name="Google Shape;674;p41"/>
            <p:cNvSpPr txBox="1"/>
            <p:nvPr/>
          </p:nvSpPr>
          <p:spPr>
            <a:xfrm>
              <a:off x="1661" y="3014"/>
              <a:ext cx="58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[0001]</a:t>
              </a:r>
              <a:endParaRPr/>
            </a:p>
          </p:txBody>
        </p:sp>
        <p:sp>
          <p:nvSpPr>
            <p:cNvPr id="675" name="Google Shape;675;p41"/>
            <p:cNvSpPr txBox="1"/>
            <p:nvPr/>
          </p:nvSpPr>
          <p:spPr>
            <a:xfrm>
              <a:off x="2941" y="3595"/>
              <a:ext cx="62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[0100]</a:t>
              </a:r>
              <a:endParaRPr/>
            </a:p>
          </p:txBody>
        </p:sp>
        <p:sp>
          <p:nvSpPr>
            <p:cNvPr id="676" name="Google Shape;676;p41"/>
            <p:cNvSpPr txBox="1"/>
            <p:nvPr/>
          </p:nvSpPr>
          <p:spPr>
            <a:xfrm>
              <a:off x="2469" y="3171"/>
              <a:ext cx="58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[0000]</a:t>
              </a:r>
              <a:endParaRPr/>
            </a:p>
          </p:txBody>
        </p:sp>
        <p:sp>
          <p:nvSpPr>
            <p:cNvPr id="677" name="Google Shape;677;p41"/>
            <p:cNvSpPr txBox="1"/>
            <p:nvPr/>
          </p:nvSpPr>
          <p:spPr>
            <a:xfrm>
              <a:off x="2432" y="2017"/>
              <a:ext cx="573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 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[1000]</a:t>
              </a:r>
              <a:endParaRPr/>
            </a:p>
          </p:txBody>
        </p:sp>
        <p:sp>
          <p:nvSpPr>
            <p:cNvPr id="678" name="Google Shape;678;p41"/>
            <p:cNvSpPr txBox="1"/>
            <p:nvPr/>
          </p:nvSpPr>
          <p:spPr>
            <a:xfrm>
              <a:off x="3814" y="3207"/>
              <a:ext cx="58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[0010]</a:t>
              </a:r>
              <a:endParaRPr/>
            </a:p>
          </p:txBody>
        </p:sp>
        <p:cxnSp>
          <p:nvCxnSpPr>
            <p:cNvPr id="679" name="Google Shape;679;p41"/>
            <p:cNvCxnSpPr/>
            <p:nvPr/>
          </p:nvCxnSpPr>
          <p:spPr>
            <a:xfrm rot="10800000">
              <a:off x="3667" y="2000"/>
              <a:ext cx="338" cy="925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680" name="Google Shape;680;p41"/>
            <p:cNvSpPr txBox="1"/>
            <p:nvPr/>
          </p:nvSpPr>
          <p:spPr>
            <a:xfrm>
              <a:off x="3991" y="2850"/>
              <a:ext cx="625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r>
                <a:rPr b="1" i="0" lang="en-US" sz="14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[0010]</a:t>
              </a:r>
              <a:endParaRPr/>
            </a:p>
          </p:txBody>
        </p:sp>
        <p:sp>
          <p:nvSpPr>
            <p:cNvPr id="681" name="Google Shape;681;p41"/>
            <p:cNvSpPr txBox="1"/>
            <p:nvPr/>
          </p:nvSpPr>
          <p:spPr>
            <a:xfrm>
              <a:off x="3675" y="1925"/>
              <a:ext cx="613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11 </a:t>
              </a:r>
              <a:r>
                <a:rPr b="1" i="0" lang="en-US" sz="14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[1010]</a:t>
              </a:r>
              <a:endParaRPr/>
            </a:p>
          </p:txBody>
        </p:sp>
        <p:cxnSp>
          <p:nvCxnSpPr>
            <p:cNvPr id="682" name="Google Shape;682;p41"/>
            <p:cNvCxnSpPr/>
            <p:nvPr/>
          </p:nvCxnSpPr>
          <p:spPr>
            <a:xfrm flipH="1" rot="10800000">
              <a:off x="1854" y="3780"/>
              <a:ext cx="1933" cy="109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683" name="Google Shape;683;p41"/>
            <p:cNvSpPr txBox="1"/>
            <p:nvPr/>
          </p:nvSpPr>
          <p:spPr>
            <a:xfrm>
              <a:off x="1575" y="3687"/>
              <a:ext cx="62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r>
                <a:rPr b="1" i="0" lang="en-US" sz="14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[0101]</a:t>
              </a:r>
              <a:endParaRPr/>
            </a:p>
          </p:txBody>
        </p:sp>
        <p:sp>
          <p:nvSpPr>
            <p:cNvPr id="684" name="Google Shape;684;p41"/>
            <p:cNvSpPr txBox="1"/>
            <p:nvPr/>
          </p:nvSpPr>
          <p:spPr>
            <a:xfrm>
              <a:off x="3788" y="3690"/>
              <a:ext cx="62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r>
                <a:rPr b="1" i="0" lang="en-US" sz="14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[0110]</a:t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2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691" name="Google Shape;691;p42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692" name="Google Shape;692;p4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93" name="Google Shape;693;p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Cohen-Sutherland Line Clipping</a:t>
            </a:r>
            <a:endParaRPr/>
          </a:p>
        </p:txBody>
      </p:sp>
      <p:sp>
        <p:nvSpPr>
          <p:cNvPr id="694" name="Google Shape;694;p42"/>
          <p:cNvSpPr txBox="1"/>
          <p:nvPr>
            <p:ph idx="1" type="body"/>
          </p:nvPr>
        </p:nvSpPr>
        <p:spPr>
          <a:xfrm>
            <a:off x="0" y="1752600"/>
            <a:ext cx="4724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Assigning Codes </a:t>
            </a:r>
            <a:endParaRPr/>
          </a:p>
          <a:p>
            <a:pPr indent="-285749" lvl="1" marL="830262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point (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x,y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is be given code b</a:t>
            </a:r>
            <a:r>
              <a:rPr b="0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-2500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bit 3 = 1 if wy</a:t>
            </a:r>
            <a:r>
              <a:rPr b="0" baseline="-2500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y ≤0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bit 2 = 1 if y - wy</a:t>
            </a:r>
            <a:r>
              <a:rPr b="0" baseline="-2500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≤ 0</a:t>
            </a:r>
            <a:endParaRPr b="0" baseline="-25000" i="1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bit 1 = 1 if wx</a:t>
            </a:r>
            <a:r>
              <a:rPr b="0" baseline="-2500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x ≤0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bit 0 = 1 if x - wx</a:t>
            </a:r>
            <a:r>
              <a:rPr b="0" baseline="-2500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≤ 0</a:t>
            </a:r>
            <a:endParaRPr/>
          </a:p>
        </p:txBody>
      </p:sp>
      <p:grpSp>
        <p:nvGrpSpPr>
          <p:cNvPr id="695" name="Google Shape;695;p42"/>
          <p:cNvGrpSpPr/>
          <p:nvPr/>
        </p:nvGrpSpPr>
        <p:grpSpPr>
          <a:xfrm>
            <a:off x="4800600" y="2362200"/>
            <a:ext cx="4318000" cy="3162300"/>
            <a:chOff x="1120" y="1978"/>
            <a:chExt cx="3725" cy="2314"/>
          </a:xfrm>
        </p:grpSpPr>
        <p:cxnSp>
          <p:nvCxnSpPr>
            <p:cNvPr id="696" name="Google Shape;696;p42"/>
            <p:cNvCxnSpPr/>
            <p:nvPr/>
          </p:nvCxnSpPr>
          <p:spPr>
            <a:xfrm rot="5400000">
              <a:off x="1234" y="2977"/>
              <a:ext cx="1998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7" name="Google Shape;697;p42"/>
            <p:cNvCxnSpPr/>
            <p:nvPr/>
          </p:nvCxnSpPr>
          <p:spPr>
            <a:xfrm rot="5400000">
              <a:off x="2558" y="2998"/>
              <a:ext cx="1999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8" name="Google Shape;698;p42"/>
            <p:cNvCxnSpPr/>
            <p:nvPr/>
          </p:nvCxnSpPr>
          <p:spPr>
            <a:xfrm rot="10800000">
              <a:off x="1604" y="2621"/>
              <a:ext cx="2731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9" name="Google Shape;699;p42"/>
            <p:cNvCxnSpPr/>
            <p:nvPr/>
          </p:nvCxnSpPr>
          <p:spPr>
            <a:xfrm rot="10800000">
              <a:off x="1632" y="3498"/>
              <a:ext cx="2731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00" name="Google Shape;700;p42"/>
            <p:cNvCxnSpPr/>
            <p:nvPr/>
          </p:nvCxnSpPr>
          <p:spPr>
            <a:xfrm>
              <a:off x="1262" y="4025"/>
              <a:ext cx="304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01" name="Google Shape;701;p42"/>
            <p:cNvCxnSpPr/>
            <p:nvPr/>
          </p:nvCxnSpPr>
          <p:spPr>
            <a:xfrm rot="10800000">
              <a:off x="1572" y="1994"/>
              <a:ext cx="0" cy="225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702" name="Google Shape;702;p42"/>
            <p:cNvSpPr txBox="1"/>
            <p:nvPr/>
          </p:nvSpPr>
          <p:spPr>
            <a:xfrm>
              <a:off x="2231" y="2612"/>
              <a:ext cx="1328" cy="886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3" name="Google Shape;703;p42"/>
            <p:cNvCxnSpPr/>
            <p:nvPr/>
          </p:nvCxnSpPr>
          <p:spPr>
            <a:xfrm rot="10800000">
              <a:off x="1500" y="2618"/>
              <a:ext cx="13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04" name="Google Shape;704;p42"/>
            <p:cNvCxnSpPr/>
            <p:nvPr/>
          </p:nvCxnSpPr>
          <p:spPr>
            <a:xfrm rot="10800000">
              <a:off x="1500" y="3499"/>
              <a:ext cx="13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05" name="Google Shape;705;p42"/>
            <p:cNvCxnSpPr/>
            <p:nvPr/>
          </p:nvCxnSpPr>
          <p:spPr>
            <a:xfrm>
              <a:off x="2235" y="3962"/>
              <a:ext cx="0" cy="1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06" name="Google Shape;706;p42"/>
            <p:cNvCxnSpPr/>
            <p:nvPr/>
          </p:nvCxnSpPr>
          <p:spPr>
            <a:xfrm>
              <a:off x="3558" y="3952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07" name="Google Shape;707;p42"/>
            <p:cNvSpPr txBox="1"/>
            <p:nvPr/>
          </p:nvSpPr>
          <p:spPr>
            <a:xfrm>
              <a:off x="1120" y="2486"/>
              <a:ext cx="648" cy="2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wy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</a:t>
              </a:r>
              <a:endParaRPr/>
            </a:p>
          </p:txBody>
        </p:sp>
        <p:sp>
          <p:nvSpPr>
            <p:cNvPr id="708" name="Google Shape;708;p42"/>
            <p:cNvSpPr txBox="1"/>
            <p:nvPr/>
          </p:nvSpPr>
          <p:spPr>
            <a:xfrm>
              <a:off x="1120" y="3366"/>
              <a:ext cx="611" cy="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wy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</a:t>
              </a:r>
              <a:endParaRPr/>
            </a:p>
          </p:txBody>
        </p:sp>
        <p:sp>
          <p:nvSpPr>
            <p:cNvPr id="709" name="Google Shape;709;p42"/>
            <p:cNvSpPr txBox="1"/>
            <p:nvPr/>
          </p:nvSpPr>
          <p:spPr>
            <a:xfrm>
              <a:off x="2014" y="4023"/>
              <a:ext cx="611" cy="2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wx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</a:t>
              </a:r>
              <a:endParaRPr/>
            </a:p>
          </p:txBody>
        </p:sp>
        <p:sp>
          <p:nvSpPr>
            <p:cNvPr id="710" name="Google Shape;710;p42"/>
            <p:cNvSpPr txBox="1"/>
            <p:nvPr/>
          </p:nvSpPr>
          <p:spPr>
            <a:xfrm>
              <a:off x="3337" y="4024"/>
              <a:ext cx="648" cy="2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wx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</a:t>
              </a:r>
              <a:endParaRPr/>
            </a:p>
          </p:txBody>
        </p:sp>
        <p:sp>
          <p:nvSpPr>
            <p:cNvPr id="711" name="Google Shape;711;p42"/>
            <p:cNvSpPr txBox="1"/>
            <p:nvPr/>
          </p:nvSpPr>
          <p:spPr>
            <a:xfrm>
              <a:off x="2543" y="2351"/>
              <a:ext cx="860" cy="2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Window</a:t>
              </a:r>
              <a:endParaRPr/>
            </a:p>
          </p:txBody>
        </p:sp>
        <p:cxnSp>
          <p:nvCxnSpPr>
            <p:cNvPr id="712" name="Google Shape;712;p42"/>
            <p:cNvCxnSpPr/>
            <p:nvPr/>
          </p:nvCxnSpPr>
          <p:spPr>
            <a:xfrm flipH="1" rot="10800000">
              <a:off x="2410" y="2704"/>
              <a:ext cx="442" cy="22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713" name="Google Shape;713;p42"/>
            <p:cNvCxnSpPr/>
            <p:nvPr/>
          </p:nvCxnSpPr>
          <p:spPr>
            <a:xfrm flipH="1" rot="10800000">
              <a:off x="1793" y="2170"/>
              <a:ext cx="648" cy="5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714" name="Google Shape;714;p42"/>
            <p:cNvCxnSpPr/>
            <p:nvPr/>
          </p:nvCxnSpPr>
          <p:spPr>
            <a:xfrm>
              <a:off x="2473" y="3351"/>
              <a:ext cx="468" cy="3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715" name="Google Shape;715;p42"/>
            <p:cNvCxnSpPr/>
            <p:nvPr/>
          </p:nvCxnSpPr>
          <p:spPr>
            <a:xfrm>
              <a:off x="1969" y="3078"/>
              <a:ext cx="185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716" name="Google Shape;716;p42"/>
            <p:cNvSpPr txBox="1"/>
            <p:nvPr/>
          </p:nvSpPr>
          <p:spPr>
            <a:xfrm>
              <a:off x="1658" y="2725"/>
              <a:ext cx="800" cy="2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[0001]</a:t>
              </a:r>
              <a:endParaRPr/>
            </a:p>
          </p:txBody>
        </p:sp>
        <p:sp>
          <p:nvSpPr>
            <p:cNvPr id="717" name="Google Shape;717;p42"/>
            <p:cNvSpPr txBox="1"/>
            <p:nvPr/>
          </p:nvSpPr>
          <p:spPr>
            <a:xfrm>
              <a:off x="2850" y="2631"/>
              <a:ext cx="784" cy="2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 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[0000]</a:t>
              </a:r>
              <a:endParaRPr/>
            </a:p>
          </p:txBody>
        </p:sp>
        <p:sp>
          <p:nvSpPr>
            <p:cNvPr id="718" name="Google Shape;718;p42"/>
            <p:cNvSpPr txBox="1"/>
            <p:nvPr/>
          </p:nvSpPr>
          <p:spPr>
            <a:xfrm>
              <a:off x="2300" y="2925"/>
              <a:ext cx="800" cy="2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[0000]</a:t>
              </a:r>
              <a:endParaRPr/>
            </a:p>
          </p:txBody>
        </p:sp>
        <p:sp>
          <p:nvSpPr>
            <p:cNvPr id="719" name="Google Shape;719;p42"/>
            <p:cNvSpPr txBox="1"/>
            <p:nvPr/>
          </p:nvSpPr>
          <p:spPr>
            <a:xfrm>
              <a:off x="1661" y="3084"/>
              <a:ext cx="800" cy="2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[0001]</a:t>
              </a:r>
              <a:endParaRPr/>
            </a:p>
          </p:txBody>
        </p:sp>
        <p:sp>
          <p:nvSpPr>
            <p:cNvPr id="720" name="Google Shape;720;p42"/>
            <p:cNvSpPr txBox="1"/>
            <p:nvPr/>
          </p:nvSpPr>
          <p:spPr>
            <a:xfrm>
              <a:off x="2941" y="3665"/>
              <a:ext cx="855" cy="2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[0100]</a:t>
              </a:r>
              <a:endParaRPr/>
            </a:p>
          </p:txBody>
        </p:sp>
        <p:sp>
          <p:nvSpPr>
            <p:cNvPr id="721" name="Google Shape;721;p42"/>
            <p:cNvSpPr txBox="1"/>
            <p:nvPr/>
          </p:nvSpPr>
          <p:spPr>
            <a:xfrm>
              <a:off x="2469" y="3241"/>
              <a:ext cx="800" cy="2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[0000]</a:t>
              </a:r>
              <a:endParaRPr/>
            </a:p>
          </p:txBody>
        </p:sp>
        <p:sp>
          <p:nvSpPr>
            <p:cNvPr id="722" name="Google Shape;722;p42"/>
            <p:cNvSpPr txBox="1"/>
            <p:nvPr/>
          </p:nvSpPr>
          <p:spPr>
            <a:xfrm>
              <a:off x="2432" y="2087"/>
              <a:ext cx="785" cy="2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 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[1000]</a:t>
              </a:r>
              <a:endParaRPr/>
            </a:p>
          </p:txBody>
        </p:sp>
        <p:sp>
          <p:nvSpPr>
            <p:cNvPr id="723" name="Google Shape;723;p42"/>
            <p:cNvSpPr txBox="1"/>
            <p:nvPr/>
          </p:nvSpPr>
          <p:spPr>
            <a:xfrm>
              <a:off x="3815" y="3277"/>
              <a:ext cx="800" cy="2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[0010]</a:t>
              </a:r>
              <a:endParaRPr/>
            </a:p>
          </p:txBody>
        </p:sp>
        <p:cxnSp>
          <p:nvCxnSpPr>
            <p:cNvPr id="724" name="Google Shape;724;p42"/>
            <p:cNvCxnSpPr/>
            <p:nvPr/>
          </p:nvCxnSpPr>
          <p:spPr>
            <a:xfrm rot="10800000">
              <a:off x="3667" y="2070"/>
              <a:ext cx="338" cy="9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725" name="Google Shape;725;p42"/>
            <p:cNvSpPr txBox="1"/>
            <p:nvPr/>
          </p:nvSpPr>
          <p:spPr>
            <a:xfrm>
              <a:off x="3991" y="2920"/>
              <a:ext cx="854" cy="2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[0010]</a:t>
              </a:r>
              <a:endParaRPr/>
            </a:p>
          </p:txBody>
        </p:sp>
        <p:sp>
          <p:nvSpPr>
            <p:cNvPr id="726" name="Google Shape;726;p42"/>
            <p:cNvSpPr txBox="1"/>
            <p:nvPr/>
          </p:nvSpPr>
          <p:spPr>
            <a:xfrm>
              <a:off x="3674" y="1995"/>
              <a:ext cx="840" cy="2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 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[1010]</a:t>
              </a:r>
              <a:endParaRPr/>
            </a:p>
          </p:txBody>
        </p:sp>
        <p:cxnSp>
          <p:nvCxnSpPr>
            <p:cNvPr id="727" name="Google Shape;727;p42"/>
            <p:cNvCxnSpPr/>
            <p:nvPr/>
          </p:nvCxnSpPr>
          <p:spPr>
            <a:xfrm flipH="1" rot="10800000">
              <a:off x="1854" y="3848"/>
              <a:ext cx="1933" cy="1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728" name="Google Shape;728;p42"/>
            <p:cNvSpPr txBox="1"/>
            <p:nvPr/>
          </p:nvSpPr>
          <p:spPr>
            <a:xfrm>
              <a:off x="1575" y="3755"/>
              <a:ext cx="854" cy="2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[0101]</a:t>
              </a:r>
              <a:endParaRPr/>
            </a:p>
          </p:txBody>
        </p:sp>
        <p:sp>
          <p:nvSpPr>
            <p:cNvPr id="729" name="Google Shape;729;p42"/>
            <p:cNvSpPr txBox="1"/>
            <p:nvPr/>
          </p:nvSpPr>
          <p:spPr>
            <a:xfrm>
              <a:off x="3788" y="3758"/>
              <a:ext cx="854" cy="2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[0110]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1" name="Google Shape;111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2D Clipping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381000" y="12954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Introduction: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scene is made up of a collection of objects specified in world coordinates</a:t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3505200" y="5867400"/>
            <a:ext cx="2076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World Coordinates</a:t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1835150" y="3116262"/>
            <a:ext cx="5472112" cy="2447925"/>
          </a:xfrm>
          <a:custGeom>
            <a:rect b="b" l="l" r="r" t="t"/>
            <a:pathLst>
              <a:path extrusionOk="0" h="2358" w="4627">
                <a:moveTo>
                  <a:pt x="0" y="2313"/>
                </a:moveTo>
                <a:lnTo>
                  <a:pt x="1905" y="589"/>
                </a:lnTo>
                <a:lnTo>
                  <a:pt x="2268" y="1224"/>
                </a:lnTo>
                <a:lnTo>
                  <a:pt x="2540" y="272"/>
                </a:lnTo>
                <a:lnTo>
                  <a:pt x="2994" y="816"/>
                </a:lnTo>
                <a:lnTo>
                  <a:pt x="3447" y="0"/>
                </a:lnTo>
                <a:lnTo>
                  <a:pt x="4627" y="2358"/>
                </a:lnTo>
                <a:lnTo>
                  <a:pt x="0" y="2313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16"/>
          <p:cNvCxnSpPr/>
          <p:nvPr/>
        </p:nvCxnSpPr>
        <p:spPr>
          <a:xfrm>
            <a:off x="1042987" y="5853112"/>
            <a:ext cx="74898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6" name="Google Shape;116;p16"/>
          <p:cNvCxnSpPr/>
          <p:nvPr/>
        </p:nvCxnSpPr>
        <p:spPr>
          <a:xfrm rot="10800000">
            <a:off x="1547812" y="2540000"/>
            <a:ext cx="0" cy="36734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7" name="Google Shape;117;p16"/>
          <p:cNvSpPr/>
          <p:nvPr/>
        </p:nvSpPr>
        <p:spPr>
          <a:xfrm>
            <a:off x="4024312" y="3683000"/>
            <a:ext cx="107950" cy="10795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1806575" y="5440362"/>
            <a:ext cx="107950" cy="10795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4456112" y="4300537"/>
            <a:ext cx="107950" cy="10795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4800600" y="3359150"/>
            <a:ext cx="107950" cy="10795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5335587" y="3898900"/>
            <a:ext cx="107950" cy="10795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5868987" y="3063875"/>
            <a:ext cx="107950" cy="10795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7250112" y="5497512"/>
            <a:ext cx="107950" cy="10795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3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736" name="Google Shape;736;p43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737" name="Google Shape;737;p4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38" name="Google Shape;738;p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Cohen-Sutherland Clipping Algorithm</a:t>
            </a:r>
            <a:endParaRPr/>
          </a:p>
        </p:txBody>
      </p:sp>
      <p:sp>
        <p:nvSpPr>
          <p:cNvPr id="739" name="Google Shape;739;p4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II: Clipping Phase: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Lines that are in category 3 are now processed as follows: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 an end-point outside the window to a boundary (choose any order in which to consider boundaries e.g. left, right, bottom, top) and determine how much can be discarded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remainder of the line is entirely inside or outside the window, retain it or clip it respectively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Otherwise, compare the remainder of the line against the other window boundaries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 until the line is either discarded or a segment inside the window is found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4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746" name="Google Shape;746;p44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747" name="Google Shape;747;p4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48" name="Google Shape;748;p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Cohen-Sutherland Line Clipping</a:t>
            </a:r>
            <a:endParaRPr/>
          </a:p>
        </p:txBody>
      </p:sp>
      <p:sp>
        <p:nvSpPr>
          <p:cNvPr id="749" name="Google Shape;749;p4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Intersection points with the window boundaries are calculated using the line-equation parameters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a line with the end-points (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y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and (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y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y-coordinate of an intersection with a vertical window boundary can be calculated using: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y = y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m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boundary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x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where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boundary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set to either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wx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wx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x-coordinate of an intersection with a horizontal window boundary can be calculated using: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x = x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boundary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y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where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boundary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set to either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wy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wy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45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756" name="Google Shape;756;p45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757" name="Google Shape;757;p4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58" name="Google Shape;758;p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Cohen-Sutherland Line Clipping</a:t>
            </a:r>
            <a:endParaRPr/>
          </a:p>
        </p:txBody>
      </p:sp>
      <p:sp>
        <p:nvSpPr>
          <p:cNvPr id="759" name="Google Shape;759;p4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use the region codes to determine which window boundaries should be considered for intersection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check if a line crosses a particular boundary we compare the appropriate bits in the region codes of its end-points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one of these is a 1 and the other is a 0 then the line crosses the boundary.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6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766" name="Google Shape;766;p46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767" name="Google Shape;767;p4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68" name="Google Shape;768;p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Cohen-Sutherland Line Clipping</a:t>
            </a:r>
            <a:endParaRPr/>
          </a:p>
        </p:txBody>
      </p:sp>
      <p:sp>
        <p:nvSpPr>
          <p:cNvPr id="769" name="Google Shape;769;p46"/>
          <p:cNvSpPr txBox="1"/>
          <p:nvPr>
            <p:ph idx="1" type="body"/>
          </p:nvPr>
        </p:nvSpPr>
        <p:spPr>
          <a:xfrm>
            <a:off x="457200" y="1333500"/>
            <a:ext cx="8686800" cy="5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Example1: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line P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P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below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at P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the region codes 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two end-points we 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 the line doesn’t 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the left or right 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boundary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the intersection 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line with the bottom boundary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to generate point P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line P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P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is completely inside the window so is retained</a:t>
            </a:r>
            <a:endParaRPr/>
          </a:p>
        </p:txBody>
      </p:sp>
      <p:grpSp>
        <p:nvGrpSpPr>
          <p:cNvPr id="770" name="Google Shape;770;p46"/>
          <p:cNvGrpSpPr/>
          <p:nvPr/>
        </p:nvGrpSpPr>
        <p:grpSpPr>
          <a:xfrm>
            <a:off x="5181600" y="1675671"/>
            <a:ext cx="3576637" cy="3078891"/>
            <a:chOff x="3026" y="2050"/>
            <a:chExt cx="2452" cy="2111"/>
          </a:xfrm>
        </p:grpSpPr>
        <p:cxnSp>
          <p:nvCxnSpPr>
            <p:cNvPr id="771" name="Google Shape;771;p46"/>
            <p:cNvCxnSpPr/>
            <p:nvPr/>
          </p:nvCxnSpPr>
          <p:spPr>
            <a:xfrm rot="5400000">
              <a:off x="2960" y="2954"/>
              <a:ext cx="1809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72" name="Google Shape;772;p46"/>
            <p:cNvCxnSpPr/>
            <p:nvPr/>
          </p:nvCxnSpPr>
          <p:spPr>
            <a:xfrm rot="5400000">
              <a:off x="4211" y="2966"/>
              <a:ext cx="1832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73" name="Google Shape;773;p46"/>
            <p:cNvCxnSpPr/>
            <p:nvPr/>
          </p:nvCxnSpPr>
          <p:spPr>
            <a:xfrm rot="10800000">
              <a:off x="3487" y="2465"/>
              <a:ext cx="1983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74" name="Google Shape;774;p46"/>
            <p:cNvCxnSpPr/>
            <p:nvPr/>
          </p:nvCxnSpPr>
          <p:spPr>
            <a:xfrm rot="10800000">
              <a:off x="3513" y="3368"/>
              <a:ext cx="1965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75" name="Google Shape;775;p46"/>
            <p:cNvCxnSpPr/>
            <p:nvPr/>
          </p:nvCxnSpPr>
          <p:spPr>
            <a:xfrm>
              <a:off x="3161" y="3910"/>
              <a:ext cx="231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76" name="Google Shape;776;p46"/>
            <p:cNvCxnSpPr/>
            <p:nvPr/>
          </p:nvCxnSpPr>
          <p:spPr>
            <a:xfrm rot="10800000">
              <a:off x="3456" y="2050"/>
              <a:ext cx="0" cy="20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777" name="Google Shape;777;p46"/>
            <p:cNvSpPr txBox="1"/>
            <p:nvPr/>
          </p:nvSpPr>
          <p:spPr>
            <a:xfrm>
              <a:off x="3864" y="2456"/>
              <a:ext cx="1264" cy="912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78" name="Google Shape;778;p46"/>
            <p:cNvCxnSpPr/>
            <p:nvPr/>
          </p:nvCxnSpPr>
          <p:spPr>
            <a:xfrm rot="10800000">
              <a:off x="3388" y="2462"/>
              <a:ext cx="12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79" name="Google Shape;779;p46"/>
            <p:cNvCxnSpPr/>
            <p:nvPr/>
          </p:nvCxnSpPr>
          <p:spPr>
            <a:xfrm rot="10800000">
              <a:off x="3388" y="3369"/>
              <a:ext cx="12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0" name="Google Shape;780;p46"/>
            <p:cNvCxnSpPr/>
            <p:nvPr/>
          </p:nvCxnSpPr>
          <p:spPr>
            <a:xfrm>
              <a:off x="3867" y="3845"/>
              <a:ext cx="0" cy="1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1" name="Google Shape;781;p46"/>
            <p:cNvCxnSpPr/>
            <p:nvPr/>
          </p:nvCxnSpPr>
          <p:spPr>
            <a:xfrm>
              <a:off x="5127" y="3845"/>
              <a:ext cx="0" cy="1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82" name="Google Shape;782;p46"/>
            <p:cNvSpPr txBox="1"/>
            <p:nvPr/>
          </p:nvSpPr>
          <p:spPr>
            <a:xfrm>
              <a:off x="3026" y="2327"/>
              <a:ext cx="515" cy="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wy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</a:t>
              </a:r>
              <a:endParaRPr/>
            </a:p>
          </p:txBody>
        </p:sp>
        <p:sp>
          <p:nvSpPr>
            <p:cNvPr id="783" name="Google Shape;783;p46"/>
            <p:cNvSpPr txBox="1"/>
            <p:nvPr/>
          </p:nvSpPr>
          <p:spPr>
            <a:xfrm>
              <a:off x="3026" y="3232"/>
              <a:ext cx="485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wy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</a:t>
              </a:r>
              <a:endParaRPr/>
            </a:p>
          </p:txBody>
        </p:sp>
        <p:sp>
          <p:nvSpPr>
            <p:cNvPr id="784" name="Google Shape;784;p46"/>
            <p:cNvSpPr txBox="1"/>
            <p:nvPr/>
          </p:nvSpPr>
          <p:spPr>
            <a:xfrm>
              <a:off x="3656" y="3908"/>
              <a:ext cx="486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wx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</a:t>
              </a:r>
              <a:endParaRPr/>
            </a:p>
          </p:txBody>
        </p:sp>
        <p:sp>
          <p:nvSpPr>
            <p:cNvPr id="785" name="Google Shape;785;p46"/>
            <p:cNvSpPr txBox="1"/>
            <p:nvPr/>
          </p:nvSpPr>
          <p:spPr>
            <a:xfrm>
              <a:off x="4918" y="3909"/>
              <a:ext cx="514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wx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</a:t>
              </a:r>
              <a:endParaRPr/>
            </a:p>
          </p:txBody>
        </p:sp>
        <p:sp>
          <p:nvSpPr>
            <p:cNvPr id="786" name="Google Shape;786;p46"/>
            <p:cNvSpPr txBox="1"/>
            <p:nvPr/>
          </p:nvSpPr>
          <p:spPr>
            <a:xfrm>
              <a:off x="4162" y="2188"/>
              <a:ext cx="684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Window</a:t>
              </a:r>
              <a:endParaRPr/>
            </a:p>
          </p:txBody>
        </p:sp>
        <p:cxnSp>
          <p:nvCxnSpPr>
            <p:cNvPr id="787" name="Google Shape;787;p46"/>
            <p:cNvCxnSpPr/>
            <p:nvPr/>
          </p:nvCxnSpPr>
          <p:spPr>
            <a:xfrm>
              <a:off x="4094" y="3216"/>
              <a:ext cx="297" cy="5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788" name="Google Shape;788;p46"/>
            <p:cNvSpPr txBox="1"/>
            <p:nvPr/>
          </p:nvSpPr>
          <p:spPr>
            <a:xfrm>
              <a:off x="4401" y="3657"/>
              <a:ext cx="679" cy="2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[0100]</a:t>
              </a:r>
              <a:endParaRPr/>
            </a:p>
          </p:txBody>
        </p:sp>
        <p:sp>
          <p:nvSpPr>
            <p:cNvPr id="789" name="Google Shape;789;p46"/>
            <p:cNvSpPr txBox="1"/>
            <p:nvPr/>
          </p:nvSpPr>
          <p:spPr>
            <a:xfrm>
              <a:off x="4090" y="3105"/>
              <a:ext cx="636" cy="2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[0000]</a:t>
              </a:r>
              <a:endParaRPr/>
            </a:p>
          </p:txBody>
        </p:sp>
        <p:sp>
          <p:nvSpPr>
            <p:cNvPr id="790" name="Google Shape;790;p46"/>
            <p:cNvSpPr txBox="1"/>
            <p:nvPr/>
          </p:nvSpPr>
          <p:spPr>
            <a:xfrm>
              <a:off x="4198" y="3357"/>
              <a:ext cx="713" cy="2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rgbClr val="3333CC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rgbClr val="3333CC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r>
                <a:rPr b="1" i="0" lang="en-US" sz="1400" u="none">
                  <a:solidFill>
                    <a:srgbClr val="3333CC"/>
                  </a:solidFill>
                  <a:latin typeface="Arial"/>
                  <a:ea typeface="Arial"/>
                  <a:cs typeface="Arial"/>
                  <a:sym typeface="Arial"/>
                </a:rPr>
                <a:t>’ [0000]</a:t>
              </a:r>
              <a:endParaRPr/>
            </a:p>
          </p:txBody>
        </p:sp>
        <p:sp>
          <p:nvSpPr>
            <p:cNvPr id="791" name="Google Shape;791;p46"/>
            <p:cNvSpPr/>
            <p:nvPr/>
          </p:nvSpPr>
          <p:spPr>
            <a:xfrm>
              <a:off x="4152" y="3343"/>
              <a:ext cx="45" cy="45"/>
            </a:xfrm>
            <a:prstGeom prst="ellipse">
              <a:avLst/>
            </a:prstGeom>
            <a:solidFill>
              <a:srgbClr val="3333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92" name="Google Shape;792;p46"/>
            <p:cNvCxnSpPr/>
            <p:nvPr/>
          </p:nvCxnSpPr>
          <p:spPr>
            <a:xfrm>
              <a:off x="4096" y="3212"/>
              <a:ext cx="78" cy="161"/>
            </a:xfrm>
            <a:prstGeom prst="straightConnector1">
              <a:avLst/>
            </a:prstGeom>
            <a:noFill/>
            <a:ln cap="flat" cmpd="sng" w="25400">
              <a:solidFill>
                <a:srgbClr val="3333CC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793" name="Google Shape;793;p46"/>
            <p:cNvSpPr txBox="1"/>
            <p:nvPr/>
          </p:nvSpPr>
          <p:spPr>
            <a:xfrm>
              <a:off x="4086" y="3105"/>
              <a:ext cx="636" cy="2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rgbClr val="3333CC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rgbClr val="3333CC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r>
                <a:rPr b="1" i="0" lang="en-US" sz="1400" u="none">
                  <a:solidFill>
                    <a:srgbClr val="3333CC"/>
                  </a:solidFill>
                  <a:latin typeface="Arial"/>
                  <a:ea typeface="Arial"/>
                  <a:cs typeface="Arial"/>
                  <a:sym typeface="Arial"/>
                </a:rPr>
                <a:t> [0000]</a:t>
              </a: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47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800" name="Google Shape;800;p47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801" name="Google Shape;801;p4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02" name="Google Shape;802;p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Cohen-Sutherland Line Clipping</a:t>
            </a:r>
            <a:endParaRPr/>
          </a:p>
        </p:txBody>
      </p:sp>
      <p:sp>
        <p:nvSpPr>
          <p:cNvPr id="803" name="Google Shape;803;p47"/>
          <p:cNvSpPr txBox="1"/>
          <p:nvPr>
            <p:ph idx="1" type="body"/>
          </p:nvPr>
        </p:nvSpPr>
        <p:spPr>
          <a:xfrm>
            <a:off x="457200" y="1600200"/>
            <a:ext cx="8458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2: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line P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P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below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at P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the region codes 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two end-points 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know the line 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crosses the left 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boundary so calculate 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intersection point to 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 P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line P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P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is completely outside the window so is clipped</a:t>
            </a:r>
            <a:endParaRPr/>
          </a:p>
        </p:txBody>
      </p:sp>
      <p:grpSp>
        <p:nvGrpSpPr>
          <p:cNvPr id="804" name="Google Shape;804;p47"/>
          <p:cNvGrpSpPr/>
          <p:nvPr/>
        </p:nvGrpSpPr>
        <p:grpSpPr>
          <a:xfrm>
            <a:off x="5010150" y="2055018"/>
            <a:ext cx="4022725" cy="3318669"/>
            <a:chOff x="3026" y="2050"/>
            <a:chExt cx="2534" cy="2090"/>
          </a:xfrm>
        </p:grpSpPr>
        <p:cxnSp>
          <p:nvCxnSpPr>
            <p:cNvPr id="805" name="Google Shape;805;p47"/>
            <p:cNvCxnSpPr/>
            <p:nvPr/>
          </p:nvCxnSpPr>
          <p:spPr>
            <a:xfrm rot="5400000">
              <a:off x="3130" y="2954"/>
              <a:ext cx="1809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06" name="Google Shape;806;p47"/>
            <p:cNvCxnSpPr/>
            <p:nvPr/>
          </p:nvCxnSpPr>
          <p:spPr>
            <a:xfrm rot="5400000">
              <a:off x="4381" y="2966"/>
              <a:ext cx="1832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07" name="Google Shape;807;p47"/>
            <p:cNvCxnSpPr/>
            <p:nvPr/>
          </p:nvCxnSpPr>
          <p:spPr>
            <a:xfrm rot="10800000">
              <a:off x="3487" y="2465"/>
              <a:ext cx="1983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08" name="Google Shape;808;p47"/>
            <p:cNvCxnSpPr/>
            <p:nvPr/>
          </p:nvCxnSpPr>
          <p:spPr>
            <a:xfrm rot="10800000">
              <a:off x="3513" y="3368"/>
              <a:ext cx="1965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09" name="Google Shape;809;p47"/>
            <p:cNvCxnSpPr/>
            <p:nvPr/>
          </p:nvCxnSpPr>
          <p:spPr>
            <a:xfrm>
              <a:off x="3161" y="3910"/>
              <a:ext cx="231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10" name="Google Shape;810;p47"/>
            <p:cNvCxnSpPr/>
            <p:nvPr/>
          </p:nvCxnSpPr>
          <p:spPr>
            <a:xfrm rot="10800000">
              <a:off x="3456" y="2050"/>
              <a:ext cx="0" cy="20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811" name="Google Shape;811;p47"/>
            <p:cNvSpPr txBox="1"/>
            <p:nvPr/>
          </p:nvSpPr>
          <p:spPr>
            <a:xfrm>
              <a:off x="4034" y="2456"/>
              <a:ext cx="1264" cy="912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12" name="Google Shape;812;p47"/>
            <p:cNvCxnSpPr/>
            <p:nvPr/>
          </p:nvCxnSpPr>
          <p:spPr>
            <a:xfrm rot="10800000">
              <a:off x="3388" y="2462"/>
              <a:ext cx="12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13" name="Google Shape;813;p47"/>
            <p:cNvCxnSpPr/>
            <p:nvPr/>
          </p:nvCxnSpPr>
          <p:spPr>
            <a:xfrm rot="10800000">
              <a:off x="3388" y="3369"/>
              <a:ext cx="12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14" name="Google Shape;814;p47"/>
            <p:cNvCxnSpPr/>
            <p:nvPr/>
          </p:nvCxnSpPr>
          <p:spPr>
            <a:xfrm>
              <a:off x="4037" y="3845"/>
              <a:ext cx="0" cy="1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15" name="Google Shape;815;p47"/>
            <p:cNvCxnSpPr/>
            <p:nvPr/>
          </p:nvCxnSpPr>
          <p:spPr>
            <a:xfrm>
              <a:off x="5297" y="3845"/>
              <a:ext cx="0" cy="1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16" name="Google Shape;816;p47"/>
            <p:cNvSpPr txBox="1"/>
            <p:nvPr/>
          </p:nvSpPr>
          <p:spPr>
            <a:xfrm>
              <a:off x="3026" y="2326"/>
              <a:ext cx="47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wy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</a:t>
              </a:r>
              <a:endParaRPr/>
            </a:p>
          </p:txBody>
        </p:sp>
        <p:sp>
          <p:nvSpPr>
            <p:cNvPr id="817" name="Google Shape;817;p47"/>
            <p:cNvSpPr txBox="1"/>
            <p:nvPr/>
          </p:nvSpPr>
          <p:spPr>
            <a:xfrm>
              <a:off x="3026" y="3232"/>
              <a:ext cx="44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wy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</a:t>
              </a:r>
              <a:endParaRPr/>
            </a:p>
          </p:txBody>
        </p:sp>
        <p:sp>
          <p:nvSpPr>
            <p:cNvPr id="818" name="Google Shape;818;p47"/>
            <p:cNvSpPr txBox="1"/>
            <p:nvPr/>
          </p:nvSpPr>
          <p:spPr>
            <a:xfrm>
              <a:off x="3826" y="3908"/>
              <a:ext cx="44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wx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</a:t>
              </a:r>
              <a:endParaRPr/>
            </a:p>
          </p:txBody>
        </p:sp>
        <p:sp>
          <p:nvSpPr>
            <p:cNvPr id="819" name="Google Shape;819;p47"/>
            <p:cNvSpPr txBox="1"/>
            <p:nvPr/>
          </p:nvSpPr>
          <p:spPr>
            <a:xfrm>
              <a:off x="5087" y="3909"/>
              <a:ext cx="47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wx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</a:t>
              </a:r>
              <a:endParaRPr/>
            </a:p>
          </p:txBody>
        </p:sp>
        <p:sp>
          <p:nvSpPr>
            <p:cNvPr id="820" name="Google Shape;820;p47"/>
            <p:cNvSpPr txBox="1"/>
            <p:nvPr/>
          </p:nvSpPr>
          <p:spPr>
            <a:xfrm>
              <a:off x="4332" y="2228"/>
              <a:ext cx="62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Window</a:t>
              </a:r>
              <a:endParaRPr/>
            </a:p>
          </p:txBody>
        </p:sp>
        <p:sp>
          <p:nvSpPr>
            <p:cNvPr id="821" name="Google Shape;821;p47"/>
            <p:cNvSpPr txBox="1"/>
            <p:nvPr/>
          </p:nvSpPr>
          <p:spPr>
            <a:xfrm>
              <a:off x="3453" y="2163"/>
              <a:ext cx="615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r>
                <a:rPr b="1" i="0" lang="en-US" sz="14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’ [1001]</a:t>
              </a:r>
              <a:endParaRPr/>
            </a:p>
          </p:txBody>
        </p:sp>
        <p:cxnSp>
          <p:nvCxnSpPr>
            <p:cNvPr id="822" name="Google Shape;822;p47"/>
            <p:cNvCxnSpPr/>
            <p:nvPr/>
          </p:nvCxnSpPr>
          <p:spPr>
            <a:xfrm flipH="1" rot="10800000">
              <a:off x="3699" y="2160"/>
              <a:ext cx="509" cy="45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823" name="Google Shape;823;p47"/>
            <p:cNvSpPr txBox="1"/>
            <p:nvPr/>
          </p:nvSpPr>
          <p:spPr>
            <a:xfrm>
              <a:off x="3466" y="2617"/>
              <a:ext cx="58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[0001]</a:t>
              </a:r>
              <a:endParaRPr/>
            </a:p>
          </p:txBody>
        </p:sp>
        <p:sp>
          <p:nvSpPr>
            <p:cNvPr id="824" name="Google Shape;824;p47"/>
            <p:cNvSpPr txBox="1"/>
            <p:nvPr/>
          </p:nvSpPr>
          <p:spPr>
            <a:xfrm>
              <a:off x="4220" y="2077"/>
              <a:ext cx="573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 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[1000]</a:t>
              </a:r>
              <a:endParaRPr/>
            </a:p>
          </p:txBody>
        </p:sp>
        <p:sp>
          <p:nvSpPr>
            <p:cNvPr id="825" name="Google Shape;825;p47"/>
            <p:cNvSpPr/>
            <p:nvPr/>
          </p:nvSpPr>
          <p:spPr>
            <a:xfrm>
              <a:off x="4010" y="2292"/>
              <a:ext cx="45" cy="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26" name="Google Shape;826;p47"/>
            <p:cNvCxnSpPr/>
            <p:nvPr/>
          </p:nvCxnSpPr>
          <p:spPr>
            <a:xfrm flipH="1" rot="10800000">
              <a:off x="3699" y="2314"/>
              <a:ext cx="336" cy="301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827" name="Google Shape;827;p47"/>
            <p:cNvSpPr txBox="1"/>
            <p:nvPr/>
          </p:nvSpPr>
          <p:spPr>
            <a:xfrm>
              <a:off x="3467" y="2618"/>
              <a:ext cx="58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b="1" i="0" lang="en-US" sz="14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[0001]</a:t>
              </a: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48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834" name="Google Shape;834;p48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835" name="Google Shape;835;p4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36" name="Google Shape;836;p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Cohen-Sutherland Line Clipping</a:t>
            </a:r>
            <a:endParaRPr/>
          </a:p>
        </p:txBody>
      </p:sp>
      <p:sp>
        <p:nvSpPr>
          <p:cNvPr id="837" name="Google Shape;837;p4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3: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line P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P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below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at P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the two region 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codes of the two 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end-points we know 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line crosses the 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 boundary so 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the 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intersection point to 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 P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endParaRPr/>
          </a:p>
        </p:txBody>
      </p:sp>
      <p:grpSp>
        <p:nvGrpSpPr>
          <p:cNvPr id="838" name="Google Shape;838;p48"/>
          <p:cNvGrpSpPr/>
          <p:nvPr/>
        </p:nvGrpSpPr>
        <p:grpSpPr>
          <a:xfrm>
            <a:off x="4613275" y="2134393"/>
            <a:ext cx="4594225" cy="3318669"/>
            <a:chOff x="2906" y="2150"/>
            <a:chExt cx="2894" cy="2090"/>
          </a:xfrm>
        </p:grpSpPr>
        <p:cxnSp>
          <p:nvCxnSpPr>
            <p:cNvPr id="839" name="Google Shape;839;p48"/>
            <p:cNvCxnSpPr/>
            <p:nvPr/>
          </p:nvCxnSpPr>
          <p:spPr>
            <a:xfrm rot="5400000">
              <a:off x="3010" y="3054"/>
              <a:ext cx="1809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40" name="Google Shape;840;p48"/>
            <p:cNvCxnSpPr/>
            <p:nvPr/>
          </p:nvCxnSpPr>
          <p:spPr>
            <a:xfrm rot="5400000">
              <a:off x="4261" y="3066"/>
              <a:ext cx="1832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41" name="Google Shape;841;p48"/>
            <p:cNvCxnSpPr/>
            <p:nvPr/>
          </p:nvCxnSpPr>
          <p:spPr>
            <a:xfrm rot="10800000">
              <a:off x="3367" y="2565"/>
              <a:ext cx="1983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42" name="Google Shape;842;p48"/>
            <p:cNvCxnSpPr/>
            <p:nvPr/>
          </p:nvCxnSpPr>
          <p:spPr>
            <a:xfrm rot="10800000">
              <a:off x="3393" y="3468"/>
              <a:ext cx="1965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43" name="Google Shape;843;p48"/>
            <p:cNvCxnSpPr/>
            <p:nvPr/>
          </p:nvCxnSpPr>
          <p:spPr>
            <a:xfrm>
              <a:off x="3041" y="4010"/>
              <a:ext cx="231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44" name="Google Shape;844;p48"/>
            <p:cNvCxnSpPr/>
            <p:nvPr/>
          </p:nvCxnSpPr>
          <p:spPr>
            <a:xfrm rot="10800000">
              <a:off x="3336" y="2150"/>
              <a:ext cx="0" cy="20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845" name="Google Shape;845;p48"/>
            <p:cNvSpPr txBox="1"/>
            <p:nvPr/>
          </p:nvSpPr>
          <p:spPr>
            <a:xfrm>
              <a:off x="3914" y="2556"/>
              <a:ext cx="1264" cy="912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46" name="Google Shape;846;p48"/>
            <p:cNvCxnSpPr/>
            <p:nvPr/>
          </p:nvCxnSpPr>
          <p:spPr>
            <a:xfrm rot="10800000">
              <a:off x="3268" y="2562"/>
              <a:ext cx="12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47" name="Google Shape;847;p48"/>
            <p:cNvCxnSpPr/>
            <p:nvPr/>
          </p:nvCxnSpPr>
          <p:spPr>
            <a:xfrm rot="10800000">
              <a:off x="3268" y="3469"/>
              <a:ext cx="12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48" name="Google Shape;848;p48"/>
            <p:cNvCxnSpPr/>
            <p:nvPr/>
          </p:nvCxnSpPr>
          <p:spPr>
            <a:xfrm>
              <a:off x="3917" y="3945"/>
              <a:ext cx="0" cy="1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49" name="Google Shape;849;p48"/>
            <p:cNvCxnSpPr/>
            <p:nvPr/>
          </p:nvCxnSpPr>
          <p:spPr>
            <a:xfrm>
              <a:off x="5177" y="3945"/>
              <a:ext cx="0" cy="1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50" name="Google Shape;850;p48"/>
            <p:cNvSpPr txBox="1"/>
            <p:nvPr/>
          </p:nvSpPr>
          <p:spPr>
            <a:xfrm>
              <a:off x="2906" y="2426"/>
              <a:ext cx="47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wy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</a:t>
              </a:r>
              <a:endParaRPr/>
            </a:p>
          </p:txBody>
        </p:sp>
        <p:sp>
          <p:nvSpPr>
            <p:cNvPr id="851" name="Google Shape;851;p48"/>
            <p:cNvSpPr txBox="1"/>
            <p:nvPr/>
          </p:nvSpPr>
          <p:spPr>
            <a:xfrm>
              <a:off x="2906" y="3332"/>
              <a:ext cx="44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wy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</a:t>
              </a:r>
              <a:endParaRPr/>
            </a:p>
          </p:txBody>
        </p:sp>
        <p:sp>
          <p:nvSpPr>
            <p:cNvPr id="852" name="Google Shape;852;p48"/>
            <p:cNvSpPr txBox="1"/>
            <p:nvPr/>
          </p:nvSpPr>
          <p:spPr>
            <a:xfrm>
              <a:off x="3706" y="4008"/>
              <a:ext cx="44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wx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</a:t>
              </a:r>
              <a:endParaRPr/>
            </a:p>
          </p:txBody>
        </p:sp>
        <p:sp>
          <p:nvSpPr>
            <p:cNvPr id="853" name="Google Shape;853;p48"/>
            <p:cNvSpPr txBox="1"/>
            <p:nvPr/>
          </p:nvSpPr>
          <p:spPr>
            <a:xfrm>
              <a:off x="4967" y="4009"/>
              <a:ext cx="47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wx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</a:t>
              </a:r>
              <a:endParaRPr/>
            </a:p>
          </p:txBody>
        </p:sp>
        <p:sp>
          <p:nvSpPr>
            <p:cNvPr id="854" name="Google Shape;854;p48"/>
            <p:cNvSpPr txBox="1"/>
            <p:nvPr/>
          </p:nvSpPr>
          <p:spPr>
            <a:xfrm>
              <a:off x="4212" y="2328"/>
              <a:ext cx="62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Window</a:t>
              </a:r>
              <a:endParaRPr/>
            </a:p>
          </p:txBody>
        </p:sp>
        <p:sp>
          <p:nvSpPr>
            <p:cNvPr id="855" name="Google Shape;855;p48"/>
            <p:cNvSpPr txBox="1"/>
            <p:nvPr/>
          </p:nvSpPr>
          <p:spPr>
            <a:xfrm>
              <a:off x="3899" y="2920"/>
              <a:ext cx="615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rgbClr val="3333CC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rgbClr val="3333CC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r>
                <a:rPr b="1" i="0" lang="en-US" sz="1400" u="none">
                  <a:solidFill>
                    <a:srgbClr val="3333CC"/>
                  </a:solidFill>
                  <a:latin typeface="Arial"/>
                  <a:ea typeface="Arial"/>
                  <a:cs typeface="Arial"/>
                  <a:sym typeface="Arial"/>
                </a:rPr>
                <a:t>’ [0000]</a:t>
              </a:r>
              <a:endParaRPr/>
            </a:p>
          </p:txBody>
        </p:sp>
        <p:cxnSp>
          <p:nvCxnSpPr>
            <p:cNvPr id="856" name="Google Shape;856;p48"/>
            <p:cNvCxnSpPr/>
            <p:nvPr/>
          </p:nvCxnSpPr>
          <p:spPr>
            <a:xfrm>
              <a:off x="3579" y="3059"/>
              <a:ext cx="2013" cy="21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857" name="Google Shape;857;p48"/>
            <p:cNvSpPr txBox="1"/>
            <p:nvPr/>
          </p:nvSpPr>
          <p:spPr>
            <a:xfrm>
              <a:off x="3310" y="3084"/>
              <a:ext cx="58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[0001]</a:t>
              </a:r>
              <a:endParaRPr/>
            </a:p>
          </p:txBody>
        </p:sp>
        <p:sp>
          <p:nvSpPr>
            <p:cNvPr id="858" name="Google Shape;858;p48"/>
            <p:cNvSpPr txBox="1"/>
            <p:nvPr/>
          </p:nvSpPr>
          <p:spPr>
            <a:xfrm>
              <a:off x="5216" y="3070"/>
              <a:ext cx="58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[0010]</a:t>
              </a:r>
              <a:endParaRPr/>
            </a:p>
          </p:txBody>
        </p:sp>
        <p:sp>
          <p:nvSpPr>
            <p:cNvPr id="859" name="Google Shape;859;p48"/>
            <p:cNvSpPr/>
            <p:nvPr/>
          </p:nvSpPr>
          <p:spPr>
            <a:xfrm>
              <a:off x="3890" y="3068"/>
              <a:ext cx="45" cy="45"/>
            </a:xfrm>
            <a:prstGeom prst="ellipse">
              <a:avLst/>
            </a:prstGeom>
            <a:solidFill>
              <a:srgbClr val="3333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48"/>
            <p:cNvSpPr txBox="1"/>
            <p:nvPr/>
          </p:nvSpPr>
          <p:spPr>
            <a:xfrm>
              <a:off x="4592" y="3215"/>
              <a:ext cx="615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rgbClr val="3333CC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rgbClr val="3333CC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r>
                <a:rPr b="1" i="0" lang="en-US" sz="1400" u="none">
                  <a:solidFill>
                    <a:srgbClr val="3333CC"/>
                  </a:solidFill>
                  <a:latin typeface="Arial"/>
                  <a:ea typeface="Arial"/>
                  <a:cs typeface="Arial"/>
                  <a:sym typeface="Arial"/>
                </a:rPr>
                <a:t>’ [0000]</a:t>
              </a:r>
              <a:endParaRPr/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5158" y="3213"/>
              <a:ext cx="45" cy="45"/>
            </a:xfrm>
            <a:prstGeom prst="ellipse">
              <a:avLst/>
            </a:prstGeom>
            <a:solidFill>
              <a:srgbClr val="3333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62" name="Google Shape;862;p48"/>
            <p:cNvCxnSpPr/>
            <p:nvPr/>
          </p:nvCxnSpPr>
          <p:spPr>
            <a:xfrm>
              <a:off x="3913" y="3090"/>
              <a:ext cx="1267" cy="144"/>
            </a:xfrm>
            <a:prstGeom prst="straightConnector1">
              <a:avLst/>
            </a:prstGeom>
            <a:noFill/>
            <a:ln cap="flat" cmpd="sng" w="25400">
              <a:solidFill>
                <a:srgbClr val="3333CC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9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869" name="Google Shape;869;p49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870" name="Google Shape;870;p4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71" name="Google Shape;871;p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Cohen-Sutherland Line Clipping</a:t>
            </a:r>
            <a:endParaRPr/>
          </a:p>
        </p:txBody>
      </p:sp>
      <p:sp>
        <p:nvSpPr>
          <p:cNvPr id="872" name="Google Shape;872;p4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4: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line P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to P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at P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the 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intersection with the 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 boundary to 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 P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to P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is inside 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window so is 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retained</a:t>
            </a:r>
            <a:endParaRPr/>
          </a:p>
        </p:txBody>
      </p:sp>
      <p:grpSp>
        <p:nvGrpSpPr>
          <p:cNvPr id="873" name="Google Shape;873;p49"/>
          <p:cNvGrpSpPr/>
          <p:nvPr/>
        </p:nvGrpSpPr>
        <p:grpSpPr>
          <a:xfrm>
            <a:off x="4613275" y="2137568"/>
            <a:ext cx="4594225" cy="3318669"/>
            <a:chOff x="2906" y="2150"/>
            <a:chExt cx="2894" cy="2090"/>
          </a:xfrm>
        </p:grpSpPr>
        <p:cxnSp>
          <p:nvCxnSpPr>
            <p:cNvPr id="874" name="Google Shape;874;p49"/>
            <p:cNvCxnSpPr/>
            <p:nvPr/>
          </p:nvCxnSpPr>
          <p:spPr>
            <a:xfrm rot="5400000">
              <a:off x="3010" y="3054"/>
              <a:ext cx="1809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75" name="Google Shape;875;p49"/>
            <p:cNvCxnSpPr/>
            <p:nvPr/>
          </p:nvCxnSpPr>
          <p:spPr>
            <a:xfrm rot="5400000">
              <a:off x="4261" y="3066"/>
              <a:ext cx="1832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76" name="Google Shape;876;p49"/>
            <p:cNvCxnSpPr/>
            <p:nvPr/>
          </p:nvCxnSpPr>
          <p:spPr>
            <a:xfrm rot="10800000">
              <a:off x="3367" y="2565"/>
              <a:ext cx="1983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77" name="Google Shape;877;p49"/>
            <p:cNvCxnSpPr/>
            <p:nvPr/>
          </p:nvCxnSpPr>
          <p:spPr>
            <a:xfrm rot="10800000">
              <a:off x="3393" y="3468"/>
              <a:ext cx="1965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78" name="Google Shape;878;p49"/>
            <p:cNvCxnSpPr/>
            <p:nvPr/>
          </p:nvCxnSpPr>
          <p:spPr>
            <a:xfrm>
              <a:off x="3041" y="4010"/>
              <a:ext cx="231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79" name="Google Shape;879;p49"/>
            <p:cNvCxnSpPr/>
            <p:nvPr/>
          </p:nvCxnSpPr>
          <p:spPr>
            <a:xfrm rot="10800000">
              <a:off x="3336" y="2150"/>
              <a:ext cx="0" cy="20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880" name="Google Shape;880;p49"/>
            <p:cNvSpPr txBox="1"/>
            <p:nvPr/>
          </p:nvSpPr>
          <p:spPr>
            <a:xfrm>
              <a:off x="3914" y="2556"/>
              <a:ext cx="1264" cy="912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81" name="Google Shape;881;p49"/>
            <p:cNvCxnSpPr/>
            <p:nvPr/>
          </p:nvCxnSpPr>
          <p:spPr>
            <a:xfrm rot="10800000">
              <a:off x="3268" y="2562"/>
              <a:ext cx="12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82" name="Google Shape;882;p49"/>
            <p:cNvCxnSpPr/>
            <p:nvPr/>
          </p:nvCxnSpPr>
          <p:spPr>
            <a:xfrm rot="10800000">
              <a:off x="3268" y="3469"/>
              <a:ext cx="12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83" name="Google Shape;883;p49"/>
            <p:cNvCxnSpPr/>
            <p:nvPr/>
          </p:nvCxnSpPr>
          <p:spPr>
            <a:xfrm>
              <a:off x="3917" y="3945"/>
              <a:ext cx="0" cy="1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84" name="Google Shape;884;p49"/>
            <p:cNvCxnSpPr/>
            <p:nvPr/>
          </p:nvCxnSpPr>
          <p:spPr>
            <a:xfrm>
              <a:off x="5177" y="3945"/>
              <a:ext cx="0" cy="1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85" name="Google Shape;885;p49"/>
            <p:cNvSpPr txBox="1"/>
            <p:nvPr/>
          </p:nvSpPr>
          <p:spPr>
            <a:xfrm>
              <a:off x="2906" y="2426"/>
              <a:ext cx="47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wy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</a:t>
              </a:r>
              <a:endParaRPr/>
            </a:p>
          </p:txBody>
        </p:sp>
        <p:sp>
          <p:nvSpPr>
            <p:cNvPr id="886" name="Google Shape;886;p49"/>
            <p:cNvSpPr txBox="1"/>
            <p:nvPr/>
          </p:nvSpPr>
          <p:spPr>
            <a:xfrm>
              <a:off x="2906" y="3332"/>
              <a:ext cx="44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wy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</a:t>
              </a:r>
              <a:endParaRPr/>
            </a:p>
          </p:txBody>
        </p:sp>
        <p:sp>
          <p:nvSpPr>
            <p:cNvPr id="887" name="Google Shape;887;p49"/>
            <p:cNvSpPr txBox="1"/>
            <p:nvPr/>
          </p:nvSpPr>
          <p:spPr>
            <a:xfrm>
              <a:off x="3706" y="4008"/>
              <a:ext cx="44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wx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</a:t>
              </a:r>
              <a:endParaRPr/>
            </a:p>
          </p:txBody>
        </p:sp>
        <p:sp>
          <p:nvSpPr>
            <p:cNvPr id="888" name="Google Shape;888;p49"/>
            <p:cNvSpPr txBox="1"/>
            <p:nvPr/>
          </p:nvSpPr>
          <p:spPr>
            <a:xfrm>
              <a:off x="4967" y="4009"/>
              <a:ext cx="47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wx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</a:t>
              </a:r>
              <a:endParaRPr/>
            </a:p>
          </p:txBody>
        </p:sp>
        <p:sp>
          <p:nvSpPr>
            <p:cNvPr id="889" name="Google Shape;889;p49"/>
            <p:cNvSpPr txBox="1"/>
            <p:nvPr/>
          </p:nvSpPr>
          <p:spPr>
            <a:xfrm>
              <a:off x="4212" y="2328"/>
              <a:ext cx="62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Window</a:t>
              </a:r>
              <a:endParaRPr/>
            </a:p>
          </p:txBody>
        </p:sp>
        <p:sp>
          <p:nvSpPr>
            <p:cNvPr id="890" name="Google Shape;890;p49"/>
            <p:cNvSpPr txBox="1"/>
            <p:nvPr/>
          </p:nvSpPr>
          <p:spPr>
            <a:xfrm>
              <a:off x="3899" y="2920"/>
              <a:ext cx="615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rgbClr val="3333CC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rgbClr val="3333CC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r>
                <a:rPr b="1" i="0" lang="en-US" sz="1400" u="none">
                  <a:solidFill>
                    <a:srgbClr val="3333CC"/>
                  </a:solidFill>
                  <a:latin typeface="Arial"/>
                  <a:ea typeface="Arial"/>
                  <a:cs typeface="Arial"/>
                  <a:sym typeface="Arial"/>
                </a:rPr>
                <a:t>’ [0000]</a:t>
              </a:r>
              <a:endParaRPr/>
            </a:p>
          </p:txBody>
        </p:sp>
        <p:cxnSp>
          <p:nvCxnSpPr>
            <p:cNvPr id="891" name="Google Shape;891;p49"/>
            <p:cNvCxnSpPr/>
            <p:nvPr/>
          </p:nvCxnSpPr>
          <p:spPr>
            <a:xfrm>
              <a:off x="3579" y="3059"/>
              <a:ext cx="2013" cy="21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892" name="Google Shape;892;p49"/>
            <p:cNvSpPr txBox="1"/>
            <p:nvPr/>
          </p:nvSpPr>
          <p:spPr>
            <a:xfrm>
              <a:off x="3310" y="3084"/>
              <a:ext cx="58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[0001]</a:t>
              </a:r>
              <a:endParaRPr/>
            </a:p>
          </p:txBody>
        </p:sp>
        <p:sp>
          <p:nvSpPr>
            <p:cNvPr id="893" name="Google Shape;893;p49"/>
            <p:cNvSpPr txBox="1"/>
            <p:nvPr/>
          </p:nvSpPr>
          <p:spPr>
            <a:xfrm>
              <a:off x="5216" y="3070"/>
              <a:ext cx="58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[0010]</a:t>
              </a:r>
              <a:endParaRPr/>
            </a:p>
          </p:txBody>
        </p:sp>
        <p:sp>
          <p:nvSpPr>
            <p:cNvPr id="894" name="Google Shape;894;p49"/>
            <p:cNvSpPr/>
            <p:nvPr/>
          </p:nvSpPr>
          <p:spPr>
            <a:xfrm>
              <a:off x="3890" y="3068"/>
              <a:ext cx="45" cy="45"/>
            </a:xfrm>
            <a:prstGeom prst="ellipse">
              <a:avLst/>
            </a:prstGeom>
            <a:solidFill>
              <a:srgbClr val="3333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49"/>
            <p:cNvSpPr txBox="1"/>
            <p:nvPr/>
          </p:nvSpPr>
          <p:spPr>
            <a:xfrm>
              <a:off x="4592" y="3215"/>
              <a:ext cx="615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rgbClr val="3333CC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400" u="none">
                  <a:solidFill>
                    <a:srgbClr val="3333CC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r>
                <a:rPr b="1" i="0" lang="en-US" sz="1400" u="none">
                  <a:solidFill>
                    <a:srgbClr val="3333CC"/>
                  </a:solidFill>
                  <a:latin typeface="Arial"/>
                  <a:ea typeface="Arial"/>
                  <a:cs typeface="Arial"/>
                  <a:sym typeface="Arial"/>
                </a:rPr>
                <a:t>’ [0000]</a:t>
              </a:r>
              <a:endParaRPr/>
            </a:p>
          </p:txBody>
        </p:sp>
        <p:sp>
          <p:nvSpPr>
            <p:cNvPr id="896" name="Google Shape;896;p49"/>
            <p:cNvSpPr/>
            <p:nvPr/>
          </p:nvSpPr>
          <p:spPr>
            <a:xfrm>
              <a:off x="5158" y="3213"/>
              <a:ext cx="45" cy="45"/>
            </a:xfrm>
            <a:prstGeom prst="ellipse">
              <a:avLst/>
            </a:prstGeom>
            <a:solidFill>
              <a:srgbClr val="3333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97" name="Google Shape;897;p49"/>
            <p:cNvCxnSpPr/>
            <p:nvPr/>
          </p:nvCxnSpPr>
          <p:spPr>
            <a:xfrm>
              <a:off x="3913" y="3090"/>
              <a:ext cx="1267" cy="144"/>
            </a:xfrm>
            <a:prstGeom prst="straightConnector1">
              <a:avLst/>
            </a:prstGeom>
            <a:noFill/>
            <a:ln cap="flat" cmpd="sng" w="25400">
              <a:solidFill>
                <a:srgbClr val="3333CC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50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904" name="Google Shape;904;p50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905" name="Google Shape;905;p5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06" name="Google Shape;906;p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Cohen-Sutherland Line Clipping</a:t>
            </a:r>
            <a:endParaRPr/>
          </a:p>
        </p:txBody>
      </p:sp>
      <p:sp>
        <p:nvSpPr>
          <p:cNvPr id="907" name="Google Shape;907;p5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7850" lvl="0" marL="57785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Mid-Point Subdivision Method</a:t>
            </a:r>
            <a:endParaRPr/>
          </a:p>
          <a:p>
            <a:pPr indent="-495300" lvl="1" marL="9525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endParaRPr/>
          </a:p>
          <a:p>
            <a:pPr indent="-412750" lvl="2" marL="13271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Initialise the list of lines to all lines</a:t>
            </a:r>
            <a:endParaRPr/>
          </a:p>
          <a:p>
            <a:pPr indent="-412750" lvl="2" marL="13271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Classify lines as in </a:t>
            </a: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I</a:t>
            </a:r>
            <a:endParaRPr/>
          </a:p>
          <a:p>
            <a:pPr indent="-371475" lvl="3" marL="1743075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romanLcPeriod"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 4 point bit codes to both end points a</a:t>
            </a:r>
            <a:r>
              <a:rPr b="0" baseline="-2500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b</a:t>
            </a:r>
            <a:r>
              <a:rPr b="0" baseline="-2500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-2500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-2500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-2500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71475" lvl="3" marL="1743075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romanLcPeriod"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(a</a:t>
            </a:r>
            <a:r>
              <a:rPr b="0" baseline="-2500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b</a:t>
            </a:r>
            <a:r>
              <a:rPr b="0" baseline="-2500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-2500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-2500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-2500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 0 )Line in category 1</a:t>
            </a:r>
            <a:endParaRPr/>
          </a:p>
          <a:p>
            <a:pPr indent="-371475" lvl="3" marL="1743075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romanLcPeriod"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(a</a:t>
            </a:r>
            <a:r>
              <a:rPr b="0" baseline="-2500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)AND (b</a:t>
            </a:r>
            <a:r>
              <a:rPr b="0" baseline="-2500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-2500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-2500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-2500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#  0 ) Line in category 2</a:t>
            </a:r>
            <a:endParaRPr/>
          </a:p>
          <a:p>
            <a:pPr indent="-371475" lvl="3" marL="1743075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romanLcPeriod"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(a</a:t>
            </a:r>
            <a:r>
              <a:rPr b="0" baseline="-2500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)AND (b</a:t>
            </a:r>
            <a:r>
              <a:rPr b="0" baseline="-2500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-2500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-2500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-2500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 0 ) Line in category 3</a:t>
            </a:r>
            <a:endParaRPr/>
          </a:p>
          <a:p>
            <a:pPr indent="-412750" lvl="2" marL="13271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 all lines from the list in category 1 and remove;</a:t>
            </a:r>
            <a:endParaRPr/>
          </a:p>
          <a:p>
            <a:pPr indent="-412750" lvl="2" marL="13271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 all lines from the list in category 2 as they are invisible;</a:t>
            </a:r>
            <a:endParaRPr/>
          </a:p>
          <a:p>
            <a:pPr indent="-412750" lvl="2" marL="13271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 all lines of category 3 are into two smaller segments at mid-point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</a:t>
            </a:r>
            <a:r>
              <a:rPr b="0" baseline="-2500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,y</a:t>
            </a:r>
            <a:r>
              <a:rPr b="0" baseline="-2500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where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(x</a:t>
            </a:r>
            <a:r>
              <a:rPr b="0" baseline="-2500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+x</a:t>
            </a:r>
            <a:r>
              <a:rPr b="0" baseline="-2500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)/2 and y</a:t>
            </a:r>
            <a:r>
              <a:rPr b="0" baseline="-2500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(y</a:t>
            </a:r>
            <a:r>
              <a:rPr b="0" baseline="-2500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+y</a:t>
            </a:r>
            <a:r>
              <a:rPr b="0" baseline="-2500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)/2 </a:t>
            </a:r>
            <a:endParaRPr/>
          </a:p>
          <a:p>
            <a:pPr indent="-412750" lvl="2" marL="13271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the original line from list and enter its two newly created segments.</a:t>
            </a:r>
            <a:endParaRPr/>
          </a:p>
          <a:p>
            <a:pPr indent="-412750" lvl="2" marL="13271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 step 2-5 until list is null.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51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913" name="Google Shape;913;p51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914" name="Google Shape;914;p5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15" name="Google Shape;915;p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Cohen-Sutherland Line Clipping</a:t>
            </a:r>
            <a:endParaRPr/>
          </a:p>
        </p:txBody>
      </p:sp>
      <p:cxnSp>
        <p:nvCxnSpPr>
          <p:cNvPr id="916" name="Google Shape;916;p51"/>
          <p:cNvCxnSpPr/>
          <p:nvPr/>
        </p:nvCxnSpPr>
        <p:spPr>
          <a:xfrm rot="5400000">
            <a:off x="1204118" y="3647281"/>
            <a:ext cx="4691062" cy="0"/>
          </a:xfrm>
          <a:prstGeom prst="straightConnector1">
            <a:avLst/>
          </a:prstGeom>
          <a:noFill/>
          <a:ln cap="flat" cmpd="sng" w="25400">
            <a:solidFill>
              <a:srgbClr val="3366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17" name="Google Shape;917;p51"/>
          <p:cNvCxnSpPr/>
          <p:nvPr/>
        </p:nvCxnSpPr>
        <p:spPr>
          <a:xfrm rot="5400000">
            <a:off x="4314031" y="3698081"/>
            <a:ext cx="4694237" cy="0"/>
          </a:xfrm>
          <a:prstGeom prst="straightConnector1">
            <a:avLst/>
          </a:prstGeom>
          <a:noFill/>
          <a:ln cap="flat" cmpd="sng" w="25400">
            <a:solidFill>
              <a:srgbClr val="3366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18" name="Google Shape;918;p51"/>
          <p:cNvCxnSpPr/>
          <p:nvPr/>
        </p:nvCxnSpPr>
        <p:spPr>
          <a:xfrm rot="10800000">
            <a:off x="2073275" y="2811462"/>
            <a:ext cx="6411912" cy="0"/>
          </a:xfrm>
          <a:prstGeom prst="straightConnector1">
            <a:avLst/>
          </a:prstGeom>
          <a:noFill/>
          <a:ln cap="flat" cmpd="sng" w="25400">
            <a:solidFill>
              <a:srgbClr val="3366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19" name="Google Shape;919;p51"/>
          <p:cNvCxnSpPr/>
          <p:nvPr/>
        </p:nvCxnSpPr>
        <p:spPr>
          <a:xfrm rot="10800000">
            <a:off x="2138362" y="4870450"/>
            <a:ext cx="6411912" cy="0"/>
          </a:xfrm>
          <a:prstGeom prst="straightConnector1">
            <a:avLst/>
          </a:prstGeom>
          <a:noFill/>
          <a:ln cap="flat" cmpd="sng" w="25400">
            <a:solidFill>
              <a:srgbClr val="3366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20" name="Google Shape;920;p51"/>
          <p:cNvCxnSpPr/>
          <p:nvPr/>
        </p:nvCxnSpPr>
        <p:spPr>
          <a:xfrm>
            <a:off x="1270000" y="6108700"/>
            <a:ext cx="7153275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21" name="Google Shape;921;p51"/>
          <p:cNvCxnSpPr/>
          <p:nvPr/>
        </p:nvCxnSpPr>
        <p:spPr>
          <a:xfrm rot="10800000">
            <a:off x="1997075" y="1339850"/>
            <a:ext cx="0" cy="528478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22" name="Google Shape;922;p51"/>
          <p:cNvSpPr txBox="1"/>
          <p:nvPr/>
        </p:nvSpPr>
        <p:spPr>
          <a:xfrm>
            <a:off x="3544887" y="2790825"/>
            <a:ext cx="3117850" cy="2079625"/>
          </a:xfrm>
          <a:prstGeom prst="rect">
            <a:avLst/>
          </a:prstGeom>
          <a:noFill/>
          <a:ln cap="flat" cmpd="sng" w="44450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3" name="Google Shape;923;p51"/>
          <p:cNvCxnSpPr/>
          <p:nvPr/>
        </p:nvCxnSpPr>
        <p:spPr>
          <a:xfrm rot="10800000">
            <a:off x="1828800" y="2805112"/>
            <a:ext cx="31273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24" name="Google Shape;924;p51"/>
          <p:cNvCxnSpPr/>
          <p:nvPr/>
        </p:nvCxnSpPr>
        <p:spPr>
          <a:xfrm rot="10800000">
            <a:off x="1828800" y="4873625"/>
            <a:ext cx="31273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25" name="Google Shape;925;p51"/>
          <p:cNvCxnSpPr/>
          <p:nvPr/>
        </p:nvCxnSpPr>
        <p:spPr>
          <a:xfrm>
            <a:off x="3554412" y="5959475"/>
            <a:ext cx="0" cy="31591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26" name="Google Shape;926;p51"/>
          <p:cNvCxnSpPr/>
          <p:nvPr/>
        </p:nvCxnSpPr>
        <p:spPr>
          <a:xfrm>
            <a:off x="6661150" y="5937250"/>
            <a:ext cx="0" cy="33813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27" name="Google Shape;927;p51"/>
          <p:cNvSpPr txBox="1"/>
          <p:nvPr/>
        </p:nvSpPr>
        <p:spPr>
          <a:xfrm>
            <a:off x="1114425" y="2603500"/>
            <a:ext cx="7508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wy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sp>
        <p:nvSpPr>
          <p:cNvPr id="928" name="Google Shape;928;p51"/>
          <p:cNvSpPr txBox="1"/>
          <p:nvPr/>
        </p:nvSpPr>
        <p:spPr>
          <a:xfrm>
            <a:off x="1155700" y="4660900"/>
            <a:ext cx="7096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wy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929" name="Google Shape;929;p51"/>
          <p:cNvSpPr txBox="1"/>
          <p:nvPr/>
        </p:nvSpPr>
        <p:spPr>
          <a:xfrm>
            <a:off x="3184525" y="6207125"/>
            <a:ext cx="708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wx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930" name="Google Shape;930;p51"/>
          <p:cNvSpPr txBox="1"/>
          <p:nvPr/>
        </p:nvSpPr>
        <p:spPr>
          <a:xfrm>
            <a:off x="6267450" y="6205537"/>
            <a:ext cx="7508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wx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sp>
        <p:nvSpPr>
          <p:cNvPr id="931" name="Google Shape;931;p51"/>
          <p:cNvSpPr txBox="1"/>
          <p:nvPr/>
        </p:nvSpPr>
        <p:spPr>
          <a:xfrm>
            <a:off x="4525962" y="2314575"/>
            <a:ext cx="11572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Window</a:t>
            </a:r>
            <a:endParaRPr/>
          </a:p>
        </p:txBody>
      </p:sp>
      <p:cxnSp>
        <p:nvCxnSpPr>
          <p:cNvPr id="932" name="Google Shape;932;p51"/>
          <p:cNvCxnSpPr/>
          <p:nvPr/>
        </p:nvCxnSpPr>
        <p:spPr>
          <a:xfrm flipH="1" rot="10800000">
            <a:off x="4038600" y="2590800"/>
            <a:ext cx="4419600" cy="1676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933" name="Google Shape;933;p51"/>
          <p:cNvCxnSpPr/>
          <p:nvPr/>
        </p:nvCxnSpPr>
        <p:spPr>
          <a:xfrm>
            <a:off x="6248400" y="3352800"/>
            <a:ext cx="0" cy="2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34" name="Google Shape;934;p51"/>
          <p:cNvCxnSpPr/>
          <p:nvPr/>
        </p:nvCxnSpPr>
        <p:spPr>
          <a:xfrm flipH="1" rot="10800000">
            <a:off x="4038600" y="3429000"/>
            <a:ext cx="2209800" cy="83820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35" name="Google Shape;935;p51"/>
          <p:cNvCxnSpPr/>
          <p:nvPr/>
        </p:nvCxnSpPr>
        <p:spPr>
          <a:xfrm flipH="1" rot="10800000">
            <a:off x="6248400" y="2590800"/>
            <a:ext cx="2209800" cy="8382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36" name="Google Shape;936;p51"/>
          <p:cNvCxnSpPr/>
          <p:nvPr/>
        </p:nvCxnSpPr>
        <p:spPr>
          <a:xfrm>
            <a:off x="7315200" y="2895600"/>
            <a:ext cx="0" cy="2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37" name="Google Shape;937;p51"/>
          <p:cNvCxnSpPr/>
          <p:nvPr/>
        </p:nvCxnSpPr>
        <p:spPr>
          <a:xfrm flipH="1" rot="10800000">
            <a:off x="7315200" y="2590800"/>
            <a:ext cx="1143000" cy="45720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38" name="Google Shape;938;p51"/>
          <p:cNvCxnSpPr/>
          <p:nvPr/>
        </p:nvCxnSpPr>
        <p:spPr>
          <a:xfrm flipH="1" rot="10800000">
            <a:off x="6248400" y="3048000"/>
            <a:ext cx="990600" cy="3810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52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944" name="Google Shape;944;p52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945" name="Google Shape;945;p5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46" name="Google Shape;946;p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Cohen-Sutherland Line Clipping</a:t>
            </a:r>
            <a:endParaRPr/>
          </a:p>
        </p:txBody>
      </p:sp>
      <p:cxnSp>
        <p:nvCxnSpPr>
          <p:cNvPr id="947" name="Google Shape;947;p52"/>
          <p:cNvCxnSpPr/>
          <p:nvPr/>
        </p:nvCxnSpPr>
        <p:spPr>
          <a:xfrm rot="5400000">
            <a:off x="1204118" y="3647281"/>
            <a:ext cx="4691062" cy="0"/>
          </a:xfrm>
          <a:prstGeom prst="straightConnector1">
            <a:avLst/>
          </a:prstGeom>
          <a:noFill/>
          <a:ln cap="flat" cmpd="sng" w="25400">
            <a:solidFill>
              <a:srgbClr val="3366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48" name="Google Shape;948;p52"/>
          <p:cNvCxnSpPr/>
          <p:nvPr/>
        </p:nvCxnSpPr>
        <p:spPr>
          <a:xfrm rot="5400000">
            <a:off x="4314031" y="3698081"/>
            <a:ext cx="4694237" cy="0"/>
          </a:xfrm>
          <a:prstGeom prst="straightConnector1">
            <a:avLst/>
          </a:prstGeom>
          <a:noFill/>
          <a:ln cap="flat" cmpd="sng" w="25400">
            <a:solidFill>
              <a:srgbClr val="3366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49" name="Google Shape;949;p52"/>
          <p:cNvCxnSpPr/>
          <p:nvPr/>
        </p:nvCxnSpPr>
        <p:spPr>
          <a:xfrm rot="10800000">
            <a:off x="2073275" y="2811462"/>
            <a:ext cx="6411912" cy="0"/>
          </a:xfrm>
          <a:prstGeom prst="straightConnector1">
            <a:avLst/>
          </a:prstGeom>
          <a:noFill/>
          <a:ln cap="flat" cmpd="sng" w="25400">
            <a:solidFill>
              <a:srgbClr val="3366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50" name="Google Shape;950;p52"/>
          <p:cNvCxnSpPr/>
          <p:nvPr/>
        </p:nvCxnSpPr>
        <p:spPr>
          <a:xfrm rot="10800000">
            <a:off x="2138362" y="4870450"/>
            <a:ext cx="6411912" cy="0"/>
          </a:xfrm>
          <a:prstGeom prst="straightConnector1">
            <a:avLst/>
          </a:prstGeom>
          <a:noFill/>
          <a:ln cap="flat" cmpd="sng" w="25400">
            <a:solidFill>
              <a:srgbClr val="3366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51" name="Google Shape;951;p52"/>
          <p:cNvCxnSpPr/>
          <p:nvPr/>
        </p:nvCxnSpPr>
        <p:spPr>
          <a:xfrm>
            <a:off x="1270000" y="6108700"/>
            <a:ext cx="7153275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52" name="Google Shape;952;p52"/>
          <p:cNvCxnSpPr/>
          <p:nvPr/>
        </p:nvCxnSpPr>
        <p:spPr>
          <a:xfrm rot="10800000">
            <a:off x="1997075" y="1339850"/>
            <a:ext cx="0" cy="528478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53" name="Google Shape;953;p52"/>
          <p:cNvSpPr txBox="1"/>
          <p:nvPr/>
        </p:nvSpPr>
        <p:spPr>
          <a:xfrm>
            <a:off x="3544887" y="2790825"/>
            <a:ext cx="3117850" cy="2079625"/>
          </a:xfrm>
          <a:prstGeom prst="rect">
            <a:avLst/>
          </a:prstGeom>
          <a:noFill/>
          <a:ln cap="flat" cmpd="sng" w="44450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4" name="Google Shape;954;p52"/>
          <p:cNvCxnSpPr/>
          <p:nvPr/>
        </p:nvCxnSpPr>
        <p:spPr>
          <a:xfrm rot="10800000">
            <a:off x="1828800" y="2805112"/>
            <a:ext cx="31273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55" name="Google Shape;955;p52"/>
          <p:cNvCxnSpPr/>
          <p:nvPr/>
        </p:nvCxnSpPr>
        <p:spPr>
          <a:xfrm rot="10800000">
            <a:off x="1828800" y="4873625"/>
            <a:ext cx="31273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56" name="Google Shape;956;p52"/>
          <p:cNvCxnSpPr/>
          <p:nvPr/>
        </p:nvCxnSpPr>
        <p:spPr>
          <a:xfrm>
            <a:off x="3554412" y="5959475"/>
            <a:ext cx="0" cy="31591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57" name="Google Shape;957;p52"/>
          <p:cNvCxnSpPr/>
          <p:nvPr/>
        </p:nvCxnSpPr>
        <p:spPr>
          <a:xfrm>
            <a:off x="6661150" y="5937250"/>
            <a:ext cx="0" cy="33813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58" name="Google Shape;958;p52"/>
          <p:cNvSpPr txBox="1"/>
          <p:nvPr/>
        </p:nvSpPr>
        <p:spPr>
          <a:xfrm>
            <a:off x="1114425" y="2603500"/>
            <a:ext cx="7508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wy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sp>
        <p:nvSpPr>
          <p:cNvPr id="959" name="Google Shape;959;p52"/>
          <p:cNvSpPr txBox="1"/>
          <p:nvPr/>
        </p:nvSpPr>
        <p:spPr>
          <a:xfrm>
            <a:off x="1155700" y="4660900"/>
            <a:ext cx="7096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wy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960" name="Google Shape;960;p52"/>
          <p:cNvSpPr txBox="1"/>
          <p:nvPr/>
        </p:nvSpPr>
        <p:spPr>
          <a:xfrm>
            <a:off x="3184525" y="6207125"/>
            <a:ext cx="708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wx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961" name="Google Shape;961;p52"/>
          <p:cNvSpPr txBox="1"/>
          <p:nvPr/>
        </p:nvSpPr>
        <p:spPr>
          <a:xfrm>
            <a:off x="6267450" y="6205537"/>
            <a:ext cx="7508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wx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sp>
        <p:nvSpPr>
          <p:cNvPr id="962" name="Google Shape;962;p52"/>
          <p:cNvSpPr txBox="1"/>
          <p:nvPr/>
        </p:nvSpPr>
        <p:spPr>
          <a:xfrm>
            <a:off x="4525962" y="2314575"/>
            <a:ext cx="11572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Window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2" name="Google Shape;132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2D Clipping</a:t>
            </a:r>
            <a:endParaRPr/>
          </a:p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457200" y="1600200"/>
            <a:ext cx="8229600" cy="1074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we display a scene only those objects within a particular window are displayed</a:t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1835150" y="3122612"/>
            <a:ext cx="5472112" cy="2447925"/>
          </a:xfrm>
          <a:custGeom>
            <a:rect b="b" l="l" r="r" t="t"/>
            <a:pathLst>
              <a:path extrusionOk="0" h="2358" w="4627">
                <a:moveTo>
                  <a:pt x="0" y="2313"/>
                </a:moveTo>
                <a:lnTo>
                  <a:pt x="1905" y="589"/>
                </a:lnTo>
                <a:lnTo>
                  <a:pt x="2268" y="1224"/>
                </a:lnTo>
                <a:lnTo>
                  <a:pt x="2540" y="272"/>
                </a:lnTo>
                <a:lnTo>
                  <a:pt x="2994" y="816"/>
                </a:lnTo>
                <a:lnTo>
                  <a:pt x="3447" y="0"/>
                </a:lnTo>
                <a:lnTo>
                  <a:pt x="4627" y="2358"/>
                </a:lnTo>
                <a:lnTo>
                  <a:pt x="0" y="2313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17"/>
          <p:cNvCxnSpPr/>
          <p:nvPr/>
        </p:nvCxnSpPr>
        <p:spPr>
          <a:xfrm>
            <a:off x="1042987" y="5859462"/>
            <a:ext cx="74898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6" name="Google Shape;136;p17"/>
          <p:cNvCxnSpPr/>
          <p:nvPr/>
        </p:nvCxnSpPr>
        <p:spPr>
          <a:xfrm rot="10800000">
            <a:off x="1547812" y="2546350"/>
            <a:ext cx="0" cy="36734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7" name="Google Shape;137;p17"/>
          <p:cNvSpPr txBox="1"/>
          <p:nvPr/>
        </p:nvSpPr>
        <p:spPr>
          <a:xfrm>
            <a:off x="3635375" y="2906712"/>
            <a:ext cx="2808287" cy="18732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17"/>
          <p:cNvCxnSpPr/>
          <p:nvPr/>
        </p:nvCxnSpPr>
        <p:spPr>
          <a:xfrm rot="10800000">
            <a:off x="1431925" y="2906712"/>
            <a:ext cx="215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9" name="Google Shape;139;p17"/>
          <p:cNvCxnSpPr/>
          <p:nvPr/>
        </p:nvCxnSpPr>
        <p:spPr>
          <a:xfrm rot="10800000">
            <a:off x="1431925" y="4778375"/>
            <a:ext cx="215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0" name="Google Shape;140;p17"/>
          <p:cNvCxnSpPr/>
          <p:nvPr/>
        </p:nvCxnSpPr>
        <p:spPr>
          <a:xfrm>
            <a:off x="3635375" y="5757862"/>
            <a:ext cx="0" cy="2174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1" name="Google Shape;141;p17"/>
          <p:cNvCxnSpPr/>
          <p:nvPr/>
        </p:nvCxnSpPr>
        <p:spPr>
          <a:xfrm>
            <a:off x="6443662" y="5757862"/>
            <a:ext cx="0" cy="2174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2" name="Google Shape;142;p17"/>
          <p:cNvSpPr txBox="1"/>
          <p:nvPr/>
        </p:nvSpPr>
        <p:spPr>
          <a:xfrm>
            <a:off x="700087" y="2690812"/>
            <a:ext cx="7508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wy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700087" y="4562475"/>
            <a:ext cx="7080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wy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3275012" y="5905500"/>
            <a:ext cx="7080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wx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145" name="Google Shape;145;p17"/>
          <p:cNvSpPr txBox="1"/>
          <p:nvPr/>
        </p:nvSpPr>
        <p:spPr>
          <a:xfrm>
            <a:off x="6083300" y="5903912"/>
            <a:ext cx="7508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wx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sp>
        <p:nvSpPr>
          <p:cNvPr id="146" name="Google Shape;146;p17"/>
          <p:cNvSpPr txBox="1"/>
          <p:nvPr/>
        </p:nvSpPr>
        <p:spPr>
          <a:xfrm>
            <a:off x="4572000" y="2403475"/>
            <a:ext cx="996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</a:t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4024312" y="3689350"/>
            <a:ext cx="107950" cy="10795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1806575" y="5446712"/>
            <a:ext cx="107950" cy="10795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4456112" y="4306887"/>
            <a:ext cx="107950" cy="10795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4800600" y="3365500"/>
            <a:ext cx="107950" cy="10795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5335587" y="3905250"/>
            <a:ext cx="107950" cy="10795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5868987" y="3070225"/>
            <a:ext cx="107950" cy="10795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7250112" y="5503862"/>
            <a:ext cx="107950" cy="10795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3962400" y="5867400"/>
            <a:ext cx="2076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World Coordinates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53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969" name="Google Shape;969;p53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970" name="Google Shape;970;p5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71" name="Google Shape;971;p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Cohen-Sutherland Line Clipping</a:t>
            </a:r>
            <a:endParaRPr/>
          </a:p>
        </p:txBody>
      </p:sp>
      <p:sp>
        <p:nvSpPr>
          <p:cNvPr id="972" name="Google Shape;972;p5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Mid-Point Subdivision Method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Integer Version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 as Division by 2 can be performed by simple shift right operation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NxN max dimension of line number of subdivisions required log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N. 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 a 1024x1024 raster display require just 10 subdivisions………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54"/>
          <p:cNvSpPr txBox="1"/>
          <p:nvPr>
            <p:ph type="ctrTitle"/>
          </p:nvPr>
        </p:nvSpPr>
        <p:spPr>
          <a:xfrm>
            <a:off x="838200" y="1600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2D Clipping</a:t>
            </a:r>
            <a:endParaRPr/>
          </a:p>
        </p:txBody>
      </p:sp>
      <p:sp>
        <p:nvSpPr>
          <p:cNvPr id="978" name="Google Shape;978;p54"/>
          <p:cNvSpPr txBox="1"/>
          <p:nvPr>
            <p:ph idx="1" type="subTitle"/>
          </p:nvPr>
        </p:nvSpPr>
        <p:spPr>
          <a:xfrm>
            <a:off x="3276600" y="3048000"/>
            <a:ext cx="4724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 Clipping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Clipping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Polygon / Area Clipping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Clipping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Curve Clipping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55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985" name="Google Shape;985;p55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986" name="Google Shape;986;p5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87" name="Google Shape;987;p5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Polygon Clipping</a:t>
            </a:r>
            <a:endParaRPr/>
          </a:p>
        </p:txBody>
      </p:sp>
      <p:sp>
        <p:nvSpPr>
          <p:cNvPr id="988" name="Google Shape;988;p5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Polygons have a distinct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inside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outside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Decided by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Even/Odd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Winding Number</a:t>
            </a:r>
            <a:endParaRPr/>
          </a:p>
        </p:txBody>
      </p:sp>
      <p:sp>
        <p:nvSpPr>
          <p:cNvPr id="989" name="Google Shape;989;p55"/>
          <p:cNvSpPr/>
          <p:nvPr/>
        </p:nvSpPr>
        <p:spPr>
          <a:xfrm>
            <a:off x="7162800" y="2209800"/>
            <a:ext cx="1371600" cy="2057400"/>
          </a:xfrm>
          <a:custGeom>
            <a:rect b="b" l="l" r="r" t="t"/>
            <a:pathLst>
              <a:path extrusionOk="0" h="1296" w="864">
                <a:moveTo>
                  <a:pt x="0" y="1056"/>
                </a:moveTo>
                <a:lnTo>
                  <a:pt x="672" y="0"/>
                </a:lnTo>
                <a:lnTo>
                  <a:pt x="864" y="1296"/>
                </a:lnTo>
                <a:lnTo>
                  <a:pt x="0" y="1056"/>
                </a:ln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55"/>
          <p:cNvSpPr/>
          <p:nvPr/>
        </p:nvSpPr>
        <p:spPr>
          <a:xfrm>
            <a:off x="4572000" y="2362200"/>
            <a:ext cx="1951037" cy="2206625"/>
          </a:xfrm>
          <a:custGeom>
            <a:rect b="b" l="l" r="r" t="t"/>
            <a:pathLst>
              <a:path extrusionOk="0" h="1390" w="1229">
                <a:moveTo>
                  <a:pt x="21" y="1083"/>
                </a:moveTo>
                <a:lnTo>
                  <a:pt x="568" y="0"/>
                </a:lnTo>
                <a:lnTo>
                  <a:pt x="791" y="1390"/>
                </a:lnTo>
                <a:lnTo>
                  <a:pt x="0" y="207"/>
                </a:lnTo>
                <a:lnTo>
                  <a:pt x="1229" y="553"/>
                </a:lnTo>
                <a:lnTo>
                  <a:pt x="21" y="1083"/>
                </a:ln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1" name="Google Shape;991;p55"/>
          <p:cNvGrpSpPr/>
          <p:nvPr/>
        </p:nvGrpSpPr>
        <p:grpSpPr>
          <a:xfrm>
            <a:off x="5943600" y="4343400"/>
            <a:ext cx="1951037" cy="2206625"/>
            <a:chOff x="3379" y="1824"/>
            <a:chExt cx="1229" cy="1390"/>
          </a:xfrm>
        </p:grpSpPr>
        <p:sp>
          <p:nvSpPr>
            <p:cNvPr id="992" name="Google Shape;992;p55"/>
            <p:cNvSpPr/>
            <p:nvPr/>
          </p:nvSpPr>
          <p:spPr>
            <a:xfrm>
              <a:off x="3648" y="2160"/>
              <a:ext cx="432" cy="576"/>
            </a:xfrm>
            <a:custGeom>
              <a:rect b="b" l="l" r="r" t="t"/>
              <a:pathLst>
                <a:path extrusionOk="0" h="576" w="432">
                  <a:moveTo>
                    <a:pt x="0" y="288"/>
                  </a:moveTo>
                  <a:lnTo>
                    <a:pt x="144" y="0"/>
                  </a:lnTo>
                  <a:lnTo>
                    <a:pt x="384" y="48"/>
                  </a:lnTo>
                  <a:lnTo>
                    <a:pt x="432" y="432"/>
                  </a:lnTo>
                  <a:lnTo>
                    <a:pt x="192" y="576"/>
                  </a:lnTo>
                  <a:lnTo>
                    <a:pt x="0" y="336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55"/>
            <p:cNvSpPr/>
            <p:nvPr/>
          </p:nvSpPr>
          <p:spPr>
            <a:xfrm>
              <a:off x="3379" y="1824"/>
              <a:ext cx="1229" cy="1390"/>
            </a:xfrm>
            <a:custGeom>
              <a:rect b="b" l="l" r="r" t="t"/>
              <a:pathLst>
                <a:path extrusionOk="0" h="1390" w="1229">
                  <a:moveTo>
                    <a:pt x="21" y="1083"/>
                  </a:moveTo>
                  <a:lnTo>
                    <a:pt x="568" y="0"/>
                  </a:lnTo>
                  <a:lnTo>
                    <a:pt x="791" y="1390"/>
                  </a:lnTo>
                  <a:lnTo>
                    <a:pt x="0" y="207"/>
                  </a:lnTo>
                  <a:lnTo>
                    <a:pt x="1229" y="553"/>
                  </a:lnTo>
                  <a:lnTo>
                    <a:pt x="21" y="1083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56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000" name="Google Shape;1000;p56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1001" name="Google Shape;1001;p5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02" name="Google Shape;1002;p5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Polygon Clipping</a:t>
            </a:r>
            <a:endParaRPr/>
          </a:p>
        </p:txBody>
      </p:sp>
      <p:sp>
        <p:nvSpPr>
          <p:cNvPr id="1003" name="Google Shape;1003;p5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the difference between clipping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polygons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  <p:sp>
        <p:nvSpPr>
          <p:cNvPr id="1004" name="Google Shape;1004;p56"/>
          <p:cNvSpPr/>
          <p:nvPr/>
        </p:nvSpPr>
        <p:spPr>
          <a:xfrm>
            <a:off x="1447800" y="3048000"/>
            <a:ext cx="1981200" cy="2514600"/>
          </a:xfrm>
          <a:custGeom>
            <a:rect b="b" l="l" r="r" t="t"/>
            <a:pathLst>
              <a:path extrusionOk="0" h="1584" w="1248">
                <a:moveTo>
                  <a:pt x="48" y="0"/>
                </a:moveTo>
                <a:lnTo>
                  <a:pt x="0" y="816"/>
                </a:lnTo>
                <a:lnTo>
                  <a:pt x="432" y="288"/>
                </a:lnTo>
                <a:lnTo>
                  <a:pt x="432" y="1584"/>
                </a:lnTo>
                <a:lnTo>
                  <a:pt x="1248" y="528"/>
                </a:lnTo>
                <a:lnTo>
                  <a:pt x="48" y="0"/>
                </a:ln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56"/>
          <p:cNvSpPr txBox="1"/>
          <p:nvPr/>
        </p:nvSpPr>
        <p:spPr>
          <a:xfrm>
            <a:off x="914400" y="3810000"/>
            <a:ext cx="1828800" cy="1295400"/>
          </a:xfrm>
          <a:prstGeom prst="rect">
            <a:avLst/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56"/>
          <p:cNvSpPr/>
          <p:nvPr/>
        </p:nvSpPr>
        <p:spPr>
          <a:xfrm>
            <a:off x="5562600" y="2209800"/>
            <a:ext cx="1981200" cy="2514600"/>
          </a:xfrm>
          <a:custGeom>
            <a:rect b="b" l="l" r="r" t="t"/>
            <a:pathLst>
              <a:path extrusionOk="0" h="1584" w="1248">
                <a:moveTo>
                  <a:pt x="48" y="0"/>
                </a:moveTo>
                <a:lnTo>
                  <a:pt x="0" y="816"/>
                </a:lnTo>
                <a:lnTo>
                  <a:pt x="432" y="288"/>
                </a:lnTo>
                <a:lnTo>
                  <a:pt x="432" y="1584"/>
                </a:lnTo>
                <a:lnTo>
                  <a:pt x="1248" y="528"/>
                </a:lnTo>
                <a:lnTo>
                  <a:pt x="48" y="0"/>
                </a:lnTo>
                <a:close/>
              </a:path>
            </a:pathLst>
          </a:custGeom>
          <a:noFill/>
          <a:ln cap="flat" cmpd="sng" w="2857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56"/>
          <p:cNvSpPr txBox="1"/>
          <p:nvPr/>
        </p:nvSpPr>
        <p:spPr>
          <a:xfrm>
            <a:off x="5029200" y="2971800"/>
            <a:ext cx="1828800" cy="1295400"/>
          </a:xfrm>
          <a:prstGeom prst="rect">
            <a:avLst/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56"/>
          <p:cNvSpPr/>
          <p:nvPr/>
        </p:nvSpPr>
        <p:spPr>
          <a:xfrm>
            <a:off x="3505200" y="4608512"/>
            <a:ext cx="1285875" cy="1268412"/>
          </a:xfrm>
          <a:custGeom>
            <a:rect b="b" l="l" r="r" t="t"/>
            <a:pathLst>
              <a:path extrusionOk="0" h="799" w="810">
                <a:moveTo>
                  <a:pt x="12" y="0"/>
                </a:moveTo>
                <a:lnTo>
                  <a:pt x="0" y="313"/>
                </a:lnTo>
                <a:lnTo>
                  <a:pt x="265" y="0"/>
                </a:lnTo>
                <a:lnTo>
                  <a:pt x="442" y="0"/>
                </a:lnTo>
                <a:lnTo>
                  <a:pt x="426" y="799"/>
                </a:lnTo>
                <a:lnTo>
                  <a:pt x="634" y="799"/>
                </a:lnTo>
                <a:lnTo>
                  <a:pt x="810" y="561"/>
                </a:lnTo>
                <a:lnTo>
                  <a:pt x="803" y="8"/>
                </a:lnTo>
                <a:lnTo>
                  <a:pt x="12" y="0"/>
                </a:ln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9" name="Google Shape;1009;p56"/>
          <p:cNvCxnSpPr/>
          <p:nvPr/>
        </p:nvCxnSpPr>
        <p:spPr>
          <a:xfrm flipH="1">
            <a:off x="7605712" y="3810000"/>
            <a:ext cx="14287" cy="573087"/>
          </a:xfrm>
          <a:prstGeom prst="straightConnector1">
            <a:avLst/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10" name="Google Shape;1010;p56"/>
          <p:cNvCxnSpPr/>
          <p:nvPr/>
        </p:nvCxnSpPr>
        <p:spPr>
          <a:xfrm flipH="1">
            <a:off x="7594600" y="3810000"/>
            <a:ext cx="482600" cy="571500"/>
          </a:xfrm>
          <a:prstGeom prst="straightConnector1">
            <a:avLst/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11" name="Google Shape;1011;p56"/>
          <p:cNvCxnSpPr/>
          <p:nvPr/>
        </p:nvCxnSpPr>
        <p:spPr>
          <a:xfrm>
            <a:off x="8305800" y="3810000"/>
            <a:ext cx="0" cy="1295400"/>
          </a:xfrm>
          <a:prstGeom prst="straightConnector1">
            <a:avLst/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12" name="Google Shape;1012;p56"/>
          <p:cNvCxnSpPr/>
          <p:nvPr/>
        </p:nvCxnSpPr>
        <p:spPr>
          <a:xfrm flipH="1">
            <a:off x="8686800" y="4776787"/>
            <a:ext cx="211137" cy="328612"/>
          </a:xfrm>
          <a:prstGeom prst="straightConnector1">
            <a:avLst/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13" name="Google Shape;1013;p56"/>
          <p:cNvCxnSpPr/>
          <p:nvPr/>
        </p:nvCxnSpPr>
        <p:spPr>
          <a:xfrm>
            <a:off x="6781800" y="4495800"/>
            <a:ext cx="838200" cy="152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14" name="Google Shape;1014;p56"/>
          <p:cNvCxnSpPr/>
          <p:nvPr/>
        </p:nvCxnSpPr>
        <p:spPr>
          <a:xfrm>
            <a:off x="2362200" y="5410200"/>
            <a:ext cx="838200" cy="152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15" name="Google Shape;1015;p56"/>
          <p:cNvSpPr txBox="1"/>
          <p:nvPr/>
        </p:nvSpPr>
        <p:spPr>
          <a:xfrm>
            <a:off x="3581400" y="4191000"/>
            <a:ext cx="1182687" cy="4857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NOTE!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57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022" name="Google Shape;1022;p57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1023" name="Google Shape;1023;p5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24" name="Google Shape;1024;p5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Polygon Clipping</a:t>
            </a:r>
            <a:endParaRPr/>
          </a:p>
        </p:txBody>
      </p:sp>
      <p:sp>
        <p:nvSpPr>
          <p:cNvPr id="1025" name="Google Shape;1025;p5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difficulties: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Maintaining correct inside/outside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number of vertices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 screen corners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correctly</a:t>
            </a:r>
            <a:endParaRPr/>
          </a:p>
        </p:txBody>
      </p:sp>
      <p:sp>
        <p:nvSpPr>
          <p:cNvPr id="1026" name="Google Shape;1026;p57"/>
          <p:cNvSpPr/>
          <p:nvPr/>
        </p:nvSpPr>
        <p:spPr>
          <a:xfrm>
            <a:off x="6046787" y="2571750"/>
            <a:ext cx="2633662" cy="2228850"/>
          </a:xfrm>
          <a:custGeom>
            <a:rect b="b" l="l" r="r" t="t"/>
            <a:pathLst>
              <a:path extrusionOk="0" h="1404" w="1659">
                <a:moveTo>
                  <a:pt x="1659" y="0"/>
                </a:moveTo>
                <a:lnTo>
                  <a:pt x="511" y="1404"/>
                </a:lnTo>
                <a:lnTo>
                  <a:pt x="0" y="661"/>
                </a:lnTo>
                <a:lnTo>
                  <a:pt x="1659" y="0"/>
                </a:ln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57"/>
          <p:cNvSpPr txBox="1"/>
          <p:nvPr/>
        </p:nvSpPr>
        <p:spPr>
          <a:xfrm>
            <a:off x="6248400" y="3048000"/>
            <a:ext cx="1828800" cy="1295400"/>
          </a:xfrm>
          <a:prstGeom prst="rect">
            <a:avLst/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58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034" name="Google Shape;1034;p58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1035" name="Google Shape;1035;p5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36" name="Google Shape;1036;p5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Sutherland-Hodgman Area Clipping</a:t>
            </a:r>
            <a:endParaRPr/>
          </a:p>
        </p:txBody>
      </p:sp>
      <p:sp>
        <p:nvSpPr>
          <p:cNvPr id="1037" name="Google Shape;1037;p58"/>
          <p:cNvSpPr txBox="1"/>
          <p:nvPr>
            <p:ph idx="1" type="body"/>
          </p:nvPr>
        </p:nvSpPr>
        <p:spPr>
          <a:xfrm>
            <a:off x="457200" y="1447800"/>
            <a:ext cx="57150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technique for clipping areas </a:t>
            </a:r>
            <a:b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by Sutherland &amp; </a:t>
            </a:r>
            <a:b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Hodgman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Put simply the polygon is clipped </a:t>
            </a:r>
            <a:b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comparing it against each </a:t>
            </a:r>
            <a:b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boundary in turn</a:t>
            </a:r>
            <a:endParaRPr/>
          </a:p>
        </p:txBody>
      </p:sp>
      <p:grpSp>
        <p:nvGrpSpPr>
          <p:cNvPr id="1038" name="Google Shape;1038;p58"/>
          <p:cNvGrpSpPr/>
          <p:nvPr/>
        </p:nvGrpSpPr>
        <p:grpSpPr>
          <a:xfrm>
            <a:off x="150812" y="4038600"/>
            <a:ext cx="8993187" cy="2205037"/>
            <a:chOff x="-10" y="2790"/>
            <a:chExt cx="5665" cy="1389"/>
          </a:xfrm>
        </p:grpSpPr>
        <p:sp>
          <p:nvSpPr>
            <p:cNvPr id="1039" name="Google Shape;1039;p58"/>
            <p:cNvSpPr txBox="1"/>
            <p:nvPr/>
          </p:nvSpPr>
          <p:spPr>
            <a:xfrm>
              <a:off x="4335" y="2910"/>
              <a:ext cx="218" cy="12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40" name="Google Shape;1040;p58"/>
            <p:cNvGrpSpPr/>
            <p:nvPr/>
          </p:nvGrpSpPr>
          <p:grpSpPr>
            <a:xfrm>
              <a:off x="110" y="2790"/>
              <a:ext cx="5545" cy="1344"/>
              <a:chOff x="110" y="2790"/>
              <a:chExt cx="5545" cy="1344"/>
            </a:xfrm>
          </p:grpSpPr>
          <p:sp>
            <p:nvSpPr>
              <p:cNvPr id="1041" name="Google Shape;1041;p58"/>
              <p:cNvSpPr/>
              <p:nvPr/>
            </p:nvSpPr>
            <p:spPr>
              <a:xfrm>
                <a:off x="110" y="2983"/>
                <a:ext cx="1055" cy="932"/>
              </a:xfrm>
              <a:custGeom>
                <a:rect b="b" l="l" r="r" t="t"/>
                <a:pathLst>
                  <a:path extrusionOk="0" h="10000" w="10000">
                    <a:moveTo>
                      <a:pt x="0" y="3820"/>
                    </a:moveTo>
                    <a:lnTo>
                      <a:pt x="3820" y="3820"/>
                    </a:lnTo>
                    <a:lnTo>
                      <a:pt x="5005" y="0"/>
                    </a:lnTo>
                    <a:lnTo>
                      <a:pt x="6180" y="3820"/>
                    </a:lnTo>
                    <a:lnTo>
                      <a:pt x="10000" y="3820"/>
                    </a:lnTo>
                    <a:lnTo>
                      <a:pt x="6910" y="6180"/>
                    </a:lnTo>
                    <a:lnTo>
                      <a:pt x="8095" y="10000"/>
                    </a:lnTo>
                    <a:lnTo>
                      <a:pt x="5005" y="7639"/>
                    </a:lnTo>
                    <a:lnTo>
                      <a:pt x="1905" y="10000"/>
                    </a:lnTo>
                    <a:lnTo>
                      <a:pt x="3090" y="6180"/>
                    </a:lnTo>
                    <a:lnTo>
                      <a:pt x="0" y="382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524288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58"/>
              <p:cNvSpPr txBox="1"/>
              <p:nvPr/>
            </p:nvSpPr>
            <p:spPr>
              <a:xfrm>
                <a:off x="326" y="3163"/>
                <a:ext cx="623" cy="572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p58"/>
              <p:cNvSpPr/>
              <p:nvPr/>
            </p:nvSpPr>
            <p:spPr>
              <a:xfrm>
                <a:off x="2362" y="2983"/>
                <a:ext cx="1055" cy="932"/>
              </a:xfrm>
              <a:custGeom>
                <a:rect b="b" l="l" r="r" t="t"/>
                <a:pathLst>
                  <a:path extrusionOk="0" h="10000" w="10000">
                    <a:moveTo>
                      <a:pt x="0" y="3820"/>
                    </a:moveTo>
                    <a:lnTo>
                      <a:pt x="3820" y="3820"/>
                    </a:lnTo>
                    <a:lnTo>
                      <a:pt x="5005" y="0"/>
                    </a:lnTo>
                    <a:lnTo>
                      <a:pt x="6180" y="3820"/>
                    </a:lnTo>
                    <a:lnTo>
                      <a:pt x="10000" y="3820"/>
                    </a:lnTo>
                    <a:lnTo>
                      <a:pt x="6910" y="6180"/>
                    </a:lnTo>
                    <a:lnTo>
                      <a:pt x="8095" y="10000"/>
                    </a:lnTo>
                    <a:lnTo>
                      <a:pt x="5005" y="7639"/>
                    </a:lnTo>
                    <a:lnTo>
                      <a:pt x="1905" y="10000"/>
                    </a:lnTo>
                    <a:lnTo>
                      <a:pt x="3090" y="6180"/>
                    </a:lnTo>
                    <a:lnTo>
                      <a:pt x="0" y="382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524288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58"/>
              <p:cNvSpPr txBox="1"/>
              <p:nvPr/>
            </p:nvSpPr>
            <p:spPr>
              <a:xfrm>
                <a:off x="2578" y="3163"/>
                <a:ext cx="623" cy="572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p58"/>
              <p:cNvSpPr/>
              <p:nvPr/>
            </p:nvSpPr>
            <p:spPr>
              <a:xfrm>
                <a:off x="3486" y="2983"/>
                <a:ext cx="1055" cy="932"/>
              </a:xfrm>
              <a:custGeom>
                <a:rect b="b" l="l" r="r" t="t"/>
                <a:pathLst>
                  <a:path extrusionOk="0" h="10000" w="10000">
                    <a:moveTo>
                      <a:pt x="0" y="3820"/>
                    </a:moveTo>
                    <a:lnTo>
                      <a:pt x="3820" y="3820"/>
                    </a:lnTo>
                    <a:lnTo>
                      <a:pt x="5005" y="0"/>
                    </a:lnTo>
                    <a:lnTo>
                      <a:pt x="6180" y="3820"/>
                    </a:lnTo>
                    <a:lnTo>
                      <a:pt x="10000" y="3820"/>
                    </a:lnTo>
                    <a:lnTo>
                      <a:pt x="6910" y="6180"/>
                    </a:lnTo>
                    <a:lnTo>
                      <a:pt x="8095" y="10000"/>
                    </a:lnTo>
                    <a:lnTo>
                      <a:pt x="5005" y="7639"/>
                    </a:lnTo>
                    <a:lnTo>
                      <a:pt x="1905" y="10000"/>
                    </a:lnTo>
                    <a:lnTo>
                      <a:pt x="3090" y="6180"/>
                    </a:lnTo>
                    <a:lnTo>
                      <a:pt x="0" y="382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524288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p58"/>
              <p:cNvSpPr txBox="1"/>
              <p:nvPr/>
            </p:nvSpPr>
            <p:spPr>
              <a:xfrm>
                <a:off x="3702" y="3163"/>
                <a:ext cx="623" cy="572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58"/>
              <p:cNvSpPr/>
              <p:nvPr/>
            </p:nvSpPr>
            <p:spPr>
              <a:xfrm>
                <a:off x="1230" y="2983"/>
                <a:ext cx="1055" cy="932"/>
              </a:xfrm>
              <a:custGeom>
                <a:rect b="b" l="l" r="r" t="t"/>
                <a:pathLst>
                  <a:path extrusionOk="0" h="10000" w="10000">
                    <a:moveTo>
                      <a:pt x="0" y="3820"/>
                    </a:moveTo>
                    <a:lnTo>
                      <a:pt x="3820" y="3820"/>
                    </a:lnTo>
                    <a:lnTo>
                      <a:pt x="5005" y="0"/>
                    </a:lnTo>
                    <a:lnTo>
                      <a:pt x="6180" y="3820"/>
                    </a:lnTo>
                    <a:lnTo>
                      <a:pt x="10000" y="3820"/>
                    </a:lnTo>
                    <a:lnTo>
                      <a:pt x="6910" y="6180"/>
                    </a:lnTo>
                    <a:lnTo>
                      <a:pt x="8095" y="10000"/>
                    </a:lnTo>
                    <a:lnTo>
                      <a:pt x="5005" y="7639"/>
                    </a:lnTo>
                    <a:lnTo>
                      <a:pt x="1905" y="10000"/>
                    </a:lnTo>
                    <a:lnTo>
                      <a:pt x="3090" y="6180"/>
                    </a:lnTo>
                    <a:lnTo>
                      <a:pt x="0" y="382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524288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58"/>
              <p:cNvSpPr txBox="1"/>
              <p:nvPr/>
            </p:nvSpPr>
            <p:spPr>
              <a:xfrm>
                <a:off x="1446" y="3163"/>
                <a:ext cx="623" cy="572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58"/>
              <p:cNvSpPr/>
              <p:nvPr/>
            </p:nvSpPr>
            <p:spPr>
              <a:xfrm>
                <a:off x="4585" y="2983"/>
                <a:ext cx="1055" cy="932"/>
              </a:xfrm>
              <a:custGeom>
                <a:rect b="b" l="l" r="r" t="t"/>
                <a:pathLst>
                  <a:path extrusionOk="0" h="10000" w="10000">
                    <a:moveTo>
                      <a:pt x="0" y="3820"/>
                    </a:moveTo>
                    <a:lnTo>
                      <a:pt x="3820" y="3820"/>
                    </a:lnTo>
                    <a:lnTo>
                      <a:pt x="5005" y="0"/>
                    </a:lnTo>
                    <a:lnTo>
                      <a:pt x="6180" y="3820"/>
                    </a:lnTo>
                    <a:lnTo>
                      <a:pt x="10000" y="3820"/>
                    </a:lnTo>
                    <a:lnTo>
                      <a:pt x="6910" y="6180"/>
                    </a:lnTo>
                    <a:lnTo>
                      <a:pt x="8095" y="10000"/>
                    </a:lnTo>
                    <a:lnTo>
                      <a:pt x="5005" y="7639"/>
                    </a:lnTo>
                    <a:lnTo>
                      <a:pt x="1905" y="10000"/>
                    </a:lnTo>
                    <a:lnTo>
                      <a:pt x="3090" y="6180"/>
                    </a:lnTo>
                    <a:lnTo>
                      <a:pt x="0" y="382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524288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58"/>
              <p:cNvSpPr txBox="1"/>
              <p:nvPr/>
            </p:nvSpPr>
            <p:spPr>
              <a:xfrm>
                <a:off x="4801" y="3163"/>
                <a:ext cx="623" cy="572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58"/>
              <p:cNvSpPr txBox="1"/>
              <p:nvPr/>
            </p:nvSpPr>
            <p:spPr>
              <a:xfrm>
                <a:off x="1222" y="2925"/>
                <a:ext cx="218" cy="109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58"/>
              <p:cNvSpPr txBox="1"/>
              <p:nvPr/>
            </p:nvSpPr>
            <p:spPr>
              <a:xfrm>
                <a:off x="3205" y="2893"/>
                <a:ext cx="218" cy="1241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58"/>
              <p:cNvSpPr txBox="1"/>
              <p:nvPr/>
            </p:nvSpPr>
            <p:spPr>
              <a:xfrm rot="-5400000">
                <a:off x="3900" y="2427"/>
                <a:ext cx="218" cy="1241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58"/>
              <p:cNvSpPr txBox="1"/>
              <p:nvPr/>
            </p:nvSpPr>
            <p:spPr>
              <a:xfrm rot="-5400000">
                <a:off x="5051" y="3430"/>
                <a:ext cx="218" cy="84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58"/>
              <p:cNvSpPr txBox="1"/>
              <p:nvPr/>
            </p:nvSpPr>
            <p:spPr>
              <a:xfrm rot="-5400000">
                <a:off x="5035" y="2638"/>
                <a:ext cx="218" cy="81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58"/>
              <p:cNvSpPr txBox="1"/>
              <p:nvPr/>
            </p:nvSpPr>
            <p:spPr>
              <a:xfrm>
                <a:off x="2351" y="2931"/>
                <a:ext cx="218" cy="111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58"/>
              <p:cNvSpPr txBox="1"/>
              <p:nvPr/>
            </p:nvSpPr>
            <p:spPr>
              <a:xfrm>
                <a:off x="3481" y="2948"/>
                <a:ext cx="218" cy="111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58"/>
              <p:cNvSpPr txBox="1"/>
              <p:nvPr/>
            </p:nvSpPr>
            <p:spPr>
              <a:xfrm>
                <a:off x="5437" y="2790"/>
                <a:ext cx="218" cy="1241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58"/>
              <p:cNvSpPr txBox="1"/>
              <p:nvPr/>
            </p:nvSpPr>
            <p:spPr>
              <a:xfrm>
                <a:off x="4583" y="2908"/>
                <a:ext cx="218" cy="111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60" name="Google Shape;1060;p58"/>
            <p:cNvSpPr txBox="1"/>
            <p:nvPr/>
          </p:nvSpPr>
          <p:spPr>
            <a:xfrm>
              <a:off x="-10" y="3948"/>
              <a:ext cx="128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Original Area</a:t>
              </a:r>
              <a:endParaRPr/>
            </a:p>
          </p:txBody>
        </p:sp>
        <p:sp>
          <p:nvSpPr>
            <p:cNvPr id="1061" name="Google Shape;1061;p58"/>
            <p:cNvSpPr txBox="1"/>
            <p:nvPr/>
          </p:nvSpPr>
          <p:spPr>
            <a:xfrm>
              <a:off x="1119" y="3948"/>
              <a:ext cx="128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Clip Left</a:t>
              </a:r>
              <a:endParaRPr/>
            </a:p>
          </p:txBody>
        </p:sp>
        <p:sp>
          <p:nvSpPr>
            <p:cNvPr id="1062" name="Google Shape;1062;p58"/>
            <p:cNvSpPr txBox="1"/>
            <p:nvPr/>
          </p:nvSpPr>
          <p:spPr>
            <a:xfrm>
              <a:off x="2247" y="3948"/>
              <a:ext cx="128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Clip Right</a:t>
              </a:r>
              <a:endParaRPr/>
            </a:p>
          </p:txBody>
        </p:sp>
        <p:sp>
          <p:nvSpPr>
            <p:cNvPr id="1063" name="Google Shape;1063;p58"/>
            <p:cNvSpPr txBox="1"/>
            <p:nvPr/>
          </p:nvSpPr>
          <p:spPr>
            <a:xfrm>
              <a:off x="3536" y="3948"/>
              <a:ext cx="92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Clip Top</a:t>
              </a:r>
              <a:endParaRPr/>
            </a:p>
          </p:txBody>
        </p:sp>
        <p:sp>
          <p:nvSpPr>
            <p:cNvPr id="1064" name="Google Shape;1064;p58"/>
            <p:cNvSpPr txBox="1"/>
            <p:nvPr/>
          </p:nvSpPr>
          <p:spPr>
            <a:xfrm>
              <a:off x="4655" y="3948"/>
              <a:ext cx="92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Clip Bottom</a:t>
              </a:r>
              <a:endParaRPr/>
            </a:p>
          </p:txBody>
        </p:sp>
      </p:grpSp>
      <p:grpSp>
        <p:nvGrpSpPr>
          <p:cNvPr id="1065" name="Google Shape;1065;p58"/>
          <p:cNvGrpSpPr/>
          <p:nvPr/>
        </p:nvGrpSpPr>
        <p:grpSpPr>
          <a:xfrm>
            <a:off x="6248400" y="1600200"/>
            <a:ext cx="2517775" cy="2924175"/>
            <a:chOff x="4174" y="1152"/>
            <a:chExt cx="1586" cy="1842"/>
          </a:xfrm>
        </p:grpSpPr>
        <p:sp>
          <p:nvSpPr>
            <p:cNvPr id="1066" name="Google Shape;1066;p58"/>
            <p:cNvSpPr txBox="1"/>
            <p:nvPr/>
          </p:nvSpPr>
          <p:spPr>
            <a:xfrm>
              <a:off x="4174" y="1152"/>
              <a:ext cx="1586" cy="184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58"/>
            <p:cNvSpPr txBox="1"/>
            <p:nvPr/>
          </p:nvSpPr>
          <p:spPr>
            <a:xfrm>
              <a:off x="4178" y="1200"/>
              <a:ext cx="1582" cy="17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Sutherland </a:t>
              </a:r>
              <a:b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turns up </a:t>
              </a:r>
              <a:b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again. This </a:t>
              </a:r>
              <a:b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time with </a:t>
              </a:r>
              <a:b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Gary Hodgman with whom he worked at the first ever graphics company Evans &amp; Sutherland </a:t>
              </a:r>
              <a:endParaRPr/>
            </a:p>
          </p:txBody>
        </p:sp>
        <p:pic>
          <p:nvPicPr>
            <p:cNvPr id="1068" name="Google Shape;1068;p5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92" y="1248"/>
              <a:ext cx="600" cy="7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59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075" name="Google Shape;1075;p59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1076" name="Google Shape;1076;p5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77" name="Google Shape;1077;p5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Basic Concept: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Simplify via separation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Clip whole polygon against one edge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 with output for other 3 edges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 for 3D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create intermediate vertices that get thrown out</a:t>
            </a:r>
            <a:endParaRPr/>
          </a:p>
        </p:txBody>
      </p:sp>
      <p:sp>
        <p:nvSpPr>
          <p:cNvPr id="1078" name="Google Shape;1078;p59"/>
          <p:cNvSpPr txBox="1"/>
          <p:nvPr>
            <p:ph type="title"/>
          </p:nvPr>
        </p:nvSpPr>
        <p:spPr>
          <a:xfrm>
            <a:off x="457200" y="274637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Sutherland-Hodgeman Polygon Clipping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60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085" name="Google Shape;1085;p60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1086" name="Google Shape;1086;p6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87" name="Google Shape;1087;p60"/>
          <p:cNvSpPr/>
          <p:nvPr/>
        </p:nvSpPr>
        <p:spPr>
          <a:xfrm>
            <a:off x="7727950" y="2520950"/>
            <a:ext cx="1152525" cy="2133600"/>
          </a:xfrm>
          <a:custGeom>
            <a:rect b="b" l="l" r="r" t="t"/>
            <a:pathLst>
              <a:path extrusionOk="0" h="1344" w="822">
                <a:moveTo>
                  <a:pt x="8" y="914"/>
                </a:moveTo>
                <a:lnTo>
                  <a:pt x="296" y="0"/>
                </a:lnTo>
                <a:lnTo>
                  <a:pt x="488" y="0"/>
                </a:lnTo>
                <a:lnTo>
                  <a:pt x="814" y="1052"/>
                </a:lnTo>
                <a:lnTo>
                  <a:pt x="822" y="1344"/>
                </a:lnTo>
                <a:lnTo>
                  <a:pt x="730" y="1336"/>
                </a:lnTo>
                <a:lnTo>
                  <a:pt x="0" y="645"/>
                </a:lnTo>
                <a:lnTo>
                  <a:pt x="0" y="376"/>
                </a:lnTo>
                <a:lnTo>
                  <a:pt x="814" y="215"/>
                </a:lnTo>
                <a:lnTo>
                  <a:pt x="814" y="368"/>
                </a:lnTo>
                <a:lnTo>
                  <a:pt x="0" y="1290"/>
                </a:lnTo>
                <a:lnTo>
                  <a:pt x="8" y="914"/>
                </a:ln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60"/>
          <p:cNvSpPr txBox="1"/>
          <p:nvPr>
            <p:ph type="title"/>
          </p:nvPr>
        </p:nvSpPr>
        <p:spPr>
          <a:xfrm>
            <a:off x="457200" y="274637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Sutherland-Hodgeman Polygon Clipping</a:t>
            </a:r>
            <a:endParaRPr/>
          </a:p>
        </p:txBody>
      </p:sp>
      <p:sp>
        <p:nvSpPr>
          <p:cNvPr id="1089" name="Google Shape;1089;p6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1090" name="Google Shape;1090;p60"/>
          <p:cNvSpPr/>
          <p:nvPr/>
        </p:nvSpPr>
        <p:spPr>
          <a:xfrm>
            <a:off x="166687" y="2057400"/>
            <a:ext cx="1719262" cy="2895600"/>
          </a:xfrm>
          <a:custGeom>
            <a:rect b="b" l="l" r="r" t="t"/>
            <a:pathLst>
              <a:path extrusionOk="0" h="1824" w="1227">
                <a:moveTo>
                  <a:pt x="75" y="1766"/>
                </a:moveTo>
                <a:cubicBezTo>
                  <a:pt x="78" y="1752"/>
                  <a:pt x="83" y="1720"/>
                  <a:pt x="90" y="1705"/>
                </a:cubicBezTo>
                <a:cubicBezTo>
                  <a:pt x="95" y="1694"/>
                  <a:pt x="106" y="1674"/>
                  <a:pt x="106" y="1674"/>
                </a:cubicBezTo>
                <a:lnTo>
                  <a:pt x="624" y="0"/>
                </a:lnTo>
                <a:lnTo>
                  <a:pt x="1200" y="1824"/>
                </a:lnTo>
                <a:lnTo>
                  <a:pt x="0" y="720"/>
                </a:lnTo>
                <a:lnTo>
                  <a:pt x="1227" y="476"/>
                </a:lnTo>
                <a:lnTo>
                  <a:pt x="75" y="1766"/>
                </a:ln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60"/>
          <p:cNvSpPr txBox="1"/>
          <p:nvPr/>
        </p:nvSpPr>
        <p:spPr>
          <a:xfrm>
            <a:off x="471487" y="2514600"/>
            <a:ext cx="1143000" cy="2133600"/>
          </a:xfrm>
          <a:prstGeom prst="rect">
            <a:avLst/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60"/>
          <p:cNvSpPr txBox="1"/>
          <p:nvPr/>
        </p:nvSpPr>
        <p:spPr>
          <a:xfrm>
            <a:off x="642937" y="5121275"/>
            <a:ext cx="8032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sp>
        <p:nvSpPr>
          <p:cNvPr id="1093" name="Google Shape;1093;p60"/>
          <p:cNvSpPr/>
          <p:nvPr/>
        </p:nvSpPr>
        <p:spPr>
          <a:xfrm>
            <a:off x="2317750" y="2057400"/>
            <a:ext cx="1397000" cy="2895600"/>
          </a:xfrm>
          <a:custGeom>
            <a:rect b="b" l="l" r="r" t="t"/>
            <a:pathLst>
              <a:path extrusionOk="0" h="1824" w="997">
                <a:moveTo>
                  <a:pt x="8" y="1244"/>
                </a:moveTo>
                <a:lnTo>
                  <a:pt x="394" y="0"/>
                </a:lnTo>
                <a:lnTo>
                  <a:pt x="970" y="1824"/>
                </a:lnTo>
                <a:lnTo>
                  <a:pt x="0" y="945"/>
                </a:lnTo>
                <a:lnTo>
                  <a:pt x="8" y="668"/>
                </a:lnTo>
                <a:lnTo>
                  <a:pt x="997" y="476"/>
                </a:lnTo>
                <a:lnTo>
                  <a:pt x="8" y="1597"/>
                </a:lnTo>
                <a:lnTo>
                  <a:pt x="8" y="1244"/>
                </a:ln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60"/>
          <p:cNvSpPr txBox="1"/>
          <p:nvPr/>
        </p:nvSpPr>
        <p:spPr>
          <a:xfrm>
            <a:off x="2300287" y="2514600"/>
            <a:ext cx="1143000" cy="2133600"/>
          </a:xfrm>
          <a:prstGeom prst="rect">
            <a:avLst/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60"/>
          <p:cNvSpPr txBox="1"/>
          <p:nvPr/>
        </p:nvSpPr>
        <p:spPr>
          <a:xfrm>
            <a:off x="2471737" y="5121275"/>
            <a:ext cx="6461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endParaRPr/>
          </a:p>
        </p:txBody>
      </p:sp>
      <p:sp>
        <p:nvSpPr>
          <p:cNvPr id="1096" name="Google Shape;1096;p60"/>
          <p:cNvSpPr/>
          <p:nvPr/>
        </p:nvSpPr>
        <p:spPr>
          <a:xfrm>
            <a:off x="4114800" y="2057400"/>
            <a:ext cx="1163637" cy="2706687"/>
          </a:xfrm>
          <a:custGeom>
            <a:rect b="b" l="l" r="r" t="t"/>
            <a:pathLst>
              <a:path extrusionOk="0" h="1705" w="830">
                <a:moveTo>
                  <a:pt x="8" y="1213"/>
                </a:moveTo>
                <a:lnTo>
                  <a:pt x="394" y="0"/>
                </a:lnTo>
                <a:lnTo>
                  <a:pt x="822" y="1352"/>
                </a:lnTo>
                <a:lnTo>
                  <a:pt x="830" y="1705"/>
                </a:lnTo>
                <a:lnTo>
                  <a:pt x="0" y="945"/>
                </a:lnTo>
                <a:lnTo>
                  <a:pt x="8" y="676"/>
                </a:lnTo>
                <a:lnTo>
                  <a:pt x="830" y="507"/>
                </a:lnTo>
                <a:lnTo>
                  <a:pt x="822" y="668"/>
                </a:lnTo>
                <a:lnTo>
                  <a:pt x="8" y="1590"/>
                </a:lnTo>
                <a:lnTo>
                  <a:pt x="8" y="1213"/>
                </a:ln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60"/>
          <p:cNvSpPr txBox="1"/>
          <p:nvPr/>
        </p:nvSpPr>
        <p:spPr>
          <a:xfrm>
            <a:off x="4129087" y="2514600"/>
            <a:ext cx="1143000" cy="2133600"/>
          </a:xfrm>
          <a:prstGeom prst="rect">
            <a:avLst/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60"/>
          <p:cNvSpPr txBox="1"/>
          <p:nvPr/>
        </p:nvSpPr>
        <p:spPr>
          <a:xfrm>
            <a:off x="4300537" y="5121275"/>
            <a:ext cx="8445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endParaRPr/>
          </a:p>
        </p:txBody>
      </p:sp>
      <p:sp>
        <p:nvSpPr>
          <p:cNvPr id="1099" name="Google Shape;1099;p60"/>
          <p:cNvSpPr/>
          <p:nvPr/>
        </p:nvSpPr>
        <p:spPr>
          <a:xfrm>
            <a:off x="5918200" y="2057400"/>
            <a:ext cx="1152525" cy="2597150"/>
          </a:xfrm>
          <a:custGeom>
            <a:rect b="b" l="l" r="r" t="t"/>
            <a:pathLst>
              <a:path extrusionOk="0" h="1636" w="822">
                <a:moveTo>
                  <a:pt x="8" y="1206"/>
                </a:moveTo>
                <a:lnTo>
                  <a:pt x="388" y="0"/>
                </a:lnTo>
                <a:lnTo>
                  <a:pt x="814" y="1344"/>
                </a:lnTo>
                <a:lnTo>
                  <a:pt x="822" y="1636"/>
                </a:lnTo>
                <a:lnTo>
                  <a:pt x="730" y="1628"/>
                </a:lnTo>
                <a:lnTo>
                  <a:pt x="0" y="937"/>
                </a:lnTo>
                <a:lnTo>
                  <a:pt x="0" y="668"/>
                </a:lnTo>
                <a:lnTo>
                  <a:pt x="814" y="507"/>
                </a:lnTo>
                <a:lnTo>
                  <a:pt x="814" y="660"/>
                </a:lnTo>
                <a:lnTo>
                  <a:pt x="0" y="1582"/>
                </a:lnTo>
                <a:lnTo>
                  <a:pt x="8" y="1206"/>
                </a:ln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60"/>
          <p:cNvSpPr txBox="1"/>
          <p:nvPr/>
        </p:nvSpPr>
        <p:spPr>
          <a:xfrm>
            <a:off x="5924550" y="2514600"/>
            <a:ext cx="1143000" cy="2133600"/>
          </a:xfrm>
          <a:prstGeom prst="rect">
            <a:avLst/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60"/>
          <p:cNvSpPr txBox="1"/>
          <p:nvPr/>
        </p:nvSpPr>
        <p:spPr>
          <a:xfrm>
            <a:off x="5943600" y="5121275"/>
            <a:ext cx="10890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Bottom</a:t>
            </a:r>
            <a:endParaRPr/>
          </a:p>
        </p:txBody>
      </p:sp>
      <p:sp>
        <p:nvSpPr>
          <p:cNvPr id="1102" name="Google Shape;1102;p60"/>
          <p:cNvSpPr txBox="1"/>
          <p:nvPr/>
        </p:nvSpPr>
        <p:spPr>
          <a:xfrm>
            <a:off x="7743825" y="2514600"/>
            <a:ext cx="1143000" cy="2133600"/>
          </a:xfrm>
          <a:prstGeom prst="rect">
            <a:avLst/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60"/>
          <p:cNvSpPr txBox="1"/>
          <p:nvPr/>
        </p:nvSpPr>
        <p:spPr>
          <a:xfrm>
            <a:off x="7969250" y="5121275"/>
            <a:ext cx="6413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</a:t>
            </a:r>
            <a:endParaRPr/>
          </a:p>
        </p:txBody>
      </p:sp>
      <p:sp>
        <p:nvSpPr>
          <p:cNvPr id="1104" name="Google Shape;1104;p60"/>
          <p:cNvSpPr txBox="1"/>
          <p:nvPr/>
        </p:nvSpPr>
        <p:spPr>
          <a:xfrm>
            <a:off x="990600" y="5510212"/>
            <a:ext cx="66929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that the point one of the points added when clipping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right gets removed when we clip with bottom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61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111" name="Google Shape;1111;p61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1112" name="Google Shape;1112;p6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13" name="Google Shape;1113;p6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Algorithm: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(P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,…. P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be the vertex list of the Polygon to be clipped and E be the edge of </a:t>
            </a:r>
            <a:r>
              <a:rPr b="0" i="1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+vely oriented, convex clipping window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We clip each edge of the polygon in turn against each window edge E, forming a new polygon whose vertices are determined as follows:</a:t>
            </a:r>
            <a:endParaRPr/>
          </a:p>
        </p:txBody>
      </p:sp>
      <p:sp>
        <p:nvSpPr>
          <p:cNvPr id="1114" name="Google Shape;1114;p61"/>
          <p:cNvSpPr txBox="1"/>
          <p:nvPr>
            <p:ph type="title"/>
          </p:nvPr>
        </p:nvSpPr>
        <p:spPr>
          <a:xfrm>
            <a:off x="457200" y="274637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Sutherland-Hodgeman Polygon Clipping</a:t>
            </a:r>
            <a:endParaRPr/>
          </a:p>
        </p:txBody>
      </p:sp>
      <p:sp>
        <p:nvSpPr>
          <p:cNvPr id="1115" name="Google Shape;1115;p61"/>
          <p:cNvSpPr txBox="1"/>
          <p:nvPr/>
        </p:nvSpPr>
        <p:spPr>
          <a:xfrm>
            <a:off x="5638800" y="3200400"/>
            <a:ext cx="1828800" cy="1066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6" name="Google Shape;1116;p61"/>
          <p:cNvCxnSpPr/>
          <p:nvPr/>
        </p:nvCxnSpPr>
        <p:spPr>
          <a:xfrm rot="10800000">
            <a:off x="7239000" y="3352800"/>
            <a:ext cx="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17" name="Google Shape;1117;p61"/>
          <p:cNvCxnSpPr/>
          <p:nvPr/>
        </p:nvCxnSpPr>
        <p:spPr>
          <a:xfrm rot="10800000">
            <a:off x="6096000" y="3352800"/>
            <a:ext cx="76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18" name="Google Shape;1118;p61"/>
          <p:cNvCxnSpPr/>
          <p:nvPr/>
        </p:nvCxnSpPr>
        <p:spPr>
          <a:xfrm>
            <a:off x="5867400" y="34290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19" name="Google Shape;1119;p61"/>
          <p:cNvCxnSpPr/>
          <p:nvPr/>
        </p:nvCxnSpPr>
        <p:spPr>
          <a:xfrm>
            <a:off x="6096000" y="40386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62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126" name="Google Shape;1126;p62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1127" name="Google Shape;1127;p6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28" name="Google Shape;1128;p6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Four cases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Inside: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both P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i-1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P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to the left of window edge vertex then P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placed on the output vertex list.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Entering: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 P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i-1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to the right of window edge and P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to the left of window edge vertex then intersection (I) of P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i-1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edge E and P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placed on the output vertex list.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Leaving: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 P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i-1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to the left of window edge and P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to the right of window edge vertex then only intersection (I) of P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i-1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edge E is placed on the output vertex list.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Outside: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both P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i-1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P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to the right of window edge nothing is placed on the output vertex list.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1129" name="Google Shape;1129;p62"/>
          <p:cNvSpPr txBox="1"/>
          <p:nvPr>
            <p:ph type="title"/>
          </p:nvPr>
        </p:nvSpPr>
        <p:spPr>
          <a:xfrm>
            <a:off x="457200" y="274637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Sutherland-Hodgeman Polygon Clipping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61" name="Google Shape;161;p18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162" name="Google Shape;162;p1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3" name="Google Shape;163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2D Clipping</a:t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1835150" y="3117850"/>
            <a:ext cx="5472112" cy="2447925"/>
          </a:xfrm>
          <a:custGeom>
            <a:rect b="b" l="l" r="r" t="t"/>
            <a:pathLst>
              <a:path extrusionOk="0" h="2358" w="4627">
                <a:moveTo>
                  <a:pt x="0" y="2313"/>
                </a:moveTo>
                <a:lnTo>
                  <a:pt x="1905" y="589"/>
                </a:lnTo>
                <a:lnTo>
                  <a:pt x="2268" y="1224"/>
                </a:lnTo>
                <a:lnTo>
                  <a:pt x="2540" y="272"/>
                </a:lnTo>
                <a:lnTo>
                  <a:pt x="2994" y="816"/>
                </a:lnTo>
                <a:lnTo>
                  <a:pt x="3447" y="0"/>
                </a:lnTo>
                <a:lnTo>
                  <a:pt x="4627" y="2358"/>
                </a:lnTo>
                <a:lnTo>
                  <a:pt x="0" y="2313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18"/>
          <p:cNvCxnSpPr/>
          <p:nvPr/>
        </p:nvCxnSpPr>
        <p:spPr>
          <a:xfrm>
            <a:off x="1042987" y="5854700"/>
            <a:ext cx="74898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66" name="Google Shape;166;p18"/>
          <p:cNvCxnSpPr/>
          <p:nvPr/>
        </p:nvCxnSpPr>
        <p:spPr>
          <a:xfrm rot="10800000">
            <a:off x="1547812" y="2541587"/>
            <a:ext cx="0" cy="36734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7" name="Google Shape;167;p18"/>
          <p:cNvSpPr txBox="1"/>
          <p:nvPr/>
        </p:nvSpPr>
        <p:spPr>
          <a:xfrm>
            <a:off x="3635375" y="2901950"/>
            <a:ext cx="2808287" cy="18732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" name="Google Shape;168;p18"/>
          <p:cNvGrpSpPr/>
          <p:nvPr/>
        </p:nvGrpSpPr>
        <p:grpSpPr>
          <a:xfrm>
            <a:off x="1763712" y="2052637"/>
            <a:ext cx="6537325" cy="3657600"/>
            <a:chOff x="975" y="1126"/>
            <a:chExt cx="4118" cy="2304"/>
          </a:xfrm>
        </p:grpSpPr>
        <p:sp>
          <p:nvSpPr>
            <p:cNvPr id="169" name="Google Shape;169;p18"/>
            <p:cNvSpPr txBox="1"/>
            <p:nvPr/>
          </p:nvSpPr>
          <p:spPr>
            <a:xfrm>
              <a:off x="975" y="1162"/>
              <a:ext cx="1161" cy="226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8"/>
            <p:cNvSpPr txBox="1"/>
            <p:nvPr/>
          </p:nvSpPr>
          <p:spPr>
            <a:xfrm>
              <a:off x="3932" y="1126"/>
              <a:ext cx="1161" cy="226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8"/>
            <p:cNvSpPr txBox="1"/>
            <p:nvPr/>
          </p:nvSpPr>
          <p:spPr>
            <a:xfrm>
              <a:off x="1474" y="2850"/>
              <a:ext cx="2858" cy="53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p18"/>
          <p:cNvSpPr/>
          <p:nvPr/>
        </p:nvSpPr>
        <p:spPr>
          <a:xfrm>
            <a:off x="4017962" y="3686175"/>
            <a:ext cx="107950" cy="10795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4449762" y="4303712"/>
            <a:ext cx="107950" cy="10795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4794250" y="3362325"/>
            <a:ext cx="107950" cy="10795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5329237" y="3902075"/>
            <a:ext cx="107950" cy="10795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5862637" y="3067050"/>
            <a:ext cx="107950" cy="10795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8"/>
          <p:cNvSpPr txBox="1"/>
          <p:nvPr>
            <p:ph idx="1" type="body"/>
          </p:nvPr>
        </p:nvSpPr>
        <p:spPr>
          <a:xfrm>
            <a:off x="457200" y="1600200"/>
            <a:ext cx="8229600" cy="1074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drawing things to a display takes time we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clip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everything outside the window</a:t>
            </a:r>
            <a:endParaRPr/>
          </a:p>
        </p:txBody>
      </p:sp>
      <p:cxnSp>
        <p:nvCxnSpPr>
          <p:cNvPr id="178" name="Google Shape;178;p18"/>
          <p:cNvCxnSpPr/>
          <p:nvPr/>
        </p:nvCxnSpPr>
        <p:spPr>
          <a:xfrm rot="10800000">
            <a:off x="1431925" y="2906712"/>
            <a:ext cx="215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9" name="Google Shape;179;p18"/>
          <p:cNvCxnSpPr/>
          <p:nvPr/>
        </p:nvCxnSpPr>
        <p:spPr>
          <a:xfrm rot="10800000">
            <a:off x="1431925" y="4778375"/>
            <a:ext cx="215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0" name="Google Shape;180;p18"/>
          <p:cNvCxnSpPr/>
          <p:nvPr/>
        </p:nvCxnSpPr>
        <p:spPr>
          <a:xfrm>
            <a:off x="3635375" y="5757862"/>
            <a:ext cx="0" cy="2174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1" name="Google Shape;181;p18"/>
          <p:cNvCxnSpPr/>
          <p:nvPr/>
        </p:nvCxnSpPr>
        <p:spPr>
          <a:xfrm>
            <a:off x="6443662" y="5757862"/>
            <a:ext cx="0" cy="2174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2" name="Google Shape;182;p18"/>
          <p:cNvSpPr txBox="1"/>
          <p:nvPr/>
        </p:nvSpPr>
        <p:spPr>
          <a:xfrm>
            <a:off x="700087" y="2690812"/>
            <a:ext cx="7508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wy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sp>
        <p:nvSpPr>
          <p:cNvPr id="183" name="Google Shape;183;p18"/>
          <p:cNvSpPr txBox="1"/>
          <p:nvPr/>
        </p:nvSpPr>
        <p:spPr>
          <a:xfrm>
            <a:off x="700087" y="4562475"/>
            <a:ext cx="7080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wy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184" name="Google Shape;184;p18"/>
          <p:cNvSpPr txBox="1"/>
          <p:nvPr/>
        </p:nvSpPr>
        <p:spPr>
          <a:xfrm>
            <a:off x="3275012" y="5905500"/>
            <a:ext cx="7080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wx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185" name="Google Shape;185;p18"/>
          <p:cNvSpPr txBox="1"/>
          <p:nvPr/>
        </p:nvSpPr>
        <p:spPr>
          <a:xfrm>
            <a:off x="6083300" y="5903912"/>
            <a:ext cx="7508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wx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sp>
        <p:nvSpPr>
          <p:cNvPr id="186" name="Google Shape;186;p18"/>
          <p:cNvSpPr txBox="1"/>
          <p:nvPr/>
        </p:nvSpPr>
        <p:spPr>
          <a:xfrm>
            <a:off x="3935412" y="6284912"/>
            <a:ext cx="2076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World Coordinates</a:t>
            </a:r>
            <a:endParaRPr/>
          </a:p>
        </p:txBody>
      </p:sp>
      <p:sp>
        <p:nvSpPr>
          <p:cNvPr id="187" name="Google Shape;187;p18"/>
          <p:cNvSpPr txBox="1"/>
          <p:nvPr/>
        </p:nvSpPr>
        <p:spPr>
          <a:xfrm>
            <a:off x="4572000" y="2403475"/>
            <a:ext cx="996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63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136" name="Google Shape;1136;p63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1137" name="Google Shape;1137;p6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38" name="Google Shape;1138;p63"/>
          <p:cNvSpPr txBox="1"/>
          <p:nvPr>
            <p:ph type="title"/>
          </p:nvPr>
        </p:nvSpPr>
        <p:spPr>
          <a:xfrm>
            <a:off x="457200" y="274637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Sutherland-Hodgeman Polygon Clipping</a:t>
            </a:r>
            <a:endParaRPr/>
          </a:p>
        </p:txBody>
      </p:sp>
      <p:sp>
        <p:nvSpPr>
          <p:cNvPr id="1139" name="Google Shape;1139;p63"/>
          <p:cNvSpPr txBox="1"/>
          <p:nvPr>
            <p:ph idx="1" type="body"/>
          </p:nvPr>
        </p:nvSpPr>
        <p:spPr>
          <a:xfrm>
            <a:off x="457200" y="16002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New Vertex List</a:t>
            </a:r>
            <a:endParaRPr/>
          </a:p>
        </p:txBody>
      </p:sp>
      <p:grpSp>
        <p:nvGrpSpPr>
          <p:cNvPr id="1140" name="Google Shape;1140;p63"/>
          <p:cNvGrpSpPr/>
          <p:nvPr/>
        </p:nvGrpSpPr>
        <p:grpSpPr>
          <a:xfrm>
            <a:off x="6781800" y="2590800"/>
            <a:ext cx="2057400" cy="3484562"/>
            <a:chOff x="4272" y="1632"/>
            <a:chExt cx="1296" cy="2195"/>
          </a:xfrm>
        </p:grpSpPr>
        <p:sp>
          <p:nvSpPr>
            <p:cNvPr id="1141" name="Google Shape;1141;p63"/>
            <p:cNvSpPr/>
            <p:nvPr/>
          </p:nvSpPr>
          <p:spPr>
            <a:xfrm>
              <a:off x="4512" y="1872"/>
              <a:ext cx="768" cy="1008"/>
            </a:xfrm>
            <a:custGeom>
              <a:rect b="b" l="l" r="r" t="t"/>
              <a:pathLst>
                <a:path extrusionOk="0" h="1008" w="768">
                  <a:moveTo>
                    <a:pt x="48" y="1008"/>
                  </a:moveTo>
                  <a:lnTo>
                    <a:pt x="0" y="0"/>
                  </a:lnTo>
                  <a:lnTo>
                    <a:pt x="672" y="48"/>
                  </a:lnTo>
                  <a:lnTo>
                    <a:pt x="768" y="720"/>
                  </a:lnTo>
                  <a:lnTo>
                    <a:pt x="48" y="100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63"/>
            <p:cNvSpPr txBox="1"/>
            <p:nvPr/>
          </p:nvSpPr>
          <p:spPr>
            <a:xfrm>
              <a:off x="4752" y="1632"/>
              <a:ext cx="816" cy="1344"/>
            </a:xfrm>
            <a:prstGeom prst="rect">
              <a:avLst/>
            </a:prstGeom>
            <a:noFill/>
            <a:ln cap="flat" cmpd="sng" w="28575">
              <a:solidFill>
                <a:schemeClr val="fol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63"/>
            <p:cNvSpPr/>
            <p:nvPr/>
          </p:nvSpPr>
          <p:spPr>
            <a:xfrm>
              <a:off x="5136" y="1872"/>
              <a:ext cx="96" cy="96"/>
            </a:xfrm>
            <a:prstGeom prst="ellipse">
              <a:avLst/>
            </a:prstGeom>
            <a:solidFill>
              <a:srgbClr val="0099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63"/>
            <p:cNvSpPr/>
            <p:nvPr/>
          </p:nvSpPr>
          <p:spPr>
            <a:xfrm>
              <a:off x="5232" y="2544"/>
              <a:ext cx="96" cy="96"/>
            </a:xfrm>
            <a:prstGeom prst="ellipse">
              <a:avLst/>
            </a:prstGeom>
            <a:solidFill>
              <a:srgbClr val="0099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63"/>
            <p:cNvSpPr/>
            <p:nvPr/>
          </p:nvSpPr>
          <p:spPr>
            <a:xfrm>
              <a:off x="4512" y="2832"/>
              <a:ext cx="96" cy="96"/>
            </a:xfrm>
            <a:prstGeom prst="ellipse">
              <a:avLst/>
            </a:prstGeom>
            <a:solidFill>
              <a:srgbClr val="FF00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63"/>
            <p:cNvSpPr/>
            <p:nvPr/>
          </p:nvSpPr>
          <p:spPr>
            <a:xfrm>
              <a:off x="4704" y="1839"/>
              <a:ext cx="96" cy="96"/>
            </a:xfrm>
            <a:prstGeom prst="ellipse">
              <a:avLst/>
            </a:prstGeom>
            <a:solidFill>
              <a:srgbClr val="0099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63"/>
            <p:cNvSpPr/>
            <p:nvPr/>
          </p:nvSpPr>
          <p:spPr>
            <a:xfrm>
              <a:off x="4464" y="1824"/>
              <a:ext cx="96" cy="96"/>
            </a:xfrm>
            <a:prstGeom prst="ellipse">
              <a:avLst/>
            </a:prstGeom>
            <a:solidFill>
              <a:srgbClr val="FF00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48" name="Google Shape;1148;p63"/>
            <p:cNvCxnSpPr/>
            <p:nvPr/>
          </p:nvCxnSpPr>
          <p:spPr>
            <a:xfrm rot="10800000">
              <a:off x="4368" y="1920"/>
              <a:ext cx="48" cy="96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149" name="Google Shape;1149;p63"/>
            <p:cNvSpPr/>
            <p:nvPr/>
          </p:nvSpPr>
          <p:spPr>
            <a:xfrm>
              <a:off x="4704" y="2751"/>
              <a:ext cx="96" cy="96"/>
            </a:xfrm>
            <a:prstGeom prst="ellipse">
              <a:avLst/>
            </a:prstGeom>
            <a:solidFill>
              <a:srgbClr val="0099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63"/>
            <p:cNvSpPr txBox="1"/>
            <p:nvPr/>
          </p:nvSpPr>
          <p:spPr>
            <a:xfrm>
              <a:off x="4498" y="3039"/>
              <a:ext cx="1013" cy="7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 🡪 out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save nothing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Outside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(0 output)</a:t>
              </a:r>
              <a:endParaRPr/>
            </a:p>
          </p:txBody>
        </p:sp>
        <p:sp>
          <p:nvSpPr>
            <p:cNvPr id="1151" name="Google Shape;1151;p63"/>
            <p:cNvSpPr txBox="1"/>
            <p:nvPr/>
          </p:nvSpPr>
          <p:spPr>
            <a:xfrm>
              <a:off x="4320" y="2880"/>
              <a:ext cx="32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i-1</a:t>
              </a:r>
              <a:endParaRPr/>
            </a:p>
          </p:txBody>
        </p:sp>
        <p:sp>
          <p:nvSpPr>
            <p:cNvPr id="1152" name="Google Shape;1152;p63"/>
            <p:cNvSpPr txBox="1"/>
            <p:nvPr/>
          </p:nvSpPr>
          <p:spPr>
            <a:xfrm>
              <a:off x="4272" y="1728"/>
              <a:ext cx="23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cxnSp>
          <p:nvCxnSpPr>
            <p:cNvPr id="1153" name="Google Shape;1153;p63"/>
            <p:cNvCxnSpPr/>
            <p:nvPr/>
          </p:nvCxnSpPr>
          <p:spPr>
            <a:xfrm>
              <a:off x="4752" y="1632"/>
              <a:ext cx="0" cy="134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triangle"/>
            </a:ln>
          </p:spPr>
        </p:cxnSp>
      </p:grpSp>
      <p:grpSp>
        <p:nvGrpSpPr>
          <p:cNvPr id="1154" name="Google Shape;1154;p63"/>
          <p:cNvGrpSpPr/>
          <p:nvPr/>
        </p:nvGrpSpPr>
        <p:grpSpPr>
          <a:xfrm>
            <a:off x="0" y="2514600"/>
            <a:ext cx="2182812" cy="3514725"/>
            <a:chOff x="0" y="1584"/>
            <a:chExt cx="1375" cy="2214"/>
          </a:xfrm>
        </p:grpSpPr>
        <p:sp>
          <p:nvSpPr>
            <p:cNvPr id="1155" name="Google Shape;1155;p63"/>
            <p:cNvSpPr/>
            <p:nvPr/>
          </p:nvSpPr>
          <p:spPr>
            <a:xfrm>
              <a:off x="48" y="1824"/>
              <a:ext cx="768" cy="1008"/>
            </a:xfrm>
            <a:custGeom>
              <a:rect b="b" l="l" r="r" t="t"/>
              <a:pathLst>
                <a:path extrusionOk="0" h="1008" w="768">
                  <a:moveTo>
                    <a:pt x="48" y="1008"/>
                  </a:moveTo>
                  <a:lnTo>
                    <a:pt x="0" y="0"/>
                  </a:lnTo>
                  <a:lnTo>
                    <a:pt x="672" y="48"/>
                  </a:lnTo>
                  <a:lnTo>
                    <a:pt x="768" y="720"/>
                  </a:lnTo>
                  <a:lnTo>
                    <a:pt x="48" y="100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63"/>
            <p:cNvSpPr txBox="1"/>
            <p:nvPr/>
          </p:nvSpPr>
          <p:spPr>
            <a:xfrm>
              <a:off x="288" y="1584"/>
              <a:ext cx="816" cy="1344"/>
            </a:xfrm>
            <a:prstGeom prst="rect">
              <a:avLst/>
            </a:prstGeom>
            <a:noFill/>
            <a:ln cap="flat" cmpd="sng" w="28575">
              <a:solidFill>
                <a:schemeClr val="fol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63"/>
            <p:cNvSpPr/>
            <p:nvPr/>
          </p:nvSpPr>
          <p:spPr>
            <a:xfrm>
              <a:off x="768" y="2496"/>
              <a:ext cx="96" cy="96"/>
            </a:xfrm>
            <a:prstGeom prst="ellipse">
              <a:avLst/>
            </a:prstGeom>
            <a:solidFill>
              <a:srgbClr val="0099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63"/>
            <p:cNvSpPr/>
            <p:nvPr/>
          </p:nvSpPr>
          <p:spPr>
            <a:xfrm>
              <a:off x="672" y="1824"/>
              <a:ext cx="96" cy="96"/>
            </a:xfrm>
            <a:prstGeom prst="ellipse">
              <a:avLst/>
            </a:prstGeom>
            <a:solidFill>
              <a:srgbClr val="FF00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63"/>
            <p:cNvSpPr/>
            <p:nvPr/>
          </p:nvSpPr>
          <p:spPr>
            <a:xfrm>
              <a:off x="48" y="2784"/>
              <a:ext cx="96" cy="96"/>
            </a:xfrm>
            <a:prstGeom prst="ellipse">
              <a:avLst/>
            </a:prstGeom>
            <a:solidFill>
              <a:srgbClr val="FF00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60" name="Google Shape;1160;p63"/>
            <p:cNvCxnSpPr/>
            <p:nvPr/>
          </p:nvCxnSpPr>
          <p:spPr>
            <a:xfrm>
              <a:off x="816" y="1824"/>
              <a:ext cx="96" cy="67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161" name="Google Shape;1161;p63"/>
            <p:cNvSpPr/>
            <p:nvPr/>
          </p:nvSpPr>
          <p:spPr>
            <a:xfrm>
              <a:off x="0" y="1776"/>
              <a:ext cx="96" cy="96"/>
            </a:xfrm>
            <a:prstGeom prst="ellipse">
              <a:avLst/>
            </a:prstGeom>
            <a:solidFill>
              <a:srgbClr val="FF00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63"/>
            <p:cNvSpPr txBox="1"/>
            <p:nvPr/>
          </p:nvSpPr>
          <p:spPr>
            <a:xfrm>
              <a:off x="13" y="2991"/>
              <a:ext cx="1362" cy="8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 🡪 in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save ending vert</a:t>
              </a: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Inside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(1 output)</a:t>
              </a:r>
              <a:endParaRPr/>
            </a:p>
          </p:txBody>
        </p:sp>
        <p:sp>
          <p:nvSpPr>
            <p:cNvPr id="1163" name="Google Shape;1163;p63"/>
            <p:cNvSpPr txBox="1"/>
            <p:nvPr/>
          </p:nvSpPr>
          <p:spPr>
            <a:xfrm>
              <a:off x="576" y="1584"/>
              <a:ext cx="32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i-1</a:t>
              </a:r>
              <a:endParaRPr/>
            </a:p>
          </p:txBody>
        </p:sp>
        <p:sp>
          <p:nvSpPr>
            <p:cNvPr id="1164" name="Google Shape;1164;p63"/>
            <p:cNvSpPr txBox="1"/>
            <p:nvPr/>
          </p:nvSpPr>
          <p:spPr>
            <a:xfrm>
              <a:off x="768" y="2592"/>
              <a:ext cx="23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cxnSp>
          <p:nvCxnSpPr>
            <p:cNvPr id="1165" name="Google Shape;1165;p63"/>
            <p:cNvCxnSpPr/>
            <p:nvPr/>
          </p:nvCxnSpPr>
          <p:spPr>
            <a:xfrm>
              <a:off x="288" y="1584"/>
              <a:ext cx="0" cy="134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triangle"/>
            </a:ln>
          </p:spPr>
        </p:cxnSp>
      </p:grpSp>
      <p:grpSp>
        <p:nvGrpSpPr>
          <p:cNvPr id="1166" name="Google Shape;1166;p63"/>
          <p:cNvGrpSpPr/>
          <p:nvPr/>
        </p:nvGrpSpPr>
        <p:grpSpPr>
          <a:xfrm>
            <a:off x="2362200" y="2590800"/>
            <a:ext cx="2163762" cy="3759200"/>
            <a:chOff x="1488" y="1632"/>
            <a:chExt cx="1363" cy="2368"/>
          </a:xfrm>
        </p:grpSpPr>
        <p:sp>
          <p:nvSpPr>
            <p:cNvPr id="1167" name="Google Shape;1167;p63"/>
            <p:cNvSpPr/>
            <p:nvPr/>
          </p:nvSpPr>
          <p:spPr>
            <a:xfrm>
              <a:off x="1536" y="1872"/>
              <a:ext cx="768" cy="1008"/>
            </a:xfrm>
            <a:custGeom>
              <a:rect b="b" l="l" r="r" t="t"/>
              <a:pathLst>
                <a:path extrusionOk="0" h="1008" w="768">
                  <a:moveTo>
                    <a:pt x="48" y="1008"/>
                  </a:moveTo>
                  <a:lnTo>
                    <a:pt x="0" y="0"/>
                  </a:lnTo>
                  <a:lnTo>
                    <a:pt x="672" y="48"/>
                  </a:lnTo>
                  <a:lnTo>
                    <a:pt x="768" y="720"/>
                  </a:lnTo>
                  <a:lnTo>
                    <a:pt x="48" y="100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63"/>
            <p:cNvSpPr txBox="1"/>
            <p:nvPr/>
          </p:nvSpPr>
          <p:spPr>
            <a:xfrm>
              <a:off x="1776" y="1632"/>
              <a:ext cx="816" cy="1344"/>
            </a:xfrm>
            <a:prstGeom prst="rect">
              <a:avLst/>
            </a:prstGeom>
            <a:noFill/>
            <a:ln cap="flat" cmpd="sng" w="28575">
              <a:solidFill>
                <a:schemeClr val="fol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63"/>
            <p:cNvSpPr/>
            <p:nvPr/>
          </p:nvSpPr>
          <p:spPr>
            <a:xfrm>
              <a:off x="1488" y="1824"/>
              <a:ext cx="96" cy="96"/>
            </a:xfrm>
            <a:prstGeom prst="ellipse">
              <a:avLst/>
            </a:prstGeom>
            <a:solidFill>
              <a:srgbClr val="FF00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63"/>
            <p:cNvSpPr/>
            <p:nvPr/>
          </p:nvSpPr>
          <p:spPr>
            <a:xfrm>
              <a:off x="2160" y="1872"/>
              <a:ext cx="96" cy="96"/>
            </a:xfrm>
            <a:prstGeom prst="ellipse">
              <a:avLst/>
            </a:prstGeom>
            <a:solidFill>
              <a:srgbClr val="0099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63"/>
            <p:cNvSpPr/>
            <p:nvPr/>
          </p:nvSpPr>
          <p:spPr>
            <a:xfrm>
              <a:off x="1536" y="2832"/>
              <a:ext cx="96" cy="96"/>
            </a:xfrm>
            <a:prstGeom prst="ellipse">
              <a:avLst/>
            </a:prstGeom>
            <a:solidFill>
              <a:srgbClr val="FF00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63"/>
            <p:cNvSpPr/>
            <p:nvPr/>
          </p:nvSpPr>
          <p:spPr>
            <a:xfrm>
              <a:off x="2256" y="2544"/>
              <a:ext cx="96" cy="96"/>
            </a:xfrm>
            <a:prstGeom prst="ellipse">
              <a:avLst/>
            </a:prstGeom>
            <a:solidFill>
              <a:srgbClr val="0099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73" name="Google Shape;1173;p63"/>
            <p:cNvCxnSpPr/>
            <p:nvPr/>
          </p:nvCxnSpPr>
          <p:spPr>
            <a:xfrm>
              <a:off x="1584" y="1728"/>
              <a:ext cx="624" cy="4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174" name="Google Shape;1174;p63"/>
            <p:cNvSpPr txBox="1"/>
            <p:nvPr/>
          </p:nvSpPr>
          <p:spPr>
            <a:xfrm>
              <a:off x="1488" y="3039"/>
              <a:ext cx="1363" cy="9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 🡪 in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save new clip vert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and ending vert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Entering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(2 outputs)</a:t>
              </a:r>
              <a:endParaRPr/>
            </a:p>
          </p:txBody>
        </p:sp>
        <p:sp>
          <p:nvSpPr>
            <p:cNvPr id="1175" name="Google Shape;1175;p63"/>
            <p:cNvSpPr txBox="1"/>
            <p:nvPr/>
          </p:nvSpPr>
          <p:spPr>
            <a:xfrm>
              <a:off x="2304" y="1776"/>
              <a:ext cx="23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1176" name="Google Shape;1176;p63"/>
            <p:cNvSpPr txBox="1"/>
            <p:nvPr/>
          </p:nvSpPr>
          <p:spPr>
            <a:xfrm>
              <a:off x="1488" y="1920"/>
              <a:ext cx="32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i-1</a:t>
              </a:r>
              <a:endParaRPr/>
            </a:p>
          </p:txBody>
        </p:sp>
        <p:sp>
          <p:nvSpPr>
            <p:cNvPr id="1177" name="Google Shape;1177;p63"/>
            <p:cNvSpPr/>
            <p:nvPr/>
          </p:nvSpPr>
          <p:spPr>
            <a:xfrm>
              <a:off x="1728" y="1824"/>
              <a:ext cx="96" cy="96"/>
            </a:xfrm>
            <a:prstGeom prst="ellipse">
              <a:avLst/>
            </a:prstGeom>
            <a:solidFill>
              <a:srgbClr val="0099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78" name="Google Shape;1178;p63"/>
            <p:cNvCxnSpPr/>
            <p:nvPr/>
          </p:nvCxnSpPr>
          <p:spPr>
            <a:xfrm>
              <a:off x="1776" y="1632"/>
              <a:ext cx="0" cy="134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triangle"/>
            </a:ln>
          </p:spPr>
        </p:cxnSp>
      </p:grpSp>
      <p:grpSp>
        <p:nvGrpSpPr>
          <p:cNvPr id="1179" name="Google Shape;1179;p63"/>
          <p:cNvGrpSpPr/>
          <p:nvPr/>
        </p:nvGrpSpPr>
        <p:grpSpPr>
          <a:xfrm>
            <a:off x="4495800" y="2590800"/>
            <a:ext cx="2392362" cy="3484562"/>
            <a:chOff x="2832" y="1632"/>
            <a:chExt cx="1507" cy="2195"/>
          </a:xfrm>
        </p:grpSpPr>
        <p:sp>
          <p:nvSpPr>
            <p:cNvPr id="1180" name="Google Shape;1180;p63"/>
            <p:cNvSpPr txBox="1"/>
            <p:nvPr/>
          </p:nvSpPr>
          <p:spPr>
            <a:xfrm>
              <a:off x="2832" y="2832"/>
              <a:ext cx="23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1181" name="Google Shape;1181;p63"/>
            <p:cNvSpPr/>
            <p:nvPr/>
          </p:nvSpPr>
          <p:spPr>
            <a:xfrm>
              <a:off x="3024" y="1872"/>
              <a:ext cx="768" cy="1008"/>
            </a:xfrm>
            <a:custGeom>
              <a:rect b="b" l="l" r="r" t="t"/>
              <a:pathLst>
                <a:path extrusionOk="0" h="1008" w="768">
                  <a:moveTo>
                    <a:pt x="48" y="1008"/>
                  </a:moveTo>
                  <a:lnTo>
                    <a:pt x="0" y="0"/>
                  </a:lnTo>
                  <a:lnTo>
                    <a:pt x="672" y="48"/>
                  </a:lnTo>
                  <a:lnTo>
                    <a:pt x="768" y="720"/>
                  </a:lnTo>
                  <a:lnTo>
                    <a:pt x="48" y="100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63"/>
            <p:cNvSpPr txBox="1"/>
            <p:nvPr/>
          </p:nvSpPr>
          <p:spPr>
            <a:xfrm>
              <a:off x="3264" y="1632"/>
              <a:ext cx="816" cy="1344"/>
            </a:xfrm>
            <a:prstGeom prst="rect">
              <a:avLst/>
            </a:prstGeom>
            <a:noFill/>
            <a:ln cap="flat" cmpd="sng" w="28575">
              <a:solidFill>
                <a:schemeClr val="fol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63"/>
            <p:cNvSpPr/>
            <p:nvPr/>
          </p:nvSpPr>
          <p:spPr>
            <a:xfrm>
              <a:off x="3648" y="1872"/>
              <a:ext cx="96" cy="96"/>
            </a:xfrm>
            <a:prstGeom prst="ellipse">
              <a:avLst/>
            </a:prstGeom>
            <a:solidFill>
              <a:srgbClr val="0099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63"/>
            <p:cNvSpPr/>
            <p:nvPr/>
          </p:nvSpPr>
          <p:spPr>
            <a:xfrm>
              <a:off x="3744" y="2544"/>
              <a:ext cx="96" cy="96"/>
            </a:xfrm>
            <a:prstGeom prst="ellipse">
              <a:avLst/>
            </a:prstGeom>
            <a:solidFill>
              <a:srgbClr val="0099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63"/>
            <p:cNvSpPr/>
            <p:nvPr/>
          </p:nvSpPr>
          <p:spPr>
            <a:xfrm>
              <a:off x="3024" y="2832"/>
              <a:ext cx="96" cy="96"/>
            </a:xfrm>
            <a:prstGeom prst="ellipse">
              <a:avLst/>
            </a:prstGeom>
            <a:solidFill>
              <a:srgbClr val="FF00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63"/>
            <p:cNvSpPr/>
            <p:nvPr/>
          </p:nvSpPr>
          <p:spPr>
            <a:xfrm>
              <a:off x="3216" y="1839"/>
              <a:ext cx="96" cy="96"/>
            </a:xfrm>
            <a:prstGeom prst="ellipse">
              <a:avLst/>
            </a:prstGeom>
            <a:solidFill>
              <a:srgbClr val="0099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87" name="Google Shape;1187;p63"/>
            <p:cNvCxnSpPr/>
            <p:nvPr/>
          </p:nvCxnSpPr>
          <p:spPr>
            <a:xfrm flipH="1">
              <a:off x="3120" y="2736"/>
              <a:ext cx="672" cy="2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188" name="Google Shape;1188;p63"/>
            <p:cNvSpPr txBox="1"/>
            <p:nvPr/>
          </p:nvSpPr>
          <p:spPr>
            <a:xfrm>
              <a:off x="2976" y="3039"/>
              <a:ext cx="1363" cy="7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 🡪 out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save new clip vert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Leaving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(1 output)</a:t>
              </a:r>
              <a:endParaRPr/>
            </a:p>
          </p:txBody>
        </p:sp>
        <p:sp>
          <p:nvSpPr>
            <p:cNvPr id="1189" name="Google Shape;1189;p63"/>
            <p:cNvSpPr txBox="1"/>
            <p:nvPr/>
          </p:nvSpPr>
          <p:spPr>
            <a:xfrm>
              <a:off x="3792" y="2592"/>
              <a:ext cx="32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1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i-1</a:t>
              </a:r>
              <a:endParaRPr/>
            </a:p>
          </p:txBody>
        </p:sp>
        <p:sp>
          <p:nvSpPr>
            <p:cNvPr id="1190" name="Google Shape;1190;p63"/>
            <p:cNvSpPr/>
            <p:nvPr/>
          </p:nvSpPr>
          <p:spPr>
            <a:xfrm>
              <a:off x="3216" y="2736"/>
              <a:ext cx="96" cy="96"/>
            </a:xfrm>
            <a:prstGeom prst="ellipse">
              <a:avLst/>
            </a:prstGeom>
            <a:solidFill>
              <a:srgbClr val="0099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91" name="Google Shape;1191;p63"/>
            <p:cNvCxnSpPr/>
            <p:nvPr/>
          </p:nvCxnSpPr>
          <p:spPr>
            <a:xfrm>
              <a:off x="3264" y="1632"/>
              <a:ext cx="0" cy="134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triangle"/>
            </a:ln>
          </p:spPr>
        </p:cxnSp>
        <p:sp>
          <p:nvSpPr>
            <p:cNvPr id="1192" name="Google Shape;1192;p63"/>
            <p:cNvSpPr/>
            <p:nvPr/>
          </p:nvSpPr>
          <p:spPr>
            <a:xfrm>
              <a:off x="2976" y="1824"/>
              <a:ext cx="96" cy="96"/>
            </a:xfrm>
            <a:prstGeom prst="ellipse">
              <a:avLst/>
            </a:prstGeom>
            <a:solidFill>
              <a:srgbClr val="FF00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64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199" name="Google Shape;1199;p64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1200" name="Google Shape;1200;p6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01" name="Google Shape;1201;p64"/>
          <p:cNvSpPr txBox="1"/>
          <p:nvPr>
            <p:ph type="title"/>
          </p:nvPr>
        </p:nvSpPr>
        <p:spPr>
          <a:xfrm>
            <a:off x="457200" y="274637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Sutherland-Hodgman Polygon Clipping</a:t>
            </a:r>
            <a:endParaRPr/>
          </a:p>
        </p:txBody>
      </p:sp>
      <p:sp>
        <p:nvSpPr>
          <p:cNvPr id="1202" name="Google Shape;1202;p64"/>
          <p:cNvSpPr txBox="1"/>
          <p:nvPr>
            <p:ph idx="1" type="body"/>
          </p:nvPr>
        </p:nvSpPr>
        <p:spPr>
          <a:xfrm>
            <a:off x="457200" y="1268412"/>
            <a:ext cx="3814762" cy="5251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example shows the point being processed (P) and the previous point (S)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Saved points define area clipped to the boundary in question</a:t>
            </a:r>
            <a:endParaRPr/>
          </a:p>
        </p:txBody>
      </p:sp>
      <p:grpSp>
        <p:nvGrpSpPr>
          <p:cNvPr id="1203" name="Google Shape;1203;p64"/>
          <p:cNvGrpSpPr/>
          <p:nvPr/>
        </p:nvGrpSpPr>
        <p:grpSpPr>
          <a:xfrm>
            <a:off x="4494212" y="1425575"/>
            <a:ext cx="1700212" cy="2314575"/>
            <a:chOff x="2831" y="898"/>
            <a:chExt cx="1071" cy="1458"/>
          </a:xfrm>
        </p:grpSpPr>
        <p:sp>
          <p:nvSpPr>
            <p:cNvPr id="1204" name="Google Shape;1204;p64"/>
            <p:cNvSpPr/>
            <p:nvPr/>
          </p:nvSpPr>
          <p:spPr>
            <a:xfrm>
              <a:off x="2832" y="933"/>
              <a:ext cx="786" cy="1029"/>
            </a:xfrm>
            <a:custGeom>
              <a:rect b="b" l="l" r="r" t="t"/>
              <a:pathLst>
                <a:path extrusionOk="0" h="1029" w="786">
                  <a:moveTo>
                    <a:pt x="0" y="1029"/>
                  </a:moveTo>
                  <a:lnTo>
                    <a:pt x="18" y="0"/>
                  </a:lnTo>
                  <a:lnTo>
                    <a:pt x="651" y="267"/>
                  </a:lnTo>
                  <a:lnTo>
                    <a:pt x="786" y="711"/>
                  </a:lnTo>
                  <a:lnTo>
                    <a:pt x="0" y="10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64"/>
            <p:cNvSpPr txBox="1"/>
            <p:nvPr/>
          </p:nvSpPr>
          <p:spPr>
            <a:xfrm>
              <a:off x="3157" y="898"/>
              <a:ext cx="745" cy="108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06" name="Google Shape;1206;p64"/>
            <p:cNvCxnSpPr/>
            <p:nvPr/>
          </p:nvCxnSpPr>
          <p:spPr>
            <a:xfrm>
              <a:off x="2849" y="933"/>
              <a:ext cx="636" cy="2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1207" name="Google Shape;1207;p64"/>
            <p:cNvCxnSpPr/>
            <p:nvPr/>
          </p:nvCxnSpPr>
          <p:spPr>
            <a:xfrm flipH="1">
              <a:off x="2834" y="1643"/>
              <a:ext cx="795" cy="31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1208" name="Google Shape;1208;p64"/>
            <p:cNvCxnSpPr/>
            <p:nvPr/>
          </p:nvCxnSpPr>
          <p:spPr>
            <a:xfrm flipH="1">
              <a:off x="2831" y="934"/>
              <a:ext cx="20" cy="103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1209" name="Google Shape;1209;p64"/>
            <p:cNvSpPr txBox="1"/>
            <p:nvPr/>
          </p:nvSpPr>
          <p:spPr>
            <a:xfrm>
              <a:off x="3486" y="1021"/>
              <a:ext cx="2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3333CC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1210" name="Google Shape;1210;p64"/>
            <p:cNvSpPr txBox="1"/>
            <p:nvPr/>
          </p:nvSpPr>
          <p:spPr>
            <a:xfrm>
              <a:off x="3622" y="1525"/>
              <a:ext cx="2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3333CC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/>
            </a:p>
          </p:txBody>
        </p:sp>
        <p:cxnSp>
          <p:nvCxnSpPr>
            <p:cNvPr id="1211" name="Google Shape;1211;p64"/>
            <p:cNvCxnSpPr/>
            <p:nvPr/>
          </p:nvCxnSpPr>
          <p:spPr>
            <a:xfrm>
              <a:off x="3482" y="1198"/>
              <a:ext cx="140" cy="447"/>
            </a:xfrm>
            <a:prstGeom prst="straightConnector1">
              <a:avLst/>
            </a:prstGeom>
            <a:noFill/>
            <a:ln cap="flat" cmpd="sng" w="25400">
              <a:solidFill>
                <a:srgbClr val="3333CC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1212" name="Google Shape;1212;p64"/>
            <p:cNvCxnSpPr/>
            <p:nvPr/>
          </p:nvCxnSpPr>
          <p:spPr>
            <a:xfrm>
              <a:off x="3494" y="1241"/>
              <a:ext cx="70" cy="228"/>
            </a:xfrm>
            <a:prstGeom prst="straightConnector1">
              <a:avLst/>
            </a:prstGeom>
            <a:noFill/>
            <a:ln cap="flat" cmpd="sng" w="9525">
              <a:solidFill>
                <a:srgbClr val="3333CC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sp>
          <p:nvSpPr>
            <p:cNvPr id="1213" name="Google Shape;1213;p64"/>
            <p:cNvSpPr txBox="1"/>
            <p:nvPr/>
          </p:nvSpPr>
          <p:spPr>
            <a:xfrm>
              <a:off x="2884" y="2125"/>
              <a:ext cx="94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Save Point P</a:t>
              </a:r>
              <a:endParaRPr/>
            </a:p>
          </p:txBody>
        </p:sp>
      </p:grpSp>
      <p:grpSp>
        <p:nvGrpSpPr>
          <p:cNvPr id="1214" name="Google Shape;1214;p64"/>
          <p:cNvGrpSpPr/>
          <p:nvPr/>
        </p:nvGrpSpPr>
        <p:grpSpPr>
          <a:xfrm>
            <a:off x="6677025" y="1406525"/>
            <a:ext cx="2008187" cy="2354262"/>
            <a:chOff x="4206" y="886"/>
            <a:chExt cx="1265" cy="1483"/>
          </a:xfrm>
        </p:grpSpPr>
        <p:sp>
          <p:nvSpPr>
            <p:cNvPr id="1215" name="Google Shape;1215;p64"/>
            <p:cNvSpPr/>
            <p:nvPr/>
          </p:nvSpPr>
          <p:spPr>
            <a:xfrm>
              <a:off x="4403" y="923"/>
              <a:ext cx="786" cy="1029"/>
            </a:xfrm>
            <a:custGeom>
              <a:rect b="b" l="l" r="r" t="t"/>
              <a:pathLst>
                <a:path extrusionOk="0" h="1029" w="786">
                  <a:moveTo>
                    <a:pt x="0" y="1029"/>
                  </a:moveTo>
                  <a:lnTo>
                    <a:pt x="18" y="0"/>
                  </a:lnTo>
                  <a:lnTo>
                    <a:pt x="651" y="267"/>
                  </a:lnTo>
                  <a:lnTo>
                    <a:pt x="786" y="711"/>
                  </a:lnTo>
                  <a:lnTo>
                    <a:pt x="0" y="10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64"/>
            <p:cNvSpPr txBox="1"/>
            <p:nvPr/>
          </p:nvSpPr>
          <p:spPr>
            <a:xfrm>
              <a:off x="4726" y="886"/>
              <a:ext cx="745" cy="108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17" name="Google Shape;1217;p64"/>
            <p:cNvCxnSpPr/>
            <p:nvPr/>
          </p:nvCxnSpPr>
          <p:spPr>
            <a:xfrm>
              <a:off x="4418" y="921"/>
              <a:ext cx="636" cy="2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1218" name="Google Shape;1218;p64"/>
            <p:cNvCxnSpPr/>
            <p:nvPr/>
          </p:nvCxnSpPr>
          <p:spPr>
            <a:xfrm>
              <a:off x="5051" y="1186"/>
              <a:ext cx="120" cy="4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1219" name="Google Shape;1219;p64"/>
            <p:cNvCxnSpPr/>
            <p:nvPr/>
          </p:nvCxnSpPr>
          <p:spPr>
            <a:xfrm flipH="1">
              <a:off x="4400" y="922"/>
              <a:ext cx="20" cy="103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1220" name="Google Shape;1220;p64"/>
            <p:cNvSpPr txBox="1"/>
            <p:nvPr/>
          </p:nvSpPr>
          <p:spPr>
            <a:xfrm>
              <a:off x="5172" y="1435"/>
              <a:ext cx="2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3333CC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1221" name="Google Shape;1221;p64"/>
            <p:cNvSpPr txBox="1"/>
            <p:nvPr/>
          </p:nvSpPr>
          <p:spPr>
            <a:xfrm>
              <a:off x="4206" y="1929"/>
              <a:ext cx="2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3333CC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/>
            </a:p>
          </p:txBody>
        </p:sp>
        <p:cxnSp>
          <p:nvCxnSpPr>
            <p:cNvPr id="1222" name="Google Shape;1222;p64"/>
            <p:cNvCxnSpPr/>
            <p:nvPr/>
          </p:nvCxnSpPr>
          <p:spPr>
            <a:xfrm flipH="1">
              <a:off x="4394" y="1622"/>
              <a:ext cx="774" cy="327"/>
            </a:xfrm>
            <a:prstGeom prst="straightConnector1">
              <a:avLst/>
            </a:prstGeom>
            <a:noFill/>
            <a:ln cap="flat" cmpd="sng" w="25400">
              <a:solidFill>
                <a:srgbClr val="3333CC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1223" name="Google Shape;1223;p64"/>
            <p:cNvCxnSpPr/>
            <p:nvPr/>
          </p:nvCxnSpPr>
          <p:spPr>
            <a:xfrm flipH="1">
              <a:off x="4803" y="1626"/>
              <a:ext cx="367" cy="148"/>
            </a:xfrm>
            <a:prstGeom prst="straightConnector1">
              <a:avLst/>
            </a:prstGeom>
            <a:noFill/>
            <a:ln cap="flat" cmpd="sng" w="19050">
              <a:solidFill>
                <a:srgbClr val="3333CC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sp>
          <p:nvSpPr>
            <p:cNvPr id="1224" name="Google Shape;1224;p64"/>
            <p:cNvSpPr txBox="1"/>
            <p:nvPr/>
          </p:nvSpPr>
          <p:spPr>
            <a:xfrm>
              <a:off x="4466" y="2119"/>
              <a:ext cx="905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Save Point </a:t>
              </a: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  <p:sp>
          <p:nvSpPr>
            <p:cNvPr id="1225" name="Google Shape;1225;p64"/>
            <p:cNvSpPr/>
            <p:nvPr/>
          </p:nvSpPr>
          <p:spPr>
            <a:xfrm>
              <a:off x="4687" y="1778"/>
              <a:ext cx="69" cy="69"/>
            </a:xfrm>
            <a:prstGeom prst="ellipse">
              <a:avLst/>
            </a:prstGeom>
            <a:solidFill>
              <a:srgbClr val="3333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64"/>
            <p:cNvSpPr txBox="1"/>
            <p:nvPr/>
          </p:nvSpPr>
          <p:spPr>
            <a:xfrm>
              <a:off x="4593" y="1602"/>
              <a:ext cx="16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33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</p:grpSp>
      <p:grpSp>
        <p:nvGrpSpPr>
          <p:cNvPr id="1227" name="Google Shape;1227;p64"/>
          <p:cNvGrpSpPr/>
          <p:nvPr/>
        </p:nvGrpSpPr>
        <p:grpSpPr>
          <a:xfrm>
            <a:off x="4165600" y="4024312"/>
            <a:ext cx="2139950" cy="2405062"/>
            <a:chOff x="2624" y="2535"/>
            <a:chExt cx="1348" cy="1515"/>
          </a:xfrm>
        </p:grpSpPr>
        <p:sp>
          <p:nvSpPr>
            <p:cNvPr id="1228" name="Google Shape;1228;p64"/>
            <p:cNvSpPr/>
            <p:nvPr/>
          </p:nvSpPr>
          <p:spPr>
            <a:xfrm>
              <a:off x="2846" y="2658"/>
              <a:ext cx="786" cy="1029"/>
            </a:xfrm>
            <a:custGeom>
              <a:rect b="b" l="l" r="r" t="t"/>
              <a:pathLst>
                <a:path extrusionOk="0" h="1029" w="786">
                  <a:moveTo>
                    <a:pt x="0" y="1029"/>
                  </a:moveTo>
                  <a:lnTo>
                    <a:pt x="18" y="0"/>
                  </a:lnTo>
                  <a:lnTo>
                    <a:pt x="651" y="267"/>
                  </a:lnTo>
                  <a:lnTo>
                    <a:pt x="786" y="711"/>
                  </a:lnTo>
                  <a:lnTo>
                    <a:pt x="0" y="10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64"/>
            <p:cNvSpPr txBox="1"/>
            <p:nvPr/>
          </p:nvSpPr>
          <p:spPr>
            <a:xfrm>
              <a:off x="3164" y="2626"/>
              <a:ext cx="745" cy="108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30" name="Google Shape;1230;p64"/>
            <p:cNvCxnSpPr/>
            <p:nvPr/>
          </p:nvCxnSpPr>
          <p:spPr>
            <a:xfrm>
              <a:off x="2856" y="2661"/>
              <a:ext cx="636" cy="2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1231" name="Google Shape;1231;p64"/>
            <p:cNvCxnSpPr/>
            <p:nvPr/>
          </p:nvCxnSpPr>
          <p:spPr>
            <a:xfrm>
              <a:off x="3489" y="2926"/>
              <a:ext cx="140" cy="4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1232" name="Google Shape;1232;p64"/>
            <p:cNvCxnSpPr/>
            <p:nvPr/>
          </p:nvCxnSpPr>
          <p:spPr>
            <a:xfrm flipH="1">
              <a:off x="2841" y="3370"/>
              <a:ext cx="775" cy="31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1233" name="Google Shape;1233;p64"/>
            <p:cNvSpPr txBox="1"/>
            <p:nvPr/>
          </p:nvSpPr>
          <p:spPr>
            <a:xfrm>
              <a:off x="2656" y="2535"/>
              <a:ext cx="2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3333CC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/>
            </a:p>
          </p:txBody>
        </p:sp>
        <p:sp>
          <p:nvSpPr>
            <p:cNvPr id="1234" name="Google Shape;1234;p64"/>
            <p:cNvSpPr txBox="1"/>
            <p:nvPr/>
          </p:nvSpPr>
          <p:spPr>
            <a:xfrm>
              <a:off x="2624" y="3585"/>
              <a:ext cx="2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3333CC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cxnSp>
          <p:nvCxnSpPr>
            <p:cNvPr id="1235" name="Google Shape;1235;p64"/>
            <p:cNvCxnSpPr/>
            <p:nvPr/>
          </p:nvCxnSpPr>
          <p:spPr>
            <a:xfrm flipH="1" rot="10800000">
              <a:off x="2841" y="2662"/>
              <a:ext cx="10" cy="1033"/>
            </a:xfrm>
            <a:prstGeom prst="straightConnector1">
              <a:avLst/>
            </a:prstGeom>
            <a:noFill/>
            <a:ln cap="flat" cmpd="sng" w="25400">
              <a:solidFill>
                <a:srgbClr val="3333CC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1236" name="Google Shape;1236;p64"/>
            <p:cNvCxnSpPr/>
            <p:nvPr/>
          </p:nvCxnSpPr>
          <p:spPr>
            <a:xfrm rot="10800000">
              <a:off x="2843" y="3172"/>
              <a:ext cx="10" cy="507"/>
            </a:xfrm>
            <a:prstGeom prst="straightConnector1">
              <a:avLst/>
            </a:prstGeom>
            <a:noFill/>
            <a:ln cap="flat" cmpd="sng" w="19050">
              <a:solidFill>
                <a:srgbClr val="3333CC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sp>
          <p:nvSpPr>
            <p:cNvPr id="1237" name="Google Shape;1237;p64"/>
            <p:cNvSpPr txBox="1"/>
            <p:nvPr/>
          </p:nvSpPr>
          <p:spPr>
            <a:xfrm>
              <a:off x="2784" y="3819"/>
              <a:ext cx="1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 Points Saved</a:t>
              </a:r>
              <a:endParaRPr/>
            </a:p>
          </p:txBody>
        </p:sp>
      </p:grpSp>
      <p:grpSp>
        <p:nvGrpSpPr>
          <p:cNvPr id="1238" name="Google Shape;1238;p64"/>
          <p:cNvGrpSpPr/>
          <p:nvPr/>
        </p:nvGrpSpPr>
        <p:grpSpPr>
          <a:xfrm>
            <a:off x="6654800" y="4019550"/>
            <a:ext cx="2106612" cy="2413000"/>
            <a:chOff x="4192" y="2532"/>
            <a:chExt cx="1327" cy="1520"/>
          </a:xfrm>
        </p:grpSpPr>
        <p:sp>
          <p:nvSpPr>
            <p:cNvPr id="1239" name="Google Shape;1239;p64"/>
            <p:cNvSpPr/>
            <p:nvPr/>
          </p:nvSpPr>
          <p:spPr>
            <a:xfrm>
              <a:off x="4374" y="2668"/>
              <a:ext cx="786" cy="1029"/>
            </a:xfrm>
            <a:custGeom>
              <a:rect b="b" l="l" r="r" t="t"/>
              <a:pathLst>
                <a:path extrusionOk="0" h="1029" w="786">
                  <a:moveTo>
                    <a:pt x="0" y="1029"/>
                  </a:moveTo>
                  <a:lnTo>
                    <a:pt x="18" y="0"/>
                  </a:lnTo>
                  <a:lnTo>
                    <a:pt x="651" y="267"/>
                  </a:lnTo>
                  <a:lnTo>
                    <a:pt x="786" y="711"/>
                  </a:lnTo>
                  <a:lnTo>
                    <a:pt x="0" y="10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64"/>
            <p:cNvSpPr txBox="1"/>
            <p:nvPr/>
          </p:nvSpPr>
          <p:spPr>
            <a:xfrm>
              <a:off x="4700" y="2623"/>
              <a:ext cx="745" cy="108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41" name="Google Shape;1241;p64"/>
            <p:cNvCxnSpPr/>
            <p:nvPr/>
          </p:nvCxnSpPr>
          <p:spPr>
            <a:xfrm>
              <a:off x="5025" y="2923"/>
              <a:ext cx="140" cy="44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1242" name="Google Shape;1242;p64"/>
            <p:cNvCxnSpPr/>
            <p:nvPr/>
          </p:nvCxnSpPr>
          <p:spPr>
            <a:xfrm flipH="1">
              <a:off x="4377" y="3367"/>
              <a:ext cx="775" cy="31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1243" name="Google Shape;1243;p64"/>
            <p:cNvCxnSpPr/>
            <p:nvPr/>
          </p:nvCxnSpPr>
          <p:spPr>
            <a:xfrm flipH="1">
              <a:off x="4374" y="2659"/>
              <a:ext cx="20" cy="103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1244" name="Google Shape;1244;p64"/>
            <p:cNvSpPr txBox="1"/>
            <p:nvPr/>
          </p:nvSpPr>
          <p:spPr>
            <a:xfrm>
              <a:off x="4192" y="2532"/>
              <a:ext cx="2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3333CC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1245" name="Google Shape;1245;p64"/>
            <p:cNvSpPr txBox="1"/>
            <p:nvPr/>
          </p:nvSpPr>
          <p:spPr>
            <a:xfrm>
              <a:off x="5033" y="2798"/>
              <a:ext cx="2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3333CC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/>
            </a:p>
          </p:txBody>
        </p:sp>
        <p:cxnSp>
          <p:nvCxnSpPr>
            <p:cNvPr id="1246" name="Google Shape;1246;p64"/>
            <p:cNvCxnSpPr/>
            <p:nvPr/>
          </p:nvCxnSpPr>
          <p:spPr>
            <a:xfrm rot="10800000">
              <a:off x="4397" y="2659"/>
              <a:ext cx="625" cy="259"/>
            </a:xfrm>
            <a:prstGeom prst="straightConnector1">
              <a:avLst/>
            </a:prstGeom>
            <a:noFill/>
            <a:ln cap="flat" cmpd="sng" w="25400">
              <a:solidFill>
                <a:srgbClr val="3333CC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1247" name="Google Shape;1247;p64"/>
            <p:cNvCxnSpPr/>
            <p:nvPr/>
          </p:nvCxnSpPr>
          <p:spPr>
            <a:xfrm>
              <a:off x="4418" y="2682"/>
              <a:ext cx="189" cy="59"/>
            </a:xfrm>
            <a:prstGeom prst="straightConnector1">
              <a:avLst/>
            </a:prstGeom>
            <a:noFill/>
            <a:ln cap="flat" cmpd="sng" w="19050">
              <a:solidFill>
                <a:srgbClr val="3333CC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sp>
          <p:nvSpPr>
            <p:cNvPr id="1248" name="Google Shape;1248;p64"/>
            <p:cNvSpPr txBox="1"/>
            <p:nvPr/>
          </p:nvSpPr>
          <p:spPr>
            <a:xfrm>
              <a:off x="4270" y="3802"/>
              <a:ext cx="1249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Save Points </a:t>
              </a: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&amp; P</a:t>
              </a:r>
              <a:endParaRPr/>
            </a:p>
          </p:txBody>
        </p:sp>
        <p:sp>
          <p:nvSpPr>
            <p:cNvPr id="1249" name="Google Shape;1249;p64"/>
            <p:cNvSpPr/>
            <p:nvPr/>
          </p:nvSpPr>
          <p:spPr>
            <a:xfrm>
              <a:off x="4671" y="2756"/>
              <a:ext cx="69" cy="69"/>
            </a:xfrm>
            <a:prstGeom prst="ellipse">
              <a:avLst/>
            </a:prstGeom>
            <a:solidFill>
              <a:srgbClr val="3333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64"/>
            <p:cNvSpPr txBox="1"/>
            <p:nvPr/>
          </p:nvSpPr>
          <p:spPr>
            <a:xfrm>
              <a:off x="4571" y="2801"/>
              <a:ext cx="16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3333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</p:grpSp>
      <p:grpSp>
        <p:nvGrpSpPr>
          <p:cNvPr id="1251" name="Google Shape;1251;p64"/>
          <p:cNvGrpSpPr/>
          <p:nvPr/>
        </p:nvGrpSpPr>
        <p:grpSpPr>
          <a:xfrm>
            <a:off x="5386387" y="2332037"/>
            <a:ext cx="2363787" cy="2932112"/>
            <a:chOff x="2652" y="1331"/>
            <a:chExt cx="1489" cy="1847"/>
          </a:xfrm>
        </p:grpSpPr>
        <p:sp>
          <p:nvSpPr>
            <p:cNvPr id="1252" name="Google Shape;1252;p64"/>
            <p:cNvSpPr txBox="1"/>
            <p:nvPr/>
          </p:nvSpPr>
          <p:spPr>
            <a:xfrm>
              <a:off x="2652" y="1331"/>
              <a:ext cx="1489" cy="1847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64"/>
            <p:cNvSpPr/>
            <p:nvPr/>
          </p:nvSpPr>
          <p:spPr>
            <a:xfrm>
              <a:off x="2691" y="1743"/>
              <a:ext cx="786" cy="1029"/>
            </a:xfrm>
            <a:custGeom>
              <a:rect b="b" l="l" r="r" t="t"/>
              <a:pathLst>
                <a:path extrusionOk="0" h="1029" w="786">
                  <a:moveTo>
                    <a:pt x="0" y="1029"/>
                  </a:moveTo>
                  <a:lnTo>
                    <a:pt x="18" y="0"/>
                  </a:lnTo>
                  <a:lnTo>
                    <a:pt x="651" y="267"/>
                  </a:lnTo>
                  <a:lnTo>
                    <a:pt x="786" y="711"/>
                  </a:lnTo>
                  <a:lnTo>
                    <a:pt x="0" y="10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64"/>
            <p:cNvSpPr txBox="1"/>
            <p:nvPr/>
          </p:nvSpPr>
          <p:spPr>
            <a:xfrm>
              <a:off x="2670" y="1609"/>
              <a:ext cx="347" cy="126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55" name="Google Shape;1255;p64"/>
            <p:cNvGrpSpPr/>
            <p:nvPr/>
          </p:nvGrpSpPr>
          <p:grpSpPr>
            <a:xfrm>
              <a:off x="3003" y="1874"/>
              <a:ext cx="477" cy="776"/>
              <a:chOff x="2993" y="1874"/>
              <a:chExt cx="477" cy="776"/>
            </a:xfrm>
          </p:grpSpPr>
          <p:cxnSp>
            <p:nvCxnSpPr>
              <p:cNvPr id="1256" name="Google Shape;1256;p64"/>
              <p:cNvCxnSpPr/>
              <p:nvPr/>
            </p:nvCxnSpPr>
            <p:spPr>
              <a:xfrm>
                <a:off x="3008" y="1874"/>
                <a:ext cx="338" cy="139"/>
              </a:xfrm>
              <a:prstGeom prst="straightConnector1">
                <a:avLst/>
              </a:prstGeom>
              <a:noFill/>
              <a:ln cap="flat" cmpd="sng" w="9525">
                <a:solidFill>
                  <a:srgbClr val="3333CC"/>
                </a:solidFill>
                <a:prstDash val="solid"/>
                <a:miter lim="800000"/>
                <a:headEnd len="med" w="med" type="oval"/>
                <a:tailEnd len="med" w="med" type="oval"/>
              </a:ln>
            </p:spPr>
          </p:cxnSp>
          <p:cxnSp>
            <p:nvCxnSpPr>
              <p:cNvPr id="1257" name="Google Shape;1257;p64"/>
              <p:cNvCxnSpPr/>
              <p:nvPr/>
            </p:nvCxnSpPr>
            <p:spPr>
              <a:xfrm>
                <a:off x="3343" y="2010"/>
                <a:ext cx="120" cy="437"/>
              </a:xfrm>
              <a:prstGeom prst="straightConnector1">
                <a:avLst/>
              </a:prstGeom>
              <a:noFill/>
              <a:ln cap="flat" cmpd="sng" w="9525">
                <a:solidFill>
                  <a:srgbClr val="3333CC"/>
                </a:solidFill>
                <a:prstDash val="solid"/>
                <a:miter lim="800000"/>
                <a:headEnd len="med" w="med" type="oval"/>
                <a:tailEnd len="med" w="med" type="oval"/>
              </a:ln>
            </p:spPr>
          </p:cxnSp>
          <p:cxnSp>
            <p:nvCxnSpPr>
              <p:cNvPr id="1258" name="Google Shape;1258;p64"/>
              <p:cNvCxnSpPr/>
              <p:nvPr/>
            </p:nvCxnSpPr>
            <p:spPr>
              <a:xfrm flipH="1">
                <a:off x="2993" y="2454"/>
                <a:ext cx="477" cy="189"/>
              </a:xfrm>
              <a:prstGeom prst="straightConnector1">
                <a:avLst/>
              </a:prstGeom>
              <a:noFill/>
              <a:ln cap="flat" cmpd="sng" w="9525">
                <a:solidFill>
                  <a:srgbClr val="3333CC"/>
                </a:solidFill>
                <a:prstDash val="solid"/>
                <a:miter lim="800000"/>
                <a:headEnd len="med" w="med" type="oval"/>
                <a:tailEnd len="med" w="med" type="oval"/>
              </a:ln>
            </p:spPr>
          </p:cxnSp>
          <p:cxnSp>
            <p:nvCxnSpPr>
              <p:cNvPr id="1259" name="Google Shape;1259;p64"/>
              <p:cNvCxnSpPr/>
              <p:nvPr/>
            </p:nvCxnSpPr>
            <p:spPr>
              <a:xfrm flipH="1">
                <a:off x="3000" y="1875"/>
                <a:ext cx="10" cy="775"/>
              </a:xfrm>
              <a:prstGeom prst="straightConnector1">
                <a:avLst/>
              </a:prstGeom>
              <a:noFill/>
              <a:ln cap="flat" cmpd="sng" w="9525">
                <a:solidFill>
                  <a:srgbClr val="3333CC"/>
                </a:solidFill>
                <a:prstDash val="solid"/>
                <a:miter lim="800000"/>
                <a:headEnd len="med" w="med" type="oval"/>
                <a:tailEnd len="med" w="med" type="oval"/>
              </a:ln>
            </p:spPr>
          </p:cxnSp>
        </p:grpSp>
        <p:sp>
          <p:nvSpPr>
            <p:cNvPr id="1260" name="Google Shape;1260;p64"/>
            <p:cNvSpPr txBox="1"/>
            <p:nvPr/>
          </p:nvSpPr>
          <p:spPr>
            <a:xfrm>
              <a:off x="3018" y="1710"/>
              <a:ext cx="745" cy="108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65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267" name="Google Shape;1267;p65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1268" name="Google Shape;1268;p6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pSp>
        <p:nvGrpSpPr>
          <p:cNvPr id="1269" name="Google Shape;1269;p65"/>
          <p:cNvGrpSpPr/>
          <p:nvPr/>
        </p:nvGrpSpPr>
        <p:grpSpPr>
          <a:xfrm>
            <a:off x="2514600" y="0"/>
            <a:ext cx="6934201" cy="7086600"/>
            <a:chOff x="3265" y="518"/>
            <a:chExt cx="7200" cy="9565"/>
          </a:xfrm>
        </p:grpSpPr>
        <p:sp>
          <p:nvSpPr>
            <p:cNvPr id="1270" name="Google Shape;1270;p65"/>
            <p:cNvSpPr txBox="1"/>
            <p:nvPr/>
          </p:nvSpPr>
          <p:spPr>
            <a:xfrm>
              <a:off x="3265" y="518"/>
              <a:ext cx="7200" cy="9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65"/>
            <p:cNvSpPr/>
            <p:nvPr/>
          </p:nvSpPr>
          <p:spPr>
            <a:xfrm>
              <a:off x="6351" y="827"/>
              <a:ext cx="1028" cy="462"/>
            </a:xfrm>
            <a:prstGeom prst="flowChartTerminator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imes New Roman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START</a:t>
              </a:r>
              <a:endParaRPr/>
            </a:p>
          </p:txBody>
        </p:sp>
        <p:sp>
          <p:nvSpPr>
            <p:cNvPr id="1272" name="Google Shape;1272;p65"/>
            <p:cNvSpPr/>
            <p:nvPr/>
          </p:nvSpPr>
          <p:spPr>
            <a:xfrm>
              <a:off x="5219" y="1598"/>
              <a:ext cx="3188" cy="617"/>
            </a:xfrm>
            <a:prstGeom prst="flowChartInputOutpu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imes New Roman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INPUT VERTEX LIST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imes New Roman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(P</a:t>
              </a:r>
              <a:r>
                <a:rPr b="1" baseline="-25000" i="0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1" i="0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P</a:t>
              </a:r>
              <a:r>
                <a:rPr b="1" baseline="-25000" i="0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0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........, P</a:t>
              </a:r>
              <a:r>
                <a:rPr b="1" baseline="-25000" i="0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b="1" i="0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  <p:sp>
          <p:nvSpPr>
            <p:cNvPr id="1273" name="Google Shape;1273;p65"/>
            <p:cNvSpPr/>
            <p:nvPr/>
          </p:nvSpPr>
          <p:spPr>
            <a:xfrm>
              <a:off x="5631" y="3295"/>
              <a:ext cx="2263" cy="1234"/>
            </a:xfrm>
            <a:prstGeom prst="flowChartDecision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imes New Roman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P</a:t>
              </a:r>
              <a:r>
                <a:rPr b="1" baseline="-25000" i="0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b="1" i="0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b="1" baseline="-25000" i="0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i+1</a:t>
              </a:r>
              <a:r>
                <a:rPr b="1" i="0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INTERSECT E ?</a:t>
              </a:r>
              <a:endParaRPr/>
            </a:p>
          </p:txBody>
        </p:sp>
        <p:sp>
          <p:nvSpPr>
            <p:cNvPr id="1274" name="Google Shape;1274;p65"/>
            <p:cNvSpPr/>
            <p:nvPr/>
          </p:nvSpPr>
          <p:spPr>
            <a:xfrm>
              <a:off x="4911" y="2524"/>
              <a:ext cx="3496" cy="462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imes New Roman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 i =1 TO (N-1) DO</a:t>
              </a:r>
              <a:endParaRPr/>
            </a:p>
          </p:txBody>
        </p:sp>
        <p:sp>
          <p:nvSpPr>
            <p:cNvPr id="1275" name="Google Shape;1275;p65"/>
            <p:cNvSpPr/>
            <p:nvPr/>
          </p:nvSpPr>
          <p:spPr>
            <a:xfrm>
              <a:off x="4499" y="4838"/>
              <a:ext cx="1235" cy="308"/>
            </a:xfrm>
            <a:prstGeom prst="flowChartProcess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imes New Roman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COMPUTE I</a:t>
              </a:r>
              <a:endParaRPr/>
            </a:p>
          </p:txBody>
        </p:sp>
        <p:sp>
          <p:nvSpPr>
            <p:cNvPr id="1276" name="Google Shape;1276;p65"/>
            <p:cNvSpPr/>
            <p:nvPr/>
          </p:nvSpPr>
          <p:spPr>
            <a:xfrm>
              <a:off x="3471" y="5455"/>
              <a:ext cx="3394" cy="308"/>
            </a:xfrm>
            <a:prstGeom prst="flowChartInputOutpu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imes New Roman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OUTPUT I IN VERTEX LIST</a:t>
              </a:r>
              <a:endParaRPr/>
            </a:p>
          </p:txBody>
        </p:sp>
        <p:cxnSp>
          <p:nvCxnSpPr>
            <p:cNvPr id="1277" name="Google Shape;1277;p65"/>
            <p:cNvCxnSpPr/>
            <p:nvPr/>
          </p:nvCxnSpPr>
          <p:spPr>
            <a:xfrm>
              <a:off x="6762" y="1289"/>
              <a:ext cx="0" cy="30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78" name="Google Shape;1278;p65"/>
            <p:cNvCxnSpPr/>
            <p:nvPr/>
          </p:nvCxnSpPr>
          <p:spPr>
            <a:xfrm>
              <a:off x="6762" y="2215"/>
              <a:ext cx="1" cy="30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79" name="Google Shape;1279;p65"/>
            <p:cNvCxnSpPr/>
            <p:nvPr/>
          </p:nvCxnSpPr>
          <p:spPr>
            <a:xfrm>
              <a:off x="6762" y="2986"/>
              <a:ext cx="1" cy="31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80" name="Google Shape;1280;p65"/>
            <p:cNvCxnSpPr/>
            <p:nvPr/>
          </p:nvCxnSpPr>
          <p:spPr>
            <a:xfrm rot="10800000">
              <a:off x="5014" y="3912"/>
              <a:ext cx="617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81" name="Google Shape;1281;p65"/>
            <p:cNvCxnSpPr/>
            <p:nvPr/>
          </p:nvCxnSpPr>
          <p:spPr>
            <a:xfrm>
              <a:off x="5014" y="3912"/>
              <a:ext cx="0" cy="92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82" name="Google Shape;1282;p65"/>
            <p:cNvCxnSpPr/>
            <p:nvPr/>
          </p:nvCxnSpPr>
          <p:spPr>
            <a:xfrm>
              <a:off x="5014" y="5146"/>
              <a:ext cx="0" cy="30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83" name="Google Shape;1283;p65"/>
            <p:cNvCxnSpPr/>
            <p:nvPr/>
          </p:nvCxnSpPr>
          <p:spPr>
            <a:xfrm flipH="1">
              <a:off x="7894" y="3912"/>
              <a:ext cx="616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84" name="Google Shape;1284;p65"/>
            <p:cNvCxnSpPr/>
            <p:nvPr/>
          </p:nvCxnSpPr>
          <p:spPr>
            <a:xfrm>
              <a:off x="8511" y="3912"/>
              <a:ext cx="1" cy="20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85" name="Google Shape;1285;p65"/>
            <p:cNvCxnSpPr/>
            <p:nvPr/>
          </p:nvCxnSpPr>
          <p:spPr>
            <a:xfrm>
              <a:off x="5014" y="5763"/>
              <a:ext cx="0" cy="15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86" name="Google Shape;1286;p65"/>
            <p:cNvCxnSpPr/>
            <p:nvPr/>
          </p:nvCxnSpPr>
          <p:spPr>
            <a:xfrm>
              <a:off x="5014" y="5918"/>
              <a:ext cx="3497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87" name="Google Shape;1287;p65"/>
            <p:cNvCxnSpPr/>
            <p:nvPr/>
          </p:nvCxnSpPr>
          <p:spPr>
            <a:xfrm>
              <a:off x="6762" y="5918"/>
              <a:ext cx="1" cy="30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288" name="Google Shape;1288;p65"/>
            <p:cNvSpPr/>
            <p:nvPr/>
          </p:nvSpPr>
          <p:spPr>
            <a:xfrm>
              <a:off x="5631" y="6226"/>
              <a:ext cx="2263" cy="926"/>
            </a:xfrm>
            <a:prstGeom prst="flowChartDecision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imes New Roman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P</a:t>
              </a:r>
              <a:r>
                <a:rPr b="1" baseline="-25000" i="0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b="1" i="0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TO LEFT OF E ?</a:t>
              </a:r>
              <a:endParaRPr/>
            </a:p>
          </p:txBody>
        </p:sp>
        <p:sp>
          <p:nvSpPr>
            <p:cNvPr id="1289" name="Google Shape;1289;p65"/>
            <p:cNvSpPr txBox="1"/>
            <p:nvPr/>
          </p:nvSpPr>
          <p:spPr>
            <a:xfrm>
              <a:off x="5014" y="3603"/>
              <a:ext cx="618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imes New Roman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YES</a:t>
              </a:r>
              <a:endParaRPr/>
            </a:p>
          </p:txBody>
        </p:sp>
        <p:sp>
          <p:nvSpPr>
            <p:cNvPr id="1290" name="Google Shape;1290;p65"/>
            <p:cNvSpPr txBox="1"/>
            <p:nvPr/>
          </p:nvSpPr>
          <p:spPr>
            <a:xfrm>
              <a:off x="7894" y="3603"/>
              <a:ext cx="618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imes New Roman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</a:t>
              </a:r>
              <a:endParaRPr/>
            </a:p>
          </p:txBody>
        </p:sp>
        <p:cxnSp>
          <p:nvCxnSpPr>
            <p:cNvPr id="1291" name="Google Shape;1291;p65"/>
            <p:cNvCxnSpPr/>
            <p:nvPr/>
          </p:nvCxnSpPr>
          <p:spPr>
            <a:xfrm flipH="1">
              <a:off x="5014" y="6690"/>
              <a:ext cx="616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92" name="Google Shape;1292;p65"/>
            <p:cNvCxnSpPr/>
            <p:nvPr/>
          </p:nvCxnSpPr>
          <p:spPr>
            <a:xfrm>
              <a:off x="5014" y="6690"/>
              <a:ext cx="1" cy="92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293" name="Google Shape;1293;p65"/>
            <p:cNvSpPr txBox="1"/>
            <p:nvPr/>
          </p:nvSpPr>
          <p:spPr>
            <a:xfrm>
              <a:off x="5014" y="6380"/>
              <a:ext cx="618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imes New Roman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YES</a:t>
              </a:r>
              <a:endParaRPr/>
            </a:p>
          </p:txBody>
        </p:sp>
        <p:sp>
          <p:nvSpPr>
            <p:cNvPr id="1294" name="Google Shape;1294;p65"/>
            <p:cNvSpPr/>
            <p:nvPr/>
          </p:nvSpPr>
          <p:spPr>
            <a:xfrm>
              <a:off x="3471" y="7615"/>
              <a:ext cx="3394" cy="308"/>
            </a:xfrm>
            <a:prstGeom prst="flowChartInputOutpu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imes New Roman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OUTPUT P</a:t>
              </a:r>
              <a:r>
                <a:rPr b="1" baseline="-25000" i="0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b="1" i="0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 VERTEX LIST</a:t>
              </a:r>
              <a:endParaRPr/>
            </a:p>
          </p:txBody>
        </p:sp>
        <p:cxnSp>
          <p:nvCxnSpPr>
            <p:cNvPr id="1295" name="Google Shape;1295;p65"/>
            <p:cNvCxnSpPr/>
            <p:nvPr/>
          </p:nvCxnSpPr>
          <p:spPr>
            <a:xfrm flipH="1">
              <a:off x="7894" y="6689"/>
              <a:ext cx="617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96" name="Google Shape;1296;p65"/>
            <p:cNvCxnSpPr/>
            <p:nvPr/>
          </p:nvCxnSpPr>
          <p:spPr>
            <a:xfrm>
              <a:off x="8511" y="6689"/>
              <a:ext cx="1" cy="138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297" name="Google Shape;1297;p65"/>
            <p:cNvSpPr txBox="1"/>
            <p:nvPr/>
          </p:nvSpPr>
          <p:spPr>
            <a:xfrm>
              <a:off x="7894" y="6380"/>
              <a:ext cx="618" cy="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imes New Roman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</a:t>
              </a:r>
              <a:endParaRPr/>
            </a:p>
          </p:txBody>
        </p:sp>
        <p:cxnSp>
          <p:nvCxnSpPr>
            <p:cNvPr id="1298" name="Google Shape;1298;p65"/>
            <p:cNvCxnSpPr/>
            <p:nvPr/>
          </p:nvCxnSpPr>
          <p:spPr>
            <a:xfrm>
              <a:off x="5014" y="7923"/>
              <a:ext cx="1" cy="15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99" name="Google Shape;1299;p65"/>
            <p:cNvCxnSpPr/>
            <p:nvPr/>
          </p:nvCxnSpPr>
          <p:spPr>
            <a:xfrm>
              <a:off x="5014" y="8077"/>
              <a:ext cx="3496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00" name="Google Shape;1300;p65"/>
            <p:cNvCxnSpPr/>
            <p:nvPr/>
          </p:nvCxnSpPr>
          <p:spPr>
            <a:xfrm>
              <a:off x="6659" y="8077"/>
              <a:ext cx="1" cy="30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301" name="Google Shape;1301;p65"/>
            <p:cNvSpPr/>
            <p:nvPr/>
          </p:nvSpPr>
          <p:spPr>
            <a:xfrm>
              <a:off x="6145" y="8386"/>
              <a:ext cx="1235" cy="309"/>
            </a:xfrm>
            <a:prstGeom prst="flowChartProcess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imes New Roman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 =  i+1</a:t>
              </a:r>
              <a:endParaRPr/>
            </a:p>
          </p:txBody>
        </p:sp>
        <p:cxnSp>
          <p:nvCxnSpPr>
            <p:cNvPr id="1302" name="Google Shape;1302;p65"/>
            <p:cNvCxnSpPr/>
            <p:nvPr/>
          </p:nvCxnSpPr>
          <p:spPr>
            <a:xfrm>
              <a:off x="6659" y="8695"/>
              <a:ext cx="0" cy="30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03" name="Google Shape;1303;p65"/>
            <p:cNvCxnSpPr/>
            <p:nvPr/>
          </p:nvCxnSpPr>
          <p:spPr>
            <a:xfrm rot="10800000">
              <a:off x="3265" y="9003"/>
              <a:ext cx="3394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04" name="Google Shape;1304;p65"/>
            <p:cNvCxnSpPr/>
            <p:nvPr/>
          </p:nvCxnSpPr>
          <p:spPr>
            <a:xfrm flipH="1" rot="10800000">
              <a:off x="3265" y="2369"/>
              <a:ext cx="1" cy="663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05" name="Google Shape;1305;p65"/>
            <p:cNvCxnSpPr/>
            <p:nvPr/>
          </p:nvCxnSpPr>
          <p:spPr>
            <a:xfrm>
              <a:off x="3265" y="2369"/>
              <a:ext cx="3497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1306" name="Google Shape;1306;p65"/>
          <p:cNvSpPr txBox="1"/>
          <p:nvPr>
            <p:ph type="title"/>
          </p:nvPr>
        </p:nvSpPr>
        <p:spPr>
          <a:xfrm>
            <a:off x="304800" y="228600"/>
            <a:ext cx="3581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Chart</a:t>
            </a:r>
            <a:endParaRPr/>
          </a:p>
        </p:txBody>
      </p:sp>
      <p:sp>
        <p:nvSpPr>
          <p:cNvPr id="1307" name="Google Shape;1307;p65"/>
          <p:cNvSpPr txBox="1"/>
          <p:nvPr/>
        </p:nvSpPr>
        <p:spPr>
          <a:xfrm>
            <a:off x="304800" y="5257800"/>
            <a:ext cx="2286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 case for first Vertex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66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314" name="Google Shape;1314;p66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1315" name="Google Shape;1315;p6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16" name="Google Shape;1316;p66"/>
          <p:cNvSpPr txBox="1"/>
          <p:nvPr>
            <p:ph type="title"/>
          </p:nvPr>
        </p:nvSpPr>
        <p:spPr>
          <a:xfrm>
            <a:off x="304800" y="228600"/>
            <a:ext cx="3581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Chart</a:t>
            </a:r>
            <a:endParaRPr/>
          </a:p>
        </p:txBody>
      </p:sp>
      <p:sp>
        <p:nvSpPr>
          <p:cNvPr id="1317" name="Google Shape;1317;p66"/>
          <p:cNvSpPr txBox="1"/>
          <p:nvPr/>
        </p:nvSpPr>
        <p:spPr>
          <a:xfrm>
            <a:off x="457200" y="1066800"/>
            <a:ext cx="2286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 case for first Vertex</a:t>
            </a:r>
            <a:endParaRPr/>
          </a:p>
        </p:txBody>
      </p:sp>
      <p:grpSp>
        <p:nvGrpSpPr>
          <p:cNvPr id="1318" name="Google Shape;1318;p66"/>
          <p:cNvGrpSpPr/>
          <p:nvPr/>
        </p:nvGrpSpPr>
        <p:grpSpPr>
          <a:xfrm>
            <a:off x="2743200" y="381000"/>
            <a:ext cx="6096000" cy="6172200"/>
            <a:chOff x="3265" y="2369"/>
            <a:chExt cx="7200" cy="7714"/>
          </a:xfrm>
        </p:grpSpPr>
        <p:sp>
          <p:nvSpPr>
            <p:cNvPr id="1319" name="Google Shape;1319;p66"/>
            <p:cNvSpPr txBox="1"/>
            <p:nvPr/>
          </p:nvSpPr>
          <p:spPr>
            <a:xfrm>
              <a:off x="3265" y="2369"/>
              <a:ext cx="7200" cy="77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66"/>
            <p:cNvSpPr/>
            <p:nvPr/>
          </p:nvSpPr>
          <p:spPr>
            <a:xfrm>
              <a:off x="5631" y="3295"/>
              <a:ext cx="2263" cy="1234"/>
            </a:xfrm>
            <a:prstGeom prst="flowChartDecision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imes New Roman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P</a:t>
              </a:r>
              <a:r>
                <a:rPr b="0" baseline="-25000" i="0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b="0" i="0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b="0" baseline="-25000" i="0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r>
                <a:rPr b="0" i="0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INTERSECT E ?</a:t>
              </a:r>
              <a:endParaRPr/>
            </a:p>
          </p:txBody>
        </p:sp>
        <p:sp>
          <p:nvSpPr>
            <p:cNvPr id="1321" name="Google Shape;1321;p66"/>
            <p:cNvSpPr/>
            <p:nvPr/>
          </p:nvSpPr>
          <p:spPr>
            <a:xfrm>
              <a:off x="4499" y="4838"/>
              <a:ext cx="1235" cy="308"/>
            </a:xfrm>
            <a:prstGeom prst="flowChartProcess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imes New Roman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COMPUTE I</a:t>
              </a:r>
              <a:endParaRPr/>
            </a:p>
          </p:txBody>
        </p:sp>
        <p:sp>
          <p:nvSpPr>
            <p:cNvPr id="1322" name="Google Shape;1322;p66"/>
            <p:cNvSpPr/>
            <p:nvPr/>
          </p:nvSpPr>
          <p:spPr>
            <a:xfrm>
              <a:off x="3471" y="5455"/>
              <a:ext cx="3394" cy="308"/>
            </a:xfrm>
            <a:prstGeom prst="flowChartInputOutpu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imes New Roman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OUTPUT I IN VERTEX LIST</a:t>
              </a:r>
              <a:endParaRPr/>
            </a:p>
          </p:txBody>
        </p:sp>
        <p:cxnSp>
          <p:nvCxnSpPr>
            <p:cNvPr id="1323" name="Google Shape;1323;p66"/>
            <p:cNvCxnSpPr/>
            <p:nvPr/>
          </p:nvCxnSpPr>
          <p:spPr>
            <a:xfrm rot="10800000">
              <a:off x="5014" y="3912"/>
              <a:ext cx="617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24" name="Google Shape;1324;p66"/>
            <p:cNvCxnSpPr/>
            <p:nvPr/>
          </p:nvCxnSpPr>
          <p:spPr>
            <a:xfrm>
              <a:off x="5014" y="3912"/>
              <a:ext cx="0" cy="92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325" name="Google Shape;1325;p66"/>
            <p:cNvCxnSpPr/>
            <p:nvPr/>
          </p:nvCxnSpPr>
          <p:spPr>
            <a:xfrm>
              <a:off x="5014" y="5146"/>
              <a:ext cx="0" cy="30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326" name="Google Shape;1326;p66"/>
            <p:cNvCxnSpPr/>
            <p:nvPr/>
          </p:nvCxnSpPr>
          <p:spPr>
            <a:xfrm flipH="1">
              <a:off x="7894" y="3912"/>
              <a:ext cx="616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27" name="Google Shape;1327;p66"/>
            <p:cNvCxnSpPr/>
            <p:nvPr/>
          </p:nvCxnSpPr>
          <p:spPr>
            <a:xfrm>
              <a:off x="8511" y="3912"/>
              <a:ext cx="1" cy="20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28" name="Google Shape;1328;p66"/>
            <p:cNvCxnSpPr/>
            <p:nvPr/>
          </p:nvCxnSpPr>
          <p:spPr>
            <a:xfrm>
              <a:off x="5014" y="5763"/>
              <a:ext cx="0" cy="15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29" name="Google Shape;1329;p66"/>
            <p:cNvCxnSpPr/>
            <p:nvPr/>
          </p:nvCxnSpPr>
          <p:spPr>
            <a:xfrm>
              <a:off x="5014" y="5918"/>
              <a:ext cx="3497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30" name="Google Shape;1330;p66"/>
            <p:cNvCxnSpPr/>
            <p:nvPr/>
          </p:nvCxnSpPr>
          <p:spPr>
            <a:xfrm>
              <a:off x="6762" y="5918"/>
              <a:ext cx="1" cy="30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331" name="Google Shape;1331;p66"/>
            <p:cNvSpPr txBox="1"/>
            <p:nvPr/>
          </p:nvSpPr>
          <p:spPr>
            <a:xfrm>
              <a:off x="5014" y="3603"/>
              <a:ext cx="618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imes New Roman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YES</a:t>
              </a:r>
              <a:endParaRPr/>
            </a:p>
          </p:txBody>
        </p:sp>
        <p:sp>
          <p:nvSpPr>
            <p:cNvPr id="1332" name="Google Shape;1332;p66"/>
            <p:cNvSpPr txBox="1"/>
            <p:nvPr/>
          </p:nvSpPr>
          <p:spPr>
            <a:xfrm>
              <a:off x="7894" y="3603"/>
              <a:ext cx="618" cy="3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Times New Roman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</a:t>
              </a:r>
              <a:endParaRPr/>
            </a:p>
          </p:txBody>
        </p:sp>
        <p:sp>
          <p:nvSpPr>
            <p:cNvPr id="1333" name="Google Shape;1333;p66"/>
            <p:cNvSpPr/>
            <p:nvPr/>
          </p:nvSpPr>
          <p:spPr>
            <a:xfrm>
              <a:off x="6145" y="6226"/>
              <a:ext cx="1234" cy="411"/>
            </a:xfrm>
            <a:prstGeom prst="flowChartTerminator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END</a:t>
              </a:r>
              <a:endParaRPr/>
            </a:p>
          </p:txBody>
        </p:sp>
      </p:grpSp>
      <p:sp>
        <p:nvSpPr>
          <p:cNvPr id="1334" name="Google Shape;1334;p66"/>
          <p:cNvSpPr txBox="1"/>
          <p:nvPr/>
        </p:nvSpPr>
        <p:spPr>
          <a:xfrm>
            <a:off x="685800" y="4038600"/>
            <a:ext cx="78486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ALSO APPEND AN ADDITIONAL VERTEX P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N+1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P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AVOID SPECIAL CASE FOR FIRST VERTEX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67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341" name="Google Shape;1341;p67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1342" name="Google Shape;1342;p6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43" name="Google Shape;1343;p67"/>
          <p:cNvSpPr txBox="1"/>
          <p:nvPr>
            <p:ph type="title"/>
          </p:nvPr>
        </p:nvSpPr>
        <p:spPr>
          <a:xfrm>
            <a:off x="228600" y="2286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Sutherland-Hodgeman Polygon Clipping</a:t>
            </a:r>
            <a:endParaRPr/>
          </a:p>
        </p:txBody>
      </p:sp>
      <p:sp>
        <p:nvSpPr>
          <p:cNvPr id="1344" name="Google Shape;1344;p67"/>
          <p:cNvSpPr txBox="1"/>
          <p:nvPr>
            <p:ph idx="1" type="body"/>
          </p:nvPr>
        </p:nvSpPr>
        <p:spPr>
          <a:xfrm>
            <a:off x="457200" y="1600200"/>
            <a:ext cx="8305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Inside/Outside Test: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Let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P(x,y)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 the polygon vertex which is to be tested against  edge E defined form A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y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B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y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Point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to be said to the left (inside) of E or AB  iff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or  C =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 x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(y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 y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– (y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 y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)(x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 x</a:t>
            </a:r>
            <a:r>
              <a:rPr b="0" baseline="-2500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 &gt; 0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otherwise it is said to be the right/Outside of edge E</a:t>
            </a:r>
            <a:endParaRPr/>
          </a:p>
        </p:txBody>
      </p:sp>
      <p:pic>
        <p:nvPicPr>
          <p:cNvPr id="1345" name="Google Shape;1345;p6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3276600"/>
            <a:ext cx="274320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68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352" name="Google Shape;1352;p68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1353" name="Google Shape;1353;p6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54" name="Google Shape;1354;p6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Weiler-Atherton Polygon Clipping</a:t>
            </a:r>
            <a:endParaRPr/>
          </a:p>
        </p:txBody>
      </p:sp>
      <p:sp>
        <p:nvSpPr>
          <p:cNvPr id="1355" name="Google Shape;1355;p6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with Sutherland-Hodgeman: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Concavities can end up linked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Weiler-Atherton creates separate polygons in such cases</a:t>
            </a:r>
            <a:endParaRPr/>
          </a:p>
        </p:txBody>
      </p:sp>
      <p:grpSp>
        <p:nvGrpSpPr>
          <p:cNvPr id="1356" name="Google Shape;1356;p68"/>
          <p:cNvGrpSpPr/>
          <p:nvPr/>
        </p:nvGrpSpPr>
        <p:grpSpPr>
          <a:xfrm>
            <a:off x="6400800" y="2057400"/>
            <a:ext cx="2611438" cy="1905000"/>
            <a:chOff x="4176" y="912"/>
            <a:chExt cx="1645" cy="1200"/>
          </a:xfrm>
        </p:grpSpPr>
        <p:sp>
          <p:nvSpPr>
            <p:cNvPr id="1357" name="Google Shape;1357;p68"/>
            <p:cNvSpPr/>
            <p:nvPr/>
          </p:nvSpPr>
          <p:spPr>
            <a:xfrm>
              <a:off x="4362" y="1200"/>
              <a:ext cx="693" cy="811"/>
            </a:xfrm>
            <a:custGeom>
              <a:rect b="b" l="l" r="r" t="t"/>
              <a:pathLst>
                <a:path extrusionOk="0" h="1584" w="1248">
                  <a:moveTo>
                    <a:pt x="48" y="0"/>
                  </a:moveTo>
                  <a:lnTo>
                    <a:pt x="0" y="816"/>
                  </a:lnTo>
                  <a:lnTo>
                    <a:pt x="432" y="288"/>
                  </a:lnTo>
                  <a:lnTo>
                    <a:pt x="432" y="1584"/>
                  </a:lnTo>
                  <a:lnTo>
                    <a:pt x="1248" y="52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68"/>
            <p:cNvSpPr txBox="1"/>
            <p:nvPr/>
          </p:nvSpPr>
          <p:spPr>
            <a:xfrm>
              <a:off x="4176" y="1446"/>
              <a:ext cx="639" cy="417"/>
            </a:xfrm>
            <a:prstGeom prst="rect">
              <a:avLst/>
            </a:prstGeom>
            <a:noFill/>
            <a:ln cap="flat" cmpd="sng" w="28575">
              <a:solidFill>
                <a:schemeClr val="fol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68"/>
            <p:cNvSpPr/>
            <p:nvPr/>
          </p:nvSpPr>
          <p:spPr>
            <a:xfrm>
              <a:off x="5082" y="1703"/>
              <a:ext cx="449" cy="409"/>
            </a:xfrm>
            <a:custGeom>
              <a:rect b="b" l="l" r="r" t="t"/>
              <a:pathLst>
                <a:path extrusionOk="0" h="799" w="810">
                  <a:moveTo>
                    <a:pt x="12" y="0"/>
                  </a:moveTo>
                  <a:lnTo>
                    <a:pt x="0" y="313"/>
                  </a:lnTo>
                  <a:lnTo>
                    <a:pt x="265" y="0"/>
                  </a:lnTo>
                  <a:lnTo>
                    <a:pt x="442" y="0"/>
                  </a:lnTo>
                  <a:lnTo>
                    <a:pt x="426" y="799"/>
                  </a:lnTo>
                  <a:lnTo>
                    <a:pt x="634" y="799"/>
                  </a:lnTo>
                  <a:lnTo>
                    <a:pt x="810" y="561"/>
                  </a:lnTo>
                  <a:lnTo>
                    <a:pt x="803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60" name="Google Shape;1360;p68"/>
            <p:cNvCxnSpPr/>
            <p:nvPr/>
          </p:nvCxnSpPr>
          <p:spPr>
            <a:xfrm>
              <a:off x="4682" y="1962"/>
              <a:ext cx="293" cy="4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361" name="Google Shape;1361;p68"/>
            <p:cNvSpPr txBox="1"/>
            <p:nvPr/>
          </p:nvSpPr>
          <p:spPr>
            <a:xfrm>
              <a:off x="4704" y="912"/>
              <a:ext cx="1117" cy="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Remember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me?</a:t>
              </a:r>
              <a:endParaRPr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69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368" name="Google Shape;1368;p69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1369" name="Google Shape;1369;p6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70" name="Google Shape;1370;p69"/>
          <p:cNvSpPr/>
          <p:nvPr/>
        </p:nvSpPr>
        <p:spPr>
          <a:xfrm>
            <a:off x="609600" y="2743200"/>
            <a:ext cx="1436687" cy="1620837"/>
          </a:xfrm>
          <a:custGeom>
            <a:rect b="b" l="l" r="r" t="t"/>
            <a:pathLst>
              <a:path extrusionOk="0" h="1021" w="868">
                <a:moveTo>
                  <a:pt x="0" y="184"/>
                </a:moveTo>
                <a:lnTo>
                  <a:pt x="772" y="0"/>
                </a:lnTo>
                <a:lnTo>
                  <a:pt x="820" y="480"/>
                </a:lnTo>
                <a:lnTo>
                  <a:pt x="123" y="637"/>
                </a:lnTo>
                <a:lnTo>
                  <a:pt x="868" y="912"/>
                </a:lnTo>
                <a:lnTo>
                  <a:pt x="31" y="1021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1" name="Google Shape;1371;p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Weiler-Atherton Polygon Clipping</a:t>
            </a:r>
            <a:endParaRPr/>
          </a:p>
        </p:txBody>
      </p:sp>
      <p:sp>
        <p:nvSpPr>
          <p:cNvPr id="1372" name="Google Shape;1372;p6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1373" name="Google Shape;1373;p69"/>
          <p:cNvSpPr txBox="1"/>
          <p:nvPr/>
        </p:nvSpPr>
        <p:spPr>
          <a:xfrm>
            <a:off x="1076325" y="2590800"/>
            <a:ext cx="1350962" cy="2133600"/>
          </a:xfrm>
          <a:prstGeom prst="rect">
            <a:avLst/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4" name="Google Shape;1374;p69"/>
          <p:cNvCxnSpPr/>
          <p:nvPr/>
        </p:nvCxnSpPr>
        <p:spPr>
          <a:xfrm flipH="1" rot="10800000">
            <a:off x="788987" y="2667000"/>
            <a:ext cx="793750" cy="152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75" name="Google Shape;1375;p69"/>
          <p:cNvSpPr txBox="1"/>
          <p:nvPr/>
        </p:nvSpPr>
        <p:spPr>
          <a:xfrm>
            <a:off x="804862" y="4840287"/>
            <a:ext cx="146843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clip pt.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end pt.</a:t>
            </a:r>
            <a:endParaRPr/>
          </a:p>
        </p:txBody>
      </p:sp>
      <p:sp>
        <p:nvSpPr>
          <p:cNvPr id="1376" name="Google Shape;1376;p69"/>
          <p:cNvSpPr/>
          <p:nvPr/>
        </p:nvSpPr>
        <p:spPr>
          <a:xfrm>
            <a:off x="2584450" y="2743200"/>
            <a:ext cx="1436687" cy="1620837"/>
          </a:xfrm>
          <a:custGeom>
            <a:rect b="b" l="l" r="r" t="t"/>
            <a:pathLst>
              <a:path extrusionOk="0" h="1021" w="868">
                <a:moveTo>
                  <a:pt x="0" y="184"/>
                </a:moveTo>
                <a:lnTo>
                  <a:pt x="772" y="0"/>
                </a:lnTo>
                <a:lnTo>
                  <a:pt x="820" y="480"/>
                </a:lnTo>
                <a:lnTo>
                  <a:pt x="123" y="637"/>
                </a:lnTo>
                <a:lnTo>
                  <a:pt x="868" y="912"/>
                </a:lnTo>
                <a:lnTo>
                  <a:pt x="31" y="1021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Google Shape;1377;p69"/>
          <p:cNvSpPr txBox="1"/>
          <p:nvPr/>
        </p:nvSpPr>
        <p:spPr>
          <a:xfrm>
            <a:off x="3051175" y="2590800"/>
            <a:ext cx="1350962" cy="2133600"/>
          </a:xfrm>
          <a:prstGeom prst="rect">
            <a:avLst/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8" name="Google Shape;1378;p69"/>
          <p:cNvCxnSpPr/>
          <p:nvPr/>
        </p:nvCxnSpPr>
        <p:spPr>
          <a:xfrm>
            <a:off x="4017962" y="2743200"/>
            <a:ext cx="79375" cy="68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79" name="Google Shape;1379;p69"/>
          <p:cNvSpPr txBox="1"/>
          <p:nvPr/>
        </p:nvSpPr>
        <p:spPr>
          <a:xfrm>
            <a:off x="2779712" y="4840287"/>
            <a:ext cx="14589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end pt.</a:t>
            </a:r>
            <a:endParaRPr/>
          </a:p>
        </p:txBody>
      </p:sp>
      <p:sp>
        <p:nvSpPr>
          <p:cNvPr id="1380" name="Google Shape;1380;p69"/>
          <p:cNvSpPr/>
          <p:nvPr/>
        </p:nvSpPr>
        <p:spPr>
          <a:xfrm>
            <a:off x="4489450" y="2743200"/>
            <a:ext cx="1436687" cy="1620837"/>
          </a:xfrm>
          <a:custGeom>
            <a:rect b="b" l="l" r="r" t="t"/>
            <a:pathLst>
              <a:path extrusionOk="0" h="1021" w="868">
                <a:moveTo>
                  <a:pt x="0" y="184"/>
                </a:moveTo>
                <a:lnTo>
                  <a:pt x="772" y="0"/>
                </a:lnTo>
                <a:lnTo>
                  <a:pt x="820" y="480"/>
                </a:lnTo>
                <a:lnTo>
                  <a:pt x="123" y="637"/>
                </a:lnTo>
                <a:lnTo>
                  <a:pt x="868" y="912"/>
                </a:lnTo>
                <a:lnTo>
                  <a:pt x="31" y="1021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1" name="Google Shape;1381;p69"/>
          <p:cNvSpPr txBox="1"/>
          <p:nvPr/>
        </p:nvSpPr>
        <p:spPr>
          <a:xfrm>
            <a:off x="4956175" y="2590800"/>
            <a:ext cx="1350962" cy="2133600"/>
          </a:xfrm>
          <a:prstGeom prst="rect">
            <a:avLst/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2" name="Google Shape;1382;p69"/>
          <p:cNvCxnSpPr/>
          <p:nvPr/>
        </p:nvCxnSpPr>
        <p:spPr>
          <a:xfrm flipH="1">
            <a:off x="5135562" y="3657600"/>
            <a:ext cx="714375" cy="152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83" name="Google Shape;1383;p69"/>
          <p:cNvSpPr txBox="1"/>
          <p:nvPr/>
        </p:nvSpPr>
        <p:spPr>
          <a:xfrm>
            <a:off x="4684712" y="4840287"/>
            <a:ext cx="16922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clip pt.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cache old dir.</a:t>
            </a:r>
            <a:endParaRPr/>
          </a:p>
        </p:txBody>
      </p:sp>
      <p:sp>
        <p:nvSpPr>
          <p:cNvPr id="1384" name="Google Shape;1384;p69"/>
          <p:cNvSpPr/>
          <p:nvPr/>
        </p:nvSpPr>
        <p:spPr>
          <a:xfrm>
            <a:off x="6470650" y="2743200"/>
            <a:ext cx="1436687" cy="1620837"/>
          </a:xfrm>
          <a:custGeom>
            <a:rect b="b" l="l" r="r" t="t"/>
            <a:pathLst>
              <a:path extrusionOk="0" h="1021" w="868">
                <a:moveTo>
                  <a:pt x="0" y="184"/>
                </a:moveTo>
                <a:lnTo>
                  <a:pt x="772" y="0"/>
                </a:lnTo>
                <a:lnTo>
                  <a:pt x="820" y="480"/>
                </a:lnTo>
                <a:lnTo>
                  <a:pt x="123" y="637"/>
                </a:lnTo>
                <a:lnTo>
                  <a:pt x="868" y="912"/>
                </a:lnTo>
                <a:lnTo>
                  <a:pt x="31" y="1021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5" name="Google Shape;1385;p69"/>
          <p:cNvSpPr txBox="1"/>
          <p:nvPr/>
        </p:nvSpPr>
        <p:spPr>
          <a:xfrm>
            <a:off x="6937375" y="2590800"/>
            <a:ext cx="1350962" cy="2133600"/>
          </a:xfrm>
          <a:prstGeom prst="rect">
            <a:avLst/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6" name="Google Shape;1386;p69"/>
          <p:cNvCxnSpPr/>
          <p:nvPr/>
        </p:nvCxnSpPr>
        <p:spPr>
          <a:xfrm rot="10800000">
            <a:off x="7069137" y="3048000"/>
            <a:ext cx="6350" cy="457200"/>
          </a:xfrm>
          <a:prstGeom prst="straightConnector1">
            <a:avLst/>
          </a:prstGeom>
          <a:noFill/>
          <a:ln cap="flat" cmpd="sng" w="28575">
            <a:solidFill>
              <a:srgbClr val="FFFF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87" name="Google Shape;1387;p69"/>
          <p:cNvSpPr txBox="1"/>
          <p:nvPr/>
        </p:nvSpPr>
        <p:spPr>
          <a:xfrm>
            <a:off x="6665912" y="4840287"/>
            <a:ext cx="2478087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 clip edge until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crossing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found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reach pt. already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added</a:t>
            </a:r>
            <a:endParaRPr/>
          </a:p>
        </p:txBody>
      </p:sp>
      <p:sp>
        <p:nvSpPr>
          <p:cNvPr id="1388" name="Google Shape;1388;p69"/>
          <p:cNvSpPr/>
          <p:nvPr/>
        </p:nvSpPr>
        <p:spPr>
          <a:xfrm>
            <a:off x="1042987" y="2819400"/>
            <a:ext cx="158750" cy="1524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9" name="Google Shape;1389;p69"/>
          <p:cNvSpPr/>
          <p:nvPr/>
        </p:nvSpPr>
        <p:spPr>
          <a:xfrm>
            <a:off x="1804987" y="2667000"/>
            <a:ext cx="158750" cy="1524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0" name="Google Shape;1390;p69"/>
          <p:cNvSpPr/>
          <p:nvPr/>
        </p:nvSpPr>
        <p:spPr>
          <a:xfrm>
            <a:off x="3024187" y="2819400"/>
            <a:ext cx="158750" cy="1524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1" name="Google Shape;1391;p69"/>
          <p:cNvSpPr/>
          <p:nvPr/>
        </p:nvSpPr>
        <p:spPr>
          <a:xfrm>
            <a:off x="3786187" y="2667000"/>
            <a:ext cx="158750" cy="1524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2" name="Google Shape;1392;p69"/>
          <p:cNvSpPr/>
          <p:nvPr/>
        </p:nvSpPr>
        <p:spPr>
          <a:xfrm>
            <a:off x="4929187" y="2819400"/>
            <a:ext cx="158750" cy="1524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3" name="Google Shape;1393;p69"/>
          <p:cNvSpPr/>
          <p:nvPr/>
        </p:nvSpPr>
        <p:spPr>
          <a:xfrm>
            <a:off x="5691187" y="2667000"/>
            <a:ext cx="158750" cy="1524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4" name="Google Shape;1394;p69"/>
          <p:cNvSpPr/>
          <p:nvPr/>
        </p:nvSpPr>
        <p:spPr>
          <a:xfrm>
            <a:off x="6910387" y="2819400"/>
            <a:ext cx="158750" cy="1524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Google Shape;1395;p69"/>
          <p:cNvSpPr/>
          <p:nvPr/>
        </p:nvSpPr>
        <p:spPr>
          <a:xfrm>
            <a:off x="7672387" y="2667000"/>
            <a:ext cx="158750" cy="1524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6" name="Google Shape;1396;p69"/>
          <p:cNvSpPr/>
          <p:nvPr/>
        </p:nvSpPr>
        <p:spPr>
          <a:xfrm>
            <a:off x="5767387" y="3429000"/>
            <a:ext cx="158750" cy="1524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7" name="Google Shape;1397;p69"/>
          <p:cNvSpPr/>
          <p:nvPr/>
        </p:nvSpPr>
        <p:spPr>
          <a:xfrm>
            <a:off x="4929187" y="3581400"/>
            <a:ext cx="158750" cy="1524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p69"/>
          <p:cNvSpPr/>
          <p:nvPr/>
        </p:nvSpPr>
        <p:spPr>
          <a:xfrm>
            <a:off x="3862387" y="3429000"/>
            <a:ext cx="158750" cy="1524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9" name="Google Shape;1399;p69"/>
          <p:cNvSpPr/>
          <p:nvPr/>
        </p:nvSpPr>
        <p:spPr>
          <a:xfrm>
            <a:off x="7748587" y="3429000"/>
            <a:ext cx="158750" cy="1524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0" name="Google Shape;1400;p69"/>
          <p:cNvSpPr/>
          <p:nvPr/>
        </p:nvSpPr>
        <p:spPr>
          <a:xfrm>
            <a:off x="6910387" y="3581400"/>
            <a:ext cx="158750" cy="1524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70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407" name="Google Shape;1407;p70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1408" name="Google Shape;1408;p7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09" name="Google Shape;1409;p7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Weiler-Atherton Polygon Clipping</a:t>
            </a:r>
            <a:endParaRPr/>
          </a:p>
        </p:txBody>
      </p:sp>
      <p:sp>
        <p:nvSpPr>
          <p:cNvPr id="1410" name="Google Shape;1410;p7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(cont)</a:t>
            </a:r>
            <a:endParaRPr/>
          </a:p>
        </p:txBody>
      </p:sp>
      <p:sp>
        <p:nvSpPr>
          <p:cNvPr id="1411" name="Google Shape;1411;p70"/>
          <p:cNvSpPr/>
          <p:nvPr/>
        </p:nvSpPr>
        <p:spPr>
          <a:xfrm>
            <a:off x="592137" y="2743200"/>
            <a:ext cx="1377950" cy="1620837"/>
          </a:xfrm>
          <a:custGeom>
            <a:rect b="b" l="l" r="r" t="t"/>
            <a:pathLst>
              <a:path extrusionOk="0" h="1021" w="868">
                <a:moveTo>
                  <a:pt x="0" y="184"/>
                </a:moveTo>
                <a:lnTo>
                  <a:pt x="772" y="0"/>
                </a:lnTo>
                <a:lnTo>
                  <a:pt x="820" y="480"/>
                </a:lnTo>
                <a:lnTo>
                  <a:pt x="123" y="637"/>
                </a:lnTo>
                <a:lnTo>
                  <a:pt x="868" y="912"/>
                </a:lnTo>
                <a:lnTo>
                  <a:pt x="31" y="1021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2" name="Google Shape;1412;p70"/>
          <p:cNvSpPr txBox="1"/>
          <p:nvPr/>
        </p:nvSpPr>
        <p:spPr>
          <a:xfrm>
            <a:off x="1055687" y="2590800"/>
            <a:ext cx="1295400" cy="2133600"/>
          </a:xfrm>
          <a:prstGeom prst="rect">
            <a:avLst/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3" name="Google Shape;1413;p70"/>
          <p:cNvCxnSpPr/>
          <p:nvPr/>
        </p:nvCxnSpPr>
        <p:spPr>
          <a:xfrm flipH="1">
            <a:off x="668337" y="3505200"/>
            <a:ext cx="381000" cy="76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14" name="Google Shape;1414;p70"/>
          <p:cNvSpPr txBox="1"/>
          <p:nvPr/>
        </p:nvSpPr>
        <p:spPr>
          <a:xfrm>
            <a:off x="728662" y="4840287"/>
            <a:ext cx="19240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continue from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cached location</a:t>
            </a:r>
            <a:endParaRPr/>
          </a:p>
        </p:txBody>
      </p:sp>
      <p:sp>
        <p:nvSpPr>
          <p:cNvPr id="1415" name="Google Shape;1415;p70"/>
          <p:cNvSpPr/>
          <p:nvPr/>
        </p:nvSpPr>
        <p:spPr>
          <a:xfrm>
            <a:off x="2606675" y="2743200"/>
            <a:ext cx="1377950" cy="1620837"/>
          </a:xfrm>
          <a:custGeom>
            <a:rect b="b" l="l" r="r" t="t"/>
            <a:pathLst>
              <a:path extrusionOk="0" h="1021" w="868">
                <a:moveTo>
                  <a:pt x="0" y="184"/>
                </a:moveTo>
                <a:lnTo>
                  <a:pt x="772" y="0"/>
                </a:lnTo>
                <a:lnTo>
                  <a:pt x="820" y="480"/>
                </a:lnTo>
                <a:lnTo>
                  <a:pt x="123" y="637"/>
                </a:lnTo>
                <a:lnTo>
                  <a:pt x="868" y="912"/>
                </a:lnTo>
                <a:lnTo>
                  <a:pt x="31" y="1021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6" name="Google Shape;1416;p70"/>
          <p:cNvSpPr txBox="1"/>
          <p:nvPr/>
        </p:nvSpPr>
        <p:spPr>
          <a:xfrm>
            <a:off x="3070225" y="2590800"/>
            <a:ext cx="1295400" cy="2133600"/>
          </a:xfrm>
          <a:prstGeom prst="rect">
            <a:avLst/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7" name="Google Shape;1417;p70"/>
          <p:cNvCxnSpPr/>
          <p:nvPr/>
        </p:nvCxnSpPr>
        <p:spPr>
          <a:xfrm>
            <a:off x="2801937" y="3886200"/>
            <a:ext cx="762000" cy="304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18" name="Google Shape;1418;p70"/>
          <p:cNvSpPr txBox="1"/>
          <p:nvPr/>
        </p:nvSpPr>
        <p:spPr>
          <a:xfrm>
            <a:off x="2743200" y="4840287"/>
            <a:ext cx="1476375" cy="671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clip pt.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end pt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419" name="Google Shape;1419;p70"/>
          <p:cNvSpPr/>
          <p:nvPr/>
        </p:nvSpPr>
        <p:spPr>
          <a:xfrm>
            <a:off x="4554537" y="2743200"/>
            <a:ext cx="1377950" cy="1620837"/>
          </a:xfrm>
          <a:custGeom>
            <a:rect b="b" l="l" r="r" t="t"/>
            <a:pathLst>
              <a:path extrusionOk="0" h="1021" w="868">
                <a:moveTo>
                  <a:pt x="0" y="184"/>
                </a:moveTo>
                <a:lnTo>
                  <a:pt x="772" y="0"/>
                </a:lnTo>
                <a:lnTo>
                  <a:pt x="820" y="480"/>
                </a:lnTo>
                <a:lnTo>
                  <a:pt x="123" y="637"/>
                </a:lnTo>
                <a:lnTo>
                  <a:pt x="868" y="912"/>
                </a:lnTo>
                <a:lnTo>
                  <a:pt x="31" y="1021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0" name="Google Shape;1420;p70"/>
          <p:cNvSpPr txBox="1"/>
          <p:nvPr/>
        </p:nvSpPr>
        <p:spPr>
          <a:xfrm>
            <a:off x="5018087" y="2590800"/>
            <a:ext cx="1295400" cy="2133600"/>
          </a:xfrm>
          <a:prstGeom prst="rect">
            <a:avLst/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1" name="Google Shape;1421;p70"/>
          <p:cNvCxnSpPr/>
          <p:nvPr/>
        </p:nvCxnSpPr>
        <p:spPr>
          <a:xfrm flipH="1">
            <a:off x="4783137" y="4343400"/>
            <a:ext cx="1143000" cy="152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22" name="Google Shape;1422;p70"/>
          <p:cNvSpPr txBox="1"/>
          <p:nvPr/>
        </p:nvSpPr>
        <p:spPr>
          <a:xfrm>
            <a:off x="4691062" y="4840287"/>
            <a:ext cx="14446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clip pt.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cache dir.</a:t>
            </a:r>
            <a:endParaRPr/>
          </a:p>
        </p:txBody>
      </p:sp>
      <p:sp>
        <p:nvSpPr>
          <p:cNvPr id="1423" name="Google Shape;1423;p70"/>
          <p:cNvSpPr/>
          <p:nvPr/>
        </p:nvSpPr>
        <p:spPr>
          <a:xfrm>
            <a:off x="6529387" y="2743200"/>
            <a:ext cx="1377950" cy="1620837"/>
          </a:xfrm>
          <a:custGeom>
            <a:rect b="b" l="l" r="r" t="t"/>
            <a:pathLst>
              <a:path extrusionOk="0" h="1021" w="868">
                <a:moveTo>
                  <a:pt x="0" y="184"/>
                </a:moveTo>
                <a:lnTo>
                  <a:pt x="772" y="0"/>
                </a:lnTo>
                <a:lnTo>
                  <a:pt x="820" y="480"/>
                </a:lnTo>
                <a:lnTo>
                  <a:pt x="123" y="637"/>
                </a:lnTo>
                <a:lnTo>
                  <a:pt x="868" y="912"/>
                </a:lnTo>
                <a:lnTo>
                  <a:pt x="31" y="1021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4" name="Google Shape;1424;p70"/>
          <p:cNvSpPr txBox="1"/>
          <p:nvPr/>
        </p:nvSpPr>
        <p:spPr>
          <a:xfrm>
            <a:off x="6992937" y="2590800"/>
            <a:ext cx="1295400" cy="2133600"/>
          </a:xfrm>
          <a:prstGeom prst="rect">
            <a:avLst/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5" name="Google Shape;1425;p70"/>
          <p:cNvCxnSpPr/>
          <p:nvPr/>
        </p:nvCxnSpPr>
        <p:spPr>
          <a:xfrm rot="10800000">
            <a:off x="7145337" y="4038600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26" name="Google Shape;1426;p70"/>
          <p:cNvSpPr txBox="1"/>
          <p:nvPr/>
        </p:nvSpPr>
        <p:spPr>
          <a:xfrm>
            <a:off x="6665912" y="4840287"/>
            <a:ext cx="2478087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 clip edge until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new crossing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found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reach pt. already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added</a:t>
            </a:r>
            <a:endParaRPr/>
          </a:p>
        </p:txBody>
      </p:sp>
      <p:sp>
        <p:nvSpPr>
          <p:cNvPr id="1427" name="Google Shape;1427;p70"/>
          <p:cNvSpPr/>
          <p:nvPr/>
        </p:nvSpPr>
        <p:spPr>
          <a:xfrm>
            <a:off x="6916737" y="2819400"/>
            <a:ext cx="152400" cy="1524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8" name="Google Shape;1428;p70"/>
          <p:cNvSpPr/>
          <p:nvPr/>
        </p:nvSpPr>
        <p:spPr>
          <a:xfrm>
            <a:off x="7678737" y="2667000"/>
            <a:ext cx="152400" cy="1524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9" name="Google Shape;1429;p70"/>
          <p:cNvSpPr/>
          <p:nvPr/>
        </p:nvSpPr>
        <p:spPr>
          <a:xfrm>
            <a:off x="7754937" y="3429000"/>
            <a:ext cx="152400" cy="1524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0" name="Google Shape;1430;p70"/>
          <p:cNvSpPr/>
          <p:nvPr/>
        </p:nvSpPr>
        <p:spPr>
          <a:xfrm>
            <a:off x="6916737" y="3581400"/>
            <a:ext cx="152400" cy="1524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1" name="Google Shape;1431;p70"/>
          <p:cNvSpPr/>
          <p:nvPr/>
        </p:nvSpPr>
        <p:spPr>
          <a:xfrm>
            <a:off x="4935537" y="2819400"/>
            <a:ext cx="152400" cy="1524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2" name="Google Shape;1432;p70"/>
          <p:cNvSpPr/>
          <p:nvPr/>
        </p:nvSpPr>
        <p:spPr>
          <a:xfrm>
            <a:off x="5697537" y="2667000"/>
            <a:ext cx="152400" cy="1524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p70"/>
          <p:cNvSpPr/>
          <p:nvPr/>
        </p:nvSpPr>
        <p:spPr>
          <a:xfrm>
            <a:off x="5773737" y="3429000"/>
            <a:ext cx="152400" cy="1524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4" name="Google Shape;1434;p70"/>
          <p:cNvSpPr/>
          <p:nvPr/>
        </p:nvSpPr>
        <p:spPr>
          <a:xfrm>
            <a:off x="4935537" y="3581400"/>
            <a:ext cx="152400" cy="1524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5" name="Google Shape;1435;p70"/>
          <p:cNvSpPr/>
          <p:nvPr/>
        </p:nvSpPr>
        <p:spPr>
          <a:xfrm>
            <a:off x="3030537" y="2819400"/>
            <a:ext cx="152400" cy="1524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6" name="Google Shape;1436;p70"/>
          <p:cNvSpPr/>
          <p:nvPr/>
        </p:nvSpPr>
        <p:spPr>
          <a:xfrm>
            <a:off x="3792537" y="2667000"/>
            <a:ext cx="152400" cy="1524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7" name="Google Shape;1437;p70"/>
          <p:cNvSpPr/>
          <p:nvPr/>
        </p:nvSpPr>
        <p:spPr>
          <a:xfrm>
            <a:off x="3868737" y="3429000"/>
            <a:ext cx="152400" cy="1524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8" name="Google Shape;1438;p70"/>
          <p:cNvSpPr/>
          <p:nvPr/>
        </p:nvSpPr>
        <p:spPr>
          <a:xfrm>
            <a:off x="3030537" y="3581400"/>
            <a:ext cx="152400" cy="1524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9" name="Google Shape;1439;p70"/>
          <p:cNvSpPr/>
          <p:nvPr/>
        </p:nvSpPr>
        <p:spPr>
          <a:xfrm>
            <a:off x="973137" y="2819400"/>
            <a:ext cx="152400" cy="1524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0" name="Google Shape;1440;p70"/>
          <p:cNvSpPr/>
          <p:nvPr/>
        </p:nvSpPr>
        <p:spPr>
          <a:xfrm>
            <a:off x="1735137" y="2667000"/>
            <a:ext cx="152400" cy="1524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1" name="Google Shape;1441;p70"/>
          <p:cNvSpPr/>
          <p:nvPr/>
        </p:nvSpPr>
        <p:spPr>
          <a:xfrm>
            <a:off x="1811337" y="3429000"/>
            <a:ext cx="152400" cy="1524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2" name="Google Shape;1442;p70"/>
          <p:cNvSpPr/>
          <p:nvPr/>
        </p:nvSpPr>
        <p:spPr>
          <a:xfrm>
            <a:off x="973137" y="3581400"/>
            <a:ext cx="152400" cy="1524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Google Shape;1443;p70"/>
          <p:cNvSpPr/>
          <p:nvPr/>
        </p:nvSpPr>
        <p:spPr>
          <a:xfrm>
            <a:off x="3030537" y="3810000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4" name="Google Shape;1444;p70"/>
          <p:cNvSpPr/>
          <p:nvPr/>
        </p:nvSpPr>
        <p:spPr>
          <a:xfrm>
            <a:off x="3868737" y="4114800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5" name="Google Shape;1445;p70"/>
          <p:cNvSpPr/>
          <p:nvPr/>
        </p:nvSpPr>
        <p:spPr>
          <a:xfrm>
            <a:off x="4935537" y="3810000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6" name="Google Shape;1446;p70"/>
          <p:cNvSpPr/>
          <p:nvPr/>
        </p:nvSpPr>
        <p:spPr>
          <a:xfrm>
            <a:off x="5849937" y="4114800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7" name="Google Shape;1447;p70"/>
          <p:cNvSpPr/>
          <p:nvPr/>
        </p:nvSpPr>
        <p:spPr>
          <a:xfrm>
            <a:off x="6916737" y="3810000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8" name="Google Shape;1448;p70"/>
          <p:cNvSpPr/>
          <p:nvPr/>
        </p:nvSpPr>
        <p:spPr>
          <a:xfrm>
            <a:off x="7831137" y="4114800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9" name="Google Shape;1449;p70"/>
          <p:cNvSpPr/>
          <p:nvPr/>
        </p:nvSpPr>
        <p:spPr>
          <a:xfrm>
            <a:off x="4935537" y="4267200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0" name="Google Shape;1450;p70"/>
          <p:cNvSpPr/>
          <p:nvPr/>
        </p:nvSpPr>
        <p:spPr>
          <a:xfrm>
            <a:off x="6916737" y="4267200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71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457" name="Google Shape;1457;p71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1458" name="Google Shape;1458;p7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59" name="Google Shape;1459;p71"/>
          <p:cNvSpPr/>
          <p:nvPr/>
        </p:nvSpPr>
        <p:spPr>
          <a:xfrm>
            <a:off x="6477000" y="2667000"/>
            <a:ext cx="838200" cy="914400"/>
          </a:xfrm>
          <a:custGeom>
            <a:rect b="b" l="l" r="r" t="t"/>
            <a:pathLst>
              <a:path extrusionOk="0" h="576" w="528">
                <a:moveTo>
                  <a:pt x="0" y="576"/>
                </a:moveTo>
                <a:lnTo>
                  <a:pt x="0" y="96"/>
                </a:lnTo>
                <a:lnTo>
                  <a:pt x="480" y="0"/>
                </a:lnTo>
                <a:lnTo>
                  <a:pt x="528" y="480"/>
                </a:lnTo>
                <a:lnTo>
                  <a:pt x="0" y="576"/>
                </a:ln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0" name="Google Shape;1460;p71"/>
          <p:cNvSpPr/>
          <p:nvPr/>
        </p:nvSpPr>
        <p:spPr>
          <a:xfrm>
            <a:off x="6477000" y="3810000"/>
            <a:ext cx="914400" cy="457200"/>
          </a:xfrm>
          <a:custGeom>
            <a:rect b="b" l="l" r="r" t="t"/>
            <a:pathLst>
              <a:path extrusionOk="0" h="288" w="576">
                <a:moveTo>
                  <a:pt x="0" y="288"/>
                </a:moveTo>
                <a:lnTo>
                  <a:pt x="0" y="0"/>
                </a:lnTo>
                <a:lnTo>
                  <a:pt x="576" y="192"/>
                </a:lnTo>
                <a:lnTo>
                  <a:pt x="0" y="288"/>
                </a:ln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1" name="Google Shape;1461;p7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Weiler-Atherton Polygon Clipping</a:t>
            </a:r>
            <a:endParaRPr/>
          </a:p>
        </p:txBody>
      </p:sp>
      <p:sp>
        <p:nvSpPr>
          <p:cNvPr id="1462" name="Google Shape;1462;p7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(concluded)</a:t>
            </a:r>
            <a:endParaRPr/>
          </a:p>
        </p:txBody>
      </p:sp>
      <p:sp>
        <p:nvSpPr>
          <p:cNvPr id="1463" name="Google Shape;1463;p71"/>
          <p:cNvSpPr/>
          <p:nvPr/>
        </p:nvSpPr>
        <p:spPr>
          <a:xfrm>
            <a:off x="609600" y="2667000"/>
            <a:ext cx="1377950" cy="1620837"/>
          </a:xfrm>
          <a:custGeom>
            <a:rect b="b" l="l" r="r" t="t"/>
            <a:pathLst>
              <a:path extrusionOk="0" h="1021" w="868">
                <a:moveTo>
                  <a:pt x="0" y="184"/>
                </a:moveTo>
                <a:lnTo>
                  <a:pt x="772" y="0"/>
                </a:lnTo>
                <a:lnTo>
                  <a:pt x="820" y="480"/>
                </a:lnTo>
                <a:lnTo>
                  <a:pt x="123" y="637"/>
                </a:lnTo>
                <a:lnTo>
                  <a:pt x="868" y="912"/>
                </a:lnTo>
                <a:lnTo>
                  <a:pt x="31" y="1021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4" name="Google Shape;1464;p71"/>
          <p:cNvSpPr txBox="1"/>
          <p:nvPr/>
        </p:nvSpPr>
        <p:spPr>
          <a:xfrm>
            <a:off x="1073150" y="2514600"/>
            <a:ext cx="1295400" cy="2133600"/>
          </a:xfrm>
          <a:prstGeom prst="rect">
            <a:avLst/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5" name="Google Shape;1465;p71"/>
          <p:cNvCxnSpPr/>
          <p:nvPr/>
        </p:nvCxnSpPr>
        <p:spPr>
          <a:xfrm flipH="1">
            <a:off x="609600" y="4114800"/>
            <a:ext cx="381000" cy="76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66" name="Google Shape;1466;p71"/>
          <p:cNvSpPr txBox="1"/>
          <p:nvPr/>
        </p:nvSpPr>
        <p:spPr>
          <a:xfrm>
            <a:off x="746125" y="4764087"/>
            <a:ext cx="19240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continue from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cached location</a:t>
            </a:r>
            <a:endParaRPr/>
          </a:p>
        </p:txBody>
      </p:sp>
      <p:sp>
        <p:nvSpPr>
          <p:cNvPr id="1467" name="Google Shape;1467;p71"/>
          <p:cNvSpPr/>
          <p:nvPr/>
        </p:nvSpPr>
        <p:spPr>
          <a:xfrm>
            <a:off x="2700337" y="2667000"/>
            <a:ext cx="1377950" cy="1620837"/>
          </a:xfrm>
          <a:custGeom>
            <a:rect b="b" l="l" r="r" t="t"/>
            <a:pathLst>
              <a:path extrusionOk="0" h="1021" w="868">
                <a:moveTo>
                  <a:pt x="0" y="184"/>
                </a:moveTo>
                <a:lnTo>
                  <a:pt x="772" y="0"/>
                </a:lnTo>
                <a:lnTo>
                  <a:pt x="820" y="480"/>
                </a:lnTo>
                <a:lnTo>
                  <a:pt x="123" y="637"/>
                </a:lnTo>
                <a:lnTo>
                  <a:pt x="868" y="912"/>
                </a:lnTo>
                <a:lnTo>
                  <a:pt x="31" y="1021"/>
                </a:lnTo>
                <a:lnTo>
                  <a:pt x="0" y="184"/>
                </a:ln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Google Shape;1468;p71"/>
          <p:cNvSpPr txBox="1"/>
          <p:nvPr/>
        </p:nvSpPr>
        <p:spPr>
          <a:xfrm>
            <a:off x="3163887" y="2514600"/>
            <a:ext cx="1295400" cy="2133600"/>
          </a:xfrm>
          <a:prstGeom prst="rect">
            <a:avLst/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9" name="Google Shape;1469;p71"/>
          <p:cNvCxnSpPr/>
          <p:nvPr/>
        </p:nvCxnSpPr>
        <p:spPr>
          <a:xfrm rot="10800000">
            <a:off x="2590800" y="3048000"/>
            <a:ext cx="0" cy="114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70" name="Google Shape;1470;p71"/>
          <p:cNvSpPr txBox="1"/>
          <p:nvPr/>
        </p:nvSpPr>
        <p:spPr>
          <a:xfrm>
            <a:off x="2836862" y="4764087"/>
            <a:ext cx="17938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nothing added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finished</a:t>
            </a:r>
            <a:endParaRPr/>
          </a:p>
        </p:txBody>
      </p:sp>
      <p:sp>
        <p:nvSpPr>
          <p:cNvPr id="1471" name="Google Shape;1471;p71"/>
          <p:cNvSpPr/>
          <p:nvPr/>
        </p:nvSpPr>
        <p:spPr>
          <a:xfrm>
            <a:off x="990600" y="2743200"/>
            <a:ext cx="152400" cy="1524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2" name="Google Shape;1472;p71"/>
          <p:cNvSpPr/>
          <p:nvPr/>
        </p:nvSpPr>
        <p:spPr>
          <a:xfrm>
            <a:off x="1752600" y="2590800"/>
            <a:ext cx="152400" cy="1524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3" name="Google Shape;1473;p71"/>
          <p:cNvSpPr/>
          <p:nvPr/>
        </p:nvSpPr>
        <p:spPr>
          <a:xfrm>
            <a:off x="1828800" y="3352800"/>
            <a:ext cx="152400" cy="1524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4" name="Google Shape;1474;p71"/>
          <p:cNvSpPr/>
          <p:nvPr/>
        </p:nvSpPr>
        <p:spPr>
          <a:xfrm>
            <a:off x="990600" y="3505200"/>
            <a:ext cx="152400" cy="1524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5" name="Google Shape;1475;p71"/>
          <p:cNvSpPr/>
          <p:nvPr/>
        </p:nvSpPr>
        <p:spPr>
          <a:xfrm>
            <a:off x="990600" y="3733800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6" name="Google Shape;1476;p71"/>
          <p:cNvSpPr/>
          <p:nvPr/>
        </p:nvSpPr>
        <p:spPr>
          <a:xfrm>
            <a:off x="1905000" y="4038600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7" name="Google Shape;1477;p71"/>
          <p:cNvSpPr/>
          <p:nvPr/>
        </p:nvSpPr>
        <p:spPr>
          <a:xfrm>
            <a:off x="990600" y="4191000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8" name="Google Shape;1478;p71"/>
          <p:cNvSpPr/>
          <p:nvPr/>
        </p:nvSpPr>
        <p:spPr>
          <a:xfrm>
            <a:off x="3124200" y="2743200"/>
            <a:ext cx="152400" cy="1524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9" name="Google Shape;1479;p71"/>
          <p:cNvSpPr/>
          <p:nvPr/>
        </p:nvSpPr>
        <p:spPr>
          <a:xfrm>
            <a:off x="3886200" y="2590800"/>
            <a:ext cx="152400" cy="1524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0" name="Google Shape;1480;p71"/>
          <p:cNvSpPr/>
          <p:nvPr/>
        </p:nvSpPr>
        <p:spPr>
          <a:xfrm>
            <a:off x="3962400" y="3352800"/>
            <a:ext cx="152400" cy="1524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1" name="Google Shape;1481;p71"/>
          <p:cNvSpPr/>
          <p:nvPr/>
        </p:nvSpPr>
        <p:spPr>
          <a:xfrm>
            <a:off x="3124200" y="3505200"/>
            <a:ext cx="152400" cy="1524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2" name="Google Shape;1482;p71"/>
          <p:cNvSpPr/>
          <p:nvPr/>
        </p:nvSpPr>
        <p:spPr>
          <a:xfrm>
            <a:off x="3124200" y="3733800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3" name="Google Shape;1483;p71"/>
          <p:cNvSpPr/>
          <p:nvPr/>
        </p:nvSpPr>
        <p:spPr>
          <a:xfrm>
            <a:off x="4038600" y="4038600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4" name="Google Shape;1484;p71"/>
          <p:cNvSpPr/>
          <p:nvPr/>
        </p:nvSpPr>
        <p:spPr>
          <a:xfrm>
            <a:off x="3124200" y="4191000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5" name="Google Shape;1485;p71"/>
          <p:cNvSpPr/>
          <p:nvPr/>
        </p:nvSpPr>
        <p:spPr>
          <a:xfrm>
            <a:off x="6400800" y="2743200"/>
            <a:ext cx="152400" cy="1524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6" name="Google Shape;1486;p71"/>
          <p:cNvSpPr/>
          <p:nvPr/>
        </p:nvSpPr>
        <p:spPr>
          <a:xfrm>
            <a:off x="7162800" y="2590800"/>
            <a:ext cx="152400" cy="1524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7" name="Google Shape;1487;p71"/>
          <p:cNvSpPr/>
          <p:nvPr/>
        </p:nvSpPr>
        <p:spPr>
          <a:xfrm>
            <a:off x="7239000" y="3352800"/>
            <a:ext cx="152400" cy="1524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8" name="Google Shape;1488;p71"/>
          <p:cNvSpPr/>
          <p:nvPr/>
        </p:nvSpPr>
        <p:spPr>
          <a:xfrm>
            <a:off x="6400800" y="3505200"/>
            <a:ext cx="152400" cy="152400"/>
          </a:xfrm>
          <a:prstGeom prst="ellipse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9" name="Google Shape;1489;p71"/>
          <p:cNvSpPr/>
          <p:nvPr/>
        </p:nvSpPr>
        <p:spPr>
          <a:xfrm>
            <a:off x="6400800" y="3733800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0" name="Google Shape;1490;p71"/>
          <p:cNvSpPr/>
          <p:nvPr/>
        </p:nvSpPr>
        <p:spPr>
          <a:xfrm>
            <a:off x="7315200" y="4038600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1" name="Google Shape;1491;p71"/>
          <p:cNvSpPr/>
          <p:nvPr/>
        </p:nvSpPr>
        <p:spPr>
          <a:xfrm>
            <a:off x="6400800" y="4191000"/>
            <a:ext cx="152400" cy="152400"/>
          </a:xfrm>
          <a:prstGeom prst="ellipse">
            <a:avLst/>
          </a:prstGeom>
          <a:solidFill>
            <a:srgbClr val="FF00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2" name="Google Shape;1492;p71"/>
          <p:cNvSpPr txBox="1"/>
          <p:nvPr/>
        </p:nvSpPr>
        <p:spPr>
          <a:xfrm>
            <a:off x="5875337" y="4748212"/>
            <a:ext cx="2084387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result: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unconnected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polygons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72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499" name="Google Shape;1499;p72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1500" name="Google Shape;1500;p7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01" name="Google Shape;1501;p7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Weiler-Atherton Polygon Clipping</a:t>
            </a:r>
            <a:endParaRPr/>
          </a:p>
        </p:txBody>
      </p:sp>
      <p:sp>
        <p:nvSpPr>
          <p:cNvPr id="1502" name="Google Shape;1502;p72"/>
          <p:cNvSpPr txBox="1"/>
          <p:nvPr>
            <p:ph idx="1" type="body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Difficulties: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if the polygon re-crosses edge?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many “cached” crosses?</a:t>
            </a:r>
            <a:endParaRPr/>
          </a:p>
          <a:p>
            <a:pPr indent="-1333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geometry step must be able to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new polygons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Instead of 1-in-1-out</a:t>
            </a:r>
            <a:endParaRPr/>
          </a:p>
        </p:txBody>
      </p:sp>
      <p:sp>
        <p:nvSpPr>
          <p:cNvPr id="1503" name="Google Shape;1503;p72"/>
          <p:cNvSpPr/>
          <p:nvPr/>
        </p:nvSpPr>
        <p:spPr>
          <a:xfrm>
            <a:off x="3352800" y="2743200"/>
            <a:ext cx="1795462" cy="869950"/>
          </a:xfrm>
          <a:custGeom>
            <a:rect b="b" l="l" r="r" t="t"/>
            <a:pathLst>
              <a:path extrusionOk="0" h="801" w="1248">
                <a:moveTo>
                  <a:pt x="0" y="288"/>
                </a:moveTo>
                <a:lnTo>
                  <a:pt x="1056" y="0"/>
                </a:lnTo>
                <a:lnTo>
                  <a:pt x="1148" y="478"/>
                </a:lnTo>
                <a:lnTo>
                  <a:pt x="465" y="532"/>
                </a:lnTo>
                <a:lnTo>
                  <a:pt x="987" y="148"/>
                </a:lnTo>
                <a:lnTo>
                  <a:pt x="288" y="432"/>
                </a:lnTo>
                <a:lnTo>
                  <a:pt x="403" y="647"/>
                </a:lnTo>
                <a:lnTo>
                  <a:pt x="1248" y="609"/>
                </a:lnTo>
                <a:lnTo>
                  <a:pt x="342" y="801"/>
                </a:lnTo>
                <a:lnTo>
                  <a:pt x="0" y="288"/>
                </a:ln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4" name="Google Shape;1504;p72"/>
          <p:cNvSpPr txBox="1"/>
          <p:nvPr/>
        </p:nvSpPr>
        <p:spPr>
          <a:xfrm>
            <a:off x="4267200" y="2667000"/>
            <a:ext cx="1173162" cy="990600"/>
          </a:xfrm>
          <a:prstGeom prst="rect">
            <a:avLst/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5" name="Google Shape;1505;p72"/>
          <p:cNvGrpSpPr/>
          <p:nvPr/>
        </p:nvGrpSpPr>
        <p:grpSpPr>
          <a:xfrm>
            <a:off x="3200400" y="4114800"/>
            <a:ext cx="2209800" cy="990600"/>
            <a:chOff x="1728" y="2928"/>
            <a:chExt cx="1924" cy="960"/>
          </a:xfrm>
        </p:grpSpPr>
        <p:sp>
          <p:nvSpPr>
            <p:cNvPr id="1506" name="Google Shape;1506;p72"/>
            <p:cNvSpPr/>
            <p:nvPr/>
          </p:nvSpPr>
          <p:spPr>
            <a:xfrm>
              <a:off x="1728" y="3039"/>
              <a:ext cx="1924" cy="801"/>
            </a:xfrm>
            <a:custGeom>
              <a:rect b="b" l="l" r="r" t="t"/>
              <a:pathLst>
                <a:path extrusionOk="0" h="801" w="1924">
                  <a:moveTo>
                    <a:pt x="0" y="288"/>
                  </a:moveTo>
                  <a:lnTo>
                    <a:pt x="1056" y="0"/>
                  </a:lnTo>
                  <a:lnTo>
                    <a:pt x="1924" y="447"/>
                  </a:lnTo>
                  <a:lnTo>
                    <a:pt x="465" y="532"/>
                  </a:lnTo>
                  <a:lnTo>
                    <a:pt x="987" y="148"/>
                  </a:lnTo>
                  <a:lnTo>
                    <a:pt x="288" y="432"/>
                  </a:lnTo>
                  <a:lnTo>
                    <a:pt x="403" y="647"/>
                  </a:lnTo>
                  <a:lnTo>
                    <a:pt x="1248" y="609"/>
                  </a:lnTo>
                  <a:lnTo>
                    <a:pt x="342" y="80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72"/>
            <p:cNvSpPr txBox="1"/>
            <p:nvPr/>
          </p:nvSpPr>
          <p:spPr>
            <a:xfrm>
              <a:off x="2400" y="2928"/>
              <a:ext cx="1027" cy="960"/>
            </a:xfrm>
            <a:prstGeom prst="rect">
              <a:avLst/>
            </a:prstGeom>
            <a:noFill/>
            <a:ln cap="flat" cmpd="sng" w="28575">
              <a:solidFill>
                <a:schemeClr val="fol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93" name="Google Shape;193;p19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194" name="Google Shape;194;p1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5" name="Google Shape;195;p19"/>
          <p:cNvSpPr txBox="1"/>
          <p:nvPr>
            <p:ph idx="1" type="body"/>
          </p:nvPr>
        </p:nvSpPr>
        <p:spPr>
          <a:xfrm>
            <a:off x="381000" y="15240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1.1 Definition: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Clipping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process of determining which elements of the picture lie inside the window and are visible.</a:t>
            </a:r>
            <a:endParaRPr/>
          </a:p>
          <a:p>
            <a:pPr indent="-1333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default, the “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clip window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is the entire canvas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necessary to draw outside the canvas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some devices, it is damaging (plotters)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\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Sometimes it is convenient to restrict the “clip window” to a smaller portion of the canvas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partial canvas redraw for menus, dialog boxes, other obscuration</a:t>
            </a:r>
            <a:endParaRPr/>
          </a:p>
        </p:txBody>
      </p:sp>
      <p:sp>
        <p:nvSpPr>
          <p:cNvPr id="196" name="Google Shape;196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2D Clipping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73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514" name="Google Shape;1514;p73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1515" name="Google Shape;1515;p7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16" name="Google Shape;1516;p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Area Clipping Concerns</a:t>
            </a:r>
            <a:endParaRPr/>
          </a:p>
        </p:txBody>
      </p:sp>
      <p:sp>
        <p:nvSpPr>
          <p:cNvPr id="1517" name="Google Shape;1517;p7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Clipping concave areas can be a little more tricky as often superfluous lines must be removed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Clipping curves requires more work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circles we must find the two intersection points on the window boundary</a:t>
            </a:r>
            <a:endParaRPr/>
          </a:p>
        </p:txBody>
      </p:sp>
      <p:grpSp>
        <p:nvGrpSpPr>
          <p:cNvPr id="1518" name="Google Shape;1518;p73"/>
          <p:cNvGrpSpPr/>
          <p:nvPr/>
        </p:nvGrpSpPr>
        <p:grpSpPr>
          <a:xfrm>
            <a:off x="4441825" y="2743200"/>
            <a:ext cx="4701382" cy="2327275"/>
            <a:chOff x="2748" y="1748"/>
            <a:chExt cx="2962" cy="1466"/>
          </a:xfrm>
        </p:grpSpPr>
        <p:grpSp>
          <p:nvGrpSpPr>
            <p:cNvPr id="1519" name="Google Shape;1519;p73"/>
            <p:cNvGrpSpPr/>
            <p:nvPr/>
          </p:nvGrpSpPr>
          <p:grpSpPr>
            <a:xfrm>
              <a:off x="2748" y="1874"/>
              <a:ext cx="1211" cy="1112"/>
              <a:chOff x="2998" y="1329"/>
              <a:chExt cx="1211" cy="1112"/>
            </a:xfrm>
          </p:grpSpPr>
          <p:sp>
            <p:nvSpPr>
              <p:cNvPr id="1520" name="Google Shape;1520;p73"/>
              <p:cNvSpPr/>
              <p:nvPr/>
            </p:nvSpPr>
            <p:spPr>
              <a:xfrm>
                <a:off x="3445" y="1329"/>
                <a:ext cx="764" cy="764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p73"/>
              <p:cNvSpPr txBox="1"/>
              <p:nvPr/>
            </p:nvSpPr>
            <p:spPr>
              <a:xfrm>
                <a:off x="2998" y="1508"/>
                <a:ext cx="973" cy="933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22" name="Google Shape;1522;p73"/>
            <p:cNvGrpSpPr/>
            <p:nvPr/>
          </p:nvGrpSpPr>
          <p:grpSpPr>
            <a:xfrm>
              <a:off x="4419" y="1748"/>
              <a:ext cx="1291" cy="1268"/>
              <a:chOff x="2341" y="2642"/>
              <a:chExt cx="1291" cy="1268"/>
            </a:xfrm>
          </p:grpSpPr>
          <p:sp>
            <p:nvSpPr>
              <p:cNvPr id="1523" name="Google Shape;1523;p73"/>
              <p:cNvSpPr/>
              <p:nvPr/>
            </p:nvSpPr>
            <p:spPr>
              <a:xfrm>
                <a:off x="2788" y="2778"/>
                <a:ext cx="764" cy="764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4" name="Google Shape;1524;p73"/>
              <p:cNvSpPr txBox="1"/>
              <p:nvPr/>
            </p:nvSpPr>
            <p:spPr>
              <a:xfrm>
                <a:off x="2341" y="2957"/>
                <a:ext cx="973" cy="933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5" name="Google Shape;1525;p73"/>
              <p:cNvSpPr txBox="1"/>
              <p:nvPr/>
            </p:nvSpPr>
            <p:spPr>
              <a:xfrm>
                <a:off x="2354" y="2642"/>
                <a:ext cx="1181" cy="30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6" name="Google Shape;1526;p73"/>
              <p:cNvSpPr txBox="1"/>
              <p:nvPr/>
            </p:nvSpPr>
            <p:spPr>
              <a:xfrm rot="-5400000">
                <a:off x="2887" y="3165"/>
                <a:ext cx="1181" cy="30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27" name="Google Shape;1527;p73"/>
            <p:cNvSpPr/>
            <p:nvPr/>
          </p:nvSpPr>
          <p:spPr>
            <a:xfrm>
              <a:off x="3988" y="2390"/>
              <a:ext cx="378" cy="234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73"/>
            <p:cNvSpPr txBox="1"/>
            <p:nvPr/>
          </p:nvSpPr>
          <p:spPr>
            <a:xfrm>
              <a:off x="2896" y="2983"/>
              <a:ext cx="62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Window</a:t>
              </a:r>
              <a:endParaRPr/>
            </a:p>
          </p:txBody>
        </p:sp>
        <p:sp>
          <p:nvSpPr>
            <p:cNvPr id="1529" name="Google Shape;1529;p73"/>
            <p:cNvSpPr txBox="1"/>
            <p:nvPr/>
          </p:nvSpPr>
          <p:spPr>
            <a:xfrm>
              <a:off x="4570" y="2983"/>
              <a:ext cx="62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Window</a:t>
              </a:r>
              <a:endParaRPr/>
            </a:p>
          </p:txBody>
        </p:sp>
      </p:grpSp>
      <p:grpSp>
        <p:nvGrpSpPr>
          <p:cNvPr id="1530" name="Google Shape;1530;p73"/>
          <p:cNvGrpSpPr/>
          <p:nvPr/>
        </p:nvGrpSpPr>
        <p:grpSpPr>
          <a:xfrm>
            <a:off x="482600" y="2935287"/>
            <a:ext cx="3314700" cy="2119312"/>
            <a:chOff x="304" y="1879"/>
            <a:chExt cx="2088" cy="1335"/>
          </a:xfrm>
        </p:grpSpPr>
        <p:sp>
          <p:nvSpPr>
            <p:cNvPr id="1531" name="Google Shape;1531;p73"/>
            <p:cNvSpPr/>
            <p:nvPr/>
          </p:nvSpPr>
          <p:spPr>
            <a:xfrm>
              <a:off x="1364" y="1976"/>
              <a:ext cx="789" cy="893"/>
            </a:xfrm>
            <a:custGeom>
              <a:rect b="b" l="l" r="r" t="t"/>
              <a:pathLst>
                <a:path extrusionOk="0" h="1104" w="975">
                  <a:moveTo>
                    <a:pt x="975" y="0"/>
                  </a:moveTo>
                  <a:lnTo>
                    <a:pt x="957" y="300"/>
                  </a:lnTo>
                  <a:lnTo>
                    <a:pt x="276" y="537"/>
                  </a:lnTo>
                  <a:lnTo>
                    <a:pt x="936" y="786"/>
                  </a:lnTo>
                  <a:lnTo>
                    <a:pt x="942" y="1104"/>
                  </a:lnTo>
                  <a:lnTo>
                    <a:pt x="0" y="732"/>
                  </a:lnTo>
                  <a:lnTo>
                    <a:pt x="129" y="288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3333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73"/>
            <p:cNvSpPr txBox="1"/>
            <p:nvPr/>
          </p:nvSpPr>
          <p:spPr>
            <a:xfrm>
              <a:off x="1306" y="1886"/>
              <a:ext cx="467" cy="108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33" name="Google Shape;1533;p73"/>
            <p:cNvCxnSpPr/>
            <p:nvPr/>
          </p:nvCxnSpPr>
          <p:spPr>
            <a:xfrm>
              <a:off x="1775" y="2105"/>
              <a:ext cx="2" cy="632"/>
            </a:xfrm>
            <a:prstGeom prst="straightConnector1">
              <a:avLst/>
            </a:prstGeom>
            <a:noFill/>
            <a:ln cap="flat" cmpd="sng" w="9525">
              <a:solidFill>
                <a:srgbClr val="3333CC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34" name="Google Shape;1534;p73"/>
            <p:cNvSpPr/>
            <p:nvPr/>
          </p:nvSpPr>
          <p:spPr>
            <a:xfrm>
              <a:off x="1360" y="2294"/>
              <a:ext cx="378" cy="234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73"/>
            <p:cNvSpPr/>
            <p:nvPr/>
          </p:nvSpPr>
          <p:spPr>
            <a:xfrm>
              <a:off x="304" y="1960"/>
              <a:ext cx="789" cy="893"/>
            </a:xfrm>
            <a:custGeom>
              <a:rect b="b" l="l" r="r" t="t"/>
              <a:pathLst>
                <a:path extrusionOk="0" h="1104" w="975">
                  <a:moveTo>
                    <a:pt x="975" y="0"/>
                  </a:moveTo>
                  <a:lnTo>
                    <a:pt x="957" y="300"/>
                  </a:lnTo>
                  <a:lnTo>
                    <a:pt x="276" y="537"/>
                  </a:lnTo>
                  <a:lnTo>
                    <a:pt x="936" y="786"/>
                  </a:lnTo>
                  <a:lnTo>
                    <a:pt x="942" y="1104"/>
                  </a:lnTo>
                  <a:lnTo>
                    <a:pt x="0" y="732"/>
                  </a:lnTo>
                  <a:lnTo>
                    <a:pt x="129" y="288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3333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73"/>
            <p:cNvSpPr txBox="1"/>
            <p:nvPr/>
          </p:nvSpPr>
          <p:spPr>
            <a:xfrm>
              <a:off x="719" y="1879"/>
              <a:ext cx="603" cy="10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73"/>
            <p:cNvSpPr txBox="1"/>
            <p:nvPr/>
          </p:nvSpPr>
          <p:spPr>
            <a:xfrm>
              <a:off x="695" y="2983"/>
              <a:ext cx="62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Window</a:t>
              </a:r>
              <a:endParaRPr/>
            </a:p>
          </p:txBody>
        </p:sp>
        <p:sp>
          <p:nvSpPr>
            <p:cNvPr id="1538" name="Google Shape;1538;p73"/>
            <p:cNvSpPr txBox="1"/>
            <p:nvPr/>
          </p:nvSpPr>
          <p:spPr>
            <a:xfrm>
              <a:off x="1764" y="2983"/>
              <a:ext cx="62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Window</a:t>
              </a:r>
              <a:endParaRPr/>
            </a:p>
          </p:txBody>
        </p:sp>
        <p:cxnSp>
          <p:nvCxnSpPr>
            <p:cNvPr id="1539" name="Google Shape;1539;p73"/>
            <p:cNvCxnSpPr/>
            <p:nvPr/>
          </p:nvCxnSpPr>
          <p:spPr>
            <a:xfrm rot="10800000">
              <a:off x="1779" y="2341"/>
              <a:ext cx="0" cy="138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40" name="Google Shape;1540;p73"/>
            <p:cNvSpPr txBox="1"/>
            <p:nvPr/>
          </p:nvSpPr>
          <p:spPr>
            <a:xfrm>
              <a:off x="1779" y="1895"/>
              <a:ext cx="603" cy="1061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74"/>
          <p:cNvSpPr txBox="1"/>
          <p:nvPr>
            <p:ph type="ctrTitle"/>
          </p:nvPr>
        </p:nvSpPr>
        <p:spPr>
          <a:xfrm>
            <a:off x="838200" y="1600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2D Clipping</a:t>
            </a:r>
            <a:endParaRPr/>
          </a:p>
        </p:txBody>
      </p:sp>
      <p:sp>
        <p:nvSpPr>
          <p:cNvPr id="1546" name="Google Shape;1546;p74"/>
          <p:cNvSpPr txBox="1"/>
          <p:nvPr>
            <p:ph idx="1" type="subTitle"/>
          </p:nvPr>
        </p:nvSpPr>
        <p:spPr>
          <a:xfrm>
            <a:off x="3276600" y="2971800"/>
            <a:ext cx="44196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 Clipping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Clipping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Polygon/Area Clipping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Clipping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Curve Clipping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75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552" name="Google Shape;1552;p75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1553" name="Google Shape;1553;p7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54" name="Google Shape;1554;p7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Clipping</a:t>
            </a:r>
            <a:endParaRPr/>
          </a:p>
        </p:txBody>
      </p:sp>
      <p:sp>
        <p:nvSpPr>
          <p:cNvPr id="1555" name="Google Shape;1555;p75"/>
          <p:cNvSpPr txBox="1"/>
          <p:nvPr>
            <p:ph idx="1" type="body"/>
          </p:nvPr>
        </p:nvSpPr>
        <p:spPr>
          <a:xfrm>
            <a:off x="457200" y="1600200"/>
            <a:ext cx="8534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clipping relies on the concept of bounding rectangle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or None String Clipping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or None Character Clipping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 Character Clipping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76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561" name="Google Shape;1561;p76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1562" name="Google Shape;1562;p7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63" name="Google Shape;1563;p7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Clipping</a:t>
            </a:r>
            <a:endParaRPr/>
          </a:p>
        </p:txBody>
      </p:sp>
      <p:sp>
        <p:nvSpPr>
          <p:cNvPr id="1564" name="Google Shape;1564;p76"/>
          <p:cNvSpPr txBox="1"/>
          <p:nvPr>
            <p:ph idx="1" type="body"/>
          </p:nvPr>
        </p:nvSpPr>
        <p:spPr>
          <a:xfrm>
            <a:off x="304800" y="1371600"/>
            <a:ext cx="88392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5137" lvl="0" marL="4651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	All or None String Clipping</a:t>
            </a:r>
            <a:endParaRPr/>
          </a:p>
          <a:p>
            <a:pPr indent="-465137" lvl="0" marL="46513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scheme, if all of the string is inside window, we clip it, otherwise the string is discarded. </a:t>
            </a:r>
            <a:r>
              <a:rPr b="0" i="0" lang="en-US" sz="2400" u="non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the fastest method.</a:t>
            </a:r>
            <a:endParaRPr/>
          </a:p>
          <a:p>
            <a:pPr indent="-465137" lvl="0" marL="46513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procedure is implemented by consider a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bounding rectangle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around the text pattern. The boundary positions are compared to the window boundaries. In case of overlapping the string is rejected.</a:t>
            </a:r>
            <a:endParaRPr/>
          </a:p>
        </p:txBody>
      </p:sp>
      <p:grpSp>
        <p:nvGrpSpPr>
          <p:cNvPr id="1565" name="Google Shape;1565;p76"/>
          <p:cNvGrpSpPr/>
          <p:nvPr/>
        </p:nvGrpSpPr>
        <p:grpSpPr>
          <a:xfrm>
            <a:off x="685800" y="4038600"/>
            <a:ext cx="7239000" cy="2209800"/>
            <a:chOff x="432" y="2544"/>
            <a:chExt cx="4560" cy="1392"/>
          </a:xfrm>
        </p:grpSpPr>
        <p:sp>
          <p:nvSpPr>
            <p:cNvPr id="1566" name="Google Shape;1566;p76"/>
            <p:cNvSpPr txBox="1"/>
            <p:nvPr/>
          </p:nvSpPr>
          <p:spPr>
            <a:xfrm>
              <a:off x="672" y="2832"/>
              <a:ext cx="1488" cy="1104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76"/>
            <p:cNvSpPr txBox="1"/>
            <p:nvPr/>
          </p:nvSpPr>
          <p:spPr>
            <a:xfrm>
              <a:off x="432" y="2976"/>
              <a:ext cx="515" cy="189"/>
            </a:xfrm>
            <a:prstGeom prst="rect">
              <a:avLst/>
            </a:prstGeom>
            <a:noFill/>
            <a:ln cap="flat" cmpd="sng" w="9525">
              <a:solidFill>
                <a:srgbClr val="99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91425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 NG 1</a:t>
              </a:r>
              <a:endParaRPr/>
            </a:p>
          </p:txBody>
        </p:sp>
        <p:sp>
          <p:nvSpPr>
            <p:cNvPr id="1568" name="Google Shape;1568;p76"/>
            <p:cNvSpPr txBox="1"/>
            <p:nvPr/>
          </p:nvSpPr>
          <p:spPr>
            <a:xfrm rot="-1500000">
              <a:off x="1872" y="3168"/>
              <a:ext cx="486" cy="189"/>
            </a:xfrm>
            <a:prstGeom prst="rect">
              <a:avLst/>
            </a:prstGeom>
            <a:noFill/>
            <a:ln cap="flat" cmpd="sng" w="9525">
              <a:solidFill>
                <a:srgbClr val="99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91425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2</a:t>
              </a:r>
              <a:endParaRPr/>
            </a:p>
          </p:txBody>
        </p:sp>
        <p:sp>
          <p:nvSpPr>
            <p:cNvPr id="1569" name="Google Shape;1569;p76"/>
            <p:cNvSpPr txBox="1"/>
            <p:nvPr/>
          </p:nvSpPr>
          <p:spPr>
            <a:xfrm>
              <a:off x="624" y="3456"/>
              <a:ext cx="486" cy="189"/>
            </a:xfrm>
            <a:prstGeom prst="rect">
              <a:avLst/>
            </a:prstGeom>
            <a:noFill/>
            <a:ln cap="flat" cmpd="sng" w="9525">
              <a:solidFill>
                <a:srgbClr val="99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91425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3</a:t>
              </a:r>
              <a:endParaRPr/>
            </a:p>
          </p:txBody>
        </p:sp>
        <p:sp>
          <p:nvSpPr>
            <p:cNvPr id="1570" name="Google Shape;1570;p76"/>
            <p:cNvSpPr txBox="1"/>
            <p:nvPr/>
          </p:nvSpPr>
          <p:spPr>
            <a:xfrm>
              <a:off x="1296" y="3696"/>
              <a:ext cx="486" cy="189"/>
            </a:xfrm>
            <a:prstGeom prst="rect">
              <a:avLst/>
            </a:prstGeom>
            <a:noFill/>
            <a:ln cap="flat" cmpd="sng" w="9525">
              <a:solidFill>
                <a:srgbClr val="99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91425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4</a:t>
              </a:r>
              <a:endParaRPr/>
            </a:p>
          </p:txBody>
        </p:sp>
        <p:sp>
          <p:nvSpPr>
            <p:cNvPr id="1571" name="Google Shape;1571;p76"/>
            <p:cNvSpPr txBox="1"/>
            <p:nvPr/>
          </p:nvSpPr>
          <p:spPr>
            <a:xfrm>
              <a:off x="1200" y="2544"/>
              <a:ext cx="486" cy="189"/>
            </a:xfrm>
            <a:prstGeom prst="rect">
              <a:avLst/>
            </a:prstGeom>
            <a:noFill/>
            <a:ln cap="flat" cmpd="sng" w="9525">
              <a:solidFill>
                <a:srgbClr val="99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91425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5</a:t>
              </a:r>
              <a:endParaRPr/>
            </a:p>
          </p:txBody>
        </p:sp>
        <p:sp>
          <p:nvSpPr>
            <p:cNvPr id="1572" name="Google Shape;1572;p76"/>
            <p:cNvSpPr/>
            <p:nvPr/>
          </p:nvSpPr>
          <p:spPr>
            <a:xfrm>
              <a:off x="2352" y="3312"/>
              <a:ext cx="864" cy="24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76"/>
            <p:cNvSpPr txBox="1"/>
            <p:nvPr/>
          </p:nvSpPr>
          <p:spPr>
            <a:xfrm>
              <a:off x="3504" y="2832"/>
              <a:ext cx="1488" cy="1104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76"/>
            <p:cNvSpPr txBox="1"/>
            <p:nvPr/>
          </p:nvSpPr>
          <p:spPr>
            <a:xfrm>
              <a:off x="4128" y="3696"/>
              <a:ext cx="486" cy="189"/>
            </a:xfrm>
            <a:prstGeom prst="rect">
              <a:avLst/>
            </a:prstGeom>
            <a:noFill/>
            <a:ln cap="flat" cmpd="sng" w="9525">
              <a:solidFill>
                <a:srgbClr val="99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91425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4</a:t>
              </a:r>
              <a:endParaRPr/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77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580" name="Google Shape;1580;p77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1581" name="Google Shape;1581;p7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82" name="Google Shape;1582;p7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Clipping</a:t>
            </a:r>
            <a:endParaRPr/>
          </a:p>
        </p:txBody>
      </p:sp>
      <p:sp>
        <p:nvSpPr>
          <p:cNvPr id="1583" name="Google Shape;1583;p77"/>
          <p:cNvSpPr txBox="1"/>
          <p:nvPr>
            <p:ph idx="1" type="body"/>
          </p:nvPr>
        </p:nvSpPr>
        <p:spPr>
          <a:xfrm>
            <a:off x="304800" y="1371600"/>
            <a:ext cx="88392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5137" lvl="0" marL="4651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	All or None Character Clipping</a:t>
            </a:r>
            <a:endParaRPr/>
          </a:p>
          <a:p>
            <a:pPr indent="-465137" lvl="0" marL="46513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scheme, we discard only those characters that are not completely inside window.</a:t>
            </a:r>
            <a:endParaRPr b="0" i="0" sz="2400" u="none">
              <a:solidFill>
                <a:srgbClr val="00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5137" lvl="0" marL="46513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Boundary limits of individual characters are compared against window. In case of overlapping the character is rejected.</a:t>
            </a:r>
            <a:endParaRPr/>
          </a:p>
        </p:txBody>
      </p:sp>
      <p:grpSp>
        <p:nvGrpSpPr>
          <p:cNvPr id="1584" name="Google Shape;1584;p77"/>
          <p:cNvGrpSpPr/>
          <p:nvPr/>
        </p:nvGrpSpPr>
        <p:grpSpPr>
          <a:xfrm>
            <a:off x="685800" y="4038600"/>
            <a:ext cx="7239000" cy="2209800"/>
            <a:chOff x="432" y="2544"/>
            <a:chExt cx="4560" cy="1392"/>
          </a:xfrm>
        </p:grpSpPr>
        <p:sp>
          <p:nvSpPr>
            <p:cNvPr id="1585" name="Google Shape;1585;p77"/>
            <p:cNvSpPr txBox="1"/>
            <p:nvPr/>
          </p:nvSpPr>
          <p:spPr>
            <a:xfrm>
              <a:off x="672" y="2832"/>
              <a:ext cx="1488" cy="1104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77"/>
            <p:cNvSpPr txBox="1"/>
            <p:nvPr/>
          </p:nvSpPr>
          <p:spPr>
            <a:xfrm>
              <a:off x="432" y="2976"/>
              <a:ext cx="515" cy="189"/>
            </a:xfrm>
            <a:prstGeom prst="rect">
              <a:avLst/>
            </a:prstGeom>
            <a:noFill/>
            <a:ln cap="flat" cmpd="sng" w="9525">
              <a:solidFill>
                <a:srgbClr val="99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91425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 NG 1</a:t>
              </a:r>
              <a:endParaRPr/>
            </a:p>
          </p:txBody>
        </p:sp>
        <p:sp>
          <p:nvSpPr>
            <p:cNvPr id="1587" name="Google Shape;1587;p77"/>
            <p:cNvSpPr txBox="1"/>
            <p:nvPr/>
          </p:nvSpPr>
          <p:spPr>
            <a:xfrm rot="-1500000">
              <a:off x="1872" y="3168"/>
              <a:ext cx="486" cy="189"/>
            </a:xfrm>
            <a:prstGeom prst="rect">
              <a:avLst/>
            </a:prstGeom>
            <a:noFill/>
            <a:ln cap="flat" cmpd="sng" w="9525">
              <a:solidFill>
                <a:srgbClr val="99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91425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2</a:t>
              </a:r>
              <a:endParaRPr/>
            </a:p>
          </p:txBody>
        </p:sp>
        <p:sp>
          <p:nvSpPr>
            <p:cNvPr id="1588" name="Google Shape;1588;p77"/>
            <p:cNvSpPr txBox="1"/>
            <p:nvPr/>
          </p:nvSpPr>
          <p:spPr>
            <a:xfrm>
              <a:off x="624" y="3456"/>
              <a:ext cx="486" cy="189"/>
            </a:xfrm>
            <a:prstGeom prst="rect">
              <a:avLst/>
            </a:prstGeom>
            <a:noFill/>
            <a:ln cap="flat" cmpd="sng" w="9525">
              <a:solidFill>
                <a:srgbClr val="99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91425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3</a:t>
              </a:r>
              <a:endParaRPr/>
            </a:p>
          </p:txBody>
        </p:sp>
        <p:sp>
          <p:nvSpPr>
            <p:cNvPr id="1589" name="Google Shape;1589;p77"/>
            <p:cNvSpPr txBox="1"/>
            <p:nvPr/>
          </p:nvSpPr>
          <p:spPr>
            <a:xfrm>
              <a:off x="1296" y="3696"/>
              <a:ext cx="486" cy="189"/>
            </a:xfrm>
            <a:prstGeom prst="rect">
              <a:avLst/>
            </a:prstGeom>
            <a:noFill/>
            <a:ln cap="flat" cmpd="sng" w="9525">
              <a:solidFill>
                <a:srgbClr val="99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91425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4</a:t>
              </a:r>
              <a:endParaRPr/>
            </a:p>
          </p:txBody>
        </p:sp>
        <p:sp>
          <p:nvSpPr>
            <p:cNvPr id="1590" name="Google Shape;1590;p77"/>
            <p:cNvSpPr txBox="1"/>
            <p:nvPr/>
          </p:nvSpPr>
          <p:spPr>
            <a:xfrm>
              <a:off x="1200" y="2544"/>
              <a:ext cx="486" cy="189"/>
            </a:xfrm>
            <a:prstGeom prst="rect">
              <a:avLst/>
            </a:prstGeom>
            <a:noFill/>
            <a:ln cap="flat" cmpd="sng" w="9525">
              <a:solidFill>
                <a:srgbClr val="99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91425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5</a:t>
              </a:r>
              <a:endParaRPr/>
            </a:p>
          </p:txBody>
        </p:sp>
        <p:sp>
          <p:nvSpPr>
            <p:cNvPr id="1591" name="Google Shape;1591;p77"/>
            <p:cNvSpPr/>
            <p:nvPr/>
          </p:nvSpPr>
          <p:spPr>
            <a:xfrm>
              <a:off x="2352" y="3312"/>
              <a:ext cx="864" cy="24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77"/>
            <p:cNvSpPr txBox="1"/>
            <p:nvPr/>
          </p:nvSpPr>
          <p:spPr>
            <a:xfrm>
              <a:off x="3504" y="2832"/>
              <a:ext cx="1488" cy="1104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77"/>
            <p:cNvSpPr txBox="1"/>
            <p:nvPr/>
          </p:nvSpPr>
          <p:spPr>
            <a:xfrm>
              <a:off x="3504" y="2976"/>
              <a:ext cx="278" cy="189"/>
            </a:xfrm>
            <a:prstGeom prst="rect">
              <a:avLst/>
            </a:prstGeom>
            <a:noFill/>
            <a:ln cap="flat" cmpd="sng" w="9525">
              <a:solidFill>
                <a:srgbClr val="99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91425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NG 1</a:t>
              </a:r>
              <a:endParaRPr/>
            </a:p>
          </p:txBody>
        </p:sp>
        <p:sp>
          <p:nvSpPr>
            <p:cNvPr id="1594" name="Google Shape;1594;p77"/>
            <p:cNvSpPr txBox="1"/>
            <p:nvPr/>
          </p:nvSpPr>
          <p:spPr>
            <a:xfrm rot="-1500000">
              <a:off x="4715" y="3218"/>
              <a:ext cx="243" cy="189"/>
            </a:xfrm>
            <a:prstGeom prst="rect">
              <a:avLst/>
            </a:prstGeom>
            <a:noFill/>
            <a:ln cap="flat" cmpd="sng" w="9525">
              <a:solidFill>
                <a:srgbClr val="99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91425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</a:t>
              </a:r>
              <a:endParaRPr/>
            </a:p>
          </p:txBody>
        </p:sp>
        <p:sp>
          <p:nvSpPr>
            <p:cNvPr id="1595" name="Google Shape;1595;p77"/>
            <p:cNvSpPr txBox="1"/>
            <p:nvPr/>
          </p:nvSpPr>
          <p:spPr>
            <a:xfrm>
              <a:off x="3504" y="3456"/>
              <a:ext cx="446" cy="189"/>
            </a:xfrm>
            <a:prstGeom prst="rect">
              <a:avLst/>
            </a:prstGeom>
            <a:noFill/>
            <a:ln cap="flat" cmpd="sng" w="9525">
              <a:solidFill>
                <a:srgbClr val="99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91425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TRING 3</a:t>
              </a:r>
              <a:endParaRPr/>
            </a:p>
          </p:txBody>
        </p:sp>
        <p:sp>
          <p:nvSpPr>
            <p:cNvPr id="1596" name="Google Shape;1596;p77"/>
            <p:cNvSpPr txBox="1"/>
            <p:nvPr/>
          </p:nvSpPr>
          <p:spPr>
            <a:xfrm>
              <a:off x="4128" y="3696"/>
              <a:ext cx="486" cy="189"/>
            </a:xfrm>
            <a:prstGeom prst="rect">
              <a:avLst/>
            </a:prstGeom>
            <a:noFill/>
            <a:ln cap="flat" cmpd="sng" w="9525">
              <a:solidFill>
                <a:srgbClr val="99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91425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4</a:t>
              </a:r>
              <a:endParaRPr/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78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602" name="Google Shape;1602;p78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1603" name="Google Shape;1603;p7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04" name="Google Shape;1604;p7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Clipping</a:t>
            </a:r>
            <a:endParaRPr/>
          </a:p>
        </p:txBody>
      </p:sp>
      <p:sp>
        <p:nvSpPr>
          <p:cNvPr id="1605" name="Google Shape;1605;p78"/>
          <p:cNvSpPr txBox="1"/>
          <p:nvPr>
            <p:ph idx="1" type="body"/>
          </p:nvPr>
        </p:nvSpPr>
        <p:spPr>
          <a:xfrm>
            <a:off x="304800" y="1371600"/>
            <a:ext cx="88392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5137" lvl="0" marL="4651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	Component Character Clipping</a:t>
            </a:r>
            <a:endParaRPr/>
          </a:p>
          <a:p>
            <a:pPr indent="-465137" lvl="0" marL="46513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Characters are treated like graphic objects.</a:t>
            </a:r>
            <a:endParaRPr/>
          </a:p>
          <a:p>
            <a:pPr indent="-533399" lvl="1" marL="11128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9900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 Mapped Fonts : Point Clipping</a:t>
            </a:r>
            <a:endParaRPr/>
          </a:p>
          <a:p>
            <a:pPr indent="-533399" lvl="1" marL="11128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9900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Outlined Fonts	     : Line/Curve Clipping</a:t>
            </a:r>
            <a:endParaRPr/>
          </a:p>
          <a:p>
            <a:pPr indent="-465137" lvl="0" marL="46513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case of overlapping the part of the character inside is displayed and the outside portion of the character is rejected.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06" name="Google Shape;1606;p78"/>
          <p:cNvGrpSpPr/>
          <p:nvPr/>
        </p:nvGrpSpPr>
        <p:grpSpPr>
          <a:xfrm>
            <a:off x="685800" y="4038600"/>
            <a:ext cx="7467600" cy="2209800"/>
            <a:chOff x="432" y="2544"/>
            <a:chExt cx="4704" cy="1392"/>
          </a:xfrm>
        </p:grpSpPr>
        <p:sp>
          <p:nvSpPr>
            <p:cNvPr id="1607" name="Google Shape;1607;p78"/>
            <p:cNvSpPr txBox="1"/>
            <p:nvPr/>
          </p:nvSpPr>
          <p:spPr>
            <a:xfrm>
              <a:off x="672" y="2832"/>
              <a:ext cx="1488" cy="1104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78"/>
            <p:cNvSpPr txBox="1"/>
            <p:nvPr/>
          </p:nvSpPr>
          <p:spPr>
            <a:xfrm>
              <a:off x="432" y="2976"/>
              <a:ext cx="515" cy="189"/>
            </a:xfrm>
            <a:prstGeom prst="rect">
              <a:avLst/>
            </a:prstGeom>
            <a:noFill/>
            <a:ln cap="flat" cmpd="sng" w="9525">
              <a:solidFill>
                <a:srgbClr val="99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91425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 NG 1</a:t>
              </a:r>
              <a:endParaRPr/>
            </a:p>
          </p:txBody>
        </p:sp>
        <p:sp>
          <p:nvSpPr>
            <p:cNvPr id="1609" name="Google Shape;1609;p78"/>
            <p:cNvSpPr txBox="1"/>
            <p:nvPr/>
          </p:nvSpPr>
          <p:spPr>
            <a:xfrm rot="-1500000">
              <a:off x="1872" y="3168"/>
              <a:ext cx="486" cy="189"/>
            </a:xfrm>
            <a:prstGeom prst="rect">
              <a:avLst/>
            </a:prstGeom>
            <a:noFill/>
            <a:ln cap="flat" cmpd="sng" w="9525">
              <a:solidFill>
                <a:srgbClr val="99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91425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2</a:t>
              </a:r>
              <a:endParaRPr/>
            </a:p>
          </p:txBody>
        </p:sp>
        <p:sp>
          <p:nvSpPr>
            <p:cNvPr id="1610" name="Google Shape;1610;p78"/>
            <p:cNvSpPr txBox="1"/>
            <p:nvPr/>
          </p:nvSpPr>
          <p:spPr>
            <a:xfrm>
              <a:off x="624" y="3456"/>
              <a:ext cx="486" cy="189"/>
            </a:xfrm>
            <a:prstGeom prst="rect">
              <a:avLst/>
            </a:prstGeom>
            <a:noFill/>
            <a:ln cap="flat" cmpd="sng" w="9525">
              <a:solidFill>
                <a:srgbClr val="99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91425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3</a:t>
              </a:r>
              <a:endParaRPr/>
            </a:p>
          </p:txBody>
        </p:sp>
        <p:sp>
          <p:nvSpPr>
            <p:cNvPr id="1611" name="Google Shape;1611;p78"/>
            <p:cNvSpPr txBox="1"/>
            <p:nvPr/>
          </p:nvSpPr>
          <p:spPr>
            <a:xfrm>
              <a:off x="1296" y="3696"/>
              <a:ext cx="486" cy="189"/>
            </a:xfrm>
            <a:prstGeom prst="rect">
              <a:avLst/>
            </a:prstGeom>
            <a:noFill/>
            <a:ln cap="flat" cmpd="sng" w="9525">
              <a:solidFill>
                <a:srgbClr val="99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91425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4</a:t>
              </a:r>
              <a:endParaRPr/>
            </a:p>
          </p:txBody>
        </p:sp>
        <p:sp>
          <p:nvSpPr>
            <p:cNvPr id="1612" name="Google Shape;1612;p78"/>
            <p:cNvSpPr txBox="1"/>
            <p:nvPr/>
          </p:nvSpPr>
          <p:spPr>
            <a:xfrm>
              <a:off x="1200" y="2544"/>
              <a:ext cx="486" cy="189"/>
            </a:xfrm>
            <a:prstGeom prst="rect">
              <a:avLst/>
            </a:prstGeom>
            <a:noFill/>
            <a:ln cap="flat" cmpd="sng" w="9525">
              <a:solidFill>
                <a:srgbClr val="99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91425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5</a:t>
              </a:r>
              <a:endParaRPr/>
            </a:p>
          </p:txBody>
        </p:sp>
        <p:sp>
          <p:nvSpPr>
            <p:cNvPr id="1613" name="Google Shape;1613;p78"/>
            <p:cNvSpPr/>
            <p:nvPr/>
          </p:nvSpPr>
          <p:spPr>
            <a:xfrm>
              <a:off x="2352" y="3312"/>
              <a:ext cx="864" cy="24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78"/>
            <p:cNvSpPr txBox="1"/>
            <p:nvPr/>
          </p:nvSpPr>
          <p:spPr>
            <a:xfrm>
              <a:off x="3504" y="2976"/>
              <a:ext cx="278" cy="189"/>
            </a:xfrm>
            <a:prstGeom prst="rect">
              <a:avLst/>
            </a:prstGeom>
            <a:noFill/>
            <a:ln cap="flat" cmpd="sng" w="9525">
              <a:solidFill>
                <a:srgbClr val="99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91425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NG 1</a:t>
              </a:r>
              <a:endParaRPr/>
            </a:p>
          </p:txBody>
        </p:sp>
        <p:sp>
          <p:nvSpPr>
            <p:cNvPr id="1615" name="Google Shape;1615;p78"/>
            <p:cNvSpPr txBox="1"/>
            <p:nvPr/>
          </p:nvSpPr>
          <p:spPr>
            <a:xfrm>
              <a:off x="4128" y="3696"/>
              <a:ext cx="486" cy="189"/>
            </a:xfrm>
            <a:prstGeom prst="rect">
              <a:avLst/>
            </a:prstGeom>
            <a:noFill/>
            <a:ln cap="flat" cmpd="sng" w="9525">
              <a:solidFill>
                <a:srgbClr val="99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91425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4</a:t>
              </a:r>
              <a:endParaRPr/>
            </a:p>
          </p:txBody>
        </p:sp>
        <p:sp>
          <p:nvSpPr>
            <p:cNvPr id="1616" name="Google Shape;1616;p78"/>
            <p:cNvSpPr txBox="1"/>
            <p:nvPr/>
          </p:nvSpPr>
          <p:spPr>
            <a:xfrm rot="-1500000">
              <a:off x="4711" y="3251"/>
              <a:ext cx="318" cy="189"/>
            </a:xfrm>
            <a:prstGeom prst="rect">
              <a:avLst/>
            </a:prstGeom>
            <a:noFill/>
            <a:ln cap="flat" cmpd="sng" w="9525">
              <a:solidFill>
                <a:srgbClr val="99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91425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</a:t>
              </a:r>
              <a:endParaRPr/>
            </a:p>
          </p:txBody>
        </p:sp>
        <p:sp>
          <p:nvSpPr>
            <p:cNvPr id="1617" name="Google Shape;1617;p78"/>
            <p:cNvSpPr txBox="1"/>
            <p:nvPr/>
          </p:nvSpPr>
          <p:spPr>
            <a:xfrm>
              <a:off x="3456" y="3456"/>
              <a:ext cx="486" cy="189"/>
            </a:xfrm>
            <a:prstGeom prst="rect">
              <a:avLst/>
            </a:prstGeom>
            <a:noFill/>
            <a:ln cap="flat" cmpd="sng" w="9525">
              <a:solidFill>
                <a:srgbClr val="99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91425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3</a:t>
              </a:r>
              <a:endParaRPr/>
            </a:p>
          </p:txBody>
        </p:sp>
        <p:sp>
          <p:nvSpPr>
            <p:cNvPr id="1618" name="Google Shape;1618;p78"/>
            <p:cNvSpPr txBox="1"/>
            <p:nvPr/>
          </p:nvSpPr>
          <p:spPr>
            <a:xfrm>
              <a:off x="4992" y="3168"/>
              <a:ext cx="48" cy="2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78"/>
            <p:cNvSpPr txBox="1"/>
            <p:nvPr/>
          </p:nvSpPr>
          <p:spPr>
            <a:xfrm>
              <a:off x="5040" y="3312"/>
              <a:ext cx="96" cy="1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78"/>
            <p:cNvSpPr txBox="1"/>
            <p:nvPr/>
          </p:nvSpPr>
          <p:spPr>
            <a:xfrm>
              <a:off x="3408" y="3456"/>
              <a:ext cx="96" cy="2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78"/>
            <p:cNvSpPr txBox="1"/>
            <p:nvPr/>
          </p:nvSpPr>
          <p:spPr>
            <a:xfrm>
              <a:off x="3504" y="2832"/>
              <a:ext cx="1488" cy="1104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79"/>
          <p:cNvSpPr txBox="1"/>
          <p:nvPr>
            <p:ph type="ctrTitle"/>
          </p:nvPr>
        </p:nvSpPr>
        <p:spPr>
          <a:xfrm>
            <a:off x="838200" y="1600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2D Clipping</a:t>
            </a:r>
            <a:endParaRPr/>
          </a:p>
        </p:txBody>
      </p:sp>
      <p:sp>
        <p:nvSpPr>
          <p:cNvPr id="1627" name="Google Shape;1627;p79"/>
          <p:cNvSpPr txBox="1"/>
          <p:nvPr>
            <p:ph idx="1" type="subTitle"/>
          </p:nvPr>
        </p:nvSpPr>
        <p:spPr>
          <a:xfrm>
            <a:off x="3276600" y="2971800"/>
            <a:ext cx="44196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 Clipping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Clipping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Polygon/Area Clipping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Clipping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Curve Clipping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80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633" name="Google Shape;1633;p80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1634" name="Google Shape;1634;p8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35" name="Google Shape;1635;p8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Curve Clipping</a:t>
            </a:r>
            <a:endParaRPr/>
          </a:p>
        </p:txBody>
      </p:sp>
      <p:sp>
        <p:nvSpPr>
          <p:cNvPr id="1636" name="Google Shape;1636;p80"/>
          <p:cNvSpPr txBox="1"/>
          <p:nvPr>
            <p:ph idx="1" type="body"/>
          </p:nvPr>
        </p:nvSpPr>
        <p:spPr>
          <a:xfrm>
            <a:off x="457200" y="1600200"/>
            <a:ext cx="8534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1" marL="990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Areas with curved boundaries can be clipped with methods similar to line and polygon clipping.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Curve clipping requires more processing as it involve non linear equations.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Bounding Rectangles 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used to test for overlap with rectangular clip window. </a:t>
            </a:r>
            <a:endParaRPr/>
          </a:p>
        </p:txBody>
      </p:sp>
      <p:grpSp>
        <p:nvGrpSpPr>
          <p:cNvPr id="1637" name="Google Shape;1637;p80"/>
          <p:cNvGrpSpPr/>
          <p:nvPr/>
        </p:nvGrpSpPr>
        <p:grpSpPr>
          <a:xfrm>
            <a:off x="3352800" y="4495800"/>
            <a:ext cx="2286000" cy="1295400"/>
            <a:chOff x="2688" y="3120"/>
            <a:chExt cx="968" cy="432"/>
          </a:xfrm>
        </p:grpSpPr>
        <p:sp>
          <p:nvSpPr>
            <p:cNvPr id="1638" name="Google Shape;1638;p80"/>
            <p:cNvSpPr/>
            <p:nvPr/>
          </p:nvSpPr>
          <p:spPr>
            <a:xfrm>
              <a:off x="2688" y="3120"/>
              <a:ext cx="968" cy="432"/>
            </a:xfrm>
            <a:custGeom>
              <a:rect b="b" l="l" r="r" t="t"/>
              <a:pathLst>
                <a:path extrusionOk="0" h="744" w="968">
                  <a:moveTo>
                    <a:pt x="288" y="56"/>
                  </a:moveTo>
                  <a:cubicBezTo>
                    <a:pt x="360" y="96"/>
                    <a:pt x="496" y="240"/>
                    <a:pt x="576" y="248"/>
                  </a:cubicBezTo>
                  <a:cubicBezTo>
                    <a:pt x="656" y="256"/>
                    <a:pt x="720" y="136"/>
                    <a:pt x="768" y="104"/>
                  </a:cubicBezTo>
                  <a:cubicBezTo>
                    <a:pt x="816" y="72"/>
                    <a:pt x="832" y="24"/>
                    <a:pt x="864" y="56"/>
                  </a:cubicBezTo>
                  <a:cubicBezTo>
                    <a:pt x="896" y="88"/>
                    <a:pt x="968" y="224"/>
                    <a:pt x="960" y="296"/>
                  </a:cubicBezTo>
                  <a:cubicBezTo>
                    <a:pt x="952" y="368"/>
                    <a:pt x="880" y="464"/>
                    <a:pt x="816" y="488"/>
                  </a:cubicBezTo>
                  <a:cubicBezTo>
                    <a:pt x="752" y="512"/>
                    <a:pt x="624" y="424"/>
                    <a:pt x="576" y="440"/>
                  </a:cubicBezTo>
                  <a:cubicBezTo>
                    <a:pt x="528" y="456"/>
                    <a:pt x="544" y="536"/>
                    <a:pt x="528" y="584"/>
                  </a:cubicBezTo>
                  <a:cubicBezTo>
                    <a:pt x="512" y="632"/>
                    <a:pt x="504" y="744"/>
                    <a:pt x="480" y="728"/>
                  </a:cubicBezTo>
                  <a:cubicBezTo>
                    <a:pt x="456" y="712"/>
                    <a:pt x="424" y="544"/>
                    <a:pt x="384" y="488"/>
                  </a:cubicBezTo>
                  <a:cubicBezTo>
                    <a:pt x="344" y="432"/>
                    <a:pt x="256" y="424"/>
                    <a:pt x="240" y="392"/>
                  </a:cubicBezTo>
                  <a:cubicBezTo>
                    <a:pt x="224" y="360"/>
                    <a:pt x="304" y="312"/>
                    <a:pt x="288" y="296"/>
                  </a:cubicBezTo>
                  <a:cubicBezTo>
                    <a:pt x="272" y="280"/>
                    <a:pt x="192" y="328"/>
                    <a:pt x="144" y="296"/>
                  </a:cubicBezTo>
                  <a:cubicBezTo>
                    <a:pt x="96" y="264"/>
                    <a:pt x="0" y="152"/>
                    <a:pt x="0" y="104"/>
                  </a:cubicBezTo>
                  <a:cubicBezTo>
                    <a:pt x="0" y="56"/>
                    <a:pt x="96" y="16"/>
                    <a:pt x="144" y="8"/>
                  </a:cubicBezTo>
                  <a:cubicBezTo>
                    <a:pt x="192" y="0"/>
                    <a:pt x="216" y="16"/>
                    <a:pt x="288" y="56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80"/>
            <p:cNvSpPr txBox="1"/>
            <p:nvPr/>
          </p:nvSpPr>
          <p:spPr>
            <a:xfrm>
              <a:off x="2688" y="3120"/>
              <a:ext cx="960" cy="43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81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645" name="Google Shape;1645;p81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1646" name="Google Shape;1646;p8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47" name="Google Shape;1647;p81"/>
          <p:cNvSpPr txBox="1"/>
          <p:nvPr>
            <p:ph idx="1" type="body"/>
          </p:nvPr>
        </p:nvSpPr>
        <p:spPr>
          <a:xfrm>
            <a:off x="609600" y="1295400"/>
            <a:ext cx="8534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1" marL="990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bounding rectangle is completely inside the object/curve is saved. </a:t>
            </a:r>
            <a:endParaRPr/>
          </a:p>
          <a:p>
            <a:pPr indent="-3556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334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bounding rectangle is completely outside the object/curve is discarded.</a:t>
            </a:r>
            <a:endParaRPr/>
          </a:p>
        </p:txBody>
      </p:sp>
      <p:sp>
        <p:nvSpPr>
          <p:cNvPr id="1648" name="Google Shape;1648;p8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Curve Clipping</a:t>
            </a:r>
            <a:endParaRPr/>
          </a:p>
        </p:txBody>
      </p:sp>
      <p:grpSp>
        <p:nvGrpSpPr>
          <p:cNvPr id="1649" name="Google Shape;1649;p81"/>
          <p:cNvGrpSpPr/>
          <p:nvPr/>
        </p:nvGrpSpPr>
        <p:grpSpPr>
          <a:xfrm>
            <a:off x="1828800" y="2362200"/>
            <a:ext cx="6248400" cy="1143000"/>
            <a:chOff x="1152" y="1632"/>
            <a:chExt cx="3936" cy="864"/>
          </a:xfrm>
        </p:grpSpPr>
        <p:sp>
          <p:nvSpPr>
            <p:cNvPr id="1650" name="Google Shape;1650;p81"/>
            <p:cNvSpPr txBox="1"/>
            <p:nvPr/>
          </p:nvSpPr>
          <p:spPr>
            <a:xfrm>
              <a:off x="1152" y="1632"/>
              <a:ext cx="1536" cy="864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51" name="Google Shape;1651;p81"/>
            <p:cNvGrpSpPr/>
            <p:nvPr/>
          </p:nvGrpSpPr>
          <p:grpSpPr>
            <a:xfrm>
              <a:off x="1344" y="1872"/>
              <a:ext cx="968" cy="432"/>
              <a:chOff x="2688" y="3120"/>
              <a:chExt cx="968" cy="432"/>
            </a:xfrm>
          </p:grpSpPr>
          <p:sp>
            <p:nvSpPr>
              <p:cNvPr id="1652" name="Google Shape;1652;p81"/>
              <p:cNvSpPr/>
              <p:nvPr/>
            </p:nvSpPr>
            <p:spPr>
              <a:xfrm>
                <a:off x="2688" y="3120"/>
                <a:ext cx="968" cy="432"/>
              </a:xfrm>
              <a:custGeom>
                <a:rect b="b" l="l" r="r" t="t"/>
                <a:pathLst>
                  <a:path extrusionOk="0" h="744" w="968">
                    <a:moveTo>
                      <a:pt x="288" y="56"/>
                    </a:moveTo>
                    <a:cubicBezTo>
                      <a:pt x="360" y="96"/>
                      <a:pt x="496" y="240"/>
                      <a:pt x="576" y="248"/>
                    </a:cubicBezTo>
                    <a:cubicBezTo>
                      <a:pt x="656" y="256"/>
                      <a:pt x="720" y="136"/>
                      <a:pt x="768" y="104"/>
                    </a:cubicBezTo>
                    <a:cubicBezTo>
                      <a:pt x="816" y="72"/>
                      <a:pt x="832" y="24"/>
                      <a:pt x="864" y="56"/>
                    </a:cubicBezTo>
                    <a:cubicBezTo>
                      <a:pt x="896" y="88"/>
                      <a:pt x="968" y="224"/>
                      <a:pt x="960" y="296"/>
                    </a:cubicBezTo>
                    <a:cubicBezTo>
                      <a:pt x="952" y="368"/>
                      <a:pt x="880" y="464"/>
                      <a:pt x="816" y="488"/>
                    </a:cubicBezTo>
                    <a:cubicBezTo>
                      <a:pt x="752" y="512"/>
                      <a:pt x="624" y="424"/>
                      <a:pt x="576" y="440"/>
                    </a:cubicBezTo>
                    <a:cubicBezTo>
                      <a:pt x="528" y="456"/>
                      <a:pt x="544" y="536"/>
                      <a:pt x="528" y="584"/>
                    </a:cubicBezTo>
                    <a:cubicBezTo>
                      <a:pt x="512" y="632"/>
                      <a:pt x="504" y="744"/>
                      <a:pt x="480" y="728"/>
                    </a:cubicBezTo>
                    <a:cubicBezTo>
                      <a:pt x="456" y="712"/>
                      <a:pt x="424" y="544"/>
                      <a:pt x="384" y="488"/>
                    </a:cubicBezTo>
                    <a:cubicBezTo>
                      <a:pt x="344" y="432"/>
                      <a:pt x="256" y="424"/>
                      <a:pt x="240" y="392"/>
                    </a:cubicBezTo>
                    <a:cubicBezTo>
                      <a:pt x="224" y="360"/>
                      <a:pt x="304" y="312"/>
                      <a:pt x="288" y="296"/>
                    </a:cubicBezTo>
                    <a:cubicBezTo>
                      <a:pt x="272" y="280"/>
                      <a:pt x="192" y="328"/>
                      <a:pt x="144" y="296"/>
                    </a:cubicBezTo>
                    <a:cubicBezTo>
                      <a:pt x="96" y="264"/>
                      <a:pt x="0" y="152"/>
                      <a:pt x="0" y="104"/>
                    </a:cubicBezTo>
                    <a:cubicBezTo>
                      <a:pt x="0" y="56"/>
                      <a:pt x="96" y="16"/>
                      <a:pt x="144" y="8"/>
                    </a:cubicBezTo>
                    <a:cubicBezTo>
                      <a:pt x="192" y="0"/>
                      <a:pt x="216" y="16"/>
                      <a:pt x="288" y="56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3" name="Google Shape;1653;p81"/>
              <p:cNvSpPr txBox="1"/>
              <p:nvPr/>
            </p:nvSpPr>
            <p:spPr>
              <a:xfrm>
                <a:off x="2688" y="3120"/>
                <a:ext cx="960" cy="432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54" name="Google Shape;1654;p81"/>
            <p:cNvSpPr/>
            <p:nvPr/>
          </p:nvSpPr>
          <p:spPr>
            <a:xfrm>
              <a:off x="2784" y="1872"/>
              <a:ext cx="672" cy="24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81"/>
            <p:cNvSpPr txBox="1"/>
            <p:nvPr/>
          </p:nvSpPr>
          <p:spPr>
            <a:xfrm>
              <a:off x="3552" y="1632"/>
              <a:ext cx="1536" cy="864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81"/>
            <p:cNvSpPr/>
            <p:nvPr/>
          </p:nvSpPr>
          <p:spPr>
            <a:xfrm>
              <a:off x="3744" y="1872"/>
              <a:ext cx="968" cy="432"/>
            </a:xfrm>
            <a:custGeom>
              <a:rect b="b" l="l" r="r" t="t"/>
              <a:pathLst>
                <a:path extrusionOk="0" h="744" w="968">
                  <a:moveTo>
                    <a:pt x="288" y="56"/>
                  </a:moveTo>
                  <a:cubicBezTo>
                    <a:pt x="360" y="96"/>
                    <a:pt x="496" y="240"/>
                    <a:pt x="576" y="248"/>
                  </a:cubicBezTo>
                  <a:cubicBezTo>
                    <a:pt x="656" y="256"/>
                    <a:pt x="720" y="136"/>
                    <a:pt x="768" y="104"/>
                  </a:cubicBezTo>
                  <a:cubicBezTo>
                    <a:pt x="816" y="72"/>
                    <a:pt x="832" y="24"/>
                    <a:pt x="864" y="56"/>
                  </a:cubicBezTo>
                  <a:cubicBezTo>
                    <a:pt x="896" y="88"/>
                    <a:pt x="968" y="224"/>
                    <a:pt x="960" y="296"/>
                  </a:cubicBezTo>
                  <a:cubicBezTo>
                    <a:pt x="952" y="368"/>
                    <a:pt x="880" y="464"/>
                    <a:pt x="816" y="488"/>
                  </a:cubicBezTo>
                  <a:cubicBezTo>
                    <a:pt x="752" y="512"/>
                    <a:pt x="624" y="424"/>
                    <a:pt x="576" y="440"/>
                  </a:cubicBezTo>
                  <a:cubicBezTo>
                    <a:pt x="528" y="456"/>
                    <a:pt x="544" y="536"/>
                    <a:pt x="528" y="584"/>
                  </a:cubicBezTo>
                  <a:cubicBezTo>
                    <a:pt x="512" y="632"/>
                    <a:pt x="504" y="744"/>
                    <a:pt x="480" y="728"/>
                  </a:cubicBezTo>
                  <a:cubicBezTo>
                    <a:pt x="456" y="712"/>
                    <a:pt x="424" y="544"/>
                    <a:pt x="384" y="488"/>
                  </a:cubicBezTo>
                  <a:cubicBezTo>
                    <a:pt x="344" y="432"/>
                    <a:pt x="256" y="424"/>
                    <a:pt x="240" y="392"/>
                  </a:cubicBezTo>
                  <a:cubicBezTo>
                    <a:pt x="224" y="360"/>
                    <a:pt x="304" y="312"/>
                    <a:pt x="288" y="296"/>
                  </a:cubicBezTo>
                  <a:cubicBezTo>
                    <a:pt x="272" y="280"/>
                    <a:pt x="192" y="328"/>
                    <a:pt x="144" y="296"/>
                  </a:cubicBezTo>
                  <a:cubicBezTo>
                    <a:pt x="96" y="264"/>
                    <a:pt x="0" y="152"/>
                    <a:pt x="0" y="104"/>
                  </a:cubicBezTo>
                  <a:cubicBezTo>
                    <a:pt x="0" y="56"/>
                    <a:pt x="96" y="16"/>
                    <a:pt x="144" y="8"/>
                  </a:cubicBezTo>
                  <a:cubicBezTo>
                    <a:pt x="192" y="0"/>
                    <a:pt x="216" y="16"/>
                    <a:pt x="288" y="56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7" name="Google Shape;1657;p81"/>
          <p:cNvSpPr txBox="1"/>
          <p:nvPr/>
        </p:nvSpPr>
        <p:spPr>
          <a:xfrm>
            <a:off x="1828800" y="4800600"/>
            <a:ext cx="2438400" cy="1143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8" name="Google Shape;1658;p81"/>
          <p:cNvGrpSpPr/>
          <p:nvPr/>
        </p:nvGrpSpPr>
        <p:grpSpPr>
          <a:xfrm>
            <a:off x="152400" y="5486400"/>
            <a:ext cx="1536700" cy="571500"/>
            <a:chOff x="2688" y="3120"/>
            <a:chExt cx="968" cy="432"/>
          </a:xfrm>
        </p:grpSpPr>
        <p:sp>
          <p:nvSpPr>
            <p:cNvPr id="1659" name="Google Shape;1659;p81"/>
            <p:cNvSpPr/>
            <p:nvPr/>
          </p:nvSpPr>
          <p:spPr>
            <a:xfrm>
              <a:off x="2688" y="3120"/>
              <a:ext cx="968" cy="432"/>
            </a:xfrm>
            <a:custGeom>
              <a:rect b="b" l="l" r="r" t="t"/>
              <a:pathLst>
                <a:path extrusionOk="0" h="744" w="968">
                  <a:moveTo>
                    <a:pt x="288" y="56"/>
                  </a:moveTo>
                  <a:cubicBezTo>
                    <a:pt x="360" y="96"/>
                    <a:pt x="496" y="240"/>
                    <a:pt x="576" y="248"/>
                  </a:cubicBezTo>
                  <a:cubicBezTo>
                    <a:pt x="656" y="256"/>
                    <a:pt x="720" y="136"/>
                    <a:pt x="768" y="104"/>
                  </a:cubicBezTo>
                  <a:cubicBezTo>
                    <a:pt x="816" y="72"/>
                    <a:pt x="832" y="24"/>
                    <a:pt x="864" y="56"/>
                  </a:cubicBezTo>
                  <a:cubicBezTo>
                    <a:pt x="896" y="88"/>
                    <a:pt x="968" y="224"/>
                    <a:pt x="960" y="296"/>
                  </a:cubicBezTo>
                  <a:cubicBezTo>
                    <a:pt x="952" y="368"/>
                    <a:pt x="880" y="464"/>
                    <a:pt x="816" y="488"/>
                  </a:cubicBezTo>
                  <a:cubicBezTo>
                    <a:pt x="752" y="512"/>
                    <a:pt x="624" y="424"/>
                    <a:pt x="576" y="440"/>
                  </a:cubicBezTo>
                  <a:cubicBezTo>
                    <a:pt x="528" y="456"/>
                    <a:pt x="544" y="536"/>
                    <a:pt x="528" y="584"/>
                  </a:cubicBezTo>
                  <a:cubicBezTo>
                    <a:pt x="512" y="632"/>
                    <a:pt x="504" y="744"/>
                    <a:pt x="480" y="728"/>
                  </a:cubicBezTo>
                  <a:cubicBezTo>
                    <a:pt x="456" y="712"/>
                    <a:pt x="424" y="544"/>
                    <a:pt x="384" y="488"/>
                  </a:cubicBezTo>
                  <a:cubicBezTo>
                    <a:pt x="344" y="432"/>
                    <a:pt x="256" y="424"/>
                    <a:pt x="240" y="392"/>
                  </a:cubicBezTo>
                  <a:cubicBezTo>
                    <a:pt x="224" y="360"/>
                    <a:pt x="304" y="312"/>
                    <a:pt x="288" y="296"/>
                  </a:cubicBezTo>
                  <a:cubicBezTo>
                    <a:pt x="272" y="280"/>
                    <a:pt x="192" y="328"/>
                    <a:pt x="144" y="296"/>
                  </a:cubicBezTo>
                  <a:cubicBezTo>
                    <a:pt x="96" y="264"/>
                    <a:pt x="0" y="152"/>
                    <a:pt x="0" y="104"/>
                  </a:cubicBezTo>
                  <a:cubicBezTo>
                    <a:pt x="0" y="56"/>
                    <a:pt x="96" y="16"/>
                    <a:pt x="144" y="8"/>
                  </a:cubicBezTo>
                  <a:cubicBezTo>
                    <a:pt x="192" y="0"/>
                    <a:pt x="216" y="16"/>
                    <a:pt x="288" y="56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81"/>
            <p:cNvSpPr txBox="1"/>
            <p:nvPr/>
          </p:nvSpPr>
          <p:spPr>
            <a:xfrm>
              <a:off x="2688" y="3120"/>
              <a:ext cx="960" cy="43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1" name="Google Shape;1661;p81"/>
          <p:cNvSpPr/>
          <p:nvPr/>
        </p:nvSpPr>
        <p:spPr>
          <a:xfrm>
            <a:off x="4419600" y="5118100"/>
            <a:ext cx="1066800" cy="31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2" name="Google Shape;1662;p81"/>
          <p:cNvSpPr txBox="1"/>
          <p:nvPr/>
        </p:nvSpPr>
        <p:spPr>
          <a:xfrm>
            <a:off x="5638800" y="4800600"/>
            <a:ext cx="2438400" cy="1143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82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668" name="Google Shape;1668;p82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1669" name="Google Shape;1669;p8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70" name="Google Shape;1670;p82"/>
          <p:cNvSpPr txBox="1"/>
          <p:nvPr>
            <p:ph idx="1" type="body"/>
          </p:nvPr>
        </p:nvSpPr>
        <p:spPr>
          <a:xfrm>
            <a:off x="609600" y="1295400"/>
            <a:ext cx="8534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1" marL="990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both the above tests fails we use other computation saving approaches depending upon type of object</a:t>
            </a:r>
            <a:endParaRPr/>
          </a:p>
          <a:p>
            <a:pPr indent="-4572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Circle: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coordinate extent of individual quadrant, then octant if required.</a:t>
            </a:r>
            <a:endParaRPr/>
          </a:p>
          <a:p>
            <a:pPr indent="-4572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Ellipse: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coordinate extent of individual quadrant.</a:t>
            </a:r>
            <a:endParaRPr/>
          </a:p>
          <a:p>
            <a:pPr indent="-4572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Point: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point clipping</a:t>
            </a:r>
            <a:endParaRPr/>
          </a:p>
        </p:txBody>
      </p:sp>
      <p:sp>
        <p:nvSpPr>
          <p:cNvPr id="1671" name="Google Shape;1671;p8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Curve Clipping</a:t>
            </a:r>
            <a:endParaRPr/>
          </a:p>
        </p:txBody>
      </p:sp>
      <p:grpSp>
        <p:nvGrpSpPr>
          <p:cNvPr id="1672" name="Google Shape;1672;p82"/>
          <p:cNvGrpSpPr/>
          <p:nvPr/>
        </p:nvGrpSpPr>
        <p:grpSpPr>
          <a:xfrm>
            <a:off x="990600" y="4876800"/>
            <a:ext cx="7010400" cy="1143000"/>
            <a:chOff x="672" y="1248"/>
            <a:chExt cx="4416" cy="720"/>
          </a:xfrm>
        </p:grpSpPr>
        <p:grpSp>
          <p:nvGrpSpPr>
            <p:cNvPr id="1673" name="Google Shape;1673;p82"/>
            <p:cNvGrpSpPr/>
            <p:nvPr/>
          </p:nvGrpSpPr>
          <p:grpSpPr>
            <a:xfrm>
              <a:off x="672" y="1440"/>
              <a:ext cx="968" cy="360"/>
              <a:chOff x="2688" y="3120"/>
              <a:chExt cx="968" cy="432"/>
            </a:xfrm>
          </p:grpSpPr>
          <p:sp>
            <p:nvSpPr>
              <p:cNvPr id="1674" name="Google Shape;1674;p82"/>
              <p:cNvSpPr/>
              <p:nvPr/>
            </p:nvSpPr>
            <p:spPr>
              <a:xfrm>
                <a:off x="2688" y="3120"/>
                <a:ext cx="968" cy="432"/>
              </a:xfrm>
              <a:custGeom>
                <a:rect b="b" l="l" r="r" t="t"/>
                <a:pathLst>
                  <a:path extrusionOk="0" h="744" w="968">
                    <a:moveTo>
                      <a:pt x="288" y="56"/>
                    </a:moveTo>
                    <a:cubicBezTo>
                      <a:pt x="360" y="96"/>
                      <a:pt x="496" y="240"/>
                      <a:pt x="576" y="248"/>
                    </a:cubicBezTo>
                    <a:cubicBezTo>
                      <a:pt x="656" y="256"/>
                      <a:pt x="720" y="136"/>
                      <a:pt x="768" y="104"/>
                    </a:cubicBezTo>
                    <a:cubicBezTo>
                      <a:pt x="816" y="72"/>
                      <a:pt x="832" y="24"/>
                      <a:pt x="864" y="56"/>
                    </a:cubicBezTo>
                    <a:cubicBezTo>
                      <a:pt x="896" y="88"/>
                      <a:pt x="968" y="224"/>
                      <a:pt x="960" y="296"/>
                    </a:cubicBezTo>
                    <a:cubicBezTo>
                      <a:pt x="952" y="368"/>
                      <a:pt x="880" y="464"/>
                      <a:pt x="816" y="488"/>
                    </a:cubicBezTo>
                    <a:cubicBezTo>
                      <a:pt x="752" y="512"/>
                      <a:pt x="624" y="424"/>
                      <a:pt x="576" y="440"/>
                    </a:cubicBezTo>
                    <a:cubicBezTo>
                      <a:pt x="528" y="456"/>
                      <a:pt x="544" y="536"/>
                      <a:pt x="528" y="584"/>
                    </a:cubicBezTo>
                    <a:cubicBezTo>
                      <a:pt x="512" y="632"/>
                      <a:pt x="504" y="744"/>
                      <a:pt x="480" y="728"/>
                    </a:cubicBezTo>
                    <a:cubicBezTo>
                      <a:pt x="456" y="712"/>
                      <a:pt x="424" y="544"/>
                      <a:pt x="384" y="488"/>
                    </a:cubicBezTo>
                    <a:cubicBezTo>
                      <a:pt x="344" y="432"/>
                      <a:pt x="256" y="424"/>
                      <a:pt x="240" y="392"/>
                    </a:cubicBezTo>
                    <a:cubicBezTo>
                      <a:pt x="224" y="360"/>
                      <a:pt x="304" y="312"/>
                      <a:pt x="288" y="296"/>
                    </a:cubicBezTo>
                    <a:cubicBezTo>
                      <a:pt x="272" y="280"/>
                      <a:pt x="192" y="328"/>
                      <a:pt x="144" y="296"/>
                    </a:cubicBezTo>
                    <a:cubicBezTo>
                      <a:pt x="96" y="264"/>
                      <a:pt x="0" y="152"/>
                      <a:pt x="0" y="104"/>
                    </a:cubicBezTo>
                    <a:cubicBezTo>
                      <a:pt x="0" y="56"/>
                      <a:pt x="96" y="16"/>
                      <a:pt x="144" y="8"/>
                    </a:cubicBezTo>
                    <a:cubicBezTo>
                      <a:pt x="192" y="0"/>
                      <a:pt x="216" y="16"/>
                      <a:pt x="288" y="56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5" name="Google Shape;1675;p82"/>
              <p:cNvSpPr txBox="1"/>
              <p:nvPr/>
            </p:nvSpPr>
            <p:spPr>
              <a:xfrm>
                <a:off x="2688" y="3120"/>
                <a:ext cx="960" cy="432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baseline="-2500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76" name="Google Shape;1676;p82"/>
            <p:cNvSpPr txBox="1"/>
            <p:nvPr/>
          </p:nvSpPr>
          <p:spPr>
            <a:xfrm>
              <a:off x="1104" y="1248"/>
              <a:ext cx="1536" cy="72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82"/>
            <p:cNvSpPr/>
            <p:nvPr/>
          </p:nvSpPr>
          <p:spPr>
            <a:xfrm>
              <a:off x="3120" y="1440"/>
              <a:ext cx="968" cy="360"/>
            </a:xfrm>
            <a:custGeom>
              <a:rect b="b" l="l" r="r" t="t"/>
              <a:pathLst>
                <a:path extrusionOk="0" h="744" w="968">
                  <a:moveTo>
                    <a:pt x="288" y="56"/>
                  </a:moveTo>
                  <a:cubicBezTo>
                    <a:pt x="360" y="96"/>
                    <a:pt x="496" y="240"/>
                    <a:pt x="576" y="248"/>
                  </a:cubicBezTo>
                  <a:cubicBezTo>
                    <a:pt x="656" y="256"/>
                    <a:pt x="720" y="136"/>
                    <a:pt x="768" y="104"/>
                  </a:cubicBezTo>
                  <a:cubicBezTo>
                    <a:pt x="816" y="72"/>
                    <a:pt x="832" y="24"/>
                    <a:pt x="864" y="56"/>
                  </a:cubicBezTo>
                  <a:cubicBezTo>
                    <a:pt x="896" y="88"/>
                    <a:pt x="968" y="224"/>
                    <a:pt x="960" y="296"/>
                  </a:cubicBezTo>
                  <a:cubicBezTo>
                    <a:pt x="952" y="368"/>
                    <a:pt x="880" y="464"/>
                    <a:pt x="816" y="488"/>
                  </a:cubicBezTo>
                  <a:cubicBezTo>
                    <a:pt x="752" y="512"/>
                    <a:pt x="624" y="424"/>
                    <a:pt x="576" y="440"/>
                  </a:cubicBezTo>
                  <a:cubicBezTo>
                    <a:pt x="528" y="456"/>
                    <a:pt x="544" y="536"/>
                    <a:pt x="528" y="584"/>
                  </a:cubicBezTo>
                  <a:cubicBezTo>
                    <a:pt x="512" y="632"/>
                    <a:pt x="504" y="744"/>
                    <a:pt x="480" y="728"/>
                  </a:cubicBezTo>
                  <a:cubicBezTo>
                    <a:pt x="456" y="712"/>
                    <a:pt x="424" y="544"/>
                    <a:pt x="384" y="488"/>
                  </a:cubicBezTo>
                  <a:cubicBezTo>
                    <a:pt x="344" y="432"/>
                    <a:pt x="256" y="424"/>
                    <a:pt x="240" y="392"/>
                  </a:cubicBezTo>
                  <a:cubicBezTo>
                    <a:pt x="224" y="360"/>
                    <a:pt x="304" y="312"/>
                    <a:pt x="288" y="296"/>
                  </a:cubicBezTo>
                  <a:cubicBezTo>
                    <a:pt x="272" y="280"/>
                    <a:pt x="192" y="328"/>
                    <a:pt x="144" y="296"/>
                  </a:cubicBezTo>
                  <a:cubicBezTo>
                    <a:pt x="96" y="264"/>
                    <a:pt x="0" y="152"/>
                    <a:pt x="0" y="104"/>
                  </a:cubicBezTo>
                  <a:cubicBezTo>
                    <a:pt x="0" y="56"/>
                    <a:pt x="96" y="16"/>
                    <a:pt x="144" y="8"/>
                  </a:cubicBezTo>
                  <a:cubicBezTo>
                    <a:pt x="192" y="0"/>
                    <a:pt x="216" y="16"/>
                    <a:pt x="288" y="56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82"/>
            <p:cNvSpPr txBox="1"/>
            <p:nvPr/>
          </p:nvSpPr>
          <p:spPr>
            <a:xfrm>
              <a:off x="3072" y="1344"/>
              <a:ext cx="480" cy="62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82"/>
            <p:cNvSpPr txBox="1"/>
            <p:nvPr/>
          </p:nvSpPr>
          <p:spPr>
            <a:xfrm>
              <a:off x="3552" y="1248"/>
              <a:ext cx="1536" cy="72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82"/>
            <p:cNvSpPr/>
            <p:nvPr/>
          </p:nvSpPr>
          <p:spPr>
            <a:xfrm>
              <a:off x="2784" y="1488"/>
              <a:ext cx="672" cy="2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-2500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02" name="Google Shape;202;p20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203" name="Google Shape;203;p2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4" name="Google Shape;204;p20"/>
          <p:cNvSpPr txBox="1"/>
          <p:nvPr>
            <p:ph idx="1" type="body"/>
          </p:nvPr>
        </p:nvSpPr>
        <p:spPr>
          <a:xfrm>
            <a:off x="381000" y="15240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1.2 Shielding: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Shielding or exterior clipping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reverse operation of clipping where window act as the block used to abstract the view. </a:t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multi view window system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design of page layouts in advertising or publishing applications or for adding labels or design patterns to picture.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Combining graphs, maps o schematics</a:t>
            </a:r>
            <a:endParaRPr/>
          </a:p>
        </p:txBody>
      </p:sp>
      <p:sp>
        <p:nvSpPr>
          <p:cNvPr id="205" name="Google Shape;205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2D Clipping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12" name="Google Shape;212;p21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213" name="Google Shape;213;p2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4" name="Google Shape;214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2D Clipping</a:t>
            </a:r>
            <a:endParaRPr/>
          </a:p>
        </p:txBody>
      </p:sp>
      <p:sp>
        <p:nvSpPr>
          <p:cNvPr id="215" name="Google Shape;215;p21"/>
          <p:cNvSpPr/>
          <p:nvPr/>
        </p:nvSpPr>
        <p:spPr>
          <a:xfrm>
            <a:off x="1835150" y="3122612"/>
            <a:ext cx="5472112" cy="2447925"/>
          </a:xfrm>
          <a:custGeom>
            <a:rect b="b" l="l" r="r" t="t"/>
            <a:pathLst>
              <a:path extrusionOk="0" h="2358" w="4627">
                <a:moveTo>
                  <a:pt x="0" y="2313"/>
                </a:moveTo>
                <a:lnTo>
                  <a:pt x="1905" y="589"/>
                </a:lnTo>
                <a:lnTo>
                  <a:pt x="2268" y="1224"/>
                </a:lnTo>
                <a:lnTo>
                  <a:pt x="2540" y="272"/>
                </a:lnTo>
                <a:lnTo>
                  <a:pt x="2994" y="816"/>
                </a:lnTo>
                <a:lnTo>
                  <a:pt x="3447" y="0"/>
                </a:lnTo>
                <a:lnTo>
                  <a:pt x="4627" y="2358"/>
                </a:lnTo>
                <a:lnTo>
                  <a:pt x="0" y="2313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Google Shape;216;p21"/>
          <p:cNvCxnSpPr/>
          <p:nvPr/>
        </p:nvCxnSpPr>
        <p:spPr>
          <a:xfrm>
            <a:off x="1042987" y="5859462"/>
            <a:ext cx="74898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17" name="Google Shape;217;p21"/>
          <p:cNvCxnSpPr/>
          <p:nvPr/>
        </p:nvCxnSpPr>
        <p:spPr>
          <a:xfrm rot="10800000">
            <a:off x="1547812" y="2546350"/>
            <a:ext cx="0" cy="36734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8" name="Google Shape;218;p21"/>
          <p:cNvSpPr txBox="1"/>
          <p:nvPr/>
        </p:nvSpPr>
        <p:spPr>
          <a:xfrm>
            <a:off x="3635375" y="2906712"/>
            <a:ext cx="2808287" cy="18732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Google Shape;219;p21"/>
          <p:cNvCxnSpPr/>
          <p:nvPr/>
        </p:nvCxnSpPr>
        <p:spPr>
          <a:xfrm rot="10800000">
            <a:off x="1431925" y="2906712"/>
            <a:ext cx="215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0" name="Google Shape;220;p21"/>
          <p:cNvCxnSpPr/>
          <p:nvPr/>
        </p:nvCxnSpPr>
        <p:spPr>
          <a:xfrm rot="10800000">
            <a:off x="1431925" y="4778375"/>
            <a:ext cx="215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1" name="Google Shape;221;p21"/>
          <p:cNvCxnSpPr/>
          <p:nvPr/>
        </p:nvCxnSpPr>
        <p:spPr>
          <a:xfrm>
            <a:off x="3635375" y="5757862"/>
            <a:ext cx="0" cy="2174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2" name="Google Shape;222;p21"/>
          <p:cNvCxnSpPr/>
          <p:nvPr/>
        </p:nvCxnSpPr>
        <p:spPr>
          <a:xfrm>
            <a:off x="6443662" y="5757862"/>
            <a:ext cx="0" cy="2174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3" name="Google Shape;223;p21"/>
          <p:cNvSpPr txBox="1"/>
          <p:nvPr/>
        </p:nvSpPr>
        <p:spPr>
          <a:xfrm>
            <a:off x="700087" y="2690812"/>
            <a:ext cx="7508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wy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sp>
        <p:nvSpPr>
          <p:cNvPr id="224" name="Google Shape;224;p21"/>
          <p:cNvSpPr txBox="1"/>
          <p:nvPr/>
        </p:nvSpPr>
        <p:spPr>
          <a:xfrm>
            <a:off x="700087" y="4562475"/>
            <a:ext cx="7080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wy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225" name="Google Shape;225;p21"/>
          <p:cNvSpPr txBox="1"/>
          <p:nvPr/>
        </p:nvSpPr>
        <p:spPr>
          <a:xfrm>
            <a:off x="3275012" y="5905500"/>
            <a:ext cx="7080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wx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226" name="Google Shape;226;p21"/>
          <p:cNvSpPr txBox="1"/>
          <p:nvPr/>
        </p:nvSpPr>
        <p:spPr>
          <a:xfrm>
            <a:off x="6083300" y="5903912"/>
            <a:ext cx="7508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wx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sp>
        <p:nvSpPr>
          <p:cNvPr id="227" name="Google Shape;227;p21"/>
          <p:cNvSpPr txBox="1"/>
          <p:nvPr/>
        </p:nvSpPr>
        <p:spPr>
          <a:xfrm>
            <a:off x="4572000" y="2403475"/>
            <a:ext cx="996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</a:t>
            </a:r>
            <a:endParaRPr/>
          </a:p>
        </p:txBody>
      </p:sp>
      <p:sp>
        <p:nvSpPr>
          <p:cNvPr id="228" name="Google Shape;228;p21"/>
          <p:cNvSpPr/>
          <p:nvPr/>
        </p:nvSpPr>
        <p:spPr>
          <a:xfrm>
            <a:off x="4024312" y="3689350"/>
            <a:ext cx="107950" cy="10795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1"/>
          <p:cNvSpPr/>
          <p:nvPr/>
        </p:nvSpPr>
        <p:spPr>
          <a:xfrm>
            <a:off x="1806575" y="5446712"/>
            <a:ext cx="107950" cy="10795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1"/>
          <p:cNvSpPr/>
          <p:nvPr/>
        </p:nvSpPr>
        <p:spPr>
          <a:xfrm>
            <a:off x="4456112" y="4306887"/>
            <a:ext cx="107950" cy="10795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1"/>
          <p:cNvSpPr/>
          <p:nvPr/>
        </p:nvSpPr>
        <p:spPr>
          <a:xfrm>
            <a:off x="4800600" y="3365500"/>
            <a:ext cx="107950" cy="10795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1"/>
          <p:cNvSpPr/>
          <p:nvPr/>
        </p:nvSpPr>
        <p:spPr>
          <a:xfrm>
            <a:off x="5335587" y="3905250"/>
            <a:ext cx="107950" cy="10795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1"/>
          <p:cNvSpPr/>
          <p:nvPr/>
        </p:nvSpPr>
        <p:spPr>
          <a:xfrm>
            <a:off x="5868987" y="3070225"/>
            <a:ext cx="107950" cy="10795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1"/>
          <p:cNvSpPr/>
          <p:nvPr/>
        </p:nvSpPr>
        <p:spPr>
          <a:xfrm>
            <a:off x="7250112" y="5503862"/>
            <a:ext cx="107950" cy="10795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1"/>
          <p:cNvSpPr txBox="1"/>
          <p:nvPr/>
        </p:nvSpPr>
        <p:spPr>
          <a:xfrm>
            <a:off x="3962400" y="5867400"/>
            <a:ext cx="2076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World Coordinates</a:t>
            </a:r>
            <a:endParaRPr/>
          </a:p>
        </p:txBody>
      </p:sp>
      <p:sp>
        <p:nvSpPr>
          <p:cNvPr id="236" name="Google Shape;236;p2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1"/>
          <p:cNvSpPr txBox="1"/>
          <p:nvPr/>
        </p:nvSpPr>
        <p:spPr>
          <a:xfrm>
            <a:off x="3581400" y="2895600"/>
            <a:ext cx="2895600" cy="19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p21"/>
          <p:cNvCxnSpPr/>
          <p:nvPr/>
        </p:nvCxnSpPr>
        <p:spPr>
          <a:xfrm>
            <a:off x="3581400" y="4191000"/>
            <a:ext cx="0" cy="60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239" name="Google Shape;239;p21"/>
          <p:cNvCxnSpPr/>
          <p:nvPr/>
        </p:nvCxnSpPr>
        <p:spPr>
          <a:xfrm>
            <a:off x="6477000" y="4114800"/>
            <a:ext cx="0" cy="68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240" name="Google Shape;240;p21"/>
          <p:cNvCxnSpPr/>
          <p:nvPr/>
        </p:nvCxnSpPr>
        <p:spPr>
          <a:xfrm>
            <a:off x="3581400" y="4800600"/>
            <a:ext cx="2895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 txBox="1"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47" name="Google Shape;247;p22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endParaRPr/>
          </a:p>
        </p:txBody>
      </p:sp>
      <p:sp>
        <p:nvSpPr>
          <p:cNvPr id="248" name="Google Shape;248;p2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9" name="Google Shape;249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2D Clipping</a:t>
            </a:r>
            <a:endParaRPr/>
          </a:p>
        </p:txBody>
      </p:sp>
      <p:sp>
        <p:nvSpPr>
          <p:cNvPr id="250" name="Google Shape;250;p22"/>
          <p:cNvSpPr txBox="1"/>
          <p:nvPr>
            <p:ph idx="1" type="body"/>
          </p:nvPr>
        </p:nvSpPr>
        <p:spPr>
          <a:xfrm>
            <a:off x="457200" y="1600200"/>
            <a:ext cx="8686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1.3 Example: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image below consider which lines and points should be kept and which ones should be clipped against the clipping window</a:t>
            </a:r>
            <a:endParaRPr/>
          </a:p>
        </p:txBody>
      </p:sp>
      <p:cxnSp>
        <p:nvCxnSpPr>
          <p:cNvPr id="251" name="Google Shape;251;p22"/>
          <p:cNvCxnSpPr/>
          <p:nvPr/>
        </p:nvCxnSpPr>
        <p:spPr>
          <a:xfrm>
            <a:off x="1851025" y="6259512"/>
            <a:ext cx="49688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52" name="Google Shape;252;p22"/>
          <p:cNvCxnSpPr/>
          <p:nvPr/>
        </p:nvCxnSpPr>
        <p:spPr>
          <a:xfrm rot="10800000">
            <a:off x="2355850" y="2946400"/>
            <a:ext cx="0" cy="36734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53" name="Google Shape;253;p22"/>
          <p:cNvSpPr txBox="1"/>
          <p:nvPr/>
        </p:nvSpPr>
        <p:spPr>
          <a:xfrm>
            <a:off x="3430587" y="3956050"/>
            <a:ext cx="2165350" cy="1444625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4" name="Google Shape;254;p22"/>
          <p:cNvCxnSpPr/>
          <p:nvPr/>
        </p:nvCxnSpPr>
        <p:spPr>
          <a:xfrm rot="10800000">
            <a:off x="2239962" y="3938587"/>
            <a:ext cx="244475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5" name="Google Shape;255;p22"/>
          <p:cNvCxnSpPr/>
          <p:nvPr/>
        </p:nvCxnSpPr>
        <p:spPr>
          <a:xfrm rot="10800000">
            <a:off x="2239962" y="5416550"/>
            <a:ext cx="2159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6" name="Google Shape;256;p22"/>
          <p:cNvCxnSpPr/>
          <p:nvPr/>
        </p:nvCxnSpPr>
        <p:spPr>
          <a:xfrm>
            <a:off x="3436937" y="6157912"/>
            <a:ext cx="0" cy="217487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57" name="Google Shape;257;p22"/>
          <p:cNvCxnSpPr/>
          <p:nvPr/>
        </p:nvCxnSpPr>
        <p:spPr>
          <a:xfrm>
            <a:off x="5594350" y="6157912"/>
            <a:ext cx="0" cy="217487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58" name="Google Shape;258;p22"/>
          <p:cNvSpPr txBox="1"/>
          <p:nvPr/>
        </p:nvSpPr>
        <p:spPr>
          <a:xfrm>
            <a:off x="1619250" y="3706812"/>
            <a:ext cx="7508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wy</a:t>
            </a:r>
            <a:r>
              <a:rPr b="0" baseline="-25000" i="0" lang="en-US" sz="18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sp>
        <p:nvSpPr>
          <p:cNvPr id="259" name="Google Shape;259;p22"/>
          <p:cNvSpPr txBox="1"/>
          <p:nvPr/>
        </p:nvSpPr>
        <p:spPr>
          <a:xfrm>
            <a:off x="1619250" y="5184775"/>
            <a:ext cx="7080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wy</a:t>
            </a:r>
            <a:r>
              <a:rPr b="0" baseline="-25000" i="0" lang="en-US" sz="18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260" name="Google Shape;260;p22"/>
          <p:cNvSpPr txBox="1"/>
          <p:nvPr/>
        </p:nvSpPr>
        <p:spPr>
          <a:xfrm>
            <a:off x="3076575" y="6256337"/>
            <a:ext cx="7080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wx</a:t>
            </a:r>
            <a:r>
              <a:rPr b="0" baseline="-25000" i="0" lang="en-US" sz="18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261" name="Google Shape;261;p22"/>
          <p:cNvSpPr txBox="1"/>
          <p:nvPr/>
        </p:nvSpPr>
        <p:spPr>
          <a:xfrm>
            <a:off x="5235575" y="6257925"/>
            <a:ext cx="7508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wx</a:t>
            </a:r>
            <a:r>
              <a:rPr b="0" baseline="-25000" i="0" lang="en-US" sz="18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  <p:sp>
        <p:nvSpPr>
          <p:cNvPr id="262" name="Google Shape;262;p22"/>
          <p:cNvSpPr txBox="1"/>
          <p:nvPr/>
        </p:nvSpPr>
        <p:spPr>
          <a:xfrm>
            <a:off x="3940175" y="3529012"/>
            <a:ext cx="996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Window</a:t>
            </a:r>
            <a:endParaRPr/>
          </a:p>
        </p:txBody>
      </p:sp>
      <p:sp>
        <p:nvSpPr>
          <p:cNvPr id="263" name="Google Shape;263;p22"/>
          <p:cNvSpPr/>
          <p:nvPr/>
        </p:nvSpPr>
        <p:spPr>
          <a:xfrm>
            <a:off x="5019675" y="4392612"/>
            <a:ext cx="82550" cy="8255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2"/>
          <p:cNvSpPr/>
          <p:nvPr/>
        </p:nvSpPr>
        <p:spPr>
          <a:xfrm>
            <a:off x="5956300" y="3744912"/>
            <a:ext cx="82550" cy="8255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Google Shape;265;p22"/>
          <p:cNvCxnSpPr/>
          <p:nvPr/>
        </p:nvCxnSpPr>
        <p:spPr>
          <a:xfrm flipH="1" rot="10800000">
            <a:off x="3722687" y="4105275"/>
            <a:ext cx="720725" cy="360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266" name="Google Shape;266;p22"/>
          <p:cNvCxnSpPr/>
          <p:nvPr/>
        </p:nvCxnSpPr>
        <p:spPr>
          <a:xfrm flipH="1" rot="10800000">
            <a:off x="2716212" y="3168650"/>
            <a:ext cx="792162" cy="9366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267" name="Google Shape;267;p22"/>
          <p:cNvCxnSpPr/>
          <p:nvPr/>
        </p:nvCxnSpPr>
        <p:spPr>
          <a:xfrm>
            <a:off x="4011612" y="5040312"/>
            <a:ext cx="576262" cy="7207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268" name="Google Shape;268;p22"/>
          <p:cNvCxnSpPr/>
          <p:nvPr/>
        </p:nvCxnSpPr>
        <p:spPr>
          <a:xfrm>
            <a:off x="3003550" y="4608512"/>
            <a:ext cx="3024187" cy="5762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sp>
        <p:nvSpPr>
          <p:cNvPr id="269" name="Google Shape;269;p22"/>
          <p:cNvSpPr txBox="1"/>
          <p:nvPr/>
        </p:nvSpPr>
        <p:spPr>
          <a:xfrm>
            <a:off x="5029200" y="4287837"/>
            <a:ext cx="3667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70" name="Google Shape;270;p22"/>
          <p:cNvSpPr txBox="1"/>
          <p:nvPr/>
        </p:nvSpPr>
        <p:spPr>
          <a:xfrm>
            <a:off x="6011862" y="3632200"/>
            <a:ext cx="3667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71" name="Google Shape;271;p22"/>
          <p:cNvSpPr txBox="1"/>
          <p:nvPr/>
        </p:nvSpPr>
        <p:spPr>
          <a:xfrm>
            <a:off x="2443162" y="4073525"/>
            <a:ext cx="3667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72" name="Google Shape;272;p22"/>
          <p:cNvSpPr txBox="1"/>
          <p:nvPr/>
        </p:nvSpPr>
        <p:spPr>
          <a:xfrm>
            <a:off x="4411662" y="3944937"/>
            <a:ext cx="3667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273" name="Google Shape;273;p22"/>
          <p:cNvSpPr txBox="1"/>
          <p:nvPr/>
        </p:nvSpPr>
        <p:spPr>
          <a:xfrm>
            <a:off x="3676650" y="4425950"/>
            <a:ext cx="3667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74" name="Google Shape;274;p22"/>
          <p:cNvSpPr txBox="1"/>
          <p:nvPr/>
        </p:nvSpPr>
        <p:spPr>
          <a:xfrm>
            <a:off x="2643187" y="4433887"/>
            <a:ext cx="3667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275" name="Google Shape;275;p22"/>
          <p:cNvSpPr txBox="1"/>
          <p:nvPr/>
        </p:nvSpPr>
        <p:spPr>
          <a:xfrm>
            <a:off x="4587875" y="5672137"/>
            <a:ext cx="4302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276" name="Google Shape;276;p22"/>
          <p:cNvSpPr txBox="1"/>
          <p:nvPr/>
        </p:nvSpPr>
        <p:spPr>
          <a:xfrm>
            <a:off x="3690937" y="4897437"/>
            <a:ext cx="3667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277" name="Google Shape;277;p22"/>
          <p:cNvSpPr txBox="1"/>
          <p:nvPr/>
        </p:nvSpPr>
        <p:spPr>
          <a:xfrm>
            <a:off x="3508375" y="2952750"/>
            <a:ext cx="3667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78" name="Google Shape;278;p22"/>
          <p:cNvSpPr txBox="1"/>
          <p:nvPr/>
        </p:nvSpPr>
        <p:spPr>
          <a:xfrm>
            <a:off x="6011862" y="5040312"/>
            <a:ext cx="3667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279" name="Google Shape;279;p22"/>
          <p:cNvSpPr txBox="1"/>
          <p:nvPr/>
        </p:nvSpPr>
        <p:spPr>
          <a:xfrm>
            <a:off x="3363912" y="5416550"/>
            <a:ext cx="2376487" cy="6270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2"/>
          <p:cNvSpPr txBox="1"/>
          <p:nvPr/>
        </p:nvSpPr>
        <p:spPr>
          <a:xfrm>
            <a:off x="2403475" y="3189287"/>
            <a:ext cx="1008062" cy="27749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2"/>
          <p:cNvSpPr txBox="1"/>
          <p:nvPr/>
        </p:nvSpPr>
        <p:spPr>
          <a:xfrm>
            <a:off x="5614987" y="3144837"/>
            <a:ext cx="1420812" cy="27749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