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9144000"/>
  <p:notesSz cx="6934200" cy="9220200"/>
  <p:embeddedFontLst>
    <p:embeddedFont>
      <p:font typeface="Old Standard TT"/>
      <p:regular r:id="rId33"/>
      <p:bold r:id="rId34"/>
      <p: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OldStandardTT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OldStandardTT-italic.fntdata"/><Relationship Id="rId12" Type="http://schemas.openxmlformats.org/officeDocument/2006/relationships/slide" Target="slides/slide6.xml"/><Relationship Id="rId34" Type="http://schemas.openxmlformats.org/officeDocument/2006/relationships/font" Target="fonts/OldStandardTT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55925" y="691500"/>
            <a:ext cx="4623025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93400" y="4379575"/>
            <a:ext cx="5547350" cy="4149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93400" y="4379575"/>
            <a:ext cx="5547350" cy="4149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55925" y="691500"/>
            <a:ext cx="4623025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:notes"/>
          <p:cNvSpPr txBox="1"/>
          <p:nvPr>
            <p:ph idx="1" type="body"/>
          </p:nvPr>
        </p:nvSpPr>
        <p:spPr>
          <a:xfrm>
            <a:off x="693400" y="4379575"/>
            <a:ext cx="5547350" cy="4149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0:notes"/>
          <p:cNvSpPr/>
          <p:nvPr>
            <p:ph idx="2" type="sldImg"/>
          </p:nvPr>
        </p:nvSpPr>
        <p:spPr>
          <a:xfrm>
            <a:off x="1155925" y="691500"/>
            <a:ext cx="4623025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1:notes"/>
          <p:cNvSpPr txBox="1"/>
          <p:nvPr>
            <p:ph idx="1" type="body"/>
          </p:nvPr>
        </p:nvSpPr>
        <p:spPr>
          <a:xfrm>
            <a:off x="693400" y="4379575"/>
            <a:ext cx="5547350" cy="4149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1:notes"/>
          <p:cNvSpPr/>
          <p:nvPr>
            <p:ph idx="2" type="sldImg"/>
          </p:nvPr>
        </p:nvSpPr>
        <p:spPr>
          <a:xfrm>
            <a:off x="1155925" y="691500"/>
            <a:ext cx="4623025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2:notes"/>
          <p:cNvSpPr txBox="1"/>
          <p:nvPr>
            <p:ph idx="1" type="body"/>
          </p:nvPr>
        </p:nvSpPr>
        <p:spPr>
          <a:xfrm>
            <a:off x="693400" y="4379575"/>
            <a:ext cx="5547350" cy="4149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2:notes"/>
          <p:cNvSpPr/>
          <p:nvPr>
            <p:ph idx="2" type="sldImg"/>
          </p:nvPr>
        </p:nvSpPr>
        <p:spPr>
          <a:xfrm>
            <a:off x="1155925" y="691500"/>
            <a:ext cx="4623025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3:notes"/>
          <p:cNvSpPr txBox="1"/>
          <p:nvPr>
            <p:ph idx="1" type="body"/>
          </p:nvPr>
        </p:nvSpPr>
        <p:spPr>
          <a:xfrm>
            <a:off x="693400" y="4379575"/>
            <a:ext cx="5547350" cy="4149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3:notes"/>
          <p:cNvSpPr/>
          <p:nvPr>
            <p:ph idx="2" type="sldImg"/>
          </p:nvPr>
        </p:nvSpPr>
        <p:spPr>
          <a:xfrm>
            <a:off x="1155925" y="691500"/>
            <a:ext cx="4623025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4:notes"/>
          <p:cNvSpPr txBox="1"/>
          <p:nvPr>
            <p:ph idx="1" type="body"/>
          </p:nvPr>
        </p:nvSpPr>
        <p:spPr>
          <a:xfrm>
            <a:off x="693400" y="4379575"/>
            <a:ext cx="5547350" cy="4149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4:notes"/>
          <p:cNvSpPr/>
          <p:nvPr>
            <p:ph idx="2" type="sldImg"/>
          </p:nvPr>
        </p:nvSpPr>
        <p:spPr>
          <a:xfrm>
            <a:off x="1155925" y="691500"/>
            <a:ext cx="4623025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5:notes"/>
          <p:cNvSpPr txBox="1"/>
          <p:nvPr>
            <p:ph idx="1" type="body"/>
          </p:nvPr>
        </p:nvSpPr>
        <p:spPr>
          <a:xfrm>
            <a:off x="693400" y="4379575"/>
            <a:ext cx="5547350" cy="4149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5:notes"/>
          <p:cNvSpPr/>
          <p:nvPr>
            <p:ph idx="2" type="sldImg"/>
          </p:nvPr>
        </p:nvSpPr>
        <p:spPr>
          <a:xfrm>
            <a:off x="1155925" y="691500"/>
            <a:ext cx="4623025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6:notes"/>
          <p:cNvSpPr txBox="1"/>
          <p:nvPr>
            <p:ph idx="1" type="body"/>
          </p:nvPr>
        </p:nvSpPr>
        <p:spPr>
          <a:xfrm>
            <a:off x="693400" y="4379575"/>
            <a:ext cx="5547350" cy="4149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6:notes"/>
          <p:cNvSpPr/>
          <p:nvPr>
            <p:ph idx="2" type="sldImg"/>
          </p:nvPr>
        </p:nvSpPr>
        <p:spPr>
          <a:xfrm>
            <a:off x="1155925" y="691500"/>
            <a:ext cx="4623025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7:notes"/>
          <p:cNvSpPr txBox="1"/>
          <p:nvPr>
            <p:ph idx="1" type="body"/>
          </p:nvPr>
        </p:nvSpPr>
        <p:spPr>
          <a:xfrm>
            <a:off x="693400" y="4379575"/>
            <a:ext cx="5547350" cy="4149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17:notes"/>
          <p:cNvSpPr/>
          <p:nvPr>
            <p:ph idx="2" type="sldImg"/>
          </p:nvPr>
        </p:nvSpPr>
        <p:spPr>
          <a:xfrm>
            <a:off x="1155925" y="691500"/>
            <a:ext cx="4623025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8:notes"/>
          <p:cNvSpPr txBox="1"/>
          <p:nvPr>
            <p:ph idx="1" type="body"/>
          </p:nvPr>
        </p:nvSpPr>
        <p:spPr>
          <a:xfrm>
            <a:off x="693400" y="4379575"/>
            <a:ext cx="5547350" cy="4149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8:notes"/>
          <p:cNvSpPr/>
          <p:nvPr>
            <p:ph idx="2" type="sldImg"/>
          </p:nvPr>
        </p:nvSpPr>
        <p:spPr>
          <a:xfrm>
            <a:off x="1155925" y="691500"/>
            <a:ext cx="4623025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9:notes"/>
          <p:cNvSpPr txBox="1"/>
          <p:nvPr>
            <p:ph idx="1" type="body"/>
          </p:nvPr>
        </p:nvSpPr>
        <p:spPr>
          <a:xfrm>
            <a:off x="693400" y="4379575"/>
            <a:ext cx="5547350" cy="4149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9:notes"/>
          <p:cNvSpPr/>
          <p:nvPr>
            <p:ph idx="2" type="sldImg"/>
          </p:nvPr>
        </p:nvSpPr>
        <p:spPr>
          <a:xfrm>
            <a:off x="1155925" y="691500"/>
            <a:ext cx="4623025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/>
          <p:nvPr>
            <p:ph idx="1" type="body"/>
          </p:nvPr>
        </p:nvSpPr>
        <p:spPr>
          <a:xfrm>
            <a:off x="693400" y="4379575"/>
            <a:ext cx="5547350" cy="4149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:notes"/>
          <p:cNvSpPr/>
          <p:nvPr>
            <p:ph idx="2" type="sldImg"/>
          </p:nvPr>
        </p:nvSpPr>
        <p:spPr>
          <a:xfrm>
            <a:off x="1155925" y="691500"/>
            <a:ext cx="4623025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0:notes"/>
          <p:cNvSpPr txBox="1"/>
          <p:nvPr>
            <p:ph idx="1" type="body"/>
          </p:nvPr>
        </p:nvSpPr>
        <p:spPr>
          <a:xfrm>
            <a:off x="693400" y="4379575"/>
            <a:ext cx="5547350" cy="4149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0:notes"/>
          <p:cNvSpPr/>
          <p:nvPr>
            <p:ph idx="2" type="sldImg"/>
          </p:nvPr>
        </p:nvSpPr>
        <p:spPr>
          <a:xfrm>
            <a:off x="1155925" y="691500"/>
            <a:ext cx="4623025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1:notes"/>
          <p:cNvSpPr txBox="1"/>
          <p:nvPr>
            <p:ph idx="1" type="body"/>
          </p:nvPr>
        </p:nvSpPr>
        <p:spPr>
          <a:xfrm>
            <a:off x="693400" y="4379575"/>
            <a:ext cx="5547350" cy="4149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1:notes"/>
          <p:cNvSpPr/>
          <p:nvPr>
            <p:ph idx="2" type="sldImg"/>
          </p:nvPr>
        </p:nvSpPr>
        <p:spPr>
          <a:xfrm>
            <a:off x="1155925" y="691500"/>
            <a:ext cx="4623025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2:notes"/>
          <p:cNvSpPr txBox="1"/>
          <p:nvPr>
            <p:ph idx="1" type="body"/>
          </p:nvPr>
        </p:nvSpPr>
        <p:spPr>
          <a:xfrm>
            <a:off x="693400" y="4379575"/>
            <a:ext cx="5547350" cy="4149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2:notes"/>
          <p:cNvSpPr/>
          <p:nvPr>
            <p:ph idx="2" type="sldImg"/>
          </p:nvPr>
        </p:nvSpPr>
        <p:spPr>
          <a:xfrm>
            <a:off x="1155925" y="691500"/>
            <a:ext cx="4623025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3:notes"/>
          <p:cNvSpPr txBox="1"/>
          <p:nvPr>
            <p:ph idx="1" type="body"/>
          </p:nvPr>
        </p:nvSpPr>
        <p:spPr>
          <a:xfrm>
            <a:off x="693400" y="4379575"/>
            <a:ext cx="5547350" cy="4149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3:notes"/>
          <p:cNvSpPr/>
          <p:nvPr>
            <p:ph idx="2" type="sldImg"/>
          </p:nvPr>
        </p:nvSpPr>
        <p:spPr>
          <a:xfrm>
            <a:off x="1155925" y="691500"/>
            <a:ext cx="4623025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4:notes"/>
          <p:cNvSpPr txBox="1"/>
          <p:nvPr>
            <p:ph idx="1" type="body"/>
          </p:nvPr>
        </p:nvSpPr>
        <p:spPr>
          <a:xfrm>
            <a:off x="693400" y="4379575"/>
            <a:ext cx="5547350" cy="4149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4:notes"/>
          <p:cNvSpPr/>
          <p:nvPr>
            <p:ph idx="2" type="sldImg"/>
          </p:nvPr>
        </p:nvSpPr>
        <p:spPr>
          <a:xfrm>
            <a:off x="1155925" y="691500"/>
            <a:ext cx="4623025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5:notes"/>
          <p:cNvSpPr txBox="1"/>
          <p:nvPr>
            <p:ph idx="1" type="body"/>
          </p:nvPr>
        </p:nvSpPr>
        <p:spPr>
          <a:xfrm>
            <a:off x="693400" y="4379575"/>
            <a:ext cx="5547350" cy="4149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5:notes"/>
          <p:cNvSpPr/>
          <p:nvPr>
            <p:ph idx="2" type="sldImg"/>
          </p:nvPr>
        </p:nvSpPr>
        <p:spPr>
          <a:xfrm>
            <a:off x="1155925" y="691500"/>
            <a:ext cx="4623025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6:notes"/>
          <p:cNvSpPr txBox="1"/>
          <p:nvPr>
            <p:ph idx="1" type="body"/>
          </p:nvPr>
        </p:nvSpPr>
        <p:spPr>
          <a:xfrm>
            <a:off x="693400" y="4379575"/>
            <a:ext cx="5547350" cy="4149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6:notes"/>
          <p:cNvSpPr/>
          <p:nvPr>
            <p:ph idx="2" type="sldImg"/>
          </p:nvPr>
        </p:nvSpPr>
        <p:spPr>
          <a:xfrm>
            <a:off x="1155925" y="691500"/>
            <a:ext cx="4623025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 txBox="1"/>
          <p:nvPr>
            <p:ph idx="1" type="body"/>
          </p:nvPr>
        </p:nvSpPr>
        <p:spPr>
          <a:xfrm>
            <a:off x="693400" y="4379575"/>
            <a:ext cx="5547350" cy="4149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:notes"/>
          <p:cNvSpPr/>
          <p:nvPr>
            <p:ph idx="2" type="sldImg"/>
          </p:nvPr>
        </p:nvSpPr>
        <p:spPr>
          <a:xfrm>
            <a:off x="1155925" y="691500"/>
            <a:ext cx="4623025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693400" y="4379575"/>
            <a:ext cx="5547350" cy="4149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:notes"/>
          <p:cNvSpPr/>
          <p:nvPr>
            <p:ph idx="2" type="sldImg"/>
          </p:nvPr>
        </p:nvSpPr>
        <p:spPr>
          <a:xfrm>
            <a:off x="1155925" y="691500"/>
            <a:ext cx="4623025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693400" y="4379575"/>
            <a:ext cx="5547350" cy="4149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5:notes"/>
          <p:cNvSpPr/>
          <p:nvPr>
            <p:ph idx="2" type="sldImg"/>
          </p:nvPr>
        </p:nvSpPr>
        <p:spPr>
          <a:xfrm>
            <a:off x="1155925" y="691500"/>
            <a:ext cx="4623025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/>
          <p:nvPr>
            <p:ph idx="1" type="body"/>
          </p:nvPr>
        </p:nvSpPr>
        <p:spPr>
          <a:xfrm>
            <a:off x="693400" y="4379575"/>
            <a:ext cx="5547350" cy="4149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6:notes"/>
          <p:cNvSpPr/>
          <p:nvPr>
            <p:ph idx="2" type="sldImg"/>
          </p:nvPr>
        </p:nvSpPr>
        <p:spPr>
          <a:xfrm>
            <a:off x="1155925" y="691500"/>
            <a:ext cx="4623025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 txBox="1"/>
          <p:nvPr>
            <p:ph idx="1" type="body"/>
          </p:nvPr>
        </p:nvSpPr>
        <p:spPr>
          <a:xfrm>
            <a:off x="693400" y="4379575"/>
            <a:ext cx="5547350" cy="4149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7:notes"/>
          <p:cNvSpPr/>
          <p:nvPr>
            <p:ph idx="2" type="sldImg"/>
          </p:nvPr>
        </p:nvSpPr>
        <p:spPr>
          <a:xfrm>
            <a:off x="1155925" y="691500"/>
            <a:ext cx="4623025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:notes"/>
          <p:cNvSpPr txBox="1"/>
          <p:nvPr>
            <p:ph idx="1" type="body"/>
          </p:nvPr>
        </p:nvSpPr>
        <p:spPr>
          <a:xfrm>
            <a:off x="693400" y="4379575"/>
            <a:ext cx="5547350" cy="4149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8:notes"/>
          <p:cNvSpPr/>
          <p:nvPr>
            <p:ph idx="2" type="sldImg"/>
          </p:nvPr>
        </p:nvSpPr>
        <p:spPr>
          <a:xfrm>
            <a:off x="1155925" y="691500"/>
            <a:ext cx="4623025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:notes"/>
          <p:cNvSpPr txBox="1"/>
          <p:nvPr>
            <p:ph idx="1" type="body"/>
          </p:nvPr>
        </p:nvSpPr>
        <p:spPr>
          <a:xfrm>
            <a:off x="693400" y="4379575"/>
            <a:ext cx="5547350" cy="41490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9:notes"/>
          <p:cNvSpPr/>
          <p:nvPr>
            <p:ph idx="2" type="sldImg"/>
          </p:nvPr>
        </p:nvSpPr>
        <p:spPr>
          <a:xfrm>
            <a:off x="1155925" y="691500"/>
            <a:ext cx="4623025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47" name="Google Shape;47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1"/>
          <p:cNvSpPr txBox="1"/>
          <p:nvPr>
            <p:ph idx="1" type="body"/>
          </p:nvPr>
        </p:nvSpPr>
        <p:spPr>
          <a:xfrm>
            <a:off x="457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104" name="Google Shape;104;p11"/>
          <p:cNvSpPr txBox="1"/>
          <p:nvPr>
            <p:ph idx="2" type="body"/>
          </p:nvPr>
        </p:nvSpPr>
        <p:spPr>
          <a:xfrm>
            <a:off x="4648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105" name="Google Shape;105;p1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111" name="Google Shape;111;p1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/>
          <p:nvPr>
            <p:ph type="ctrTitle"/>
          </p:nvPr>
        </p:nvSpPr>
        <p:spPr>
          <a:xfrm>
            <a:off x="315913" y="466725"/>
            <a:ext cx="6781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4"/>
          <p:cNvSpPr txBox="1"/>
          <p:nvPr>
            <p:ph idx="1" type="subTitle"/>
          </p:nvPr>
        </p:nvSpPr>
        <p:spPr>
          <a:xfrm>
            <a:off x="849313" y="3049588"/>
            <a:ext cx="6248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SzPts val="2240"/>
              <a:buFont typeface="Noto Sans Symbols"/>
              <a:buNone/>
              <a:defRPr sz="3200"/>
            </a:lvl1pPr>
            <a:lvl2pPr lvl="1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57" name="Google Shape;157;p1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"/>
          <p:cNvSpPr txBox="1"/>
          <p:nvPr>
            <p:ph idx="1" type="body"/>
          </p:nvPr>
        </p:nvSpPr>
        <p:spPr>
          <a:xfrm>
            <a:off x="457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53" name="Google Shape;53;p3"/>
          <p:cNvSpPr txBox="1"/>
          <p:nvPr>
            <p:ph idx="2" type="body"/>
          </p:nvPr>
        </p:nvSpPr>
        <p:spPr>
          <a:xfrm>
            <a:off x="4648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54" name="Google Shape;54;p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/>
          <p:nvPr>
            <p:ph type="title"/>
          </p:nvPr>
        </p:nvSpPr>
        <p:spPr>
          <a:xfrm rot="5400000">
            <a:off x="4653757" y="2097881"/>
            <a:ext cx="6008687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" type="body"/>
          </p:nvPr>
        </p:nvSpPr>
        <p:spPr>
          <a:xfrm rot="5400000">
            <a:off x="462757" y="116682"/>
            <a:ext cx="6008687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 rot="5400000">
            <a:off x="2366169" y="-189707"/>
            <a:ext cx="44116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7" name="Google Shape;77;p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640"/>
              </a:spcBef>
              <a:spcAft>
                <a:spcPts val="0"/>
              </a:spcAft>
              <a:buSzPts val="2240"/>
              <a:buChar char="●"/>
              <a:defRPr sz="3200"/>
            </a:lvl1pPr>
            <a:lvl2pPr indent="-353060" lvl="1" marL="9144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3pPr>
            <a:lvl4pPr indent="-323850" lvl="3" marL="18288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9pPr>
          </a:lstStyle>
          <a:p/>
        </p:txBody>
      </p:sp>
      <p:sp>
        <p:nvSpPr>
          <p:cNvPr id="83" name="Google Shape;83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9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5" name="Google Shape;95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3pPr>
            <a:lvl4pPr indent="-304800" lvl="3" marL="1828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96" name="Google Shape;96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7" name="Google Shape;97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3pPr>
            <a:lvl4pPr indent="-304800" lvl="3" marL="1828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98" name="Google Shape;98;p1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962900" y="15240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835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grpSp>
        <p:nvGrpSpPr>
          <p:cNvPr id="12" name="Google Shape;12;p1"/>
          <p:cNvGrpSpPr/>
          <p:nvPr/>
        </p:nvGrpSpPr>
        <p:grpSpPr>
          <a:xfrm>
            <a:off x="8153400" y="152400"/>
            <a:ext cx="792162" cy="1295400"/>
            <a:chOff x="5136" y="960"/>
            <a:chExt cx="528" cy="864"/>
          </a:xfrm>
        </p:grpSpPr>
        <p:sp>
          <p:nvSpPr>
            <p:cNvPr id="13" name="Google Shape;13;p1"/>
            <p:cNvSpPr/>
            <p:nvPr/>
          </p:nvSpPr>
          <p:spPr>
            <a:xfrm>
              <a:off x="5136" y="960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5248" y="960"/>
              <a:ext cx="79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5360" y="960"/>
              <a:ext cx="79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5136" y="1072"/>
              <a:ext cx="80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48" y="1072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5360" y="1072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5136" y="1184"/>
              <a:ext cx="80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5248" y="1184"/>
              <a:ext cx="79" cy="7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5136" y="1296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13"/>
          <p:cNvCxnSpPr/>
          <p:nvPr/>
        </p:nvCxnSpPr>
        <p:spPr>
          <a:xfrm>
            <a:off x="7315200" y="1066800"/>
            <a:ext cx="0" cy="449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16" name="Google Shape;116;p13"/>
          <p:cNvGrpSpPr/>
          <p:nvPr/>
        </p:nvGrpSpPr>
        <p:grpSpPr>
          <a:xfrm>
            <a:off x="7493000" y="2992437"/>
            <a:ext cx="1338262" cy="2189162"/>
            <a:chOff x="4704" y="1885"/>
            <a:chExt cx="843" cy="1379"/>
          </a:xfrm>
        </p:grpSpPr>
        <p:sp>
          <p:nvSpPr>
            <p:cNvPr id="117" name="Google Shape;117;p13"/>
            <p:cNvSpPr/>
            <p:nvPr/>
          </p:nvSpPr>
          <p:spPr>
            <a:xfrm>
              <a:off x="4704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883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5062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4704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4883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5062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4704" y="2243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4883" y="2243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704" y="2421"/>
              <a:ext cx="127" cy="128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8" name="Google Shape;148;p13"/>
          <p:cNvCxnSpPr/>
          <p:nvPr/>
        </p:nvCxnSpPr>
        <p:spPr>
          <a:xfrm>
            <a:off x="304800" y="28194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9" name="Google Shape;149;p13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13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835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1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Hidden Surface Removal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4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4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Normal Direction</a:t>
            </a:r>
            <a:endParaRPr/>
          </a:p>
        </p:txBody>
      </p:sp>
      <p:sp>
        <p:nvSpPr>
          <p:cNvPr id="279" name="Google Shape;279;p24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Vertices counterclockwise ⇒ Front-facing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Vertices clockwise ⇒ Back-facing</a:t>
            </a:r>
            <a:endParaRPr/>
          </a:p>
        </p:txBody>
      </p:sp>
      <p:grpSp>
        <p:nvGrpSpPr>
          <p:cNvPr id="280" name="Google Shape;280;p24"/>
          <p:cNvGrpSpPr/>
          <p:nvPr/>
        </p:nvGrpSpPr>
        <p:grpSpPr>
          <a:xfrm>
            <a:off x="930275" y="3543300"/>
            <a:ext cx="3257550" cy="2076953"/>
            <a:chOff x="728" y="2320"/>
            <a:chExt cx="2052" cy="1308"/>
          </a:xfrm>
        </p:grpSpPr>
        <p:sp>
          <p:nvSpPr>
            <p:cNvPr id="281" name="Google Shape;281;p24"/>
            <p:cNvSpPr/>
            <p:nvPr/>
          </p:nvSpPr>
          <p:spPr>
            <a:xfrm rot="9960000">
              <a:off x="1064" y="2589"/>
              <a:ext cx="1417" cy="881"/>
            </a:xfrm>
            <a:prstGeom prst="rtTriangl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4"/>
            <p:cNvSpPr txBox="1"/>
            <p:nvPr/>
          </p:nvSpPr>
          <p:spPr>
            <a:xfrm>
              <a:off x="728" y="2651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83" name="Google Shape;283;p24"/>
            <p:cNvSpPr txBox="1"/>
            <p:nvPr/>
          </p:nvSpPr>
          <p:spPr>
            <a:xfrm>
              <a:off x="2593" y="3323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84" name="Google Shape;284;p24"/>
            <p:cNvSpPr txBox="1"/>
            <p:nvPr/>
          </p:nvSpPr>
          <p:spPr>
            <a:xfrm>
              <a:off x="2463" y="2320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 rot="-5400000">
              <a:off x="1882" y="2589"/>
              <a:ext cx="352" cy="515"/>
            </a:xfrm>
            <a:prstGeom prst="curvedRigh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6" name="Google Shape;286;p24"/>
          <p:cNvSpPr/>
          <p:nvPr/>
        </p:nvSpPr>
        <p:spPr>
          <a:xfrm rot="9960000">
            <a:off x="5511800" y="3970337"/>
            <a:ext cx="2249487" cy="1398587"/>
          </a:xfrm>
          <a:prstGeom prst="rtTriangl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4"/>
          <p:cNvSpPr txBox="1"/>
          <p:nvPr/>
        </p:nvSpPr>
        <p:spPr>
          <a:xfrm>
            <a:off x="4978400" y="4068762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88" name="Google Shape;288;p24"/>
          <p:cNvSpPr txBox="1"/>
          <p:nvPr/>
        </p:nvSpPr>
        <p:spPr>
          <a:xfrm>
            <a:off x="7939087" y="5135562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89" name="Google Shape;289;p24"/>
          <p:cNvSpPr txBox="1"/>
          <p:nvPr/>
        </p:nvSpPr>
        <p:spPr>
          <a:xfrm>
            <a:off x="7732712" y="3543300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90" name="Google Shape;290;p24"/>
          <p:cNvSpPr/>
          <p:nvPr/>
        </p:nvSpPr>
        <p:spPr>
          <a:xfrm flipH="1" rot="-5400000">
            <a:off x="6811168" y="3971131"/>
            <a:ext cx="558800" cy="817562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4"/>
          <p:cNvSpPr txBox="1"/>
          <p:nvPr/>
        </p:nvSpPr>
        <p:spPr>
          <a:xfrm>
            <a:off x="1876425" y="5824537"/>
            <a:ext cx="1803400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 facing</a:t>
            </a:r>
            <a:endParaRPr/>
          </a:p>
        </p:txBody>
      </p:sp>
      <p:sp>
        <p:nvSpPr>
          <p:cNvPr id="292" name="Google Shape;292;p24"/>
          <p:cNvSpPr txBox="1"/>
          <p:nvPr/>
        </p:nvSpPr>
        <p:spPr>
          <a:xfrm>
            <a:off x="5954712" y="5824537"/>
            <a:ext cx="1755775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 facing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Painter’s Algorithm (1)</a:t>
            </a:r>
            <a:endParaRPr/>
          </a:p>
        </p:txBody>
      </p:sp>
      <p:sp>
        <p:nvSpPr>
          <p:cNvPr id="298" name="Google Shape;298;p25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Assumption: Later projected polygons </a:t>
            </a:r>
            <a:r>
              <a:rPr b="0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overwrite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earlier projected polygons</a:t>
            </a:r>
            <a:endParaRPr/>
          </a:p>
        </p:txBody>
      </p:sp>
      <p:sp>
        <p:nvSpPr>
          <p:cNvPr id="299" name="Google Shape;299;p25"/>
          <p:cNvSpPr txBox="1"/>
          <p:nvPr/>
        </p:nvSpPr>
        <p:spPr>
          <a:xfrm>
            <a:off x="3294062" y="2840037"/>
            <a:ext cx="2452687" cy="365125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Graphics Pipeline</a:t>
            </a:r>
            <a:endParaRPr/>
          </a:p>
        </p:txBody>
      </p:sp>
      <p:cxnSp>
        <p:nvCxnSpPr>
          <p:cNvPr id="300" name="Google Shape;300;p25"/>
          <p:cNvCxnSpPr/>
          <p:nvPr/>
        </p:nvCxnSpPr>
        <p:spPr>
          <a:xfrm>
            <a:off x="3059112" y="3024187"/>
            <a:ext cx="2365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01" name="Google Shape;301;p25"/>
          <p:cNvCxnSpPr/>
          <p:nvPr/>
        </p:nvCxnSpPr>
        <p:spPr>
          <a:xfrm>
            <a:off x="5748337" y="3024187"/>
            <a:ext cx="2365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302" name="Google Shape;302;p25"/>
          <p:cNvGrpSpPr/>
          <p:nvPr/>
        </p:nvGrpSpPr>
        <p:grpSpPr>
          <a:xfrm>
            <a:off x="744537" y="3006725"/>
            <a:ext cx="7016750" cy="3503612"/>
            <a:chOff x="469" y="1894"/>
            <a:chExt cx="4420" cy="2207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4638" y="1894"/>
              <a:ext cx="251" cy="0"/>
            </a:xfrm>
            <a:prstGeom prst="straightConnector1">
              <a:avLst/>
            </a:prstGeom>
            <a:noFill/>
            <a:ln cap="flat" cmpd="sng" w="762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469" y="3476"/>
              <a:ext cx="134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686" y="2996"/>
              <a:ext cx="915" cy="0"/>
            </a:xfrm>
            <a:prstGeom prst="straightConnector1">
              <a:avLst/>
            </a:prstGeom>
            <a:noFill/>
            <a:ln cap="flat" cmpd="sng" w="762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06" name="Google Shape;306;p25"/>
            <p:cNvSpPr/>
            <p:nvPr/>
          </p:nvSpPr>
          <p:spPr>
            <a:xfrm>
              <a:off x="923" y="3728"/>
              <a:ext cx="380" cy="373"/>
            </a:xfrm>
            <a:prstGeom prst="smileyFace">
              <a:avLst>
                <a:gd fmla="val 4653" name="adj"/>
              </a:avLst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7" name="Google Shape;307;p25"/>
            <p:cNvCxnSpPr/>
            <p:nvPr/>
          </p:nvCxnSpPr>
          <p:spPr>
            <a:xfrm>
              <a:off x="1567" y="1900"/>
              <a:ext cx="251" cy="0"/>
            </a:xfrm>
            <a:prstGeom prst="straightConnector1">
              <a:avLst/>
            </a:prstGeom>
            <a:noFill/>
            <a:ln cap="flat" cmpd="sng" w="762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8" name="Google Shape;308;p25"/>
            <p:cNvCxnSpPr/>
            <p:nvPr/>
          </p:nvCxnSpPr>
          <p:spPr>
            <a:xfrm>
              <a:off x="694" y="3465"/>
              <a:ext cx="915" cy="0"/>
            </a:xfrm>
            <a:prstGeom prst="straightConnector1">
              <a:avLst/>
            </a:prstGeom>
            <a:noFill/>
            <a:ln cap="flat" cmpd="sng" w="762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09" name="Google Shape;309;p25"/>
            <p:cNvSpPr txBox="1"/>
            <p:nvPr/>
          </p:nvSpPr>
          <p:spPr>
            <a:xfrm>
              <a:off x="1597" y="199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10" name="Google Shape;310;p25"/>
            <p:cNvSpPr txBox="1"/>
            <p:nvPr/>
          </p:nvSpPr>
          <p:spPr>
            <a:xfrm>
              <a:off x="4682" y="199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311" name="Google Shape;311;p25"/>
          <p:cNvGrpSpPr/>
          <p:nvPr/>
        </p:nvGrpSpPr>
        <p:grpSpPr>
          <a:xfrm>
            <a:off x="1909762" y="3006725"/>
            <a:ext cx="5295900" cy="3503612"/>
            <a:chOff x="1203" y="1894"/>
            <a:chExt cx="3336" cy="2207"/>
          </a:xfrm>
        </p:grpSpPr>
        <p:cxnSp>
          <p:nvCxnSpPr>
            <p:cNvPr id="312" name="Google Shape;312;p25"/>
            <p:cNvCxnSpPr/>
            <p:nvPr/>
          </p:nvCxnSpPr>
          <p:spPr>
            <a:xfrm>
              <a:off x="4288" y="1894"/>
              <a:ext cx="251" cy="0"/>
            </a:xfrm>
            <a:prstGeom prst="straightConnector1">
              <a:avLst/>
            </a:prstGeom>
            <a:noFill/>
            <a:ln cap="flat" cmpd="sng" w="762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3" name="Google Shape;313;p25"/>
            <p:cNvCxnSpPr/>
            <p:nvPr/>
          </p:nvCxnSpPr>
          <p:spPr>
            <a:xfrm>
              <a:off x="2523" y="3184"/>
              <a:ext cx="502" cy="0"/>
            </a:xfrm>
            <a:prstGeom prst="straightConnector1">
              <a:avLst/>
            </a:prstGeom>
            <a:noFill/>
            <a:ln cap="flat" cmpd="sng" w="762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14" name="Google Shape;314;p25"/>
            <p:cNvSpPr/>
            <p:nvPr/>
          </p:nvSpPr>
          <p:spPr>
            <a:xfrm>
              <a:off x="2577" y="3728"/>
              <a:ext cx="380" cy="373"/>
            </a:xfrm>
            <a:prstGeom prst="smileyFace">
              <a:avLst>
                <a:gd fmla="val 4653" name="adj"/>
              </a:avLst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5" name="Google Shape;315;p25"/>
            <p:cNvCxnSpPr/>
            <p:nvPr/>
          </p:nvCxnSpPr>
          <p:spPr>
            <a:xfrm>
              <a:off x="2123" y="3476"/>
              <a:ext cx="134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6" name="Google Shape;316;p25"/>
            <p:cNvCxnSpPr/>
            <p:nvPr/>
          </p:nvCxnSpPr>
          <p:spPr>
            <a:xfrm>
              <a:off x="1203" y="1900"/>
              <a:ext cx="251" cy="0"/>
            </a:xfrm>
            <a:prstGeom prst="straightConnector1">
              <a:avLst/>
            </a:prstGeom>
            <a:noFill/>
            <a:ln cap="flat" cmpd="sng" w="762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17" name="Google Shape;317;p25"/>
            <p:cNvSpPr txBox="1"/>
            <p:nvPr/>
          </p:nvSpPr>
          <p:spPr>
            <a:xfrm>
              <a:off x="1237" y="199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18" name="Google Shape;318;p25"/>
            <p:cNvSpPr txBox="1"/>
            <p:nvPr/>
          </p:nvSpPr>
          <p:spPr>
            <a:xfrm>
              <a:off x="4322" y="199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319" name="Google Shape;319;p25"/>
            <p:cNvCxnSpPr/>
            <p:nvPr/>
          </p:nvCxnSpPr>
          <p:spPr>
            <a:xfrm>
              <a:off x="2329" y="3466"/>
              <a:ext cx="915" cy="0"/>
            </a:xfrm>
            <a:prstGeom prst="straightConnector1">
              <a:avLst/>
            </a:prstGeom>
            <a:noFill/>
            <a:ln cap="flat" cmpd="sng" w="762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0" name="Google Shape;320;p25"/>
            <p:cNvCxnSpPr/>
            <p:nvPr/>
          </p:nvCxnSpPr>
          <p:spPr>
            <a:xfrm>
              <a:off x="2538" y="3470"/>
              <a:ext cx="502" cy="0"/>
            </a:xfrm>
            <a:prstGeom prst="straightConnector1">
              <a:avLst/>
            </a:prstGeom>
            <a:noFill/>
            <a:ln cap="flat" cmpd="sng" w="762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21" name="Google Shape;321;p25"/>
          <p:cNvGrpSpPr/>
          <p:nvPr/>
        </p:nvGrpSpPr>
        <p:grpSpPr>
          <a:xfrm>
            <a:off x="1308100" y="3006725"/>
            <a:ext cx="6870700" cy="3503612"/>
            <a:chOff x="824" y="1894"/>
            <a:chExt cx="4328" cy="2207"/>
          </a:xfrm>
        </p:grpSpPr>
        <p:sp>
          <p:nvSpPr>
            <p:cNvPr id="322" name="Google Shape;322;p25"/>
            <p:cNvSpPr/>
            <p:nvPr/>
          </p:nvSpPr>
          <p:spPr>
            <a:xfrm>
              <a:off x="4264" y="3728"/>
              <a:ext cx="380" cy="373"/>
            </a:xfrm>
            <a:prstGeom prst="smileyFace">
              <a:avLst>
                <a:gd fmla="val 4653" name="adj"/>
              </a:avLst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3" name="Google Shape;323;p25"/>
            <p:cNvCxnSpPr/>
            <p:nvPr/>
          </p:nvCxnSpPr>
          <p:spPr>
            <a:xfrm>
              <a:off x="3810" y="3476"/>
              <a:ext cx="134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4" name="Google Shape;324;p25"/>
            <p:cNvCxnSpPr/>
            <p:nvPr/>
          </p:nvCxnSpPr>
          <p:spPr>
            <a:xfrm>
              <a:off x="824" y="1900"/>
              <a:ext cx="251" cy="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5" name="Google Shape;325;p25"/>
            <p:cNvCxnSpPr/>
            <p:nvPr/>
          </p:nvCxnSpPr>
          <p:spPr>
            <a:xfrm>
              <a:off x="3936" y="1894"/>
              <a:ext cx="251" cy="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26" name="Google Shape;326;p25"/>
            <p:cNvSpPr txBox="1"/>
            <p:nvPr/>
          </p:nvSpPr>
          <p:spPr>
            <a:xfrm>
              <a:off x="857" y="199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27" name="Google Shape;327;p25"/>
            <p:cNvSpPr txBox="1"/>
            <p:nvPr/>
          </p:nvSpPr>
          <p:spPr>
            <a:xfrm>
              <a:off x="3942" y="199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cxnSp>
          <p:nvCxnSpPr>
            <p:cNvPr id="328" name="Google Shape;328;p25"/>
            <p:cNvCxnSpPr/>
            <p:nvPr/>
          </p:nvCxnSpPr>
          <p:spPr>
            <a:xfrm>
              <a:off x="4058" y="3467"/>
              <a:ext cx="915" cy="0"/>
            </a:xfrm>
            <a:prstGeom prst="straightConnector1">
              <a:avLst/>
            </a:prstGeom>
            <a:noFill/>
            <a:ln cap="flat" cmpd="sng" w="762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9" name="Google Shape;329;p25"/>
            <p:cNvCxnSpPr/>
            <p:nvPr/>
          </p:nvCxnSpPr>
          <p:spPr>
            <a:xfrm>
              <a:off x="4267" y="3471"/>
              <a:ext cx="502" cy="0"/>
            </a:xfrm>
            <a:prstGeom prst="straightConnector1">
              <a:avLst/>
            </a:prstGeom>
            <a:noFill/>
            <a:ln cap="flat" cmpd="sng" w="762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0" name="Google Shape;330;p25"/>
            <p:cNvCxnSpPr/>
            <p:nvPr/>
          </p:nvCxnSpPr>
          <p:spPr>
            <a:xfrm>
              <a:off x="4465" y="2467"/>
              <a:ext cx="577" cy="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1" name="Google Shape;331;p25"/>
            <p:cNvCxnSpPr/>
            <p:nvPr/>
          </p:nvCxnSpPr>
          <p:spPr>
            <a:xfrm>
              <a:off x="4500" y="3471"/>
              <a:ext cx="577" cy="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32" name="Google Shape;332;p25"/>
          <p:cNvGrpSpPr/>
          <p:nvPr/>
        </p:nvGrpSpPr>
        <p:grpSpPr>
          <a:xfrm>
            <a:off x="7016750" y="4311650"/>
            <a:ext cx="1922462" cy="1100137"/>
            <a:chOff x="4420" y="2716"/>
            <a:chExt cx="1211" cy="693"/>
          </a:xfrm>
        </p:grpSpPr>
        <p:sp>
          <p:nvSpPr>
            <p:cNvPr id="333" name="Google Shape;333;p25"/>
            <p:cNvSpPr txBox="1"/>
            <p:nvPr/>
          </p:nvSpPr>
          <p:spPr>
            <a:xfrm>
              <a:off x="4432" y="2717"/>
              <a:ext cx="1199" cy="407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5"/>
            <p:cNvSpPr txBox="1"/>
            <p:nvPr/>
          </p:nvSpPr>
          <p:spPr>
            <a:xfrm>
              <a:off x="4420" y="2716"/>
              <a:ext cx="1197" cy="4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Oops! The red polygon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Should be obscured by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blue polygon</a:t>
              </a:r>
              <a:endParaRPr/>
            </a:p>
          </p:txBody>
        </p:sp>
        <p:cxnSp>
          <p:nvCxnSpPr>
            <p:cNvPr id="335" name="Google Shape;335;p25"/>
            <p:cNvCxnSpPr/>
            <p:nvPr/>
          </p:nvCxnSpPr>
          <p:spPr>
            <a:xfrm flipH="1">
              <a:off x="4730" y="3117"/>
              <a:ext cx="270" cy="2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Painter’s Algorithm (2)</a:t>
            </a:r>
            <a:endParaRPr/>
          </a:p>
        </p:txBody>
      </p:sp>
      <p:sp>
        <p:nvSpPr>
          <p:cNvPr id="341" name="Google Shape;341;p26"/>
          <p:cNvSpPr txBox="1"/>
          <p:nvPr>
            <p:ph idx="1" type="body"/>
          </p:nvPr>
        </p:nvSpPr>
        <p:spPr>
          <a:xfrm>
            <a:off x="457200" y="1719262"/>
            <a:ext cx="4022725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Idea</a:t>
            </a:r>
            <a:endParaRPr/>
          </a:p>
          <a:p>
            <a:pPr indent="-347662" lvl="1" marL="6921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painter creates a picture by drawing background scene elemens before foreground ones</a:t>
            </a:r>
            <a:endParaRPr/>
          </a:p>
          <a:p>
            <a:pPr indent="-245109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endParaRPr/>
          </a:p>
          <a:p>
            <a:pPr indent="-347662" lvl="1" marL="6921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 polygons in back-to-front order</a:t>
            </a:r>
            <a:endParaRPr/>
          </a:p>
          <a:p>
            <a:pPr indent="-347662" lvl="1" marL="6921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</a:t>
            </a:r>
            <a:r>
              <a:rPr b="1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polygons by depth order to get a correct image</a:t>
            </a:r>
            <a:endParaRPr/>
          </a:p>
          <a:p>
            <a:pPr indent="-254000" lvl="0" marL="342900" rtl="0" algn="l"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2" name="Google Shape;342;p26"/>
          <p:cNvGrpSpPr/>
          <p:nvPr/>
        </p:nvGrpSpPr>
        <p:grpSpPr>
          <a:xfrm>
            <a:off x="4770437" y="2068512"/>
            <a:ext cx="4192587" cy="4017962"/>
            <a:chOff x="1514" y="876"/>
            <a:chExt cx="3840" cy="3477"/>
          </a:xfrm>
        </p:grpSpPr>
        <p:grpSp>
          <p:nvGrpSpPr>
            <p:cNvPr id="343" name="Google Shape;343;p26"/>
            <p:cNvGrpSpPr/>
            <p:nvPr/>
          </p:nvGrpSpPr>
          <p:grpSpPr>
            <a:xfrm>
              <a:off x="1514" y="881"/>
              <a:ext cx="1244" cy="3290"/>
              <a:chOff x="864" y="934"/>
              <a:chExt cx="1244" cy="3290"/>
            </a:xfrm>
          </p:grpSpPr>
          <p:pic>
            <p:nvPicPr>
              <p:cNvPr descr="shirley_7_1" id="344" name="Google Shape;344;p26"/>
              <p:cNvPicPr preferRelativeResize="0"/>
              <p:nvPr/>
            </p:nvPicPr>
            <p:blipFill rotWithShape="1">
              <a:blip r:embed="rId3">
                <a:alphaModFix/>
              </a:blip>
              <a:srcRect b="72921" l="0" r="56668" t="0"/>
              <a:stretch/>
            </p:blipFill>
            <p:spPr>
              <a:xfrm>
                <a:off x="864" y="934"/>
                <a:ext cx="1244" cy="10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hirley_7_1" id="345" name="Google Shape;345;p2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56668" t="72921"/>
              <a:stretch/>
            </p:blipFill>
            <p:spPr>
              <a:xfrm>
                <a:off x="864" y="3148"/>
                <a:ext cx="1244" cy="10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hirley_7_1" id="346" name="Google Shape;346;p26"/>
              <p:cNvPicPr preferRelativeResize="0"/>
              <p:nvPr/>
            </p:nvPicPr>
            <p:blipFill rotWithShape="1">
              <a:blip r:embed="rId3">
                <a:alphaModFix/>
              </a:blip>
              <a:srcRect b="36526" l="0" r="56668" t="36526"/>
              <a:stretch/>
            </p:blipFill>
            <p:spPr>
              <a:xfrm>
                <a:off x="864" y="2038"/>
                <a:ext cx="1244" cy="107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7" name="Google Shape;347;p26"/>
            <p:cNvGrpSpPr/>
            <p:nvPr/>
          </p:nvGrpSpPr>
          <p:grpSpPr>
            <a:xfrm>
              <a:off x="3850" y="876"/>
              <a:ext cx="1244" cy="3300"/>
              <a:chOff x="3177" y="804"/>
              <a:chExt cx="1244" cy="3300"/>
            </a:xfrm>
          </p:grpSpPr>
          <p:pic>
            <p:nvPicPr>
              <p:cNvPr descr="shirley_7_1" id="348" name="Google Shape;348;p26"/>
              <p:cNvPicPr preferRelativeResize="0"/>
              <p:nvPr/>
            </p:nvPicPr>
            <p:blipFill rotWithShape="1">
              <a:blip r:embed="rId3">
                <a:alphaModFix/>
              </a:blip>
              <a:srcRect b="0" l="56668" r="0" t="72921"/>
              <a:stretch/>
            </p:blipFill>
            <p:spPr>
              <a:xfrm>
                <a:off x="3177" y="3028"/>
                <a:ext cx="1244" cy="10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hirley_7_1" id="349" name="Google Shape;349;p26"/>
              <p:cNvPicPr preferRelativeResize="0"/>
              <p:nvPr/>
            </p:nvPicPr>
            <p:blipFill rotWithShape="1">
              <a:blip r:embed="rId3">
                <a:alphaModFix/>
              </a:blip>
              <a:srcRect b="72921" l="56668" r="0" t="0"/>
              <a:stretch/>
            </p:blipFill>
            <p:spPr>
              <a:xfrm>
                <a:off x="3177" y="804"/>
                <a:ext cx="1244" cy="10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hirley_7_1" id="350" name="Google Shape;350;p26"/>
              <p:cNvPicPr preferRelativeResize="0"/>
              <p:nvPr/>
            </p:nvPicPr>
            <p:blipFill rotWithShape="1">
              <a:blip r:embed="rId3">
                <a:alphaModFix/>
              </a:blip>
              <a:srcRect b="36526" l="56668" r="0" t="36526"/>
              <a:stretch/>
            </p:blipFill>
            <p:spPr>
              <a:xfrm>
                <a:off x="3177" y="1922"/>
                <a:ext cx="1244" cy="107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1" name="Google Shape;351;p26"/>
            <p:cNvGrpSpPr/>
            <p:nvPr/>
          </p:nvGrpSpPr>
          <p:grpSpPr>
            <a:xfrm>
              <a:off x="2800" y="1431"/>
              <a:ext cx="1008" cy="816"/>
              <a:chOff x="2352" y="1440"/>
              <a:chExt cx="1008" cy="816"/>
            </a:xfrm>
          </p:grpSpPr>
          <p:cxnSp>
            <p:nvCxnSpPr>
              <p:cNvPr id="352" name="Google Shape;352;p26"/>
              <p:cNvCxnSpPr/>
              <p:nvPr/>
            </p:nvCxnSpPr>
            <p:spPr>
              <a:xfrm>
                <a:off x="2352" y="1440"/>
                <a:ext cx="1008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FF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53" name="Google Shape;353;p26"/>
              <p:cNvCxnSpPr/>
              <p:nvPr/>
            </p:nvCxnSpPr>
            <p:spPr>
              <a:xfrm flipH="1">
                <a:off x="2400" y="1584"/>
                <a:ext cx="912" cy="672"/>
              </a:xfrm>
              <a:prstGeom prst="straightConnector1">
                <a:avLst/>
              </a:prstGeom>
              <a:noFill/>
              <a:ln cap="flat" cmpd="sng" w="63500">
                <a:solidFill>
                  <a:srgbClr val="FF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grpSp>
          <p:nvGrpSpPr>
            <p:cNvPr id="354" name="Google Shape;354;p26"/>
            <p:cNvGrpSpPr/>
            <p:nvPr/>
          </p:nvGrpSpPr>
          <p:grpSpPr>
            <a:xfrm>
              <a:off x="2800" y="2544"/>
              <a:ext cx="1008" cy="816"/>
              <a:chOff x="2352" y="1440"/>
              <a:chExt cx="1008" cy="816"/>
            </a:xfrm>
          </p:grpSpPr>
          <p:cxnSp>
            <p:nvCxnSpPr>
              <p:cNvPr id="355" name="Google Shape;355;p26"/>
              <p:cNvCxnSpPr/>
              <p:nvPr/>
            </p:nvCxnSpPr>
            <p:spPr>
              <a:xfrm>
                <a:off x="2352" y="1440"/>
                <a:ext cx="1008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FF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56" name="Google Shape;356;p26"/>
              <p:cNvCxnSpPr/>
              <p:nvPr/>
            </p:nvCxnSpPr>
            <p:spPr>
              <a:xfrm flipH="1">
                <a:off x="2400" y="1584"/>
                <a:ext cx="912" cy="672"/>
              </a:xfrm>
              <a:prstGeom prst="straightConnector1">
                <a:avLst/>
              </a:prstGeom>
              <a:noFill/>
              <a:ln cap="flat" cmpd="sng" w="63500">
                <a:solidFill>
                  <a:srgbClr val="FF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cxnSp>
          <p:nvCxnSpPr>
            <p:cNvPr id="357" name="Google Shape;357;p26"/>
            <p:cNvCxnSpPr/>
            <p:nvPr/>
          </p:nvCxnSpPr>
          <p:spPr>
            <a:xfrm>
              <a:off x="2800" y="3600"/>
              <a:ext cx="1008" cy="0"/>
            </a:xfrm>
            <a:prstGeom prst="straightConnector1">
              <a:avLst/>
            </a:prstGeom>
            <a:noFill/>
            <a:ln cap="flat" cmpd="sng" w="635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58" name="Google Shape;358;p26"/>
            <p:cNvSpPr txBox="1"/>
            <p:nvPr/>
          </p:nvSpPr>
          <p:spPr>
            <a:xfrm>
              <a:off x="4658" y="4167"/>
              <a:ext cx="696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from  Shirley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Painter’s Algorithm (3)</a:t>
            </a:r>
            <a:endParaRPr/>
          </a:p>
        </p:txBody>
      </p:sp>
      <p:sp>
        <p:nvSpPr>
          <p:cNvPr id="364" name="Google Shape;364;p27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by the depth of each polygon</a:t>
            </a:r>
            <a:endParaRPr/>
          </a:p>
        </p:txBody>
      </p:sp>
      <p:sp>
        <p:nvSpPr>
          <p:cNvPr id="365" name="Google Shape;365;p27"/>
          <p:cNvSpPr txBox="1"/>
          <p:nvPr/>
        </p:nvSpPr>
        <p:spPr>
          <a:xfrm>
            <a:off x="3294062" y="2840037"/>
            <a:ext cx="2452687" cy="365125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Graphics Pipeline</a:t>
            </a:r>
            <a:endParaRPr/>
          </a:p>
        </p:txBody>
      </p:sp>
      <p:cxnSp>
        <p:nvCxnSpPr>
          <p:cNvPr id="366" name="Google Shape;366;p27"/>
          <p:cNvCxnSpPr/>
          <p:nvPr/>
        </p:nvCxnSpPr>
        <p:spPr>
          <a:xfrm>
            <a:off x="3059112" y="3024187"/>
            <a:ext cx="2365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67" name="Google Shape;367;p27"/>
          <p:cNvCxnSpPr/>
          <p:nvPr/>
        </p:nvCxnSpPr>
        <p:spPr>
          <a:xfrm>
            <a:off x="5748337" y="3024187"/>
            <a:ext cx="2365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368" name="Google Shape;368;p27"/>
          <p:cNvGrpSpPr/>
          <p:nvPr/>
        </p:nvGrpSpPr>
        <p:grpSpPr>
          <a:xfrm>
            <a:off x="658812" y="3006725"/>
            <a:ext cx="7102475" cy="3484562"/>
            <a:chOff x="415" y="1894"/>
            <a:chExt cx="4474" cy="2195"/>
          </a:xfrm>
        </p:grpSpPr>
        <p:cxnSp>
          <p:nvCxnSpPr>
            <p:cNvPr id="369" name="Google Shape;369;p27"/>
            <p:cNvCxnSpPr/>
            <p:nvPr/>
          </p:nvCxnSpPr>
          <p:spPr>
            <a:xfrm>
              <a:off x="4638" y="1894"/>
              <a:ext cx="251" cy="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0" name="Google Shape;370;p27"/>
            <p:cNvCxnSpPr/>
            <p:nvPr/>
          </p:nvCxnSpPr>
          <p:spPr>
            <a:xfrm>
              <a:off x="1567" y="1900"/>
              <a:ext cx="251" cy="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71" name="Google Shape;371;p27"/>
            <p:cNvSpPr txBox="1"/>
            <p:nvPr/>
          </p:nvSpPr>
          <p:spPr>
            <a:xfrm>
              <a:off x="1597" y="199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72" name="Google Shape;372;p27"/>
            <p:cNvSpPr txBox="1"/>
            <p:nvPr/>
          </p:nvSpPr>
          <p:spPr>
            <a:xfrm>
              <a:off x="4682" y="199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grpSp>
          <p:nvGrpSpPr>
            <p:cNvPr id="373" name="Google Shape;373;p27"/>
            <p:cNvGrpSpPr/>
            <p:nvPr/>
          </p:nvGrpSpPr>
          <p:grpSpPr>
            <a:xfrm>
              <a:off x="415" y="2455"/>
              <a:ext cx="1342" cy="1634"/>
              <a:chOff x="415" y="2467"/>
              <a:chExt cx="1342" cy="1634"/>
            </a:xfrm>
          </p:grpSpPr>
          <p:sp>
            <p:nvSpPr>
              <p:cNvPr id="374" name="Google Shape;374;p27"/>
              <p:cNvSpPr/>
              <p:nvPr/>
            </p:nvSpPr>
            <p:spPr>
              <a:xfrm>
                <a:off x="869" y="3728"/>
                <a:ext cx="380" cy="373"/>
              </a:xfrm>
              <a:prstGeom prst="smileyFace">
                <a:avLst>
                  <a:gd fmla="val 4653" name="adj"/>
                </a:avLst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75" name="Google Shape;375;p27"/>
              <p:cNvCxnSpPr/>
              <p:nvPr/>
            </p:nvCxnSpPr>
            <p:spPr>
              <a:xfrm>
                <a:off x="415" y="3476"/>
                <a:ext cx="134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6" name="Google Shape;376;p27"/>
              <p:cNvCxnSpPr/>
              <p:nvPr/>
            </p:nvCxnSpPr>
            <p:spPr>
              <a:xfrm>
                <a:off x="1070" y="2467"/>
                <a:ext cx="577" cy="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7" name="Google Shape;377;p27"/>
              <p:cNvCxnSpPr/>
              <p:nvPr/>
            </p:nvCxnSpPr>
            <p:spPr>
              <a:xfrm>
                <a:off x="1105" y="3471"/>
                <a:ext cx="577" cy="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78" name="Google Shape;378;p27"/>
          <p:cNvGrpSpPr/>
          <p:nvPr/>
        </p:nvGrpSpPr>
        <p:grpSpPr>
          <a:xfrm>
            <a:off x="1909762" y="3006725"/>
            <a:ext cx="5295900" cy="3482975"/>
            <a:chOff x="1203" y="1894"/>
            <a:chExt cx="3336" cy="2194"/>
          </a:xfrm>
        </p:grpSpPr>
        <p:sp>
          <p:nvSpPr>
            <p:cNvPr id="379" name="Google Shape;379;p27"/>
            <p:cNvSpPr txBox="1"/>
            <p:nvPr/>
          </p:nvSpPr>
          <p:spPr>
            <a:xfrm>
              <a:off x="1237" y="199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80" name="Google Shape;380;p27"/>
            <p:cNvSpPr txBox="1"/>
            <p:nvPr/>
          </p:nvSpPr>
          <p:spPr>
            <a:xfrm>
              <a:off x="4322" y="199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381" name="Google Shape;381;p27"/>
            <p:cNvCxnSpPr/>
            <p:nvPr/>
          </p:nvCxnSpPr>
          <p:spPr>
            <a:xfrm>
              <a:off x="4288" y="1894"/>
              <a:ext cx="251" cy="0"/>
            </a:xfrm>
            <a:prstGeom prst="straightConnector1">
              <a:avLst/>
            </a:prstGeom>
            <a:noFill/>
            <a:ln cap="flat" cmpd="sng" w="762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2" name="Google Shape;382;p27"/>
            <p:cNvCxnSpPr/>
            <p:nvPr/>
          </p:nvCxnSpPr>
          <p:spPr>
            <a:xfrm>
              <a:off x="1203" y="1900"/>
              <a:ext cx="251" cy="0"/>
            </a:xfrm>
            <a:prstGeom prst="straightConnector1">
              <a:avLst/>
            </a:prstGeom>
            <a:noFill/>
            <a:ln cap="flat" cmpd="sng" w="762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383" name="Google Shape;383;p27"/>
            <p:cNvGrpSpPr/>
            <p:nvPr/>
          </p:nvGrpSpPr>
          <p:grpSpPr>
            <a:xfrm>
              <a:off x="2068" y="2455"/>
              <a:ext cx="1343" cy="1633"/>
              <a:chOff x="2068" y="2461"/>
              <a:chExt cx="1343" cy="1633"/>
            </a:xfrm>
          </p:grpSpPr>
          <p:cxnSp>
            <p:nvCxnSpPr>
              <p:cNvPr id="384" name="Google Shape;384;p27"/>
              <p:cNvCxnSpPr/>
              <p:nvPr/>
            </p:nvCxnSpPr>
            <p:spPr>
              <a:xfrm>
                <a:off x="2068" y="3469"/>
                <a:ext cx="134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85" name="Google Shape;385;p27"/>
              <p:cNvCxnSpPr/>
              <p:nvPr/>
            </p:nvCxnSpPr>
            <p:spPr>
              <a:xfrm>
                <a:off x="2285" y="2989"/>
                <a:ext cx="915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86" name="Google Shape;386;p27"/>
              <p:cNvSpPr/>
              <p:nvPr/>
            </p:nvSpPr>
            <p:spPr>
              <a:xfrm>
                <a:off x="2522" y="3721"/>
                <a:ext cx="380" cy="373"/>
              </a:xfrm>
              <a:prstGeom prst="smileyFace">
                <a:avLst>
                  <a:gd fmla="val 4653" name="adj"/>
                </a:avLst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7" name="Google Shape;387;p27"/>
              <p:cNvCxnSpPr/>
              <p:nvPr/>
            </p:nvCxnSpPr>
            <p:spPr>
              <a:xfrm>
                <a:off x="2069" y="3470"/>
                <a:ext cx="134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88" name="Google Shape;388;p27"/>
              <p:cNvCxnSpPr/>
              <p:nvPr/>
            </p:nvCxnSpPr>
            <p:spPr>
              <a:xfrm>
                <a:off x="2724" y="2461"/>
                <a:ext cx="577" cy="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89" name="Google Shape;389;p27"/>
              <p:cNvCxnSpPr/>
              <p:nvPr/>
            </p:nvCxnSpPr>
            <p:spPr>
              <a:xfrm>
                <a:off x="2759" y="3465"/>
                <a:ext cx="577" cy="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90" name="Google Shape;390;p27"/>
              <p:cNvCxnSpPr/>
              <p:nvPr/>
            </p:nvCxnSpPr>
            <p:spPr>
              <a:xfrm>
                <a:off x="2300" y="3465"/>
                <a:ext cx="915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91" name="Google Shape;391;p27"/>
          <p:cNvGrpSpPr/>
          <p:nvPr/>
        </p:nvGrpSpPr>
        <p:grpSpPr>
          <a:xfrm>
            <a:off x="1308100" y="3006725"/>
            <a:ext cx="6842125" cy="3482975"/>
            <a:chOff x="824" y="1894"/>
            <a:chExt cx="4310" cy="2194"/>
          </a:xfrm>
        </p:grpSpPr>
        <p:cxnSp>
          <p:nvCxnSpPr>
            <p:cNvPr id="392" name="Google Shape;392;p27"/>
            <p:cNvCxnSpPr/>
            <p:nvPr/>
          </p:nvCxnSpPr>
          <p:spPr>
            <a:xfrm>
              <a:off x="824" y="1900"/>
              <a:ext cx="251" cy="0"/>
            </a:xfrm>
            <a:prstGeom prst="straightConnector1">
              <a:avLst/>
            </a:prstGeom>
            <a:noFill/>
            <a:ln cap="flat" cmpd="sng" w="762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3" name="Google Shape;393;p27"/>
            <p:cNvCxnSpPr/>
            <p:nvPr/>
          </p:nvCxnSpPr>
          <p:spPr>
            <a:xfrm>
              <a:off x="3936" y="1894"/>
              <a:ext cx="251" cy="0"/>
            </a:xfrm>
            <a:prstGeom prst="straightConnector1">
              <a:avLst/>
            </a:prstGeom>
            <a:noFill/>
            <a:ln cap="flat" cmpd="sng" w="762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94" name="Google Shape;394;p27"/>
            <p:cNvSpPr txBox="1"/>
            <p:nvPr/>
          </p:nvSpPr>
          <p:spPr>
            <a:xfrm>
              <a:off x="857" y="199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95" name="Google Shape;395;p27"/>
            <p:cNvSpPr txBox="1"/>
            <p:nvPr/>
          </p:nvSpPr>
          <p:spPr>
            <a:xfrm>
              <a:off x="3942" y="199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grpSp>
          <p:nvGrpSpPr>
            <p:cNvPr id="396" name="Google Shape;396;p27"/>
            <p:cNvGrpSpPr/>
            <p:nvPr/>
          </p:nvGrpSpPr>
          <p:grpSpPr>
            <a:xfrm>
              <a:off x="3789" y="2455"/>
              <a:ext cx="1345" cy="1633"/>
              <a:chOff x="3789" y="2455"/>
              <a:chExt cx="1345" cy="1633"/>
            </a:xfrm>
          </p:grpSpPr>
          <p:cxnSp>
            <p:nvCxnSpPr>
              <p:cNvPr id="397" name="Google Shape;397;p27"/>
              <p:cNvCxnSpPr/>
              <p:nvPr/>
            </p:nvCxnSpPr>
            <p:spPr>
              <a:xfrm>
                <a:off x="3789" y="3463"/>
                <a:ext cx="134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98" name="Google Shape;398;p27"/>
              <p:cNvCxnSpPr/>
              <p:nvPr/>
            </p:nvCxnSpPr>
            <p:spPr>
              <a:xfrm>
                <a:off x="3791" y="3463"/>
                <a:ext cx="134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99" name="Google Shape;399;p27"/>
              <p:cNvCxnSpPr/>
              <p:nvPr/>
            </p:nvCxnSpPr>
            <p:spPr>
              <a:xfrm>
                <a:off x="4008" y="2983"/>
                <a:ext cx="915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00" name="Google Shape;400;p27"/>
              <p:cNvSpPr/>
              <p:nvPr/>
            </p:nvSpPr>
            <p:spPr>
              <a:xfrm>
                <a:off x="4245" y="3715"/>
                <a:ext cx="380" cy="373"/>
              </a:xfrm>
              <a:prstGeom prst="smileyFace">
                <a:avLst>
                  <a:gd fmla="val 4653" name="adj"/>
                </a:avLst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01" name="Google Shape;401;p27"/>
              <p:cNvCxnSpPr/>
              <p:nvPr/>
            </p:nvCxnSpPr>
            <p:spPr>
              <a:xfrm>
                <a:off x="3792" y="3464"/>
                <a:ext cx="134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02" name="Google Shape;402;p27"/>
              <p:cNvCxnSpPr/>
              <p:nvPr/>
            </p:nvCxnSpPr>
            <p:spPr>
              <a:xfrm>
                <a:off x="4447" y="2455"/>
                <a:ext cx="577" cy="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03" name="Google Shape;403;p27"/>
              <p:cNvCxnSpPr/>
              <p:nvPr/>
            </p:nvCxnSpPr>
            <p:spPr>
              <a:xfrm>
                <a:off x="4482" y="3459"/>
                <a:ext cx="577" cy="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04" name="Google Shape;404;p27"/>
              <p:cNvCxnSpPr/>
              <p:nvPr/>
            </p:nvCxnSpPr>
            <p:spPr>
              <a:xfrm>
                <a:off x="4023" y="3459"/>
                <a:ext cx="915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05" name="Google Shape;405;p27"/>
              <p:cNvCxnSpPr/>
              <p:nvPr/>
            </p:nvCxnSpPr>
            <p:spPr>
              <a:xfrm>
                <a:off x="4189" y="3171"/>
                <a:ext cx="502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06" name="Google Shape;406;p27"/>
              <p:cNvCxnSpPr/>
              <p:nvPr/>
            </p:nvCxnSpPr>
            <p:spPr>
              <a:xfrm>
                <a:off x="4204" y="3457"/>
                <a:ext cx="502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407" name="Google Shape;407;p27"/>
          <p:cNvCxnSpPr/>
          <p:nvPr/>
        </p:nvCxnSpPr>
        <p:spPr>
          <a:xfrm rot="10800000">
            <a:off x="355600" y="3786187"/>
            <a:ext cx="0" cy="257175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08" name="Google Shape;408;p27"/>
          <p:cNvSpPr txBox="1"/>
          <p:nvPr/>
        </p:nvSpPr>
        <p:spPr>
          <a:xfrm>
            <a:off x="0" y="3422650"/>
            <a:ext cx="736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depth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8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Painter’s Algorithm (4)</a:t>
            </a:r>
            <a:endParaRPr/>
          </a:p>
        </p:txBody>
      </p:sp>
      <p:sp>
        <p:nvSpPr>
          <p:cNvPr id="414" name="Google Shape;414;p28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</a:t>
            </a:r>
            <a:r>
              <a:rPr b="0" i="1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-25000" i="1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ranges for each polygon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polygons with furthest </a:t>
            </a:r>
            <a:r>
              <a:rPr b="0" i="1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-25000" i="1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first</a:t>
            </a:r>
            <a:endParaRPr b="0" baseline="-25000" i="1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rtl="0" algn="l"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baseline="-25000" i="1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5" name="Google Shape;415;p28"/>
          <p:cNvCxnSpPr/>
          <p:nvPr/>
        </p:nvCxnSpPr>
        <p:spPr>
          <a:xfrm rot="10800000">
            <a:off x="484187" y="3957637"/>
            <a:ext cx="0" cy="257175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16" name="Google Shape;416;p28"/>
          <p:cNvSpPr txBox="1"/>
          <p:nvPr/>
        </p:nvSpPr>
        <p:spPr>
          <a:xfrm>
            <a:off x="0" y="3422650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(z) depth</a:t>
            </a:r>
            <a:endParaRPr/>
          </a:p>
        </p:txBody>
      </p:sp>
      <p:grpSp>
        <p:nvGrpSpPr>
          <p:cNvPr id="417" name="Google Shape;417;p28"/>
          <p:cNvGrpSpPr/>
          <p:nvPr/>
        </p:nvGrpSpPr>
        <p:grpSpPr>
          <a:xfrm>
            <a:off x="1211262" y="3133725"/>
            <a:ext cx="3127375" cy="3421062"/>
            <a:chOff x="756" y="1906"/>
            <a:chExt cx="1970" cy="2155"/>
          </a:xfrm>
        </p:grpSpPr>
        <p:cxnSp>
          <p:nvCxnSpPr>
            <p:cNvPr id="418" name="Google Shape;418;p28"/>
            <p:cNvCxnSpPr/>
            <p:nvPr/>
          </p:nvCxnSpPr>
          <p:spPr>
            <a:xfrm>
              <a:off x="1383" y="3436"/>
              <a:ext cx="134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9" name="Google Shape;419;p28"/>
            <p:cNvCxnSpPr/>
            <p:nvPr/>
          </p:nvCxnSpPr>
          <p:spPr>
            <a:xfrm>
              <a:off x="1384" y="3437"/>
              <a:ext cx="134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0" name="Google Shape;420;p28"/>
            <p:cNvCxnSpPr/>
            <p:nvPr/>
          </p:nvCxnSpPr>
          <p:spPr>
            <a:xfrm flipH="1" rot="10800000">
              <a:off x="1833" y="3433"/>
              <a:ext cx="725" cy="6"/>
            </a:xfrm>
            <a:prstGeom prst="straightConnector1">
              <a:avLst/>
            </a:prstGeom>
            <a:noFill/>
            <a:ln cap="flat" cmpd="sng" w="762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1" name="Google Shape;421;p28"/>
            <p:cNvCxnSpPr/>
            <p:nvPr/>
          </p:nvCxnSpPr>
          <p:spPr>
            <a:xfrm>
              <a:off x="1823" y="2467"/>
              <a:ext cx="7" cy="948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22" name="Google Shape;422;p28"/>
            <p:cNvCxnSpPr/>
            <p:nvPr/>
          </p:nvCxnSpPr>
          <p:spPr>
            <a:xfrm rot="-2220000">
              <a:off x="1722" y="2183"/>
              <a:ext cx="915" cy="0"/>
            </a:xfrm>
            <a:prstGeom prst="straightConnector1">
              <a:avLst/>
            </a:prstGeom>
            <a:noFill/>
            <a:ln cap="flat" cmpd="sng" w="762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23" name="Google Shape;423;p28"/>
            <p:cNvSpPr/>
            <p:nvPr/>
          </p:nvSpPr>
          <p:spPr>
            <a:xfrm>
              <a:off x="1837" y="3688"/>
              <a:ext cx="380" cy="373"/>
            </a:xfrm>
            <a:prstGeom prst="smileyFace">
              <a:avLst>
                <a:gd fmla="val 4653" name="adj"/>
              </a:avLst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4" name="Google Shape;424;p28"/>
            <p:cNvCxnSpPr/>
            <p:nvPr/>
          </p:nvCxnSpPr>
          <p:spPr>
            <a:xfrm rot="1020000">
              <a:off x="1605" y="2841"/>
              <a:ext cx="577" cy="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5" name="Google Shape;425;p28"/>
            <p:cNvCxnSpPr/>
            <p:nvPr/>
          </p:nvCxnSpPr>
          <p:spPr>
            <a:xfrm>
              <a:off x="1600" y="3440"/>
              <a:ext cx="577" cy="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426" name="Google Shape;426;p28"/>
            <p:cNvGrpSpPr/>
            <p:nvPr/>
          </p:nvGrpSpPr>
          <p:grpSpPr>
            <a:xfrm>
              <a:off x="756" y="2841"/>
              <a:ext cx="1392" cy="212"/>
              <a:chOff x="675" y="2733"/>
              <a:chExt cx="1392" cy="212"/>
            </a:xfrm>
          </p:grpSpPr>
          <p:cxnSp>
            <p:nvCxnSpPr>
              <p:cNvPr id="427" name="Google Shape;427;p28"/>
              <p:cNvCxnSpPr/>
              <p:nvPr/>
            </p:nvCxnSpPr>
            <p:spPr>
              <a:xfrm rot="10800000">
                <a:off x="1037" y="2826"/>
                <a:ext cx="103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med" w="med" type="none"/>
              </a:ln>
            </p:spPr>
          </p:cxnSp>
          <p:sp>
            <p:nvSpPr>
              <p:cNvPr id="428" name="Google Shape;428;p28"/>
              <p:cNvSpPr txBox="1"/>
              <p:nvPr/>
            </p:nvSpPr>
            <p:spPr>
              <a:xfrm>
                <a:off x="675" y="2733"/>
                <a:ext cx="336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600"/>
                  <a:buFont typeface="Arial"/>
                  <a:buNone/>
                </a:pPr>
                <a:r>
                  <a:rPr b="1" i="1" lang="en-US" sz="1600" u="non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r>
                  <a:rPr b="1" baseline="-25000" i="1" lang="en-US" sz="1600" u="non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min</a:t>
                </a:r>
                <a:endParaRPr/>
              </a:p>
            </p:txBody>
          </p:sp>
        </p:grpSp>
        <p:cxnSp>
          <p:nvCxnSpPr>
            <p:cNvPr id="429" name="Google Shape;429;p28"/>
            <p:cNvCxnSpPr/>
            <p:nvPr/>
          </p:nvCxnSpPr>
          <p:spPr>
            <a:xfrm rot="10800000">
              <a:off x="1118" y="2461"/>
              <a:ext cx="70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430" name="Google Shape;430;p28"/>
            <p:cNvSpPr txBox="1"/>
            <p:nvPr/>
          </p:nvSpPr>
          <p:spPr>
            <a:xfrm>
              <a:off x="756" y="2368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600"/>
                <a:buFont typeface="Arial"/>
                <a:buNone/>
              </a:pPr>
              <a:r>
                <a:rPr b="1" i="1" lang="en-US" sz="1600" u="non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r>
                <a:rPr b="1" baseline="-25000" i="1" lang="en-US" sz="1600" u="non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/>
            </a:p>
          </p:txBody>
        </p:sp>
        <p:cxnSp>
          <p:nvCxnSpPr>
            <p:cNvPr id="431" name="Google Shape;431;p28"/>
            <p:cNvCxnSpPr/>
            <p:nvPr/>
          </p:nvCxnSpPr>
          <p:spPr>
            <a:xfrm>
              <a:off x="1606" y="2751"/>
              <a:ext cx="7" cy="651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32" name="Google Shape;432;p28"/>
            <p:cNvCxnSpPr/>
            <p:nvPr/>
          </p:nvCxnSpPr>
          <p:spPr>
            <a:xfrm>
              <a:off x="2170" y="2921"/>
              <a:ext cx="7" cy="482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33" name="Google Shape;433;p28"/>
            <p:cNvCxnSpPr/>
            <p:nvPr/>
          </p:nvCxnSpPr>
          <p:spPr>
            <a:xfrm>
              <a:off x="2549" y="1906"/>
              <a:ext cx="7" cy="1483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434" name="Google Shape;434;p28"/>
          <p:cNvGrpSpPr/>
          <p:nvPr/>
        </p:nvGrpSpPr>
        <p:grpSpPr>
          <a:xfrm>
            <a:off x="5138737" y="3409395"/>
            <a:ext cx="3106737" cy="3145392"/>
            <a:chOff x="3230" y="2080"/>
            <a:chExt cx="1957" cy="1981"/>
          </a:xfrm>
        </p:grpSpPr>
        <p:cxnSp>
          <p:nvCxnSpPr>
            <p:cNvPr id="435" name="Google Shape;435;p28"/>
            <p:cNvCxnSpPr/>
            <p:nvPr/>
          </p:nvCxnSpPr>
          <p:spPr>
            <a:xfrm>
              <a:off x="3844" y="3436"/>
              <a:ext cx="134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6" name="Google Shape;436;p28"/>
            <p:cNvCxnSpPr/>
            <p:nvPr/>
          </p:nvCxnSpPr>
          <p:spPr>
            <a:xfrm>
              <a:off x="3845" y="3437"/>
              <a:ext cx="134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7" name="Google Shape;437;p28"/>
            <p:cNvCxnSpPr/>
            <p:nvPr/>
          </p:nvCxnSpPr>
          <p:spPr>
            <a:xfrm flipH="1">
              <a:off x="4286" y="3145"/>
              <a:ext cx="5" cy="257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38" name="Google Shape;438;p28"/>
            <p:cNvCxnSpPr/>
            <p:nvPr/>
          </p:nvCxnSpPr>
          <p:spPr>
            <a:xfrm rot="-2220000">
              <a:off x="4190" y="2867"/>
              <a:ext cx="915" cy="0"/>
            </a:xfrm>
            <a:prstGeom prst="straightConnector1">
              <a:avLst/>
            </a:prstGeom>
            <a:noFill/>
            <a:ln cap="flat" cmpd="sng" w="762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39" name="Google Shape;439;p28"/>
            <p:cNvSpPr/>
            <p:nvPr/>
          </p:nvSpPr>
          <p:spPr>
            <a:xfrm>
              <a:off x="4298" y="3688"/>
              <a:ext cx="380" cy="373"/>
            </a:xfrm>
            <a:prstGeom prst="smileyFace">
              <a:avLst>
                <a:gd fmla="val 4653" name="adj"/>
              </a:avLst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0" name="Google Shape;440;p28"/>
            <p:cNvCxnSpPr/>
            <p:nvPr/>
          </p:nvCxnSpPr>
          <p:spPr>
            <a:xfrm rot="1020000">
              <a:off x="4100" y="2164"/>
              <a:ext cx="577" cy="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1" name="Google Shape;441;p28"/>
            <p:cNvCxnSpPr/>
            <p:nvPr/>
          </p:nvCxnSpPr>
          <p:spPr>
            <a:xfrm>
              <a:off x="4061" y="3440"/>
              <a:ext cx="577" cy="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2" name="Google Shape;442;p28"/>
            <p:cNvCxnSpPr/>
            <p:nvPr/>
          </p:nvCxnSpPr>
          <p:spPr>
            <a:xfrm flipH="1">
              <a:off x="3593" y="2249"/>
              <a:ext cx="1084" cy="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443" name="Google Shape;443;p28"/>
            <p:cNvSpPr txBox="1"/>
            <p:nvPr/>
          </p:nvSpPr>
          <p:spPr>
            <a:xfrm>
              <a:off x="3231" y="2164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1" i="1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r>
                <a:rPr b="1" baseline="-25000" i="1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/>
            </a:p>
          </p:txBody>
        </p:sp>
        <p:cxnSp>
          <p:nvCxnSpPr>
            <p:cNvPr id="444" name="Google Shape;444;p28"/>
            <p:cNvCxnSpPr/>
            <p:nvPr/>
          </p:nvCxnSpPr>
          <p:spPr>
            <a:xfrm flipH="1">
              <a:off x="3592" y="3132"/>
              <a:ext cx="670" cy="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445" name="Google Shape;445;p28"/>
            <p:cNvSpPr txBox="1"/>
            <p:nvPr/>
          </p:nvSpPr>
          <p:spPr>
            <a:xfrm>
              <a:off x="3230" y="3046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600"/>
                <a:buFont typeface="Arial"/>
                <a:buNone/>
              </a:pPr>
              <a:r>
                <a:rPr b="1" i="1" lang="en-US" sz="1600" u="non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r>
                <a:rPr b="1" baseline="-25000" i="1" lang="en-US" sz="1600" u="non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/>
            </a:p>
          </p:txBody>
        </p:sp>
        <p:cxnSp>
          <p:nvCxnSpPr>
            <p:cNvPr id="446" name="Google Shape;446;p28"/>
            <p:cNvCxnSpPr/>
            <p:nvPr/>
          </p:nvCxnSpPr>
          <p:spPr>
            <a:xfrm>
              <a:off x="4108" y="2095"/>
              <a:ext cx="7" cy="1315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47" name="Google Shape;447;p28"/>
            <p:cNvCxnSpPr/>
            <p:nvPr/>
          </p:nvCxnSpPr>
          <p:spPr>
            <a:xfrm>
              <a:off x="4665" y="2251"/>
              <a:ext cx="21" cy="118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48" name="Google Shape;448;p28"/>
            <p:cNvCxnSpPr/>
            <p:nvPr/>
          </p:nvCxnSpPr>
          <p:spPr>
            <a:xfrm>
              <a:off x="5017" y="2596"/>
              <a:ext cx="7" cy="840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49" name="Google Shape;449;p28"/>
            <p:cNvCxnSpPr/>
            <p:nvPr/>
          </p:nvCxnSpPr>
          <p:spPr>
            <a:xfrm flipH="1" rot="10800000">
              <a:off x="4294" y="3433"/>
              <a:ext cx="725" cy="6"/>
            </a:xfrm>
            <a:prstGeom prst="straightConnector1">
              <a:avLst/>
            </a:prstGeom>
            <a:noFill/>
            <a:ln cap="flat" cmpd="sng" w="762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9"/>
          <p:cNvSpPr/>
          <p:nvPr/>
        </p:nvSpPr>
        <p:spPr>
          <a:xfrm>
            <a:off x="1666875" y="2808287"/>
            <a:ext cx="2270125" cy="1946275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9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Painter’s Algorithm (5)</a:t>
            </a:r>
            <a:endParaRPr/>
          </a:p>
        </p:txBody>
      </p:sp>
      <p:sp>
        <p:nvSpPr>
          <p:cNvPr id="456" name="Google Shape;456;p29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Problem: Can you get a </a:t>
            </a:r>
            <a:r>
              <a:rPr b="0" i="0" lang="en-US" sz="3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sorting?</a:t>
            </a:r>
            <a:endParaRPr/>
          </a:p>
        </p:txBody>
      </p:sp>
      <p:grpSp>
        <p:nvGrpSpPr>
          <p:cNvPr id="457" name="Google Shape;457;p29"/>
          <p:cNvGrpSpPr/>
          <p:nvPr/>
        </p:nvGrpSpPr>
        <p:grpSpPr>
          <a:xfrm>
            <a:off x="928687" y="2706163"/>
            <a:ext cx="3062287" cy="2708800"/>
            <a:chOff x="166" y="1528"/>
            <a:chExt cx="1929" cy="1706"/>
          </a:xfrm>
        </p:grpSpPr>
        <p:cxnSp>
          <p:nvCxnSpPr>
            <p:cNvPr id="458" name="Google Shape;458;p29"/>
            <p:cNvCxnSpPr/>
            <p:nvPr/>
          </p:nvCxnSpPr>
          <p:spPr>
            <a:xfrm>
              <a:off x="752" y="2609"/>
              <a:ext cx="134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9" name="Google Shape;459;p29"/>
            <p:cNvCxnSpPr/>
            <p:nvPr/>
          </p:nvCxnSpPr>
          <p:spPr>
            <a:xfrm>
              <a:off x="753" y="2610"/>
              <a:ext cx="134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0" name="Google Shape;460;p29"/>
            <p:cNvCxnSpPr/>
            <p:nvPr/>
          </p:nvCxnSpPr>
          <p:spPr>
            <a:xfrm flipH="1">
              <a:off x="1120" y="2074"/>
              <a:ext cx="5" cy="508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61" name="Google Shape;461;p29"/>
            <p:cNvCxnSpPr/>
            <p:nvPr/>
          </p:nvCxnSpPr>
          <p:spPr>
            <a:xfrm rot="-2220000">
              <a:off x="1031" y="1803"/>
              <a:ext cx="915" cy="0"/>
            </a:xfrm>
            <a:prstGeom prst="straightConnector1">
              <a:avLst/>
            </a:prstGeom>
            <a:noFill/>
            <a:ln cap="flat" cmpd="sng" w="762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62" name="Google Shape;462;p29"/>
            <p:cNvSpPr/>
            <p:nvPr/>
          </p:nvSpPr>
          <p:spPr>
            <a:xfrm>
              <a:off x="1206" y="2861"/>
              <a:ext cx="380" cy="373"/>
            </a:xfrm>
            <a:prstGeom prst="smileyFace">
              <a:avLst>
                <a:gd fmla="val 4653" name="adj"/>
              </a:avLst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3" name="Google Shape;463;p29"/>
            <p:cNvCxnSpPr/>
            <p:nvPr/>
          </p:nvCxnSpPr>
          <p:spPr>
            <a:xfrm rot="1020000">
              <a:off x="1204" y="1791"/>
              <a:ext cx="577" cy="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4" name="Google Shape;464;p29"/>
            <p:cNvCxnSpPr/>
            <p:nvPr/>
          </p:nvCxnSpPr>
          <p:spPr>
            <a:xfrm flipH="1">
              <a:off x="514" y="1883"/>
              <a:ext cx="1240" cy="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465" name="Google Shape;465;p29"/>
            <p:cNvSpPr txBox="1"/>
            <p:nvPr/>
          </p:nvSpPr>
          <p:spPr>
            <a:xfrm>
              <a:off x="166" y="1770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1" i="1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r>
                <a:rPr b="1" baseline="-25000" i="1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/>
            </a:p>
          </p:txBody>
        </p:sp>
        <p:cxnSp>
          <p:nvCxnSpPr>
            <p:cNvPr id="466" name="Google Shape;466;p29"/>
            <p:cNvCxnSpPr/>
            <p:nvPr/>
          </p:nvCxnSpPr>
          <p:spPr>
            <a:xfrm flipH="1">
              <a:off x="534" y="2082"/>
              <a:ext cx="602" cy="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467" name="Google Shape;467;p29"/>
            <p:cNvSpPr txBox="1"/>
            <p:nvPr/>
          </p:nvSpPr>
          <p:spPr>
            <a:xfrm>
              <a:off x="172" y="1996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600"/>
                <a:buFont typeface="Arial"/>
                <a:buNone/>
              </a:pPr>
              <a:r>
                <a:rPr b="1" i="1" lang="en-US" sz="1600" u="non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r>
                <a:rPr b="1" baseline="-25000" i="1" lang="en-US" sz="1600" u="non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/>
            </a:p>
          </p:txBody>
        </p:sp>
        <p:cxnSp>
          <p:nvCxnSpPr>
            <p:cNvPr id="468" name="Google Shape;468;p29"/>
            <p:cNvCxnSpPr/>
            <p:nvPr/>
          </p:nvCxnSpPr>
          <p:spPr>
            <a:xfrm>
              <a:off x="1219" y="1709"/>
              <a:ext cx="7" cy="847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69" name="Google Shape;469;p29"/>
            <p:cNvCxnSpPr/>
            <p:nvPr/>
          </p:nvCxnSpPr>
          <p:spPr>
            <a:xfrm>
              <a:off x="1769" y="1864"/>
              <a:ext cx="8" cy="705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70" name="Google Shape;470;p29"/>
            <p:cNvCxnSpPr/>
            <p:nvPr/>
          </p:nvCxnSpPr>
          <p:spPr>
            <a:xfrm>
              <a:off x="1858" y="1546"/>
              <a:ext cx="7" cy="1036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71" name="Google Shape;471;p29"/>
            <p:cNvCxnSpPr/>
            <p:nvPr/>
          </p:nvCxnSpPr>
          <p:spPr>
            <a:xfrm flipH="1" rot="10800000">
              <a:off x="1108" y="2606"/>
              <a:ext cx="744" cy="6"/>
            </a:xfrm>
            <a:prstGeom prst="straightConnector1">
              <a:avLst/>
            </a:prstGeom>
            <a:noFill/>
            <a:ln cap="flat" cmpd="sng" w="762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72" name="Google Shape;472;p29"/>
          <p:cNvGrpSpPr/>
          <p:nvPr/>
        </p:nvGrpSpPr>
        <p:grpSpPr>
          <a:xfrm>
            <a:off x="5073650" y="2706162"/>
            <a:ext cx="3062287" cy="2708800"/>
            <a:chOff x="2152" y="1773"/>
            <a:chExt cx="1929" cy="1706"/>
          </a:xfrm>
        </p:grpSpPr>
        <p:cxnSp>
          <p:nvCxnSpPr>
            <p:cNvPr id="473" name="Google Shape;473;p29"/>
            <p:cNvCxnSpPr/>
            <p:nvPr/>
          </p:nvCxnSpPr>
          <p:spPr>
            <a:xfrm>
              <a:off x="2738" y="2854"/>
              <a:ext cx="134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4" name="Google Shape;474;p29"/>
            <p:cNvCxnSpPr/>
            <p:nvPr/>
          </p:nvCxnSpPr>
          <p:spPr>
            <a:xfrm>
              <a:off x="2739" y="2855"/>
              <a:ext cx="134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5" name="Google Shape;475;p29"/>
            <p:cNvCxnSpPr/>
            <p:nvPr/>
          </p:nvCxnSpPr>
          <p:spPr>
            <a:xfrm flipH="1">
              <a:off x="3106" y="2319"/>
              <a:ext cx="5" cy="508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76" name="Google Shape;476;p29"/>
            <p:cNvCxnSpPr/>
            <p:nvPr/>
          </p:nvCxnSpPr>
          <p:spPr>
            <a:xfrm rot="-2220000">
              <a:off x="3017" y="2048"/>
              <a:ext cx="915" cy="0"/>
            </a:xfrm>
            <a:prstGeom prst="straightConnector1">
              <a:avLst/>
            </a:prstGeom>
            <a:noFill/>
            <a:ln cap="flat" cmpd="sng" w="762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77" name="Google Shape;477;p29"/>
            <p:cNvSpPr/>
            <p:nvPr/>
          </p:nvSpPr>
          <p:spPr>
            <a:xfrm>
              <a:off x="3192" y="3106"/>
              <a:ext cx="380" cy="373"/>
            </a:xfrm>
            <a:prstGeom prst="smileyFace">
              <a:avLst>
                <a:gd fmla="val 4653" name="adj"/>
              </a:avLst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8" name="Google Shape;478;p29"/>
            <p:cNvCxnSpPr/>
            <p:nvPr/>
          </p:nvCxnSpPr>
          <p:spPr>
            <a:xfrm rot="1020000">
              <a:off x="3190" y="2036"/>
              <a:ext cx="577" cy="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9" name="Google Shape;479;p29"/>
            <p:cNvCxnSpPr/>
            <p:nvPr/>
          </p:nvCxnSpPr>
          <p:spPr>
            <a:xfrm flipH="1">
              <a:off x="2500" y="2128"/>
              <a:ext cx="1240" cy="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480" name="Google Shape;480;p29"/>
            <p:cNvSpPr txBox="1"/>
            <p:nvPr/>
          </p:nvSpPr>
          <p:spPr>
            <a:xfrm>
              <a:off x="2152" y="2015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1" i="1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r>
                <a:rPr b="1" baseline="-25000" i="1" lang="en-US" sz="16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/>
            </a:p>
          </p:txBody>
        </p:sp>
        <p:cxnSp>
          <p:nvCxnSpPr>
            <p:cNvPr id="481" name="Google Shape;481;p29"/>
            <p:cNvCxnSpPr/>
            <p:nvPr/>
          </p:nvCxnSpPr>
          <p:spPr>
            <a:xfrm flipH="1">
              <a:off x="2520" y="2327"/>
              <a:ext cx="602" cy="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482" name="Google Shape;482;p29"/>
            <p:cNvSpPr txBox="1"/>
            <p:nvPr/>
          </p:nvSpPr>
          <p:spPr>
            <a:xfrm>
              <a:off x="2158" y="2241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600"/>
                <a:buFont typeface="Arial"/>
                <a:buNone/>
              </a:pPr>
              <a:r>
                <a:rPr b="1" i="1" lang="en-US" sz="1600" u="non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r>
                <a:rPr b="1" baseline="-25000" i="1" lang="en-US" sz="1600" u="non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/>
            </a:p>
          </p:txBody>
        </p:sp>
        <p:cxnSp>
          <p:nvCxnSpPr>
            <p:cNvPr id="483" name="Google Shape;483;p29"/>
            <p:cNvCxnSpPr/>
            <p:nvPr/>
          </p:nvCxnSpPr>
          <p:spPr>
            <a:xfrm>
              <a:off x="3205" y="1954"/>
              <a:ext cx="7" cy="847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84" name="Google Shape;484;p29"/>
            <p:cNvCxnSpPr/>
            <p:nvPr/>
          </p:nvCxnSpPr>
          <p:spPr>
            <a:xfrm>
              <a:off x="3755" y="2109"/>
              <a:ext cx="8" cy="705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85" name="Google Shape;485;p29"/>
            <p:cNvCxnSpPr/>
            <p:nvPr/>
          </p:nvCxnSpPr>
          <p:spPr>
            <a:xfrm>
              <a:off x="3844" y="1791"/>
              <a:ext cx="7" cy="1036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86" name="Google Shape;486;p29"/>
            <p:cNvCxnSpPr/>
            <p:nvPr/>
          </p:nvCxnSpPr>
          <p:spPr>
            <a:xfrm flipH="1" rot="10800000">
              <a:off x="3094" y="2851"/>
              <a:ext cx="744" cy="6"/>
            </a:xfrm>
            <a:prstGeom prst="straightConnector1">
              <a:avLst/>
            </a:prstGeom>
            <a:noFill/>
            <a:ln cap="flat" cmpd="sng" w="762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7" name="Google Shape;487;p29"/>
            <p:cNvCxnSpPr/>
            <p:nvPr/>
          </p:nvCxnSpPr>
          <p:spPr>
            <a:xfrm flipH="1" rot="-9780000">
              <a:off x="3492" y="2814"/>
              <a:ext cx="264" cy="79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88" name="Google Shape;488;p29"/>
          <p:cNvSpPr txBox="1"/>
          <p:nvPr/>
        </p:nvSpPr>
        <p:spPr>
          <a:xfrm>
            <a:off x="2189162" y="5599112"/>
            <a:ext cx="1349375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Correct?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0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Painter’s Algorithm (6)</a:t>
            </a:r>
            <a:endParaRPr/>
          </a:p>
        </p:txBody>
      </p:sp>
      <p:sp>
        <p:nvSpPr>
          <p:cNvPr id="494" name="Google Shape;494;p30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Cyclic Overlap</a:t>
            </a:r>
            <a:endParaRPr/>
          </a:p>
          <a:p>
            <a:pPr indent="-347662" lvl="1" marL="6921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⮚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we sort these three polygons?</a:t>
            </a:r>
            <a:endParaRPr/>
          </a:p>
          <a:p>
            <a:pPr indent="-249872" lvl="1" marL="6921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9872" lvl="1" marL="6921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9872" lvl="1" marL="6921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9872" lvl="1" marL="6921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9872" lvl="1" marL="6921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Sorting is nontrivial</a:t>
            </a:r>
            <a:endParaRPr/>
          </a:p>
          <a:p>
            <a:pPr indent="-347662" lvl="1" marL="6921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⮚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 polygons in order to get a total ordering</a:t>
            </a:r>
            <a:endParaRPr/>
          </a:p>
          <a:p>
            <a:pPr indent="-347662" lvl="1" marL="6921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⮚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easy to do in general</a:t>
            </a:r>
            <a:endParaRPr/>
          </a:p>
        </p:txBody>
      </p:sp>
      <p:pic>
        <p:nvPicPr>
          <p:cNvPr descr="an08f37" id="495" name="Google Shape;4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3112" y="2651125"/>
            <a:ext cx="1792287" cy="1782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Visibility</a:t>
            </a:r>
            <a:endParaRPr/>
          </a:p>
        </p:txBody>
      </p:sp>
      <p:sp>
        <p:nvSpPr>
          <p:cNvPr id="501" name="Google Shape;501;p31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we ensure that closer polygons overwrite further ones in general?</a:t>
            </a:r>
            <a:endParaRPr/>
          </a:p>
        </p:txBody>
      </p:sp>
      <p:pic>
        <p:nvPicPr>
          <p:cNvPr descr="an08f29" id="502" name="Google Shape;50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9475" y="3336925"/>
            <a:ext cx="421322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2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Z-Buffer</a:t>
            </a:r>
            <a:endParaRPr/>
          </a:p>
        </p:txBody>
      </p:sp>
      <p:sp>
        <p:nvSpPr>
          <p:cNvPr id="508" name="Google Shape;508;p32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Depth buffer (Z-Buffer)</a:t>
            </a:r>
            <a:endParaRPr/>
          </a:p>
          <a:p>
            <a:pPr indent="-347662" lvl="1" marL="6921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⮚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secondary image buffer that holds depth values</a:t>
            </a:r>
            <a:endParaRPr/>
          </a:p>
          <a:p>
            <a:pPr indent="-347662" lvl="1" marL="6921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⮚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pixel resolution as the color buffer</a:t>
            </a:r>
            <a:endParaRPr/>
          </a:p>
          <a:p>
            <a:pPr indent="-347662" lvl="1" marL="6921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⮚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is it called a 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Z-Buffer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indent="-293687" lvl="2" marL="987425" rtl="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⮚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eye space, depth is simply the </a:t>
            </a:r>
            <a:r>
              <a:rPr b="0" i="1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-coordinate</a:t>
            </a:r>
            <a:endParaRPr/>
          </a:p>
          <a:p>
            <a:pPr indent="-191452" lvl="2" marL="987425" rtl="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Sorting is done at the pixel level</a:t>
            </a:r>
            <a:endParaRPr/>
          </a:p>
          <a:p>
            <a:pPr indent="-347662" lvl="1" marL="6921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⮚"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Only draw a polygon at a pixel if it is closer than a polygon that has already been drawn to this pixel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3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Z-Buffer Algorithm</a:t>
            </a:r>
            <a:endParaRPr/>
          </a:p>
        </p:txBody>
      </p:sp>
      <p:sp>
        <p:nvSpPr>
          <p:cNvPr id="514" name="Google Shape;514;p33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Visibility testing is done during </a:t>
            </a:r>
            <a:r>
              <a:rPr b="0" i="0" lang="en-US" sz="3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rasterization</a:t>
            </a:r>
            <a:endParaRPr/>
          </a:p>
        </p:txBody>
      </p:sp>
      <p:pic>
        <p:nvPicPr>
          <p:cNvPr descr="hill_13_7" id="515" name="Google Shape;51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875" y="2668587"/>
            <a:ext cx="6370637" cy="267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6" name="Google Shape;516;p33"/>
          <p:cNvGrpSpPr/>
          <p:nvPr/>
        </p:nvGrpSpPr>
        <p:grpSpPr>
          <a:xfrm>
            <a:off x="5153025" y="4921250"/>
            <a:ext cx="3657600" cy="1447800"/>
            <a:chOff x="1248" y="3168"/>
            <a:chExt cx="2304" cy="912"/>
          </a:xfrm>
        </p:grpSpPr>
        <p:sp>
          <p:nvSpPr>
            <p:cNvPr id="517" name="Google Shape;517;p33"/>
            <p:cNvSpPr txBox="1"/>
            <p:nvPr/>
          </p:nvSpPr>
          <p:spPr>
            <a:xfrm>
              <a:off x="1248" y="3168"/>
              <a:ext cx="2304" cy="91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1488" y="3216"/>
              <a:ext cx="912" cy="720"/>
            </a:xfrm>
            <a:prstGeom prst="rtTriangle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1680" y="3264"/>
              <a:ext cx="1104" cy="576"/>
            </a:xfrm>
            <a:prstGeom prst="triangle">
              <a:avLst>
                <a:gd fmla="val 50000" name="adj"/>
              </a:avLst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0" name="Google Shape;520;p33"/>
            <p:cNvGrpSpPr/>
            <p:nvPr/>
          </p:nvGrpSpPr>
          <p:grpSpPr>
            <a:xfrm>
              <a:off x="1248" y="3168"/>
              <a:ext cx="2304" cy="912"/>
              <a:chOff x="1248" y="3168"/>
              <a:chExt cx="2304" cy="912"/>
            </a:xfrm>
          </p:grpSpPr>
          <p:cxnSp>
            <p:nvCxnSpPr>
              <p:cNvPr id="521" name="Google Shape;521;p33"/>
              <p:cNvCxnSpPr/>
              <p:nvPr/>
            </p:nvCxnSpPr>
            <p:spPr>
              <a:xfrm>
                <a:off x="1392" y="3168"/>
                <a:ext cx="0" cy="9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22" name="Google Shape;522;p33"/>
              <p:cNvCxnSpPr/>
              <p:nvPr/>
            </p:nvCxnSpPr>
            <p:spPr>
              <a:xfrm>
                <a:off x="1536" y="3168"/>
                <a:ext cx="0" cy="9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23" name="Google Shape;523;p33"/>
              <p:cNvCxnSpPr/>
              <p:nvPr/>
            </p:nvCxnSpPr>
            <p:spPr>
              <a:xfrm>
                <a:off x="1680" y="3168"/>
                <a:ext cx="0" cy="9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24" name="Google Shape;524;p33"/>
              <p:cNvCxnSpPr/>
              <p:nvPr/>
            </p:nvCxnSpPr>
            <p:spPr>
              <a:xfrm>
                <a:off x="1824" y="3168"/>
                <a:ext cx="0" cy="9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25" name="Google Shape;525;p33"/>
              <p:cNvCxnSpPr/>
              <p:nvPr/>
            </p:nvCxnSpPr>
            <p:spPr>
              <a:xfrm>
                <a:off x="1968" y="3168"/>
                <a:ext cx="0" cy="9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26" name="Google Shape;526;p33"/>
              <p:cNvCxnSpPr/>
              <p:nvPr/>
            </p:nvCxnSpPr>
            <p:spPr>
              <a:xfrm>
                <a:off x="2112" y="3168"/>
                <a:ext cx="0" cy="9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27" name="Google Shape;527;p33"/>
              <p:cNvCxnSpPr/>
              <p:nvPr/>
            </p:nvCxnSpPr>
            <p:spPr>
              <a:xfrm>
                <a:off x="2256" y="3168"/>
                <a:ext cx="0" cy="9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28" name="Google Shape;528;p33"/>
              <p:cNvCxnSpPr/>
              <p:nvPr/>
            </p:nvCxnSpPr>
            <p:spPr>
              <a:xfrm>
                <a:off x="2400" y="3168"/>
                <a:ext cx="0" cy="9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29" name="Google Shape;529;p33"/>
              <p:cNvCxnSpPr/>
              <p:nvPr/>
            </p:nvCxnSpPr>
            <p:spPr>
              <a:xfrm>
                <a:off x="2544" y="3168"/>
                <a:ext cx="0" cy="9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30" name="Google Shape;530;p33"/>
              <p:cNvCxnSpPr/>
              <p:nvPr/>
            </p:nvCxnSpPr>
            <p:spPr>
              <a:xfrm>
                <a:off x="2688" y="3168"/>
                <a:ext cx="0" cy="9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31" name="Google Shape;531;p33"/>
              <p:cNvCxnSpPr/>
              <p:nvPr/>
            </p:nvCxnSpPr>
            <p:spPr>
              <a:xfrm>
                <a:off x="2832" y="3168"/>
                <a:ext cx="0" cy="9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32" name="Google Shape;532;p33"/>
              <p:cNvCxnSpPr/>
              <p:nvPr/>
            </p:nvCxnSpPr>
            <p:spPr>
              <a:xfrm>
                <a:off x="2976" y="3168"/>
                <a:ext cx="0" cy="9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33" name="Google Shape;533;p33"/>
              <p:cNvCxnSpPr/>
              <p:nvPr/>
            </p:nvCxnSpPr>
            <p:spPr>
              <a:xfrm>
                <a:off x="3120" y="3168"/>
                <a:ext cx="0" cy="9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34" name="Google Shape;534;p33"/>
              <p:cNvCxnSpPr/>
              <p:nvPr/>
            </p:nvCxnSpPr>
            <p:spPr>
              <a:xfrm>
                <a:off x="3264" y="3168"/>
                <a:ext cx="0" cy="9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35" name="Google Shape;535;p33"/>
              <p:cNvCxnSpPr/>
              <p:nvPr/>
            </p:nvCxnSpPr>
            <p:spPr>
              <a:xfrm>
                <a:off x="3408" y="3168"/>
                <a:ext cx="0" cy="9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36" name="Google Shape;536;p33"/>
              <p:cNvCxnSpPr/>
              <p:nvPr/>
            </p:nvCxnSpPr>
            <p:spPr>
              <a:xfrm>
                <a:off x="1248" y="3984"/>
                <a:ext cx="230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37" name="Google Shape;537;p33"/>
              <p:cNvCxnSpPr/>
              <p:nvPr/>
            </p:nvCxnSpPr>
            <p:spPr>
              <a:xfrm>
                <a:off x="1248" y="3888"/>
                <a:ext cx="230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38" name="Google Shape;538;p33"/>
              <p:cNvCxnSpPr/>
              <p:nvPr/>
            </p:nvCxnSpPr>
            <p:spPr>
              <a:xfrm>
                <a:off x="1248" y="3792"/>
                <a:ext cx="230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39" name="Google Shape;539;p33"/>
              <p:cNvCxnSpPr/>
              <p:nvPr/>
            </p:nvCxnSpPr>
            <p:spPr>
              <a:xfrm>
                <a:off x="1248" y="3696"/>
                <a:ext cx="230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40" name="Google Shape;540;p33"/>
              <p:cNvCxnSpPr/>
              <p:nvPr/>
            </p:nvCxnSpPr>
            <p:spPr>
              <a:xfrm>
                <a:off x="1248" y="3600"/>
                <a:ext cx="230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41" name="Google Shape;541;p33"/>
              <p:cNvCxnSpPr/>
              <p:nvPr/>
            </p:nvCxnSpPr>
            <p:spPr>
              <a:xfrm>
                <a:off x="1248" y="3504"/>
                <a:ext cx="230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42" name="Google Shape;542;p33"/>
              <p:cNvCxnSpPr/>
              <p:nvPr/>
            </p:nvCxnSpPr>
            <p:spPr>
              <a:xfrm>
                <a:off x="1248" y="3408"/>
                <a:ext cx="230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43" name="Google Shape;543;p33"/>
              <p:cNvCxnSpPr/>
              <p:nvPr/>
            </p:nvCxnSpPr>
            <p:spPr>
              <a:xfrm>
                <a:off x="1248" y="3312"/>
                <a:ext cx="230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Visibility</a:t>
            </a:r>
            <a:endParaRPr/>
          </a:p>
        </p:txBody>
      </p:sp>
      <p:sp>
        <p:nvSpPr>
          <p:cNvPr id="170" name="Google Shape;170;p16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Assumption: All polygons are </a:t>
            </a: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opaque</a:t>
            </a:r>
            <a:endParaRPr/>
          </a:p>
          <a:p>
            <a:pPr indent="-258445" lvl="0" marL="34290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polygons are visible with respect to your view frustum?</a:t>
            </a:r>
            <a:endParaRPr/>
          </a:p>
          <a:p>
            <a:pPr indent="-347661" lvl="1" marL="6921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Outside: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Frustum Clipping</a:t>
            </a:r>
            <a:endParaRPr/>
          </a:p>
          <a:p>
            <a:pPr indent="-293687" lvl="2" marL="987425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⮚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polygons outside of the view volume</a:t>
            </a:r>
            <a:endParaRPr/>
          </a:p>
          <a:p>
            <a:pPr indent="-293687" lvl="2" marL="987425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⮚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Liang-Barsky 3D Clipping</a:t>
            </a:r>
            <a:endParaRPr/>
          </a:p>
          <a:p>
            <a:pPr indent="-347661" lvl="1" marL="6921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Inside: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Hidden Surface Removal</a:t>
            </a:r>
            <a:endParaRPr/>
          </a:p>
          <a:p>
            <a:pPr indent="-293687" lvl="2" marL="987425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⮚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Backface culling</a:t>
            </a:r>
            <a:endParaRPr/>
          </a:p>
          <a:p>
            <a:pPr indent="-292099" lvl="3" marL="1281112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25"/>
              <a:buFont typeface="Noto Sans Symbols"/>
              <a:buChar char="⮚"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Polygons facing away from the viewer</a:t>
            </a:r>
            <a:endParaRPr/>
          </a:p>
          <a:p>
            <a:pPr indent="-293687" lvl="2" marL="987425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⮚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Occlusion</a:t>
            </a:r>
            <a:endParaRPr/>
          </a:p>
          <a:p>
            <a:pPr indent="-292099" lvl="3" marL="1281112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25"/>
              <a:buFont typeface="Noto Sans Symbols"/>
              <a:buChar char="⮚"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Polygons farther away are obscured by closer polygons</a:t>
            </a:r>
            <a:endParaRPr/>
          </a:p>
          <a:p>
            <a:pPr indent="-292099" lvl="3" marL="1281112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25"/>
              <a:buFont typeface="Noto Sans Symbols"/>
              <a:buChar char="⮚"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 or partially occluded portions</a:t>
            </a:r>
            <a:endParaRPr/>
          </a:p>
          <a:p>
            <a:pPr indent="-220661" lvl="3" marL="1281112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25"/>
              <a:buFont typeface="Noto Sans Symbols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should we remove these polygons?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687" lvl="2" marL="987425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⮚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Avoid unnecessary expensive operations on these polygons later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4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Z-buffer: A Secondary Buffer</a:t>
            </a:r>
            <a:endParaRPr/>
          </a:p>
        </p:txBody>
      </p:sp>
      <p:pic>
        <p:nvPicPr>
          <p:cNvPr descr="zcolor" id="549" name="Google Shape;54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0" y="2060575"/>
            <a:ext cx="4405312" cy="33004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buf" id="550" name="Google Shape;55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1212" y="2057400"/>
            <a:ext cx="4414837" cy="3306762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34"/>
          <p:cNvSpPr txBox="1"/>
          <p:nvPr/>
        </p:nvSpPr>
        <p:spPr>
          <a:xfrm>
            <a:off x="7502525" y="5376862"/>
            <a:ext cx="1058862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DAM Entertainment</a:t>
            </a:r>
            <a:endParaRPr/>
          </a:p>
        </p:txBody>
      </p:sp>
      <p:sp>
        <p:nvSpPr>
          <p:cNvPr id="552" name="Google Shape;552;p34"/>
          <p:cNvSpPr txBox="1"/>
          <p:nvPr/>
        </p:nvSpPr>
        <p:spPr>
          <a:xfrm>
            <a:off x="1295400" y="5832475"/>
            <a:ext cx="15113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 buffer</a:t>
            </a:r>
            <a:endParaRPr/>
          </a:p>
        </p:txBody>
      </p:sp>
      <p:sp>
        <p:nvSpPr>
          <p:cNvPr id="553" name="Google Shape;553;p34"/>
          <p:cNvSpPr txBox="1"/>
          <p:nvPr/>
        </p:nvSpPr>
        <p:spPr>
          <a:xfrm>
            <a:off x="6243637" y="5832475"/>
            <a:ext cx="16049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Depth buffer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5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Z-Buffer</a:t>
            </a:r>
            <a:endParaRPr/>
          </a:p>
        </p:txBody>
      </p:sp>
      <p:sp>
        <p:nvSpPr>
          <p:cNvPr id="559" name="Google Shape;559;p35"/>
          <p:cNvSpPr txBox="1"/>
          <p:nvPr>
            <p:ph idx="1" type="body"/>
          </p:nvPr>
        </p:nvSpPr>
        <p:spPr>
          <a:xfrm>
            <a:off x="457200" y="1719262"/>
            <a:ext cx="8320087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we calculate the depth values on the polygon interior?</a:t>
            </a:r>
            <a:endParaRPr/>
          </a:p>
        </p:txBody>
      </p:sp>
      <p:grpSp>
        <p:nvGrpSpPr>
          <p:cNvPr id="560" name="Google Shape;560;p35"/>
          <p:cNvGrpSpPr/>
          <p:nvPr/>
        </p:nvGrpSpPr>
        <p:grpSpPr>
          <a:xfrm>
            <a:off x="233362" y="2251075"/>
            <a:ext cx="5257800" cy="4428240"/>
            <a:chOff x="147" y="1418"/>
            <a:chExt cx="3312" cy="2789"/>
          </a:xfrm>
        </p:grpSpPr>
        <p:sp>
          <p:nvSpPr>
            <p:cNvPr id="561" name="Google Shape;561;p35"/>
            <p:cNvSpPr/>
            <p:nvPr/>
          </p:nvSpPr>
          <p:spPr>
            <a:xfrm rot="2880000">
              <a:off x="675" y="1994"/>
              <a:ext cx="1968" cy="1776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cmpd="sng" w="12700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5"/>
            <p:cNvSpPr txBox="1"/>
            <p:nvPr/>
          </p:nvSpPr>
          <p:spPr>
            <a:xfrm>
              <a:off x="1251" y="3866"/>
              <a:ext cx="43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mic Sans MS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</a:t>
              </a:r>
              <a:r>
                <a:rPr b="0" baseline="-25000" i="0" lang="en-US" sz="20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sp>
          <p:nvSpPr>
            <p:cNvPr id="563" name="Google Shape;563;p35"/>
            <p:cNvSpPr txBox="1"/>
            <p:nvPr/>
          </p:nvSpPr>
          <p:spPr>
            <a:xfrm>
              <a:off x="3027" y="2906"/>
              <a:ext cx="43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mic Sans MS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</a:t>
              </a:r>
              <a:r>
                <a:rPr b="0" baseline="-25000" i="0" lang="en-US" sz="20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564" name="Google Shape;564;p35"/>
            <p:cNvSpPr txBox="1"/>
            <p:nvPr/>
          </p:nvSpPr>
          <p:spPr>
            <a:xfrm>
              <a:off x="1827" y="1418"/>
              <a:ext cx="43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mic Sans MS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</a:t>
              </a:r>
              <a:r>
                <a:rPr b="0" baseline="-25000" i="0" lang="en-US" sz="20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  <a:endParaRPr/>
            </a:p>
          </p:txBody>
        </p:sp>
        <p:sp>
          <p:nvSpPr>
            <p:cNvPr id="565" name="Google Shape;565;p35"/>
            <p:cNvSpPr txBox="1"/>
            <p:nvPr/>
          </p:nvSpPr>
          <p:spPr>
            <a:xfrm>
              <a:off x="147" y="2906"/>
              <a:ext cx="43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mic Sans MS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</a:t>
              </a:r>
              <a:r>
                <a:rPr b="0" baseline="-25000" i="0" lang="en-US" sz="20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  <a:endParaRPr/>
            </a:p>
          </p:txBody>
        </p:sp>
      </p:grpSp>
      <p:grpSp>
        <p:nvGrpSpPr>
          <p:cNvPr id="566" name="Google Shape;566;p35"/>
          <p:cNvGrpSpPr/>
          <p:nvPr/>
        </p:nvGrpSpPr>
        <p:grpSpPr>
          <a:xfrm>
            <a:off x="130175" y="4683125"/>
            <a:ext cx="5029200" cy="1073150"/>
            <a:chOff x="82" y="2950"/>
            <a:chExt cx="3168" cy="676"/>
          </a:xfrm>
        </p:grpSpPr>
        <p:cxnSp>
          <p:nvCxnSpPr>
            <p:cNvPr id="567" name="Google Shape;567;p35"/>
            <p:cNvCxnSpPr/>
            <p:nvPr/>
          </p:nvCxnSpPr>
          <p:spPr>
            <a:xfrm>
              <a:off x="274" y="3338"/>
              <a:ext cx="2976" cy="0"/>
            </a:xfrm>
            <a:prstGeom prst="straightConnector1">
              <a:avLst/>
            </a:prstGeom>
            <a:noFill/>
            <a:ln cap="sq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68" name="Google Shape;568;p35"/>
            <p:cNvSpPr txBox="1"/>
            <p:nvPr/>
          </p:nvSpPr>
          <p:spPr>
            <a:xfrm>
              <a:off x="82" y="3338"/>
              <a:ext cx="33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mic Sans MS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y</a:t>
              </a:r>
              <a:r>
                <a:rPr b="0" baseline="-25000" i="0" lang="en-US" sz="20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</a:t>
              </a:r>
              <a:endParaRPr/>
            </a:p>
          </p:txBody>
        </p:sp>
        <p:sp>
          <p:nvSpPr>
            <p:cNvPr id="569" name="Google Shape;569;p35"/>
            <p:cNvSpPr txBox="1"/>
            <p:nvPr/>
          </p:nvSpPr>
          <p:spPr>
            <a:xfrm>
              <a:off x="754" y="3338"/>
              <a:ext cx="33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mic Sans MS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z</a:t>
              </a:r>
              <a:r>
                <a:rPr b="0" baseline="-25000" i="0" lang="en-US" sz="20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</a:t>
              </a:r>
              <a:endParaRPr/>
            </a:p>
          </p:txBody>
        </p:sp>
        <p:sp>
          <p:nvSpPr>
            <p:cNvPr id="570" name="Google Shape;570;p35"/>
            <p:cNvSpPr txBox="1"/>
            <p:nvPr/>
          </p:nvSpPr>
          <p:spPr>
            <a:xfrm>
              <a:off x="1522" y="3338"/>
              <a:ext cx="33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mic Sans MS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z</a:t>
              </a:r>
              <a:r>
                <a:rPr b="0" baseline="-25000" i="0" lang="en-US" sz="20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</a:t>
              </a:r>
              <a:endParaRPr/>
            </a:p>
          </p:txBody>
        </p:sp>
        <p:sp>
          <p:nvSpPr>
            <p:cNvPr id="571" name="Google Shape;571;p35"/>
            <p:cNvSpPr txBox="1"/>
            <p:nvPr/>
          </p:nvSpPr>
          <p:spPr>
            <a:xfrm>
              <a:off x="2386" y="3338"/>
              <a:ext cx="33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mic Sans MS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z</a:t>
              </a:r>
              <a:r>
                <a:rPr b="0" baseline="-25000" i="0" lang="en-US" sz="200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b</a:t>
              </a: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850" y="3290"/>
              <a:ext cx="96" cy="96"/>
            </a:xfrm>
            <a:prstGeom prst="ellipse">
              <a:avLst/>
            </a:prstGeom>
            <a:solidFill>
              <a:schemeClr val="accent1"/>
            </a:soli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1570" y="3290"/>
              <a:ext cx="96" cy="96"/>
            </a:xfrm>
            <a:prstGeom prst="ellipse">
              <a:avLst/>
            </a:prstGeom>
            <a:solidFill>
              <a:schemeClr val="accent1"/>
            </a:soli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2338" y="3290"/>
              <a:ext cx="96" cy="96"/>
            </a:xfrm>
            <a:prstGeom prst="ellipse">
              <a:avLst/>
            </a:prstGeom>
            <a:solidFill>
              <a:schemeClr val="accent1"/>
            </a:solidFill>
            <a:ln cap="sq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5"/>
            <p:cNvSpPr txBox="1"/>
            <p:nvPr/>
          </p:nvSpPr>
          <p:spPr>
            <a:xfrm>
              <a:off x="1128" y="2950"/>
              <a:ext cx="1005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Scanline order</a:t>
              </a:r>
              <a:endParaRPr/>
            </a:p>
          </p:txBody>
        </p:sp>
      </p:grpSp>
      <p:grpSp>
        <p:nvGrpSpPr>
          <p:cNvPr id="576" name="Google Shape;576;p35"/>
          <p:cNvGrpSpPr/>
          <p:nvPr/>
        </p:nvGrpSpPr>
        <p:grpSpPr>
          <a:xfrm>
            <a:off x="5454650" y="2571750"/>
            <a:ext cx="3560762" cy="3549650"/>
            <a:chOff x="3436" y="1620"/>
            <a:chExt cx="2243" cy="2236"/>
          </a:xfrm>
        </p:grpSpPr>
        <p:sp>
          <p:nvSpPr>
            <p:cNvPr id="577" name="Google Shape;577;p35"/>
            <p:cNvSpPr txBox="1"/>
            <p:nvPr/>
          </p:nvSpPr>
          <p:spPr>
            <a:xfrm>
              <a:off x="3436" y="1620"/>
              <a:ext cx="2243" cy="223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78" name="Google Shape;578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22" y="1719"/>
              <a:ext cx="2128" cy="1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9" name="Google Shape;579;p35"/>
            <p:cNvSpPr txBox="1"/>
            <p:nvPr/>
          </p:nvSpPr>
          <p:spPr>
            <a:xfrm>
              <a:off x="3867" y="3479"/>
              <a:ext cx="139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Bilinear Interpolation</a:t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6"/>
          <p:cNvSpPr txBox="1"/>
          <p:nvPr/>
        </p:nvSpPr>
        <p:spPr>
          <a:xfrm>
            <a:off x="2362200" y="-3175"/>
            <a:ext cx="4645025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Z-buffer - Example</a:t>
            </a:r>
            <a:endParaRPr/>
          </a:p>
        </p:txBody>
      </p:sp>
      <p:pic>
        <p:nvPicPr>
          <p:cNvPr id="585" name="Google Shape;58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762000"/>
            <a:ext cx="3954462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Google Shape;59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0"/>
            <a:ext cx="6027737" cy="6621462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37"/>
          <p:cNvSpPr txBox="1"/>
          <p:nvPr/>
        </p:nvSpPr>
        <p:spPr>
          <a:xfrm>
            <a:off x="0" y="1347787"/>
            <a:ext cx="172085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Parallel with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image plane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28600"/>
            <a:ext cx="6061075" cy="6465887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38"/>
          <p:cNvSpPr txBox="1"/>
          <p:nvPr/>
        </p:nvSpPr>
        <p:spPr>
          <a:xfrm>
            <a:off x="369887" y="1476375"/>
            <a:ext cx="13033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Parallel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pth" id="602" name="Google Shape;60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1262" y="2700337"/>
            <a:ext cx="3862387" cy="38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39"/>
          <p:cNvSpPr txBox="1"/>
          <p:nvPr/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Z-Buffer Algorithm</a:t>
            </a:r>
            <a:endParaRPr/>
          </a:p>
        </p:txBody>
      </p:sp>
      <p:sp>
        <p:nvSpPr>
          <p:cNvPr id="604" name="Google Shape;604;p39"/>
          <p:cNvSpPr txBox="1"/>
          <p:nvPr/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easily handles this case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0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Z-buffering in OpenGL</a:t>
            </a:r>
            <a:endParaRPr/>
          </a:p>
        </p:txBody>
      </p:sp>
      <p:sp>
        <p:nvSpPr>
          <p:cNvPr id="610" name="Google Shape;610;p40"/>
          <p:cNvSpPr txBox="1"/>
          <p:nvPr>
            <p:ph idx="1" type="body"/>
          </p:nvPr>
        </p:nvSpPr>
        <p:spPr>
          <a:xfrm>
            <a:off x="228600" y="1981200"/>
            <a:ext cx="868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depth buffer by setting 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GLUT_DEPTH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flag in 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glutInitDisplayMode()or the appropriate flag in the PIXELFORMATDESCRIPTOR.</a:t>
            </a:r>
            <a:endParaRPr/>
          </a:p>
          <a:p>
            <a:pPr indent="-22733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None/>
            </a:pPr>
            <a:r>
              <a:t/>
            </a:r>
            <a:endParaRPr b="1" i="0" sz="2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Enable per-pixel depth testing with 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glEnable(GL_DEPTH_TEST)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2733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Clear depth buffer by setting 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GL_DEPTH_BUFFER_BIT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b="1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glClear()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 Lines Removed</a:t>
            </a:r>
            <a:endParaRPr/>
          </a:p>
        </p:txBody>
      </p:sp>
      <p:pic>
        <p:nvPicPr>
          <p:cNvPr descr="Render1" id="176" name="Google Shape;176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50" y="2119312"/>
            <a:ext cx="6667500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Hidden Lines Removed</a:t>
            </a:r>
            <a:endParaRPr/>
          </a:p>
        </p:txBody>
      </p:sp>
      <p:pic>
        <p:nvPicPr>
          <p:cNvPr descr="Render2" id="182" name="Google Shape;182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50" y="2119312"/>
            <a:ext cx="6667500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Hidden Surfaces Removed</a:t>
            </a:r>
            <a:endParaRPr/>
          </a:p>
        </p:txBody>
      </p:sp>
      <p:pic>
        <p:nvPicPr>
          <p:cNvPr descr="Render4" id="188" name="Google Shape;188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50" y="2119312"/>
            <a:ext cx="6667500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Occlusion: Full, Partial, None</a:t>
            </a:r>
            <a:endParaRPr/>
          </a:p>
        </p:txBody>
      </p:sp>
      <p:grpSp>
        <p:nvGrpSpPr>
          <p:cNvPr id="194" name="Google Shape;194;p20"/>
          <p:cNvGrpSpPr/>
          <p:nvPr/>
        </p:nvGrpSpPr>
        <p:grpSpPr>
          <a:xfrm>
            <a:off x="1398587" y="2989262"/>
            <a:ext cx="957262" cy="1778000"/>
            <a:chOff x="854" y="1755"/>
            <a:chExt cx="603" cy="1120"/>
          </a:xfrm>
        </p:grpSpPr>
        <p:sp>
          <p:nvSpPr>
            <p:cNvPr id="195" name="Google Shape;195;p20"/>
            <p:cNvSpPr/>
            <p:nvPr/>
          </p:nvSpPr>
          <p:spPr>
            <a:xfrm>
              <a:off x="854" y="1755"/>
              <a:ext cx="603" cy="365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0"/>
            <p:cNvSpPr txBox="1"/>
            <p:nvPr/>
          </p:nvSpPr>
          <p:spPr>
            <a:xfrm>
              <a:off x="938" y="2606"/>
              <a:ext cx="430" cy="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1" i="0" lang="en-US" sz="2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Full</a:t>
              </a:r>
              <a:endParaRPr/>
            </a:p>
          </p:txBody>
        </p:sp>
      </p:grpSp>
      <p:sp>
        <p:nvSpPr>
          <p:cNvPr id="197" name="Google Shape;197;p20"/>
          <p:cNvSpPr txBox="1"/>
          <p:nvPr/>
        </p:nvSpPr>
        <p:spPr>
          <a:xfrm>
            <a:off x="1149350" y="2740025"/>
            <a:ext cx="1474787" cy="1258887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" name="Google Shape;198;p20"/>
          <p:cNvGrpSpPr/>
          <p:nvPr/>
        </p:nvGrpSpPr>
        <p:grpSpPr>
          <a:xfrm>
            <a:off x="4092575" y="2989262"/>
            <a:ext cx="1038225" cy="1789112"/>
            <a:chOff x="2578" y="1883"/>
            <a:chExt cx="654" cy="1127"/>
          </a:xfrm>
        </p:grpSpPr>
        <p:sp>
          <p:nvSpPr>
            <p:cNvPr id="199" name="Google Shape;199;p20"/>
            <p:cNvSpPr/>
            <p:nvPr/>
          </p:nvSpPr>
          <p:spPr>
            <a:xfrm>
              <a:off x="2602" y="1883"/>
              <a:ext cx="603" cy="365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0"/>
            <p:cNvSpPr txBox="1"/>
            <p:nvPr/>
          </p:nvSpPr>
          <p:spPr>
            <a:xfrm>
              <a:off x="2578" y="2741"/>
              <a:ext cx="654" cy="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1" i="0" lang="en-US" sz="2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Partial</a:t>
              </a:r>
              <a:endParaRPr/>
            </a:p>
          </p:txBody>
        </p:sp>
      </p:grpSp>
      <p:sp>
        <p:nvSpPr>
          <p:cNvPr id="201" name="Google Shape;201;p20"/>
          <p:cNvSpPr txBox="1"/>
          <p:nvPr/>
        </p:nvSpPr>
        <p:spPr>
          <a:xfrm>
            <a:off x="3883025" y="2058987"/>
            <a:ext cx="1474787" cy="1258887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" name="Google Shape;202;p20"/>
          <p:cNvGrpSpPr/>
          <p:nvPr/>
        </p:nvGrpSpPr>
        <p:grpSpPr>
          <a:xfrm>
            <a:off x="6616700" y="2989262"/>
            <a:ext cx="957262" cy="1778000"/>
            <a:chOff x="4168" y="1883"/>
            <a:chExt cx="603" cy="1120"/>
          </a:xfrm>
        </p:grpSpPr>
        <p:sp>
          <p:nvSpPr>
            <p:cNvPr id="203" name="Google Shape;203;p20"/>
            <p:cNvSpPr/>
            <p:nvPr/>
          </p:nvSpPr>
          <p:spPr>
            <a:xfrm>
              <a:off x="4168" y="1883"/>
              <a:ext cx="603" cy="365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0"/>
            <p:cNvSpPr txBox="1"/>
            <p:nvPr/>
          </p:nvSpPr>
          <p:spPr>
            <a:xfrm>
              <a:off x="4205" y="2734"/>
              <a:ext cx="557" cy="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1" i="0" lang="en-US" sz="2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None</a:t>
              </a:r>
              <a:endParaRPr/>
            </a:p>
          </p:txBody>
        </p:sp>
      </p:grpSp>
      <p:sp>
        <p:nvSpPr>
          <p:cNvPr id="205" name="Google Shape;205;p20"/>
          <p:cNvSpPr txBox="1"/>
          <p:nvPr/>
        </p:nvSpPr>
        <p:spPr>
          <a:xfrm>
            <a:off x="7499350" y="1855787"/>
            <a:ext cx="1474787" cy="1258887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1976437" y="5611812"/>
            <a:ext cx="52593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rectangle is closer than the triangle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Should appear in front of the triangle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Backface Culling</a:t>
            </a:r>
            <a:endParaRPr/>
          </a:p>
        </p:txBody>
      </p:sp>
      <p:sp>
        <p:nvSpPr>
          <p:cNvPr id="212" name="Google Shape;212;p21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Avoid drawing polygons facing away from the viewer</a:t>
            </a:r>
            <a:endParaRPr/>
          </a:p>
          <a:p>
            <a:pPr indent="-347662" lvl="1" marL="6921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Front-facing polygons occlude these polygons in a closed polyhedron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if a polygon is front- or back-facing?</a:t>
            </a:r>
            <a:endParaRPr/>
          </a:p>
        </p:txBody>
      </p:sp>
      <p:grpSp>
        <p:nvGrpSpPr>
          <p:cNvPr id="213" name="Google Shape;213;p21"/>
          <p:cNvGrpSpPr/>
          <p:nvPr/>
        </p:nvGrpSpPr>
        <p:grpSpPr>
          <a:xfrm>
            <a:off x="579437" y="3289978"/>
            <a:ext cx="3668990" cy="3002872"/>
            <a:chOff x="1870" y="2072"/>
            <a:chExt cx="2311" cy="1892"/>
          </a:xfrm>
        </p:grpSpPr>
        <p:sp>
          <p:nvSpPr>
            <p:cNvPr id="214" name="Google Shape;214;p21"/>
            <p:cNvSpPr/>
            <p:nvPr/>
          </p:nvSpPr>
          <p:spPr>
            <a:xfrm rot="1020000">
              <a:off x="2941" y="2216"/>
              <a:ext cx="1125" cy="956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1870" y="3591"/>
              <a:ext cx="380" cy="373"/>
            </a:xfrm>
            <a:prstGeom prst="smileyFace">
              <a:avLst>
                <a:gd fmla="val 4653" name="adj"/>
              </a:avLst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1"/>
            <p:cNvSpPr/>
            <p:nvPr/>
          </p:nvSpPr>
          <p:spPr>
            <a:xfrm rot="-2400000">
              <a:off x="2494" y="3279"/>
              <a:ext cx="413" cy="176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" name="Google Shape;217;p21"/>
          <p:cNvGrpSpPr/>
          <p:nvPr/>
        </p:nvGrpSpPr>
        <p:grpSpPr>
          <a:xfrm>
            <a:off x="2312987" y="3419475"/>
            <a:ext cx="1711325" cy="1690687"/>
            <a:chOff x="3037" y="2243"/>
            <a:chExt cx="1078" cy="1065"/>
          </a:xfrm>
        </p:grpSpPr>
        <p:cxnSp>
          <p:nvCxnSpPr>
            <p:cNvPr id="218" name="Google Shape;218;p21"/>
            <p:cNvCxnSpPr/>
            <p:nvPr/>
          </p:nvCxnSpPr>
          <p:spPr>
            <a:xfrm>
              <a:off x="3449" y="2243"/>
              <a:ext cx="542" cy="176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9" name="Google Shape;219;p21"/>
            <p:cNvCxnSpPr/>
            <p:nvPr/>
          </p:nvCxnSpPr>
          <p:spPr>
            <a:xfrm flipH="1" rot="10800000">
              <a:off x="3037" y="2244"/>
              <a:ext cx="427" cy="366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0" name="Google Shape;220;p21"/>
            <p:cNvCxnSpPr/>
            <p:nvPr/>
          </p:nvCxnSpPr>
          <p:spPr>
            <a:xfrm>
              <a:off x="3993" y="2414"/>
              <a:ext cx="122" cy="549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1" name="Google Shape;221;p21"/>
            <p:cNvCxnSpPr/>
            <p:nvPr/>
          </p:nvCxnSpPr>
          <p:spPr>
            <a:xfrm flipH="1">
              <a:off x="3702" y="2956"/>
              <a:ext cx="406" cy="352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22" name="Google Shape;222;p21"/>
          <p:cNvGrpSpPr/>
          <p:nvPr/>
        </p:nvGrpSpPr>
        <p:grpSpPr>
          <a:xfrm>
            <a:off x="2335212" y="4025900"/>
            <a:ext cx="1346200" cy="1563687"/>
            <a:chOff x="2976" y="2536"/>
            <a:chExt cx="848" cy="985"/>
          </a:xfrm>
        </p:grpSpPr>
        <p:grpSp>
          <p:nvGrpSpPr>
            <p:cNvPr id="223" name="Google Shape;223;p21"/>
            <p:cNvGrpSpPr/>
            <p:nvPr/>
          </p:nvGrpSpPr>
          <p:grpSpPr>
            <a:xfrm>
              <a:off x="2976" y="2536"/>
              <a:ext cx="643" cy="697"/>
              <a:chOff x="3050" y="2610"/>
              <a:chExt cx="643" cy="697"/>
            </a:xfrm>
          </p:grpSpPr>
          <p:cxnSp>
            <p:nvCxnSpPr>
              <p:cNvPr id="224" name="Google Shape;224;p21"/>
              <p:cNvCxnSpPr/>
              <p:nvPr/>
            </p:nvCxnSpPr>
            <p:spPr>
              <a:xfrm>
                <a:off x="3050" y="2610"/>
                <a:ext cx="115" cy="528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5" name="Google Shape;225;p21"/>
              <p:cNvCxnSpPr/>
              <p:nvPr/>
            </p:nvCxnSpPr>
            <p:spPr>
              <a:xfrm>
                <a:off x="3165" y="3145"/>
                <a:ext cx="528" cy="162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226" name="Google Shape;226;p21"/>
            <p:cNvSpPr txBox="1"/>
            <p:nvPr/>
          </p:nvSpPr>
          <p:spPr>
            <a:xfrm>
              <a:off x="3067" y="3309"/>
              <a:ext cx="75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front-facing</a:t>
              </a:r>
              <a:endParaRPr/>
            </a:p>
          </p:txBody>
        </p:sp>
      </p:grpSp>
      <p:sp>
        <p:nvSpPr>
          <p:cNvPr id="227" name="Google Shape;227;p21"/>
          <p:cNvSpPr txBox="1"/>
          <p:nvPr/>
        </p:nvSpPr>
        <p:spPr>
          <a:xfrm>
            <a:off x="4030662" y="3597275"/>
            <a:ext cx="12223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back-facing</a:t>
            </a:r>
            <a:endParaRPr/>
          </a:p>
        </p:txBody>
      </p:sp>
      <p:pic>
        <p:nvPicPr>
          <p:cNvPr descr="hill_7_54" id="228" name="Google Shape;2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4912" y="4892675"/>
            <a:ext cx="3929062" cy="158908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1"/>
          <p:cNvSpPr txBox="1"/>
          <p:nvPr/>
        </p:nvSpPr>
        <p:spPr>
          <a:xfrm>
            <a:off x="6707187" y="3889375"/>
            <a:ext cx="1071562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" name="Google Shape;234;p22"/>
          <p:cNvCxnSpPr/>
          <p:nvPr/>
        </p:nvCxnSpPr>
        <p:spPr>
          <a:xfrm flipH="1" rot="10800000">
            <a:off x="5249862" y="4238625"/>
            <a:ext cx="2754312" cy="3444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5" name="Google Shape;235;p22"/>
          <p:cNvCxnSpPr/>
          <p:nvPr/>
        </p:nvCxnSpPr>
        <p:spPr>
          <a:xfrm>
            <a:off x="5249862" y="4583112"/>
            <a:ext cx="252730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6" name="Google Shape;236;p22"/>
          <p:cNvCxnSpPr/>
          <p:nvPr/>
        </p:nvCxnSpPr>
        <p:spPr>
          <a:xfrm>
            <a:off x="5260975" y="4594225"/>
            <a:ext cx="2968625" cy="146367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7" name="Google Shape;237;p22"/>
          <p:cNvCxnSpPr/>
          <p:nvPr/>
        </p:nvCxnSpPr>
        <p:spPr>
          <a:xfrm flipH="1" rot="10800000">
            <a:off x="5249862" y="3119437"/>
            <a:ext cx="2968625" cy="146367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8" name="Google Shape;238;p22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Detecting Back-face Polygons</a:t>
            </a:r>
            <a:endParaRPr/>
          </a:p>
        </p:txBody>
      </p:sp>
      <p:sp>
        <p:nvSpPr>
          <p:cNvPr id="239" name="Google Shape;239;p22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polygon normal of a …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front-facing polygon points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towards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viewer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back-facing polygon points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away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the viewer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SzPts val="1330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SzPts val="1330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</a:t>
            </a: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• v) &gt; 0 ⇒ “back-face”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SzPts val="1330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</a:t>
            </a: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• v) ≤ 0 ⇒ “front-face”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SzPts val="1330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 = view vector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SzPts val="1330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Eye-space test … EASY!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“back-face” if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 0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SzPts val="1330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9555" lvl="0" marL="3429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47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Char char="●"/>
            </a:pP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glCullFace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(GL_BACK)</a:t>
            </a: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4914900" y="4271962"/>
            <a:ext cx="603250" cy="592137"/>
          </a:xfrm>
          <a:prstGeom prst="smileyFace">
            <a:avLst>
              <a:gd fmla="val 4653" name="adj"/>
            </a:avLst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22"/>
          <p:cNvCxnSpPr/>
          <p:nvPr/>
        </p:nvCxnSpPr>
        <p:spPr>
          <a:xfrm flipH="1" rot="10800000">
            <a:off x="7466012" y="4754562"/>
            <a:ext cx="644525" cy="646112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2" name="Google Shape;242;p22"/>
          <p:cNvCxnSpPr/>
          <p:nvPr/>
        </p:nvCxnSpPr>
        <p:spPr>
          <a:xfrm flipH="1" rot="-5160000">
            <a:off x="7682706" y="3907631"/>
            <a:ext cx="644525" cy="64611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3" name="Google Shape;243;p22"/>
          <p:cNvCxnSpPr/>
          <p:nvPr/>
        </p:nvCxnSpPr>
        <p:spPr>
          <a:xfrm rot="10800000">
            <a:off x="7088187" y="4422775"/>
            <a:ext cx="688975" cy="6445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4" name="Google Shape;244;p22"/>
          <p:cNvCxnSpPr/>
          <p:nvPr/>
        </p:nvCxnSpPr>
        <p:spPr>
          <a:xfrm rot="-5400000">
            <a:off x="8014493" y="3713956"/>
            <a:ext cx="517525" cy="51593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45" name="Google Shape;245;p22"/>
          <p:cNvSpPr/>
          <p:nvPr/>
        </p:nvSpPr>
        <p:spPr>
          <a:xfrm flipH="1" rot="5880000">
            <a:off x="7712868" y="4841081"/>
            <a:ext cx="203200" cy="338137"/>
          </a:xfrm>
          <a:custGeom>
            <a:rect b="b" l="l" r="r" t="t"/>
            <a:pathLst>
              <a:path extrusionOk="0" fill="none" h="34015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6043"/>
                  <a:pt x="20229" y="30378"/>
                  <a:pt x="17675" y="34014"/>
                </a:cubicBezTo>
              </a:path>
              <a:path extrusionOk="0" h="34015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6043"/>
                  <a:pt x="20229" y="30378"/>
                  <a:pt x="17675" y="3401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" name="Google Shape;246;p22"/>
          <p:cNvCxnSpPr/>
          <p:nvPr/>
        </p:nvCxnSpPr>
        <p:spPr>
          <a:xfrm flipH="1" rot="10800000">
            <a:off x="8002587" y="4152900"/>
            <a:ext cx="862012" cy="968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7" name="Google Shape;247;p22"/>
          <p:cNvCxnSpPr/>
          <p:nvPr/>
        </p:nvCxnSpPr>
        <p:spPr>
          <a:xfrm>
            <a:off x="7767637" y="5086350"/>
            <a:ext cx="733425" cy="149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8" name="Google Shape;248;p22"/>
          <p:cNvSpPr/>
          <p:nvPr/>
        </p:nvSpPr>
        <p:spPr>
          <a:xfrm>
            <a:off x="8240712" y="4033837"/>
            <a:ext cx="117475" cy="173037"/>
          </a:xfrm>
          <a:custGeom>
            <a:rect b="b" l="l" r="r" t="t"/>
            <a:pathLst>
              <a:path extrusionOk="0" fill="none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extrusionOk="0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2"/>
          <p:cNvSpPr txBox="1"/>
          <p:nvPr/>
        </p:nvSpPr>
        <p:spPr>
          <a:xfrm>
            <a:off x="7558087" y="3489325"/>
            <a:ext cx="6461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</a:t>
            </a:r>
            <a:endParaRPr/>
          </a:p>
        </p:txBody>
      </p:sp>
      <p:sp>
        <p:nvSpPr>
          <p:cNvPr id="250" name="Google Shape;250;p22"/>
          <p:cNvSpPr txBox="1"/>
          <p:nvPr/>
        </p:nvSpPr>
        <p:spPr>
          <a:xfrm>
            <a:off x="7615237" y="5353050"/>
            <a:ext cx="6477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Polygon Normals</a:t>
            </a:r>
            <a:endParaRPr/>
          </a:p>
        </p:txBody>
      </p:sp>
      <p:sp>
        <p:nvSpPr>
          <p:cNvPr id="256" name="Google Shape;256;p23"/>
          <p:cNvSpPr txBox="1"/>
          <p:nvPr>
            <p:ph idx="1" type="body"/>
          </p:nvPr>
        </p:nvSpPr>
        <p:spPr>
          <a:xfrm>
            <a:off x="685800" y="1676400"/>
            <a:ext cx="77724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polygon vertices </a:t>
            </a:r>
            <a:r>
              <a:rPr b="1" i="0" lang="en-US" sz="34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</a:t>
            </a:r>
            <a:r>
              <a:rPr b="0" baseline="-25000" i="0" lang="en-US" sz="34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0</a:t>
            </a:r>
            <a:r>
              <a:rPr b="0" i="0" lang="en-US" sz="34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 </a:t>
            </a:r>
            <a:r>
              <a:rPr b="1" i="0" lang="en-US" sz="34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</a:t>
            </a:r>
            <a:r>
              <a:rPr b="0" baseline="-25000" i="0" lang="en-US" sz="34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</a:t>
            </a:r>
            <a:r>
              <a:rPr b="0" i="0" lang="en-US" sz="34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 </a:t>
            </a:r>
            <a:r>
              <a:rPr b="1" i="0" lang="en-US" sz="34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</a:t>
            </a:r>
            <a:r>
              <a:rPr b="0" baseline="-25000" i="0" lang="en-US" sz="34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r>
              <a:rPr b="0" i="0" lang="en-US" sz="34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,..., </a:t>
            </a:r>
            <a:r>
              <a:rPr b="1" i="0" lang="en-US" sz="34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</a:t>
            </a:r>
            <a:r>
              <a:rPr b="0" baseline="-25000" i="0" lang="en-US" sz="34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 - 1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in counterclockwise order and co-planar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normal with cross product:            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1820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4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</a:t>
            </a:r>
            <a:r>
              <a:rPr b="0" i="0" lang="en-US" sz="34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= (</a:t>
            </a:r>
            <a:r>
              <a:rPr b="1" i="0" lang="en-US" sz="34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</a:t>
            </a:r>
            <a:r>
              <a:rPr b="0" baseline="-25000" i="0" lang="en-US" sz="34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 </a:t>
            </a:r>
            <a:r>
              <a:rPr b="0" i="0" lang="en-US" sz="34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</a:t>
            </a:r>
            <a:r>
              <a:rPr b="0" i="0" lang="en-US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4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</a:t>
            </a:r>
            <a:r>
              <a:rPr b="0" baseline="-25000" i="0" lang="en-US" sz="34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0</a:t>
            </a:r>
            <a:r>
              <a:rPr b="0" i="0" lang="en-US" sz="34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 X (</a:t>
            </a:r>
            <a:r>
              <a:rPr b="1" i="0" lang="en-US" sz="34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</a:t>
            </a:r>
            <a:r>
              <a:rPr b="0" baseline="-25000" i="0" lang="en-US" sz="34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 - 1 </a:t>
            </a:r>
            <a:r>
              <a:rPr b="0" i="0" lang="en-US" sz="34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</a:t>
            </a:r>
            <a:r>
              <a:rPr b="0" i="0" lang="en-US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4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</a:t>
            </a:r>
            <a:r>
              <a:rPr b="0" baseline="-25000" i="0" lang="en-US" sz="34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0</a:t>
            </a:r>
            <a:r>
              <a:rPr b="0" i="0" lang="en-US" sz="34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Normalize to unit vector with </a:t>
            </a:r>
            <a:r>
              <a:rPr b="1" i="0" lang="en-US" sz="34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</a:t>
            </a:r>
            <a:r>
              <a:rPr b="0" i="0" lang="en-US" sz="34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/║</a:t>
            </a:r>
            <a:r>
              <a:rPr b="1" i="0" lang="en-US" sz="34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</a:t>
            </a:r>
            <a:r>
              <a:rPr b="0" i="0" lang="en-US" sz="3400" u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║</a:t>
            </a:r>
            <a:endParaRPr/>
          </a:p>
        </p:txBody>
      </p:sp>
      <p:grpSp>
        <p:nvGrpSpPr>
          <p:cNvPr id="257" name="Google Shape;257;p23"/>
          <p:cNvGrpSpPr/>
          <p:nvPr/>
        </p:nvGrpSpPr>
        <p:grpSpPr>
          <a:xfrm>
            <a:off x="2698750" y="4800600"/>
            <a:ext cx="3233737" cy="2033587"/>
            <a:chOff x="1700" y="3024"/>
            <a:chExt cx="2037" cy="1281"/>
          </a:xfrm>
        </p:grpSpPr>
        <p:cxnSp>
          <p:nvCxnSpPr>
            <p:cNvPr id="258" name="Google Shape;258;p23"/>
            <p:cNvCxnSpPr/>
            <p:nvPr/>
          </p:nvCxnSpPr>
          <p:spPr>
            <a:xfrm>
              <a:off x="2640" y="3264"/>
              <a:ext cx="816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9" name="Google Shape;259;p23"/>
            <p:cNvCxnSpPr/>
            <p:nvPr/>
          </p:nvCxnSpPr>
          <p:spPr>
            <a:xfrm flipH="1">
              <a:off x="1968" y="3264"/>
              <a:ext cx="672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0" name="Google Shape;260;p23"/>
            <p:cNvCxnSpPr/>
            <p:nvPr/>
          </p:nvCxnSpPr>
          <p:spPr>
            <a:xfrm>
              <a:off x="1968" y="3648"/>
              <a:ext cx="384" cy="5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1" name="Google Shape;261;p23"/>
            <p:cNvCxnSpPr/>
            <p:nvPr/>
          </p:nvCxnSpPr>
          <p:spPr>
            <a:xfrm flipH="1" rot="10800000">
              <a:off x="2352" y="4032"/>
              <a:ext cx="864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2" name="Google Shape;262;p23"/>
            <p:cNvCxnSpPr/>
            <p:nvPr/>
          </p:nvCxnSpPr>
          <p:spPr>
            <a:xfrm flipH="1" rot="10800000">
              <a:off x="3216" y="3504"/>
              <a:ext cx="240" cy="5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63" name="Google Shape;263;p23"/>
            <p:cNvSpPr txBox="1"/>
            <p:nvPr/>
          </p:nvSpPr>
          <p:spPr>
            <a:xfrm>
              <a:off x="2064" y="4017"/>
              <a:ext cx="28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Old Standard TT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v</a:t>
              </a:r>
              <a:r>
                <a:rPr b="0" baseline="-25000" i="0" lang="en-US" sz="2400" u="none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0</a:t>
              </a:r>
              <a:endParaRPr/>
            </a:p>
          </p:txBody>
        </p:sp>
        <p:sp>
          <p:nvSpPr>
            <p:cNvPr id="264" name="Google Shape;264;p23"/>
            <p:cNvSpPr txBox="1"/>
            <p:nvPr/>
          </p:nvSpPr>
          <p:spPr>
            <a:xfrm>
              <a:off x="3175" y="3936"/>
              <a:ext cx="28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Old Standard TT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v</a:t>
              </a:r>
              <a:r>
                <a:rPr b="0" baseline="-25000" i="0" lang="en-US" sz="2400" u="none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265" name="Google Shape;265;p23"/>
            <p:cNvSpPr txBox="1"/>
            <p:nvPr/>
          </p:nvSpPr>
          <p:spPr>
            <a:xfrm>
              <a:off x="3456" y="3360"/>
              <a:ext cx="28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Old Standard TT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v</a:t>
              </a:r>
              <a:r>
                <a:rPr b="0" baseline="-25000" i="0" lang="en-US" sz="2400" u="none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266" name="Google Shape;266;p23"/>
            <p:cNvSpPr txBox="1"/>
            <p:nvPr/>
          </p:nvSpPr>
          <p:spPr>
            <a:xfrm>
              <a:off x="2592" y="3024"/>
              <a:ext cx="28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Old Standard TT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v</a:t>
              </a:r>
              <a:r>
                <a:rPr b="0" baseline="-25000" i="0" lang="en-US" sz="2400" u="none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  <p:sp>
          <p:nvSpPr>
            <p:cNvPr id="267" name="Google Shape;267;p23"/>
            <p:cNvSpPr txBox="1"/>
            <p:nvPr/>
          </p:nvSpPr>
          <p:spPr>
            <a:xfrm>
              <a:off x="1700" y="3471"/>
              <a:ext cx="28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Old Standard TT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v</a:t>
              </a:r>
              <a:r>
                <a:rPr b="0" baseline="-25000" i="0" lang="en-US" sz="2400" u="none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4</a:t>
              </a:r>
              <a:endParaRPr/>
            </a:p>
          </p:txBody>
        </p:sp>
      </p:grpSp>
      <p:grpSp>
        <p:nvGrpSpPr>
          <p:cNvPr id="268" name="Google Shape;268;p23"/>
          <p:cNvGrpSpPr/>
          <p:nvPr/>
        </p:nvGrpSpPr>
        <p:grpSpPr>
          <a:xfrm>
            <a:off x="3124200" y="4511675"/>
            <a:ext cx="1981200" cy="2117725"/>
            <a:chOff x="1968" y="2842"/>
            <a:chExt cx="1248" cy="1334"/>
          </a:xfrm>
        </p:grpSpPr>
        <p:cxnSp>
          <p:nvCxnSpPr>
            <p:cNvPr id="269" name="Google Shape;269;p23"/>
            <p:cNvCxnSpPr/>
            <p:nvPr/>
          </p:nvCxnSpPr>
          <p:spPr>
            <a:xfrm>
              <a:off x="1968" y="3648"/>
              <a:ext cx="384" cy="528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270" name="Google Shape;270;p23"/>
            <p:cNvCxnSpPr/>
            <p:nvPr/>
          </p:nvCxnSpPr>
          <p:spPr>
            <a:xfrm flipH="1" rot="10800000">
              <a:off x="2352" y="4032"/>
              <a:ext cx="864" cy="144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grpSp>
          <p:nvGrpSpPr>
            <p:cNvPr id="271" name="Google Shape;271;p23"/>
            <p:cNvGrpSpPr/>
            <p:nvPr/>
          </p:nvGrpSpPr>
          <p:grpSpPr>
            <a:xfrm>
              <a:off x="2334" y="2842"/>
              <a:ext cx="291" cy="869"/>
              <a:chOff x="2334" y="2842"/>
              <a:chExt cx="291" cy="869"/>
            </a:xfrm>
          </p:grpSpPr>
          <p:cxnSp>
            <p:nvCxnSpPr>
              <p:cNvPr id="272" name="Google Shape;272;p23"/>
              <p:cNvCxnSpPr/>
              <p:nvPr/>
            </p:nvCxnSpPr>
            <p:spPr>
              <a:xfrm rot="10800000">
                <a:off x="2458" y="3087"/>
                <a:ext cx="167" cy="624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273" name="Google Shape;273;p23"/>
              <p:cNvSpPr txBox="1"/>
              <p:nvPr/>
            </p:nvSpPr>
            <p:spPr>
              <a:xfrm>
                <a:off x="2334" y="2842"/>
                <a:ext cx="22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Old Standard TT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n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