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9144000" cy="6858000"/>
  <p:embeddedFontLs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0ADB18-11D0-4180-A6AB-F41275415087}">
  <a:tblStyle styleId="{520ADB18-11D0-4180-A6AB-F4127541508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3129026" y="208533"/>
            <a:ext cx="2885947"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131313"/>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body"/>
          </p:nvPr>
        </p:nvSpPr>
        <p:spPr>
          <a:xfrm>
            <a:off x="330200" y="3168396"/>
            <a:ext cx="4753610" cy="27698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00">
                <a:solidFill>
                  <a:srgbClr val="4B4B4B"/>
                </a:solidFill>
                <a:latin typeface="Helvetica Neue"/>
                <a:ea typeface="Helvetica Neue"/>
                <a:cs typeface="Helvetica Neue"/>
                <a:sym typeface="Helvetica Neu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 name="Google Shape;15;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1pPr>
            <a:lvl2pPr indent="0" lvl="1" marL="38100" marR="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2pPr>
            <a:lvl3pPr indent="0" lvl="2" marL="38100" marR="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3pPr>
            <a:lvl4pPr indent="0" lvl="3" marL="38100" marR="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4pPr>
            <a:lvl5pPr indent="0" lvl="4" marL="38100" marR="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5pPr>
            <a:lvl6pPr indent="0" lvl="5" marL="38100" marR="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6pPr>
            <a:lvl7pPr indent="0" lvl="6" marL="38100" marR="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7pPr>
            <a:lvl8pPr indent="0" lvl="7" marL="38100" marR="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8pPr>
            <a:lvl9pPr indent="0" lvl="8" marL="38100" marR="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3"/>
          <p:cNvSpPr txBox="1"/>
          <p:nvPr>
            <p:ph type="title"/>
          </p:nvPr>
        </p:nvSpPr>
        <p:spPr>
          <a:xfrm>
            <a:off x="3129026" y="208533"/>
            <a:ext cx="2885947"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131313"/>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buNone/>
              <a:defRPr b="0" i="0" sz="1400">
                <a:solidFill>
                  <a:srgbClr val="4B4B4B"/>
                </a:solidFill>
                <a:latin typeface="Helvetica Neue"/>
                <a:ea typeface="Helvetica Neue"/>
                <a:cs typeface="Helvetica Neue"/>
                <a:sym typeface="Helvetica Neue"/>
              </a:defRPr>
            </a:lvl1pPr>
            <a:lvl2pPr indent="0" lvl="1" marL="38100" marR="0" algn="l">
              <a:lnSpc>
                <a:spcPct val="117857"/>
              </a:lnSpc>
              <a:spcBef>
                <a:spcPts val="0"/>
              </a:spcBef>
              <a:buNone/>
              <a:defRPr b="0" i="0" sz="1400">
                <a:solidFill>
                  <a:srgbClr val="4B4B4B"/>
                </a:solidFill>
                <a:latin typeface="Helvetica Neue"/>
                <a:ea typeface="Helvetica Neue"/>
                <a:cs typeface="Helvetica Neue"/>
                <a:sym typeface="Helvetica Neue"/>
              </a:defRPr>
            </a:lvl2pPr>
            <a:lvl3pPr indent="0" lvl="2" marL="38100" marR="0" algn="l">
              <a:lnSpc>
                <a:spcPct val="117857"/>
              </a:lnSpc>
              <a:spcBef>
                <a:spcPts val="0"/>
              </a:spcBef>
              <a:buNone/>
              <a:defRPr b="0" i="0" sz="1400">
                <a:solidFill>
                  <a:srgbClr val="4B4B4B"/>
                </a:solidFill>
                <a:latin typeface="Helvetica Neue"/>
                <a:ea typeface="Helvetica Neue"/>
                <a:cs typeface="Helvetica Neue"/>
                <a:sym typeface="Helvetica Neue"/>
              </a:defRPr>
            </a:lvl3pPr>
            <a:lvl4pPr indent="0" lvl="3" marL="38100" marR="0" algn="l">
              <a:lnSpc>
                <a:spcPct val="117857"/>
              </a:lnSpc>
              <a:spcBef>
                <a:spcPts val="0"/>
              </a:spcBef>
              <a:buNone/>
              <a:defRPr b="0" i="0" sz="1400">
                <a:solidFill>
                  <a:srgbClr val="4B4B4B"/>
                </a:solidFill>
                <a:latin typeface="Helvetica Neue"/>
                <a:ea typeface="Helvetica Neue"/>
                <a:cs typeface="Helvetica Neue"/>
                <a:sym typeface="Helvetica Neue"/>
              </a:defRPr>
            </a:lvl4pPr>
            <a:lvl5pPr indent="0" lvl="4" marL="38100" marR="0" algn="l">
              <a:lnSpc>
                <a:spcPct val="117857"/>
              </a:lnSpc>
              <a:spcBef>
                <a:spcPts val="0"/>
              </a:spcBef>
              <a:buNone/>
              <a:defRPr b="0" i="0" sz="1400">
                <a:solidFill>
                  <a:srgbClr val="4B4B4B"/>
                </a:solidFill>
                <a:latin typeface="Helvetica Neue"/>
                <a:ea typeface="Helvetica Neue"/>
                <a:cs typeface="Helvetica Neue"/>
                <a:sym typeface="Helvetica Neue"/>
              </a:defRPr>
            </a:lvl5pPr>
            <a:lvl6pPr indent="0" lvl="5" marL="38100" marR="0" algn="l">
              <a:lnSpc>
                <a:spcPct val="117857"/>
              </a:lnSpc>
              <a:spcBef>
                <a:spcPts val="0"/>
              </a:spcBef>
              <a:buNone/>
              <a:defRPr b="0" i="0" sz="1400">
                <a:solidFill>
                  <a:srgbClr val="4B4B4B"/>
                </a:solidFill>
                <a:latin typeface="Helvetica Neue"/>
                <a:ea typeface="Helvetica Neue"/>
                <a:cs typeface="Helvetica Neue"/>
                <a:sym typeface="Helvetica Neue"/>
              </a:defRPr>
            </a:lvl6pPr>
            <a:lvl7pPr indent="0" lvl="6" marL="38100" marR="0" algn="l">
              <a:lnSpc>
                <a:spcPct val="117857"/>
              </a:lnSpc>
              <a:spcBef>
                <a:spcPts val="0"/>
              </a:spcBef>
              <a:buNone/>
              <a:defRPr b="0" i="0" sz="1400">
                <a:solidFill>
                  <a:srgbClr val="4B4B4B"/>
                </a:solidFill>
                <a:latin typeface="Helvetica Neue"/>
                <a:ea typeface="Helvetica Neue"/>
                <a:cs typeface="Helvetica Neue"/>
                <a:sym typeface="Helvetica Neue"/>
              </a:defRPr>
            </a:lvl7pPr>
            <a:lvl8pPr indent="0" lvl="7" marL="38100" marR="0" algn="l">
              <a:lnSpc>
                <a:spcPct val="117857"/>
              </a:lnSpc>
              <a:spcBef>
                <a:spcPts val="0"/>
              </a:spcBef>
              <a:buNone/>
              <a:defRPr b="0" i="0" sz="1400">
                <a:solidFill>
                  <a:srgbClr val="4B4B4B"/>
                </a:solidFill>
                <a:latin typeface="Helvetica Neue"/>
                <a:ea typeface="Helvetica Neue"/>
                <a:cs typeface="Helvetica Neue"/>
                <a:sym typeface="Helvetica Neue"/>
              </a:defRPr>
            </a:lvl8pPr>
            <a:lvl9pPr indent="0" lvl="8" marL="38100" marR="0" algn="l">
              <a:lnSpc>
                <a:spcPct val="117857"/>
              </a:lnSpc>
              <a:spcBef>
                <a:spcPts val="0"/>
              </a:spcBef>
              <a:buNone/>
              <a:defRPr b="0" i="0" sz="1400">
                <a:solidFill>
                  <a:srgbClr val="4B4B4B"/>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438404" y="389635"/>
            <a:ext cx="8267191"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buNone/>
              <a:defRPr b="0" i="0" sz="1400">
                <a:solidFill>
                  <a:srgbClr val="4B4B4B"/>
                </a:solidFill>
                <a:latin typeface="Helvetica Neue"/>
                <a:ea typeface="Helvetica Neue"/>
                <a:cs typeface="Helvetica Neue"/>
                <a:sym typeface="Helvetica Neue"/>
              </a:defRPr>
            </a:lvl1pPr>
            <a:lvl2pPr indent="0" lvl="1" marL="38100" marR="0" algn="l">
              <a:lnSpc>
                <a:spcPct val="117857"/>
              </a:lnSpc>
              <a:spcBef>
                <a:spcPts val="0"/>
              </a:spcBef>
              <a:buNone/>
              <a:defRPr b="0" i="0" sz="1400">
                <a:solidFill>
                  <a:srgbClr val="4B4B4B"/>
                </a:solidFill>
                <a:latin typeface="Helvetica Neue"/>
                <a:ea typeface="Helvetica Neue"/>
                <a:cs typeface="Helvetica Neue"/>
                <a:sym typeface="Helvetica Neue"/>
              </a:defRPr>
            </a:lvl2pPr>
            <a:lvl3pPr indent="0" lvl="2" marL="38100" marR="0" algn="l">
              <a:lnSpc>
                <a:spcPct val="117857"/>
              </a:lnSpc>
              <a:spcBef>
                <a:spcPts val="0"/>
              </a:spcBef>
              <a:buNone/>
              <a:defRPr b="0" i="0" sz="1400">
                <a:solidFill>
                  <a:srgbClr val="4B4B4B"/>
                </a:solidFill>
                <a:latin typeface="Helvetica Neue"/>
                <a:ea typeface="Helvetica Neue"/>
                <a:cs typeface="Helvetica Neue"/>
                <a:sym typeface="Helvetica Neue"/>
              </a:defRPr>
            </a:lvl3pPr>
            <a:lvl4pPr indent="0" lvl="3" marL="38100" marR="0" algn="l">
              <a:lnSpc>
                <a:spcPct val="117857"/>
              </a:lnSpc>
              <a:spcBef>
                <a:spcPts val="0"/>
              </a:spcBef>
              <a:buNone/>
              <a:defRPr b="0" i="0" sz="1400">
                <a:solidFill>
                  <a:srgbClr val="4B4B4B"/>
                </a:solidFill>
                <a:latin typeface="Helvetica Neue"/>
                <a:ea typeface="Helvetica Neue"/>
                <a:cs typeface="Helvetica Neue"/>
                <a:sym typeface="Helvetica Neue"/>
              </a:defRPr>
            </a:lvl4pPr>
            <a:lvl5pPr indent="0" lvl="4" marL="38100" marR="0" algn="l">
              <a:lnSpc>
                <a:spcPct val="117857"/>
              </a:lnSpc>
              <a:spcBef>
                <a:spcPts val="0"/>
              </a:spcBef>
              <a:buNone/>
              <a:defRPr b="0" i="0" sz="1400">
                <a:solidFill>
                  <a:srgbClr val="4B4B4B"/>
                </a:solidFill>
                <a:latin typeface="Helvetica Neue"/>
                <a:ea typeface="Helvetica Neue"/>
                <a:cs typeface="Helvetica Neue"/>
                <a:sym typeface="Helvetica Neue"/>
              </a:defRPr>
            </a:lvl5pPr>
            <a:lvl6pPr indent="0" lvl="5" marL="38100" marR="0" algn="l">
              <a:lnSpc>
                <a:spcPct val="117857"/>
              </a:lnSpc>
              <a:spcBef>
                <a:spcPts val="0"/>
              </a:spcBef>
              <a:buNone/>
              <a:defRPr b="0" i="0" sz="1400">
                <a:solidFill>
                  <a:srgbClr val="4B4B4B"/>
                </a:solidFill>
                <a:latin typeface="Helvetica Neue"/>
                <a:ea typeface="Helvetica Neue"/>
                <a:cs typeface="Helvetica Neue"/>
                <a:sym typeface="Helvetica Neue"/>
              </a:defRPr>
            </a:lvl6pPr>
            <a:lvl7pPr indent="0" lvl="6" marL="38100" marR="0" algn="l">
              <a:lnSpc>
                <a:spcPct val="117857"/>
              </a:lnSpc>
              <a:spcBef>
                <a:spcPts val="0"/>
              </a:spcBef>
              <a:buNone/>
              <a:defRPr b="0" i="0" sz="1400">
                <a:solidFill>
                  <a:srgbClr val="4B4B4B"/>
                </a:solidFill>
                <a:latin typeface="Helvetica Neue"/>
                <a:ea typeface="Helvetica Neue"/>
                <a:cs typeface="Helvetica Neue"/>
                <a:sym typeface="Helvetica Neue"/>
              </a:defRPr>
            </a:lvl7pPr>
            <a:lvl8pPr indent="0" lvl="7" marL="38100" marR="0" algn="l">
              <a:lnSpc>
                <a:spcPct val="117857"/>
              </a:lnSpc>
              <a:spcBef>
                <a:spcPts val="0"/>
              </a:spcBef>
              <a:buNone/>
              <a:defRPr b="0" i="0" sz="1400">
                <a:solidFill>
                  <a:srgbClr val="4B4B4B"/>
                </a:solidFill>
                <a:latin typeface="Helvetica Neue"/>
                <a:ea typeface="Helvetica Neue"/>
                <a:cs typeface="Helvetica Neue"/>
                <a:sym typeface="Helvetica Neue"/>
              </a:defRPr>
            </a:lvl8pPr>
            <a:lvl9pPr indent="0" lvl="8" marL="38100" marR="0" algn="l">
              <a:lnSpc>
                <a:spcPct val="117857"/>
              </a:lnSpc>
              <a:spcBef>
                <a:spcPts val="0"/>
              </a:spcBef>
              <a:buNone/>
              <a:defRPr b="0" i="0" sz="1400">
                <a:solidFill>
                  <a:srgbClr val="4B4B4B"/>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3129026" y="208533"/>
            <a:ext cx="2885947" cy="69659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rgbClr val="131313"/>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buNone/>
              <a:defRPr b="0" i="0" sz="1400">
                <a:solidFill>
                  <a:srgbClr val="4B4B4B"/>
                </a:solidFill>
                <a:latin typeface="Helvetica Neue"/>
                <a:ea typeface="Helvetica Neue"/>
                <a:cs typeface="Helvetica Neue"/>
                <a:sym typeface="Helvetica Neue"/>
              </a:defRPr>
            </a:lvl1pPr>
            <a:lvl2pPr indent="0" lvl="1" marL="38100" marR="0" algn="l">
              <a:lnSpc>
                <a:spcPct val="117857"/>
              </a:lnSpc>
              <a:spcBef>
                <a:spcPts val="0"/>
              </a:spcBef>
              <a:buNone/>
              <a:defRPr b="0" i="0" sz="1400">
                <a:solidFill>
                  <a:srgbClr val="4B4B4B"/>
                </a:solidFill>
                <a:latin typeface="Helvetica Neue"/>
                <a:ea typeface="Helvetica Neue"/>
                <a:cs typeface="Helvetica Neue"/>
                <a:sym typeface="Helvetica Neue"/>
              </a:defRPr>
            </a:lvl2pPr>
            <a:lvl3pPr indent="0" lvl="2" marL="38100" marR="0" algn="l">
              <a:lnSpc>
                <a:spcPct val="117857"/>
              </a:lnSpc>
              <a:spcBef>
                <a:spcPts val="0"/>
              </a:spcBef>
              <a:buNone/>
              <a:defRPr b="0" i="0" sz="1400">
                <a:solidFill>
                  <a:srgbClr val="4B4B4B"/>
                </a:solidFill>
                <a:latin typeface="Helvetica Neue"/>
                <a:ea typeface="Helvetica Neue"/>
                <a:cs typeface="Helvetica Neue"/>
                <a:sym typeface="Helvetica Neue"/>
              </a:defRPr>
            </a:lvl3pPr>
            <a:lvl4pPr indent="0" lvl="3" marL="38100" marR="0" algn="l">
              <a:lnSpc>
                <a:spcPct val="117857"/>
              </a:lnSpc>
              <a:spcBef>
                <a:spcPts val="0"/>
              </a:spcBef>
              <a:buNone/>
              <a:defRPr b="0" i="0" sz="1400">
                <a:solidFill>
                  <a:srgbClr val="4B4B4B"/>
                </a:solidFill>
                <a:latin typeface="Helvetica Neue"/>
                <a:ea typeface="Helvetica Neue"/>
                <a:cs typeface="Helvetica Neue"/>
                <a:sym typeface="Helvetica Neue"/>
              </a:defRPr>
            </a:lvl4pPr>
            <a:lvl5pPr indent="0" lvl="4" marL="38100" marR="0" algn="l">
              <a:lnSpc>
                <a:spcPct val="117857"/>
              </a:lnSpc>
              <a:spcBef>
                <a:spcPts val="0"/>
              </a:spcBef>
              <a:buNone/>
              <a:defRPr b="0" i="0" sz="1400">
                <a:solidFill>
                  <a:srgbClr val="4B4B4B"/>
                </a:solidFill>
                <a:latin typeface="Helvetica Neue"/>
                <a:ea typeface="Helvetica Neue"/>
                <a:cs typeface="Helvetica Neue"/>
                <a:sym typeface="Helvetica Neue"/>
              </a:defRPr>
            </a:lvl5pPr>
            <a:lvl6pPr indent="0" lvl="5" marL="38100" marR="0" algn="l">
              <a:lnSpc>
                <a:spcPct val="117857"/>
              </a:lnSpc>
              <a:spcBef>
                <a:spcPts val="0"/>
              </a:spcBef>
              <a:buNone/>
              <a:defRPr b="0" i="0" sz="1400">
                <a:solidFill>
                  <a:srgbClr val="4B4B4B"/>
                </a:solidFill>
                <a:latin typeface="Helvetica Neue"/>
                <a:ea typeface="Helvetica Neue"/>
                <a:cs typeface="Helvetica Neue"/>
                <a:sym typeface="Helvetica Neue"/>
              </a:defRPr>
            </a:lvl6pPr>
            <a:lvl7pPr indent="0" lvl="6" marL="38100" marR="0" algn="l">
              <a:lnSpc>
                <a:spcPct val="117857"/>
              </a:lnSpc>
              <a:spcBef>
                <a:spcPts val="0"/>
              </a:spcBef>
              <a:buNone/>
              <a:defRPr b="0" i="0" sz="1400">
                <a:solidFill>
                  <a:srgbClr val="4B4B4B"/>
                </a:solidFill>
                <a:latin typeface="Helvetica Neue"/>
                <a:ea typeface="Helvetica Neue"/>
                <a:cs typeface="Helvetica Neue"/>
                <a:sym typeface="Helvetica Neue"/>
              </a:defRPr>
            </a:lvl7pPr>
            <a:lvl8pPr indent="0" lvl="7" marL="38100" marR="0" algn="l">
              <a:lnSpc>
                <a:spcPct val="117857"/>
              </a:lnSpc>
              <a:spcBef>
                <a:spcPts val="0"/>
              </a:spcBef>
              <a:buNone/>
              <a:defRPr b="0" i="0" sz="1400">
                <a:solidFill>
                  <a:srgbClr val="4B4B4B"/>
                </a:solidFill>
                <a:latin typeface="Helvetica Neue"/>
                <a:ea typeface="Helvetica Neue"/>
                <a:cs typeface="Helvetica Neue"/>
                <a:sym typeface="Helvetica Neue"/>
              </a:defRPr>
            </a:lvl8pPr>
            <a:lvl9pPr indent="0" lvl="8" marL="38100" marR="0" algn="l">
              <a:lnSpc>
                <a:spcPct val="117857"/>
              </a:lnSpc>
              <a:spcBef>
                <a:spcPts val="0"/>
              </a:spcBef>
              <a:buNone/>
              <a:defRPr b="0" i="0" sz="1400">
                <a:solidFill>
                  <a:srgbClr val="4B4B4B"/>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buNone/>
              <a:defRPr b="0" i="0" sz="1400">
                <a:solidFill>
                  <a:srgbClr val="4B4B4B"/>
                </a:solidFill>
                <a:latin typeface="Helvetica Neue"/>
                <a:ea typeface="Helvetica Neue"/>
                <a:cs typeface="Helvetica Neue"/>
                <a:sym typeface="Helvetica Neue"/>
              </a:defRPr>
            </a:lvl1pPr>
            <a:lvl2pPr indent="0" lvl="1" marL="38100" marR="0" algn="l">
              <a:lnSpc>
                <a:spcPct val="117857"/>
              </a:lnSpc>
              <a:spcBef>
                <a:spcPts val="0"/>
              </a:spcBef>
              <a:buNone/>
              <a:defRPr b="0" i="0" sz="1400">
                <a:solidFill>
                  <a:srgbClr val="4B4B4B"/>
                </a:solidFill>
                <a:latin typeface="Helvetica Neue"/>
                <a:ea typeface="Helvetica Neue"/>
                <a:cs typeface="Helvetica Neue"/>
                <a:sym typeface="Helvetica Neue"/>
              </a:defRPr>
            </a:lvl2pPr>
            <a:lvl3pPr indent="0" lvl="2" marL="38100" marR="0" algn="l">
              <a:lnSpc>
                <a:spcPct val="117857"/>
              </a:lnSpc>
              <a:spcBef>
                <a:spcPts val="0"/>
              </a:spcBef>
              <a:buNone/>
              <a:defRPr b="0" i="0" sz="1400">
                <a:solidFill>
                  <a:srgbClr val="4B4B4B"/>
                </a:solidFill>
                <a:latin typeface="Helvetica Neue"/>
                <a:ea typeface="Helvetica Neue"/>
                <a:cs typeface="Helvetica Neue"/>
                <a:sym typeface="Helvetica Neue"/>
              </a:defRPr>
            </a:lvl3pPr>
            <a:lvl4pPr indent="0" lvl="3" marL="38100" marR="0" algn="l">
              <a:lnSpc>
                <a:spcPct val="117857"/>
              </a:lnSpc>
              <a:spcBef>
                <a:spcPts val="0"/>
              </a:spcBef>
              <a:buNone/>
              <a:defRPr b="0" i="0" sz="1400">
                <a:solidFill>
                  <a:srgbClr val="4B4B4B"/>
                </a:solidFill>
                <a:latin typeface="Helvetica Neue"/>
                <a:ea typeface="Helvetica Neue"/>
                <a:cs typeface="Helvetica Neue"/>
                <a:sym typeface="Helvetica Neue"/>
              </a:defRPr>
            </a:lvl4pPr>
            <a:lvl5pPr indent="0" lvl="4" marL="38100" marR="0" algn="l">
              <a:lnSpc>
                <a:spcPct val="117857"/>
              </a:lnSpc>
              <a:spcBef>
                <a:spcPts val="0"/>
              </a:spcBef>
              <a:buNone/>
              <a:defRPr b="0" i="0" sz="1400">
                <a:solidFill>
                  <a:srgbClr val="4B4B4B"/>
                </a:solidFill>
                <a:latin typeface="Helvetica Neue"/>
                <a:ea typeface="Helvetica Neue"/>
                <a:cs typeface="Helvetica Neue"/>
                <a:sym typeface="Helvetica Neue"/>
              </a:defRPr>
            </a:lvl5pPr>
            <a:lvl6pPr indent="0" lvl="5" marL="38100" marR="0" algn="l">
              <a:lnSpc>
                <a:spcPct val="117857"/>
              </a:lnSpc>
              <a:spcBef>
                <a:spcPts val="0"/>
              </a:spcBef>
              <a:buNone/>
              <a:defRPr b="0" i="0" sz="1400">
                <a:solidFill>
                  <a:srgbClr val="4B4B4B"/>
                </a:solidFill>
                <a:latin typeface="Helvetica Neue"/>
                <a:ea typeface="Helvetica Neue"/>
                <a:cs typeface="Helvetica Neue"/>
                <a:sym typeface="Helvetica Neue"/>
              </a:defRPr>
            </a:lvl6pPr>
            <a:lvl7pPr indent="0" lvl="6" marL="38100" marR="0" algn="l">
              <a:lnSpc>
                <a:spcPct val="117857"/>
              </a:lnSpc>
              <a:spcBef>
                <a:spcPts val="0"/>
              </a:spcBef>
              <a:buNone/>
              <a:defRPr b="0" i="0" sz="1400">
                <a:solidFill>
                  <a:srgbClr val="4B4B4B"/>
                </a:solidFill>
                <a:latin typeface="Helvetica Neue"/>
                <a:ea typeface="Helvetica Neue"/>
                <a:cs typeface="Helvetica Neue"/>
                <a:sym typeface="Helvetica Neue"/>
              </a:defRPr>
            </a:lvl7pPr>
            <a:lvl8pPr indent="0" lvl="7" marL="38100" marR="0" algn="l">
              <a:lnSpc>
                <a:spcPct val="117857"/>
              </a:lnSpc>
              <a:spcBef>
                <a:spcPts val="0"/>
              </a:spcBef>
              <a:buNone/>
              <a:defRPr b="0" i="0" sz="1400">
                <a:solidFill>
                  <a:srgbClr val="4B4B4B"/>
                </a:solidFill>
                <a:latin typeface="Helvetica Neue"/>
                <a:ea typeface="Helvetica Neue"/>
                <a:cs typeface="Helvetica Neue"/>
                <a:sym typeface="Helvetica Neue"/>
              </a:defRPr>
            </a:lvl8pPr>
            <a:lvl9pPr indent="0" lvl="8" marL="38100" marR="0" algn="l">
              <a:lnSpc>
                <a:spcPct val="117857"/>
              </a:lnSpc>
              <a:spcBef>
                <a:spcPts val="0"/>
              </a:spcBef>
              <a:buNone/>
              <a:defRPr b="0" i="0" sz="1400">
                <a:solidFill>
                  <a:srgbClr val="4B4B4B"/>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1"/>
          <p:cNvSpPr txBox="1"/>
          <p:nvPr>
            <p:ph type="title"/>
          </p:nvPr>
        </p:nvSpPr>
        <p:spPr>
          <a:xfrm>
            <a:off x="3129026" y="208533"/>
            <a:ext cx="2885947" cy="69659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rgbClr val="131313"/>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330200" y="3168396"/>
            <a:ext cx="4753610" cy="27698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00" u="none" cap="none" strike="noStrike">
                <a:solidFill>
                  <a:srgbClr val="4B4B4B"/>
                </a:solidFill>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lvl1pPr indent="0" lvl="0" marL="38100" marR="0" rtl="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1pPr>
            <a:lvl2pPr indent="0" lvl="1" marL="38100" marR="0" rtl="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2pPr>
            <a:lvl3pPr indent="0" lvl="2" marL="38100" marR="0" rtl="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3pPr>
            <a:lvl4pPr indent="0" lvl="3" marL="38100" marR="0" rtl="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4pPr>
            <a:lvl5pPr indent="0" lvl="4" marL="38100" marR="0" rtl="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5pPr>
            <a:lvl6pPr indent="0" lvl="5" marL="38100" marR="0" rtl="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6pPr>
            <a:lvl7pPr indent="0" lvl="6" marL="38100" marR="0" rtl="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7pPr>
            <a:lvl8pPr indent="0" lvl="7" marL="38100" marR="0" rtl="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8pPr>
            <a:lvl9pPr indent="0" lvl="8" marL="38100" marR="0" rtl="0" algn="l">
              <a:lnSpc>
                <a:spcPct val="117857"/>
              </a:lnSpc>
              <a:spcBef>
                <a:spcPts val="0"/>
              </a:spcBef>
              <a:buNone/>
              <a:defRPr b="0" i="0" sz="1400" u="none" cap="none" strike="noStrike">
                <a:solidFill>
                  <a:srgbClr val="4B4B4B"/>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7.jpg"/><Relationship Id="rId5" Type="http://schemas.openxmlformats.org/officeDocument/2006/relationships/image" Target="../media/image2.jpg"/><Relationship Id="rId6"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jpg"/><Relationship Id="rId4" Type="http://schemas.openxmlformats.org/officeDocument/2006/relationships/image" Target="../media/image3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2.jp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9.jpg"/><Relationship Id="rId5"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990600" y="1543686"/>
            <a:ext cx="6427470" cy="188531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5400">
                <a:solidFill>
                  <a:srgbClr val="FF0080"/>
                </a:solidFill>
                <a:latin typeface="Arial"/>
                <a:ea typeface="Arial"/>
                <a:cs typeface="Arial"/>
                <a:sym typeface="Arial"/>
              </a:rPr>
              <a:t>Computer Graphics</a:t>
            </a:r>
            <a:endParaRPr sz="5400">
              <a:latin typeface="Arial"/>
              <a:ea typeface="Arial"/>
              <a:cs typeface="Arial"/>
              <a:sym typeface="Arial"/>
            </a:endParaRPr>
          </a:p>
          <a:p>
            <a:pPr indent="0" lvl="0" marL="690880" rtl="0" algn="l">
              <a:lnSpc>
                <a:spcPct val="100000"/>
              </a:lnSpc>
              <a:spcBef>
                <a:spcPts val="240"/>
              </a:spcBef>
              <a:spcAft>
                <a:spcPts val="0"/>
              </a:spcAft>
              <a:buNone/>
            </a:pPr>
            <a:r>
              <a:rPr b="1" lang="en-US" sz="6600">
                <a:latin typeface="Arial"/>
                <a:ea typeface="Arial"/>
                <a:cs typeface="Arial"/>
                <a:sym typeface="Arial"/>
              </a:rPr>
              <a:t>Color Models</a:t>
            </a:r>
            <a:endParaRPr sz="6600">
              <a:latin typeface="Arial"/>
              <a:ea typeface="Arial"/>
              <a:cs typeface="Arial"/>
              <a:sym typeface="Arial"/>
            </a:endParaRPr>
          </a:p>
        </p:txBody>
      </p:sp>
      <p:sp>
        <p:nvSpPr>
          <p:cNvPr id="45" name="Google Shape;45;p7"/>
          <p:cNvSpPr txBox="1"/>
          <p:nvPr/>
        </p:nvSpPr>
        <p:spPr>
          <a:xfrm>
            <a:off x="8483600" y="6273495"/>
            <a:ext cx="12509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rgbClr val="4B4B4B"/>
                </a:solidFill>
                <a:latin typeface="Helvetica Neue"/>
                <a:ea typeface="Helvetica Neue"/>
                <a:cs typeface="Helvetica Neue"/>
                <a:sym typeface="Helvetica Neue"/>
              </a:rPr>
              <a:t>1</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nvSpPr>
        <p:spPr>
          <a:xfrm>
            <a:off x="8384540" y="6273495"/>
            <a:ext cx="22352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10</a:t>
            </a:r>
            <a:endParaRPr sz="1400">
              <a:solidFill>
                <a:schemeClr val="dk1"/>
              </a:solidFill>
              <a:latin typeface="Helvetica Neue"/>
              <a:ea typeface="Helvetica Neue"/>
              <a:cs typeface="Helvetica Neue"/>
              <a:sym typeface="Helvetica Neue"/>
            </a:endParaRPr>
          </a:p>
        </p:txBody>
      </p:sp>
      <p:pic>
        <p:nvPicPr>
          <p:cNvPr id="123" name="Google Shape;123;p16"/>
          <p:cNvPicPr preferRelativeResize="0"/>
          <p:nvPr/>
        </p:nvPicPr>
        <p:blipFill rotWithShape="1">
          <a:blip r:embed="rId3">
            <a:alphaModFix/>
          </a:blip>
          <a:srcRect b="0" l="0" r="0" t="0"/>
          <a:stretch/>
        </p:blipFill>
        <p:spPr>
          <a:xfrm>
            <a:off x="2051304" y="769619"/>
            <a:ext cx="5004816" cy="2203704"/>
          </a:xfrm>
          <a:prstGeom prst="rect">
            <a:avLst/>
          </a:prstGeom>
          <a:noFill/>
          <a:ln>
            <a:noFill/>
          </a:ln>
        </p:spPr>
      </p:pic>
      <p:sp>
        <p:nvSpPr>
          <p:cNvPr id="124" name="Google Shape;124;p16"/>
          <p:cNvSpPr txBox="1"/>
          <p:nvPr>
            <p:ph type="title"/>
          </p:nvPr>
        </p:nvSpPr>
        <p:spPr>
          <a:xfrm>
            <a:off x="150368" y="273811"/>
            <a:ext cx="2489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Color Model</a:t>
            </a:r>
            <a:endParaRPr sz="3600"/>
          </a:p>
        </p:txBody>
      </p:sp>
      <p:sp>
        <p:nvSpPr>
          <p:cNvPr id="125" name="Google Shape;125;p16"/>
          <p:cNvSpPr txBox="1"/>
          <p:nvPr/>
        </p:nvSpPr>
        <p:spPr>
          <a:xfrm>
            <a:off x="505764" y="2778633"/>
            <a:ext cx="8474075" cy="34556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AF50"/>
                </a:solidFill>
                <a:latin typeface="Arial"/>
                <a:ea typeface="Arial"/>
                <a:cs typeface="Arial"/>
                <a:sym typeface="Arial"/>
              </a:rPr>
              <a:t>Additive color</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Uses light to display color. Mixing begins with black and ends with white; as more</a:t>
            </a:r>
            <a:endParaRPr sz="18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color is added, the result is lighter and tends to white. Used for computer displays</a:t>
            </a:r>
            <a:endParaRPr sz="1800">
              <a:solidFill>
                <a:schemeClr val="dk1"/>
              </a:solidFill>
              <a:latin typeface="Helvetica Neue"/>
              <a:ea typeface="Helvetica Neue"/>
              <a:cs typeface="Helvetica Neue"/>
              <a:sym typeface="Helvetica Neue"/>
            </a:endParaRPr>
          </a:p>
          <a:p>
            <a:pPr indent="0" lvl="0" marL="12700" marR="0" rtl="0" algn="l">
              <a:lnSpc>
                <a:spcPct val="100000"/>
              </a:lnSpc>
              <a:spcBef>
                <a:spcPts val="1080"/>
              </a:spcBef>
              <a:spcAft>
                <a:spcPts val="0"/>
              </a:spcAft>
              <a:buNone/>
            </a:pPr>
            <a:r>
              <a:rPr lang="en-US" sz="1800">
                <a:solidFill>
                  <a:srgbClr val="6F2F9F"/>
                </a:solidFill>
                <a:latin typeface="Helvetica Neue"/>
                <a:ea typeface="Helvetica Neue"/>
                <a:cs typeface="Helvetica Neue"/>
                <a:sym typeface="Helvetica Neue"/>
              </a:rPr>
              <a:t>Example</a:t>
            </a:r>
            <a:r>
              <a:rPr lang="en-US" sz="1800">
                <a:solidFill>
                  <a:srgbClr val="131313"/>
                </a:solidFill>
                <a:latin typeface="Helvetica Neue"/>
                <a:ea typeface="Helvetica Neue"/>
                <a:cs typeface="Helvetica Neue"/>
                <a:sym typeface="Helvetica Neue"/>
              </a:rPr>
              <a:t>: The RGB colors are light primaries and colors are created with light.</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10"/>
              </a:spcBef>
              <a:spcAft>
                <a:spcPts val="0"/>
              </a:spcAft>
              <a:buNone/>
            </a:pPr>
            <a:r>
              <a:t/>
            </a:r>
            <a:endParaRPr sz="1900">
              <a:solidFill>
                <a:schemeClr val="dk1"/>
              </a:solidFill>
              <a:latin typeface="Helvetica Neue"/>
              <a:ea typeface="Helvetica Neue"/>
              <a:cs typeface="Helvetica Neue"/>
              <a:sym typeface="Helvetica Neue"/>
            </a:endParaRPr>
          </a:p>
          <a:p>
            <a:pPr indent="0" lvl="0" marL="67310" marR="0" rtl="0" algn="l">
              <a:lnSpc>
                <a:spcPct val="100000"/>
              </a:lnSpc>
              <a:spcBef>
                <a:spcPts val="0"/>
              </a:spcBef>
              <a:spcAft>
                <a:spcPts val="0"/>
              </a:spcAft>
              <a:buNone/>
            </a:pPr>
            <a:r>
              <a:rPr b="1" lang="en-US" sz="1800">
                <a:solidFill>
                  <a:srgbClr val="00AF50"/>
                </a:solidFill>
                <a:latin typeface="Arial"/>
                <a:ea typeface="Arial"/>
                <a:cs typeface="Arial"/>
                <a:sym typeface="Arial"/>
              </a:rPr>
              <a:t>A subtractive color</a:t>
            </a:r>
            <a:endParaRPr sz="1800">
              <a:solidFill>
                <a:schemeClr val="dk1"/>
              </a:solidFill>
              <a:latin typeface="Arial"/>
              <a:ea typeface="Arial"/>
              <a:cs typeface="Arial"/>
              <a:sym typeface="Arial"/>
            </a:endParaRPr>
          </a:p>
          <a:p>
            <a:pPr indent="16509" lvl="0" marL="68580" marR="508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Uses ink to display color. Mixing means that one begins with white and ends with  black; as one adds color, the result gets darker and tends to black. Used for printed  material</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10"/>
              </a:spcBef>
              <a:spcAft>
                <a:spcPts val="0"/>
              </a:spcAft>
              <a:buNone/>
            </a:pPr>
            <a:r>
              <a:t/>
            </a:r>
            <a:endParaRPr sz="1900">
              <a:solidFill>
                <a:schemeClr val="dk1"/>
              </a:solidFill>
              <a:latin typeface="Helvetica Neue"/>
              <a:ea typeface="Helvetica Neue"/>
              <a:cs typeface="Helvetica Neue"/>
              <a:sym typeface="Helvetica Neue"/>
            </a:endParaRPr>
          </a:p>
          <a:p>
            <a:pPr indent="0" lvl="0" marL="68580" marR="0" rtl="0" algn="l">
              <a:lnSpc>
                <a:spcPct val="100000"/>
              </a:lnSpc>
              <a:spcBef>
                <a:spcPts val="5"/>
              </a:spcBef>
              <a:spcAft>
                <a:spcPts val="0"/>
              </a:spcAft>
              <a:buNone/>
            </a:pPr>
            <a:r>
              <a:rPr lang="en-US" sz="1800">
                <a:solidFill>
                  <a:srgbClr val="131313"/>
                </a:solidFill>
                <a:latin typeface="Helvetica Neue"/>
                <a:ea typeface="Helvetica Neue"/>
                <a:cs typeface="Helvetica Neue"/>
                <a:sym typeface="Helvetica Neue"/>
              </a:rPr>
              <a:t>It is called 'subtractive' because its wavelength is less than sum of the wavelengths</a:t>
            </a:r>
            <a:endParaRPr sz="1800">
              <a:solidFill>
                <a:schemeClr val="dk1"/>
              </a:solidFill>
              <a:latin typeface="Helvetica Neue"/>
              <a:ea typeface="Helvetica Neue"/>
              <a:cs typeface="Helvetica Neue"/>
              <a:sym typeface="Helvetica Neue"/>
            </a:endParaRPr>
          </a:p>
          <a:p>
            <a:pPr indent="0" lvl="0" marL="6858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of its constituting colors.</a:t>
            </a:r>
            <a:endParaRPr sz="1800">
              <a:solidFill>
                <a:schemeClr val="dk1"/>
              </a:solidFill>
              <a:latin typeface="Helvetica Neue"/>
              <a:ea typeface="Helvetica Neue"/>
              <a:cs typeface="Helvetica Neue"/>
              <a:sym typeface="Helvetica Neue"/>
            </a:endParaRPr>
          </a:p>
        </p:txBody>
      </p:sp>
      <p:sp>
        <p:nvSpPr>
          <p:cNvPr id="126" name="Google Shape;126;p16"/>
          <p:cNvSpPr txBox="1"/>
          <p:nvPr/>
        </p:nvSpPr>
        <p:spPr>
          <a:xfrm>
            <a:off x="578916" y="6345732"/>
            <a:ext cx="721995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6F2F9F"/>
                </a:solidFill>
                <a:latin typeface="Helvetica Neue"/>
                <a:ea typeface="Helvetica Neue"/>
                <a:cs typeface="Helvetica Neue"/>
                <a:sym typeface="Helvetica Neue"/>
              </a:rPr>
              <a:t>Example</a:t>
            </a:r>
            <a:r>
              <a:rPr lang="en-US" sz="1800">
                <a:solidFill>
                  <a:srgbClr val="131313"/>
                </a:solidFill>
                <a:latin typeface="Helvetica Neue"/>
                <a:ea typeface="Helvetica Neue"/>
                <a:cs typeface="Helvetica Neue"/>
                <a:sym typeface="Helvetica Neue"/>
              </a:rPr>
              <a:t>: The CMYK color system is the color system used for printing.</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nvSpPr>
        <p:spPr>
          <a:xfrm>
            <a:off x="8398256" y="6273495"/>
            <a:ext cx="19748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11</a:t>
            </a:r>
            <a:endParaRPr sz="1400">
              <a:solidFill>
                <a:schemeClr val="dk1"/>
              </a:solidFill>
              <a:latin typeface="Helvetica Neue"/>
              <a:ea typeface="Helvetica Neue"/>
              <a:cs typeface="Helvetica Neue"/>
              <a:sym typeface="Helvetica Neue"/>
            </a:endParaRPr>
          </a:p>
        </p:txBody>
      </p:sp>
      <p:sp>
        <p:nvSpPr>
          <p:cNvPr id="132" name="Google Shape;132;p17"/>
          <p:cNvSpPr txBox="1"/>
          <p:nvPr>
            <p:ph type="title"/>
          </p:nvPr>
        </p:nvSpPr>
        <p:spPr>
          <a:xfrm>
            <a:off x="150368" y="255524"/>
            <a:ext cx="8417560" cy="5137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Standard Primaries &amp; the chromaticity diagram</a:t>
            </a:r>
            <a:endParaRPr sz="3200"/>
          </a:p>
        </p:txBody>
      </p:sp>
      <p:sp>
        <p:nvSpPr>
          <p:cNvPr id="133" name="Google Shape;133;p17"/>
          <p:cNvSpPr txBox="1"/>
          <p:nvPr/>
        </p:nvSpPr>
        <p:spPr>
          <a:xfrm>
            <a:off x="150368" y="1197940"/>
            <a:ext cx="8451850" cy="4782185"/>
          </a:xfrm>
          <a:prstGeom prst="rect">
            <a:avLst/>
          </a:prstGeom>
          <a:noFill/>
          <a:ln>
            <a:noFill/>
          </a:ln>
        </p:spPr>
        <p:txBody>
          <a:bodyPr anchorCtr="0" anchor="t" bIns="0" lIns="0" spcFirstLastPara="1" rIns="0" wrap="square" tIns="12700">
            <a:spAutoFit/>
          </a:bodyPr>
          <a:lstStyle/>
          <a:p>
            <a:pPr indent="-146049" lvl="0" marL="120014" marR="0" rtl="0" algn="l">
              <a:lnSpc>
                <a:spcPct val="100000"/>
              </a:lnSpc>
              <a:spcBef>
                <a:spcPts val="0"/>
              </a:spcBef>
              <a:spcAft>
                <a:spcPts val="0"/>
              </a:spcAft>
              <a:buClr>
                <a:srgbClr val="131313"/>
              </a:buClr>
              <a:buSzPts val="2300"/>
              <a:buFont typeface="Helvetica Neue"/>
              <a:buChar char="•"/>
            </a:pPr>
            <a:r>
              <a:rPr lang="en-US" sz="2400">
                <a:solidFill>
                  <a:srgbClr val="131313"/>
                </a:solidFill>
                <a:latin typeface="Helvetica Neue"/>
                <a:ea typeface="Helvetica Neue"/>
                <a:cs typeface="Helvetica Neue"/>
                <a:sym typeface="Helvetica Neue"/>
              </a:rPr>
              <a:t>This is an international standard for primary colors</a:t>
            </a:r>
            <a:endParaRPr sz="2400">
              <a:solidFill>
                <a:schemeClr val="dk1"/>
              </a:solidFill>
              <a:latin typeface="Helvetica Neue"/>
              <a:ea typeface="Helvetica Neue"/>
              <a:cs typeface="Helvetica Neue"/>
              <a:sym typeface="Helvetica Neue"/>
            </a:endParaRPr>
          </a:p>
          <a:p>
            <a:pPr indent="0" lvl="0" marL="12700" marR="0" rtl="0" algn="l">
              <a:lnSpc>
                <a:spcPct val="100000"/>
              </a:lnSpc>
              <a:spcBef>
                <a:spcPts val="5"/>
              </a:spcBef>
              <a:spcAft>
                <a:spcPts val="0"/>
              </a:spcAft>
              <a:buNone/>
            </a:pPr>
            <a:r>
              <a:rPr lang="en-US" sz="2400">
                <a:solidFill>
                  <a:srgbClr val="131313"/>
                </a:solidFill>
                <a:latin typeface="Helvetica Neue"/>
                <a:ea typeface="Helvetica Neue"/>
                <a:cs typeface="Helvetica Neue"/>
                <a:sym typeface="Helvetica Neue"/>
              </a:rPr>
              <a:t>established in 1931.</a:t>
            </a:r>
            <a:endParaRPr sz="2400">
              <a:solidFill>
                <a:schemeClr val="dk1"/>
              </a:solidFill>
              <a:latin typeface="Helvetica Neue"/>
              <a:ea typeface="Helvetica Neue"/>
              <a:cs typeface="Helvetica Neue"/>
              <a:sym typeface="Helvetica Neue"/>
            </a:endParaRPr>
          </a:p>
          <a:p>
            <a:pPr indent="0" lvl="0" marL="0" marR="0" rtl="0" algn="l">
              <a:lnSpc>
                <a:spcPct val="100000"/>
              </a:lnSpc>
              <a:spcBef>
                <a:spcPts val="50"/>
              </a:spcBef>
              <a:spcAft>
                <a:spcPts val="0"/>
              </a:spcAft>
              <a:buNone/>
            </a:pPr>
            <a:r>
              <a:t/>
            </a:r>
            <a:endParaRPr sz="2500">
              <a:solidFill>
                <a:schemeClr val="dk1"/>
              </a:solidFill>
              <a:latin typeface="Helvetica Neue"/>
              <a:ea typeface="Helvetica Neue"/>
              <a:cs typeface="Helvetica Neue"/>
              <a:sym typeface="Helvetica Neue"/>
            </a:endParaRPr>
          </a:p>
          <a:p>
            <a:pPr indent="-146049" lvl="0" marL="12700" marR="5080" rtl="0" algn="l">
              <a:lnSpc>
                <a:spcPct val="100000"/>
              </a:lnSpc>
              <a:spcBef>
                <a:spcPts val="0"/>
              </a:spcBef>
              <a:spcAft>
                <a:spcPts val="0"/>
              </a:spcAft>
              <a:buClr>
                <a:srgbClr val="131313"/>
              </a:buClr>
              <a:buSzPts val="2300"/>
              <a:buFont typeface="Helvetica Neue"/>
              <a:buChar char="•"/>
            </a:pPr>
            <a:r>
              <a:rPr lang="en-US" sz="2400">
                <a:solidFill>
                  <a:srgbClr val="131313"/>
                </a:solidFill>
                <a:latin typeface="Helvetica Neue"/>
                <a:ea typeface="Helvetica Neue"/>
                <a:cs typeface="Helvetica Neue"/>
                <a:sym typeface="Helvetica Neue"/>
              </a:rPr>
              <a:t>It allows all other colors to be defined as weighted sum of the  three "primary" colors.</a:t>
            </a:r>
            <a:endParaRPr sz="2400">
              <a:solidFill>
                <a:schemeClr val="dk1"/>
              </a:solidFill>
              <a:latin typeface="Helvetica Neue"/>
              <a:ea typeface="Helvetica Neue"/>
              <a:cs typeface="Helvetica Neue"/>
              <a:sym typeface="Helvetica Neue"/>
            </a:endParaRPr>
          </a:p>
          <a:p>
            <a:pPr indent="0" lvl="0" marL="0" marR="0" rtl="0" algn="l">
              <a:lnSpc>
                <a:spcPct val="100000"/>
              </a:lnSpc>
              <a:spcBef>
                <a:spcPts val="50"/>
              </a:spcBef>
              <a:spcAft>
                <a:spcPts val="0"/>
              </a:spcAft>
              <a:buClr>
                <a:srgbClr val="131313"/>
              </a:buClr>
              <a:buSzPts val="2500"/>
              <a:buFont typeface="Helvetica Neue"/>
              <a:buNone/>
            </a:pPr>
            <a:r>
              <a:t/>
            </a:r>
            <a:endParaRPr sz="2500">
              <a:solidFill>
                <a:schemeClr val="dk1"/>
              </a:solidFill>
              <a:latin typeface="Helvetica Neue"/>
              <a:ea typeface="Helvetica Neue"/>
              <a:cs typeface="Helvetica Neue"/>
              <a:sym typeface="Helvetica Neue"/>
            </a:endParaRPr>
          </a:p>
          <a:p>
            <a:pPr indent="-146049" lvl="0" marL="12700" marR="19050" rtl="0" algn="l">
              <a:lnSpc>
                <a:spcPct val="100000"/>
              </a:lnSpc>
              <a:spcBef>
                <a:spcPts val="0"/>
              </a:spcBef>
              <a:spcAft>
                <a:spcPts val="0"/>
              </a:spcAft>
              <a:buClr>
                <a:srgbClr val="131313"/>
              </a:buClr>
              <a:buSzPts val="2300"/>
              <a:buFont typeface="Helvetica Neue"/>
              <a:buChar char="•"/>
            </a:pPr>
            <a:r>
              <a:rPr lang="en-US" sz="2400">
                <a:solidFill>
                  <a:srgbClr val="131313"/>
                </a:solidFill>
                <a:latin typeface="Helvetica Neue"/>
                <a:ea typeface="Helvetica Neue"/>
                <a:cs typeface="Helvetica Neue"/>
                <a:sym typeface="Helvetica Neue"/>
              </a:rPr>
              <a:t>There are no real three colors that can be combined to give  all possible colors. Therefore the Three standard primaries are  selected [imaginary numbers].</a:t>
            </a:r>
            <a:endParaRPr sz="2400">
              <a:solidFill>
                <a:schemeClr val="dk1"/>
              </a:solidFill>
              <a:latin typeface="Helvetica Neue"/>
              <a:ea typeface="Helvetica Neue"/>
              <a:cs typeface="Helvetica Neue"/>
              <a:sym typeface="Helvetica Neue"/>
            </a:endParaRPr>
          </a:p>
          <a:p>
            <a:pPr indent="0" lvl="0" marL="0" marR="0" rtl="0" algn="l">
              <a:lnSpc>
                <a:spcPct val="100000"/>
              </a:lnSpc>
              <a:spcBef>
                <a:spcPts val="55"/>
              </a:spcBef>
              <a:spcAft>
                <a:spcPts val="0"/>
              </a:spcAft>
              <a:buClr>
                <a:srgbClr val="131313"/>
              </a:buClr>
              <a:buSzPts val="2500"/>
              <a:buFont typeface="Helvetica Neue"/>
              <a:buNone/>
            </a:pPr>
            <a:r>
              <a:t/>
            </a:r>
            <a:endParaRPr sz="2500">
              <a:solidFill>
                <a:schemeClr val="dk1"/>
              </a:solidFill>
              <a:latin typeface="Helvetica Neue"/>
              <a:ea typeface="Helvetica Neue"/>
              <a:cs typeface="Helvetica Neue"/>
              <a:sym typeface="Helvetica Neue"/>
            </a:endParaRPr>
          </a:p>
          <a:p>
            <a:pPr indent="-146049" lvl="0" marL="12700" marR="93345" rtl="0" algn="l">
              <a:lnSpc>
                <a:spcPct val="100000"/>
              </a:lnSpc>
              <a:spcBef>
                <a:spcPts val="0"/>
              </a:spcBef>
              <a:spcAft>
                <a:spcPts val="0"/>
              </a:spcAft>
              <a:buClr>
                <a:srgbClr val="131313"/>
              </a:buClr>
              <a:buSzPts val="2300"/>
              <a:buFont typeface="Helvetica Neue"/>
              <a:buChar char="•"/>
            </a:pPr>
            <a:r>
              <a:rPr lang="en-US" sz="2400">
                <a:solidFill>
                  <a:srgbClr val="131313"/>
                </a:solidFill>
                <a:latin typeface="Helvetica Neue"/>
                <a:ea typeface="Helvetica Neue"/>
                <a:cs typeface="Helvetica Neue"/>
                <a:sym typeface="Helvetica Neue"/>
              </a:rPr>
              <a:t>They are defined mathematically with </a:t>
            </a:r>
            <a:r>
              <a:rPr i="1" lang="en-US" sz="2400" u="sng">
                <a:solidFill>
                  <a:srgbClr val="131313"/>
                </a:solidFill>
                <a:latin typeface="Arial"/>
                <a:ea typeface="Arial"/>
                <a:cs typeface="Arial"/>
                <a:sym typeface="Arial"/>
              </a:rPr>
              <a:t>positive color-matching </a:t>
            </a:r>
            <a:r>
              <a:rPr i="1" lang="en-US" sz="2400">
                <a:solidFill>
                  <a:srgbClr val="131313"/>
                </a:solidFill>
                <a:latin typeface="Arial"/>
                <a:ea typeface="Arial"/>
                <a:cs typeface="Arial"/>
                <a:sym typeface="Arial"/>
              </a:rPr>
              <a:t> </a:t>
            </a:r>
            <a:r>
              <a:rPr i="1" lang="en-US" sz="2400" u="sng">
                <a:solidFill>
                  <a:srgbClr val="131313"/>
                </a:solidFill>
                <a:latin typeface="Arial"/>
                <a:ea typeface="Arial"/>
                <a:cs typeface="Arial"/>
                <a:sym typeface="Arial"/>
              </a:rPr>
              <a:t>functions</a:t>
            </a:r>
            <a:r>
              <a:rPr i="1" lang="en-US" sz="2400">
                <a:solidFill>
                  <a:srgbClr val="131313"/>
                </a:solidFill>
                <a:latin typeface="Arial"/>
                <a:ea typeface="Arial"/>
                <a:cs typeface="Arial"/>
                <a:sym typeface="Arial"/>
              </a:rPr>
              <a:t> </a:t>
            </a:r>
            <a:r>
              <a:rPr lang="en-US" sz="2400">
                <a:solidFill>
                  <a:srgbClr val="131313"/>
                </a:solidFill>
                <a:latin typeface="Helvetica Neue"/>
                <a:ea typeface="Helvetica Neue"/>
                <a:cs typeface="Helvetica Neue"/>
                <a:sym typeface="Helvetica Neue"/>
              </a:rPr>
              <a:t>that specify the amount of each primary needed to  describe any spectral color.</a:t>
            </a:r>
            <a:endParaRPr sz="2400">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nvSpPr>
        <p:spPr>
          <a:xfrm>
            <a:off x="8582025" y="5660847"/>
            <a:ext cx="22352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12</a:t>
            </a:r>
            <a:endParaRPr sz="1400">
              <a:solidFill>
                <a:schemeClr val="dk1"/>
              </a:solidFill>
              <a:latin typeface="Helvetica Neue"/>
              <a:ea typeface="Helvetica Neue"/>
              <a:cs typeface="Helvetica Neue"/>
              <a:sym typeface="Helvetica Neue"/>
            </a:endParaRPr>
          </a:p>
        </p:txBody>
      </p:sp>
      <p:sp>
        <p:nvSpPr>
          <p:cNvPr id="139" name="Google Shape;139;p18"/>
          <p:cNvSpPr txBox="1"/>
          <p:nvPr>
            <p:ph type="title"/>
          </p:nvPr>
        </p:nvSpPr>
        <p:spPr>
          <a:xfrm>
            <a:off x="150368" y="255524"/>
            <a:ext cx="8417560" cy="5137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Standard Primaries &amp; the chromaticity diagram</a:t>
            </a:r>
            <a:endParaRPr sz="3200"/>
          </a:p>
        </p:txBody>
      </p:sp>
      <p:sp>
        <p:nvSpPr>
          <p:cNvPr id="140" name="Google Shape;140;p18"/>
          <p:cNvSpPr txBox="1"/>
          <p:nvPr/>
        </p:nvSpPr>
        <p:spPr>
          <a:xfrm>
            <a:off x="2879217" y="1562862"/>
            <a:ext cx="4518025" cy="51371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rgbClr val="006FC0"/>
                </a:solidFill>
                <a:latin typeface="Helvetica Neue"/>
                <a:ea typeface="Helvetica Neue"/>
                <a:cs typeface="Helvetica Neue"/>
                <a:sym typeface="Helvetica Neue"/>
              </a:rPr>
              <a:t>Color-matching functions</a:t>
            </a:r>
            <a:endParaRPr sz="3200">
              <a:solidFill>
                <a:schemeClr val="dk1"/>
              </a:solidFill>
              <a:latin typeface="Helvetica Neue"/>
              <a:ea typeface="Helvetica Neue"/>
              <a:cs typeface="Helvetica Neue"/>
              <a:sym typeface="Helvetica Neue"/>
            </a:endParaRPr>
          </a:p>
        </p:txBody>
      </p:sp>
      <p:grpSp>
        <p:nvGrpSpPr>
          <p:cNvPr id="141" name="Google Shape;141;p18"/>
          <p:cNvGrpSpPr/>
          <p:nvPr/>
        </p:nvGrpSpPr>
        <p:grpSpPr>
          <a:xfrm>
            <a:off x="2394204" y="2113406"/>
            <a:ext cx="6224016" cy="3953638"/>
            <a:chOff x="2394204" y="2113406"/>
            <a:chExt cx="6224016" cy="3953638"/>
          </a:xfrm>
        </p:grpSpPr>
        <p:pic>
          <p:nvPicPr>
            <p:cNvPr id="142" name="Google Shape;142;p18"/>
            <p:cNvPicPr preferRelativeResize="0"/>
            <p:nvPr/>
          </p:nvPicPr>
          <p:blipFill rotWithShape="1">
            <a:blip r:embed="rId3">
              <a:alphaModFix/>
            </a:blip>
            <a:srcRect b="0" l="0" r="0" t="0"/>
            <a:stretch/>
          </p:blipFill>
          <p:spPr>
            <a:xfrm>
              <a:off x="2394204" y="2124456"/>
              <a:ext cx="6224016" cy="3942588"/>
            </a:xfrm>
            <a:prstGeom prst="rect">
              <a:avLst/>
            </a:prstGeom>
            <a:noFill/>
            <a:ln>
              <a:noFill/>
            </a:ln>
          </p:spPr>
        </p:pic>
        <p:sp>
          <p:nvSpPr>
            <p:cNvPr id="143" name="Google Shape;143;p18"/>
            <p:cNvSpPr/>
            <p:nvPr/>
          </p:nvSpPr>
          <p:spPr>
            <a:xfrm>
              <a:off x="4071366" y="2113406"/>
              <a:ext cx="1676400" cy="1307465"/>
            </a:xfrm>
            <a:custGeom>
              <a:rect b="b" l="l" r="r" t="t"/>
              <a:pathLst>
                <a:path extrusionOk="0" h="1307464" w="1676400">
                  <a:moveTo>
                    <a:pt x="1676400" y="316611"/>
                  </a:moveTo>
                  <a:lnTo>
                    <a:pt x="1606677" y="219837"/>
                  </a:lnTo>
                  <a:lnTo>
                    <a:pt x="1598549" y="218440"/>
                  </a:lnTo>
                  <a:lnTo>
                    <a:pt x="1592834" y="222631"/>
                  </a:lnTo>
                  <a:lnTo>
                    <a:pt x="1586992" y="226822"/>
                  </a:lnTo>
                  <a:lnTo>
                    <a:pt x="1585595" y="234950"/>
                  </a:lnTo>
                  <a:lnTo>
                    <a:pt x="1614398" y="274916"/>
                  </a:lnTo>
                  <a:lnTo>
                    <a:pt x="995807" y="0"/>
                  </a:lnTo>
                  <a:lnTo>
                    <a:pt x="990600" y="11811"/>
                  </a:lnTo>
                  <a:lnTo>
                    <a:pt x="985139" y="0"/>
                  </a:lnTo>
                  <a:lnTo>
                    <a:pt x="61302" y="426504"/>
                  </a:lnTo>
                  <a:lnTo>
                    <a:pt x="89535" y="386080"/>
                  </a:lnTo>
                  <a:lnTo>
                    <a:pt x="88138" y="377952"/>
                  </a:lnTo>
                  <a:lnTo>
                    <a:pt x="76454" y="369824"/>
                  </a:lnTo>
                  <a:lnTo>
                    <a:pt x="68326" y="371221"/>
                  </a:lnTo>
                  <a:lnTo>
                    <a:pt x="0" y="469011"/>
                  </a:lnTo>
                  <a:lnTo>
                    <a:pt x="118745" y="480441"/>
                  </a:lnTo>
                  <a:lnTo>
                    <a:pt x="125095" y="475234"/>
                  </a:lnTo>
                  <a:lnTo>
                    <a:pt x="125552" y="470027"/>
                  </a:lnTo>
                  <a:lnTo>
                    <a:pt x="125730" y="468122"/>
                  </a:lnTo>
                  <a:lnTo>
                    <a:pt x="126492" y="461010"/>
                  </a:lnTo>
                  <a:lnTo>
                    <a:pt x="121158" y="454660"/>
                  </a:lnTo>
                  <a:lnTo>
                    <a:pt x="72136" y="449986"/>
                  </a:lnTo>
                  <a:lnTo>
                    <a:pt x="977646" y="32131"/>
                  </a:lnTo>
                  <a:lnTo>
                    <a:pt x="977646" y="1233716"/>
                  </a:lnTo>
                  <a:lnTo>
                    <a:pt x="956437" y="1197356"/>
                  </a:lnTo>
                  <a:lnTo>
                    <a:pt x="952881" y="1191133"/>
                  </a:lnTo>
                  <a:lnTo>
                    <a:pt x="944880" y="1189101"/>
                  </a:lnTo>
                  <a:lnTo>
                    <a:pt x="938784" y="1192657"/>
                  </a:lnTo>
                  <a:lnTo>
                    <a:pt x="932561" y="1196213"/>
                  </a:lnTo>
                  <a:lnTo>
                    <a:pt x="930529" y="1204214"/>
                  </a:lnTo>
                  <a:lnTo>
                    <a:pt x="990600" y="1307211"/>
                  </a:lnTo>
                  <a:lnTo>
                    <a:pt x="1005560" y="1281557"/>
                  </a:lnTo>
                  <a:lnTo>
                    <a:pt x="1050671" y="1204214"/>
                  </a:lnTo>
                  <a:lnTo>
                    <a:pt x="1048639" y="1196213"/>
                  </a:lnTo>
                  <a:lnTo>
                    <a:pt x="1042416" y="1192657"/>
                  </a:lnTo>
                  <a:lnTo>
                    <a:pt x="1036320" y="1189101"/>
                  </a:lnTo>
                  <a:lnTo>
                    <a:pt x="1028319" y="1191133"/>
                  </a:lnTo>
                  <a:lnTo>
                    <a:pt x="1024763" y="1197356"/>
                  </a:lnTo>
                  <a:lnTo>
                    <a:pt x="1003554" y="1233716"/>
                  </a:lnTo>
                  <a:lnTo>
                    <a:pt x="990600" y="1255928"/>
                  </a:lnTo>
                  <a:lnTo>
                    <a:pt x="1003541" y="1233716"/>
                  </a:lnTo>
                  <a:lnTo>
                    <a:pt x="1003541" y="31699"/>
                  </a:lnTo>
                  <a:lnTo>
                    <a:pt x="1603959" y="298577"/>
                  </a:lnTo>
                  <a:lnTo>
                    <a:pt x="1554988" y="303911"/>
                  </a:lnTo>
                  <a:lnTo>
                    <a:pt x="1549908" y="310388"/>
                  </a:lnTo>
                  <a:lnTo>
                    <a:pt x="1551432" y="324612"/>
                  </a:lnTo>
                  <a:lnTo>
                    <a:pt x="1557782" y="329692"/>
                  </a:lnTo>
                  <a:lnTo>
                    <a:pt x="1663750" y="318008"/>
                  </a:lnTo>
                  <a:lnTo>
                    <a:pt x="1676400" y="316611"/>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4" name="Google Shape;144;p18"/>
          <p:cNvSpPr txBox="1"/>
          <p:nvPr/>
        </p:nvSpPr>
        <p:spPr>
          <a:xfrm>
            <a:off x="459740" y="2013966"/>
            <a:ext cx="1721485" cy="307467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A color in the  vicinity of  500nm can be  matched only  but subtracting  an amount of  red light from a  combination of  blue and green  lights.</a:t>
            </a:r>
            <a:endParaRPr sz="2000">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nvSpPr>
        <p:spPr>
          <a:xfrm>
            <a:off x="8384540" y="6273495"/>
            <a:ext cx="22352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13</a:t>
            </a:r>
            <a:endParaRPr sz="1400">
              <a:solidFill>
                <a:schemeClr val="dk1"/>
              </a:solidFill>
              <a:latin typeface="Helvetica Neue"/>
              <a:ea typeface="Helvetica Neue"/>
              <a:cs typeface="Helvetica Neue"/>
              <a:sym typeface="Helvetica Neue"/>
            </a:endParaRPr>
          </a:p>
        </p:txBody>
      </p:sp>
      <p:pic>
        <p:nvPicPr>
          <p:cNvPr id="150" name="Google Shape;150;p19"/>
          <p:cNvPicPr preferRelativeResize="0"/>
          <p:nvPr/>
        </p:nvPicPr>
        <p:blipFill rotWithShape="1">
          <a:blip r:embed="rId3">
            <a:alphaModFix/>
          </a:blip>
          <a:srcRect b="0" l="0" r="0" t="0"/>
          <a:stretch/>
        </p:blipFill>
        <p:spPr>
          <a:xfrm>
            <a:off x="457200" y="1600200"/>
            <a:ext cx="8229600" cy="4876800"/>
          </a:xfrm>
          <a:prstGeom prst="rect">
            <a:avLst/>
          </a:prstGeom>
          <a:noFill/>
          <a:ln>
            <a:noFill/>
          </a:ln>
        </p:spPr>
      </p:pic>
      <p:sp>
        <p:nvSpPr>
          <p:cNvPr id="151" name="Google Shape;151;p19"/>
          <p:cNvSpPr txBox="1"/>
          <p:nvPr>
            <p:ph type="title"/>
          </p:nvPr>
        </p:nvSpPr>
        <p:spPr>
          <a:xfrm>
            <a:off x="150368" y="255524"/>
            <a:ext cx="8417560" cy="5137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Standard Primaries &amp; the chromaticity diagram</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nvSpPr>
        <p:spPr>
          <a:xfrm>
            <a:off x="8397240" y="6303085"/>
            <a:ext cx="198120" cy="199390"/>
          </a:xfrm>
          <a:prstGeom prst="rect">
            <a:avLst/>
          </a:prstGeom>
          <a:noFill/>
          <a:ln>
            <a:noFill/>
          </a:ln>
        </p:spPr>
        <p:txBody>
          <a:bodyPr anchorCtr="0" anchor="t" bIns="0" lIns="0" spcFirstLastPara="1" rIns="0" wrap="square" tIns="0">
            <a:spAutoFit/>
          </a:bodyPr>
          <a:lstStyle/>
          <a:p>
            <a:pPr indent="0" lvl="0" marL="0" marR="0" rtl="0" algn="l">
              <a:lnSpc>
                <a:spcPct val="110714"/>
              </a:lnSpc>
              <a:spcBef>
                <a:spcPts val="0"/>
              </a:spcBef>
              <a:spcAft>
                <a:spcPts val="0"/>
              </a:spcAft>
              <a:buNone/>
            </a:pPr>
            <a:r>
              <a:rPr lang="en-US" sz="1400">
                <a:solidFill>
                  <a:srgbClr val="4B4B4B"/>
                </a:solidFill>
                <a:latin typeface="Helvetica Neue"/>
                <a:ea typeface="Helvetica Neue"/>
                <a:cs typeface="Helvetica Neue"/>
                <a:sym typeface="Helvetica Neue"/>
              </a:rPr>
              <a:t>14</a:t>
            </a:r>
            <a:endParaRPr sz="1400">
              <a:solidFill>
                <a:schemeClr val="dk1"/>
              </a:solidFill>
              <a:latin typeface="Helvetica Neue"/>
              <a:ea typeface="Helvetica Neue"/>
              <a:cs typeface="Helvetica Neue"/>
              <a:sym typeface="Helvetica Neue"/>
            </a:endParaRPr>
          </a:p>
        </p:txBody>
      </p:sp>
      <p:sp>
        <p:nvSpPr>
          <p:cNvPr id="157" name="Google Shape;157;p20"/>
          <p:cNvSpPr txBox="1"/>
          <p:nvPr>
            <p:ph type="title"/>
          </p:nvPr>
        </p:nvSpPr>
        <p:spPr>
          <a:xfrm>
            <a:off x="150368" y="255524"/>
            <a:ext cx="8417560" cy="5137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Standard Primaries &amp; the chromaticity diagram</a:t>
            </a:r>
            <a:endParaRPr sz="3200"/>
          </a:p>
        </p:txBody>
      </p:sp>
      <p:pic>
        <p:nvPicPr>
          <p:cNvPr id="158" name="Google Shape;158;p20"/>
          <p:cNvPicPr preferRelativeResize="0"/>
          <p:nvPr/>
        </p:nvPicPr>
        <p:blipFill rotWithShape="1">
          <a:blip r:embed="rId3">
            <a:alphaModFix/>
          </a:blip>
          <a:srcRect b="0" l="0" r="0" t="0"/>
          <a:stretch/>
        </p:blipFill>
        <p:spPr>
          <a:xfrm>
            <a:off x="288036" y="4354067"/>
            <a:ext cx="3924300" cy="1891283"/>
          </a:xfrm>
          <a:prstGeom prst="rect">
            <a:avLst/>
          </a:prstGeom>
          <a:noFill/>
          <a:ln>
            <a:noFill/>
          </a:ln>
        </p:spPr>
      </p:pic>
      <p:sp>
        <p:nvSpPr>
          <p:cNvPr id="159" name="Google Shape;159;p20"/>
          <p:cNvSpPr txBox="1"/>
          <p:nvPr/>
        </p:nvSpPr>
        <p:spPr>
          <a:xfrm>
            <a:off x="366471" y="1240916"/>
            <a:ext cx="5817235" cy="2465070"/>
          </a:xfrm>
          <a:prstGeom prst="rect">
            <a:avLst/>
          </a:prstGeom>
          <a:noFill/>
          <a:ln>
            <a:noFill/>
          </a:ln>
        </p:spPr>
        <p:txBody>
          <a:bodyPr anchorCtr="0" anchor="t" bIns="0" lIns="0" spcFirstLastPara="1" rIns="0" wrap="square" tIns="13325">
            <a:spAutoFit/>
          </a:bodyPr>
          <a:lstStyle/>
          <a:p>
            <a:pPr indent="0" lvl="0" marL="12700" marR="13843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To define a color in CIE model, provide weights for  the X, Y and Z primaries, just as you would for an  RGB display (e.g. color = xX + yY + zZ).</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5"/>
              </a:spcBef>
              <a:spcAft>
                <a:spcPts val="0"/>
              </a:spcAft>
              <a:buNone/>
            </a:pPr>
            <a:r>
              <a:t/>
            </a:r>
            <a:endParaRPr sz="2100">
              <a:solidFill>
                <a:schemeClr val="dk1"/>
              </a:solidFill>
              <a:latin typeface="Helvetica Neue"/>
              <a:ea typeface="Helvetica Neue"/>
              <a:cs typeface="Helvetica Neue"/>
              <a:sym typeface="Helvetica Neue"/>
            </a:endParaRPr>
          </a:p>
          <a:p>
            <a:pPr indent="-158750" lvl="0" marL="170815" marR="0" rtl="0" algn="l">
              <a:lnSpc>
                <a:spcPct val="100000"/>
              </a:lnSpc>
              <a:spcBef>
                <a:spcPts val="0"/>
              </a:spcBef>
              <a:spcAft>
                <a:spcPts val="0"/>
              </a:spcAft>
              <a:buClr>
                <a:srgbClr val="131313"/>
              </a:buClr>
              <a:buSzPts val="2000"/>
              <a:buFont typeface="Helvetica Neue"/>
              <a:buChar char="•"/>
            </a:pPr>
            <a:r>
              <a:rPr lang="en-US" sz="2000">
                <a:solidFill>
                  <a:srgbClr val="131313"/>
                </a:solidFill>
                <a:latin typeface="Helvetica Neue"/>
                <a:ea typeface="Helvetica Neue"/>
                <a:cs typeface="Helvetica Neue"/>
                <a:sym typeface="Helvetica Neue"/>
              </a:rPr>
              <a:t>X, Y and Z form a three dimensional color volume.</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0"/>
              </a:spcBef>
              <a:spcAft>
                <a:spcPts val="0"/>
              </a:spcAft>
              <a:buClr>
                <a:srgbClr val="131313"/>
              </a:buClr>
              <a:buSzPts val="2100"/>
              <a:buFont typeface="Helvetica Neue"/>
              <a:buNone/>
            </a:pPr>
            <a:r>
              <a:t/>
            </a:r>
            <a:endParaRPr sz="2100">
              <a:solidFill>
                <a:schemeClr val="dk1"/>
              </a:solidFill>
              <a:latin typeface="Helvetica Neue"/>
              <a:ea typeface="Helvetica Neue"/>
              <a:cs typeface="Helvetica Neue"/>
              <a:sym typeface="Helvetica Neue"/>
            </a:endParaRPr>
          </a:p>
          <a:p>
            <a:pPr indent="-158750" lvl="0" marL="170815" marR="0" rtl="0" algn="l">
              <a:lnSpc>
                <a:spcPct val="100000"/>
              </a:lnSpc>
              <a:spcBef>
                <a:spcPts val="0"/>
              </a:spcBef>
              <a:spcAft>
                <a:spcPts val="0"/>
              </a:spcAft>
              <a:buClr>
                <a:srgbClr val="131313"/>
              </a:buClr>
              <a:buSzPts val="2000"/>
              <a:buFont typeface="Helvetica Neue"/>
              <a:buChar char="•"/>
            </a:pPr>
            <a:r>
              <a:rPr lang="en-US" sz="2000">
                <a:solidFill>
                  <a:srgbClr val="131313"/>
                </a:solidFill>
                <a:latin typeface="Helvetica Neue"/>
                <a:ea typeface="Helvetica Neue"/>
                <a:cs typeface="Helvetica Neue"/>
                <a:sym typeface="Helvetica Neue"/>
              </a:rPr>
              <a:t>We can ignore the dimension of luminance by</a:t>
            </a:r>
            <a:endParaRPr sz="20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normalizing with total light intensity, x+y+z = 1.</a:t>
            </a:r>
            <a:endParaRPr sz="2000">
              <a:solidFill>
                <a:schemeClr val="dk1"/>
              </a:solidFill>
              <a:latin typeface="Helvetica Neue"/>
              <a:ea typeface="Helvetica Neue"/>
              <a:cs typeface="Helvetica Neue"/>
              <a:sym typeface="Helvetica Neue"/>
            </a:endParaRPr>
          </a:p>
        </p:txBody>
      </p:sp>
      <p:pic>
        <p:nvPicPr>
          <p:cNvPr id="160" name="Google Shape;160;p20"/>
          <p:cNvPicPr preferRelativeResize="0"/>
          <p:nvPr/>
        </p:nvPicPr>
        <p:blipFill rotWithShape="1">
          <a:blip r:embed="rId4">
            <a:alphaModFix/>
          </a:blip>
          <a:srcRect b="0" l="0" r="0" t="0"/>
          <a:stretch/>
        </p:blipFill>
        <p:spPr>
          <a:xfrm>
            <a:off x="5422391" y="3700271"/>
            <a:ext cx="3506723" cy="2717292"/>
          </a:xfrm>
          <a:prstGeom prst="rect">
            <a:avLst/>
          </a:prstGeom>
          <a:noFill/>
          <a:ln>
            <a:noFill/>
          </a:ln>
        </p:spPr>
      </p:pic>
      <p:sp>
        <p:nvSpPr>
          <p:cNvPr id="161" name="Google Shape;161;p20"/>
          <p:cNvSpPr txBox="1"/>
          <p:nvPr/>
        </p:nvSpPr>
        <p:spPr>
          <a:xfrm>
            <a:off x="6170803" y="6517030"/>
            <a:ext cx="26396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CIE chromaticity diagram.</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nvSpPr>
        <p:spPr>
          <a:xfrm>
            <a:off x="8384540" y="6273495"/>
            <a:ext cx="22352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15</a:t>
            </a:r>
            <a:endParaRPr sz="1400">
              <a:solidFill>
                <a:schemeClr val="dk1"/>
              </a:solidFill>
              <a:latin typeface="Helvetica Neue"/>
              <a:ea typeface="Helvetica Neue"/>
              <a:cs typeface="Helvetica Neue"/>
              <a:sym typeface="Helvetica Neue"/>
            </a:endParaRPr>
          </a:p>
        </p:txBody>
      </p:sp>
      <p:sp>
        <p:nvSpPr>
          <p:cNvPr id="167" name="Google Shape;167;p21"/>
          <p:cNvSpPr txBox="1"/>
          <p:nvPr>
            <p:ph type="title"/>
          </p:nvPr>
        </p:nvSpPr>
        <p:spPr>
          <a:xfrm>
            <a:off x="150368" y="255524"/>
            <a:ext cx="8417560" cy="5137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Standard Primaries &amp; the chromaticity diagram</a:t>
            </a:r>
            <a:endParaRPr sz="3200"/>
          </a:p>
        </p:txBody>
      </p:sp>
      <p:pic>
        <p:nvPicPr>
          <p:cNvPr id="168" name="Google Shape;168;p21"/>
          <p:cNvPicPr preferRelativeResize="0"/>
          <p:nvPr/>
        </p:nvPicPr>
        <p:blipFill rotWithShape="1">
          <a:blip r:embed="rId3">
            <a:alphaModFix/>
          </a:blip>
          <a:srcRect b="0" l="0" r="0" t="0"/>
          <a:stretch/>
        </p:blipFill>
        <p:spPr>
          <a:xfrm>
            <a:off x="3348228" y="944880"/>
            <a:ext cx="2159507" cy="2735580"/>
          </a:xfrm>
          <a:prstGeom prst="rect">
            <a:avLst/>
          </a:prstGeom>
          <a:noFill/>
          <a:ln>
            <a:noFill/>
          </a:ln>
        </p:spPr>
      </p:pic>
      <p:pic>
        <p:nvPicPr>
          <p:cNvPr id="169" name="Google Shape;169;p21"/>
          <p:cNvPicPr preferRelativeResize="0"/>
          <p:nvPr/>
        </p:nvPicPr>
        <p:blipFill rotWithShape="1">
          <a:blip r:embed="rId4">
            <a:alphaModFix/>
          </a:blip>
          <a:srcRect b="0" l="0" r="0" t="0"/>
          <a:stretch/>
        </p:blipFill>
        <p:spPr>
          <a:xfrm>
            <a:off x="288036" y="1016508"/>
            <a:ext cx="2157984" cy="2449068"/>
          </a:xfrm>
          <a:prstGeom prst="rect">
            <a:avLst/>
          </a:prstGeom>
          <a:noFill/>
          <a:ln>
            <a:noFill/>
          </a:ln>
        </p:spPr>
      </p:pic>
      <p:pic>
        <p:nvPicPr>
          <p:cNvPr id="170" name="Google Shape;170;p21"/>
          <p:cNvPicPr preferRelativeResize="0"/>
          <p:nvPr/>
        </p:nvPicPr>
        <p:blipFill rotWithShape="1">
          <a:blip r:embed="rId5">
            <a:alphaModFix/>
          </a:blip>
          <a:srcRect b="0" l="0" r="0" t="0"/>
          <a:stretch/>
        </p:blipFill>
        <p:spPr>
          <a:xfrm>
            <a:off x="6225540" y="981455"/>
            <a:ext cx="2424684" cy="2519172"/>
          </a:xfrm>
          <a:prstGeom prst="rect">
            <a:avLst/>
          </a:prstGeom>
          <a:noFill/>
          <a:ln>
            <a:noFill/>
          </a:ln>
        </p:spPr>
      </p:pic>
      <p:sp>
        <p:nvSpPr>
          <p:cNvPr id="171" name="Google Shape;171;p21"/>
          <p:cNvSpPr txBox="1"/>
          <p:nvPr/>
        </p:nvSpPr>
        <p:spPr>
          <a:xfrm>
            <a:off x="690473" y="3524250"/>
            <a:ext cx="13188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4B4B4B"/>
                </a:solidFill>
                <a:latin typeface="Helvetica Neue"/>
                <a:ea typeface="Helvetica Neue"/>
                <a:cs typeface="Helvetica Neue"/>
                <a:sym typeface="Helvetica Neue"/>
              </a:rPr>
              <a:t>Gamut Color</a:t>
            </a:r>
            <a:endParaRPr sz="1800">
              <a:solidFill>
                <a:schemeClr val="dk1"/>
              </a:solidFill>
              <a:latin typeface="Helvetica Neue"/>
              <a:ea typeface="Helvetica Neue"/>
              <a:cs typeface="Helvetica Neue"/>
              <a:sym typeface="Helvetica Neue"/>
            </a:endParaRPr>
          </a:p>
        </p:txBody>
      </p:sp>
      <p:sp>
        <p:nvSpPr>
          <p:cNvPr id="172" name="Google Shape;172;p21"/>
          <p:cNvSpPr txBox="1"/>
          <p:nvPr/>
        </p:nvSpPr>
        <p:spPr>
          <a:xfrm>
            <a:off x="3250438" y="3803345"/>
            <a:ext cx="205867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solidFill>
                  <a:srgbClr val="131313"/>
                </a:solidFill>
                <a:latin typeface="Helvetica Neue"/>
                <a:ea typeface="Helvetica Neue"/>
                <a:cs typeface="Helvetica Neue"/>
                <a:sym typeface="Helvetica Neue"/>
              </a:rPr>
              <a:t>Complementary Color</a:t>
            </a:r>
            <a:endParaRPr sz="1600">
              <a:solidFill>
                <a:schemeClr val="dk1"/>
              </a:solidFill>
              <a:latin typeface="Helvetica Neue"/>
              <a:ea typeface="Helvetica Neue"/>
              <a:cs typeface="Helvetica Neue"/>
              <a:sym typeface="Helvetica Neue"/>
            </a:endParaRPr>
          </a:p>
        </p:txBody>
      </p:sp>
      <p:sp>
        <p:nvSpPr>
          <p:cNvPr id="173" name="Google Shape;173;p21"/>
          <p:cNvSpPr txBox="1"/>
          <p:nvPr/>
        </p:nvSpPr>
        <p:spPr>
          <a:xfrm>
            <a:off x="6597142" y="3708907"/>
            <a:ext cx="2261870" cy="8483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Dominant Wavelength</a:t>
            </a:r>
            <a:endParaRPr sz="1800">
              <a:solidFill>
                <a:schemeClr val="dk1"/>
              </a:solidFill>
              <a:latin typeface="Helvetica Neue"/>
              <a:ea typeface="Helvetica Neue"/>
              <a:cs typeface="Helvetica Neue"/>
              <a:sym typeface="Helvetica Neue"/>
            </a:endParaRPr>
          </a:p>
          <a:p>
            <a:pPr indent="278764" lvl="0" marL="647700" marR="1021714"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&amp;  Purity</a:t>
            </a:r>
            <a:endParaRPr sz="1800">
              <a:solidFill>
                <a:schemeClr val="dk1"/>
              </a:solidFill>
              <a:latin typeface="Helvetica Neue"/>
              <a:ea typeface="Helvetica Neue"/>
              <a:cs typeface="Helvetica Neue"/>
              <a:sym typeface="Helvetica Neue"/>
            </a:endParaRPr>
          </a:p>
        </p:txBody>
      </p:sp>
      <p:pic>
        <p:nvPicPr>
          <p:cNvPr id="174" name="Google Shape;174;p21"/>
          <p:cNvPicPr preferRelativeResize="0"/>
          <p:nvPr/>
        </p:nvPicPr>
        <p:blipFill rotWithShape="1">
          <a:blip r:embed="rId6">
            <a:alphaModFix/>
          </a:blip>
          <a:srcRect b="0" l="0" r="0" t="0"/>
          <a:stretch/>
        </p:blipFill>
        <p:spPr>
          <a:xfrm>
            <a:off x="2700527" y="4218430"/>
            <a:ext cx="3476244" cy="2558796"/>
          </a:xfrm>
          <a:prstGeom prst="rect">
            <a:avLst/>
          </a:prstGeom>
          <a:noFill/>
          <a:ln>
            <a:noFill/>
          </a:ln>
        </p:spPr>
      </p:pic>
      <p:sp>
        <p:nvSpPr>
          <p:cNvPr id="175" name="Google Shape;175;p21"/>
          <p:cNvSpPr txBox="1"/>
          <p:nvPr/>
        </p:nvSpPr>
        <p:spPr>
          <a:xfrm>
            <a:off x="6597142" y="6273495"/>
            <a:ext cx="12065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RGB Model</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nvSpPr>
        <p:spPr>
          <a:xfrm>
            <a:off x="8384540" y="6273495"/>
            <a:ext cx="22352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16</a:t>
            </a:r>
            <a:endParaRPr sz="1400">
              <a:solidFill>
                <a:schemeClr val="dk1"/>
              </a:solidFill>
              <a:latin typeface="Helvetica Neue"/>
              <a:ea typeface="Helvetica Neue"/>
              <a:cs typeface="Helvetica Neue"/>
              <a:sym typeface="Helvetica Neue"/>
            </a:endParaRPr>
          </a:p>
        </p:txBody>
      </p:sp>
      <p:sp>
        <p:nvSpPr>
          <p:cNvPr id="181" name="Google Shape;181;p22"/>
          <p:cNvSpPr txBox="1"/>
          <p:nvPr/>
        </p:nvSpPr>
        <p:spPr>
          <a:xfrm>
            <a:off x="366471" y="847166"/>
            <a:ext cx="4777740" cy="4639945"/>
          </a:xfrm>
          <a:prstGeom prst="rect">
            <a:avLst/>
          </a:prstGeom>
          <a:noFill/>
          <a:ln>
            <a:noFill/>
          </a:ln>
        </p:spPr>
        <p:txBody>
          <a:bodyPr anchorCtr="0" anchor="t" bIns="0" lIns="0" spcFirstLastPara="1" rIns="0" wrap="square" tIns="12700">
            <a:spAutoFit/>
          </a:bodyPr>
          <a:lstStyle/>
          <a:p>
            <a:pPr indent="-107949" lvl="0" marL="93345" marR="0" rtl="0" algn="l">
              <a:lnSpc>
                <a:spcPct val="100000"/>
              </a:lnSpc>
              <a:spcBef>
                <a:spcPts val="0"/>
              </a:spcBef>
              <a:spcAft>
                <a:spcPts val="0"/>
              </a:spcAft>
              <a:buClr>
                <a:srgbClr val="131313"/>
              </a:buClr>
              <a:buSzPts val="1700"/>
              <a:buFont typeface="Helvetica Neue"/>
              <a:buChar char="•"/>
            </a:pPr>
            <a:r>
              <a:rPr lang="en-US" sz="1800">
                <a:solidFill>
                  <a:srgbClr val="131313"/>
                </a:solidFill>
                <a:latin typeface="Helvetica Neue"/>
                <a:ea typeface="Helvetica Neue"/>
                <a:cs typeface="Helvetica Neue"/>
                <a:sym typeface="Helvetica Neue"/>
              </a:rPr>
              <a:t>The red, green, and blue (RGB) color space is</a:t>
            </a:r>
            <a:endParaRPr sz="1800">
              <a:solidFill>
                <a:schemeClr val="dk1"/>
              </a:solidFill>
              <a:latin typeface="Helvetica Neue"/>
              <a:ea typeface="Helvetica Neue"/>
              <a:cs typeface="Helvetica Neue"/>
              <a:sym typeface="Helvetica Neue"/>
            </a:endParaRPr>
          </a:p>
          <a:p>
            <a:pPr indent="0" lvl="0" marL="12700" marR="0" rtl="0" algn="l">
              <a:lnSpc>
                <a:spcPct val="100000"/>
              </a:lnSpc>
              <a:spcBef>
                <a:spcPts val="5"/>
              </a:spcBef>
              <a:spcAft>
                <a:spcPts val="0"/>
              </a:spcAft>
              <a:buNone/>
            </a:pPr>
            <a:r>
              <a:rPr lang="en-US" sz="1800">
                <a:solidFill>
                  <a:srgbClr val="131313"/>
                </a:solidFill>
                <a:latin typeface="Helvetica Neue"/>
                <a:ea typeface="Helvetica Neue"/>
                <a:cs typeface="Helvetica Neue"/>
                <a:sym typeface="Helvetica Neue"/>
              </a:rPr>
              <a:t>widely used throughout computer graphics.</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10"/>
              </a:spcBef>
              <a:spcAft>
                <a:spcPts val="0"/>
              </a:spcAft>
              <a:buNone/>
            </a:pPr>
            <a:r>
              <a:t/>
            </a:r>
            <a:endParaRPr sz="2500">
              <a:solidFill>
                <a:schemeClr val="dk1"/>
              </a:solidFill>
              <a:latin typeface="Helvetica Neue"/>
              <a:ea typeface="Helvetica Neue"/>
              <a:cs typeface="Helvetica Neue"/>
              <a:sym typeface="Helvetica Neue"/>
            </a:endParaRPr>
          </a:p>
          <a:p>
            <a:pPr indent="-107949" lvl="0" marL="93345" marR="0" rtl="0" algn="l">
              <a:lnSpc>
                <a:spcPct val="100000"/>
              </a:lnSpc>
              <a:spcBef>
                <a:spcPts val="0"/>
              </a:spcBef>
              <a:spcAft>
                <a:spcPts val="0"/>
              </a:spcAft>
              <a:buClr>
                <a:srgbClr val="131313"/>
              </a:buClr>
              <a:buSzPts val="1700"/>
              <a:buFont typeface="Helvetica Neue"/>
              <a:buChar char="•"/>
            </a:pPr>
            <a:r>
              <a:rPr lang="en-US" sz="1800">
                <a:solidFill>
                  <a:srgbClr val="131313"/>
                </a:solidFill>
                <a:latin typeface="Helvetica Neue"/>
                <a:ea typeface="Helvetica Neue"/>
                <a:cs typeface="Helvetica Neue"/>
                <a:sym typeface="Helvetica Neue"/>
              </a:rPr>
              <a:t>Additive Color Model.</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31313"/>
              </a:buClr>
              <a:buSzPts val="2000"/>
              <a:buFont typeface="Helvetica Neue"/>
              <a:buNone/>
            </a:pPr>
            <a:r>
              <a:t/>
            </a:r>
            <a:endParaRPr sz="2000">
              <a:solidFill>
                <a:schemeClr val="dk1"/>
              </a:solidFill>
              <a:latin typeface="Helvetica Neue"/>
              <a:ea typeface="Helvetica Neue"/>
              <a:cs typeface="Helvetica Neue"/>
              <a:sym typeface="Helvetica Neue"/>
            </a:endParaRPr>
          </a:p>
          <a:p>
            <a:pPr indent="-107949" lvl="0" marL="93345" marR="0" rtl="0" algn="l">
              <a:lnSpc>
                <a:spcPct val="100000"/>
              </a:lnSpc>
              <a:spcBef>
                <a:spcPts val="1375"/>
              </a:spcBef>
              <a:spcAft>
                <a:spcPts val="0"/>
              </a:spcAft>
              <a:buClr>
                <a:srgbClr val="131313"/>
              </a:buClr>
              <a:buSzPts val="1700"/>
              <a:buFont typeface="Helvetica Neue"/>
              <a:buChar char="•"/>
            </a:pPr>
            <a:r>
              <a:rPr lang="en-US" sz="1800">
                <a:solidFill>
                  <a:srgbClr val="131313"/>
                </a:solidFill>
                <a:latin typeface="Helvetica Neue"/>
                <a:ea typeface="Helvetica Neue"/>
                <a:cs typeface="Helvetica Neue"/>
                <a:sym typeface="Helvetica Neue"/>
              </a:rPr>
              <a:t>Unit Cube defined on R, G &amp; B axes.</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10"/>
              </a:spcBef>
              <a:spcAft>
                <a:spcPts val="0"/>
              </a:spcAft>
              <a:buClr>
                <a:srgbClr val="131313"/>
              </a:buClr>
              <a:buSzPts val="1900"/>
              <a:buFont typeface="Helvetica Neue"/>
              <a:buNone/>
            </a:pPr>
            <a:r>
              <a:t/>
            </a:r>
            <a:endParaRPr sz="1900">
              <a:solidFill>
                <a:schemeClr val="dk1"/>
              </a:solidFill>
              <a:latin typeface="Helvetica Neue"/>
              <a:ea typeface="Helvetica Neue"/>
              <a:cs typeface="Helvetica Neue"/>
              <a:sym typeface="Helvetica Neue"/>
            </a:endParaRPr>
          </a:p>
          <a:p>
            <a:pPr indent="-107949" lvl="0" marL="12700" marR="321945" rtl="0" algn="l">
              <a:lnSpc>
                <a:spcPct val="100000"/>
              </a:lnSpc>
              <a:spcBef>
                <a:spcPts val="0"/>
              </a:spcBef>
              <a:spcAft>
                <a:spcPts val="0"/>
              </a:spcAft>
              <a:buClr>
                <a:srgbClr val="131313"/>
              </a:buClr>
              <a:buSzPts val="1700"/>
              <a:buFont typeface="Helvetica Neue"/>
              <a:buChar char="•"/>
            </a:pPr>
            <a:r>
              <a:rPr lang="en-US" sz="1800">
                <a:solidFill>
                  <a:srgbClr val="131313"/>
                </a:solidFill>
                <a:latin typeface="Helvetica Neue"/>
                <a:ea typeface="Helvetica Neue"/>
                <a:cs typeface="Helvetica Neue"/>
                <a:sym typeface="Helvetica Neue"/>
              </a:rPr>
              <a:t>The Origin (0,0,0) represents black and the  diagonally opposite vertex (1,1,1) is White.</a:t>
            </a:r>
            <a:endParaRPr sz="1800">
              <a:solidFill>
                <a:schemeClr val="dk1"/>
              </a:solidFill>
              <a:latin typeface="Helvetica Neue"/>
              <a:ea typeface="Helvetica Neue"/>
              <a:cs typeface="Helvetica Neue"/>
              <a:sym typeface="Helvetica Neue"/>
            </a:endParaRPr>
          </a:p>
          <a:p>
            <a:pPr indent="-107949" lvl="0" marL="12700" marR="58419" rtl="0" algn="l">
              <a:lnSpc>
                <a:spcPct val="150000"/>
              </a:lnSpc>
              <a:spcBef>
                <a:spcPts val="1764"/>
              </a:spcBef>
              <a:spcAft>
                <a:spcPts val="0"/>
              </a:spcAft>
              <a:buClr>
                <a:srgbClr val="131313"/>
              </a:buClr>
              <a:buSzPts val="1700"/>
              <a:buFont typeface="Helvetica Neue"/>
              <a:buChar char="•"/>
            </a:pPr>
            <a:r>
              <a:rPr lang="en-US" sz="1800">
                <a:solidFill>
                  <a:srgbClr val="131313"/>
                </a:solidFill>
                <a:latin typeface="Helvetica Neue"/>
                <a:ea typeface="Helvetica Neue"/>
                <a:cs typeface="Helvetica Neue"/>
                <a:sym typeface="Helvetica Neue"/>
              </a:rPr>
              <a:t>Vertices of the cube on the axes represent  primary colors, and the remaining vertices are  the complementary color points for each of the  primary colors.</a:t>
            </a:r>
            <a:endParaRPr sz="1800">
              <a:solidFill>
                <a:schemeClr val="dk1"/>
              </a:solidFill>
              <a:latin typeface="Helvetica Neue"/>
              <a:ea typeface="Helvetica Neue"/>
              <a:cs typeface="Helvetica Neue"/>
              <a:sym typeface="Helvetica Neue"/>
            </a:endParaRPr>
          </a:p>
        </p:txBody>
      </p:sp>
      <p:sp>
        <p:nvSpPr>
          <p:cNvPr id="182" name="Google Shape;182;p22"/>
          <p:cNvSpPr txBox="1"/>
          <p:nvPr/>
        </p:nvSpPr>
        <p:spPr>
          <a:xfrm>
            <a:off x="366471" y="5873292"/>
            <a:ext cx="4320540" cy="848360"/>
          </a:xfrm>
          <a:prstGeom prst="rect">
            <a:avLst/>
          </a:prstGeom>
          <a:noFill/>
          <a:ln>
            <a:noFill/>
          </a:ln>
        </p:spPr>
        <p:txBody>
          <a:bodyPr anchorCtr="0" anchor="t" bIns="0" lIns="0" spcFirstLastPara="1" rIns="0" wrap="square" tIns="12700">
            <a:spAutoFit/>
          </a:bodyPr>
          <a:lstStyle/>
          <a:p>
            <a:pPr indent="-107949" lvl="0" marL="12700" marR="5080" rtl="0" algn="l">
              <a:lnSpc>
                <a:spcPct val="150000"/>
              </a:lnSpc>
              <a:spcBef>
                <a:spcPts val="0"/>
              </a:spcBef>
              <a:spcAft>
                <a:spcPts val="0"/>
              </a:spcAft>
              <a:buClr>
                <a:srgbClr val="131313"/>
              </a:buClr>
              <a:buSzPts val="1700"/>
              <a:buFont typeface="Helvetica Neue"/>
              <a:buChar char="•"/>
            </a:pPr>
            <a:r>
              <a:rPr lang="en-US" sz="1800">
                <a:solidFill>
                  <a:srgbClr val="131313"/>
                </a:solidFill>
                <a:latin typeface="Helvetica Neue"/>
                <a:ea typeface="Helvetica Neue"/>
                <a:cs typeface="Helvetica Neue"/>
                <a:sym typeface="Helvetica Neue"/>
              </a:rPr>
              <a:t>Shades of gray are represented along the  main diagonal.</a:t>
            </a:r>
            <a:endParaRPr sz="1800">
              <a:solidFill>
                <a:schemeClr val="dk1"/>
              </a:solidFill>
              <a:latin typeface="Helvetica Neue"/>
              <a:ea typeface="Helvetica Neue"/>
              <a:cs typeface="Helvetica Neue"/>
              <a:sym typeface="Helvetica Neue"/>
            </a:endParaRPr>
          </a:p>
        </p:txBody>
      </p:sp>
      <p:sp>
        <p:nvSpPr>
          <p:cNvPr id="183" name="Google Shape;183;p22"/>
          <p:cNvSpPr txBox="1"/>
          <p:nvPr>
            <p:ph type="title"/>
          </p:nvPr>
        </p:nvSpPr>
        <p:spPr>
          <a:xfrm>
            <a:off x="150368" y="255524"/>
            <a:ext cx="2124710" cy="5137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RGB Model</a:t>
            </a:r>
            <a:endParaRPr sz="3200"/>
          </a:p>
        </p:txBody>
      </p:sp>
      <p:pic>
        <p:nvPicPr>
          <p:cNvPr id="184" name="Google Shape;184;p22"/>
          <p:cNvPicPr preferRelativeResize="0"/>
          <p:nvPr/>
        </p:nvPicPr>
        <p:blipFill rotWithShape="1">
          <a:blip r:embed="rId3">
            <a:alphaModFix/>
          </a:blip>
          <a:srcRect b="0" l="0" r="0" t="0"/>
          <a:stretch/>
        </p:blipFill>
        <p:spPr>
          <a:xfrm>
            <a:off x="5256276" y="1609344"/>
            <a:ext cx="3887723" cy="43403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nvSpPr>
        <p:spPr>
          <a:xfrm>
            <a:off x="78739" y="1474165"/>
            <a:ext cx="6710680" cy="3380104"/>
          </a:xfrm>
          <a:prstGeom prst="rect">
            <a:avLst/>
          </a:prstGeom>
          <a:noFill/>
          <a:ln>
            <a:noFill/>
          </a:ln>
        </p:spPr>
        <p:txBody>
          <a:bodyPr anchorCtr="0" anchor="t" bIns="0" lIns="0" spcFirstLastPara="1" rIns="0" wrap="square" tIns="13325">
            <a:spAutoFit/>
          </a:bodyPr>
          <a:lstStyle/>
          <a:p>
            <a:pPr indent="0" lvl="0" marL="12700" marR="31115"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Each color point within the unit cube can be represented as  w weighted vector sum of the primary colors, using unit  vectors </a:t>
            </a:r>
            <a:r>
              <a:rPr b="1" lang="en-US" sz="2000">
                <a:solidFill>
                  <a:srgbClr val="131313"/>
                </a:solidFill>
                <a:latin typeface="Arial"/>
                <a:ea typeface="Arial"/>
                <a:cs typeface="Arial"/>
                <a:sym typeface="Arial"/>
              </a:rPr>
              <a:t>R</a:t>
            </a:r>
            <a:r>
              <a:rPr lang="en-US" sz="2000">
                <a:solidFill>
                  <a:srgbClr val="131313"/>
                </a:solidFill>
                <a:latin typeface="Helvetica Neue"/>
                <a:ea typeface="Helvetica Neue"/>
                <a:cs typeface="Helvetica Neue"/>
                <a:sym typeface="Helvetica Neue"/>
              </a:rPr>
              <a:t>,</a:t>
            </a:r>
            <a:r>
              <a:rPr b="1" lang="en-US" sz="2000">
                <a:solidFill>
                  <a:srgbClr val="131313"/>
                </a:solidFill>
                <a:latin typeface="Arial"/>
                <a:ea typeface="Arial"/>
                <a:cs typeface="Arial"/>
                <a:sym typeface="Arial"/>
              </a:rPr>
              <a:t>G </a:t>
            </a:r>
            <a:r>
              <a:rPr lang="en-US" sz="2000">
                <a:solidFill>
                  <a:srgbClr val="131313"/>
                </a:solidFill>
                <a:latin typeface="Helvetica Neue"/>
                <a:ea typeface="Helvetica Neue"/>
                <a:cs typeface="Helvetica Neue"/>
                <a:sym typeface="Helvetica Neue"/>
              </a:rPr>
              <a:t>and </a:t>
            </a:r>
            <a:r>
              <a:rPr b="1" lang="en-US" sz="2000">
                <a:solidFill>
                  <a:srgbClr val="131313"/>
                </a:solidFill>
                <a:latin typeface="Arial"/>
                <a:ea typeface="Arial"/>
                <a:cs typeface="Arial"/>
                <a:sym typeface="Arial"/>
              </a:rPr>
              <a:t>B</a:t>
            </a:r>
            <a:r>
              <a:rPr lang="en-US" sz="2000">
                <a:solidFill>
                  <a:srgbClr val="131313"/>
                </a:solidFill>
                <a:latin typeface="Helvetica Neue"/>
                <a:ea typeface="Helvetica Neue"/>
                <a:cs typeface="Helvetica Neue"/>
                <a:sym typeface="Helvetica Neue"/>
              </a:rPr>
              <a:t>.</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5"/>
              </a:spcBef>
              <a:spcAft>
                <a:spcPts val="0"/>
              </a:spcAft>
              <a:buNone/>
            </a:pPr>
            <a:r>
              <a:t/>
            </a:r>
            <a:endParaRPr sz="2100">
              <a:solidFill>
                <a:schemeClr val="dk1"/>
              </a:solidFill>
              <a:latin typeface="Helvetica Neue"/>
              <a:ea typeface="Helvetica Neue"/>
              <a:cs typeface="Helvetica Neue"/>
              <a:sym typeface="Helvetica Neue"/>
            </a:endParaRPr>
          </a:p>
          <a:p>
            <a:pPr indent="0" lvl="0" marL="187325" marR="0" rtl="0" algn="ctr">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C(λ) =(R,G,B) = R</a:t>
            </a:r>
            <a:r>
              <a:rPr b="1" lang="en-US" sz="2000">
                <a:solidFill>
                  <a:srgbClr val="131313"/>
                </a:solidFill>
                <a:latin typeface="Arial"/>
                <a:ea typeface="Arial"/>
                <a:cs typeface="Arial"/>
                <a:sym typeface="Arial"/>
              </a:rPr>
              <a:t>R </a:t>
            </a:r>
            <a:r>
              <a:rPr lang="en-US" sz="2000">
                <a:solidFill>
                  <a:srgbClr val="131313"/>
                </a:solidFill>
                <a:latin typeface="Helvetica Neue"/>
                <a:ea typeface="Helvetica Neue"/>
                <a:cs typeface="Helvetica Neue"/>
                <a:sym typeface="Helvetica Neue"/>
              </a:rPr>
              <a:t>+G</a:t>
            </a:r>
            <a:r>
              <a:rPr b="1" lang="en-US" sz="2000">
                <a:solidFill>
                  <a:srgbClr val="131313"/>
                </a:solidFill>
                <a:latin typeface="Arial"/>
                <a:ea typeface="Arial"/>
                <a:cs typeface="Arial"/>
                <a:sym typeface="Arial"/>
              </a:rPr>
              <a:t>G</a:t>
            </a:r>
            <a:r>
              <a:rPr lang="en-US" sz="2000">
                <a:solidFill>
                  <a:srgbClr val="131313"/>
                </a:solidFill>
                <a:latin typeface="Helvetica Neue"/>
                <a:ea typeface="Helvetica Neue"/>
                <a:cs typeface="Helvetica Neue"/>
                <a:sym typeface="Helvetica Neue"/>
              </a:rPr>
              <a:t>+ B</a:t>
            </a:r>
            <a:r>
              <a:rPr b="1" lang="en-US" sz="2000">
                <a:solidFill>
                  <a:srgbClr val="131313"/>
                </a:solidFill>
                <a:latin typeface="Arial"/>
                <a:ea typeface="Arial"/>
                <a:cs typeface="Arial"/>
                <a:sym typeface="Arial"/>
              </a:rPr>
              <a:t>B</a:t>
            </a:r>
            <a:endParaRPr sz="20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2050">
              <a:solidFill>
                <a:schemeClr val="dk1"/>
              </a:solidFill>
              <a:latin typeface="Arial"/>
              <a:ea typeface="Arial"/>
              <a:cs typeface="Arial"/>
              <a:sym typeface="Arial"/>
            </a:endParaRPr>
          </a:p>
          <a:p>
            <a:pPr indent="0" lvl="0" marL="12700" marR="94615"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Where R,G, and B are assigned values in the range from 0  to 1.0.</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0"/>
              </a:spcBef>
              <a:spcAft>
                <a:spcPts val="0"/>
              </a:spcAft>
              <a:buNone/>
            </a:pPr>
            <a:r>
              <a:t/>
            </a:r>
            <a:endParaRPr sz="2100">
              <a:solidFill>
                <a:schemeClr val="dk1"/>
              </a:solidFill>
              <a:latin typeface="Helvetica Neue"/>
              <a:ea typeface="Helvetica Neue"/>
              <a:cs typeface="Helvetica Neue"/>
              <a:sym typeface="Helvetica Neue"/>
            </a:endParaRPr>
          </a:p>
          <a:p>
            <a:pPr indent="0" lvl="0" marL="12700" marR="0" rtl="0" algn="l">
              <a:lnSpc>
                <a:spcPct val="100000"/>
              </a:lnSpc>
              <a:spcBef>
                <a:spcPts val="5"/>
              </a:spcBef>
              <a:spcAft>
                <a:spcPts val="0"/>
              </a:spcAft>
              <a:buNone/>
            </a:pPr>
            <a:r>
              <a:rPr lang="en-US" sz="2000">
                <a:solidFill>
                  <a:srgbClr val="131313"/>
                </a:solidFill>
                <a:latin typeface="Helvetica Neue"/>
                <a:ea typeface="Helvetica Neue"/>
                <a:cs typeface="Helvetica Neue"/>
                <a:sym typeface="Helvetica Neue"/>
              </a:rPr>
              <a:t>For </a:t>
            </a:r>
            <a:r>
              <a:rPr lang="en-US" sz="2000">
                <a:solidFill>
                  <a:srgbClr val="6F2F9F"/>
                </a:solidFill>
                <a:latin typeface="Helvetica Neue"/>
                <a:ea typeface="Helvetica Neue"/>
                <a:cs typeface="Helvetica Neue"/>
                <a:sym typeface="Helvetica Neue"/>
              </a:rPr>
              <a:t>example </a:t>
            </a:r>
            <a:r>
              <a:rPr lang="en-US" sz="2000">
                <a:solidFill>
                  <a:srgbClr val="131313"/>
                </a:solidFill>
                <a:latin typeface="Helvetica Neue"/>
                <a:ea typeface="Helvetica Neue"/>
                <a:cs typeface="Helvetica Neue"/>
                <a:sym typeface="Helvetica Neue"/>
              </a:rPr>
              <a:t>, the magenta vertex is obtained by adding the</a:t>
            </a:r>
            <a:endParaRPr sz="20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maximum red and blue values to produce : (1,0,1)</a:t>
            </a:r>
            <a:endParaRPr sz="2000">
              <a:solidFill>
                <a:schemeClr val="dk1"/>
              </a:solidFill>
              <a:latin typeface="Helvetica Neue"/>
              <a:ea typeface="Helvetica Neue"/>
              <a:cs typeface="Helvetica Neue"/>
              <a:sym typeface="Helvetica Neue"/>
            </a:endParaRPr>
          </a:p>
        </p:txBody>
      </p:sp>
      <p:sp>
        <p:nvSpPr>
          <p:cNvPr id="190" name="Google Shape;190;p23"/>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None/>
            </a:pPr>
            <a:fld id="{00000000-1234-1234-1234-123412341234}" type="slidenum">
              <a:rPr lang="en-US"/>
              <a:t>‹#›</a:t>
            </a:fld>
            <a:endParaRPr/>
          </a:p>
        </p:txBody>
      </p:sp>
      <p:sp>
        <p:nvSpPr>
          <p:cNvPr id="191" name="Google Shape;191;p23"/>
          <p:cNvSpPr txBox="1"/>
          <p:nvPr>
            <p:ph type="title"/>
          </p:nvPr>
        </p:nvSpPr>
        <p:spPr>
          <a:xfrm>
            <a:off x="150368" y="255524"/>
            <a:ext cx="2124710" cy="5137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200"/>
              <a:t>RGB Model</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402437" y="212293"/>
            <a:ext cx="1780539"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Arial"/>
                <a:ea typeface="Arial"/>
                <a:cs typeface="Arial"/>
                <a:sym typeface="Arial"/>
              </a:rPr>
              <a:t>YIQ model</a:t>
            </a:r>
            <a:endParaRPr sz="2800">
              <a:latin typeface="Arial"/>
              <a:ea typeface="Arial"/>
              <a:cs typeface="Arial"/>
              <a:sym typeface="Arial"/>
            </a:endParaRPr>
          </a:p>
        </p:txBody>
      </p:sp>
      <p:sp>
        <p:nvSpPr>
          <p:cNvPr id="197" name="Google Shape;197;p24"/>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None/>
            </a:pPr>
            <a:fld id="{00000000-1234-1234-1234-123412341234}" type="slidenum">
              <a:rPr lang="en-US"/>
              <a:t>‹#›</a:t>
            </a:fld>
            <a:endParaRPr/>
          </a:p>
        </p:txBody>
      </p:sp>
      <p:sp>
        <p:nvSpPr>
          <p:cNvPr id="198" name="Google Shape;198;p24"/>
          <p:cNvSpPr txBox="1"/>
          <p:nvPr/>
        </p:nvSpPr>
        <p:spPr>
          <a:xfrm>
            <a:off x="78739" y="1330578"/>
            <a:ext cx="6699250" cy="3684270"/>
          </a:xfrm>
          <a:prstGeom prst="rect">
            <a:avLst/>
          </a:prstGeom>
          <a:noFill/>
          <a:ln>
            <a:noFill/>
          </a:ln>
        </p:spPr>
        <p:txBody>
          <a:bodyPr anchorCtr="0" anchor="t" bIns="0" lIns="0" spcFirstLastPara="1" rIns="0" wrap="square" tIns="13325">
            <a:spAutoFit/>
          </a:bodyPr>
          <a:lstStyle/>
          <a:p>
            <a:pPr indent="-120650" lvl="0" marL="102235" marR="0"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YIQ model is used for US TV broadcast.</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0"/>
              </a:spcBef>
              <a:spcAft>
                <a:spcPts val="0"/>
              </a:spcAft>
              <a:buClr>
                <a:srgbClr val="131313"/>
              </a:buClr>
              <a:buSzPts val="2100"/>
              <a:buFont typeface="Helvetica Neue"/>
              <a:buNone/>
            </a:pPr>
            <a:r>
              <a:t/>
            </a:r>
            <a:endParaRPr sz="2100">
              <a:solidFill>
                <a:schemeClr val="dk1"/>
              </a:solidFill>
              <a:latin typeface="Helvetica Neue"/>
              <a:ea typeface="Helvetica Neue"/>
              <a:cs typeface="Helvetica Neue"/>
              <a:sym typeface="Helvetica Neue"/>
            </a:endParaRPr>
          </a:p>
          <a:p>
            <a:pPr indent="-120650" lvl="0" marL="102235" marR="0"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This model was designed to separate chrominance (I and</a:t>
            </a:r>
            <a:endParaRPr sz="20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Q) from luminance (Y).</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5"/>
              </a:spcBef>
              <a:spcAft>
                <a:spcPts val="0"/>
              </a:spcAft>
              <a:buNone/>
            </a:pPr>
            <a:r>
              <a:t/>
            </a:r>
            <a:endParaRPr sz="2100">
              <a:solidFill>
                <a:schemeClr val="dk1"/>
              </a:solidFill>
              <a:latin typeface="Helvetica Neue"/>
              <a:ea typeface="Helvetica Neue"/>
              <a:cs typeface="Helvetica Neue"/>
              <a:sym typeface="Helvetica Neue"/>
            </a:endParaRPr>
          </a:p>
          <a:p>
            <a:pPr indent="-120650" lvl="0" marL="12700" marR="5080"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This was a requirement in the early days of color television  when black-and-white sets still were expected to pick up  and display what were originally color pictures</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5"/>
              </a:spcBef>
              <a:spcAft>
                <a:spcPts val="0"/>
              </a:spcAft>
              <a:buClr>
                <a:srgbClr val="131313"/>
              </a:buClr>
              <a:buSzPts val="2100"/>
              <a:buFont typeface="Helvetica Neue"/>
              <a:buNone/>
            </a:pPr>
            <a:r>
              <a:t/>
            </a:r>
            <a:endParaRPr sz="2100">
              <a:solidFill>
                <a:schemeClr val="dk1"/>
              </a:solidFill>
              <a:latin typeface="Helvetica Neue"/>
              <a:ea typeface="Helvetica Neue"/>
              <a:cs typeface="Helvetica Neue"/>
              <a:sym typeface="Helvetica Neue"/>
            </a:endParaRPr>
          </a:p>
          <a:p>
            <a:pPr indent="-120650" lvl="0" marL="12700" marR="240029"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The Y-channel contains luminance information (sufficient  for black-and-white television sets) while the I and Q  channels carried the color information.</a:t>
            </a:r>
            <a:endParaRPr sz="2000">
              <a:solidFill>
                <a:schemeClr val="dk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nvSpPr>
        <p:spPr>
          <a:xfrm>
            <a:off x="366471" y="737362"/>
            <a:ext cx="8578215" cy="1855470"/>
          </a:xfrm>
          <a:prstGeom prst="rect">
            <a:avLst/>
          </a:prstGeom>
          <a:noFill/>
          <a:ln>
            <a:noFill/>
          </a:ln>
        </p:spPr>
        <p:txBody>
          <a:bodyPr anchorCtr="0" anchor="t" bIns="0" lIns="0" spcFirstLastPara="1" rIns="0" wrap="square" tIns="13325">
            <a:spAutoFit/>
          </a:bodyPr>
          <a:lstStyle/>
          <a:p>
            <a:pPr indent="-120650" lvl="0" marL="102235" marR="0"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A color television set would take these three channels, Y, I, and Q, and map</a:t>
            </a:r>
            <a:endParaRPr sz="20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the information back to R, G, and B levels for display on a screen.</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5"/>
              </a:spcBef>
              <a:spcAft>
                <a:spcPts val="0"/>
              </a:spcAft>
              <a:buNone/>
            </a:pPr>
            <a:r>
              <a:t/>
            </a:r>
            <a:endParaRPr sz="2100">
              <a:solidFill>
                <a:schemeClr val="dk1"/>
              </a:solidFill>
              <a:latin typeface="Helvetica Neue"/>
              <a:ea typeface="Helvetica Neue"/>
              <a:cs typeface="Helvetica Neue"/>
              <a:sym typeface="Helvetica Neue"/>
            </a:endParaRPr>
          </a:p>
          <a:p>
            <a:pPr indent="-120650" lvl="0" marL="12700" marR="22860"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The advantage of this model is that more bandwidth can be assigned to the  Y-component (luminance) because the human visual system is more  sensitive to changes in luminance than to changes in hue or saturation</a:t>
            </a:r>
            <a:endParaRPr sz="2000">
              <a:solidFill>
                <a:schemeClr val="dk1"/>
              </a:solidFill>
              <a:latin typeface="Helvetica Neue"/>
              <a:ea typeface="Helvetica Neue"/>
              <a:cs typeface="Helvetica Neue"/>
              <a:sym typeface="Helvetica Neue"/>
            </a:endParaRPr>
          </a:p>
        </p:txBody>
      </p:sp>
      <p:sp>
        <p:nvSpPr>
          <p:cNvPr id="204" name="Google Shape;204;p25"/>
          <p:cNvSpPr txBox="1"/>
          <p:nvPr>
            <p:ph type="title"/>
          </p:nvPr>
        </p:nvSpPr>
        <p:spPr>
          <a:xfrm>
            <a:off x="402437" y="212293"/>
            <a:ext cx="1780539"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Arial"/>
                <a:ea typeface="Arial"/>
                <a:cs typeface="Arial"/>
                <a:sym typeface="Arial"/>
              </a:rPr>
              <a:t>YIQ model</a:t>
            </a:r>
            <a:endParaRPr sz="2800">
              <a:latin typeface="Arial"/>
              <a:ea typeface="Arial"/>
              <a:cs typeface="Arial"/>
              <a:sym typeface="Arial"/>
            </a:endParaRPr>
          </a:p>
        </p:txBody>
      </p:sp>
      <p:pic>
        <p:nvPicPr>
          <p:cNvPr id="205" name="Google Shape;205;p25"/>
          <p:cNvPicPr preferRelativeResize="0"/>
          <p:nvPr/>
        </p:nvPicPr>
        <p:blipFill rotWithShape="1">
          <a:blip r:embed="rId3">
            <a:alphaModFix/>
          </a:blip>
          <a:srcRect b="0" l="0" r="0" t="0"/>
          <a:stretch/>
        </p:blipFill>
        <p:spPr>
          <a:xfrm>
            <a:off x="5743955" y="4329684"/>
            <a:ext cx="2942844" cy="1915668"/>
          </a:xfrm>
          <a:prstGeom prst="rect">
            <a:avLst/>
          </a:prstGeom>
          <a:noFill/>
          <a:ln>
            <a:noFill/>
          </a:ln>
        </p:spPr>
      </p:pic>
      <p:pic>
        <p:nvPicPr>
          <p:cNvPr id="206" name="Google Shape;206;p25"/>
          <p:cNvPicPr preferRelativeResize="0"/>
          <p:nvPr/>
        </p:nvPicPr>
        <p:blipFill rotWithShape="1">
          <a:blip r:embed="rId4">
            <a:alphaModFix/>
          </a:blip>
          <a:srcRect b="0" l="0" r="0" t="0"/>
          <a:stretch/>
        </p:blipFill>
        <p:spPr>
          <a:xfrm>
            <a:off x="864108" y="4069079"/>
            <a:ext cx="3663696" cy="2383536"/>
          </a:xfrm>
          <a:prstGeom prst="rect">
            <a:avLst/>
          </a:prstGeom>
          <a:noFill/>
          <a:ln>
            <a:noFill/>
          </a:ln>
        </p:spPr>
      </p:pic>
      <p:sp>
        <p:nvSpPr>
          <p:cNvPr id="207" name="Google Shape;207;p25"/>
          <p:cNvSpPr txBox="1"/>
          <p:nvPr/>
        </p:nvSpPr>
        <p:spPr>
          <a:xfrm>
            <a:off x="942543" y="3888435"/>
            <a:ext cx="273685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Convert From RGB To YIQ</a:t>
            </a:r>
            <a:endParaRPr sz="1800">
              <a:solidFill>
                <a:schemeClr val="dk1"/>
              </a:solidFill>
              <a:latin typeface="Helvetica Neue"/>
              <a:ea typeface="Helvetica Neue"/>
              <a:cs typeface="Helvetica Neue"/>
              <a:sym typeface="Helvetica Neue"/>
            </a:endParaRPr>
          </a:p>
        </p:txBody>
      </p:sp>
      <p:sp>
        <p:nvSpPr>
          <p:cNvPr id="208" name="Google Shape;208;p25"/>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None/>
            </a:pPr>
            <a:fld id="{00000000-1234-1234-1234-123412341234}" type="slidenum">
              <a:rPr lang="en-US"/>
              <a:t>‹#›</a:t>
            </a:fld>
            <a:endParaRPr/>
          </a:p>
        </p:txBody>
      </p:sp>
      <p:sp>
        <p:nvSpPr>
          <p:cNvPr id="209" name="Google Shape;209;p25"/>
          <p:cNvSpPr txBox="1"/>
          <p:nvPr/>
        </p:nvSpPr>
        <p:spPr>
          <a:xfrm>
            <a:off x="5845809" y="3856177"/>
            <a:ext cx="273621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Convert From YIQ To RGB</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nvSpPr>
        <p:spPr>
          <a:xfrm>
            <a:off x="8483600" y="6273495"/>
            <a:ext cx="12509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rgbClr val="4B4B4B"/>
                </a:solidFill>
                <a:latin typeface="Helvetica Neue"/>
                <a:ea typeface="Helvetica Neue"/>
                <a:cs typeface="Helvetica Neue"/>
                <a:sym typeface="Helvetica Neue"/>
              </a:rPr>
              <a:t>2</a:t>
            </a:r>
            <a:endParaRPr b="0" i="0" sz="1400" u="none" cap="none" strike="noStrike">
              <a:solidFill>
                <a:schemeClr val="dk1"/>
              </a:solidFill>
              <a:latin typeface="Helvetica Neue"/>
              <a:ea typeface="Helvetica Neue"/>
              <a:cs typeface="Helvetica Neue"/>
              <a:sym typeface="Helvetica Neue"/>
            </a:endParaRPr>
          </a:p>
        </p:txBody>
      </p:sp>
      <p:pic>
        <p:nvPicPr>
          <p:cNvPr id="51" name="Google Shape;51;p8"/>
          <p:cNvPicPr preferRelativeResize="0"/>
          <p:nvPr/>
        </p:nvPicPr>
        <p:blipFill rotWithShape="1">
          <a:blip r:embed="rId3">
            <a:alphaModFix/>
          </a:blip>
          <a:srcRect b="0" l="0" r="0" t="0"/>
          <a:stretch/>
        </p:blipFill>
        <p:spPr>
          <a:xfrm>
            <a:off x="249478" y="450087"/>
            <a:ext cx="1671142" cy="349123"/>
          </a:xfrm>
          <a:prstGeom prst="rect">
            <a:avLst/>
          </a:prstGeom>
          <a:noFill/>
          <a:ln>
            <a:noFill/>
          </a:ln>
        </p:spPr>
      </p:pic>
      <p:sp>
        <p:nvSpPr>
          <p:cNvPr id="52" name="Google Shape;52;p8"/>
          <p:cNvSpPr txBox="1"/>
          <p:nvPr>
            <p:ph type="title"/>
          </p:nvPr>
        </p:nvSpPr>
        <p:spPr>
          <a:xfrm>
            <a:off x="330200" y="973962"/>
            <a:ext cx="6605270" cy="2220595"/>
          </a:xfrm>
          <a:prstGeom prst="rect">
            <a:avLst/>
          </a:prstGeom>
          <a:noFill/>
          <a:ln>
            <a:noFill/>
          </a:ln>
        </p:spPr>
        <p:txBody>
          <a:bodyPr anchorCtr="0" anchor="t" bIns="0" lIns="0" spcFirstLastPara="1" rIns="0" wrap="square" tIns="12700">
            <a:spAutoFit/>
          </a:bodyPr>
          <a:lstStyle/>
          <a:p>
            <a:pPr indent="0" lvl="0" marL="12700" marR="4109720" rtl="0" algn="l">
              <a:lnSpc>
                <a:spcPct val="150000"/>
              </a:lnSpc>
              <a:spcBef>
                <a:spcPts val="0"/>
              </a:spcBef>
              <a:spcAft>
                <a:spcPts val="0"/>
              </a:spcAft>
              <a:buNone/>
            </a:pPr>
            <a:r>
              <a:rPr lang="en-US" sz="2400">
                <a:solidFill>
                  <a:srgbClr val="4B4B4B"/>
                </a:solidFill>
              </a:rPr>
              <a:t>Properties of Light  Color Models</a:t>
            </a:r>
            <a:endParaRPr sz="2400"/>
          </a:p>
          <a:p>
            <a:pPr indent="0" lvl="0" marL="12700" marR="5080" rtl="0" algn="l">
              <a:lnSpc>
                <a:spcPct val="150000"/>
              </a:lnSpc>
              <a:spcBef>
                <a:spcPts val="0"/>
              </a:spcBef>
              <a:spcAft>
                <a:spcPts val="0"/>
              </a:spcAft>
              <a:buNone/>
            </a:pPr>
            <a:r>
              <a:rPr lang="en-US" sz="2400">
                <a:solidFill>
                  <a:srgbClr val="4B4B4B"/>
                </a:solidFill>
              </a:rPr>
              <a:t>Standard primaries and the chromaticity diagram  The RGB color model</a:t>
            </a:r>
            <a:endParaRPr sz="2400"/>
          </a:p>
        </p:txBody>
      </p:sp>
      <p:sp>
        <p:nvSpPr>
          <p:cNvPr id="53" name="Google Shape;53;p8"/>
          <p:cNvSpPr txBox="1"/>
          <p:nvPr>
            <p:ph idx="1" type="body"/>
          </p:nvPr>
        </p:nvSpPr>
        <p:spPr>
          <a:xfrm>
            <a:off x="330200" y="3168396"/>
            <a:ext cx="4753610" cy="2769870"/>
          </a:xfrm>
          <a:prstGeom prst="rect">
            <a:avLst/>
          </a:prstGeom>
          <a:noFill/>
          <a:ln>
            <a:noFill/>
          </a:ln>
        </p:spPr>
        <p:txBody>
          <a:bodyPr anchorCtr="0" anchor="t" bIns="0" lIns="0" spcFirstLastPara="1" rIns="0" wrap="square" tIns="12700">
            <a:spAutoFit/>
          </a:bodyPr>
          <a:lstStyle/>
          <a:p>
            <a:pPr indent="0" lvl="0" marL="12700" marR="329565" rtl="0" algn="l">
              <a:lnSpc>
                <a:spcPct val="150100"/>
              </a:lnSpc>
              <a:spcBef>
                <a:spcPts val="0"/>
              </a:spcBef>
              <a:spcAft>
                <a:spcPts val="0"/>
              </a:spcAft>
              <a:buNone/>
            </a:pPr>
            <a:r>
              <a:rPr lang="en-US"/>
              <a:t>The YIQ and related color model  The HSV color model</a:t>
            </a:r>
            <a:endParaRPr/>
          </a:p>
          <a:p>
            <a:pPr indent="0" lvl="0" marL="12700" rtl="0" algn="l">
              <a:lnSpc>
                <a:spcPct val="100000"/>
              </a:lnSpc>
              <a:spcBef>
                <a:spcPts val="1440"/>
              </a:spcBef>
              <a:spcAft>
                <a:spcPts val="0"/>
              </a:spcAft>
              <a:buNone/>
            </a:pPr>
            <a:r>
              <a:rPr lang="en-US"/>
              <a:t>The HSL Color model</a:t>
            </a:r>
            <a:endParaRPr/>
          </a:p>
          <a:p>
            <a:pPr indent="0" lvl="0" marL="12700" rtl="0" algn="l">
              <a:lnSpc>
                <a:spcPct val="100000"/>
              </a:lnSpc>
              <a:spcBef>
                <a:spcPts val="1440"/>
              </a:spcBef>
              <a:spcAft>
                <a:spcPts val="0"/>
              </a:spcAft>
              <a:buNone/>
            </a:pPr>
            <a:r>
              <a:rPr lang="en-US"/>
              <a:t>The CMY and CMYK Color models</a:t>
            </a:r>
            <a:endParaRPr/>
          </a:p>
          <a:p>
            <a:pPr indent="0" lvl="0" marL="12700" rtl="0" algn="l">
              <a:lnSpc>
                <a:spcPct val="100000"/>
              </a:lnSpc>
              <a:spcBef>
                <a:spcPts val="1440"/>
              </a:spcBef>
              <a:spcAft>
                <a:spcPts val="0"/>
              </a:spcAft>
              <a:buNone/>
            </a:pPr>
            <a:r>
              <a:rPr lang="en-US"/>
              <a:t>Color Models Applications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6"/>
          <p:cNvPicPr preferRelativeResize="0"/>
          <p:nvPr/>
        </p:nvPicPr>
        <p:blipFill rotWithShape="1">
          <a:blip r:embed="rId3">
            <a:alphaModFix/>
          </a:blip>
          <a:srcRect b="0" l="0" r="0" t="0"/>
          <a:stretch/>
        </p:blipFill>
        <p:spPr>
          <a:xfrm>
            <a:off x="4962144" y="2816351"/>
            <a:ext cx="3732276" cy="3049524"/>
          </a:xfrm>
          <a:prstGeom prst="rect">
            <a:avLst/>
          </a:prstGeom>
          <a:noFill/>
          <a:ln>
            <a:noFill/>
          </a:ln>
        </p:spPr>
      </p:pic>
      <p:sp>
        <p:nvSpPr>
          <p:cNvPr id="215" name="Google Shape;215;p26"/>
          <p:cNvSpPr txBox="1"/>
          <p:nvPr>
            <p:ph type="title"/>
          </p:nvPr>
        </p:nvSpPr>
        <p:spPr>
          <a:xfrm>
            <a:off x="345744" y="285368"/>
            <a:ext cx="1878964"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Arial"/>
                <a:ea typeface="Arial"/>
                <a:cs typeface="Arial"/>
                <a:sym typeface="Arial"/>
              </a:rPr>
              <a:t>HSV Model</a:t>
            </a:r>
            <a:endParaRPr sz="2800">
              <a:latin typeface="Arial"/>
              <a:ea typeface="Arial"/>
              <a:cs typeface="Arial"/>
              <a:sym typeface="Arial"/>
            </a:endParaRPr>
          </a:p>
        </p:txBody>
      </p:sp>
      <p:pic>
        <p:nvPicPr>
          <p:cNvPr id="216" name="Google Shape;216;p26"/>
          <p:cNvPicPr preferRelativeResize="0"/>
          <p:nvPr/>
        </p:nvPicPr>
        <p:blipFill rotWithShape="1">
          <a:blip r:embed="rId4">
            <a:alphaModFix/>
          </a:blip>
          <a:srcRect b="0" l="0" r="0" t="0"/>
          <a:stretch/>
        </p:blipFill>
        <p:spPr>
          <a:xfrm>
            <a:off x="1152144" y="2816351"/>
            <a:ext cx="3168396" cy="3168396"/>
          </a:xfrm>
          <a:prstGeom prst="rect">
            <a:avLst/>
          </a:prstGeom>
          <a:noFill/>
          <a:ln>
            <a:noFill/>
          </a:ln>
        </p:spPr>
      </p:pic>
      <p:sp>
        <p:nvSpPr>
          <p:cNvPr id="217" name="Google Shape;217;p26"/>
          <p:cNvSpPr txBox="1"/>
          <p:nvPr/>
        </p:nvSpPr>
        <p:spPr>
          <a:xfrm>
            <a:off x="345744" y="1186433"/>
            <a:ext cx="6579234" cy="6362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Every color is represented by three components Hue ( H ),</a:t>
            </a:r>
            <a:endParaRPr sz="20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Saturation ( S ) and Value ( V )</a:t>
            </a:r>
            <a:endParaRPr sz="2000">
              <a:solidFill>
                <a:schemeClr val="dk1"/>
              </a:solidFill>
              <a:latin typeface="Helvetica Neue"/>
              <a:ea typeface="Helvetica Neue"/>
              <a:cs typeface="Helvetica Neue"/>
              <a:sym typeface="Helvetica Neue"/>
            </a:endParaRPr>
          </a:p>
        </p:txBody>
      </p:sp>
      <p:sp>
        <p:nvSpPr>
          <p:cNvPr id="218" name="Google Shape;218;p26"/>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nvSpPr>
        <p:spPr>
          <a:xfrm>
            <a:off x="345744" y="285368"/>
            <a:ext cx="1878964"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131313"/>
                </a:solidFill>
                <a:latin typeface="Arial"/>
                <a:ea typeface="Arial"/>
                <a:cs typeface="Arial"/>
                <a:sym typeface="Arial"/>
              </a:rPr>
              <a:t>HSV Model</a:t>
            </a:r>
            <a:endParaRPr sz="2800">
              <a:solidFill>
                <a:schemeClr val="dk1"/>
              </a:solidFill>
              <a:latin typeface="Arial"/>
              <a:ea typeface="Arial"/>
              <a:cs typeface="Arial"/>
              <a:sym typeface="Arial"/>
            </a:endParaRPr>
          </a:p>
        </p:txBody>
      </p:sp>
      <p:sp>
        <p:nvSpPr>
          <p:cNvPr id="224" name="Google Shape;224;p27"/>
          <p:cNvSpPr txBox="1"/>
          <p:nvPr/>
        </p:nvSpPr>
        <p:spPr>
          <a:xfrm>
            <a:off x="345744" y="1150365"/>
            <a:ext cx="6979284" cy="941069"/>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sz="2000">
                <a:solidFill>
                  <a:srgbClr val="4B4B4B"/>
                </a:solidFill>
                <a:latin typeface="Helvetica Neue"/>
                <a:ea typeface="Helvetica Neue"/>
                <a:cs typeface="Helvetica Neue"/>
                <a:sym typeface="Helvetica Neue"/>
              </a:rPr>
              <a:t>The </a:t>
            </a:r>
            <a:r>
              <a:rPr b="1" lang="en-US" sz="2000">
                <a:solidFill>
                  <a:srgbClr val="4B4B4B"/>
                </a:solidFill>
                <a:latin typeface="Arial"/>
                <a:ea typeface="Arial"/>
                <a:cs typeface="Arial"/>
                <a:sym typeface="Arial"/>
              </a:rPr>
              <a:t>Hue (H) </a:t>
            </a:r>
            <a:r>
              <a:rPr lang="en-US" sz="2000">
                <a:solidFill>
                  <a:srgbClr val="4B4B4B"/>
                </a:solidFill>
                <a:latin typeface="Helvetica Neue"/>
                <a:ea typeface="Helvetica Neue"/>
                <a:cs typeface="Helvetica Neue"/>
                <a:sym typeface="Helvetica Neue"/>
              </a:rPr>
              <a:t>of a color refers to which pure color it resembles.  All tints, tones and shades of red have the same hue. (simply  the color we see)</a:t>
            </a:r>
            <a:endParaRPr sz="2000">
              <a:solidFill>
                <a:schemeClr val="dk1"/>
              </a:solidFill>
              <a:latin typeface="Helvetica Neue"/>
              <a:ea typeface="Helvetica Neue"/>
              <a:cs typeface="Helvetica Neue"/>
              <a:sym typeface="Helvetica Neue"/>
            </a:endParaRPr>
          </a:p>
        </p:txBody>
      </p:sp>
      <p:pic>
        <p:nvPicPr>
          <p:cNvPr id="225" name="Google Shape;225;p27"/>
          <p:cNvPicPr preferRelativeResize="0"/>
          <p:nvPr/>
        </p:nvPicPr>
        <p:blipFill rotWithShape="1">
          <a:blip r:embed="rId3">
            <a:alphaModFix/>
          </a:blip>
          <a:srcRect b="0" l="0" r="0" t="0"/>
          <a:stretch/>
        </p:blipFill>
        <p:spPr>
          <a:xfrm>
            <a:off x="502919" y="2744723"/>
            <a:ext cx="4212336" cy="3268979"/>
          </a:xfrm>
          <a:prstGeom prst="rect">
            <a:avLst/>
          </a:prstGeom>
          <a:noFill/>
          <a:ln>
            <a:noFill/>
          </a:ln>
        </p:spPr>
      </p:pic>
      <p:pic>
        <p:nvPicPr>
          <p:cNvPr id="226" name="Google Shape;226;p27"/>
          <p:cNvPicPr preferRelativeResize="0"/>
          <p:nvPr/>
        </p:nvPicPr>
        <p:blipFill rotWithShape="1">
          <a:blip r:embed="rId4">
            <a:alphaModFix/>
          </a:blip>
          <a:srcRect b="0" l="0" r="0" t="0"/>
          <a:stretch/>
        </p:blipFill>
        <p:spPr>
          <a:xfrm>
            <a:off x="4796028" y="2744723"/>
            <a:ext cx="4133087" cy="3268979"/>
          </a:xfrm>
          <a:prstGeom prst="rect">
            <a:avLst/>
          </a:prstGeom>
          <a:noFill/>
          <a:ln>
            <a:noFill/>
          </a:ln>
        </p:spPr>
      </p:pic>
      <p:sp>
        <p:nvSpPr>
          <p:cNvPr id="227" name="Google Shape;227;p27"/>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nvSpPr>
        <p:spPr>
          <a:xfrm>
            <a:off x="345744" y="285368"/>
            <a:ext cx="1878964"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131313"/>
                </a:solidFill>
                <a:latin typeface="Arial"/>
                <a:ea typeface="Arial"/>
                <a:cs typeface="Arial"/>
                <a:sym typeface="Arial"/>
              </a:rPr>
              <a:t>HSV Model</a:t>
            </a:r>
            <a:endParaRPr sz="2800">
              <a:solidFill>
                <a:schemeClr val="dk1"/>
              </a:solidFill>
              <a:latin typeface="Arial"/>
              <a:ea typeface="Arial"/>
              <a:cs typeface="Arial"/>
              <a:sym typeface="Arial"/>
            </a:endParaRPr>
          </a:p>
        </p:txBody>
      </p:sp>
      <p:sp>
        <p:nvSpPr>
          <p:cNvPr id="233" name="Google Shape;233;p28"/>
          <p:cNvSpPr txBox="1"/>
          <p:nvPr/>
        </p:nvSpPr>
        <p:spPr>
          <a:xfrm>
            <a:off x="345744" y="1150365"/>
            <a:ext cx="7033259" cy="941069"/>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sz="2000">
                <a:solidFill>
                  <a:srgbClr val="4B4B4B"/>
                </a:solidFill>
                <a:latin typeface="Helvetica Neue"/>
                <a:ea typeface="Helvetica Neue"/>
                <a:cs typeface="Helvetica Neue"/>
                <a:sym typeface="Helvetica Neue"/>
              </a:rPr>
              <a:t>The </a:t>
            </a:r>
            <a:r>
              <a:rPr b="1" lang="en-US" sz="2000">
                <a:solidFill>
                  <a:srgbClr val="4B4B4B"/>
                </a:solidFill>
                <a:latin typeface="Arial"/>
                <a:ea typeface="Arial"/>
                <a:cs typeface="Arial"/>
                <a:sym typeface="Arial"/>
              </a:rPr>
              <a:t>Saturation (S) </a:t>
            </a:r>
            <a:r>
              <a:rPr lang="en-US" sz="2000">
                <a:solidFill>
                  <a:srgbClr val="4B4B4B"/>
                </a:solidFill>
                <a:latin typeface="Helvetica Neue"/>
                <a:ea typeface="Helvetica Neue"/>
                <a:cs typeface="Helvetica Neue"/>
                <a:sym typeface="Helvetica Neue"/>
              </a:rPr>
              <a:t>of a color describes how white the color is.  Or the amount of white added to the color. A pure red is fully  saturated (S=1) means no white added</a:t>
            </a:r>
            <a:endParaRPr sz="2000">
              <a:solidFill>
                <a:schemeClr val="dk1"/>
              </a:solidFill>
              <a:latin typeface="Helvetica Neue"/>
              <a:ea typeface="Helvetica Neue"/>
              <a:cs typeface="Helvetica Neue"/>
              <a:sym typeface="Helvetica Neue"/>
            </a:endParaRPr>
          </a:p>
        </p:txBody>
      </p:sp>
      <p:pic>
        <p:nvPicPr>
          <p:cNvPr id="234" name="Google Shape;234;p28"/>
          <p:cNvPicPr preferRelativeResize="0"/>
          <p:nvPr/>
        </p:nvPicPr>
        <p:blipFill rotWithShape="1">
          <a:blip r:embed="rId3">
            <a:alphaModFix/>
          </a:blip>
          <a:srcRect b="0" l="0" r="0" t="0"/>
          <a:stretch/>
        </p:blipFill>
        <p:spPr>
          <a:xfrm>
            <a:off x="266700" y="2348483"/>
            <a:ext cx="5457444" cy="3896867"/>
          </a:xfrm>
          <a:prstGeom prst="rect">
            <a:avLst/>
          </a:prstGeom>
          <a:noFill/>
          <a:ln>
            <a:noFill/>
          </a:ln>
        </p:spPr>
      </p:pic>
      <p:sp>
        <p:nvSpPr>
          <p:cNvPr id="235" name="Google Shape;235;p28"/>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nvSpPr>
        <p:spPr>
          <a:xfrm>
            <a:off x="345744" y="285368"/>
            <a:ext cx="1878964"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131313"/>
                </a:solidFill>
                <a:latin typeface="Arial"/>
                <a:ea typeface="Arial"/>
                <a:cs typeface="Arial"/>
                <a:sym typeface="Arial"/>
              </a:rPr>
              <a:t>HSV Model</a:t>
            </a:r>
            <a:endParaRPr sz="2800">
              <a:solidFill>
                <a:schemeClr val="dk1"/>
              </a:solidFill>
              <a:latin typeface="Arial"/>
              <a:ea typeface="Arial"/>
              <a:cs typeface="Arial"/>
              <a:sym typeface="Arial"/>
            </a:endParaRPr>
          </a:p>
        </p:txBody>
      </p:sp>
      <p:sp>
        <p:nvSpPr>
          <p:cNvPr id="241" name="Google Shape;241;p29"/>
          <p:cNvSpPr txBox="1"/>
          <p:nvPr/>
        </p:nvSpPr>
        <p:spPr>
          <a:xfrm>
            <a:off x="345744" y="1150365"/>
            <a:ext cx="6673850" cy="941069"/>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sz="2000">
                <a:solidFill>
                  <a:srgbClr val="4B4B4B"/>
                </a:solidFill>
                <a:latin typeface="Helvetica Neue"/>
                <a:ea typeface="Helvetica Neue"/>
                <a:cs typeface="Helvetica Neue"/>
                <a:sym typeface="Helvetica Neue"/>
              </a:rPr>
              <a:t>The </a:t>
            </a:r>
            <a:r>
              <a:rPr b="1" lang="en-US" sz="2000">
                <a:solidFill>
                  <a:srgbClr val="4B4B4B"/>
                </a:solidFill>
                <a:latin typeface="Arial"/>
                <a:ea typeface="Arial"/>
                <a:cs typeface="Arial"/>
                <a:sym typeface="Arial"/>
              </a:rPr>
              <a:t>Value (V) </a:t>
            </a:r>
            <a:r>
              <a:rPr lang="en-US" sz="2000">
                <a:solidFill>
                  <a:srgbClr val="4B4B4B"/>
                </a:solidFill>
                <a:latin typeface="Helvetica Neue"/>
                <a:ea typeface="Helvetica Neue"/>
                <a:cs typeface="Helvetica Neue"/>
                <a:sym typeface="Helvetica Neue"/>
              </a:rPr>
              <a:t>of a color, also called its lightness, describes  how dark the color is. A value of 0 is black, with increasing  lightness moving away from black.</a:t>
            </a:r>
            <a:endParaRPr sz="2000">
              <a:solidFill>
                <a:schemeClr val="dk1"/>
              </a:solidFill>
              <a:latin typeface="Helvetica Neue"/>
              <a:ea typeface="Helvetica Neue"/>
              <a:cs typeface="Helvetica Neue"/>
              <a:sym typeface="Helvetica Neue"/>
            </a:endParaRPr>
          </a:p>
        </p:txBody>
      </p:sp>
      <p:pic>
        <p:nvPicPr>
          <p:cNvPr id="242" name="Google Shape;242;p29"/>
          <p:cNvPicPr preferRelativeResize="0"/>
          <p:nvPr/>
        </p:nvPicPr>
        <p:blipFill rotWithShape="1">
          <a:blip r:embed="rId3">
            <a:alphaModFix/>
          </a:blip>
          <a:srcRect b="0" l="0" r="0" t="0"/>
          <a:stretch/>
        </p:blipFill>
        <p:spPr>
          <a:xfrm>
            <a:off x="266700" y="2139695"/>
            <a:ext cx="4629912" cy="4568952"/>
          </a:xfrm>
          <a:prstGeom prst="rect">
            <a:avLst/>
          </a:prstGeom>
          <a:noFill/>
          <a:ln>
            <a:noFill/>
          </a:ln>
        </p:spPr>
      </p:pic>
      <p:sp>
        <p:nvSpPr>
          <p:cNvPr id="243" name="Google Shape;243;p29"/>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45744" y="285368"/>
            <a:ext cx="185293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Arial"/>
                <a:ea typeface="Arial"/>
                <a:cs typeface="Arial"/>
                <a:sym typeface="Arial"/>
              </a:rPr>
              <a:t>HSL Model</a:t>
            </a:r>
            <a:endParaRPr sz="2800">
              <a:latin typeface="Arial"/>
              <a:ea typeface="Arial"/>
              <a:cs typeface="Arial"/>
              <a:sym typeface="Arial"/>
            </a:endParaRPr>
          </a:p>
        </p:txBody>
      </p:sp>
      <p:pic>
        <p:nvPicPr>
          <p:cNvPr id="249" name="Google Shape;249;p30"/>
          <p:cNvPicPr preferRelativeResize="0"/>
          <p:nvPr/>
        </p:nvPicPr>
        <p:blipFill rotWithShape="1">
          <a:blip r:embed="rId3">
            <a:alphaModFix/>
          </a:blip>
          <a:srcRect b="0" l="0" r="0" t="0"/>
          <a:stretch/>
        </p:blipFill>
        <p:spPr>
          <a:xfrm>
            <a:off x="266700" y="2816351"/>
            <a:ext cx="4405884" cy="3429000"/>
          </a:xfrm>
          <a:prstGeom prst="rect">
            <a:avLst/>
          </a:prstGeom>
          <a:noFill/>
          <a:ln>
            <a:noFill/>
          </a:ln>
        </p:spPr>
      </p:pic>
      <p:sp>
        <p:nvSpPr>
          <p:cNvPr id="250" name="Google Shape;250;p30"/>
          <p:cNvSpPr txBox="1"/>
          <p:nvPr/>
        </p:nvSpPr>
        <p:spPr>
          <a:xfrm>
            <a:off x="834339" y="846314"/>
            <a:ext cx="3766820" cy="1869439"/>
          </a:xfrm>
          <a:prstGeom prst="rect">
            <a:avLst/>
          </a:prstGeom>
          <a:noFill/>
          <a:ln>
            <a:noFill/>
          </a:ln>
        </p:spPr>
        <p:txBody>
          <a:bodyPr anchorCtr="0" anchor="t" bIns="0" lIns="0" spcFirstLastPara="1" rIns="0" wrap="square" tIns="45700">
            <a:spAutoFit/>
          </a:bodyPr>
          <a:lstStyle/>
          <a:p>
            <a:pPr indent="-183515" lvl="0" marL="195580" marR="0" rtl="0" algn="l">
              <a:lnSpc>
                <a:spcPct val="100000"/>
              </a:lnSpc>
              <a:spcBef>
                <a:spcPts val="0"/>
              </a:spcBef>
              <a:spcAft>
                <a:spcPts val="0"/>
              </a:spcAft>
              <a:buClr>
                <a:srgbClr val="333333"/>
              </a:buClr>
              <a:buSzPts val="1850"/>
              <a:buFont typeface="Helvetica Neue"/>
              <a:buChar char="•"/>
            </a:pPr>
            <a:r>
              <a:rPr lang="en-US" sz="2200">
                <a:solidFill>
                  <a:srgbClr val="4B4B4B"/>
                </a:solidFill>
                <a:latin typeface="Helvetica Neue"/>
                <a:ea typeface="Helvetica Neue"/>
                <a:cs typeface="Helvetica Neue"/>
                <a:sym typeface="Helvetica Neue"/>
              </a:rPr>
              <a:t>Double-cone Representation</a:t>
            </a:r>
            <a:endParaRPr sz="2200">
              <a:solidFill>
                <a:schemeClr val="dk1"/>
              </a:solidFill>
              <a:latin typeface="Helvetica Neue"/>
              <a:ea typeface="Helvetica Neue"/>
              <a:cs typeface="Helvetica Neue"/>
              <a:sym typeface="Helvetica Neue"/>
            </a:endParaRPr>
          </a:p>
          <a:p>
            <a:pPr indent="0" lvl="0" marL="12700" marR="0" rtl="0" algn="l">
              <a:lnSpc>
                <a:spcPct val="100000"/>
              </a:lnSpc>
              <a:spcBef>
                <a:spcPts val="265"/>
              </a:spcBef>
              <a:spcAft>
                <a:spcPts val="0"/>
              </a:spcAft>
              <a:buNone/>
            </a:pPr>
            <a:r>
              <a:rPr b="1" lang="en-US" sz="2200" u="sng">
                <a:solidFill>
                  <a:srgbClr val="4B4B4B"/>
                </a:solidFill>
                <a:latin typeface="Arial"/>
                <a:ea typeface="Arial"/>
                <a:cs typeface="Arial"/>
                <a:sym typeface="Arial"/>
              </a:rPr>
              <a:t>Parameters are :</a:t>
            </a:r>
            <a:endParaRPr sz="2200">
              <a:solidFill>
                <a:schemeClr val="dk1"/>
              </a:solidFill>
              <a:latin typeface="Arial"/>
              <a:ea typeface="Arial"/>
              <a:cs typeface="Arial"/>
              <a:sym typeface="Arial"/>
            </a:endParaRPr>
          </a:p>
          <a:p>
            <a:pPr indent="-174625" lvl="1" marL="454659" marR="0" rtl="0" algn="l">
              <a:lnSpc>
                <a:spcPct val="100000"/>
              </a:lnSpc>
              <a:spcBef>
                <a:spcPts val="265"/>
              </a:spcBef>
              <a:spcAft>
                <a:spcPts val="0"/>
              </a:spcAft>
              <a:buClr>
                <a:srgbClr val="333333"/>
              </a:buClr>
              <a:buSzPts val="1850"/>
              <a:buFont typeface="Helvetica Neue"/>
              <a:buChar char="•"/>
            </a:pPr>
            <a:r>
              <a:rPr b="0" i="0" lang="en-US" sz="2200" u="none" cap="none" strike="noStrike">
                <a:solidFill>
                  <a:srgbClr val="4B4B4B"/>
                </a:solidFill>
                <a:latin typeface="Helvetica Neue"/>
                <a:ea typeface="Helvetica Neue"/>
                <a:cs typeface="Helvetica Neue"/>
                <a:sym typeface="Helvetica Neue"/>
              </a:rPr>
              <a:t>Hue (H)</a:t>
            </a:r>
            <a:endParaRPr b="0" i="0" sz="2200" u="none" cap="none" strike="noStrike">
              <a:solidFill>
                <a:schemeClr val="dk1"/>
              </a:solidFill>
              <a:latin typeface="Helvetica Neue"/>
              <a:ea typeface="Helvetica Neue"/>
              <a:cs typeface="Helvetica Neue"/>
              <a:sym typeface="Helvetica Neue"/>
            </a:endParaRPr>
          </a:p>
          <a:p>
            <a:pPr indent="-174625" lvl="1" marL="454659" marR="0" rtl="0" algn="l">
              <a:lnSpc>
                <a:spcPct val="100000"/>
              </a:lnSpc>
              <a:spcBef>
                <a:spcPts val="265"/>
              </a:spcBef>
              <a:spcAft>
                <a:spcPts val="0"/>
              </a:spcAft>
              <a:buClr>
                <a:srgbClr val="333333"/>
              </a:buClr>
              <a:buSzPts val="1850"/>
              <a:buFont typeface="Helvetica Neue"/>
              <a:buChar char="•"/>
            </a:pPr>
            <a:r>
              <a:rPr b="0" i="0" lang="en-US" sz="2200" u="none" cap="none" strike="noStrike">
                <a:solidFill>
                  <a:srgbClr val="4B4B4B"/>
                </a:solidFill>
                <a:latin typeface="Helvetica Neue"/>
                <a:ea typeface="Helvetica Neue"/>
                <a:cs typeface="Helvetica Neue"/>
                <a:sym typeface="Helvetica Neue"/>
              </a:rPr>
              <a:t>Lightness (L)</a:t>
            </a:r>
            <a:endParaRPr b="0" i="0" sz="2200" u="none" cap="none" strike="noStrike">
              <a:solidFill>
                <a:schemeClr val="dk1"/>
              </a:solidFill>
              <a:latin typeface="Helvetica Neue"/>
              <a:ea typeface="Helvetica Neue"/>
              <a:cs typeface="Helvetica Neue"/>
              <a:sym typeface="Helvetica Neue"/>
            </a:endParaRPr>
          </a:p>
          <a:p>
            <a:pPr indent="-174625" lvl="1" marL="454659" marR="0" rtl="0" algn="l">
              <a:lnSpc>
                <a:spcPct val="100000"/>
              </a:lnSpc>
              <a:spcBef>
                <a:spcPts val="265"/>
              </a:spcBef>
              <a:spcAft>
                <a:spcPts val="0"/>
              </a:spcAft>
              <a:buClr>
                <a:srgbClr val="333333"/>
              </a:buClr>
              <a:buSzPts val="1850"/>
              <a:buFont typeface="Helvetica Neue"/>
              <a:buChar char="•"/>
            </a:pPr>
            <a:r>
              <a:rPr b="0" i="0" lang="en-US" sz="2200" u="none" cap="none" strike="noStrike">
                <a:solidFill>
                  <a:srgbClr val="4B4B4B"/>
                </a:solidFill>
                <a:latin typeface="Helvetica Neue"/>
                <a:ea typeface="Helvetica Neue"/>
                <a:cs typeface="Helvetica Neue"/>
                <a:sym typeface="Helvetica Neue"/>
              </a:rPr>
              <a:t>Saturation (S)</a:t>
            </a:r>
            <a:endParaRPr b="0" i="0" sz="2200" u="none" cap="none" strike="noStrike">
              <a:solidFill>
                <a:schemeClr val="dk1"/>
              </a:solidFill>
              <a:latin typeface="Helvetica Neue"/>
              <a:ea typeface="Helvetica Neue"/>
              <a:cs typeface="Helvetica Neue"/>
              <a:sym typeface="Helvetica Neue"/>
            </a:endParaRPr>
          </a:p>
        </p:txBody>
      </p:sp>
      <p:sp>
        <p:nvSpPr>
          <p:cNvPr id="251" name="Google Shape;251;p30"/>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345744" y="285368"/>
            <a:ext cx="185293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Arial"/>
                <a:ea typeface="Arial"/>
                <a:cs typeface="Arial"/>
                <a:sym typeface="Arial"/>
              </a:rPr>
              <a:t>HSL Model</a:t>
            </a:r>
            <a:endParaRPr sz="2800">
              <a:latin typeface="Arial"/>
              <a:ea typeface="Arial"/>
              <a:cs typeface="Arial"/>
              <a:sym typeface="Arial"/>
            </a:endParaRPr>
          </a:p>
        </p:txBody>
      </p:sp>
      <p:sp>
        <p:nvSpPr>
          <p:cNvPr id="257" name="Google Shape;257;p31"/>
          <p:cNvSpPr txBox="1"/>
          <p:nvPr/>
        </p:nvSpPr>
        <p:spPr>
          <a:xfrm>
            <a:off x="345744" y="866419"/>
            <a:ext cx="6843395" cy="1635760"/>
          </a:xfrm>
          <a:prstGeom prst="rect">
            <a:avLst/>
          </a:prstGeom>
          <a:noFill/>
          <a:ln>
            <a:noFill/>
          </a:ln>
        </p:spPr>
        <p:txBody>
          <a:bodyPr anchorCtr="0" anchor="t" bIns="0" lIns="0" spcFirstLastPara="1" rIns="0" wrap="square" tIns="80000">
            <a:spAutoFit/>
          </a:bodyPr>
          <a:lstStyle/>
          <a:p>
            <a:pPr indent="-182880" lvl="0" marL="195580" marR="0" rtl="0" algn="l">
              <a:lnSpc>
                <a:spcPct val="100000"/>
              </a:lnSpc>
              <a:spcBef>
                <a:spcPts val="0"/>
              </a:spcBef>
              <a:spcAft>
                <a:spcPts val="0"/>
              </a:spcAft>
              <a:buClr>
                <a:srgbClr val="333333"/>
              </a:buClr>
              <a:buSzPts val="1850"/>
              <a:buFont typeface="Helvetica Neue"/>
              <a:buChar char="•"/>
            </a:pPr>
            <a:r>
              <a:rPr lang="en-US" sz="2200">
                <a:solidFill>
                  <a:srgbClr val="4B4B4B"/>
                </a:solidFill>
                <a:latin typeface="Helvetica Neue"/>
                <a:ea typeface="Helvetica Neue"/>
                <a:cs typeface="Helvetica Neue"/>
                <a:sym typeface="Helvetica Neue"/>
              </a:rPr>
              <a:t>Vertical Axis is called Lightness(L).</a:t>
            </a:r>
            <a:endParaRPr sz="2200">
              <a:solidFill>
                <a:schemeClr val="dk1"/>
              </a:solidFill>
              <a:latin typeface="Helvetica Neue"/>
              <a:ea typeface="Helvetica Neue"/>
              <a:cs typeface="Helvetica Neue"/>
              <a:sym typeface="Helvetica Neue"/>
            </a:endParaRPr>
          </a:p>
          <a:p>
            <a:pPr indent="-182880" lvl="0" marL="195580" marR="0" rtl="0" algn="l">
              <a:lnSpc>
                <a:spcPct val="100000"/>
              </a:lnSpc>
              <a:spcBef>
                <a:spcPts val="530"/>
              </a:spcBef>
              <a:spcAft>
                <a:spcPts val="0"/>
              </a:spcAft>
              <a:buClr>
                <a:srgbClr val="333333"/>
              </a:buClr>
              <a:buSzPts val="1850"/>
              <a:buFont typeface="Helvetica Neue"/>
              <a:buChar char="•"/>
            </a:pPr>
            <a:r>
              <a:rPr lang="en-US" sz="2200">
                <a:solidFill>
                  <a:srgbClr val="4B4B4B"/>
                </a:solidFill>
                <a:latin typeface="Helvetica Neue"/>
                <a:ea typeface="Helvetica Neue"/>
                <a:cs typeface="Helvetica Neue"/>
                <a:sym typeface="Helvetica Neue"/>
              </a:rPr>
              <a:t>At L=0 we have black , and at L=1 we have white</a:t>
            </a:r>
            <a:endParaRPr sz="2200">
              <a:solidFill>
                <a:schemeClr val="dk1"/>
              </a:solidFill>
              <a:latin typeface="Helvetica Neue"/>
              <a:ea typeface="Helvetica Neue"/>
              <a:cs typeface="Helvetica Neue"/>
              <a:sym typeface="Helvetica Neue"/>
            </a:endParaRPr>
          </a:p>
          <a:p>
            <a:pPr indent="-182880" lvl="0" marL="195580" marR="0" rtl="0" algn="l">
              <a:lnSpc>
                <a:spcPct val="100000"/>
              </a:lnSpc>
              <a:spcBef>
                <a:spcPts val="525"/>
              </a:spcBef>
              <a:spcAft>
                <a:spcPts val="0"/>
              </a:spcAft>
              <a:buClr>
                <a:srgbClr val="333333"/>
              </a:buClr>
              <a:buSzPts val="1850"/>
              <a:buFont typeface="Helvetica Neue"/>
              <a:buChar char="•"/>
            </a:pPr>
            <a:r>
              <a:rPr lang="en-US" sz="2200">
                <a:solidFill>
                  <a:srgbClr val="4B4B4B"/>
                </a:solidFill>
                <a:latin typeface="Helvetica Neue"/>
                <a:ea typeface="Helvetica Neue"/>
                <a:cs typeface="Helvetica Neue"/>
                <a:sym typeface="Helvetica Neue"/>
              </a:rPr>
              <a:t>Grayscale values are along the L axis</a:t>
            </a:r>
            <a:endParaRPr sz="2200">
              <a:solidFill>
                <a:schemeClr val="dk1"/>
              </a:solidFill>
              <a:latin typeface="Helvetica Neue"/>
              <a:ea typeface="Helvetica Neue"/>
              <a:cs typeface="Helvetica Neue"/>
              <a:sym typeface="Helvetica Neue"/>
            </a:endParaRPr>
          </a:p>
          <a:p>
            <a:pPr indent="-182880" lvl="0" marL="195580" marR="0" rtl="0" algn="l">
              <a:lnSpc>
                <a:spcPct val="100000"/>
              </a:lnSpc>
              <a:spcBef>
                <a:spcPts val="530"/>
              </a:spcBef>
              <a:spcAft>
                <a:spcPts val="0"/>
              </a:spcAft>
              <a:buClr>
                <a:srgbClr val="333333"/>
              </a:buClr>
              <a:buSzPts val="1850"/>
              <a:buFont typeface="Helvetica Neue"/>
              <a:buChar char="•"/>
            </a:pPr>
            <a:r>
              <a:rPr lang="en-US" sz="2200">
                <a:solidFill>
                  <a:srgbClr val="4B4B4B"/>
                </a:solidFill>
                <a:latin typeface="Helvetica Neue"/>
                <a:ea typeface="Helvetica Neue"/>
                <a:cs typeface="Helvetica Neue"/>
                <a:sym typeface="Helvetica Neue"/>
              </a:rPr>
              <a:t>The pure colors lie at the axis where L=0.5 and S=1.0</a:t>
            </a:r>
            <a:endParaRPr sz="2200">
              <a:solidFill>
                <a:schemeClr val="dk1"/>
              </a:solidFill>
              <a:latin typeface="Helvetica Neue"/>
              <a:ea typeface="Helvetica Neue"/>
              <a:cs typeface="Helvetica Neue"/>
              <a:sym typeface="Helvetica Neue"/>
            </a:endParaRPr>
          </a:p>
        </p:txBody>
      </p:sp>
      <p:pic>
        <p:nvPicPr>
          <p:cNvPr id="258" name="Google Shape;258;p31"/>
          <p:cNvPicPr preferRelativeResize="0"/>
          <p:nvPr/>
        </p:nvPicPr>
        <p:blipFill rotWithShape="1">
          <a:blip r:embed="rId3">
            <a:alphaModFix/>
          </a:blip>
          <a:srcRect b="0" l="0" r="0" t="0"/>
          <a:stretch/>
        </p:blipFill>
        <p:spPr>
          <a:xfrm>
            <a:off x="502919" y="2493264"/>
            <a:ext cx="4677156" cy="4227576"/>
          </a:xfrm>
          <a:prstGeom prst="rect">
            <a:avLst/>
          </a:prstGeom>
          <a:noFill/>
          <a:ln>
            <a:noFill/>
          </a:ln>
        </p:spPr>
      </p:pic>
      <p:sp>
        <p:nvSpPr>
          <p:cNvPr id="259" name="Google Shape;259;p31"/>
          <p:cNvSpPr txBox="1"/>
          <p:nvPr>
            <p:ph idx="12" type="sldNum"/>
          </p:nvPr>
        </p:nvSpPr>
        <p:spPr>
          <a:xfrm>
            <a:off x="8359140" y="6290385"/>
            <a:ext cx="274320" cy="224790"/>
          </a:xfrm>
          <a:prstGeom prst="rect">
            <a:avLst/>
          </a:prstGeom>
          <a:noFill/>
          <a:ln>
            <a:noFill/>
          </a:ln>
        </p:spPr>
        <p:txBody>
          <a:bodyPr anchorCtr="0" anchor="t" bIns="0" lIns="0" spcFirstLastPara="1" rIns="0" wrap="square" tIns="0">
            <a:spAutoFit/>
          </a:bodyPr>
          <a:lstStyle/>
          <a:p>
            <a:pPr indent="0" lvl="0" marL="38100" rtl="0" algn="l">
              <a:lnSpc>
                <a:spcPct val="117857"/>
              </a:lnSpc>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nvSpPr>
        <p:spPr>
          <a:xfrm>
            <a:off x="222300" y="1258570"/>
            <a:ext cx="4714240" cy="4293870"/>
          </a:xfrm>
          <a:prstGeom prst="rect">
            <a:avLst/>
          </a:prstGeom>
          <a:noFill/>
          <a:ln>
            <a:noFill/>
          </a:ln>
        </p:spPr>
        <p:txBody>
          <a:bodyPr anchorCtr="0" anchor="t" bIns="0" lIns="0" spcFirstLastPara="1" rIns="0" wrap="square" tIns="13325">
            <a:spAutoFit/>
          </a:bodyPr>
          <a:lstStyle/>
          <a:p>
            <a:pPr indent="-120650" lvl="0" marL="102235" marR="0"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Subtractive Color Model.</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0"/>
              </a:spcBef>
              <a:spcAft>
                <a:spcPts val="0"/>
              </a:spcAft>
              <a:buClr>
                <a:srgbClr val="131313"/>
              </a:buClr>
              <a:buSzPts val="2100"/>
              <a:buFont typeface="Helvetica Neue"/>
              <a:buNone/>
            </a:pPr>
            <a:r>
              <a:t/>
            </a:r>
            <a:endParaRPr sz="2100">
              <a:solidFill>
                <a:schemeClr val="dk1"/>
              </a:solidFill>
              <a:latin typeface="Helvetica Neue"/>
              <a:ea typeface="Helvetica Neue"/>
              <a:cs typeface="Helvetica Neue"/>
              <a:sym typeface="Helvetica Neue"/>
            </a:endParaRPr>
          </a:p>
          <a:p>
            <a:pPr indent="-120650" lvl="0" marL="102235" marR="0"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Stands for cyan-magenta-yellow.</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5"/>
              </a:spcBef>
              <a:spcAft>
                <a:spcPts val="0"/>
              </a:spcAft>
              <a:buClr>
                <a:srgbClr val="131313"/>
              </a:buClr>
              <a:buSzPts val="2100"/>
              <a:buFont typeface="Helvetica Neue"/>
              <a:buNone/>
            </a:pPr>
            <a:r>
              <a:t/>
            </a:r>
            <a:endParaRPr sz="2100">
              <a:solidFill>
                <a:schemeClr val="dk1"/>
              </a:solidFill>
              <a:latin typeface="Helvetica Neue"/>
              <a:ea typeface="Helvetica Neue"/>
              <a:cs typeface="Helvetica Neue"/>
              <a:sym typeface="Helvetica Neue"/>
            </a:endParaRPr>
          </a:p>
          <a:p>
            <a:pPr indent="-120650" lvl="0" marL="102235" marR="0"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Used for hardcopy devices (ex. Printers).</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31313"/>
              </a:buClr>
              <a:buSzPts val="2200"/>
              <a:buFont typeface="Helvetica Neue"/>
              <a:buNone/>
            </a:pPr>
            <a:r>
              <a:t/>
            </a:r>
            <a:endParaRPr sz="2200">
              <a:solidFill>
                <a:schemeClr val="dk1"/>
              </a:solidFill>
              <a:latin typeface="Helvetica Neue"/>
              <a:ea typeface="Helvetica Neue"/>
              <a:cs typeface="Helvetica Neue"/>
              <a:sym typeface="Helvetica Neue"/>
            </a:endParaRPr>
          </a:p>
          <a:p>
            <a:pPr indent="0" lvl="0" marL="0" marR="0" rtl="0" algn="l">
              <a:lnSpc>
                <a:spcPct val="100000"/>
              </a:lnSpc>
              <a:spcBef>
                <a:spcPts val="45"/>
              </a:spcBef>
              <a:spcAft>
                <a:spcPts val="0"/>
              </a:spcAft>
              <a:buClr>
                <a:srgbClr val="131313"/>
              </a:buClr>
              <a:buSzPts val="2000"/>
              <a:buFont typeface="Helvetica Neue"/>
              <a:buNone/>
            </a:pPr>
            <a:r>
              <a:t/>
            </a:r>
            <a:endParaRPr sz="2000">
              <a:solidFill>
                <a:schemeClr val="dk1"/>
              </a:solidFill>
              <a:latin typeface="Helvetica Neue"/>
              <a:ea typeface="Helvetica Neue"/>
              <a:cs typeface="Helvetica Neue"/>
              <a:sym typeface="Helvetica Neue"/>
            </a:endParaRPr>
          </a:p>
          <a:p>
            <a:pPr indent="-120650" lvl="0" marL="82550" marR="208915" rtl="0" algn="l">
              <a:lnSpc>
                <a:spcPct val="100000"/>
              </a:lnSpc>
              <a:spcBef>
                <a:spcPts val="5"/>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A printed color that looks red absorbs  the other two components G and B and  reflects R.</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131313"/>
              </a:buClr>
              <a:buSzPts val="2200"/>
              <a:buFont typeface="Helvetica Neue"/>
              <a:buNone/>
            </a:pPr>
            <a:r>
              <a:t/>
            </a:r>
            <a:endParaRPr sz="2200">
              <a:solidFill>
                <a:schemeClr val="dk1"/>
              </a:solidFill>
              <a:latin typeface="Helvetica Neue"/>
              <a:ea typeface="Helvetica Neue"/>
              <a:cs typeface="Helvetica Neue"/>
              <a:sym typeface="Helvetica Neue"/>
            </a:endParaRPr>
          </a:p>
          <a:p>
            <a:pPr indent="0" lvl="0" marL="0" marR="0" rtl="0" algn="l">
              <a:lnSpc>
                <a:spcPct val="100000"/>
              </a:lnSpc>
              <a:spcBef>
                <a:spcPts val="45"/>
              </a:spcBef>
              <a:spcAft>
                <a:spcPts val="0"/>
              </a:spcAft>
              <a:buClr>
                <a:srgbClr val="131313"/>
              </a:buClr>
              <a:buSzPts val="2000"/>
              <a:buFont typeface="Helvetica Neue"/>
              <a:buNone/>
            </a:pPr>
            <a:r>
              <a:t/>
            </a:r>
            <a:endParaRPr sz="2000">
              <a:solidFill>
                <a:schemeClr val="dk1"/>
              </a:solidFill>
              <a:latin typeface="Helvetica Neue"/>
              <a:ea typeface="Helvetica Neue"/>
              <a:cs typeface="Helvetica Neue"/>
              <a:sym typeface="Helvetica Neue"/>
            </a:endParaRPr>
          </a:p>
          <a:p>
            <a:pPr indent="-120650" lvl="0" marL="12700" marR="111125" rtl="0" algn="l">
              <a:lnSpc>
                <a:spcPct val="100000"/>
              </a:lnSpc>
              <a:spcBef>
                <a:spcPts val="0"/>
              </a:spcBef>
              <a:spcAft>
                <a:spcPts val="0"/>
              </a:spcAft>
              <a:buClr>
                <a:srgbClr val="131313"/>
              </a:buClr>
              <a:buSzPts val="1900"/>
              <a:buFont typeface="Helvetica Neue"/>
              <a:buChar char="•"/>
            </a:pPr>
            <a:r>
              <a:rPr lang="en-US" sz="2000">
                <a:solidFill>
                  <a:srgbClr val="131313"/>
                </a:solidFill>
                <a:latin typeface="Helvetica Neue"/>
                <a:ea typeface="Helvetica Neue"/>
                <a:cs typeface="Helvetica Neue"/>
                <a:sym typeface="Helvetica Neue"/>
              </a:rPr>
              <a:t>Thus the C-M-Y coordinates are just the  complements of the R-G-B coordinates.</a:t>
            </a:r>
            <a:endParaRPr sz="2000">
              <a:solidFill>
                <a:schemeClr val="dk1"/>
              </a:solidFill>
              <a:latin typeface="Helvetica Neue"/>
              <a:ea typeface="Helvetica Neue"/>
              <a:cs typeface="Helvetica Neue"/>
              <a:sym typeface="Helvetica Neue"/>
            </a:endParaRPr>
          </a:p>
        </p:txBody>
      </p:sp>
      <p:sp>
        <p:nvSpPr>
          <p:cNvPr id="265" name="Google Shape;265;p32"/>
          <p:cNvSpPr txBox="1"/>
          <p:nvPr>
            <p:ph type="title"/>
          </p:nvPr>
        </p:nvSpPr>
        <p:spPr>
          <a:xfrm>
            <a:off x="402437" y="392684"/>
            <a:ext cx="380936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Arial"/>
                <a:ea typeface="Arial"/>
                <a:cs typeface="Arial"/>
                <a:sym typeface="Arial"/>
              </a:rPr>
              <a:t>CMY and CMYK Model</a:t>
            </a:r>
            <a:endParaRPr sz="2800">
              <a:latin typeface="Arial"/>
              <a:ea typeface="Arial"/>
              <a:cs typeface="Arial"/>
              <a:sym typeface="Arial"/>
            </a:endParaRPr>
          </a:p>
        </p:txBody>
      </p:sp>
      <p:pic>
        <p:nvPicPr>
          <p:cNvPr id="266" name="Google Shape;266;p32"/>
          <p:cNvPicPr preferRelativeResize="0"/>
          <p:nvPr/>
        </p:nvPicPr>
        <p:blipFill rotWithShape="1">
          <a:blip r:embed="rId3">
            <a:alphaModFix/>
          </a:blip>
          <a:srcRect b="0" l="0" r="0" t="0"/>
          <a:stretch/>
        </p:blipFill>
        <p:spPr>
          <a:xfrm>
            <a:off x="5529071" y="1511807"/>
            <a:ext cx="3614928" cy="3601212"/>
          </a:xfrm>
          <a:prstGeom prst="rect">
            <a:avLst/>
          </a:prstGeom>
          <a:noFill/>
          <a:ln>
            <a:noFill/>
          </a:ln>
        </p:spPr>
      </p:pic>
      <p:sp>
        <p:nvSpPr>
          <p:cNvPr id="267" name="Google Shape;267;p32"/>
          <p:cNvSpPr txBox="1"/>
          <p:nvPr/>
        </p:nvSpPr>
        <p:spPr>
          <a:xfrm>
            <a:off x="8441181" y="6101714"/>
            <a:ext cx="223520" cy="224790"/>
          </a:xfrm>
          <a:prstGeom prst="rect">
            <a:avLst/>
          </a:prstGeom>
          <a:noFill/>
          <a:ln>
            <a:noFill/>
          </a:ln>
        </p:spPr>
        <p:txBody>
          <a:bodyPr anchorCtr="0" anchor="t" bIns="0" lIns="0" spcFirstLastPara="1" rIns="0" wrap="square" tIns="0">
            <a:spAutoFit/>
          </a:bodyPr>
          <a:lstStyle/>
          <a:p>
            <a:pPr indent="0" lvl="0" marL="12700" marR="0" rtl="0" algn="l">
              <a:lnSpc>
                <a:spcPct val="117857"/>
              </a:lnSpc>
              <a:spcBef>
                <a:spcPts val="0"/>
              </a:spcBef>
              <a:spcAft>
                <a:spcPts val="0"/>
              </a:spcAft>
              <a:buNone/>
            </a:pPr>
            <a:r>
              <a:rPr lang="en-US" sz="1400">
                <a:solidFill>
                  <a:srgbClr val="4B4B4B"/>
                </a:solidFill>
                <a:latin typeface="Helvetica Neue"/>
                <a:ea typeface="Helvetica Neue"/>
                <a:cs typeface="Helvetica Neue"/>
                <a:sym typeface="Helvetica Neue"/>
              </a:rPr>
              <a:t>26</a:t>
            </a: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402437" y="392684"/>
            <a:ext cx="380936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Arial"/>
                <a:ea typeface="Arial"/>
                <a:cs typeface="Arial"/>
                <a:sym typeface="Arial"/>
              </a:rPr>
              <a:t>CMY and CMYK Model</a:t>
            </a:r>
            <a:endParaRPr sz="2800">
              <a:latin typeface="Arial"/>
              <a:ea typeface="Arial"/>
              <a:cs typeface="Arial"/>
              <a:sym typeface="Arial"/>
            </a:endParaRPr>
          </a:p>
        </p:txBody>
      </p:sp>
      <p:pic>
        <p:nvPicPr>
          <p:cNvPr id="273" name="Google Shape;273;p33"/>
          <p:cNvPicPr preferRelativeResize="0"/>
          <p:nvPr/>
        </p:nvPicPr>
        <p:blipFill rotWithShape="1">
          <a:blip r:embed="rId3">
            <a:alphaModFix/>
          </a:blip>
          <a:srcRect b="0" l="0" r="0" t="0"/>
          <a:stretch/>
        </p:blipFill>
        <p:spPr>
          <a:xfrm>
            <a:off x="4860035" y="3717035"/>
            <a:ext cx="3826764" cy="2340864"/>
          </a:xfrm>
          <a:prstGeom prst="rect">
            <a:avLst/>
          </a:prstGeom>
          <a:noFill/>
          <a:ln>
            <a:noFill/>
          </a:ln>
        </p:spPr>
      </p:pic>
      <p:pic>
        <p:nvPicPr>
          <p:cNvPr id="274" name="Google Shape;274;p33"/>
          <p:cNvPicPr preferRelativeResize="0"/>
          <p:nvPr/>
        </p:nvPicPr>
        <p:blipFill rotWithShape="1">
          <a:blip r:embed="rId4">
            <a:alphaModFix/>
          </a:blip>
          <a:srcRect b="0" l="0" r="0" t="0"/>
          <a:stretch/>
        </p:blipFill>
        <p:spPr>
          <a:xfrm>
            <a:off x="611123" y="3733800"/>
            <a:ext cx="3060191" cy="2324100"/>
          </a:xfrm>
          <a:prstGeom prst="rect">
            <a:avLst/>
          </a:prstGeom>
          <a:noFill/>
          <a:ln>
            <a:noFill/>
          </a:ln>
        </p:spPr>
      </p:pic>
      <p:sp>
        <p:nvSpPr>
          <p:cNvPr id="275" name="Google Shape;275;p33"/>
          <p:cNvSpPr txBox="1"/>
          <p:nvPr/>
        </p:nvSpPr>
        <p:spPr>
          <a:xfrm>
            <a:off x="258267" y="1078483"/>
            <a:ext cx="7778750" cy="2597150"/>
          </a:xfrm>
          <a:prstGeom prst="rect">
            <a:avLst/>
          </a:prstGeom>
          <a:noFill/>
          <a:ln>
            <a:noFill/>
          </a:ln>
        </p:spPr>
        <p:txBody>
          <a:bodyPr anchorCtr="0" anchor="t" bIns="0" lIns="0" spcFirstLastPara="1" rIns="0" wrap="square" tIns="13325">
            <a:spAutoFit/>
          </a:bodyPr>
          <a:lstStyle/>
          <a:p>
            <a:pPr indent="0" lvl="0" marL="12700" marR="205104"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In additive color models such as RGB, white is the “additive”  combination of all primary colored lights, while black is the absence  of light.</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0"/>
              </a:spcBef>
              <a:spcAft>
                <a:spcPts val="0"/>
              </a:spcAft>
              <a:buNone/>
            </a:pPr>
            <a:r>
              <a:t/>
            </a:r>
            <a:endParaRPr sz="2100">
              <a:solidFill>
                <a:schemeClr val="dk1"/>
              </a:solidFill>
              <a:latin typeface="Helvetica Neue"/>
              <a:ea typeface="Helvetica Neue"/>
              <a:cs typeface="Helvetica Neue"/>
              <a:sym typeface="Helvetica Neue"/>
            </a:endParaRPr>
          </a:p>
          <a:p>
            <a:pPr indent="0" lvl="0" marL="12700" marR="5080" rtl="0" algn="l">
              <a:lnSpc>
                <a:spcPct val="100000"/>
              </a:lnSpc>
              <a:spcBef>
                <a:spcPts val="5"/>
              </a:spcBef>
              <a:spcAft>
                <a:spcPts val="0"/>
              </a:spcAft>
              <a:buNone/>
            </a:pPr>
            <a:r>
              <a:rPr lang="en-US" sz="2000">
                <a:solidFill>
                  <a:srgbClr val="131313"/>
                </a:solidFill>
                <a:latin typeface="Helvetica Neue"/>
                <a:ea typeface="Helvetica Neue"/>
                <a:cs typeface="Helvetica Neue"/>
                <a:sym typeface="Helvetica Neue"/>
              </a:rPr>
              <a:t>In the CMYK model, it is the opposite: white is the natural color of the  paper or other background, while black results from a full  combination of colored inks.</a:t>
            </a:r>
            <a:endParaRPr sz="2000">
              <a:solidFill>
                <a:schemeClr val="dk1"/>
              </a:solidFill>
              <a:latin typeface="Helvetica Neue"/>
              <a:ea typeface="Helvetica Neue"/>
              <a:cs typeface="Helvetica Neue"/>
              <a:sym typeface="Helvetica Neue"/>
            </a:endParaRPr>
          </a:p>
          <a:p>
            <a:pPr indent="0" lvl="0" marL="490219" marR="0" rtl="0" algn="ctr">
              <a:lnSpc>
                <a:spcPct val="100000"/>
              </a:lnSpc>
              <a:spcBef>
                <a:spcPts val="1280"/>
              </a:spcBef>
              <a:spcAft>
                <a:spcPts val="0"/>
              </a:spcAft>
              <a:buNone/>
            </a:pPr>
            <a:r>
              <a:rPr lang="en-US" sz="1800">
                <a:solidFill>
                  <a:srgbClr val="131313"/>
                </a:solidFill>
                <a:latin typeface="Helvetica Neue"/>
                <a:ea typeface="Helvetica Neue"/>
                <a:cs typeface="Helvetica Neue"/>
                <a:sym typeface="Helvetica Neue"/>
              </a:rPr>
              <a:t>RGB To CMY	CMY To RGB</a:t>
            </a:r>
            <a:endParaRPr sz="1800">
              <a:solidFill>
                <a:schemeClr val="dk1"/>
              </a:solidFill>
              <a:latin typeface="Helvetica Neue"/>
              <a:ea typeface="Helvetica Neue"/>
              <a:cs typeface="Helvetica Neue"/>
              <a:sym typeface="Helvetica Neue"/>
            </a:endParaRPr>
          </a:p>
        </p:txBody>
      </p:sp>
      <p:sp>
        <p:nvSpPr>
          <p:cNvPr id="276" name="Google Shape;276;p33"/>
          <p:cNvSpPr txBox="1"/>
          <p:nvPr/>
        </p:nvSpPr>
        <p:spPr>
          <a:xfrm>
            <a:off x="8384540" y="6290385"/>
            <a:ext cx="223520" cy="224790"/>
          </a:xfrm>
          <a:prstGeom prst="rect">
            <a:avLst/>
          </a:prstGeom>
          <a:noFill/>
          <a:ln>
            <a:noFill/>
          </a:ln>
        </p:spPr>
        <p:txBody>
          <a:bodyPr anchorCtr="0" anchor="t" bIns="0" lIns="0" spcFirstLastPara="1" rIns="0" wrap="square" tIns="0">
            <a:spAutoFit/>
          </a:bodyPr>
          <a:lstStyle/>
          <a:p>
            <a:pPr indent="0" lvl="0" marL="12700" marR="0" rtl="0" algn="l">
              <a:lnSpc>
                <a:spcPct val="117857"/>
              </a:lnSpc>
              <a:spcBef>
                <a:spcPts val="0"/>
              </a:spcBef>
              <a:spcAft>
                <a:spcPts val="0"/>
              </a:spcAft>
              <a:buNone/>
            </a:pPr>
            <a:r>
              <a:rPr lang="en-US" sz="1400">
                <a:solidFill>
                  <a:srgbClr val="4B4B4B"/>
                </a:solidFill>
                <a:latin typeface="Helvetica Neue"/>
                <a:ea typeface="Helvetica Neue"/>
                <a:cs typeface="Helvetica Neue"/>
                <a:sym typeface="Helvetica Neue"/>
              </a:rPr>
              <a:t>27</a:t>
            </a: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nvSpPr>
        <p:spPr>
          <a:xfrm>
            <a:off x="8384540" y="6273495"/>
            <a:ext cx="22352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28</a:t>
            </a:r>
            <a:endParaRPr sz="1400">
              <a:solidFill>
                <a:schemeClr val="dk1"/>
              </a:solidFill>
              <a:latin typeface="Helvetica Neue"/>
              <a:ea typeface="Helvetica Neue"/>
              <a:cs typeface="Helvetica Neue"/>
              <a:sym typeface="Helvetica Neue"/>
            </a:endParaRPr>
          </a:p>
        </p:txBody>
      </p:sp>
      <p:sp>
        <p:nvSpPr>
          <p:cNvPr id="282" name="Google Shape;282;p34"/>
          <p:cNvSpPr txBox="1"/>
          <p:nvPr/>
        </p:nvSpPr>
        <p:spPr>
          <a:xfrm>
            <a:off x="294233" y="919098"/>
            <a:ext cx="8722360" cy="2433320"/>
          </a:xfrm>
          <a:prstGeom prst="rect">
            <a:avLst/>
          </a:prstGeom>
          <a:noFill/>
          <a:ln>
            <a:noFill/>
          </a:ln>
        </p:spPr>
        <p:txBody>
          <a:bodyPr anchorCtr="0" anchor="t" bIns="0" lIns="0" spcFirstLastPara="1" rIns="0" wrap="square" tIns="12700">
            <a:spAutoFit/>
          </a:bodyPr>
          <a:lstStyle/>
          <a:p>
            <a:pPr indent="0" lvl="0" marL="12700" marR="0" rtl="0" algn="l">
              <a:lnSpc>
                <a:spcPct val="119722"/>
              </a:lnSpc>
              <a:spcBef>
                <a:spcPts val="0"/>
              </a:spcBef>
              <a:spcAft>
                <a:spcPts val="0"/>
              </a:spcAft>
              <a:buNone/>
            </a:pPr>
            <a:r>
              <a:rPr b="1" lang="en-US" sz="1800" u="sng">
                <a:solidFill>
                  <a:srgbClr val="131313"/>
                </a:solidFill>
                <a:latin typeface="Arial"/>
                <a:ea typeface="Arial"/>
                <a:cs typeface="Arial"/>
                <a:sym typeface="Arial"/>
              </a:rPr>
              <a:t>CMYK Color Model</a:t>
            </a:r>
            <a:endParaRPr sz="1800">
              <a:solidFill>
                <a:schemeClr val="dk1"/>
              </a:solidFill>
              <a:latin typeface="Arial"/>
              <a:ea typeface="Arial"/>
              <a:cs typeface="Arial"/>
              <a:sym typeface="Arial"/>
            </a:endParaRPr>
          </a:p>
          <a:p>
            <a:pPr indent="0" lvl="0" marL="12700" marR="0" rtl="0" algn="l">
              <a:lnSpc>
                <a:spcPct val="119750"/>
              </a:lnSpc>
              <a:spcBef>
                <a:spcPts val="0"/>
              </a:spcBef>
              <a:spcAft>
                <a:spcPts val="0"/>
              </a:spcAft>
              <a:buNone/>
            </a:pPr>
            <a:r>
              <a:rPr lang="en-US" sz="2000">
                <a:solidFill>
                  <a:srgbClr val="131313"/>
                </a:solidFill>
                <a:latin typeface="Helvetica Neue"/>
                <a:ea typeface="Helvetica Neue"/>
                <a:cs typeface="Helvetica Neue"/>
                <a:sym typeface="Helvetica Neue"/>
              </a:rPr>
              <a:t>Although cyan, magenta and yellow inks might be expected be sufficient for</a:t>
            </a:r>
            <a:endParaRPr sz="20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color printing, most actual color printing uses black ink in addition.</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5"/>
              </a:spcBef>
              <a:spcAft>
                <a:spcPts val="0"/>
              </a:spcAft>
              <a:buNone/>
            </a:pPr>
            <a:r>
              <a:t/>
            </a:r>
            <a:endParaRPr sz="2100">
              <a:solidFill>
                <a:schemeClr val="dk1"/>
              </a:solidFill>
              <a:latin typeface="Helvetica Neue"/>
              <a:ea typeface="Helvetica Neue"/>
              <a:cs typeface="Helvetica Neue"/>
              <a:sym typeface="Helvetica Neue"/>
            </a:endParaRPr>
          </a:p>
          <a:p>
            <a:pPr indent="0" lvl="0" marL="12700" marR="508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This is partly because a mixture of the first three inks may not yield a black  that is neutral enough, or dark enough, but also because the use of black  spares the use of the more expensive colored inks, and also reduces the total  amount of ink used, thus speeding drying times.</a:t>
            </a:r>
            <a:endParaRPr sz="2000">
              <a:solidFill>
                <a:schemeClr val="dk1"/>
              </a:solidFill>
              <a:latin typeface="Helvetica Neue"/>
              <a:ea typeface="Helvetica Neue"/>
              <a:cs typeface="Helvetica Neue"/>
              <a:sym typeface="Helvetica Neue"/>
            </a:endParaRPr>
          </a:p>
        </p:txBody>
      </p:sp>
      <p:sp>
        <p:nvSpPr>
          <p:cNvPr id="283" name="Google Shape;283;p34"/>
          <p:cNvSpPr txBox="1"/>
          <p:nvPr/>
        </p:nvSpPr>
        <p:spPr>
          <a:xfrm>
            <a:off x="294233" y="3630929"/>
            <a:ext cx="5605145" cy="30746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K used instead of equal amounts of CMY</a:t>
            </a:r>
            <a:endParaRPr sz="2000">
              <a:solidFill>
                <a:schemeClr val="dk1"/>
              </a:solidFill>
              <a:latin typeface="Helvetica Neue"/>
              <a:ea typeface="Helvetica Neue"/>
              <a:cs typeface="Helvetica Neue"/>
              <a:sym typeface="Helvetica Neue"/>
            </a:endParaRPr>
          </a:p>
          <a:p>
            <a:pPr indent="-158750" lvl="0" marL="170815" marR="0" rtl="0" algn="l">
              <a:lnSpc>
                <a:spcPct val="100000"/>
              </a:lnSpc>
              <a:spcBef>
                <a:spcPts val="0"/>
              </a:spcBef>
              <a:spcAft>
                <a:spcPts val="0"/>
              </a:spcAft>
              <a:buClr>
                <a:srgbClr val="131313"/>
              </a:buClr>
              <a:buSzPts val="2000"/>
              <a:buFont typeface="Helvetica Neue"/>
              <a:buChar char="•"/>
            </a:pPr>
            <a:r>
              <a:rPr lang="en-US" sz="2000">
                <a:solidFill>
                  <a:srgbClr val="131313"/>
                </a:solidFill>
                <a:latin typeface="Helvetica Neue"/>
                <a:ea typeface="Helvetica Neue"/>
                <a:cs typeface="Helvetica Neue"/>
                <a:sym typeface="Helvetica Neue"/>
              </a:rPr>
              <a:t>called under color removal</a:t>
            </a:r>
            <a:endParaRPr sz="2000">
              <a:solidFill>
                <a:schemeClr val="dk1"/>
              </a:solidFill>
              <a:latin typeface="Helvetica Neue"/>
              <a:ea typeface="Helvetica Neue"/>
              <a:cs typeface="Helvetica Neue"/>
              <a:sym typeface="Helvetica Neue"/>
            </a:endParaRPr>
          </a:p>
          <a:p>
            <a:pPr indent="-158750" lvl="0" marL="170815" marR="0" rtl="0" algn="l">
              <a:lnSpc>
                <a:spcPct val="100000"/>
              </a:lnSpc>
              <a:spcBef>
                <a:spcPts val="0"/>
              </a:spcBef>
              <a:spcAft>
                <a:spcPts val="0"/>
              </a:spcAft>
              <a:buClr>
                <a:srgbClr val="131313"/>
              </a:buClr>
              <a:buSzPts val="2000"/>
              <a:buFont typeface="Helvetica Neue"/>
              <a:buChar char="•"/>
            </a:pPr>
            <a:r>
              <a:rPr lang="en-US" sz="2000">
                <a:solidFill>
                  <a:srgbClr val="131313"/>
                </a:solidFill>
                <a:latin typeface="Helvetica Neue"/>
                <a:ea typeface="Helvetica Neue"/>
                <a:cs typeface="Helvetica Neue"/>
                <a:sym typeface="Helvetica Neue"/>
              </a:rPr>
              <a:t>richer black</a:t>
            </a:r>
            <a:endParaRPr sz="2000">
              <a:solidFill>
                <a:schemeClr val="dk1"/>
              </a:solidFill>
              <a:latin typeface="Helvetica Neue"/>
              <a:ea typeface="Helvetica Neue"/>
              <a:cs typeface="Helvetica Neue"/>
              <a:sym typeface="Helvetica Neue"/>
            </a:endParaRPr>
          </a:p>
          <a:p>
            <a:pPr indent="-159385" lvl="0" marL="171450" marR="0" rtl="0" algn="l">
              <a:lnSpc>
                <a:spcPct val="100000"/>
              </a:lnSpc>
              <a:spcBef>
                <a:spcPts val="0"/>
              </a:spcBef>
              <a:spcAft>
                <a:spcPts val="0"/>
              </a:spcAft>
              <a:buClr>
                <a:srgbClr val="131313"/>
              </a:buClr>
              <a:buSzPts val="2000"/>
              <a:buFont typeface="Helvetica Neue"/>
              <a:buChar char="•"/>
            </a:pPr>
            <a:r>
              <a:rPr lang="en-US" sz="2000">
                <a:solidFill>
                  <a:srgbClr val="131313"/>
                </a:solidFill>
                <a:latin typeface="Helvetica Neue"/>
                <a:ea typeface="Helvetica Neue"/>
                <a:cs typeface="Helvetica Neue"/>
                <a:sym typeface="Helvetica Neue"/>
              </a:rPr>
              <a:t>less ink deposited on paper – dries more quickly</a:t>
            </a:r>
            <a:endParaRPr sz="2000">
              <a:solidFill>
                <a:schemeClr val="dk1"/>
              </a:solidFill>
              <a:latin typeface="Helvetica Neue"/>
              <a:ea typeface="Helvetica Neue"/>
              <a:cs typeface="Helvetica Neue"/>
              <a:sym typeface="Helvetica Neue"/>
            </a:endParaRPr>
          </a:p>
          <a:p>
            <a:pPr indent="-127000" lvl="0" marL="12700" marR="514350" rtl="0" algn="l">
              <a:lnSpc>
                <a:spcPct val="100000"/>
              </a:lnSpc>
              <a:spcBef>
                <a:spcPts val="5"/>
              </a:spcBef>
              <a:spcAft>
                <a:spcPts val="0"/>
              </a:spcAft>
              <a:buClr>
                <a:srgbClr val="131313"/>
              </a:buClr>
              <a:buSzPts val="2000"/>
              <a:buFont typeface="Helvetica Neue"/>
              <a:buChar char="•"/>
            </a:pPr>
            <a:r>
              <a:rPr lang="en-US" sz="2000">
                <a:solidFill>
                  <a:srgbClr val="131313"/>
                </a:solidFill>
                <a:latin typeface="Helvetica Neue"/>
                <a:ea typeface="Helvetica Neue"/>
                <a:cs typeface="Helvetica Neue"/>
                <a:sym typeface="Helvetica Neue"/>
              </a:rPr>
              <a:t>First approximation – nonlinearities must be  accommodated:</a:t>
            </a:r>
            <a:endParaRPr sz="2000">
              <a:solidFill>
                <a:schemeClr val="dk1"/>
              </a:solidFill>
              <a:latin typeface="Helvetica Neue"/>
              <a:ea typeface="Helvetica Neue"/>
              <a:cs typeface="Helvetica Neue"/>
              <a:sym typeface="Helvetica Neue"/>
            </a:endParaRPr>
          </a:p>
          <a:p>
            <a:pPr indent="0" lvl="0" marL="12700" marR="370840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K = min(C, M, Y)  C’ = C – K</a:t>
            </a:r>
            <a:endParaRPr sz="20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M’ = M – K</a:t>
            </a:r>
            <a:endParaRPr sz="20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2000">
                <a:solidFill>
                  <a:srgbClr val="131313"/>
                </a:solidFill>
                <a:latin typeface="Helvetica Neue"/>
                <a:ea typeface="Helvetica Neue"/>
                <a:cs typeface="Helvetica Neue"/>
                <a:sym typeface="Helvetica Neue"/>
              </a:rPr>
              <a:t>Y’ = Y – K</a:t>
            </a:r>
            <a:endParaRPr sz="2000">
              <a:solidFill>
                <a:schemeClr val="dk1"/>
              </a:solidFill>
              <a:latin typeface="Helvetica Neue"/>
              <a:ea typeface="Helvetica Neue"/>
              <a:cs typeface="Helvetica Neue"/>
              <a:sym typeface="Helvetica Neue"/>
            </a:endParaRPr>
          </a:p>
        </p:txBody>
      </p:sp>
      <p:sp>
        <p:nvSpPr>
          <p:cNvPr id="284" name="Google Shape;284;p34"/>
          <p:cNvSpPr txBox="1"/>
          <p:nvPr>
            <p:ph type="title"/>
          </p:nvPr>
        </p:nvSpPr>
        <p:spPr>
          <a:xfrm>
            <a:off x="402437" y="392684"/>
            <a:ext cx="380936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Arial"/>
                <a:ea typeface="Arial"/>
                <a:cs typeface="Arial"/>
                <a:sym typeface="Arial"/>
              </a:rPr>
              <a:t>CMY and CMYK Model</a:t>
            </a:r>
            <a:endParaRPr sz="28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aphicFrame>
        <p:nvGraphicFramePr>
          <p:cNvPr id="289" name="Google Shape;289;p35"/>
          <p:cNvGraphicFramePr/>
          <p:nvPr/>
        </p:nvGraphicFramePr>
        <p:xfrm>
          <a:off x="345249" y="1218501"/>
          <a:ext cx="3000000" cy="3000000"/>
        </p:xfrm>
        <a:graphic>
          <a:graphicData uri="http://schemas.openxmlformats.org/drawingml/2006/table">
            <a:tbl>
              <a:tblPr bandRow="1" firstRow="1">
                <a:noFill/>
                <a:tableStyleId>{520ADB18-11D0-4180-A6AB-F41275415087}</a:tableStyleId>
              </a:tblPr>
              <a:tblGrid>
                <a:gridCol w="3792225"/>
                <a:gridCol w="4668525"/>
              </a:tblGrid>
              <a:tr h="564125">
                <a:tc>
                  <a:txBody>
                    <a:bodyPr/>
                    <a:lstStyle/>
                    <a:p>
                      <a:pPr indent="0" lvl="0" marL="97790" marR="0" rtl="0" algn="l">
                        <a:lnSpc>
                          <a:spcPct val="100000"/>
                        </a:lnSpc>
                        <a:spcBef>
                          <a:spcPts val="0"/>
                        </a:spcBef>
                        <a:spcAft>
                          <a:spcPts val="0"/>
                        </a:spcAft>
                        <a:buNone/>
                      </a:pPr>
                      <a:r>
                        <a:rPr b="1" lang="en-US" sz="1600" u="none" cap="none" strike="noStrike">
                          <a:solidFill>
                            <a:srgbClr val="131313"/>
                          </a:solidFill>
                          <a:latin typeface="Times New Roman"/>
                          <a:ea typeface="Times New Roman"/>
                          <a:cs typeface="Times New Roman"/>
                          <a:sym typeface="Times New Roman"/>
                        </a:rPr>
                        <a:t>Color Model Application Area</a:t>
                      </a:r>
                      <a:endParaRPr sz="1600" u="none" cap="none" strike="noStrike">
                        <a:latin typeface="Times New Roman"/>
                        <a:ea typeface="Times New Roman"/>
                        <a:cs typeface="Times New Roman"/>
                        <a:sym typeface="Times New Roman"/>
                      </a:endParaRPr>
                    </a:p>
                  </a:txBody>
                  <a:tcPr marT="33025"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c>
                  <a:txBody>
                    <a:bodyPr/>
                    <a:lstStyle/>
                    <a:p>
                      <a:pPr indent="0" lvl="0" marL="98425" marR="0" rtl="0" algn="l">
                        <a:lnSpc>
                          <a:spcPct val="100000"/>
                        </a:lnSpc>
                        <a:spcBef>
                          <a:spcPts val="0"/>
                        </a:spcBef>
                        <a:spcAft>
                          <a:spcPts val="0"/>
                        </a:spcAft>
                        <a:buNone/>
                      </a:pPr>
                      <a:r>
                        <a:rPr b="1" lang="en-US" sz="1600" u="none" cap="none" strike="noStrike">
                          <a:solidFill>
                            <a:srgbClr val="131313"/>
                          </a:solidFill>
                          <a:latin typeface="Times New Roman"/>
                          <a:ea typeface="Times New Roman"/>
                          <a:cs typeface="Times New Roman"/>
                          <a:sym typeface="Times New Roman"/>
                        </a:rPr>
                        <a:t>Color Model Application Area</a:t>
                      </a:r>
                      <a:endParaRPr sz="1600" u="none" cap="none" strike="noStrike">
                        <a:latin typeface="Times New Roman"/>
                        <a:ea typeface="Times New Roman"/>
                        <a:cs typeface="Times New Roman"/>
                        <a:sym typeface="Times New Roman"/>
                      </a:endParaRPr>
                    </a:p>
                  </a:txBody>
                  <a:tcPr marT="33025"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r>
              <a:tr h="119112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600" u="none" cap="none" strike="noStrike">
                          <a:solidFill>
                            <a:srgbClr val="4B4B4B"/>
                          </a:solidFill>
                          <a:latin typeface="Times New Roman"/>
                          <a:ea typeface="Times New Roman"/>
                          <a:cs typeface="Times New Roman"/>
                          <a:sym typeface="Times New Roman"/>
                        </a:rPr>
                        <a:t>RGB</a:t>
                      </a:r>
                      <a:endParaRPr sz="1600" u="none" cap="none" strike="noStrike">
                        <a:latin typeface="Times New Roman"/>
                        <a:ea typeface="Times New Roman"/>
                        <a:cs typeface="Times New Roman"/>
                        <a:sym typeface="Times New Roman"/>
                      </a:endParaRPr>
                    </a:p>
                  </a:txBody>
                  <a:tcPr marT="0"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c>
                  <a:txBody>
                    <a:bodyPr/>
                    <a:lstStyle/>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Computer graphics</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Image processing</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Image Analysis</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Image Storage</a:t>
                      </a:r>
                      <a:endParaRPr sz="1600" u="none" cap="none" strike="noStrike">
                        <a:latin typeface="Times New Roman"/>
                        <a:ea typeface="Times New Roman"/>
                        <a:cs typeface="Times New Roman"/>
                        <a:sym typeface="Times New Roman"/>
                      </a:endParaRPr>
                    </a:p>
                  </a:txBody>
                  <a:tcPr marT="33650"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r>
              <a:tr h="333625">
                <a:tc>
                  <a:txBody>
                    <a:bodyPr/>
                    <a:lstStyle/>
                    <a:p>
                      <a:pPr indent="0" lvl="0" marL="0" marR="0" rtl="0" algn="ctr">
                        <a:lnSpc>
                          <a:spcPct val="100000"/>
                        </a:lnSpc>
                        <a:spcBef>
                          <a:spcPts val="0"/>
                        </a:spcBef>
                        <a:spcAft>
                          <a:spcPts val="0"/>
                        </a:spcAft>
                        <a:buNone/>
                      </a:pPr>
                      <a:r>
                        <a:rPr lang="en-US" sz="1600" u="none" cap="none" strike="noStrike">
                          <a:solidFill>
                            <a:srgbClr val="4B4B4B"/>
                          </a:solidFill>
                          <a:latin typeface="Times New Roman"/>
                          <a:ea typeface="Times New Roman"/>
                          <a:cs typeface="Times New Roman"/>
                          <a:sym typeface="Times New Roman"/>
                        </a:rPr>
                        <a:t>CMY(K)</a:t>
                      </a:r>
                      <a:endParaRPr sz="1600" u="none" cap="none" strike="noStrike">
                        <a:latin typeface="Times New Roman"/>
                        <a:ea typeface="Times New Roman"/>
                        <a:cs typeface="Times New Roman"/>
                        <a:sym typeface="Times New Roman"/>
                      </a:endParaRPr>
                    </a:p>
                  </a:txBody>
                  <a:tcPr marT="38725"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c>
                  <a:txBody>
                    <a:bodyPr/>
                    <a:lstStyle/>
                    <a:p>
                      <a:pPr indent="0" lvl="0" marL="98425" marR="0" rtl="0" algn="l">
                        <a:lnSpc>
                          <a:spcPct val="100000"/>
                        </a:lnSpc>
                        <a:spcBef>
                          <a:spcPts val="0"/>
                        </a:spcBef>
                        <a:spcAft>
                          <a:spcPts val="0"/>
                        </a:spcAft>
                        <a:buNone/>
                      </a:pPr>
                      <a:r>
                        <a:rPr lang="en-US" sz="1600" u="none" cap="none" strike="noStrike">
                          <a:solidFill>
                            <a:srgbClr val="4B4B4B"/>
                          </a:solidFill>
                          <a:latin typeface="Times New Roman"/>
                          <a:ea typeface="Times New Roman"/>
                          <a:cs typeface="Times New Roman"/>
                          <a:sym typeface="Times New Roman"/>
                        </a:rPr>
                        <a:t>Printing</a:t>
                      </a:r>
                      <a:endParaRPr sz="1600" u="none" cap="none" strike="noStrike">
                        <a:latin typeface="Times New Roman"/>
                        <a:ea typeface="Times New Roman"/>
                        <a:cs typeface="Times New Roman"/>
                        <a:sym typeface="Times New Roman"/>
                      </a:endParaRPr>
                    </a:p>
                  </a:txBody>
                  <a:tcPr marT="33650"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r>
              <a:tr h="262017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p>
                      <a:pPr indent="0" lvl="0" marL="635" marR="0" rtl="0" algn="ctr">
                        <a:lnSpc>
                          <a:spcPct val="100000"/>
                        </a:lnSpc>
                        <a:spcBef>
                          <a:spcPts val="1490"/>
                        </a:spcBef>
                        <a:spcAft>
                          <a:spcPts val="0"/>
                        </a:spcAft>
                        <a:buNone/>
                      </a:pPr>
                      <a:r>
                        <a:rPr lang="en-US" sz="1600" u="none" cap="none" strike="noStrike">
                          <a:solidFill>
                            <a:srgbClr val="4B4B4B"/>
                          </a:solidFill>
                          <a:latin typeface="Times New Roman"/>
                          <a:ea typeface="Times New Roman"/>
                          <a:cs typeface="Times New Roman"/>
                          <a:sym typeface="Times New Roman"/>
                        </a:rPr>
                        <a:t>HSV, HSL</a:t>
                      </a:r>
                      <a:endParaRPr sz="1600" u="none" cap="none" strike="noStrike">
                        <a:latin typeface="Times New Roman"/>
                        <a:ea typeface="Times New Roman"/>
                        <a:cs typeface="Times New Roman"/>
                        <a:sym typeface="Times New Roman"/>
                      </a:endParaRPr>
                    </a:p>
                  </a:txBody>
                  <a:tcPr marT="0"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c>
                  <a:txBody>
                    <a:bodyPr/>
                    <a:lstStyle/>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Human visual perception</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Computer graphics processing</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Computer Vision</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Image Analysis</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Design image</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Human vision</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Image editing software</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Video editor</a:t>
                      </a:r>
                      <a:endParaRPr sz="1600" u="none" cap="none" strike="noStrike">
                        <a:latin typeface="Times New Roman"/>
                        <a:ea typeface="Times New Roman"/>
                        <a:cs typeface="Times New Roman"/>
                        <a:sym typeface="Times New Roman"/>
                      </a:endParaRPr>
                    </a:p>
                  </a:txBody>
                  <a:tcPr marT="33650"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r>
              <a:tr h="619500">
                <a:tc>
                  <a:txBody>
                    <a:bodyPr/>
                    <a:lstStyle/>
                    <a:p>
                      <a:pPr indent="0" lvl="0" marL="635" marR="0" rtl="0" algn="ctr">
                        <a:lnSpc>
                          <a:spcPct val="100000"/>
                        </a:lnSpc>
                        <a:spcBef>
                          <a:spcPts val="0"/>
                        </a:spcBef>
                        <a:spcAft>
                          <a:spcPts val="0"/>
                        </a:spcAft>
                        <a:buNone/>
                      </a:pPr>
                      <a:r>
                        <a:rPr lang="en-US" sz="1600" u="none" cap="none" strike="noStrike">
                          <a:solidFill>
                            <a:srgbClr val="4B4B4B"/>
                          </a:solidFill>
                          <a:latin typeface="Times New Roman"/>
                          <a:ea typeface="Times New Roman"/>
                          <a:cs typeface="Times New Roman"/>
                          <a:sym typeface="Times New Roman"/>
                        </a:rPr>
                        <a:t>YIQ</a:t>
                      </a:r>
                      <a:endParaRPr sz="1600" u="none" cap="none" strike="noStrike">
                        <a:latin typeface="Times New Roman"/>
                        <a:ea typeface="Times New Roman"/>
                        <a:cs typeface="Times New Roman"/>
                        <a:sym typeface="Times New Roman"/>
                      </a:endParaRPr>
                    </a:p>
                  </a:txBody>
                  <a:tcPr marT="182250"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c>
                  <a:txBody>
                    <a:bodyPr/>
                    <a:lstStyle/>
                    <a:p>
                      <a:pPr indent="-572770" lvl="0" marL="670560" marR="0" rtl="0" algn="l">
                        <a:lnSpc>
                          <a:spcPct val="100000"/>
                        </a:lnSpc>
                        <a:spcBef>
                          <a:spcPts val="0"/>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TV broadcasting</a:t>
                      </a:r>
                      <a:endParaRPr sz="1600" u="none" cap="none" strike="noStrike">
                        <a:latin typeface="Times New Roman"/>
                        <a:ea typeface="Times New Roman"/>
                        <a:cs typeface="Times New Roman"/>
                        <a:sym typeface="Times New Roman"/>
                      </a:endParaRPr>
                    </a:p>
                    <a:p>
                      <a:pPr indent="-572770" lvl="0" marL="670560" marR="0" rtl="0" algn="l">
                        <a:lnSpc>
                          <a:spcPct val="100000"/>
                        </a:lnSpc>
                        <a:spcBef>
                          <a:spcPts val="5"/>
                        </a:spcBef>
                        <a:spcAft>
                          <a:spcPts val="0"/>
                        </a:spcAft>
                        <a:buClr>
                          <a:srgbClr val="4B4B4B"/>
                        </a:buClr>
                        <a:buSzPts val="1600"/>
                        <a:buFont typeface="Times New Roman"/>
                        <a:buChar char="-"/>
                      </a:pPr>
                      <a:r>
                        <a:rPr lang="en-US" sz="1600" u="none" cap="none" strike="noStrike">
                          <a:solidFill>
                            <a:srgbClr val="4B4B4B"/>
                          </a:solidFill>
                          <a:latin typeface="Times New Roman"/>
                          <a:ea typeface="Times New Roman"/>
                          <a:cs typeface="Times New Roman"/>
                          <a:sym typeface="Times New Roman"/>
                        </a:rPr>
                        <a:t>Video system</a:t>
                      </a:r>
                      <a:endParaRPr sz="1600" u="none" cap="none" strike="noStrike">
                        <a:latin typeface="Times New Roman"/>
                        <a:ea typeface="Times New Roman"/>
                        <a:cs typeface="Times New Roman"/>
                        <a:sym typeface="Times New Roman"/>
                      </a:endParaRPr>
                    </a:p>
                  </a:txBody>
                  <a:tcPr marT="33650" marB="0" marR="0" marL="0">
                    <a:lnL cap="flat" cmpd="sng" w="28575">
                      <a:solidFill>
                        <a:srgbClr val="4B4B4B"/>
                      </a:solidFill>
                      <a:prstDash val="solid"/>
                      <a:round/>
                      <a:headEnd len="sm" w="sm" type="none"/>
                      <a:tailEnd len="sm" w="sm" type="none"/>
                    </a:lnL>
                    <a:lnR cap="flat" cmpd="sng" w="28575">
                      <a:solidFill>
                        <a:srgbClr val="4B4B4B"/>
                      </a:solidFill>
                      <a:prstDash val="solid"/>
                      <a:round/>
                      <a:headEnd len="sm" w="sm" type="none"/>
                      <a:tailEnd len="sm" w="sm" type="none"/>
                    </a:lnR>
                    <a:lnT cap="flat" cmpd="sng" w="28575">
                      <a:solidFill>
                        <a:srgbClr val="4B4B4B"/>
                      </a:solidFill>
                      <a:prstDash val="solid"/>
                      <a:round/>
                      <a:headEnd len="sm" w="sm" type="none"/>
                      <a:tailEnd len="sm" w="sm" type="none"/>
                    </a:lnT>
                    <a:lnB cap="flat" cmpd="sng" w="28575">
                      <a:solidFill>
                        <a:srgbClr val="4B4B4B"/>
                      </a:solidFill>
                      <a:prstDash val="solid"/>
                      <a:round/>
                      <a:headEnd len="sm" w="sm" type="none"/>
                      <a:tailEnd len="sm" w="sm" type="none"/>
                    </a:lnB>
                  </a:tcPr>
                </a:tc>
              </a:tr>
            </a:tbl>
          </a:graphicData>
        </a:graphic>
      </p:graphicFrame>
      <p:sp>
        <p:nvSpPr>
          <p:cNvPr id="290" name="Google Shape;290;p35"/>
          <p:cNvSpPr txBox="1"/>
          <p:nvPr>
            <p:ph type="title"/>
          </p:nvPr>
        </p:nvSpPr>
        <p:spPr>
          <a:xfrm>
            <a:off x="402437" y="392684"/>
            <a:ext cx="4495800"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2800">
                <a:latin typeface="Arial"/>
                <a:ea typeface="Arial"/>
                <a:cs typeface="Arial"/>
                <a:sym typeface="Arial"/>
              </a:rPr>
              <a:t>Color Models Applications</a:t>
            </a:r>
            <a:endParaRPr sz="2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nvSpPr>
        <p:spPr>
          <a:xfrm>
            <a:off x="8940800" y="6410045"/>
            <a:ext cx="12509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rgbClr val="4B4B4B"/>
                </a:solidFill>
                <a:latin typeface="Helvetica Neue"/>
                <a:ea typeface="Helvetica Neue"/>
                <a:cs typeface="Helvetica Neue"/>
                <a:sym typeface="Helvetica Neue"/>
              </a:rPr>
              <a:t>3</a:t>
            </a:r>
            <a:endParaRPr b="0" i="0" sz="1400" u="none" cap="none" strike="noStrike">
              <a:solidFill>
                <a:schemeClr val="dk1"/>
              </a:solidFill>
              <a:latin typeface="Helvetica Neue"/>
              <a:ea typeface="Helvetica Neue"/>
              <a:cs typeface="Helvetica Neue"/>
              <a:sym typeface="Helvetica Neue"/>
            </a:endParaRPr>
          </a:p>
        </p:txBody>
      </p:sp>
      <p:sp>
        <p:nvSpPr>
          <p:cNvPr id="59" name="Google Shape;59;p9"/>
          <p:cNvSpPr txBox="1"/>
          <p:nvPr>
            <p:ph type="title"/>
          </p:nvPr>
        </p:nvSpPr>
        <p:spPr>
          <a:xfrm>
            <a:off x="78739" y="0"/>
            <a:ext cx="408686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latin typeface="Arial"/>
                <a:ea typeface="Arial"/>
                <a:cs typeface="Arial"/>
                <a:sym typeface="Arial"/>
              </a:rPr>
              <a:t>Properties of Light</a:t>
            </a:r>
            <a:endParaRPr sz="3600">
              <a:latin typeface="Arial"/>
              <a:ea typeface="Arial"/>
              <a:cs typeface="Arial"/>
              <a:sym typeface="Arial"/>
            </a:endParaRPr>
          </a:p>
        </p:txBody>
      </p:sp>
      <p:pic>
        <p:nvPicPr>
          <p:cNvPr id="60" name="Google Shape;60;p9"/>
          <p:cNvPicPr preferRelativeResize="0"/>
          <p:nvPr/>
        </p:nvPicPr>
        <p:blipFill rotWithShape="1">
          <a:blip r:embed="rId3">
            <a:alphaModFix/>
          </a:blip>
          <a:srcRect b="0" l="0" r="0" t="0"/>
          <a:stretch/>
        </p:blipFill>
        <p:spPr>
          <a:xfrm>
            <a:off x="0" y="728472"/>
            <a:ext cx="9144000" cy="4626864"/>
          </a:xfrm>
          <a:prstGeom prst="rect">
            <a:avLst/>
          </a:prstGeom>
          <a:noFill/>
          <a:ln>
            <a:noFill/>
          </a:ln>
        </p:spPr>
      </p:pic>
      <p:sp>
        <p:nvSpPr>
          <p:cNvPr id="61" name="Google Shape;61;p9"/>
          <p:cNvSpPr txBox="1"/>
          <p:nvPr/>
        </p:nvSpPr>
        <p:spPr>
          <a:xfrm>
            <a:off x="78739" y="5979363"/>
            <a:ext cx="796099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0" i="0" lang="en-US" sz="1800" u="none" cap="none" strike="noStrike">
                <a:solidFill>
                  <a:srgbClr val="4B4B4B"/>
                </a:solidFill>
                <a:latin typeface="Helvetica Neue"/>
                <a:ea typeface="Helvetica Neue"/>
                <a:cs typeface="Helvetica Neue"/>
                <a:sym typeface="Helvetica Neue"/>
              </a:rPr>
              <a:t>Each frequency value within the visible region of the electromagnetic spectrum  corresponds to a distinct </a:t>
            </a:r>
            <a:r>
              <a:rPr b="1" i="0" lang="en-US" sz="1800" u="none" cap="none" strike="noStrike">
                <a:solidFill>
                  <a:srgbClr val="4B4B4B"/>
                </a:solidFill>
                <a:latin typeface="Arial"/>
                <a:ea typeface="Arial"/>
                <a:cs typeface="Arial"/>
                <a:sym typeface="Arial"/>
              </a:rPr>
              <a:t>spectral color.</a:t>
            </a:r>
            <a:endParaRPr b="0" i="0" sz="1800" u="none" cap="none" strike="noStrike">
              <a:solidFill>
                <a:schemeClr val="dk1"/>
              </a:solidFill>
              <a:latin typeface="Arial"/>
              <a:ea typeface="Arial"/>
              <a:cs typeface="Arial"/>
              <a:sym typeface="Arial"/>
            </a:endParaRPr>
          </a:p>
        </p:txBody>
      </p:sp>
      <p:sp>
        <p:nvSpPr>
          <p:cNvPr id="62" name="Google Shape;62;p9"/>
          <p:cNvSpPr txBox="1"/>
          <p:nvPr/>
        </p:nvSpPr>
        <p:spPr>
          <a:xfrm>
            <a:off x="4146930" y="5383174"/>
            <a:ext cx="10934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rgbClr val="4B4B4B"/>
                </a:solidFill>
                <a:latin typeface="Helvetica Neue"/>
                <a:ea typeface="Helvetica Neue"/>
                <a:cs typeface="Helvetica Neue"/>
                <a:sym typeface="Helvetica Neue"/>
              </a:rPr>
              <a:t>FIGURE-1</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0"/>
          <p:cNvSpPr txBox="1"/>
          <p:nvPr/>
        </p:nvSpPr>
        <p:spPr>
          <a:xfrm>
            <a:off x="78739" y="948944"/>
            <a:ext cx="8639810" cy="1927860"/>
          </a:xfrm>
          <a:prstGeom prst="rect">
            <a:avLst/>
          </a:prstGeom>
          <a:noFill/>
          <a:ln>
            <a:noFill/>
          </a:ln>
        </p:spPr>
        <p:txBody>
          <a:bodyPr anchorCtr="0" anchor="t" bIns="0" lIns="0" spcFirstLastPara="1" rIns="0" wrap="square" tIns="12700">
            <a:spAutoFit/>
          </a:bodyPr>
          <a:lstStyle/>
          <a:p>
            <a:pPr indent="-342900" lvl="0" marL="355600" marR="750570" rtl="0" algn="l">
              <a:lnSpc>
                <a:spcPct val="100000"/>
              </a:lnSpc>
              <a:spcBef>
                <a:spcPts val="0"/>
              </a:spcBef>
              <a:spcAft>
                <a:spcPts val="0"/>
              </a:spcAft>
              <a:buClr>
                <a:srgbClr val="4B4B4B"/>
              </a:buClr>
              <a:buSzPts val="2400"/>
              <a:buFont typeface="Helvetica Neue"/>
              <a:buChar char="•"/>
            </a:pPr>
            <a:r>
              <a:rPr b="0" i="0" lang="en-US" sz="2400" u="none" cap="none" strike="noStrike">
                <a:solidFill>
                  <a:srgbClr val="4B4B4B"/>
                </a:solidFill>
                <a:latin typeface="Helvetica Neue"/>
                <a:ea typeface="Helvetica Neue"/>
                <a:cs typeface="Helvetica Neue"/>
                <a:sym typeface="Helvetica Neue"/>
              </a:rPr>
              <a:t>When white light is incident on an opaque object , some  frequencies are reflected and some are absorbed.</a:t>
            </a:r>
            <a:endParaRPr b="0" i="0" sz="2400" u="none" cap="none" strike="noStrike">
              <a:solidFill>
                <a:schemeClr val="dk1"/>
              </a:solidFill>
              <a:latin typeface="Helvetica Neue"/>
              <a:ea typeface="Helvetica Neue"/>
              <a:cs typeface="Helvetica Neue"/>
              <a:sym typeface="Helvetica Neue"/>
            </a:endParaRPr>
          </a:p>
          <a:p>
            <a:pPr indent="-342900" lvl="0" marL="355600" marR="5080" rtl="0" algn="l">
              <a:lnSpc>
                <a:spcPct val="100000"/>
              </a:lnSpc>
              <a:spcBef>
                <a:spcPts val="575"/>
              </a:spcBef>
              <a:spcAft>
                <a:spcPts val="0"/>
              </a:spcAft>
              <a:buClr>
                <a:srgbClr val="4B4B4B"/>
              </a:buClr>
              <a:buSzPts val="2400"/>
              <a:buFont typeface="Helvetica Neue"/>
              <a:buChar char="•"/>
            </a:pPr>
            <a:r>
              <a:rPr b="0" i="0" lang="en-US" sz="2400" u="none" cap="none" strike="noStrike">
                <a:solidFill>
                  <a:srgbClr val="4B4B4B"/>
                </a:solidFill>
                <a:latin typeface="Helvetica Neue"/>
                <a:ea typeface="Helvetica Neue"/>
                <a:cs typeface="Helvetica Neue"/>
                <a:sym typeface="Helvetica Neue"/>
              </a:rPr>
              <a:t>The combination of frequencies present in the reflected in the  reflected light determines the color of the object that we  see.(</a:t>
            </a:r>
            <a:r>
              <a:rPr b="1" i="0" lang="en-US" sz="2400" u="none" cap="none" strike="noStrike">
                <a:solidFill>
                  <a:srgbClr val="4B4B4B"/>
                </a:solidFill>
                <a:latin typeface="Arial"/>
                <a:ea typeface="Arial"/>
                <a:cs typeface="Arial"/>
                <a:sym typeface="Arial"/>
              </a:rPr>
              <a:t>Dominant frequency </a:t>
            </a:r>
            <a:r>
              <a:rPr b="0" i="0" lang="en-US" sz="2400" u="none" cap="none" strike="noStrike">
                <a:solidFill>
                  <a:srgbClr val="4B4B4B"/>
                </a:solidFill>
                <a:latin typeface="Helvetica Neue"/>
                <a:ea typeface="Helvetica Neue"/>
                <a:cs typeface="Helvetica Neue"/>
                <a:sym typeface="Helvetica Neue"/>
              </a:rPr>
              <a:t>or </a:t>
            </a:r>
            <a:r>
              <a:rPr b="1" i="0" lang="en-US" sz="2400" u="none" cap="none" strike="noStrike">
                <a:solidFill>
                  <a:srgbClr val="4B4B4B"/>
                </a:solidFill>
                <a:latin typeface="Arial"/>
                <a:ea typeface="Arial"/>
                <a:cs typeface="Arial"/>
                <a:sym typeface="Arial"/>
              </a:rPr>
              <a:t>Hue</a:t>
            </a:r>
            <a:r>
              <a:rPr b="0" i="0" lang="en-US" sz="2400" u="none" cap="none" strike="noStrike">
                <a:solidFill>
                  <a:srgbClr val="4B4B4B"/>
                </a:solidFill>
                <a:latin typeface="Helvetica Neue"/>
                <a:ea typeface="Helvetica Neue"/>
                <a:cs typeface="Helvetica Neue"/>
                <a:sym typeface="Helvetica Neue"/>
              </a:rPr>
              <a:t>)</a:t>
            </a:r>
            <a:endParaRPr b="0" i="0" sz="2400" u="none" cap="none" strike="noStrike">
              <a:solidFill>
                <a:schemeClr val="dk1"/>
              </a:solidFill>
              <a:latin typeface="Helvetica Neue"/>
              <a:ea typeface="Helvetica Neue"/>
              <a:cs typeface="Helvetica Neue"/>
              <a:sym typeface="Helvetica Neue"/>
            </a:endParaRPr>
          </a:p>
        </p:txBody>
      </p:sp>
      <p:pic>
        <p:nvPicPr>
          <p:cNvPr id="68" name="Google Shape;68;p10"/>
          <p:cNvPicPr preferRelativeResize="0"/>
          <p:nvPr/>
        </p:nvPicPr>
        <p:blipFill rotWithShape="1">
          <a:blip r:embed="rId3">
            <a:alphaModFix/>
          </a:blip>
          <a:srcRect b="0" l="0" r="0" t="0"/>
          <a:stretch/>
        </p:blipFill>
        <p:spPr>
          <a:xfrm>
            <a:off x="5076444" y="4005071"/>
            <a:ext cx="3875532" cy="2240280"/>
          </a:xfrm>
          <a:prstGeom prst="rect">
            <a:avLst/>
          </a:prstGeom>
          <a:noFill/>
          <a:ln>
            <a:noFill/>
          </a:ln>
        </p:spPr>
      </p:pic>
      <p:sp>
        <p:nvSpPr>
          <p:cNvPr id="69" name="Google Shape;69;p10"/>
          <p:cNvSpPr txBox="1"/>
          <p:nvPr>
            <p:ph type="title"/>
          </p:nvPr>
        </p:nvSpPr>
        <p:spPr>
          <a:xfrm>
            <a:off x="231140" y="192735"/>
            <a:ext cx="408749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latin typeface="Arial"/>
                <a:ea typeface="Arial"/>
                <a:cs typeface="Arial"/>
                <a:sym typeface="Arial"/>
              </a:rPr>
              <a:t>Properties of Light</a:t>
            </a:r>
            <a:endParaRPr sz="3600">
              <a:latin typeface="Arial"/>
              <a:ea typeface="Arial"/>
              <a:cs typeface="Arial"/>
              <a:sym typeface="Arial"/>
            </a:endParaRPr>
          </a:p>
        </p:txBody>
      </p:sp>
      <p:pic>
        <p:nvPicPr>
          <p:cNvPr id="70" name="Google Shape;70;p10"/>
          <p:cNvPicPr preferRelativeResize="0"/>
          <p:nvPr/>
        </p:nvPicPr>
        <p:blipFill rotWithShape="1">
          <a:blip r:embed="rId4">
            <a:alphaModFix/>
          </a:blip>
          <a:srcRect b="0" l="0" r="0" t="0"/>
          <a:stretch/>
        </p:blipFill>
        <p:spPr>
          <a:xfrm>
            <a:off x="467868" y="4005071"/>
            <a:ext cx="4293108" cy="2392680"/>
          </a:xfrm>
          <a:prstGeom prst="rect">
            <a:avLst/>
          </a:prstGeom>
          <a:noFill/>
          <a:ln>
            <a:noFill/>
          </a:ln>
        </p:spPr>
      </p:pic>
      <p:sp>
        <p:nvSpPr>
          <p:cNvPr id="71" name="Google Shape;71;p10"/>
          <p:cNvSpPr txBox="1"/>
          <p:nvPr/>
        </p:nvSpPr>
        <p:spPr>
          <a:xfrm>
            <a:off x="8458200" y="6290385"/>
            <a:ext cx="175895" cy="224790"/>
          </a:xfrm>
          <a:prstGeom prst="rect">
            <a:avLst/>
          </a:prstGeom>
          <a:noFill/>
          <a:ln>
            <a:noFill/>
          </a:ln>
        </p:spPr>
        <p:txBody>
          <a:bodyPr anchorCtr="0" anchor="t" bIns="0" lIns="0" spcFirstLastPara="1" rIns="0" wrap="square" tIns="0">
            <a:spAutoFit/>
          </a:bodyPr>
          <a:lstStyle/>
          <a:p>
            <a:pPr indent="0" lvl="0" marL="38100" marR="0" rtl="0" algn="l">
              <a:lnSpc>
                <a:spcPct val="117857"/>
              </a:lnSpc>
              <a:spcBef>
                <a:spcPts val="0"/>
              </a:spcBef>
              <a:spcAft>
                <a:spcPts val="0"/>
              </a:spcAft>
              <a:buNone/>
            </a:pPr>
            <a:fld id="{00000000-1234-1234-1234-123412341234}" type="slidenum">
              <a:rPr b="0" i="0" lang="en-US" sz="1400" u="none" cap="none" strike="noStrike">
                <a:solidFill>
                  <a:srgbClr val="4B4B4B"/>
                </a:solidFill>
                <a:latin typeface="Helvetica Neue"/>
                <a:ea typeface="Helvetica Neue"/>
                <a:cs typeface="Helvetica Neue"/>
                <a:sym typeface="Helvetica Neue"/>
              </a:rPr>
              <a:t>‹#›</a:t>
            </a:fld>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1"/>
          <p:cNvPicPr preferRelativeResize="0"/>
          <p:nvPr/>
        </p:nvPicPr>
        <p:blipFill rotWithShape="1">
          <a:blip r:embed="rId3">
            <a:alphaModFix/>
          </a:blip>
          <a:srcRect b="0" l="0" r="0" t="0"/>
          <a:stretch/>
        </p:blipFill>
        <p:spPr>
          <a:xfrm>
            <a:off x="5611367" y="1341119"/>
            <a:ext cx="3352799" cy="2705099"/>
          </a:xfrm>
          <a:prstGeom prst="rect">
            <a:avLst/>
          </a:prstGeom>
          <a:noFill/>
          <a:ln>
            <a:noFill/>
          </a:ln>
        </p:spPr>
      </p:pic>
      <p:sp>
        <p:nvSpPr>
          <p:cNvPr id="77" name="Google Shape;77;p11"/>
          <p:cNvSpPr/>
          <p:nvPr/>
        </p:nvSpPr>
        <p:spPr>
          <a:xfrm>
            <a:off x="7029450" y="4277867"/>
            <a:ext cx="914400" cy="120650"/>
          </a:xfrm>
          <a:custGeom>
            <a:rect b="b" l="l" r="r" t="t"/>
            <a:pathLst>
              <a:path extrusionOk="0" h="120650" w="914400">
                <a:moveTo>
                  <a:pt x="102997" y="0"/>
                </a:moveTo>
                <a:lnTo>
                  <a:pt x="96900" y="3682"/>
                </a:lnTo>
                <a:lnTo>
                  <a:pt x="0" y="60197"/>
                </a:lnTo>
                <a:lnTo>
                  <a:pt x="102997" y="120268"/>
                </a:lnTo>
                <a:lnTo>
                  <a:pt x="110998" y="118236"/>
                </a:lnTo>
                <a:lnTo>
                  <a:pt x="114553" y="112013"/>
                </a:lnTo>
                <a:lnTo>
                  <a:pt x="118109" y="105917"/>
                </a:lnTo>
                <a:lnTo>
                  <a:pt x="116077" y="97916"/>
                </a:lnTo>
                <a:lnTo>
                  <a:pt x="109854" y="94360"/>
                </a:lnTo>
                <a:lnTo>
                  <a:pt x="73496" y="73151"/>
                </a:lnTo>
                <a:lnTo>
                  <a:pt x="25653" y="73151"/>
                </a:lnTo>
                <a:lnTo>
                  <a:pt x="25653" y="47243"/>
                </a:lnTo>
                <a:lnTo>
                  <a:pt x="73496" y="47243"/>
                </a:lnTo>
                <a:lnTo>
                  <a:pt x="109854" y="26034"/>
                </a:lnTo>
                <a:lnTo>
                  <a:pt x="116077" y="22478"/>
                </a:lnTo>
                <a:lnTo>
                  <a:pt x="118109" y="14477"/>
                </a:lnTo>
                <a:lnTo>
                  <a:pt x="114553" y="8381"/>
                </a:lnTo>
                <a:lnTo>
                  <a:pt x="110998" y="2158"/>
                </a:lnTo>
                <a:lnTo>
                  <a:pt x="102997" y="0"/>
                </a:lnTo>
                <a:close/>
              </a:path>
              <a:path extrusionOk="0" h="120650" w="914400">
                <a:moveTo>
                  <a:pt x="863110" y="60197"/>
                </a:moveTo>
                <a:lnTo>
                  <a:pt x="804545" y="94360"/>
                </a:lnTo>
                <a:lnTo>
                  <a:pt x="798322" y="97916"/>
                </a:lnTo>
                <a:lnTo>
                  <a:pt x="796290" y="105917"/>
                </a:lnTo>
                <a:lnTo>
                  <a:pt x="799846" y="112013"/>
                </a:lnTo>
                <a:lnTo>
                  <a:pt x="803401" y="118236"/>
                </a:lnTo>
                <a:lnTo>
                  <a:pt x="811402" y="120268"/>
                </a:lnTo>
                <a:lnTo>
                  <a:pt x="892189" y="73151"/>
                </a:lnTo>
                <a:lnTo>
                  <a:pt x="888746" y="73151"/>
                </a:lnTo>
                <a:lnTo>
                  <a:pt x="888746" y="71373"/>
                </a:lnTo>
                <a:lnTo>
                  <a:pt x="882269" y="71373"/>
                </a:lnTo>
                <a:lnTo>
                  <a:pt x="863110" y="60197"/>
                </a:lnTo>
                <a:close/>
              </a:path>
              <a:path extrusionOk="0" h="120650" w="914400">
                <a:moveTo>
                  <a:pt x="73496" y="47243"/>
                </a:moveTo>
                <a:lnTo>
                  <a:pt x="25653" y="47243"/>
                </a:lnTo>
                <a:lnTo>
                  <a:pt x="25653" y="73151"/>
                </a:lnTo>
                <a:lnTo>
                  <a:pt x="73496" y="73151"/>
                </a:lnTo>
                <a:lnTo>
                  <a:pt x="70448" y="71373"/>
                </a:lnTo>
                <a:lnTo>
                  <a:pt x="32130" y="71373"/>
                </a:lnTo>
                <a:lnTo>
                  <a:pt x="32130" y="49021"/>
                </a:lnTo>
                <a:lnTo>
                  <a:pt x="70448" y="49021"/>
                </a:lnTo>
                <a:lnTo>
                  <a:pt x="73496" y="47243"/>
                </a:lnTo>
                <a:close/>
              </a:path>
              <a:path extrusionOk="0" h="120650" w="914400">
                <a:moveTo>
                  <a:pt x="840903" y="47243"/>
                </a:moveTo>
                <a:lnTo>
                  <a:pt x="73496" y="47243"/>
                </a:lnTo>
                <a:lnTo>
                  <a:pt x="51289" y="60197"/>
                </a:lnTo>
                <a:lnTo>
                  <a:pt x="73496" y="73151"/>
                </a:lnTo>
                <a:lnTo>
                  <a:pt x="840903" y="73151"/>
                </a:lnTo>
                <a:lnTo>
                  <a:pt x="863110" y="60197"/>
                </a:lnTo>
                <a:lnTo>
                  <a:pt x="840903" y="47243"/>
                </a:lnTo>
                <a:close/>
              </a:path>
              <a:path extrusionOk="0" h="120650" w="914400">
                <a:moveTo>
                  <a:pt x="892188" y="47243"/>
                </a:moveTo>
                <a:lnTo>
                  <a:pt x="888746" y="47243"/>
                </a:lnTo>
                <a:lnTo>
                  <a:pt x="888746" y="73151"/>
                </a:lnTo>
                <a:lnTo>
                  <a:pt x="892189" y="73151"/>
                </a:lnTo>
                <a:lnTo>
                  <a:pt x="914400" y="60197"/>
                </a:lnTo>
                <a:lnTo>
                  <a:pt x="892188" y="47243"/>
                </a:lnTo>
                <a:close/>
              </a:path>
              <a:path extrusionOk="0" h="120650" w="914400">
                <a:moveTo>
                  <a:pt x="32130" y="49021"/>
                </a:moveTo>
                <a:lnTo>
                  <a:pt x="32130" y="71373"/>
                </a:lnTo>
                <a:lnTo>
                  <a:pt x="51289" y="60197"/>
                </a:lnTo>
                <a:lnTo>
                  <a:pt x="32130" y="49021"/>
                </a:lnTo>
                <a:close/>
              </a:path>
              <a:path extrusionOk="0" h="120650" w="914400">
                <a:moveTo>
                  <a:pt x="51289" y="60197"/>
                </a:moveTo>
                <a:lnTo>
                  <a:pt x="32130" y="71373"/>
                </a:lnTo>
                <a:lnTo>
                  <a:pt x="70448" y="71373"/>
                </a:lnTo>
                <a:lnTo>
                  <a:pt x="51289" y="60197"/>
                </a:lnTo>
                <a:close/>
              </a:path>
              <a:path extrusionOk="0" h="120650" w="914400">
                <a:moveTo>
                  <a:pt x="882269" y="49021"/>
                </a:moveTo>
                <a:lnTo>
                  <a:pt x="863110" y="60197"/>
                </a:lnTo>
                <a:lnTo>
                  <a:pt x="882269" y="71373"/>
                </a:lnTo>
                <a:lnTo>
                  <a:pt x="882269" y="49021"/>
                </a:lnTo>
                <a:close/>
              </a:path>
              <a:path extrusionOk="0" h="120650" w="914400">
                <a:moveTo>
                  <a:pt x="888746" y="49021"/>
                </a:moveTo>
                <a:lnTo>
                  <a:pt x="882269" y="49021"/>
                </a:lnTo>
                <a:lnTo>
                  <a:pt x="882269" y="71373"/>
                </a:lnTo>
                <a:lnTo>
                  <a:pt x="888746" y="71373"/>
                </a:lnTo>
                <a:lnTo>
                  <a:pt x="888746" y="49021"/>
                </a:lnTo>
                <a:close/>
              </a:path>
              <a:path extrusionOk="0" h="120650" w="914400">
                <a:moveTo>
                  <a:pt x="70448" y="49021"/>
                </a:moveTo>
                <a:lnTo>
                  <a:pt x="32130" y="49021"/>
                </a:lnTo>
                <a:lnTo>
                  <a:pt x="51289" y="60197"/>
                </a:lnTo>
                <a:lnTo>
                  <a:pt x="70448" y="49021"/>
                </a:lnTo>
                <a:close/>
              </a:path>
              <a:path extrusionOk="0" h="120650" w="914400">
                <a:moveTo>
                  <a:pt x="811402" y="126"/>
                </a:moveTo>
                <a:lnTo>
                  <a:pt x="803401" y="2158"/>
                </a:lnTo>
                <a:lnTo>
                  <a:pt x="799846" y="8381"/>
                </a:lnTo>
                <a:lnTo>
                  <a:pt x="796290" y="14477"/>
                </a:lnTo>
                <a:lnTo>
                  <a:pt x="798322" y="22478"/>
                </a:lnTo>
                <a:lnTo>
                  <a:pt x="804545" y="26034"/>
                </a:lnTo>
                <a:lnTo>
                  <a:pt x="863110" y="60197"/>
                </a:lnTo>
                <a:lnTo>
                  <a:pt x="882269" y="49021"/>
                </a:lnTo>
                <a:lnTo>
                  <a:pt x="888746" y="49021"/>
                </a:lnTo>
                <a:lnTo>
                  <a:pt x="888746" y="47243"/>
                </a:lnTo>
                <a:lnTo>
                  <a:pt x="892188" y="47243"/>
                </a:lnTo>
                <a:lnTo>
                  <a:pt x="811402" y="126"/>
                </a:lnTo>
                <a:close/>
              </a:path>
            </a:pathLst>
          </a:custGeom>
          <a:solidFill>
            <a:srgbClr val="3333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1"/>
          <p:cNvSpPr txBox="1"/>
          <p:nvPr/>
        </p:nvSpPr>
        <p:spPr>
          <a:xfrm>
            <a:off x="7037323" y="4436490"/>
            <a:ext cx="85407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rgbClr val="3333CC"/>
                </a:solidFill>
                <a:latin typeface="Arial"/>
                <a:ea typeface="Arial"/>
                <a:cs typeface="Arial"/>
                <a:sym typeface="Arial"/>
              </a:rPr>
              <a:t>Period (T)</a:t>
            </a:r>
            <a:endParaRPr sz="1400">
              <a:solidFill>
                <a:schemeClr val="dk1"/>
              </a:solidFill>
              <a:latin typeface="Arial"/>
              <a:ea typeface="Arial"/>
              <a:cs typeface="Arial"/>
              <a:sym typeface="Arial"/>
            </a:endParaRPr>
          </a:p>
        </p:txBody>
      </p:sp>
      <p:sp>
        <p:nvSpPr>
          <p:cNvPr id="79" name="Google Shape;79;p11"/>
          <p:cNvSpPr txBox="1"/>
          <p:nvPr>
            <p:ph type="title"/>
          </p:nvPr>
        </p:nvSpPr>
        <p:spPr>
          <a:xfrm>
            <a:off x="330200" y="538734"/>
            <a:ext cx="409003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latin typeface="Arial"/>
                <a:ea typeface="Arial"/>
                <a:cs typeface="Arial"/>
                <a:sym typeface="Arial"/>
              </a:rPr>
              <a:t>Properties of Light</a:t>
            </a:r>
            <a:endParaRPr sz="3600">
              <a:latin typeface="Arial"/>
              <a:ea typeface="Arial"/>
              <a:cs typeface="Arial"/>
              <a:sym typeface="Arial"/>
            </a:endParaRPr>
          </a:p>
        </p:txBody>
      </p:sp>
      <p:pic>
        <p:nvPicPr>
          <p:cNvPr id="80" name="Google Shape;80;p11"/>
          <p:cNvPicPr preferRelativeResize="0"/>
          <p:nvPr/>
        </p:nvPicPr>
        <p:blipFill rotWithShape="1">
          <a:blip r:embed="rId4">
            <a:alphaModFix/>
          </a:blip>
          <a:srcRect b="0" l="0" r="0" t="0"/>
          <a:stretch/>
        </p:blipFill>
        <p:spPr>
          <a:xfrm>
            <a:off x="457200" y="1600200"/>
            <a:ext cx="5257800" cy="5105400"/>
          </a:xfrm>
          <a:prstGeom prst="rect">
            <a:avLst/>
          </a:prstGeom>
          <a:noFill/>
          <a:ln>
            <a:noFill/>
          </a:ln>
        </p:spPr>
      </p:pic>
      <p:sp>
        <p:nvSpPr>
          <p:cNvPr id="81" name="Google Shape;81;p11"/>
          <p:cNvSpPr txBox="1"/>
          <p:nvPr/>
        </p:nvSpPr>
        <p:spPr>
          <a:xfrm>
            <a:off x="8458200" y="6290385"/>
            <a:ext cx="175895" cy="224790"/>
          </a:xfrm>
          <a:prstGeom prst="rect">
            <a:avLst/>
          </a:prstGeom>
          <a:noFill/>
          <a:ln>
            <a:noFill/>
          </a:ln>
        </p:spPr>
        <p:txBody>
          <a:bodyPr anchorCtr="0" anchor="t" bIns="0" lIns="0" spcFirstLastPara="1" rIns="0" wrap="square" tIns="0">
            <a:spAutoFit/>
          </a:bodyPr>
          <a:lstStyle/>
          <a:p>
            <a:pPr indent="0" lvl="0" marL="38100" marR="0" rtl="0" algn="l">
              <a:lnSpc>
                <a:spcPct val="117857"/>
              </a:lnSpc>
              <a:spcBef>
                <a:spcPts val="0"/>
              </a:spcBef>
              <a:spcAft>
                <a:spcPts val="0"/>
              </a:spcAft>
              <a:buNone/>
            </a:pPr>
            <a:fld id="{00000000-1234-1234-1234-123412341234}" type="slidenum">
              <a:rPr lang="en-US" sz="1400">
                <a:solidFill>
                  <a:srgbClr val="4B4B4B"/>
                </a:solidFill>
                <a:latin typeface="Helvetica Neue"/>
                <a:ea typeface="Helvetica Neue"/>
                <a:cs typeface="Helvetica Neue"/>
                <a:sym typeface="Helvetica Neue"/>
              </a:rPr>
              <a:t>‹#›</a:t>
            </a:fld>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2"/>
          <p:cNvSpPr txBox="1"/>
          <p:nvPr/>
        </p:nvSpPr>
        <p:spPr>
          <a:xfrm>
            <a:off x="8483600" y="6273495"/>
            <a:ext cx="12509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6</a:t>
            </a:r>
            <a:endParaRPr sz="1400">
              <a:solidFill>
                <a:schemeClr val="dk1"/>
              </a:solidFill>
              <a:latin typeface="Helvetica Neue"/>
              <a:ea typeface="Helvetica Neue"/>
              <a:cs typeface="Helvetica Neue"/>
              <a:sym typeface="Helvetica Neue"/>
            </a:endParaRPr>
          </a:p>
        </p:txBody>
      </p:sp>
      <p:sp>
        <p:nvSpPr>
          <p:cNvPr id="87" name="Google Shape;87;p12"/>
          <p:cNvSpPr txBox="1"/>
          <p:nvPr>
            <p:ph type="title"/>
          </p:nvPr>
        </p:nvSpPr>
        <p:spPr>
          <a:xfrm>
            <a:off x="231140" y="192735"/>
            <a:ext cx="4777105" cy="57467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Characteristics of Color</a:t>
            </a:r>
            <a:endParaRPr sz="3600"/>
          </a:p>
        </p:txBody>
      </p:sp>
      <p:sp>
        <p:nvSpPr>
          <p:cNvPr id="88" name="Google Shape;88;p12"/>
          <p:cNvSpPr txBox="1"/>
          <p:nvPr/>
        </p:nvSpPr>
        <p:spPr>
          <a:xfrm>
            <a:off x="231140" y="1377441"/>
            <a:ext cx="8233409" cy="4049395"/>
          </a:xfrm>
          <a:prstGeom prst="rect">
            <a:avLst/>
          </a:prstGeom>
          <a:noFill/>
          <a:ln>
            <a:noFill/>
          </a:ln>
        </p:spPr>
        <p:txBody>
          <a:bodyPr anchorCtr="0" anchor="t" bIns="0" lIns="0" spcFirstLastPara="1" rIns="0" wrap="square" tIns="12700">
            <a:spAutoFit/>
          </a:bodyPr>
          <a:lstStyle/>
          <a:p>
            <a:pPr indent="-457200" lvl="0" marL="469900" marR="3770629" rtl="0" algn="l">
              <a:lnSpc>
                <a:spcPct val="100000"/>
              </a:lnSpc>
              <a:spcBef>
                <a:spcPts val="0"/>
              </a:spcBef>
              <a:spcAft>
                <a:spcPts val="0"/>
              </a:spcAft>
              <a:buClr>
                <a:srgbClr val="00AF50"/>
              </a:buClr>
              <a:buSzPts val="2400"/>
              <a:buFont typeface="Helvetica Neue"/>
              <a:buAutoNum type="arabicPeriod"/>
            </a:pPr>
            <a:r>
              <a:rPr lang="en-US" sz="2400">
                <a:solidFill>
                  <a:srgbClr val="00AF50"/>
                </a:solidFill>
                <a:latin typeface="Helvetica Neue"/>
                <a:ea typeface="Helvetica Neue"/>
                <a:cs typeface="Helvetica Neue"/>
                <a:sym typeface="Helvetica Neue"/>
              </a:rPr>
              <a:t>Dominant Frequency (Hue)  </a:t>
            </a:r>
            <a:r>
              <a:rPr lang="en-US" sz="2400">
                <a:solidFill>
                  <a:srgbClr val="131313"/>
                </a:solidFill>
                <a:latin typeface="Helvetica Neue"/>
                <a:ea typeface="Helvetica Neue"/>
                <a:cs typeface="Helvetica Neue"/>
                <a:sym typeface="Helvetica Neue"/>
              </a:rPr>
              <a:t>The color we see (red, green,  purple).</a:t>
            </a:r>
            <a:endParaRPr sz="2400">
              <a:solidFill>
                <a:schemeClr val="dk1"/>
              </a:solidFill>
              <a:latin typeface="Helvetica Neue"/>
              <a:ea typeface="Helvetica Neue"/>
              <a:cs typeface="Helvetica Neue"/>
              <a:sym typeface="Helvetica Neue"/>
            </a:endParaRPr>
          </a:p>
          <a:p>
            <a:pPr indent="0" lvl="0" marL="0" marR="0" rtl="0" algn="l">
              <a:lnSpc>
                <a:spcPct val="100000"/>
              </a:lnSpc>
              <a:spcBef>
                <a:spcPts val="50"/>
              </a:spcBef>
              <a:spcAft>
                <a:spcPts val="0"/>
              </a:spcAft>
              <a:buClr>
                <a:srgbClr val="00AF50"/>
              </a:buClr>
              <a:buSzPts val="2500"/>
              <a:buFont typeface="Helvetica Neue"/>
              <a:buNone/>
            </a:pPr>
            <a:r>
              <a:t/>
            </a:r>
            <a:endParaRPr sz="2500">
              <a:solidFill>
                <a:schemeClr val="dk1"/>
              </a:solidFill>
              <a:latin typeface="Helvetica Neue"/>
              <a:ea typeface="Helvetica Neue"/>
              <a:cs typeface="Helvetica Neue"/>
              <a:sym typeface="Helvetica Neue"/>
            </a:endParaRPr>
          </a:p>
          <a:p>
            <a:pPr indent="-457200" lvl="0" marL="469900" marR="0" rtl="0" algn="l">
              <a:lnSpc>
                <a:spcPct val="100000"/>
              </a:lnSpc>
              <a:spcBef>
                <a:spcPts val="0"/>
              </a:spcBef>
              <a:spcAft>
                <a:spcPts val="0"/>
              </a:spcAft>
              <a:buClr>
                <a:srgbClr val="00AF50"/>
              </a:buClr>
              <a:buSzPts val="2400"/>
              <a:buFont typeface="Helvetica Neue"/>
              <a:buAutoNum type="arabicPeriod"/>
            </a:pPr>
            <a:r>
              <a:rPr lang="en-US" sz="2400">
                <a:solidFill>
                  <a:srgbClr val="00AF50"/>
                </a:solidFill>
                <a:latin typeface="Helvetica Neue"/>
                <a:ea typeface="Helvetica Neue"/>
                <a:cs typeface="Helvetica Neue"/>
                <a:sym typeface="Helvetica Neue"/>
              </a:rPr>
              <a:t>Brightness</a:t>
            </a:r>
            <a:endParaRPr sz="2400">
              <a:solidFill>
                <a:schemeClr val="dk1"/>
              </a:solidFill>
              <a:latin typeface="Helvetica Neue"/>
              <a:ea typeface="Helvetica Neue"/>
              <a:cs typeface="Helvetica Neue"/>
              <a:sym typeface="Helvetica Neue"/>
            </a:endParaRPr>
          </a:p>
          <a:p>
            <a:pPr indent="0" lvl="0" marL="469900" marR="146685" rtl="0" algn="l">
              <a:lnSpc>
                <a:spcPct val="100000"/>
              </a:lnSpc>
              <a:spcBef>
                <a:spcPts val="0"/>
              </a:spcBef>
              <a:spcAft>
                <a:spcPts val="0"/>
              </a:spcAft>
              <a:buNone/>
            </a:pPr>
            <a:r>
              <a:rPr lang="en-US" sz="2400">
                <a:solidFill>
                  <a:srgbClr val="131313"/>
                </a:solidFill>
                <a:latin typeface="Helvetica Neue"/>
                <a:ea typeface="Helvetica Neue"/>
                <a:cs typeface="Helvetica Neue"/>
                <a:sym typeface="Helvetica Neue"/>
              </a:rPr>
              <a:t>The total light energy, how bright is the color (How bright  are the lights illuminating the object?)</a:t>
            </a:r>
            <a:endParaRPr sz="2400">
              <a:solidFill>
                <a:schemeClr val="dk1"/>
              </a:solidFill>
              <a:latin typeface="Helvetica Neue"/>
              <a:ea typeface="Helvetica Neue"/>
              <a:cs typeface="Helvetica Neue"/>
              <a:sym typeface="Helvetica Neue"/>
            </a:endParaRPr>
          </a:p>
          <a:p>
            <a:pPr indent="0" lvl="0" marL="0" marR="0" rtl="0" algn="l">
              <a:lnSpc>
                <a:spcPct val="100000"/>
              </a:lnSpc>
              <a:spcBef>
                <a:spcPts val="55"/>
              </a:spcBef>
              <a:spcAft>
                <a:spcPts val="0"/>
              </a:spcAft>
              <a:buNone/>
            </a:pPr>
            <a:r>
              <a:t/>
            </a:r>
            <a:endParaRPr sz="2500">
              <a:solidFill>
                <a:schemeClr val="dk1"/>
              </a:solidFill>
              <a:latin typeface="Helvetica Neue"/>
              <a:ea typeface="Helvetica Neue"/>
              <a:cs typeface="Helvetica Neue"/>
              <a:sym typeface="Helvetica Neue"/>
            </a:endParaRPr>
          </a:p>
          <a:p>
            <a:pPr indent="-457200" lvl="0" marL="469900" marR="0" rtl="0" algn="l">
              <a:lnSpc>
                <a:spcPct val="100000"/>
              </a:lnSpc>
              <a:spcBef>
                <a:spcPts val="0"/>
              </a:spcBef>
              <a:spcAft>
                <a:spcPts val="0"/>
              </a:spcAft>
              <a:buClr>
                <a:srgbClr val="00AF50"/>
              </a:buClr>
              <a:buSzPts val="2400"/>
              <a:buFont typeface="Helvetica Neue"/>
              <a:buAutoNum type="arabicPeriod" startAt="3"/>
            </a:pPr>
            <a:r>
              <a:rPr lang="en-US" sz="2400">
                <a:solidFill>
                  <a:srgbClr val="00AF50"/>
                </a:solidFill>
                <a:latin typeface="Helvetica Neue"/>
                <a:ea typeface="Helvetica Neue"/>
                <a:cs typeface="Helvetica Neue"/>
                <a:sym typeface="Helvetica Neue"/>
              </a:rPr>
              <a:t>Purity (Saturation)</a:t>
            </a:r>
            <a:endParaRPr sz="2400">
              <a:solidFill>
                <a:schemeClr val="dk1"/>
              </a:solidFill>
              <a:latin typeface="Helvetica Neue"/>
              <a:ea typeface="Helvetica Neue"/>
              <a:cs typeface="Helvetica Neue"/>
              <a:sym typeface="Helvetica Neue"/>
            </a:endParaRPr>
          </a:p>
          <a:p>
            <a:pPr indent="0" lvl="0" marL="469900" marR="5080" rtl="0" algn="l">
              <a:lnSpc>
                <a:spcPct val="100000"/>
              </a:lnSpc>
              <a:spcBef>
                <a:spcPts val="0"/>
              </a:spcBef>
              <a:spcAft>
                <a:spcPts val="0"/>
              </a:spcAft>
              <a:buNone/>
            </a:pPr>
            <a:r>
              <a:rPr lang="en-US" sz="2400">
                <a:solidFill>
                  <a:srgbClr val="131313"/>
                </a:solidFill>
                <a:latin typeface="Helvetica Neue"/>
                <a:ea typeface="Helvetica Neue"/>
                <a:cs typeface="Helvetica Neue"/>
                <a:sym typeface="Helvetica Neue"/>
              </a:rPr>
              <a:t>Purity describes how close a light appears to be to a pure  spectral color, such as pink is less saturated than red.</a:t>
            </a:r>
            <a:endParaRPr sz="2400">
              <a:solidFill>
                <a:schemeClr val="dk1"/>
              </a:solidFill>
              <a:latin typeface="Helvetica Neue"/>
              <a:ea typeface="Helvetica Neue"/>
              <a:cs typeface="Helvetica Neue"/>
              <a:sym typeface="Helvetica Neue"/>
            </a:endParaRPr>
          </a:p>
        </p:txBody>
      </p:sp>
      <p:sp>
        <p:nvSpPr>
          <p:cNvPr id="89" name="Google Shape;89;p12"/>
          <p:cNvSpPr txBox="1"/>
          <p:nvPr/>
        </p:nvSpPr>
        <p:spPr>
          <a:xfrm>
            <a:off x="231140" y="5767527"/>
            <a:ext cx="7342505" cy="7569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solidFill>
                  <a:srgbClr val="3333CC"/>
                </a:solidFill>
                <a:latin typeface="Helvetica Neue"/>
                <a:ea typeface="Helvetica Neue"/>
                <a:cs typeface="Helvetica Neue"/>
                <a:sym typeface="Helvetica Neue"/>
              </a:rPr>
              <a:t>Chromaticity </a:t>
            </a:r>
            <a:r>
              <a:rPr lang="en-US" sz="2400">
                <a:solidFill>
                  <a:srgbClr val="131313"/>
                </a:solidFill>
                <a:latin typeface="Helvetica Neue"/>
                <a:ea typeface="Helvetica Neue"/>
                <a:cs typeface="Helvetica Neue"/>
                <a:sym typeface="Helvetica Neue"/>
              </a:rPr>
              <a:t>refers to the two properties (purity &amp; hue)  together.</a:t>
            </a:r>
            <a:endParaRPr sz="2400">
              <a:solidFill>
                <a:schemeClr val="dk1"/>
              </a:solidFill>
              <a:latin typeface="Helvetica Neue"/>
              <a:ea typeface="Helvetica Neue"/>
              <a:cs typeface="Helvetica Neue"/>
              <a:sym typeface="Helvetica Neue"/>
            </a:endParaRPr>
          </a:p>
        </p:txBody>
      </p:sp>
      <p:pic>
        <p:nvPicPr>
          <p:cNvPr id="90" name="Google Shape;90;p12"/>
          <p:cNvPicPr preferRelativeResize="0"/>
          <p:nvPr/>
        </p:nvPicPr>
        <p:blipFill rotWithShape="1">
          <a:blip r:embed="rId3">
            <a:alphaModFix/>
          </a:blip>
          <a:srcRect b="0" l="0" r="0" t="0"/>
          <a:stretch/>
        </p:blipFill>
        <p:spPr>
          <a:xfrm>
            <a:off x="4762500" y="800100"/>
            <a:ext cx="4381499" cy="23820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nvSpPr>
        <p:spPr>
          <a:xfrm>
            <a:off x="8483600" y="6273495"/>
            <a:ext cx="12509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7</a:t>
            </a:r>
            <a:endParaRPr sz="1400">
              <a:solidFill>
                <a:schemeClr val="dk1"/>
              </a:solidFill>
              <a:latin typeface="Helvetica Neue"/>
              <a:ea typeface="Helvetica Neue"/>
              <a:cs typeface="Helvetica Neue"/>
              <a:sym typeface="Helvetica Neue"/>
            </a:endParaRPr>
          </a:p>
        </p:txBody>
      </p:sp>
      <p:sp>
        <p:nvSpPr>
          <p:cNvPr id="96" name="Google Shape;96;p13"/>
          <p:cNvSpPr txBox="1"/>
          <p:nvPr/>
        </p:nvSpPr>
        <p:spPr>
          <a:xfrm>
            <a:off x="175971" y="1618615"/>
            <a:ext cx="7809865" cy="3134995"/>
          </a:xfrm>
          <a:prstGeom prst="rect">
            <a:avLst/>
          </a:prstGeom>
          <a:noFill/>
          <a:ln>
            <a:noFill/>
          </a:ln>
        </p:spPr>
        <p:txBody>
          <a:bodyPr anchorCtr="0" anchor="t" bIns="0" lIns="0" spcFirstLastPara="1" rIns="0" wrap="square" tIns="12700">
            <a:spAutoFit/>
          </a:bodyPr>
          <a:lstStyle/>
          <a:p>
            <a:pPr indent="-146049" lvl="0" marL="12700" marR="5080" rtl="0" algn="l">
              <a:lnSpc>
                <a:spcPct val="100000"/>
              </a:lnSpc>
              <a:spcBef>
                <a:spcPts val="0"/>
              </a:spcBef>
              <a:spcAft>
                <a:spcPts val="0"/>
              </a:spcAft>
              <a:buClr>
                <a:srgbClr val="131313"/>
              </a:buClr>
              <a:buSzPts val="2300"/>
              <a:buFont typeface="Helvetica Neue"/>
              <a:buChar char="•"/>
            </a:pPr>
            <a:r>
              <a:rPr lang="en-US" sz="2400">
                <a:solidFill>
                  <a:srgbClr val="131313"/>
                </a:solidFill>
                <a:latin typeface="Helvetica Neue"/>
                <a:ea typeface="Helvetica Neue"/>
                <a:cs typeface="Helvetica Neue"/>
                <a:sym typeface="Helvetica Neue"/>
              </a:rPr>
              <a:t>A color model is an abstract mathematical model  describing the way colors can be represented as tuples of  numbers, typically as three or four values or color  components. </a:t>
            </a:r>
            <a:r>
              <a:rPr i="1" lang="en-US" sz="1800">
                <a:solidFill>
                  <a:srgbClr val="131313"/>
                </a:solidFill>
                <a:latin typeface="Arial"/>
                <a:ea typeface="Arial"/>
                <a:cs typeface="Arial"/>
                <a:sym typeface="Arial"/>
              </a:rPr>
              <a:t>[Wikipedia]</a:t>
            </a:r>
            <a:endParaRPr sz="1800">
              <a:solidFill>
                <a:schemeClr val="dk1"/>
              </a:solidFill>
              <a:latin typeface="Arial"/>
              <a:ea typeface="Arial"/>
              <a:cs typeface="Arial"/>
              <a:sym typeface="Arial"/>
            </a:endParaRPr>
          </a:p>
          <a:p>
            <a:pPr indent="0" lvl="0" marL="0" marR="0" rtl="0" algn="l">
              <a:lnSpc>
                <a:spcPct val="100000"/>
              </a:lnSpc>
              <a:spcBef>
                <a:spcPts val="5"/>
              </a:spcBef>
              <a:spcAft>
                <a:spcPts val="0"/>
              </a:spcAft>
              <a:buClr>
                <a:srgbClr val="131313"/>
              </a:buClr>
              <a:buSzPts val="3750"/>
              <a:buFont typeface="Helvetica Neue"/>
              <a:buNone/>
            </a:pPr>
            <a:r>
              <a:t/>
            </a:r>
            <a:endParaRPr sz="3750">
              <a:solidFill>
                <a:schemeClr val="dk1"/>
              </a:solidFill>
              <a:latin typeface="Arial"/>
              <a:ea typeface="Arial"/>
              <a:cs typeface="Arial"/>
              <a:sym typeface="Arial"/>
            </a:endParaRPr>
          </a:p>
          <a:p>
            <a:pPr indent="-146049" lvl="0" marL="12700" marR="258445" rtl="0" algn="l">
              <a:lnSpc>
                <a:spcPct val="100000"/>
              </a:lnSpc>
              <a:spcBef>
                <a:spcPts val="5"/>
              </a:spcBef>
              <a:spcAft>
                <a:spcPts val="0"/>
              </a:spcAft>
              <a:buClr>
                <a:srgbClr val="131313"/>
              </a:buClr>
              <a:buSzPts val="2300"/>
              <a:buFont typeface="Helvetica Neue"/>
              <a:buChar char="•"/>
            </a:pPr>
            <a:r>
              <a:rPr lang="en-US" sz="2400">
                <a:solidFill>
                  <a:srgbClr val="131313"/>
                </a:solidFill>
                <a:latin typeface="Helvetica Neue"/>
                <a:ea typeface="Helvetica Neue"/>
                <a:cs typeface="Helvetica Neue"/>
                <a:sym typeface="Helvetica Neue"/>
              </a:rPr>
              <a:t>Any method for explaining the properties or behavior of  color within some particular context is called a </a:t>
            </a:r>
            <a:r>
              <a:rPr lang="en-US" sz="2400">
                <a:solidFill>
                  <a:srgbClr val="3333CC"/>
                </a:solidFill>
                <a:latin typeface="Helvetica Neue"/>
                <a:ea typeface="Helvetica Neue"/>
                <a:cs typeface="Helvetica Neue"/>
                <a:sym typeface="Helvetica Neue"/>
              </a:rPr>
              <a:t>Color  Model</a:t>
            </a:r>
            <a:r>
              <a:rPr i="1" lang="en-US" sz="2000">
                <a:solidFill>
                  <a:srgbClr val="131313"/>
                </a:solidFill>
                <a:latin typeface="Arial"/>
                <a:ea typeface="Arial"/>
                <a:cs typeface="Arial"/>
                <a:sym typeface="Arial"/>
              </a:rPr>
              <a:t>.[</a:t>
            </a:r>
            <a:r>
              <a:rPr i="1" lang="en-US" sz="1800">
                <a:solidFill>
                  <a:srgbClr val="131313"/>
                </a:solidFill>
                <a:latin typeface="Arial"/>
                <a:ea typeface="Arial"/>
                <a:cs typeface="Arial"/>
                <a:sym typeface="Arial"/>
              </a:rPr>
              <a:t>Hearn, Baker ,computer graphics with OpenGL</a:t>
            </a:r>
            <a:r>
              <a:rPr i="1" lang="en-US" sz="2000">
                <a:solidFill>
                  <a:srgbClr val="131313"/>
                </a:solidFill>
                <a:latin typeface="Arial"/>
                <a:ea typeface="Arial"/>
                <a:cs typeface="Arial"/>
                <a:sym typeface="Arial"/>
              </a:rPr>
              <a:t>]</a:t>
            </a:r>
            <a:endParaRPr sz="2000">
              <a:solidFill>
                <a:schemeClr val="dk1"/>
              </a:solidFill>
              <a:latin typeface="Arial"/>
              <a:ea typeface="Arial"/>
              <a:cs typeface="Arial"/>
              <a:sym typeface="Arial"/>
            </a:endParaRPr>
          </a:p>
        </p:txBody>
      </p:sp>
      <p:sp>
        <p:nvSpPr>
          <p:cNvPr id="97" name="Google Shape;97;p13"/>
          <p:cNvSpPr txBox="1"/>
          <p:nvPr>
            <p:ph type="title"/>
          </p:nvPr>
        </p:nvSpPr>
        <p:spPr>
          <a:xfrm>
            <a:off x="231140" y="417957"/>
            <a:ext cx="2489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Color Model</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nvSpPr>
        <p:spPr>
          <a:xfrm>
            <a:off x="8483600" y="6273495"/>
            <a:ext cx="12509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8</a:t>
            </a:r>
            <a:endParaRPr sz="1400">
              <a:solidFill>
                <a:schemeClr val="dk1"/>
              </a:solidFill>
              <a:latin typeface="Helvetica Neue"/>
              <a:ea typeface="Helvetica Neue"/>
              <a:cs typeface="Helvetica Neue"/>
              <a:sym typeface="Helvetica Neue"/>
            </a:endParaRPr>
          </a:p>
        </p:txBody>
      </p:sp>
      <p:sp>
        <p:nvSpPr>
          <p:cNvPr id="103" name="Google Shape;103;p14"/>
          <p:cNvSpPr txBox="1"/>
          <p:nvPr>
            <p:ph type="title"/>
          </p:nvPr>
        </p:nvSpPr>
        <p:spPr>
          <a:xfrm>
            <a:off x="150368" y="273811"/>
            <a:ext cx="2489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Color Model</a:t>
            </a:r>
            <a:endParaRPr sz="3600"/>
          </a:p>
        </p:txBody>
      </p:sp>
      <p:pic>
        <p:nvPicPr>
          <p:cNvPr id="104" name="Google Shape;104;p14"/>
          <p:cNvPicPr preferRelativeResize="0"/>
          <p:nvPr/>
        </p:nvPicPr>
        <p:blipFill rotWithShape="1">
          <a:blip r:embed="rId3">
            <a:alphaModFix/>
          </a:blip>
          <a:srcRect b="0" l="0" r="0" t="0"/>
          <a:stretch/>
        </p:blipFill>
        <p:spPr>
          <a:xfrm>
            <a:off x="7018019" y="1341119"/>
            <a:ext cx="2125979" cy="1967483"/>
          </a:xfrm>
          <a:prstGeom prst="rect">
            <a:avLst/>
          </a:prstGeom>
          <a:noFill/>
          <a:ln>
            <a:noFill/>
          </a:ln>
        </p:spPr>
      </p:pic>
      <p:sp>
        <p:nvSpPr>
          <p:cNvPr id="105" name="Google Shape;105;p14"/>
          <p:cNvSpPr txBox="1"/>
          <p:nvPr/>
        </p:nvSpPr>
        <p:spPr>
          <a:xfrm>
            <a:off x="150368" y="1080008"/>
            <a:ext cx="8441055" cy="51161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u="sng">
                <a:solidFill>
                  <a:srgbClr val="00AF50"/>
                </a:solidFill>
                <a:latin typeface="Arial"/>
                <a:ea typeface="Arial"/>
                <a:cs typeface="Arial"/>
                <a:sym typeface="Arial"/>
              </a:rPr>
              <a:t>Primary Colors</a:t>
            </a:r>
            <a:endParaRPr sz="1800">
              <a:solidFill>
                <a:schemeClr val="dk1"/>
              </a:solidFill>
              <a:latin typeface="Arial"/>
              <a:ea typeface="Arial"/>
              <a:cs typeface="Arial"/>
              <a:sym typeface="Arial"/>
            </a:endParaRPr>
          </a:p>
          <a:p>
            <a:pPr indent="63500" lvl="0" marL="12700" marR="208407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Sets of colors that can be combined to make a useful range of  colors</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10"/>
              </a:spcBef>
              <a:spcAft>
                <a:spcPts val="0"/>
              </a:spcAft>
              <a:buNone/>
            </a:pPr>
            <a:r>
              <a:t/>
            </a:r>
            <a:endParaRPr sz="19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b="1" lang="en-US" sz="1800" u="sng">
                <a:solidFill>
                  <a:srgbClr val="00AF50"/>
                </a:solidFill>
                <a:latin typeface="Arial"/>
                <a:ea typeface="Arial"/>
                <a:cs typeface="Arial"/>
                <a:sym typeface="Arial"/>
              </a:rPr>
              <a:t>Color Gamut</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Set of all colors that we can produce from the primary colors.</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10"/>
              </a:spcBef>
              <a:spcAft>
                <a:spcPts val="0"/>
              </a:spcAft>
              <a:buNone/>
            </a:pPr>
            <a:r>
              <a:t/>
            </a:r>
            <a:endParaRPr sz="19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b="1" lang="en-US" sz="1800" u="sng">
                <a:solidFill>
                  <a:srgbClr val="00AF50"/>
                </a:solidFill>
                <a:latin typeface="Arial"/>
                <a:ea typeface="Arial"/>
                <a:cs typeface="Arial"/>
                <a:sym typeface="Arial"/>
              </a:rPr>
              <a:t>Complementary Colors</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Pairs of colors which, when combined in the right proportions,</a:t>
            </a:r>
            <a:endParaRPr sz="1800">
              <a:solidFill>
                <a:schemeClr val="dk1"/>
              </a:solidFill>
              <a:latin typeface="Helvetica Neue"/>
              <a:ea typeface="Helvetica Neue"/>
              <a:cs typeface="Helvetica Neue"/>
              <a:sym typeface="Helvetica Neue"/>
            </a:endParaRPr>
          </a:p>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produce white.</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10"/>
              </a:spcBef>
              <a:spcAft>
                <a:spcPts val="0"/>
              </a:spcAft>
              <a:buNone/>
            </a:pPr>
            <a:r>
              <a:t/>
            </a:r>
            <a:endParaRPr sz="1900">
              <a:solidFill>
                <a:schemeClr val="dk1"/>
              </a:solidFill>
              <a:latin typeface="Helvetica Neue"/>
              <a:ea typeface="Helvetica Neue"/>
              <a:cs typeface="Helvetica Neue"/>
              <a:sym typeface="Helvetica Neue"/>
            </a:endParaRPr>
          </a:p>
          <a:p>
            <a:pPr indent="0" lvl="0" marL="12700" marR="1819275"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Example, in the RGB model: red &amp; cyan , green &amp; magenta , blue  &amp; yellow.</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15"/>
              </a:spcBef>
              <a:spcAft>
                <a:spcPts val="0"/>
              </a:spcAft>
              <a:buNone/>
            </a:pPr>
            <a:r>
              <a:t/>
            </a:r>
            <a:endParaRPr sz="2950">
              <a:solidFill>
                <a:schemeClr val="dk1"/>
              </a:solidFill>
              <a:latin typeface="Helvetica Neue"/>
              <a:ea typeface="Helvetica Neue"/>
              <a:cs typeface="Helvetica Neue"/>
              <a:sym typeface="Helvetica Neue"/>
            </a:endParaRPr>
          </a:p>
          <a:p>
            <a:pPr indent="-107949" lvl="0" marL="175260" marR="0" rtl="0" algn="l">
              <a:lnSpc>
                <a:spcPct val="100000"/>
              </a:lnSpc>
              <a:spcBef>
                <a:spcPts val="5"/>
              </a:spcBef>
              <a:spcAft>
                <a:spcPts val="0"/>
              </a:spcAft>
              <a:buClr>
                <a:srgbClr val="131313"/>
              </a:buClr>
              <a:buSzPts val="1700"/>
              <a:buFont typeface="Helvetica Neue"/>
              <a:buChar char="•"/>
            </a:pPr>
            <a:r>
              <a:rPr lang="en-US" sz="1800">
                <a:solidFill>
                  <a:srgbClr val="131313"/>
                </a:solidFill>
                <a:latin typeface="Helvetica Neue"/>
                <a:ea typeface="Helvetica Neue"/>
                <a:cs typeface="Helvetica Neue"/>
                <a:sym typeface="Helvetica Neue"/>
              </a:rPr>
              <a:t>No finite set of real primary colors can be combined to produce all possible visible</a:t>
            </a:r>
            <a:endParaRPr sz="1800">
              <a:solidFill>
                <a:schemeClr val="dk1"/>
              </a:solidFill>
              <a:latin typeface="Helvetica Neue"/>
              <a:ea typeface="Helvetica Neue"/>
              <a:cs typeface="Helvetica Neue"/>
              <a:sym typeface="Helvetica Neue"/>
            </a:endParaRPr>
          </a:p>
          <a:p>
            <a:pPr indent="0" lvl="0" marL="94615"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colors.</a:t>
            </a:r>
            <a:endParaRPr sz="1800">
              <a:solidFill>
                <a:schemeClr val="dk1"/>
              </a:solidFill>
              <a:latin typeface="Helvetica Neue"/>
              <a:ea typeface="Helvetica Neue"/>
              <a:cs typeface="Helvetica Neue"/>
              <a:sym typeface="Helvetica Neue"/>
            </a:endParaRPr>
          </a:p>
          <a:p>
            <a:pPr indent="0" lvl="0" marL="0" marR="0" rtl="0" algn="l">
              <a:lnSpc>
                <a:spcPct val="100000"/>
              </a:lnSpc>
              <a:spcBef>
                <a:spcPts val="10"/>
              </a:spcBef>
              <a:spcAft>
                <a:spcPts val="0"/>
              </a:spcAft>
              <a:buNone/>
            </a:pPr>
            <a:r>
              <a:t/>
            </a:r>
            <a:endParaRPr sz="1900">
              <a:solidFill>
                <a:schemeClr val="dk1"/>
              </a:solidFill>
              <a:latin typeface="Helvetica Neue"/>
              <a:ea typeface="Helvetica Neue"/>
              <a:cs typeface="Helvetica Neue"/>
              <a:sym typeface="Helvetica Neue"/>
            </a:endParaRPr>
          </a:p>
          <a:p>
            <a:pPr indent="-107949" lvl="0" marL="175260" marR="0" rtl="0" algn="l">
              <a:lnSpc>
                <a:spcPct val="100000"/>
              </a:lnSpc>
              <a:spcBef>
                <a:spcPts val="0"/>
              </a:spcBef>
              <a:spcAft>
                <a:spcPts val="0"/>
              </a:spcAft>
              <a:buClr>
                <a:srgbClr val="131313"/>
              </a:buClr>
              <a:buSzPts val="1700"/>
              <a:buFont typeface="Helvetica Neue"/>
              <a:buChar char="•"/>
            </a:pPr>
            <a:r>
              <a:rPr lang="en-US" sz="1800">
                <a:solidFill>
                  <a:srgbClr val="131313"/>
                </a:solidFill>
                <a:latin typeface="Helvetica Neue"/>
                <a:ea typeface="Helvetica Neue"/>
                <a:cs typeface="Helvetica Neue"/>
                <a:sym typeface="Helvetica Neue"/>
              </a:rPr>
              <a:t>However, given a set of three primary colors, we can characterize any fourth color</a:t>
            </a:r>
            <a:endParaRPr sz="1800">
              <a:solidFill>
                <a:schemeClr val="dk1"/>
              </a:solidFill>
              <a:latin typeface="Helvetica Neue"/>
              <a:ea typeface="Helvetica Neue"/>
              <a:cs typeface="Helvetica Neue"/>
              <a:sym typeface="Helvetica Neue"/>
            </a:endParaRPr>
          </a:p>
        </p:txBody>
      </p:sp>
      <p:sp>
        <p:nvSpPr>
          <p:cNvPr id="106" name="Google Shape;106;p14"/>
          <p:cNvSpPr txBox="1"/>
          <p:nvPr/>
        </p:nvSpPr>
        <p:spPr>
          <a:xfrm>
            <a:off x="232663" y="6170472"/>
            <a:ext cx="30333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131313"/>
                </a:solidFill>
                <a:latin typeface="Helvetica Neue"/>
                <a:ea typeface="Helvetica Neue"/>
                <a:cs typeface="Helvetica Neue"/>
                <a:sym typeface="Helvetica Neue"/>
              </a:rPr>
              <a:t>using color-mixing processes.</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nvSpPr>
        <p:spPr>
          <a:xfrm>
            <a:off x="8483600" y="6273495"/>
            <a:ext cx="12509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00">
                <a:solidFill>
                  <a:srgbClr val="4B4B4B"/>
                </a:solidFill>
                <a:latin typeface="Helvetica Neue"/>
                <a:ea typeface="Helvetica Neue"/>
                <a:cs typeface="Helvetica Neue"/>
                <a:sym typeface="Helvetica Neue"/>
              </a:rPr>
              <a:t>9</a:t>
            </a:r>
            <a:endParaRPr sz="1400">
              <a:solidFill>
                <a:schemeClr val="dk1"/>
              </a:solidFill>
              <a:latin typeface="Helvetica Neue"/>
              <a:ea typeface="Helvetica Neue"/>
              <a:cs typeface="Helvetica Neue"/>
              <a:sym typeface="Helvetica Neue"/>
            </a:endParaRPr>
          </a:p>
        </p:txBody>
      </p:sp>
      <p:sp>
        <p:nvSpPr>
          <p:cNvPr id="112" name="Google Shape;112;p15"/>
          <p:cNvSpPr txBox="1"/>
          <p:nvPr/>
        </p:nvSpPr>
        <p:spPr>
          <a:xfrm>
            <a:off x="78739" y="1197609"/>
            <a:ext cx="7595870" cy="27089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u="sng">
                <a:solidFill>
                  <a:srgbClr val="131313"/>
                </a:solidFill>
                <a:latin typeface="Arial"/>
                <a:ea typeface="Arial"/>
                <a:cs typeface="Arial"/>
                <a:sym typeface="Arial"/>
              </a:rPr>
              <a:t>Shades , Tints &amp; Tones</a:t>
            </a:r>
            <a:endParaRPr sz="2000">
              <a:solidFill>
                <a:schemeClr val="dk1"/>
              </a:solidFill>
              <a:latin typeface="Arial"/>
              <a:ea typeface="Arial"/>
              <a:cs typeface="Arial"/>
              <a:sym typeface="Arial"/>
            </a:endParaRPr>
          </a:p>
          <a:p>
            <a:pPr indent="-342900" lvl="0" marL="355600" marR="0" rtl="0" algn="l">
              <a:lnSpc>
                <a:spcPct val="100000"/>
              </a:lnSpc>
              <a:spcBef>
                <a:spcPts val="0"/>
              </a:spcBef>
              <a:spcAft>
                <a:spcPts val="0"/>
              </a:spcAft>
              <a:buClr>
                <a:srgbClr val="131313"/>
              </a:buClr>
              <a:buSzPts val="2000"/>
              <a:buFont typeface="Helvetica Neue"/>
              <a:buChar char="•"/>
            </a:pPr>
            <a:r>
              <a:rPr lang="en-US" sz="2000">
                <a:solidFill>
                  <a:srgbClr val="131313"/>
                </a:solidFill>
                <a:latin typeface="Helvetica Neue"/>
                <a:ea typeface="Helvetica Neue"/>
                <a:cs typeface="Helvetica Neue"/>
                <a:sym typeface="Helvetica Neue"/>
              </a:rPr>
              <a:t>A shade is produced by “dimming ” a hue.[Adding black].</a:t>
            </a:r>
            <a:endParaRPr sz="2000">
              <a:solidFill>
                <a:schemeClr val="dk1"/>
              </a:solidFill>
              <a:latin typeface="Helvetica Neue"/>
              <a:ea typeface="Helvetica Neue"/>
              <a:cs typeface="Helvetica Neue"/>
              <a:sym typeface="Helvetica Neue"/>
            </a:endParaRPr>
          </a:p>
          <a:p>
            <a:pPr indent="0" lvl="0" marL="2362835" marR="0" rtl="0" algn="l">
              <a:lnSpc>
                <a:spcPct val="100000"/>
              </a:lnSpc>
              <a:spcBef>
                <a:spcPts val="0"/>
              </a:spcBef>
              <a:spcAft>
                <a:spcPts val="0"/>
              </a:spcAft>
              <a:buNone/>
            </a:pPr>
            <a:r>
              <a:rPr lang="en-US" sz="2000">
                <a:solidFill>
                  <a:srgbClr val="001F5F"/>
                </a:solidFill>
                <a:latin typeface="Helvetica Neue"/>
                <a:ea typeface="Helvetica Neue"/>
                <a:cs typeface="Helvetica Neue"/>
                <a:sym typeface="Helvetica Neue"/>
              </a:rPr>
              <a:t>Dark Blue </a:t>
            </a:r>
            <a:r>
              <a:rPr lang="en-US" sz="2000">
                <a:solidFill>
                  <a:srgbClr val="131313"/>
                </a:solidFill>
                <a:latin typeface="Helvetica Neue"/>
                <a:ea typeface="Helvetica Neue"/>
                <a:cs typeface="Helvetica Neue"/>
                <a:sym typeface="Helvetica Neue"/>
              </a:rPr>
              <a:t>= </a:t>
            </a:r>
            <a:r>
              <a:rPr lang="en-US" sz="2000">
                <a:solidFill>
                  <a:srgbClr val="006FC0"/>
                </a:solidFill>
                <a:latin typeface="Helvetica Neue"/>
                <a:ea typeface="Helvetica Neue"/>
                <a:cs typeface="Helvetica Neue"/>
                <a:sym typeface="Helvetica Neue"/>
              </a:rPr>
              <a:t>pure blue </a:t>
            </a:r>
            <a:r>
              <a:rPr lang="en-US" sz="2000">
                <a:solidFill>
                  <a:srgbClr val="131313"/>
                </a:solidFill>
                <a:latin typeface="Helvetica Neue"/>
                <a:ea typeface="Helvetica Neue"/>
                <a:cs typeface="Helvetica Neue"/>
                <a:sym typeface="Helvetica Neue"/>
              </a:rPr>
              <a:t>+ black</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20"/>
              </a:spcBef>
              <a:spcAft>
                <a:spcPts val="0"/>
              </a:spcAft>
              <a:buNone/>
            </a:pPr>
            <a:r>
              <a:t/>
            </a:r>
            <a:endParaRPr sz="2100">
              <a:solidFill>
                <a:schemeClr val="dk1"/>
              </a:solidFill>
              <a:latin typeface="Helvetica Neue"/>
              <a:ea typeface="Helvetica Neue"/>
              <a:cs typeface="Helvetica Neue"/>
              <a:sym typeface="Helvetica Neue"/>
            </a:endParaRPr>
          </a:p>
          <a:p>
            <a:pPr indent="-342900" lvl="0" marL="355600" marR="0" rtl="0" algn="l">
              <a:lnSpc>
                <a:spcPct val="100000"/>
              </a:lnSpc>
              <a:spcBef>
                <a:spcPts val="0"/>
              </a:spcBef>
              <a:spcAft>
                <a:spcPts val="0"/>
              </a:spcAft>
              <a:buClr>
                <a:srgbClr val="131313"/>
              </a:buClr>
              <a:buSzPts val="2000"/>
              <a:buFont typeface="Helvetica Neue"/>
              <a:buChar char="•"/>
            </a:pPr>
            <a:r>
              <a:rPr lang="en-US" sz="2000">
                <a:solidFill>
                  <a:srgbClr val="131313"/>
                </a:solidFill>
                <a:latin typeface="Helvetica Neue"/>
                <a:ea typeface="Helvetica Neue"/>
                <a:cs typeface="Helvetica Neue"/>
                <a:sym typeface="Helvetica Neue"/>
              </a:rPr>
              <a:t>A tint is produced by "lightening" a hue. [Adding white].</a:t>
            </a:r>
            <a:endParaRPr sz="2000">
              <a:solidFill>
                <a:schemeClr val="dk1"/>
              </a:solidFill>
              <a:latin typeface="Helvetica Neue"/>
              <a:ea typeface="Helvetica Neue"/>
              <a:cs typeface="Helvetica Neue"/>
              <a:sym typeface="Helvetica Neue"/>
            </a:endParaRPr>
          </a:p>
          <a:p>
            <a:pPr indent="0" lvl="0" marL="2406650" marR="0" rtl="0" algn="l">
              <a:lnSpc>
                <a:spcPct val="100000"/>
              </a:lnSpc>
              <a:spcBef>
                <a:spcPts val="5"/>
              </a:spcBef>
              <a:spcAft>
                <a:spcPts val="0"/>
              </a:spcAft>
              <a:buNone/>
            </a:pPr>
            <a:r>
              <a:rPr lang="en-US" sz="2000">
                <a:solidFill>
                  <a:srgbClr val="F96D6D"/>
                </a:solidFill>
                <a:latin typeface="Helvetica Neue"/>
                <a:ea typeface="Helvetica Neue"/>
                <a:cs typeface="Helvetica Neue"/>
                <a:sym typeface="Helvetica Neue"/>
              </a:rPr>
              <a:t>Pastel red </a:t>
            </a:r>
            <a:r>
              <a:rPr lang="en-US" sz="2000">
                <a:solidFill>
                  <a:srgbClr val="131313"/>
                </a:solidFill>
                <a:latin typeface="Helvetica Neue"/>
                <a:ea typeface="Helvetica Neue"/>
                <a:cs typeface="Helvetica Neue"/>
                <a:sym typeface="Helvetica Neue"/>
              </a:rPr>
              <a:t>= </a:t>
            </a:r>
            <a:r>
              <a:rPr lang="en-US" sz="2000">
                <a:solidFill>
                  <a:srgbClr val="FF0000"/>
                </a:solidFill>
                <a:latin typeface="Helvetica Neue"/>
                <a:ea typeface="Helvetica Neue"/>
                <a:cs typeface="Helvetica Neue"/>
                <a:sym typeface="Helvetica Neue"/>
              </a:rPr>
              <a:t>pure red </a:t>
            </a:r>
            <a:r>
              <a:rPr lang="en-US" sz="2000">
                <a:solidFill>
                  <a:srgbClr val="131313"/>
                </a:solidFill>
                <a:latin typeface="Helvetica Neue"/>
                <a:ea typeface="Helvetica Neue"/>
                <a:cs typeface="Helvetica Neue"/>
                <a:sym typeface="Helvetica Neue"/>
              </a:rPr>
              <a:t>+ white</a:t>
            </a:r>
            <a:endParaRPr sz="2000">
              <a:solidFill>
                <a:schemeClr val="dk1"/>
              </a:solidFill>
              <a:latin typeface="Helvetica Neue"/>
              <a:ea typeface="Helvetica Neue"/>
              <a:cs typeface="Helvetica Neue"/>
              <a:sym typeface="Helvetica Neue"/>
            </a:endParaRPr>
          </a:p>
          <a:p>
            <a:pPr indent="0" lvl="0" marL="0" marR="0" rtl="0" algn="l">
              <a:lnSpc>
                <a:spcPct val="100000"/>
              </a:lnSpc>
              <a:spcBef>
                <a:spcPts val="30"/>
              </a:spcBef>
              <a:spcAft>
                <a:spcPts val="0"/>
              </a:spcAft>
              <a:buNone/>
            </a:pPr>
            <a:r>
              <a:t/>
            </a:r>
            <a:endParaRPr sz="2500">
              <a:solidFill>
                <a:schemeClr val="dk1"/>
              </a:solidFill>
              <a:latin typeface="Helvetica Neue"/>
              <a:ea typeface="Helvetica Neue"/>
              <a:cs typeface="Helvetica Neue"/>
              <a:sym typeface="Helvetica Neue"/>
            </a:endParaRPr>
          </a:p>
          <a:p>
            <a:pPr indent="-342900" lvl="0" marL="355600" marR="5080" rtl="0" algn="l">
              <a:lnSpc>
                <a:spcPct val="96000"/>
              </a:lnSpc>
              <a:spcBef>
                <a:spcPts val="5"/>
              </a:spcBef>
              <a:spcAft>
                <a:spcPts val="0"/>
              </a:spcAft>
              <a:buClr>
                <a:srgbClr val="131313"/>
              </a:buClr>
              <a:buSzPts val="2000"/>
              <a:buFont typeface="Helvetica Neue"/>
              <a:buChar char="•"/>
            </a:pPr>
            <a:r>
              <a:rPr lang="en-US" sz="2000">
                <a:solidFill>
                  <a:srgbClr val="131313"/>
                </a:solidFill>
                <a:latin typeface="Helvetica Neue"/>
                <a:ea typeface="Helvetica Neue"/>
                <a:cs typeface="Helvetica Neue"/>
                <a:sym typeface="Helvetica Neue"/>
              </a:rPr>
              <a:t>Tone refers to the effects of reducing the "colorfulness" of a hue.  [adding gray] or [adding black &amp; white].</a:t>
            </a:r>
            <a:endParaRPr sz="2000">
              <a:solidFill>
                <a:schemeClr val="dk1"/>
              </a:solidFill>
              <a:latin typeface="Helvetica Neue"/>
              <a:ea typeface="Helvetica Neue"/>
              <a:cs typeface="Helvetica Neue"/>
              <a:sym typeface="Helvetica Neue"/>
            </a:endParaRPr>
          </a:p>
        </p:txBody>
      </p:sp>
      <p:pic>
        <p:nvPicPr>
          <p:cNvPr id="113" name="Google Shape;113;p15"/>
          <p:cNvPicPr preferRelativeResize="0"/>
          <p:nvPr/>
        </p:nvPicPr>
        <p:blipFill rotWithShape="1">
          <a:blip r:embed="rId3">
            <a:alphaModFix/>
          </a:blip>
          <a:srcRect b="0" l="0" r="0" t="0"/>
          <a:stretch/>
        </p:blipFill>
        <p:spPr>
          <a:xfrm>
            <a:off x="3902964" y="4287011"/>
            <a:ext cx="1504188" cy="1505712"/>
          </a:xfrm>
          <a:prstGeom prst="rect">
            <a:avLst/>
          </a:prstGeom>
          <a:noFill/>
          <a:ln>
            <a:noFill/>
          </a:ln>
        </p:spPr>
      </p:pic>
      <p:pic>
        <p:nvPicPr>
          <p:cNvPr id="114" name="Google Shape;114;p15"/>
          <p:cNvPicPr preferRelativeResize="0"/>
          <p:nvPr/>
        </p:nvPicPr>
        <p:blipFill rotWithShape="1">
          <a:blip r:embed="rId4">
            <a:alphaModFix/>
          </a:blip>
          <a:srcRect b="0" l="0" r="0" t="0"/>
          <a:stretch/>
        </p:blipFill>
        <p:spPr>
          <a:xfrm>
            <a:off x="6233159" y="4250435"/>
            <a:ext cx="1504188" cy="1504188"/>
          </a:xfrm>
          <a:prstGeom prst="rect">
            <a:avLst/>
          </a:prstGeom>
          <a:noFill/>
          <a:ln>
            <a:noFill/>
          </a:ln>
        </p:spPr>
      </p:pic>
      <p:pic>
        <p:nvPicPr>
          <p:cNvPr id="115" name="Google Shape;115;p15"/>
          <p:cNvPicPr preferRelativeResize="0"/>
          <p:nvPr/>
        </p:nvPicPr>
        <p:blipFill rotWithShape="1">
          <a:blip r:embed="rId5">
            <a:alphaModFix/>
          </a:blip>
          <a:srcRect b="0" l="0" r="0" t="0"/>
          <a:stretch/>
        </p:blipFill>
        <p:spPr>
          <a:xfrm>
            <a:off x="1584960" y="4300728"/>
            <a:ext cx="1504188" cy="1505712"/>
          </a:xfrm>
          <a:prstGeom prst="rect">
            <a:avLst/>
          </a:prstGeom>
          <a:noFill/>
          <a:ln>
            <a:noFill/>
          </a:ln>
        </p:spPr>
      </p:pic>
      <p:sp>
        <p:nvSpPr>
          <p:cNvPr id="116" name="Google Shape;116;p15"/>
          <p:cNvSpPr txBox="1"/>
          <p:nvPr/>
        </p:nvSpPr>
        <p:spPr>
          <a:xfrm>
            <a:off x="1221435" y="5818733"/>
            <a:ext cx="6697980" cy="636270"/>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lang="en-US" sz="2000">
                <a:solidFill>
                  <a:srgbClr val="FF0080"/>
                </a:solidFill>
                <a:latin typeface="Helvetica Neue"/>
                <a:ea typeface="Helvetica Neue"/>
                <a:cs typeface="Helvetica Neue"/>
                <a:sym typeface="Helvetica Neue"/>
              </a:rPr>
              <a:t>Thus, shading takes a hue toward black, tinting takes a hue</a:t>
            </a:r>
            <a:endParaRPr sz="2000">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None/>
            </a:pPr>
            <a:r>
              <a:rPr lang="en-US" sz="2000">
                <a:solidFill>
                  <a:srgbClr val="FF0080"/>
                </a:solidFill>
                <a:latin typeface="Helvetica Neue"/>
                <a:ea typeface="Helvetica Neue"/>
                <a:cs typeface="Helvetica Neue"/>
                <a:sym typeface="Helvetica Neue"/>
              </a:rPr>
              <a:t>towards white, and tones cover the range between.</a:t>
            </a:r>
            <a:endParaRPr sz="2000">
              <a:solidFill>
                <a:schemeClr val="dk1"/>
              </a:solidFill>
              <a:latin typeface="Helvetica Neue"/>
              <a:ea typeface="Helvetica Neue"/>
              <a:cs typeface="Helvetica Neue"/>
              <a:sym typeface="Helvetica Neue"/>
            </a:endParaRPr>
          </a:p>
        </p:txBody>
      </p:sp>
      <p:sp>
        <p:nvSpPr>
          <p:cNvPr id="117" name="Google Shape;117;p15"/>
          <p:cNvSpPr txBox="1"/>
          <p:nvPr>
            <p:ph type="title"/>
          </p:nvPr>
        </p:nvSpPr>
        <p:spPr>
          <a:xfrm>
            <a:off x="150368" y="273811"/>
            <a:ext cx="248920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Color Model</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8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