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AD4295-E5F4-42F3-9212-9CF05195FE68}">
  <a:tblStyle styleId="{06AD4295-E5F4-42F3-9212-9CF05195FE6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6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7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7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7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7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7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7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01954" y="1146350"/>
            <a:ext cx="8254491" cy="56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98909" y="1828768"/>
            <a:ext cx="826058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901700" y="6707846"/>
            <a:ext cx="572135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000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1" type="ftr"/>
          </p:nvPr>
        </p:nvSpPr>
        <p:spPr>
          <a:xfrm>
            <a:off x="901700" y="6707846"/>
            <a:ext cx="572135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000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01954" y="1146350"/>
            <a:ext cx="8254491" cy="56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901700" y="6707846"/>
            <a:ext cx="572135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000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901700" y="6707846"/>
            <a:ext cx="572135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000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901954" y="1146350"/>
            <a:ext cx="8254491" cy="56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901700" y="6707846"/>
            <a:ext cx="572135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0000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01954" y="1146350"/>
            <a:ext cx="8254491" cy="56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98909" y="1828768"/>
            <a:ext cx="826058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901700" y="6707846"/>
            <a:ext cx="572135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2296156" y="1679826"/>
            <a:ext cx="5462905" cy="948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22250" lvl="0" marL="12700" marR="5080" rtl="0" algn="l">
              <a:lnSpc>
                <a:spcPct val="107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/>
              <a:t> Computer Graphics  Module: Lighting and Shading</a:t>
            </a:r>
            <a:endParaRPr sz="2950"/>
          </a:p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4646167" y="1150922"/>
            <a:ext cx="451167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Specular Reflections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898909" y="1828768"/>
            <a:ext cx="826058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6400">
            <a:spAutoFit/>
          </a:bodyPr>
          <a:lstStyle/>
          <a:p>
            <a:pPr indent="-285115" lvl="0" marL="33147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A distinguished direction exists for reflection, depending  on the incident light direction and normal direction.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/>
          </a:p>
          <a:p>
            <a:pPr indent="-285115" lvl="0" marL="331470" marR="5715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Reflection falls off quickly as view moves away from this  angle.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/>
          </a:p>
          <a:p>
            <a:pPr indent="-285115" lvl="0" marL="3314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A mirror is an ideal specular reflector.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/>
          </a:p>
          <a:p>
            <a:pPr indent="-285115" lvl="0" marL="331470" marR="6985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Reflect the light vector about the normal vector to get the  specular reflection direction.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7"/>
          <p:cNvGrpSpPr/>
          <p:nvPr/>
        </p:nvGrpSpPr>
        <p:grpSpPr>
          <a:xfrm>
            <a:off x="6155550" y="2802127"/>
            <a:ext cx="1303020" cy="1122045"/>
            <a:chOff x="6155550" y="2802127"/>
            <a:chExt cx="1303020" cy="1122045"/>
          </a:xfrm>
        </p:grpSpPr>
        <p:sp>
          <p:nvSpPr>
            <p:cNvPr id="134" name="Google Shape;134;p17"/>
            <p:cNvSpPr/>
            <p:nvPr/>
          </p:nvSpPr>
          <p:spPr>
            <a:xfrm>
              <a:off x="6155550" y="2802127"/>
              <a:ext cx="1303020" cy="1122045"/>
            </a:xfrm>
            <a:custGeom>
              <a:rect b="b" l="l" r="r" t="t"/>
              <a:pathLst>
                <a:path extrusionOk="0" h="1122045" w="1303020">
                  <a:moveTo>
                    <a:pt x="0" y="1120597"/>
                  </a:moveTo>
                  <a:lnTo>
                    <a:pt x="0" y="1122045"/>
                  </a:lnTo>
                  <a:lnTo>
                    <a:pt x="868680" y="1122045"/>
                  </a:lnTo>
                  <a:lnTo>
                    <a:pt x="868680" y="899083"/>
                  </a:lnTo>
                  <a:lnTo>
                    <a:pt x="870140" y="886053"/>
                  </a:lnTo>
                  <a:lnTo>
                    <a:pt x="881722" y="841171"/>
                  </a:lnTo>
                  <a:lnTo>
                    <a:pt x="897648" y="802081"/>
                  </a:lnTo>
                  <a:lnTo>
                    <a:pt x="923696" y="758659"/>
                  </a:lnTo>
                  <a:lnTo>
                    <a:pt x="959891" y="706526"/>
                  </a:lnTo>
                  <a:lnTo>
                    <a:pt x="985951" y="668883"/>
                  </a:lnTo>
                  <a:lnTo>
                    <a:pt x="1001890" y="647166"/>
                  </a:lnTo>
                  <a:lnTo>
                    <a:pt x="1019263" y="625449"/>
                  </a:lnTo>
                  <a:lnTo>
                    <a:pt x="1036637" y="602284"/>
                  </a:lnTo>
                  <a:lnTo>
                    <a:pt x="1055458" y="577684"/>
                  </a:lnTo>
                  <a:lnTo>
                    <a:pt x="1074280" y="551611"/>
                  </a:lnTo>
                  <a:lnTo>
                    <a:pt x="1114818" y="496595"/>
                  </a:lnTo>
                  <a:lnTo>
                    <a:pt x="1135087" y="467639"/>
                  </a:lnTo>
                  <a:lnTo>
                    <a:pt x="1155357" y="440131"/>
                  </a:lnTo>
                  <a:lnTo>
                    <a:pt x="1174178" y="411175"/>
                  </a:lnTo>
                  <a:lnTo>
                    <a:pt x="1192987" y="383667"/>
                  </a:lnTo>
                  <a:lnTo>
                    <a:pt x="1210373" y="356158"/>
                  </a:lnTo>
                  <a:lnTo>
                    <a:pt x="1226299" y="330098"/>
                  </a:lnTo>
                  <a:lnTo>
                    <a:pt x="1242225" y="305498"/>
                  </a:lnTo>
                  <a:lnTo>
                    <a:pt x="1266825" y="259156"/>
                  </a:lnTo>
                  <a:lnTo>
                    <a:pt x="1285646" y="217170"/>
                  </a:lnTo>
                  <a:lnTo>
                    <a:pt x="1297241" y="179539"/>
                  </a:lnTo>
                  <a:lnTo>
                    <a:pt x="1301572" y="143344"/>
                  </a:lnTo>
                  <a:lnTo>
                    <a:pt x="1303020" y="127406"/>
                  </a:lnTo>
                  <a:lnTo>
                    <a:pt x="1300137" y="95554"/>
                  </a:lnTo>
                  <a:lnTo>
                    <a:pt x="1295793" y="82524"/>
                  </a:lnTo>
                  <a:lnTo>
                    <a:pt x="1291450" y="68046"/>
                  </a:lnTo>
                  <a:lnTo>
                    <a:pt x="1271181" y="34759"/>
                  </a:lnTo>
                  <a:lnTo>
                    <a:pt x="1233538" y="8686"/>
                  </a:lnTo>
                  <a:lnTo>
                    <a:pt x="1224851" y="4343"/>
                  </a:lnTo>
                  <a:lnTo>
                    <a:pt x="1214716" y="1447"/>
                  </a:lnTo>
                  <a:lnTo>
                    <a:pt x="1204582" y="0"/>
                  </a:lnTo>
                  <a:lnTo>
                    <a:pt x="1194435" y="0"/>
                  </a:lnTo>
                  <a:lnTo>
                    <a:pt x="1151013" y="8686"/>
                  </a:lnTo>
                  <a:lnTo>
                    <a:pt x="1100340" y="37642"/>
                  </a:lnTo>
                  <a:lnTo>
                    <a:pt x="1065593" y="66598"/>
                  </a:lnTo>
                  <a:lnTo>
                    <a:pt x="1029398" y="101346"/>
                  </a:lnTo>
                  <a:lnTo>
                    <a:pt x="959891" y="180975"/>
                  </a:lnTo>
                  <a:lnTo>
                    <a:pt x="943978" y="199796"/>
                  </a:lnTo>
                  <a:lnTo>
                    <a:pt x="926604" y="220065"/>
                  </a:lnTo>
                  <a:lnTo>
                    <a:pt x="891857" y="263499"/>
                  </a:lnTo>
                  <a:lnTo>
                    <a:pt x="873036" y="286664"/>
                  </a:lnTo>
                  <a:lnTo>
                    <a:pt x="832485" y="333006"/>
                  </a:lnTo>
                  <a:lnTo>
                    <a:pt x="812228" y="357606"/>
                  </a:lnTo>
                  <a:lnTo>
                    <a:pt x="790511" y="380771"/>
                  </a:lnTo>
                  <a:lnTo>
                    <a:pt x="770242" y="402488"/>
                  </a:lnTo>
                  <a:lnTo>
                    <a:pt x="728256" y="444474"/>
                  </a:lnTo>
                  <a:lnTo>
                    <a:pt x="707986" y="461848"/>
                  </a:lnTo>
                  <a:lnTo>
                    <a:pt x="689165" y="479221"/>
                  </a:lnTo>
                  <a:lnTo>
                    <a:pt x="670331" y="493699"/>
                  </a:lnTo>
                  <a:lnTo>
                    <a:pt x="629805" y="519760"/>
                  </a:lnTo>
                  <a:lnTo>
                    <a:pt x="586359" y="542925"/>
                  </a:lnTo>
                  <a:lnTo>
                    <a:pt x="538594" y="560298"/>
                  </a:lnTo>
                  <a:lnTo>
                    <a:pt x="490816" y="574776"/>
                  </a:lnTo>
                  <a:lnTo>
                    <a:pt x="421322" y="592150"/>
                  </a:lnTo>
                  <a:lnTo>
                    <a:pt x="401053" y="596493"/>
                  </a:lnTo>
                  <a:lnTo>
                    <a:pt x="380771" y="602284"/>
                  </a:lnTo>
                  <a:lnTo>
                    <a:pt x="361950" y="608076"/>
                  </a:lnTo>
                  <a:lnTo>
                    <a:pt x="344576" y="615315"/>
                  </a:lnTo>
                  <a:lnTo>
                    <a:pt x="325755" y="622566"/>
                  </a:lnTo>
                  <a:lnTo>
                    <a:pt x="291020" y="641375"/>
                  </a:lnTo>
                  <a:lnTo>
                    <a:pt x="256273" y="665988"/>
                  </a:lnTo>
                  <a:lnTo>
                    <a:pt x="221526" y="694956"/>
                  </a:lnTo>
                  <a:lnTo>
                    <a:pt x="189661" y="728243"/>
                  </a:lnTo>
                  <a:lnTo>
                    <a:pt x="162153" y="761542"/>
                  </a:lnTo>
                  <a:lnTo>
                    <a:pt x="137553" y="796290"/>
                  </a:lnTo>
                  <a:lnTo>
                    <a:pt x="127406" y="815111"/>
                  </a:lnTo>
                  <a:lnTo>
                    <a:pt x="115836" y="832485"/>
                  </a:lnTo>
                  <a:lnTo>
                    <a:pt x="105702" y="851306"/>
                  </a:lnTo>
                  <a:lnTo>
                    <a:pt x="95567" y="873023"/>
                  </a:lnTo>
                  <a:lnTo>
                    <a:pt x="85432" y="896188"/>
                  </a:lnTo>
                  <a:lnTo>
                    <a:pt x="75298" y="922248"/>
                  </a:lnTo>
                  <a:lnTo>
                    <a:pt x="62255" y="951204"/>
                  </a:lnTo>
                  <a:lnTo>
                    <a:pt x="50685" y="983056"/>
                  </a:lnTo>
                  <a:lnTo>
                    <a:pt x="37655" y="1016355"/>
                  </a:lnTo>
                  <a:lnTo>
                    <a:pt x="26060" y="1049655"/>
                  </a:lnTo>
                  <a:lnTo>
                    <a:pt x="14490" y="1080058"/>
                  </a:lnTo>
                  <a:lnTo>
                    <a:pt x="2908" y="1114806"/>
                  </a:lnTo>
                  <a:lnTo>
                    <a:pt x="0" y="112059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155550" y="2802127"/>
              <a:ext cx="1303020" cy="1122045"/>
            </a:xfrm>
            <a:custGeom>
              <a:rect b="b" l="l" r="r" t="t"/>
              <a:pathLst>
                <a:path extrusionOk="0" h="1122045" w="1303020">
                  <a:moveTo>
                    <a:pt x="0" y="1122045"/>
                  </a:moveTo>
                  <a:lnTo>
                    <a:pt x="0" y="1120597"/>
                  </a:lnTo>
                  <a:lnTo>
                    <a:pt x="2908" y="1114806"/>
                  </a:lnTo>
                  <a:lnTo>
                    <a:pt x="7251" y="1101788"/>
                  </a:lnTo>
                  <a:lnTo>
                    <a:pt x="14490" y="1080058"/>
                  </a:lnTo>
                  <a:lnTo>
                    <a:pt x="26060" y="1049655"/>
                  </a:lnTo>
                  <a:lnTo>
                    <a:pt x="37655" y="1016355"/>
                  </a:lnTo>
                  <a:lnTo>
                    <a:pt x="50685" y="983056"/>
                  </a:lnTo>
                  <a:lnTo>
                    <a:pt x="62255" y="951204"/>
                  </a:lnTo>
                  <a:lnTo>
                    <a:pt x="75298" y="922248"/>
                  </a:lnTo>
                  <a:lnTo>
                    <a:pt x="95567" y="873023"/>
                  </a:lnTo>
                  <a:lnTo>
                    <a:pt x="115836" y="832485"/>
                  </a:lnTo>
                  <a:lnTo>
                    <a:pt x="127406" y="815111"/>
                  </a:lnTo>
                  <a:lnTo>
                    <a:pt x="137553" y="796290"/>
                  </a:lnTo>
                  <a:lnTo>
                    <a:pt x="162153" y="761542"/>
                  </a:lnTo>
                  <a:lnTo>
                    <a:pt x="189661" y="728243"/>
                  </a:lnTo>
                  <a:lnTo>
                    <a:pt x="221526" y="694956"/>
                  </a:lnTo>
                  <a:lnTo>
                    <a:pt x="256273" y="665988"/>
                  </a:lnTo>
                  <a:lnTo>
                    <a:pt x="291020" y="641375"/>
                  </a:lnTo>
                  <a:lnTo>
                    <a:pt x="325755" y="622566"/>
                  </a:lnTo>
                  <a:lnTo>
                    <a:pt x="344576" y="615315"/>
                  </a:lnTo>
                  <a:lnTo>
                    <a:pt x="361950" y="608076"/>
                  </a:lnTo>
                  <a:lnTo>
                    <a:pt x="380771" y="602284"/>
                  </a:lnTo>
                  <a:lnTo>
                    <a:pt x="401053" y="596493"/>
                  </a:lnTo>
                  <a:lnTo>
                    <a:pt x="421322" y="592150"/>
                  </a:lnTo>
                  <a:lnTo>
                    <a:pt x="444487" y="586371"/>
                  </a:lnTo>
                  <a:lnTo>
                    <a:pt x="467652" y="580567"/>
                  </a:lnTo>
                  <a:lnTo>
                    <a:pt x="490816" y="574776"/>
                  </a:lnTo>
                  <a:lnTo>
                    <a:pt x="515416" y="567550"/>
                  </a:lnTo>
                  <a:lnTo>
                    <a:pt x="563206" y="551611"/>
                  </a:lnTo>
                  <a:lnTo>
                    <a:pt x="608088" y="531355"/>
                  </a:lnTo>
                  <a:lnTo>
                    <a:pt x="651510" y="506730"/>
                  </a:lnTo>
                  <a:lnTo>
                    <a:pt x="689165" y="479221"/>
                  </a:lnTo>
                  <a:lnTo>
                    <a:pt x="707986" y="461848"/>
                  </a:lnTo>
                  <a:lnTo>
                    <a:pt x="728256" y="444474"/>
                  </a:lnTo>
                  <a:lnTo>
                    <a:pt x="748525" y="424205"/>
                  </a:lnTo>
                  <a:lnTo>
                    <a:pt x="770242" y="402488"/>
                  </a:lnTo>
                  <a:lnTo>
                    <a:pt x="790511" y="380771"/>
                  </a:lnTo>
                  <a:lnTo>
                    <a:pt x="812228" y="357606"/>
                  </a:lnTo>
                  <a:lnTo>
                    <a:pt x="832485" y="333006"/>
                  </a:lnTo>
                  <a:lnTo>
                    <a:pt x="852766" y="309829"/>
                  </a:lnTo>
                  <a:lnTo>
                    <a:pt x="873036" y="286664"/>
                  </a:lnTo>
                  <a:lnTo>
                    <a:pt x="891857" y="263499"/>
                  </a:lnTo>
                  <a:lnTo>
                    <a:pt x="909231" y="241795"/>
                  </a:lnTo>
                  <a:lnTo>
                    <a:pt x="926604" y="220065"/>
                  </a:lnTo>
                  <a:lnTo>
                    <a:pt x="943978" y="199796"/>
                  </a:lnTo>
                  <a:lnTo>
                    <a:pt x="959891" y="180975"/>
                  </a:lnTo>
                  <a:lnTo>
                    <a:pt x="977265" y="160718"/>
                  </a:lnTo>
                  <a:lnTo>
                    <a:pt x="994638" y="140436"/>
                  </a:lnTo>
                  <a:lnTo>
                    <a:pt x="1029398" y="101346"/>
                  </a:lnTo>
                  <a:lnTo>
                    <a:pt x="1065593" y="66598"/>
                  </a:lnTo>
                  <a:lnTo>
                    <a:pt x="1100340" y="37642"/>
                  </a:lnTo>
                  <a:lnTo>
                    <a:pt x="1135087" y="15938"/>
                  </a:lnTo>
                  <a:lnTo>
                    <a:pt x="1179969" y="1447"/>
                  </a:lnTo>
                  <a:lnTo>
                    <a:pt x="1194435" y="0"/>
                  </a:lnTo>
                  <a:lnTo>
                    <a:pt x="1204582" y="0"/>
                  </a:lnTo>
                  <a:lnTo>
                    <a:pt x="1214716" y="1447"/>
                  </a:lnTo>
                  <a:lnTo>
                    <a:pt x="1224851" y="4343"/>
                  </a:lnTo>
                  <a:lnTo>
                    <a:pt x="1233538" y="8686"/>
                  </a:lnTo>
                  <a:lnTo>
                    <a:pt x="1243672" y="13030"/>
                  </a:lnTo>
                  <a:lnTo>
                    <a:pt x="1278420" y="44881"/>
                  </a:lnTo>
                  <a:lnTo>
                    <a:pt x="1295793" y="82524"/>
                  </a:lnTo>
                  <a:lnTo>
                    <a:pt x="1300137" y="95554"/>
                  </a:lnTo>
                  <a:lnTo>
                    <a:pt x="1301572" y="111480"/>
                  </a:lnTo>
                  <a:lnTo>
                    <a:pt x="1303020" y="127406"/>
                  </a:lnTo>
                  <a:lnTo>
                    <a:pt x="1301572" y="143344"/>
                  </a:lnTo>
                  <a:lnTo>
                    <a:pt x="1291450" y="198348"/>
                  </a:lnTo>
                  <a:lnTo>
                    <a:pt x="1276972" y="237439"/>
                  </a:lnTo>
                  <a:lnTo>
                    <a:pt x="1255255" y="282321"/>
                  </a:lnTo>
                  <a:lnTo>
                    <a:pt x="1226299" y="330098"/>
                  </a:lnTo>
                  <a:lnTo>
                    <a:pt x="1210373" y="356158"/>
                  </a:lnTo>
                  <a:lnTo>
                    <a:pt x="1192987" y="383667"/>
                  </a:lnTo>
                  <a:lnTo>
                    <a:pt x="1174178" y="411175"/>
                  </a:lnTo>
                  <a:lnTo>
                    <a:pt x="1155357" y="440131"/>
                  </a:lnTo>
                  <a:lnTo>
                    <a:pt x="1135087" y="467639"/>
                  </a:lnTo>
                  <a:lnTo>
                    <a:pt x="1114818" y="496595"/>
                  </a:lnTo>
                  <a:lnTo>
                    <a:pt x="1094536" y="524103"/>
                  </a:lnTo>
                  <a:lnTo>
                    <a:pt x="1074280" y="551611"/>
                  </a:lnTo>
                  <a:lnTo>
                    <a:pt x="1055458" y="577684"/>
                  </a:lnTo>
                  <a:lnTo>
                    <a:pt x="1036637" y="602284"/>
                  </a:lnTo>
                  <a:lnTo>
                    <a:pt x="1019263" y="625449"/>
                  </a:lnTo>
                  <a:lnTo>
                    <a:pt x="1001890" y="647166"/>
                  </a:lnTo>
                  <a:lnTo>
                    <a:pt x="985951" y="668883"/>
                  </a:lnTo>
                  <a:lnTo>
                    <a:pt x="972934" y="687705"/>
                  </a:lnTo>
                  <a:lnTo>
                    <a:pt x="959891" y="706526"/>
                  </a:lnTo>
                  <a:lnTo>
                    <a:pt x="939622" y="734034"/>
                  </a:lnTo>
                  <a:lnTo>
                    <a:pt x="923696" y="758659"/>
                  </a:lnTo>
                  <a:lnTo>
                    <a:pt x="897648" y="802081"/>
                  </a:lnTo>
                  <a:lnTo>
                    <a:pt x="881722" y="841171"/>
                  </a:lnTo>
                  <a:lnTo>
                    <a:pt x="873036" y="871575"/>
                  </a:lnTo>
                  <a:lnTo>
                    <a:pt x="870140" y="886053"/>
                  </a:lnTo>
                  <a:lnTo>
                    <a:pt x="868680" y="899083"/>
                  </a:lnTo>
                  <a:lnTo>
                    <a:pt x="868680" y="1122045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1377810" y="1318132"/>
            <a:ext cx="3257550" cy="2606346"/>
            <a:chOff x="1377810" y="1318132"/>
            <a:chExt cx="3257550" cy="2606346"/>
          </a:xfrm>
        </p:grpSpPr>
        <p:sp>
          <p:nvSpPr>
            <p:cNvPr id="137" name="Google Shape;137;p17"/>
            <p:cNvSpPr/>
            <p:nvPr/>
          </p:nvSpPr>
          <p:spPr>
            <a:xfrm>
              <a:off x="2029320" y="3924172"/>
              <a:ext cx="2606040" cy="0"/>
            </a:xfrm>
            <a:custGeom>
              <a:rect b="b" l="l" r="r" t="t"/>
              <a:pathLst>
                <a:path extrusionOk="0" h="120000" w="2606040">
                  <a:moveTo>
                    <a:pt x="0" y="0"/>
                  </a:moveTo>
                  <a:lnTo>
                    <a:pt x="2606040" y="0"/>
                  </a:lnTo>
                </a:path>
              </a:pathLst>
            </a:custGeom>
            <a:noFill/>
            <a:ln cap="flat" cmpd="sng" w="21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3326910" y="2644318"/>
              <a:ext cx="11430" cy="1280160"/>
            </a:xfrm>
            <a:custGeom>
              <a:rect b="b" l="l" r="r" t="t"/>
              <a:pathLst>
                <a:path extrusionOk="0" h="1280160" w="11429">
                  <a:moveTo>
                    <a:pt x="0" y="173748"/>
                  </a:moveTo>
                  <a:lnTo>
                    <a:pt x="0" y="1279854"/>
                  </a:lnTo>
                  <a:lnTo>
                    <a:pt x="10858" y="1279854"/>
                  </a:lnTo>
                  <a:lnTo>
                    <a:pt x="10858" y="173748"/>
                  </a:lnTo>
                  <a:lnTo>
                    <a:pt x="0" y="173748"/>
                  </a:lnTo>
                  <a:close/>
                </a:path>
                <a:path extrusionOk="0" h="1280160" w="11429">
                  <a:moveTo>
                    <a:pt x="0" y="21723"/>
                  </a:moveTo>
                  <a:lnTo>
                    <a:pt x="0" y="173748"/>
                  </a:lnTo>
                  <a:lnTo>
                    <a:pt x="10858" y="173748"/>
                  </a:lnTo>
                  <a:lnTo>
                    <a:pt x="10858" y="21713"/>
                  </a:lnTo>
                  <a:lnTo>
                    <a:pt x="5428" y="0"/>
                  </a:lnTo>
                  <a:lnTo>
                    <a:pt x="0" y="2172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283489" y="2638888"/>
              <a:ext cx="97726" cy="1846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140" name="Google Shape;140;p17"/>
            <p:cNvSpPr/>
            <p:nvPr/>
          </p:nvSpPr>
          <p:spPr>
            <a:xfrm>
              <a:off x="1377810" y="1318132"/>
              <a:ext cx="1642110" cy="2147570"/>
            </a:xfrm>
            <a:custGeom>
              <a:rect b="b" l="l" r="r" t="t"/>
              <a:pathLst>
                <a:path extrusionOk="0" h="2147570" w="1642110">
                  <a:moveTo>
                    <a:pt x="0" y="325755"/>
                  </a:moveTo>
                  <a:lnTo>
                    <a:pt x="1233538" y="2147087"/>
                  </a:lnTo>
                  <a:lnTo>
                    <a:pt x="1641817" y="1837258"/>
                  </a:lnTo>
                  <a:lnTo>
                    <a:pt x="434340" y="0"/>
                  </a:lnTo>
                  <a:lnTo>
                    <a:pt x="0" y="32575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1377810" y="1318132"/>
              <a:ext cx="1642110" cy="2147570"/>
            </a:xfrm>
            <a:custGeom>
              <a:rect b="b" l="l" r="r" t="t"/>
              <a:pathLst>
                <a:path extrusionOk="0" h="2147570" w="1642110">
                  <a:moveTo>
                    <a:pt x="434340" y="0"/>
                  </a:moveTo>
                  <a:lnTo>
                    <a:pt x="1641817" y="1837258"/>
                  </a:lnTo>
                  <a:lnTo>
                    <a:pt x="1233538" y="2147087"/>
                  </a:lnTo>
                  <a:lnTo>
                    <a:pt x="0" y="325755"/>
                  </a:lnTo>
                  <a:lnTo>
                    <a:pt x="434340" y="0"/>
                  </a:lnTo>
                  <a:close/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332340" y="3187243"/>
              <a:ext cx="553085" cy="737235"/>
            </a:xfrm>
            <a:custGeom>
              <a:rect b="b" l="l" r="r" t="t"/>
              <a:pathLst>
                <a:path extrusionOk="0" h="737235" w="553085">
                  <a:moveTo>
                    <a:pt x="0" y="736929"/>
                  </a:moveTo>
                  <a:lnTo>
                    <a:pt x="552697" y="0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824954" y="3068885"/>
              <a:ext cx="149860" cy="1759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144" name="Google Shape;144;p17"/>
            <p:cNvSpPr/>
            <p:nvPr/>
          </p:nvSpPr>
          <p:spPr>
            <a:xfrm>
              <a:off x="2710148" y="3130778"/>
              <a:ext cx="513715" cy="685165"/>
            </a:xfrm>
            <a:custGeom>
              <a:rect b="b" l="l" r="r" t="t"/>
              <a:pathLst>
                <a:path extrusionOk="0" h="685164" w="513714">
                  <a:moveTo>
                    <a:pt x="0" y="0"/>
                  </a:moveTo>
                  <a:lnTo>
                    <a:pt x="513606" y="684809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581306" y="2960300"/>
              <a:ext cx="148399" cy="1759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</p:grpSp>
      <p:sp>
        <p:nvSpPr>
          <p:cNvPr id="146" name="Google Shape;146;p17"/>
          <p:cNvSpPr txBox="1"/>
          <p:nvPr/>
        </p:nvSpPr>
        <p:spPr>
          <a:xfrm>
            <a:off x="3211055" y="2260981"/>
            <a:ext cx="276860" cy="44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079735" y="2803906"/>
            <a:ext cx="276860" cy="44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2630030" y="3129661"/>
            <a:ext cx="5927090" cy="1637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4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	</a:t>
            </a:r>
            <a:r>
              <a:rPr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sz="27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108585" lvl="0" marL="2874010" marR="17780" rtl="0" algn="l">
              <a:lnSpc>
                <a:spcPct val="79200"/>
              </a:lnSpc>
              <a:spcBef>
                <a:spcPts val="4275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Reflection  along direction R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9" name="Google Shape;149;p17"/>
          <p:cNvGrpSpPr/>
          <p:nvPr/>
        </p:nvGrpSpPr>
        <p:grpSpPr>
          <a:xfrm>
            <a:off x="5286870" y="2376836"/>
            <a:ext cx="2808382" cy="1547642"/>
            <a:chOff x="5286870" y="2376836"/>
            <a:chExt cx="2808382" cy="1547642"/>
          </a:xfrm>
        </p:grpSpPr>
        <p:sp>
          <p:nvSpPr>
            <p:cNvPr id="150" name="Google Shape;150;p17"/>
            <p:cNvSpPr/>
            <p:nvPr/>
          </p:nvSpPr>
          <p:spPr>
            <a:xfrm>
              <a:off x="5286870" y="3924172"/>
              <a:ext cx="2606040" cy="0"/>
            </a:xfrm>
            <a:custGeom>
              <a:rect b="b" l="l" r="r" t="t"/>
              <a:pathLst>
                <a:path extrusionOk="0" h="120000" w="2606040">
                  <a:moveTo>
                    <a:pt x="0" y="0"/>
                  </a:moveTo>
                  <a:lnTo>
                    <a:pt x="2606040" y="0"/>
                  </a:lnTo>
                </a:path>
              </a:pathLst>
            </a:custGeom>
            <a:noFill/>
            <a:ln cap="flat" cmpd="sng" w="21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584461" y="2644318"/>
              <a:ext cx="11430" cy="1280160"/>
            </a:xfrm>
            <a:custGeom>
              <a:rect b="b" l="l" r="r" t="t"/>
              <a:pathLst>
                <a:path extrusionOk="0" h="1280160" w="11429">
                  <a:moveTo>
                    <a:pt x="0" y="173748"/>
                  </a:moveTo>
                  <a:lnTo>
                    <a:pt x="0" y="1279854"/>
                  </a:lnTo>
                  <a:lnTo>
                    <a:pt x="10858" y="1279854"/>
                  </a:lnTo>
                  <a:lnTo>
                    <a:pt x="10858" y="173748"/>
                  </a:lnTo>
                  <a:lnTo>
                    <a:pt x="0" y="173748"/>
                  </a:lnTo>
                  <a:close/>
                </a:path>
                <a:path extrusionOk="0" h="1280160" w="11429">
                  <a:moveTo>
                    <a:pt x="0" y="21722"/>
                  </a:moveTo>
                  <a:lnTo>
                    <a:pt x="0" y="173748"/>
                  </a:lnTo>
                  <a:lnTo>
                    <a:pt x="10858" y="173748"/>
                  </a:lnTo>
                  <a:lnTo>
                    <a:pt x="10858" y="21720"/>
                  </a:lnTo>
                  <a:lnTo>
                    <a:pt x="5428" y="0"/>
                  </a:lnTo>
                  <a:lnTo>
                    <a:pt x="0" y="2172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541039" y="2638888"/>
              <a:ext cx="97713" cy="1846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153" name="Google Shape;153;p17"/>
            <p:cNvSpPr/>
            <p:nvPr/>
          </p:nvSpPr>
          <p:spPr>
            <a:xfrm>
              <a:off x="6588442" y="2492311"/>
              <a:ext cx="1078230" cy="1404620"/>
            </a:xfrm>
            <a:custGeom>
              <a:rect b="b" l="l" r="r" t="t"/>
              <a:pathLst>
                <a:path extrusionOk="0" h="1404620" w="1078229">
                  <a:moveTo>
                    <a:pt x="0" y="1404352"/>
                  </a:moveTo>
                  <a:lnTo>
                    <a:pt x="1078129" y="0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7605160" y="2376836"/>
              <a:ext cx="151307" cy="1744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155" name="Google Shape;155;p17"/>
            <p:cNvSpPr/>
            <p:nvPr/>
          </p:nvSpPr>
          <p:spPr>
            <a:xfrm>
              <a:off x="6607263" y="3111957"/>
              <a:ext cx="1399540" cy="763270"/>
            </a:xfrm>
            <a:custGeom>
              <a:rect b="b" l="l" r="r" t="t"/>
              <a:pathLst>
                <a:path extrusionOk="0" h="763270" w="1399540">
                  <a:moveTo>
                    <a:pt x="0" y="762990"/>
                  </a:moveTo>
                  <a:lnTo>
                    <a:pt x="1399264" y="0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7910658" y="3061646"/>
              <a:ext cx="184594" cy="131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</p:grpSp>
      <p:sp>
        <p:nvSpPr>
          <p:cNvPr id="157" name="Google Shape;157;p17"/>
          <p:cNvSpPr txBox="1"/>
          <p:nvPr/>
        </p:nvSpPr>
        <p:spPr>
          <a:xfrm>
            <a:off x="6468605" y="2152395"/>
            <a:ext cx="276860" cy="44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7880210" y="2260981"/>
            <a:ext cx="276860" cy="44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7554455" y="2803906"/>
            <a:ext cx="928369" cy="44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2860039" y="1146350"/>
            <a:ext cx="629602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Diffuse Illumination Equation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895603" y="1935448"/>
            <a:ext cx="8301355" cy="4135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7800">
            <a:spAutoFit/>
          </a:bodyPr>
          <a:lstStyle/>
          <a:p>
            <a:pPr indent="-285115" lvl="0" marL="335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formula for computing the intensity at a point.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3528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diffuse reflection, if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light falling at the surface,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3528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 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 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	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cos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θ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 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 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3528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diffuse reflection coefficient.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35280" marR="43180" rtl="0" algn="l">
              <a:lnSpc>
                <a:spcPct val="108600"/>
              </a:lnSpc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between 0 and 90.	Otherwise, the light has  no effect. (Object is self-occluding!)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35280" marR="43180" rtl="0" algn="l">
              <a:lnSpc>
                <a:spcPct val="108600"/>
              </a:lnSpc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	correct	effects,	the	real	normal	at	the	point	is  necessary. (Normals are coming of use finally!)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5831840" y="1150922"/>
            <a:ext cx="332803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 Colour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920992" y="1967448"/>
            <a:ext cx="8250555" cy="435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309880" marR="1905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colour of an object? The light it reflects. Rest  is absorbed.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09880" marR="19685" rtl="0" algn="l">
              <a:lnSpc>
                <a:spcPct val="1086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fully red object has colour (1, 0, 0).	It reflects all of the  red falling on it and none of the green or blue.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0988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that done?	......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09880" marR="17780" rtl="0" algn="l">
              <a:lnSpc>
                <a:spcPct val="108200"/>
              </a:lnSpc>
              <a:spcBef>
                <a:spcPts val="10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also need to know the spectral composition of the light  falling on the object.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09880" marR="0" rtl="0" algn="l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Illumination equation:	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dλ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pλ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dλ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09880" marR="0" rtl="0" algn="l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SimSun-ExtB"/>
              <a:buChar char="•"/>
            </a:pP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dλ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called the </a:t>
            </a:r>
            <a:r>
              <a:rPr b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diffuse colour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object.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6083300" y="1146350"/>
            <a:ext cx="307530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Ambient Light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895591" y="1908019"/>
            <a:ext cx="8301355" cy="443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7000">
            <a:spAutoFit/>
          </a:bodyPr>
          <a:lstStyle/>
          <a:p>
            <a:pPr indent="-285115" lvl="0" marL="335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graphics, some light is always present.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35280" marR="0" rtl="0" algn="l">
              <a:lnSpc>
                <a:spcPct val="100000"/>
              </a:lnSpc>
              <a:spcBef>
                <a:spcPts val="153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</a:t>
            </a:r>
            <a:r>
              <a:rPr b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 light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present everywhere.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35280" marR="44450" rtl="0" algn="l">
              <a:lnSpc>
                <a:spcPct val="108600"/>
              </a:lnSpc>
              <a:spcBef>
                <a:spcPts val="129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net	effect	of	all	the	light	that	reflects	from	the  environment etc.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35280" marR="43180" rtl="0" algn="l">
              <a:lnSpc>
                <a:spcPct val="108200"/>
              </a:lnSpc>
              <a:spcBef>
                <a:spcPts val="130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	light	helps	see	objects	even	when	no	explicit	light  source is present.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3528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Illumination equation: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λ 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aλ 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 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aλ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pλ 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 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dλ 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None/>
            </a:pPr>
            <a:r>
              <a:t/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35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ambient reflection coefficient.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4726940" y="1146350"/>
            <a:ext cx="442785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Atmospheric Effects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908303" y="2217581"/>
            <a:ext cx="6224905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322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straightforward is attenuation.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22580" marR="0" rtl="0" algn="l">
              <a:lnSpc>
                <a:spcPct val="100000"/>
              </a:lnSpc>
              <a:spcBef>
                <a:spcPts val="227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light that reaches the point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att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3367525" y="3640997"/>
            <a:ext cx="37528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att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4623301" y="3720652"/>
            <a:ext cx="198120" cy="28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908303" y="3538894"/>
            <a:ext cx="713295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322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Physics says: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	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1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/d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	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inverse square law.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933703" y="4174204"/>
            <a:ext cx="8223884" cy="833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practice,	it	doesn’t	work	well.	Objects	that	are	far  become indistinguishable.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4156960" y="5367694"/>
            <a:ext cx="37528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att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7625584" y="5447350"/>
            <a:ext cx="198120" cy="28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908300" y="5265581"/>
            <a:ext cx="708215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322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graphics, we use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	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1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908303" y="5926999"/>
            <a:ext cx="756158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322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Illum Equn: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λ 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aλ 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 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aλ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att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pλ 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 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dλ 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6155550" y="2802127"/>
            <a:ext cx="1303020" cy="1122045"/>
            <a:chOff x="6155550" y="2802127"/>
            <a:chExt cx="1303020" cy="1122045"/>
          </a:xfrm>
        </p:grpSpPr>
        <p:sp>
          <p:nvSpPr>
            <p:cNvPr id="202" name="Google Shape;202;p22"/>
            <p:cNvSpPr/>
            <p:nvPr/>
          </p:nvSpPr>
          <p:spPr>
            <a:xfrm>
              <a:off x="6155550" y="2802127"/>
              <a:ext cx="1303020" cy="1122045"/>
            </a:xfrm>
            <a:custGeom>
              <a:rect b="b" l="l" r="r" t="t"/>
              <a:pathLst>
                <a:path extrusionOk="0" h="1122045" w="1303020">
                  <a:moveTo>
                    <a:pt x="0" y="1120597"/>
                  </a:moveTo>
                  <a:lnTo>
                    <a:pt x="0" y="1122045"/>
                  </a:lnTo>
                  <a:lnTo>
                    <a:pt x="868680" y="1122045"/>
                  </a:lnTo>
                  <a:lnTo>
                    <a:pt x="868680" y="899083"/>
                  </a:lnTo>
                  <a:lnTo>
                    <a:pt x="870140" y="886053"/>
                  </a:lnTo>
                  <a:lnTo>
                    <a:pt x="881722" y="841171"/>
                  </a:lnTo>
                  <a:lnTo>
                    <a:pt x="897648" y="802081"/>
                  </a:lnTo>
                  <a:lnTo>
                    <a:pt x="923696" y="758659"/>
                  </a:lnTo>
                  <a:lnTo>
                    <a:pt x="959891" y="706526"/>
                  </a:lnTo>
                  <a:lnTo>
                    <a:pt x="985951" y="668883"/>
                  </a:lnTo>
                  <a:lnTo>
                    <a:pt x="1001890" y="647166"/>
                  </a:lnTo>
                  <a:lnTo>
                    <a:pt x="1019263" y="625449"/>
                  </a:lnTo>
                  <a:lnTo>
                    <a:pt x="1036637" y="602284"/>
                  </a:lnTo>
                  <a:lnTo>
                    <a:pt x="1055458" y="577684"/>
                  </a:lnTo>
                  <a:lnTo>
                    <a:pt x="1074280" y="551611"/>
                  </a:lnTo>
                  <a:lnTo>
                    <a:pt x="1114818" y="496595"/>
                  </a:lnTo>
                  <a:lnTo>
                    <a:pt x="1135087" y="467639"/>
                  </a:lnTo>
                  <a:lnTo>
                    <a:pt x="1155357" y="440131"/>
                  </a:lnTo>
                  <a:lnTo>
                    <a:pt x="1174178" y="411175"/>
                  </a:lnTo>
                  <a:lnTo>
                    <a:pt x="1192987" y="383667"/>
                  </a:lnTo>
                  <a:lnTo>
                    <a:pt x="1210373" y="356158"/>
                  </a:lnTo>
                  <a:lnTo>
                    <a:pt x="1226299" y="330098"/>
                  </a:lnTo>
                  <a:lnTo>
                    <a:pt x="1242225" y="305498"/>
                  </a:lnTo>
                  <a:lnTo>
                    <a:pt x="1266825" y="259156"/>
                  </a:lnTo>
                  <a:lnTo>
                    <a:pt x="1285646" y="217170"/>
                  </a:lnTo>
                  <a:lnTo>
                    <a:pt x="1297241" y="179539"/>
                  </a:lnTo>
                  <a:lnTo>
                    <a:pt x="1301572" y="143344"/>
                  </a:lnTo>
                  <a:lnTo>
                    <a:pt x="1303020" y="127406"/>
                  </a:lnTo>
                  <a:lnTo>
                    <a:pt x="1300137" y="95554"/>
                  </a:lnTo>
                  <a:lnTo>
                    <a:pt x="1295793" y="82524"/>
                  </a:lnTo>
                  <a:lnTo>
                    <a:pt x="1291450" y="68046"/>
                  </a:lnTo>
                  <a:lnTo>
                    <a:pt x="1271181" y="34759"/>
                  </a:lnTo>
                  <a:lnTo>
                    <a:pt x="1233538" y="8686"/>
                  </a:lnTo>
                  <a:lnTo>
                    <a:pt x="1224851" y="4343"/>
                  </a:lnTo>
                  <a:lnTo>
                    <a:pt x="1214716" y="1447"/>
                  </a:lnTo>
                  <a:lnTo>
                    <a:pt x="1204582" y="0"/>
                  </a:lnTo>
                  <a:lnTo>
                    <a:pt x="1194435" y="0"/>
                  </a:lnTo>
                  <a:lnTo>
                    <a:pt x="1151013" y="8686"/>
                  </a:lnTo>
                  <a:lnTo>
                    <a:pt x="1100340" y="37642"/>
                  </a:lnTo>
                  <a:lnTo>
                    <a:pt x="1065593" y="66598"/>
                  </a:lnTo>
                  <a:lnTo>
                    <a:pt x="1029398" y="101346"/>
                  </a:lnTo>
                  <a:lnTo>
                    <a:pt x="959891" y="180975"/>
                  </a:lnTo>
                  <a:lnTo>
                    <a:pt x="943978" y="199796"/>
                  </a:lnTo>
                  <a:lnTo>
                    <a:pt x="926604" y="220065"/>
                  </a:lnTo>
                  <a:lnTo>
                    <a:pt x="891857" y="263499"/>
                  </a:lnTo>
                  <a:lnTo>
                    <a:pt x="873036" y="286664"/>
                  </a:lnTo>
                  <a:lnTo>
                    <a:pt x="832485" y="333006"/>
                  </a:lnTo>
                  <a:lnTo>
                    <a:pt x="812228" y="357606"/>
                  </a:lnTo>
                  <a:lnTo>
                    <a:pt x="790511" y="380771"/>
                  </a:lnTo>
                  <a:lnTo>
                    <a:pt x="770242" y="402488"/>
                  </a:lnTo>
                  <a:lnTo>
                    <a:pt x="728256" y="444474"/>
                  </a:lnTo>
                  <a:lnTo>
                    <a:pt x="707986" y="461848"/>
                  </a:lnTo>
                  <a:lnTo>
                    <a:pt x="689165" y="479221"/>
                  </a:lnTo>
                  <a:lnTo>
                    <a:pt x="670331" y="493699"/>
                  </a:lnTo>
                  <a:lnTo>
                    <a:pt x="629805" y="519760"/>
                  </a:lnTo>
                  <a:lnTo>
                    <a:pt x="586359" y="542925"/>
                  </a:lnTo>
                  <a:lnTo>
                    <a:pt x="538594" y="560298"/>
                  </a:lnTo>
                  <a:lnTo>
                    <a:pt x="490816" y="574776"/>
                  </a:lnTo>
                  <a:lnTo>
                    <a:pt x="421322" y="592150"/>
                  </a:lnTo>
                  <a:lnTo>
                    <a:pt x="401053" y="596493"/>
                  </a:lnTo>
                  <a:lnTo>
                    <a:pt x="380771" y="602284"/>
                  </a:lnTo>
                  <a:lnTo>
                    <a:pt x="361950" y="608076"/>
                  </a:lnTo>
                  <a:lnTo>
                    <a:pt x="344576" y="615315"/>
                  </a:lnTo>
                  <a:lnTo>
                    <a:pt x="325755" y="622566"/>
                  </a:lnTo>
                  <a:lnTo>
                    <a:pt x="291020" y="641375"/>
                  </a:lnTo>
                  <a:lnTo>
                    <a:pt x="256273" y="665988"/>
                  </a:lnTo>
                  <a:lnTo>
                    <a:pt x="221526" y="694956"/>
                  </a:lnTo>
                  <a:lnTo>
                    <a:pt x="189661" y="728243"/>
                  </a:lnTo>
                  <a:lnTo>
                    <a:pt x="162153" y="761542"/>
                  </a:lnTo>
                  <a:lnTo>
                    <a:pt x="137553" y="796290"/>
                  </a:lnTo>
                  <a:lnTo>
                    <a:pt x="127406" y="815111"/>
                  </a:lnTo>
                  <a:lnTo>
                    <a:pt x="115836" y="832485"/>
                  </a:lnTo>
                  <a:lnTo>
                    <a:pt x="105702" y="851306"/>
                  </a:lnTo>
                  <a:lnTo>
                    <a:pt x="95567" y="873023"/>
                  </a:lnTo>
                  <a:lnTo>
                    <a:pt x="85432" y="896188"/>
                  </a:lnTo>
                  <a:lnTo>
                    <a:pt x="75298" y="922248"/>
                  </a:lnTo>
                  <a:lnTo>
                    <a:pt x="62255" y="951204"/>
                  </a:lnTo>
                  <a:lnTo>
                    <a:pt x="50685" y="983056"/>
                  </a:lnTo>
                  <a:lnTo>
                    <a:pt x="37655" y="1016355"/>
                  </a:lnTo>
                  <a:lnTo>
                    <a:pt x="26060" y="1049655"/>
                  </a:lnTo>
                  <a:lnTo>
                    <a:pt x="14490" y="1080058"/>
                  </a:lnTo>
                  <a:lnTo>
                    <a:pt x="2908" y="1114806"/>
                  </a:lnTo>
                  <a:lnTo>
                    <a:pt x="0" y="112059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155550" y="2802127"/>
              <a:ext cx="1303020" cy="1122045"/>
            </a:xfrm>
            <a:custGeom>
              <a:rect b="b" l="l" r="r" t="t"/>
              <a:pathLst>
                <a:path extrusionOk="0" h="1122045" w="1303020">
                  <a:moveTo>
                    <a:pt x="0" y="1122045"/>
                  </a:moveTo>
                  <a:lnTo>
                    <a:pt x="0" y="1120597"/>
                  </a:lnTo>
                  <a:lnTo>
                    <a:pt x="2908" y="1114806"/>
                  </a:lnTo>
                  <a:lnTo>
                    <a:pt x="7251" y="1101788"/>
                  </a:lnTo>
                  <a:lnTo>
                    <a:pt x="14490" y="1080058"/>
                  </a:lnTo>
                  <a:lnTo>
                    <a:pt x="26060" y="1049655"/>
                  </a:lnTo>
                  <a:lnTo>
                    <a:pt x="37655" y="1016355"/>
                  </a:lnTo>
                  <a:lnTo>
                    <a:pt x="50685" y="983056"/>
                  </a:lnTo>
                  <a:lnTo>
                    <a:pt x="62255" y="951204"/>
                  </a:lnTo>
                  <a:lnTo>
                    <a:pt x="75298" y="922248"/>
                  </a:lnTo>
                  <a:lnTo>
                    <a:pt x="95567" y="873023"/>
                  </a:lnTo>
                  <a:lnTo>
                    <a:pt x="115836" y="832485"/>
                  </a:lnTo>
                  <a:lnTo>
                    <a:pt x="127406" y="815111"/>
                  </a:lnTo>
                  <a:lnTo>
                    <a:pt x="137553" y="796290"/>
                  </a:lnTo>
                  <a:lnTo>
                    <a:pt x="162153" y="761542"/>
                  </a:lnTo>
                  <a:lnTo>
                    <a:pt x="189661" y="728243"/>
                  </a:lnTo>
                  <a:lnTo>
                    <a:pt x="221526" y="694956"/>
                  </a:lnTo>
                  <a:lnTo>
                    <a:pt x="256273" y="665988"/>
                  </a:lnTo>
                  <a:lnTo>
                    <a:pt x="291020" y="641375"/>
                  </a:lnTo>
                  <a:lnTo>
                    <a:pt x="325755" y="622566"/>
                  </a:lnTo>
                  <a:lnTo>
                    <a:pt x="344576" y="615315"/>
                  </a:lnTo>
                  <a:lnTo>
                    <a:pt x="361950" y="608076"/>
                  </a:lnTo>
                  <a:lnTo>
                    <a:pt x="380771" y="602284"/>
                  </a:lnTo>
                  <a:lnTo>
                    <a:pt x="401053" y="596493"/>
                  </a:lnTo>
                  <a:lnTo>
                    <a:pt x="421322" y="592150"/>
                  </a:lnTo>
                  <a:lnTo>
                    <a:pt x="444487" y="586371"/>
                  </a:lnTo>
                  <a:lnTo>
                    <a:pt x="467652" y="580567"/>
                  </a:lnTo>
                  <a:lnTo>
                    <a:pt x="490816" y="574776"/>
                  </a:lnTo>
                  <a:lnTo>
                    <a:pt x="515416" y="567550"/>
                  </a:lnTo>
                  <a:lnTo>
                    <a:pt x="563206" y="551611"/>
                  </a:lnTo>
                  <a:lnTo>
                    <a:pt x="608088" y="531355"/>
                  </a:lnTo>
                  <a:lnTo>
                    <a:pt x="651510" y="506730"/>
                  </a:lnTo>
                  <a:lnTo>
                    <a:pt x="689165" y="479221"/>
                  </a:lnTo>
                  <a:lnTo>
                    <a:pt x="707986" y="461848"/>
                  </a:lnTo>
                  <a:lnTo>
                    <a:pt x="728256" y="444474"/>
                  </a:lnTo>
                  <a:lnTo>
                    <a:pt x="748525" y="424205"/>
                  </a:lnTo>
                  <a:lnTo>
                    <a:pt x="770242" y="402488"/>
                  </a:lnTo>
                  <a:lnTo>
                    <a:pt x="790511" y="380771"/>
                  </a:lnTo>
                  <a:lnTo>
                    <a:pt x="812228" y="357606"/>
                  </a:lnTo>
                  <a:lnTo>
                    <a:pt x="832485" y="333006"/>
                  </a:lnTo>
                  <a:lnTo>
                    <a:pt x="852766" y="309829"/>
                  </a:lnTo>
                  <a:lnTo>
                    <a:pt x="873036" y="286664"/>
                  </a:lnTo>
                  <a:lnTo>
                    <a:pt x="891857" y="263499"/>
                  </a:lnTo>
                  <a:lnTo>
                    <a:pt x="909231" y="241795"/>
                  </a:lnTo>
                  <a:lnTo>
                    <a:pt x="926604" y="220065"/>
                  </a:lnTo>
                  <a:lnTo>
                    <a:pt x="943978" y="199796"/>
                  </a:lnTo>
                  <a:lnTo>
                    <a:pt x="959891" y="180975"/>
                  </a:lnTo>
                  <a:lnTo>
                    <a:pt x="977265" y="160718"/>
                  </a:lnTo>
                  <a:lnTo>
                    <a:pt x="994638" y="140436"/>
                  </a:lnTo>
                  <a:lnTo>
                    <a:pt x="1029398" y="101346"/>
                  </a:lnTo>
                  <a:lnTo>
                    <a:pt x="1065593" y="66598"/>
                  </a:lnTo>
                  <a:lnTo>
                    <a:pt x="1100340" y="37642"/>
                  </a:lnTo>
                  <a:lnTo>
                    <a:pt x="1135087" y="15938"/>
                  </a:lnTo>
                  <a:lnTo>
                    <a:pt x="1179969" y="1447"/>
                  </a:lnTo>
                  <a:lnTo>
                    <a:pt x="1194435" y="0"/>
                  </a:lnTo>
                  <a:lnTo>
                    <a:pt x="1204582" y="0"/>
                  </a:lnTo>
                  <a:lnTo>
                    <a:pt x="1214716" y="1447"/>
                  </a:lnTo>
                  <a:lnTo>
                    <a:pt x="1224851" y="4343"/>
                  </a:lnTo>
                  <a:lnTo>
                    <a:pt x="1233538" y="8686"/>
                  </a:lnTo>
                  <a:lnTo>
                    <a:pt x="1243672" y="13030"/>
                  </a:lnTo>
                  <a:lnTo>
                    <a:pt x="1278420" y="44881"/>
                  </a:lnTo>
                  <a:lnTo>
                    <a:pt x="1295793" y="82524"/>
                  </a:lnTo>
                  <a:lnTo>
                    <a:pt x="1300137" y="95554"/>
                  </a:lnTo>
                  <a:lnTo>
                    <a:pt x="1301572" y="111480"/>
                  </a:lnTo>
                  <a:lnTo>
                    <a:pt x="1303020" y="127406"/>
                  </a:lnTo>
                  <a:lnTo>
                    <a:pt x="1301572" y="143344"/>
                  </a:lnTo>
                  <a:lnTo>
                    <a:pt x="1291450" y="198348"/>
                  </a:lnTo>
                  <a:lnTo>
                    <a:pt x="1276972" y="237439"/>
                  </a:lnTo>
                  <a:lnTo>
                    <a:pt x="1255255" y="282321"/>
                  </a:lnTo>
                  <a:lnTo>
                    <a:pt x="1226299" y="330098"/>
                  </a:lnTo>
                  <a:lnTo>
                    <a:pt x="1210373" y="356158"/>
                  </a:lnTo>
                  <a:lnTo>
                    <a:pt x="1192987" y="383667"/>
                  </a:lnTo>
                  <a:lnTo>
                    <a:pt x="1174178" y="411175"/>
                  </a:lnTo>
                  <a:lnTo>
                    <a:pt x="1155357" y="440131"/>
                  </a:lnTo>
                  <a:lnTo>
                    <a:pt x="1135087" y="467639"/>
                  </a:lnTo>
                  <a:lnTo>
                    <a:pt x="1114818" y="496595"/>
                  </a:lnTo>
                  <a:lnTo>
                    <a:pt x="1094536" y="524103"/>
                  </a:lnTo>
                  <a:lnTo>
                    <a:pt x="1074280" y="551611"/>
                  </a:lnTo>
                  <a:lnTo>
                    <a:pt x="1055458" y="577684"/>
                  </a:lnTo>
                  <a:lnTo>
                    <a:pt x="1036637" y="602284"/>
                  </a:lnTo>
                  <a:lnTo>
                    <a:pt x="1019263" y="625449"/>
                  </a:lnTo>
                  <a:lnTo>
                    <a:pt x="1001890" y="647166"/>
                  </a:lnTo>
                  <a:lnTo>
                    <a:pt x="985951" y="668883"/>
                  </a:lnTo>
                  <a:lnTo>
                    <a:pt x="972934" y="687705"/>
                  </a:lnTo>
                  <a:lnTo>
                    <a:pt x="959891" y="706526"/>
                  </a:lnTo>
                  <a:lnTo>
                    <a:pt x="939622" y="734034"/>
                  </a:lnTo>
                  <a:lnTo>
                    <a:pt x="923696" y="758659"/>
                  </a:lnTo>
                  <a:lnTo>
                    <a:pt x="897648" y="802081"/>
                  </a:lnTo>
                  <a:lnTo>
                    <a:pt x="881722" y="841171"/>
                  </a:lnTo>
                  <a:lnTo>
                    <a:pt x="873036" y="871575"/>
                  </a:lnTo>
                  <a:lnTo>
                    <a:pt x="870140" y="886053"/>
                  </a:lnTo>
                  <a:lnTo>
                    <a:pt x="868680" y="899083"/>
                  </a:lnTo>
                  <a:lnTo>
                    <a:pt x="868680" y="1122045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22"/>
          <p:cNvGrpSpPr/>
          <p:nvPr/>
        </p:nvGrpSpPr>
        <p:grpSpPr>
          <a:xfrm>
            <a:off x="1377810" y="1318132"/>
            <a:ext cx="3257550" cy="2606346"/>
            <a:chOff x="1377810" y="1318132"/>
            <a:chExt cx="3257550" cy="2606346"/>
          </a:xfrm>
        </p:grpSpPr>
        <p:sp>
          <p:nvSpPr>
            <p:cNvPr id="205" name="Google Shape;205;p22"/>
            <p:cNvSpPr/>
            <p:nvPr/>
          </p:nvSpPr>
          <p:spPr>
            <a:xfrm>
              <a:off x="2029320" y="3924172"/>
              <a:ext cx="2606040" cy="0"/>
            </a:xfrm>
            <a:custGeom>
              <a:rect b="b" l="l" r="r" t="t"/>
              <a:pathLst>
                <a:path extrusionOk="0" h="120000" w="2606040">
                  <a:moveTo>
                    <a:pt x="0" y="0"/>
                  </a:moveTo>
                  <a:lnTo>
                    <a:pt x="2606040" y="0"/>
                  </a:lnTo>
                </a:path>
              </a:pathLst>
            </a:custGeom>
            <a:noFill/>
            <a:ln cap="flat" cmpd="sng" w="21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3326910" y="2644318"/>
              <a:ext cx="11430" cy="1280160"/>
            </a:xfrm>
            <a:custGeom>
              <a:rect b="b" l="l" r="r" t="t"/>
              <a:pathLst>
                <a:path extrusionOk="0" h="1280160" w="11429">
                  <a:moveTo>
                    <a:pt x="0" y="173748"/>
                  </a:moveTo>
                  <a:lnTo>
                    <a:pt x="0" y="1279854"/>
                  </a:lnTo>
                  <a:lnTo>
                    <a:pt x="10858" y="1279854"/>
                  </a:lnTo>
                  <a:lnTo>
                    <a:pt x="10858" y="173748"/>
                  </a:lnTo>
                  <a:lnTo>
                    <a:pt x="0" y="173748"/>
                  </a:lnTo>
                  <a:close/>
                </a:path>
                <a:path extrusionOk="0" h="1280160" w="11429">
                  <a:moveTo>
                    <a:pt x="0" y="21723"/>
                  </a:moveTo>
                  <a:lnTo>
                    <a:pt x="0" y="173748"/>
                  </a:lnTo>
                  <a:lnTo>
                    <a:pt x="10858" y="173748"/>
                  </a:lnTo>
                  <a:lnTo>
                    <a:pt x="10858" y="21713"/>
                  </a:lnTo>
                  <a:lnTo>
                    <a:pt x="5428" y="0"/>
                  </a:lnTo>
                  <a:lnTo>
                    <a:pt x="0" y="2172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3283489" y="2638888"/>
              <a:ext cx="97726" cy="1846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208" name="Google Shape;208;p22"/>
            <p:cNvSpPr/>
            <p:nvPr/>
          </p:nvSpPr>
          <p:spPr>
            <a:xfrm>
              <a:off x="1377810" y="1318132"/>
              <a:ext cx="1642110" cy="2147570"/>
            </a:xfrm>
            <a:custGeom>
              <a:rect b="b" l="l" r="r" t="t"/>
              <a:pathLst>
                <a:path extrusionOk="0" h="2147570" w="1642110">
                  <a:moveTo>
                    <a:pt x="0" y="325755"/>
                  </a:moveTo>
                  <a:lnTo>
                    <a:pt x="1233538" y="2147087"/>
                  </a:lnTo>
                  <a:lnTo>
                    <a:pt x="1641817" y="1837258"/>
                  </a:lnTo>
                  <a:lnTo>
                    <a:pt x="434340" y="0"/>
                  </a:lnTo>
                  <a:lnTo>
                    <a:pt x="0" y="32575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1377810" y="1318132"/>
              <a:ext cx="1642110" cy="2147570"/>
            </a:xfrm>
            <a:custGeom>
              <a:rect b="b" l="l" r="r" t="t"/>
              <a:pathLst>
                <a:path extrusionOk="0" h="2147570" w="1642110">
                  <a:moveTo>
                    <a:pt x="434340" y="0"/>
                  </a:moveTo>
                  <a:lnTo>
                    <a:pt x="1641817" y="1837258"/>
                  </a:lnTo>
                  <a:lnTo>
                    <a:pt x="1233538" y="2147087"/>
                  </a:lnTo>
                  <a:lnTo>
                    <a:pt x="0" y="325755"/>
                  </a:lnTo>
                  <a:lnTo>
                    <a:pt x="434340" y="0"/>
                  </a:lnTo>
                  <a:close/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3332340" y="3187243"/>
              <a:ext cx="553085" cy="737235"/>
            </a:xfrm>
            <a:custGeom>
              <a:rect b="b" l="l" r="r" t="t"/>
              <a:pathLst>
                <a:path extrusionOk="0" h="737235" w="553085">
                  <a:moveTo>
                    <a:pt x="0" y="736929"/>
                  </a:moveTo>
                  <a:lnTo>
                    <a:pt x="552697" y="0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3824954" y="3068885"/>
              <a:ext cx="149860" cy="1759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212" name="Google Shape;212;p22"/>
            <p:cNvSpPr/>
            <p:nvPr/>
          </p:nvSpPr>
          <p:spPr>
            <a:xfrm>
              <a:off x="2710148" y="3130778"/>
              <a:ext cx="513715" cy="685165"/>
            </a:xfrm>
            <a:custGeom>
              <a:rect b="b" l="l" r="r" t="t"/>
              <a:pathLst>
                <a:path extrusionOk="0" h="685164" w="513714">
                  <a:moveTo>
                    <a:pt x="0" y="0"/>
                  </a:moveTo>
                  <a:lnTo>
                    <a:pt x="513606" y="684809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2581306" y="2960300"/>
              <a:ext cx="148399" cy="1759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</p:grpSp>
      <p:sp>
        <p:nvSpPr>
          <p:cNvPr id="214" name="Google Shape;214;p22"/>
          <p:cNvSpPr txBox="1"/>
          <p:nvPr/>
        </p:nvSpPr>
        <p:spPr>
          <a:xfrm>
            <a:off x="3211055" y="2260981"/>
            <a:ext cx="276860" cy="44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4079735" y="2803906"/>
            <a:ext cx="276860" cy="44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2630030" y="3129661"/>
            <a:ext cx="5927090" cy="1637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4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	</a:t>
            </a:r>
            <a:r>
              <a:rPr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sz="27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108585" lvl="0" marL="2874010" marR="17780" rtl="0" algn="l">
              <a:lnSpc>
                <a:spcPct val="79200"/>
              </a:lnSpc>
              <a:spcBef>
                <a:spcPts val="4275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Reflection  along direction R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7" name="Google Shape;217;p22"/>
          <p:cNvGrpSpPr/>
          <p:nvPr/>
        </p:nvGrpSpPr>
        <p:grpSpPr>
          <a:xfrm>
            <a:off x="5286870" y="2376836"/>
            <a:ext cx="2808382" cy="1547642"/>
            <a:chOff x="5286870" y="2376836"/>
            <a:chExt cx="2808382" cy="1547642"/>
          </a:xfrm>
        </p:grpSpPr>
        <p:sp>
          <p:nvSpPr>
            <p:cNvPr id="218" name="Google Shape;218;p22"/>
            <p:cNvSpPr/>
            <p:nvPr/>
          </p:nvSpPr>
          <p:spPr>
            <a:xfrm>
              <a:off x="5286870" y="3924172"/>
              <a:ext cx="2606040" cy="0"/>
            </a:xfrm>
            <a:custGeom>
              <a:rect b="b" l="l" r="r" t="t"/>
              <a:pathLst>
                <a:path extrusionOk="0" h="120000" w="2606040">
                  <a:moveTo>
                    <a:pt x="0" y="0"/>
                  </a:moveTo>
                  <a:lnTo>
                    <a:pt x="2606040" y="0"/>
                  </a:lnTo>
                </a:path>
              </a:pathLst>
            </a:custGeom>
            <a:noFill/>
            <a:ln cap="flat" cmpd="sng" w="21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584461" y="2644318"/>
              <a:ext cx="11430" cy="1280160"/>
            </a:xfrm>
            <a:custGeom>
              <a:rect b="b" l="l" r="r" t="t"/>
              <a:pathLst>
                <a:path extrusionOk="0" h="1280160" w="11429">
                  <a:moveTo>
                    <a:pt x="0" y="173748"/>
                  </a:moveTo>
                  <a:lnTo>
                    <a:pt x="0" y="1279854"/>
                  </a:lnTo>
                  <a:lnTo>
                    <a:pt x="10858" y="1279854"/>
                  </a:lnTo>
                  <a:lnTo>
                    <a:pt x="10858" y="173748"/>
                  </a:lnTo>
                  <a:lnTo>
                    <a:pt x="0" y="173748"/>
                  </a:lnTo>
                  <a:close/>
                </a:path>
                <a:path extrusionOk="0" h="1280160" w="11429">
                  <a:moveTo>
                    <a:pt x="0" y="21722"/>
                  </a:moveTo>
                  <a:lnTo>
                    <a:pt x="0" y="173748"/>
                  </a:lnTo>
                  <a:lnTo>
                    <a:pt x="10858" y="173748"/>
                  </a:lnTo>
                  <a:lnTo>
                    <a:pt x="10858" y="21720"/>
                  </a:lnTo>
                  <a:lnTo>
                    <a:pt x="5428" y="0"/>
                  </a:lnTo>
                  <a:lnTo>
                    <a:pt x="0" y="2172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6541039" y="2638888"/>
              <a:ext cx="97713" cy="1846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221" name="Google Shape;221;p22"/>
            <p:cNvSpPr/>
            <p:nvPr/>
          </p:nvSpPr>
          <p:spPr>
            <a:xfrm>
              <a:off x="6588442" y="2492311"/>
              <a:ext cx="1078230" cy="1404620"/>
            </a:xfrm>
            <a:custGeom>
              <a:rect b="b" l="l" r="r" t="t"/>
              <a:pathLst>
                <a:path extrusionOk="0" h="1404620" w="1078229">
                  <a:moveTo>
                    <a:pt x="0" y="1404352"/>
                  </a:moveTo>
                  <a:lnTo>
                    <a:pt x="1078129" y="0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7605160" y="2376836"/>
              <a:ext cx="151307" cy="1744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223" name="Google Shape;223;p22"/>
            <p:cNvSpPr/>
            <p:nvPr/>
          </p:nvSpPr>
          <p:spPr>
            <a:xfrm>
              <a:off x="6607263" y="3111957"/>
              <a:ext cx="1399540" cy="763270"/>
            </a:xfrm>
            <a:custGeom>
              <a:rect b="b" l="l" r="r" t="t"/>
              <a:pathLst>
                <a:path extrusionOk="0" h="763270" w="1399540">
                  <a:moveTo>
                    <a:pt x="0" y="762990"/>
                  </a:moveTo>
                  <a:lnTo>
                    <a:pt x="1399264" y="0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7910658" y="3061646"/>
              <a:ext cx="184594" cy="131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</p:grpSp>
      <p:sp>
        <p:nvSpPr>
          <p:cNvPr id="225" name="Google Shape;225;p22"/>
          <p:cNvSpPr txBox="1"/>
          <p:nvPr/>
        </p:nvSpPr>
        <p:spPr>
          <a:xfrm>
            <a:off x="6468605" y="2152395"/>
            <a:ext cx="276860" cy="44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2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7880210" y="2260981"/>
            <a:ext cx="276860" cy="44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7554455" y="2803906"/>
            <a:ext cx="928369" cy="44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234" name="Google Shape;234;p23"/>
          <p:cNvSpPr txBox="1"/>
          <p:nvPr>
            <p:ph type="title"/>
          </p:nvPr>
        </p:nvSpPr>
        <p:spPr>
          <a:xfrm>
            <a:off x="2149855" y="1150922"/>
            <a:ext cx="700722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Specular Lighting: Phong Model</a:t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870212" y="2113747"/>
            <a:ext cx="8338184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360680" marR="558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angle between the reflection direction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 view direction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6068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Phong’s model: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cos</a:t>
            </a:r>
            <a:r>
              <a:rPr baseline="30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baseline="30000" sz="25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115" lvl="0" marL="360680" marR="55880" rtl="0" algn="l">
              <a:lnSpc>
                <a:spcPct val="108600"/>
              </a:lnSpc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becomes larger, reflection becomes sharper.	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 the specular reflection coefficient.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60680" marR="558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Sometimes,	specular	colour	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sλ	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	also	given	to	the  object!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241" name="Google Shape;241;p24"/>
          <p:cNvSpPr txBox="1"/>
          <p:nvPr>
            <p:ph type="title"/>
          </p:nvPr>
        </p:nvSpPr>
        <p:spPr>
          <a:xfrm>
            <a:off x="4278884" y="1150922"/>
            <a:ext cx="487680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Light Sources</a:t>
            </a:r>
            <a:endParaRPr/>
          </a:p>
        </p:txBody>
      </p:sp>
      <p:sp>
        <p:nvSpPr>
          <p:cNvPr id="242" name="Google Shape;242;p24"/>
          <p:cNvSpPr txBox="1"/>
          <p:nvPr/>
        </p:nvSpPr>
        <p:spPr>
          <a:xfrm>
            <a:off x="908303" y="1978111"/>
            <a:ext cx="8274684" cy="199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85115" lvl="0" marL="322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illumination equation for one light source: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258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λ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aλ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aλ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att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pλ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dλ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sλ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22580" marR="0" rtl="0" algn="l">
              <a:lnSpc>
                <a:spcPct val="100000"/>
              </a:lnSpc>
              <a:spcBef>
                <a:spcPts val="277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multiple light sources are involved: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224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1180591" y="3866551"/>
            <a:ext cx="311023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λ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aλ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aλ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	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4239258" y="3968657"/>
            <a:ext cx="37528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att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4589778" y="4145712"/>
            <a:ext cx="99695" cy="24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sz="14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9320276" y="3831650"/>
            <a:ext cx="165735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4704078" y="3866552"/>
            <a:ext cx="490093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pλi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dλ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baseline="-25000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)+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sλ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aseline="-25000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]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933703" y="4331777"/>
            <a:ext cx="8223884" cy="1985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244729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115" lvl="0" marL="297180" marR="5080" rtl="0" algn="l">
              <a:lnSpc>
                <a:spcPct val="1082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Contributions of ambient, diffuse, and specular reflections  are added together.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Contributions of multiple light sources are added together.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901954" y="1146350"/>
            <a:ext cx="8254491" cy="56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565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Reflection Vector R</a:t>
            </a:r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933702" y="2084800"/>
            <a:ext cx="2771140" cy="1189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032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	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2S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=??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933697" y="3453546"/>
            <a:ext cx="43434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	halfway	vector	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	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1193287" y="3858929"/>
            <a:ext cx="3564254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be used: 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aseline="30000" lang="en-US" sz="3675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30000" lang="en-US" sz="255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baseline="30000" lang="en-US" sz="255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aseline="30000" lang="en-US" sz="255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baseline="30000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933702" y="3982632"/>
            <a:ext cx="4342765" cy="126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875">
            <a:spAutoFit/>
          </a:bodyPr>
          <a:lstStyle/>
          <a:p>
            <a:pPr indent="0" lvl="0" marL="0" marR="65214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	highlight	when	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endParaRPr sz="24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9718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coincide.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933711" y="5399502"/>
            <a:ext cx="4342765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Deviation from it	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 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· 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H	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 be used instead of 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 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 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25"/>
          <p:cNvGrpSpPr/>
          <p:nvPr/>
        </p:nvGrpSpPr>
        <p:grpSpPr>
          <a:xfrm>
            <a:off x="5581243" y="2715666"/>
            <a:ext cx="3401695" cy="3535820"/>
            <a:chOff x="5581243" y="2715666"/>
            <a:chExt cx="3401695" cy="3535820"/>
          </a:xfrm>
        </p:grpSpPr>
        <p:sp>
          <p:nvSpPr>
            <p:cNvPr id="260" name="Google Shape;260;p25"/>
            <p:cNvSpPr/>
            <p:nvPr/>
          </p:nvSpPr>
          <p:spPr>
            <a:xfrm>
              <a:off x="5581243" y="6251079"/>
              <a:ext cx="3401695" cy="0"/>
            </a:xfrm>
            <a:custGeom>
              <a:rect b="b" l="l" r="r" t="t"/>
              <a:pathLst>
                <a:path extrusionOk="0" h="120000" w="3401695">
                  <a:moveTo>
                    <a:pt x="0" y="0"/>
                  </a:moveTo>
                  <a:lnTo>
                    <a:pt x="3401620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5581243" y="6251079"/>
              <a:ext cx="3401695" cy="0"/>
            </a:xfrm>
            <a:custGeom>
              <a:rect b="b" l="l" r="r" t="t"/>
              <a:pathLst>
                <a:path extrusionOk="0" h="120000" w="3401695">
                  <a:moveTo>
                    <a:pt x="0" y="0"/>
                  </a:moveTo>
                  <a:lnTo>
                    <a:pt x="3401620" y="0"/>
                  </a:lnTo>
                </a:path>
              </a:pathLst>
            </a:custGeom>
            <a:noFill/>
            <a:ln cap="flat" cmpd="sng" w="34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5772597" y="4242007"/>
              <a:ext cx="1339850" cy="2009139"/>
            </a:xfrm>
            <a:custGeom>
              <a:rect b="b" l="l" r="r" t="t"/>
              <a:pathLst>
                <a:path extrusionOk="0" h="2009139" w="1339850">
                  <a:moveTo>
                    <a:pt x="1339377" y="2009071"/>
                  </a:moveTo>
                  <a:lnTo>
                    <a:pt x="173757" y="260637"/>
                  </a:lnTo>
                </a:path>
                <a:path extrusionOk="0" h="2009139" w="1339850">
                  <a:moveTo>
                    <a:pt x="173757" y="260637"/>
                  </a:moveTo>
                  <a:lnTo>
                    <a:pt x="0" y="0"/>
                  </a:lnTo>
                </a:path>
              </a:pathLst>
            </a:custGeom>
            <a:noFill/>
            <a:ln cap="flat" cmpd="sng" w="17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5771743" y="4239590"/>
              <a:ext cx="206375" cy="263525"/>
            </a:xfrm>
            <a:custGeom>
              <a:rect b="b" l="l" r="r" t="t"/>
              <a:pathLst>
                <a:path extrusionOk="0" h="263525" w="206375">
                  <a:moveTo>
                    <a:pt x="0" y="0"/>
                  </a:moveTo>
                  <a:lnTo>
                    <a:pt x="92976" y="263055"/>
                  </a:lnTo>
                  <a:lnTo>
                    <a:pt x="206362" y="188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5771743" y="4239590"/>
              <a:ext cx="206375" cy="263525"/>
            </a:xfrm>
            <a:custGeom>
              <a:rect b="b" l="l" r="r" t="t"/>
              <a:pathLst>
                <a:path extrusionOk="0" h="263525" w="206375">
                  <a:moveTo>
                    <a:pt x="206362" y="188226"/>
                  </a:moveTo>
                  <a:lnTo>
                    <a:pt x="0" y="0"/>
                  </a:lnTo>
                  <a:lnTo>
                    <a:pt x="92976" y="263055"/>
                  </a:lnTo>
                  <a:lnTo>
                    <a:pt x="206362" y="188226"/>
                  </a:lnTo>
                  <a:close/>
                </a:path>
              </a:pathLst>
            </a:custGeom>
            <a:noFill/>
            <a:ln cap="flat" cmpd="sng" w="17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7111974" y="4242079"/>
              <a:ext cx="1339850" cy="2009139"/>
            </a:xfrm>
            <a:custGeom>
              <a:rect b="b" l="l" r="r" t="t"/>
              <a:pathLst>
                <a:path extrusionOk="0" h="2009139" w="1339850">
                  <a:moveTo>
                    <a:pt x="0" y="2009000"/>
                  </a:moveTo>
                  <a:lnTo>
                    <a:pt x="1215515" y="185737"/>
                  </a:lnTo>
                </a:path>
                <a:path extrusionOk="0" h="2009139" w="1339850">
                  <a:moveTo>
                    <a:pt x="1215515" y="185737"/>
                  </a:moveTo>
                  <a:lnTo>
                    <a:pt x="1339341" y="0"/>
                  </a:lnTo>
                </a:path>
              </a:pathLst>
            </a:custGeom>
            <a:noFill/>
            <a:ln cap="flat" cmpd="sng" w="17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8243582" y="4239590"/>
              <a:ext cx="208915" cy="263525"/>
            </a:xfrm>
            <a:custGeom>
              <a:rect b="b" l="l" r="r" t="t"/>
              <a:pathLst>
                <a:path extrusionOk="0" h="263525" w="208915">
                  <a:moveTo>
                    <a:pt x="0" y="188226"/>
                  </a:moveTo>
                  <a:lnTo>
                    <a:pt x="113385" y="263055"/>
                  </a:lnTo>
                  <a:lnTo>
                    <a:pt x="208635" y="0"/>
                  </a:lnTo>
                  <a:lnTo>
                    <a:pt x="0" y="188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8243582" y="4239590"/>
              <a:ext cx="208915" cy="263525"/>
            </a:xfrm>
            <a:custGeom>
              <a:rect b="b" l="l" r="r" t="t"/>
              <a:pathLst>
                <a:path extrusionOk="0" h="263525" w="208915">
                  <a:moveTo>
                    <a:pt x="113385" y="263055"/>
                  </a:moveTo>
                  <a:lnTo>
                    <a:pt x="208635" y="0"/>
                  </a:lnTo>
                  <a:lnTo>
                    <a:pt x="0" y="188226"/>
                  </a:lnTo>
                  <a:lnTo>
                    <a:pt x="113385" y="263055"/>
                  </a:lnTo>
                  <a:close/>
                </a:path>
              </a:pathLst>
            </a:custGeom>
            <a:noFill/>
            <a:ln cap="flat" cmpd="sng" w="17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5751334" y="4210113"/>
              <a:ext cx="1324610" cy="0"/>
            </a:xfrm>
            <a:custGeom>
              <a:rect b="b" l="l" r="r" t="t"/>
              <a:pathLst>
                <a:path extrusionOk="0" h="120000" w="1324609">
                  <a:moveTo>
                    <a:pt x="0" y="0"/>
                  </a:moveTo>
                  <a:lnTo>
                    <a:pt x="13243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5751334" y="4201609"/>
              <a:ext cx="1324610" cy="17145"/>
            </a:xfrm>
            <a:custGeom>
              <a:rect b="b" l="l" r="r" t="t"/>
              <a:pathLst>
                <a:path extrusionOk="0" h="17145" w="1324609">
                  <a:moveTo>
                    <a:pt x="0" y="0"/>
                  </a:moveTo>
                  <a:lnTo>
                    <a:pt x="0" y="17008"/>
                  </a:lnTo>
                  <a:lnTo>
                    <a:pt x="1290341" y="17008"/>
                  </a:lnTo>
                  <a:lnTo>
                    <a:pt x="1324355" y="8504"/>
                  </a:lnTo>
                  <a:lnTo>
                    <a:pt x="12903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6803567" y="4142079"/>
              <a:ext cx="272415" cy="136525"/>
            </a:xfrm>
            <a:custGeom>
              <a:rect b="b" l="l" r="r" t="t"/>
              <a:pathLst>
                <a:path extrusionOk="0" h="136525" w="272415">
                  <a:moveTo>
                    <a:pt x="0" y="0"/>
                  </a:moveTo>
                  <a:lnTo>
                    <a:pt x="0" y="136067"/>
                  </a:lnTo>
                  <a:lnTo>
                    <a:pt x="272122" y="680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6803567" y="4142079"/>
              <a:ext cx="272415" cy="136525"/>
            </a:xfrm>
            <a:custGeom>
              <a:rect b="b" l="l" r="r" t="t"/>
              <a:pathLst>
                <a:path extrusionOk="0" h="136525" w="272415">
                  <a:moveTo>
                    <a:pt x="0" y="136067"/>
                  </a:moveTo>
                  <a:lnTo>
                    <a:pt x="272122" y="68033"/>
                  </a:lnTo>
                  <a:lnTo>
                    <a:pt x="0" y="0"/>
                  </a:lnTo>
                  <a:lnTo>
                    <a:pt x="0" y="136067"/>
                  </a:lnTo>
                  <a:close/>
                </a:path>
              </a:pathLst>
            </a:custGeom>
            <a:noFill/>
            <a:ln cap="flat" cmpd="sng" w="17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7111974" y="4210113"/>
              <a:ext cx="1324610" cy="0"/>
            </a:xfrm>
            <a:custGeom>
              <a:rect b="b" l="l" r="r" t="t"/>
              <a:pathLst>
                <a:path extrusionOk="0" h="120000" w="1324609">
                  <a:moveTo>
                    <a:pt x="0" y="0"/>
                  </a:moveTo>
                  <a:lnTo>
                    <a:pt x="13243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7111974" y="4201609"/>
              <a:ext cx="1324610" cy="17145"/>
            </a:xfrm>
            <a:custGeom>
              <a:rect b="b" l="l" r="r" t="t"/>
              <a:pathLst>
                <a:path extrusionOk="0" h="17145" w="1324609">
                  <a:moveTo>
                    <a:pt x="0" y="0"/>
                  </a:moveTo>
                  <a:lnTo>
                    <a:pt x="0" y="17008"/>
                  </a:lnTo>
                  <a:lnTo>
                    <a:pt x="1290352" y="17008"/>
                  </a:lnTo>
                  <a:lnTo>
                    <a:pt x="1324368" y="8504"/>
                  </a:lnTo>
                  <a:lnTo>
                    <a:pt x="12903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8164207" y="4142079"/>
              <a:ext cx="272415" cy="136525"/>
            </a:xfrm>
            <a:custGeom>
              <a:rect b="b" l="l" r="r" t="t"/>
              <a:pathLst>
                <a:path extrusionOk="0" h="136525" w="272415">
                  <a:moveTo>
                    <a:pt x="0" y="0"/>
                  </a:moveTo>
                  <a:lnTo>
                    <a:pt x="0" y="136067"/>
                  </a:lnTo>
                  <a:lnTo>
                    <a:pt x="272135" y="680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8164207" y="4142079"/>
              <a:ext cx="272415" cy="136525"/>
            </a:xfrm>
            <a:custGeom>
              <a:rect b="b" l="l" r="r" t="t"/>
              <a:pathLst>
                <a:path extrusionOk="0" h="136525" w="272415">
                  <a:moveTo>
                    <a:pt x="0" y="136067"/>
                  </a:moveTo>
                  <a:lnTo>
                    <a:pt x="272135" y="68033"/>
                  </a:lnTo>
                  <a:lnTo>
                    <a:pt x="0" y="0"/>
                  </a:lnTo>
                  <a:lnTo>
                    <a:pt x="0" y="136067"/>
                  </a:lnTo>
                  <a:close/>
                </a:path>
              </a:pathLst>
            </a:custGeom>
            <a:noFill/>
            <a:ln cap="flat" cmpd="sng" w="17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7105167" y="5081382"/>
              <a:ext cx="1844675" cy="1160780"/>
            </a:xfrm>
            <a:custGeom>
              <a:rect b="b" l="l" r="r" t="t"/>
              <a:pathLst>
                <a:path extrusionOk="0" h="1160779" w="1844675">
                  <a:moveTo>
                    <a:pt x="0" y="1160629"/>
                  </a:moveTo>
                  <a:lnTo>
                    <a:pt x="1708315" y="85714"/>
                  </a:lnTo>
                </a:path>
                <a:path extrusionOk="0" h="1160779" w="1844675">
                  <a:moveTo>
                    <a:pt x="1708315" y="85714"/>
                  </a:moveTo>
                  <a:lnTo>
                    <a:pt x="1844538" y="0"/>
                  </a:lnTo>
                </a:path>
              </a:pathLst>
            </a:custGeom>
            <a:noFill/>
            <a:ln cap="flat" cmpd="sng" w="17000">
              <a:solidFill>
                <a:srgbClr val="0000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8683523" y="5080927"/>
              <a:ext cx="267970" cy="201930"/>
            </a:xfrm>
            <a:custGeom>
              <a:rect b="b" l="l" r="r" t="t"/>
              <a:pathLst>
                <a:path extrusionOk="0" h="201929" w="267970">
                  <a:moveTo>
                    <a:pt x="0" y="86169"/>
                  </a:moveTo>
                  <a:lnTo>
                    <a:pt x="72567" y="201828"/>
                  </a:lnTo>
                  <a:lnTo>
                    <a:pt x="267595" y="0"/>
                  </a:lnTo>
                  <a:lnTo>
                    <a:pt x="0" y="86169"/>
                  </a:lnTo>
                  <a:close/>
                </a:path>
              </a:pathLst>
            </a:custGeom>
            <a:solidFill>
              <a:srgbClr val="0000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8683523" y="5080927"/>
              <a:ext cx="267970" cy="201930"/>
            </a:xfrm>
            <a:custGeom>
              <a:rect b="b" l="l" r="r" t="t"/>
              <a:pathLst>
                <a:path extrusionOk="0" h="201929" w="267970">
                  <a:moveTo>
                    <a:pt x="72567" y="201828"/>
                  </a:moveTo>
                  <a:lnTo>
                    <a:pt x="267595" y="0"/>
                  </a:lnTo>
                  <a:lnTo>
                    <a:pt x="0" y="86169"/>
                  </a:lnTo>
                  <a:lnTo>
                    <a:pt x="72567" y="201828"/>
                  </a:lnTo>
                  <a:close/>
                </a:path>
              </a:pathLst>
            </a:custGeom>
            <a:noFill/>
            <a:ln cap="flat" cmpd="sng" w="17000">
              <a:solidFill>
                <a:srgbClr val="0000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7103470" y="3566071"/>
              <a:ext cx="17145" cy="2685415"/>
            </a:xfrm>
            <a:custGeom>
              <a:rect b="b" l="l" r="r" t="t"/>
              <a:pathLst>
                <a:path extrusionOk="0" h="2685415" w="17145">
                  <a:moveTo>
                    <a:pt x="0" y="272135"/>
                  </a:moveTo>
                  <a:lnTo>
                    <a:pt x="0" y="2685008"/>
                  </a:lnTo>
                  <a:lnTo>
                    <a:pt x="17008" y="2685008"/>
                  </a:lnTo>
                  <a:lnTo>
                    <a:pt x="17008" y="272135"/>
                  </a:lnTo>
                  <a:lnTo>
                    <a:pt x="0" y="272135"/>
                  </a:lnTo>
                  <a:close/>
                </a:path>
                <a:path extrusionOk="0" h="2685415" w="17145">
                  <a:moveTo>
                    <a:pt x="0" y="34013"/>
                  </a:moveTo>
                  <a:lnTo>
                    <a:pt x="0" y="272135"/>
                  </a:lnTo>
                  <a:lnTo>
                    <a:pt x="17008" y="272135"/>
                  </a:lnTo>
                  <a:lnTo>
                    <a:pt x="17008" y="34018"/>
                  </a:lnTo>
                  <a:lnTo>
                    <a:pt x="8503" y="0"/>
                  </a:lnTo>
                  <a:lnTo>
                    <a:pt x="0" y="34013"/>
                  </a:lnTo>
                  <a:close/>
                </a:path>
              </a:pathLst>
            </a:custGeom>
            <a:solidFill>
              <a:srgbClr val="008E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7043940" y="3566070"/>
              <a:ext cx="136525" cy="272415"/>
            </a:xfrm>
            <a:custGeom>
              <a:rect b="b" l="l" r="r" t="t"/>
              <a:pathLst>
                <a:path extrusionOk="0" h="272414" w="136525">
                  <a:moveTo>
                    <a:pt x="0" y="272135"/>
                  </a:moveTo>
                  <a:lnTo>
                    <a:pt x="136067" y="272135"/>
                  </a:lnTo>
                  <a:lnTo>
                    <a:pt x="68033" y="0"/>
                  </a:lnTo>
                  <a:lnTo>
                    <a:pt x="0" y="272135"/>
                  </a:lnTo>
                  <a:close/>
                </a:path>
              </a:pathLst>
            </a:custGeom>
            <a:solidFill>
              <a:srgbClr val="008E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7043940" y="3566070"/>
              <a:ext cx="136525" cy="272415"/>
            </a:xfrm>
            <a:custGeom>
              <a:rect b="b" l="l" r="r" t="t"/>
              <a:pathLst>
                <a:path extrusionOk="0" h="272414" w="136525">
                  <a:moveTo>
                    <a:pt x="136067" y="272135"/>
                  </a:moveTo>
                  <a:lnTo>
                    <a:pt x="68033" y="0"/>
                  </a:lnTo>
                  <a:lnTo>
                    <a:pt x="0" y="272135"/>
                  </a:lnTo>
                  <a:lnTo>
                    <a:pt x="136067" y="272135"/>
                  </a:lnTo>
                  <a:close/>
                </a:path>
              </a:pathLst>
            </a:custGeom>
            <a:noFill/>
            <a:ln cap="flat" cmpd="sng" w="17000">
              <a:solidFill>
                <a:srgbClr val="00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7111974" y="2719984"/>
              <a:ext cx="1009015" cy="3531235"/>
            </a:xfrm>
            <a:custGeom>
              <a:rect b="b" l="l" r="r" t="t"/>
              <a:pathLst>
                <a:path extrusionOk="0" h="3531235" w="1009015">
                  <a:moveTo>
                    <a:pt x="0" y="3531095"/>
                  </a:moveTo>
                  <a:lnTo>
                    <a:pt x="923941" y="297294"/>
                  </a:lnTo>
                </a:path>
                <a:path extrusionOk="0" h="3531235" w="1009015">
                  <a:moveTo>
                    <a:pt x="923941" y="297294"/>
                  </a:moveTo>
                  <a:lnTo>
                    <a:pt x="1008882" y="0"/>
                  </a:lnTo>
                </a:path>
              </a:pathLst>
            </a:custGeom>
            <a:noFill/>
            <a:ln cap="flat" cmpd="sng" w="17000">
              <a:solidFill>
                <a:srgbClr val="D1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7946504" y="2715666"/>
              <a:ext cx="177165" cy="349250"/>
            </a:xfrm>
            <a:custGeom>
              <a:rect b="b" l="l" r="r" t="t"/>
              <a:pathLst>
                <a:path extrusionOk="0" h="349250" w="177165">
                  <a:moveTo>
                    <a:pt x="0" y="301612"/>
                  </a:moveTo>
                  <a:lnTo>
                    <a:pt x="163283" y="349237"/>
                  </a:lnTo>
                  <a:lnTo>
                    <a:pt x="176885" y="0"/>
                  </a:lnTo>
                  <a:lnTo>
                    <a:pt x="0" y="301612"/>
                  </a:lnTo>
                  <a:close/>
                </a:path>
              </a:pathLst>
            </a:custGeom>
            <a:solidFill>
              <a:srgbClr val="D1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7946504" y="2715666"/>
              <a:ext cx="177165" cy="349250"/>
            </a:xfrm>
            <a:custGeom>
              <a:rect b="b" l="l" r="r" t="t"/>
              <a:pathLst>
                <a:path extrusionOk="0" h="349250" w="177165">
                  <a:moveTo>
                    <a:pt x="163283" y="349237"/>
                  </a:moveTo>
                  <a:lnTo>
                    <a:pt x="176885" y="0"/>
                  </a:lnTo>
                  <a:lnTo>
                    <a:pt x="0" y="301612"/>
                  </a:lnTo>
                  <a:lnTo>
                    <a:pt x="163283" y="349237"/>
                  </a:lnTo>
                  <a:close/>
                </a:path>
              </a:pathLst>
            </a:custGeom>
            <a:noFill/>
            <a:ln cap="flat" cmpd="sng" w="17000">
              <a:solidFill>
                <a:srgbClr val="D1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7111974" y="4765712"/>
              <a:ext cx="850900" cy="963930"/>
            </a:xfrm>
            <a:custGeom>
              <a:rect b="b" l="l" r="r" t="t"/>
              <a:pathLst>
                <a:path extrusionOk="0" h="963929" w="850900">
                  <a:moveTo>
                    <a:pt x="0" y="124714"/>
                  </a:moveTo>
                  <a:lnTo>
                    <a:pt x="4533" y="117919"/>
                  </a:lnTo>
                  <a:lnTo>
                    <a:pt x="15875" y="106578"/>
                  </a:lnTo>
                  <a:lnTo>
                    <a:pt x="31750" y="88442"/>
                  </a:lnTo>
                  <a:lnTo>
                    <a:pt x="77114" y="47612"/>
                  </a:lnTo>
                  <a:lnTo>
                    <a:pt x="131533" y="13601"/>
                  </a:lnTo>
                  <a:lnTo>
                    <a:pt x="204101" y="0"/>
                  </a:lnTo>
                  <a:lnTo>
                    <a:pt x="240385" y="6794"/>
                  </a:lnTo>
                  <a:lnTo>
                    <a:pt x="299339" y="36283"/>
                  </a:lnTo>
                  <a:lnTo>
                    <a:pt x="342430" y="77101"/>
                  </a:lnTo>
                  <a:lnTo>
                    <a:pt x="358305" y="99771"/>
                  </a:lnTo>
                  <a:lnTo>
                    <a:pt x="371906" y="117919"/>
                  </a:lnTo>
                  <a:lnTo>
                    <a:pt x="380987" y="129260"/>
                  </a:lnTo>
                  <a:lnTo>
                    <a:pt x="385521" y="136055"/>
                  </a:lnTo>
                </a:path>
                <a:path extrusionOk="0" h="963929" w="850900">
                  <a:moveTo>
                    <a:pt x="532930" y="657644"/>
                  </a:moveTo>
                  <a:lnTo>
                    <a:pt x="535190" y="657644"/>
                  </a:lnTo>
                  <a:lnTo>
                    <a:pt x="541997" y="655370"/>
                  </a:lnTo>
                  <a:lnTo>
                    <a:pt x="560133" y="650836"/>
                  </a:lnTo>
                  <a:lnTo>
                    <a:pt x="582815" y="644029"/>
                  </a:lnTo>
                  <a:lnTo>
                    <a:pt x="612292" y="641769"/>
                  </a:lnTo>
                  <a:lnTo>
                    <a:pt x="641769" y="639495"/>
                  </a:lnTo>
                  <a:lnTo>
                    <a:pt x="714336" y="657644"/>
                  </a:lnTo>
                  <a:lnTo>
                    <a:pt x="764235" y="687120"/>
                  </a:lnTo>
                  <a:lnTo>
                    <a:pt x="777836" y="698461"/>
                  </a:lnTo>
                  <a:lnTo>
                    <a:pt x="786904" y="705269"/>
                  </a:lnTo>
                  <a:lnTo>
                    <a:pt x="793711" y="712063"/>
                  </a:lnTo>
                  <a:lnTo>
                    <a:pt x="798245" y="718870"/>
                  </a:lnTo>
                  <a:lnTo>
                    <a:pt x="805053" y="727938"/>
                  </a:lnTo>
                  <a:lnTo>
                    <a:pt x="825461" y="764222"/>
                  </a:lnTo>
                  <a:lnTo>
                    <a:pt x="848131" y="832256"/>
                  </a:lnTo>
                  <a:lnTo>
                    <a:pt x="850404" y="864006"/>
                  </a:lnTo>
                  <a:lnTo>
                    <a:pt x="848131" y="893483"/>
                  </a:lnTo>
                  <a:lnTo>
                    <a:pt x="843597" y="918425"/>
                  </a:lnTo>
                  <a:lnTo>
                    <a:pt x="836803" y="938847"/>
                  </a:lnTo>
                  <a:lnTo>
                    <a:pt x="832269" y="954709"/>
                  </a:lnTo>
                  <a:lnTo>
                    <a:pt x="827722" y="961517"/>
                  </a:lnTo>
                  <a:lnTo>
                    <a:pt x="827722" y="963790"/>
                  </a:lnTo>
                </a:path>
              </a:pathLst>
            </a:custGeom>
            <a:noFill/>
            <a:ln cap="flat" cmpd="sng" w="17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25"/>
          <p:cNvSpPr txBox="1"/>
          <p:nvPr/>
        </p:nvSpPr>
        <p:spPr>
          <a:xfrm>
            <a:off x="6248869" y="3619140"/>
            <a:ext cx="252729" cy="51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5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288" name="Google Shape;288;p25"/>
          <p:cNvSpPr txBox="1"/>
          <p:nvPr/>
        </p:nvSpPr>
        <p:spPr>
          <a:xfrm>
            <a:off x="6929193" y="2938816"/>
            <a:ext cx="320675" cy="51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8289845" y="2598654"/>
            <a:ext cx="343535" cy="51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7949684" y="3619139"/>
            <a:ext cx="252729" cy="51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7949682" y="4979777"/>
            <a:ext cx="283210" cy="51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1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 sz="3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7269359" y="4129374"/>
            <a:ext cx="249554" cy="51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1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endParaRPr sz="3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6759117" y="5149858"/>
            <a:ext cx="692150" cy="51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1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 sz="3200">
                <a:solidFill>
                  <a:srgbClr val="D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>
                <a:solidFill>
                  <a:srgbClr val="D1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sz="3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8459927" y="4129375"/>
            <a:ext cx="320675" cy="51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8800089" y="4639618"/>
            <a:ext cx="320675" cy="51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5568548" y="4299456"/>
            <a:ext cx="297815" cy="51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5429503" y="1150922"/>
            <a:ext cx="373062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55" name="Google Shape;55;p8"/>
          <p:cNvSpPr txBox="1"/>
          <p:nvPr/>
        </p:nvSpPr>
        <p:spPr>
          <a:xfrm>
            <a:off x="933693" y="1968967"/>
            <a:ext cx="8224520" cy="435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715" rtl="0" algn="just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know which pixels of the frame buffer belongs to  which object after visibility and scan conversion.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just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colour to give to the pixel? “Current colour”??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" rtl="0" algn="just">
              <a:lnSpc>
                <a:spcPct val="108600"/>
              </a:lnSpc>
              <a:spcBef>
                <a:spcPts val="131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on: the colour of the object, the material  properties of the object, the colour of the light source, the  angle of viewing with respect to object/lights, etc.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just">
              <a:lnSpc>
                <a:spcPct val="1082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SimSun-ExtB"/>
              <a:buChar char="•"/>
            </a:pPr>
            <a:r>
              <a:rPr b="1" i="0" lang="en-US" sz="2450" u="none" cap="none" strike="noStrike">
                <a:solidFill>
                  <a:srgbClr val="000065"/>
                </a:solidFill>
                <a:latin typeface="Arial"/>
                <a:ea typeface="Arial"/>
                <a:cs typeface="Arial"/>
                <a:sym typeface="Arial"/>
              </a:rPr>
              <a:t>Lighting </a:t>
            </a: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450" u="none" cap="none" strike="noStrike">
                <a:solidFill>
                  <a:srgbClr val="000065"/>
                </a:solidFill>
                <a:latin typeface="Arial"/>
                <a:ea typeface="Arial"/>
                <a:cs typeface="Arial"/>
                <a:sym typeface="Arial"/>
              </a:rPr>
              <a:t>shading</a:t>
            </a: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Finding the colours for each pixel,  perhaps after finding it on the extrema of the primitives.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just">
              <a:lnSpc>
                <a:spcPct val="100000"/>
              </a:lnSpc>
              <a:spcBef>
                <a:spcPts val="107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our guide? </a:t>
            </a:r>
            <a:r>
              <a:rPr b="1" i="0" lang="en-US" sz="29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Physics!</a:t>
            </a:r>
            <a:endParaRPr b="0" i="0" sz="2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302" name="Google Shape;302;p26"/>
          <p:cNvSpPr txBox="1"/>
          <p:nvPr>
            <p:ph type="title"/>
          </p:nvPr>
        </p:nvSpPr>
        <p:spPr>
          <a:xfrm>
            <a:off x="4966208" y="1150922"/>
            <a:ext cx="418782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Lighting: Summary</a:t>
            </a:r>
            <a:endParaRPr/>
          </a:p>
        </p:txBody>
      </p:sp>
      <p:sp>
        <p:nvSpPr>
          <p:cNvPr id="303" name="Google Shape;303;p26"/>
          <p:cNvSpPr txBox="1"/>
          <p:nvPr/>
        </p:nvSpPr>
        <p:spPr>
          <a:xfrm>
            <a:off x="933703" y="1960027"/>
            <a:ext cx="8225155" cy="3771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Material: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Diffuse colour, specular colour, ambient colour.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" rtl="0" algn="just">
              <a:lnSpc>
                <a:spcPct val="108400"/>
              </a:lnSpc>
              <a:spcBef>
                <a:spcPts val="243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Source: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Type, directionality and colour. Usually,  diffuse, specular, and ambient colours could be attached  to light sources.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imSun-ExtB"/>
              <a:buNone/>
            </a:pPr>
            <a:r>
              <a:t/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Reflection: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Diffuse and Specular.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imSun-ExtB"/>
              <a:buNone/>
            </a:pPr>
            <a:r>
              <a:t/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illumination equation for multiple light sources: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5684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3760726" y="6093524"/>
            <a:ext cx="114300" cy="28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4239258" y="5728877"/>
            <a:ext cx="37528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att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4589778" y="5905932"/>
            <a:ext cx="99695" cy="24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sz="14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7" name="Google Shape;307;p26"/>
          <p:cNvSpPr txBox="1"/>
          <p:nvPr/>
        </p:nvSpPr>
        <p:spPr>
          <a:xfrm>
            <a:off x="4880866" y="5768911"/>
            <a:ext cx="3501390" cy="28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pλi	d	dλ	</a:t>
            </a:r>
            <a:r>
              <a:rPr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	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	sλ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Google Shape;308;p26"/>
          <p:cNvSpPr txBox="1"/>
          <p:nvPr/>
        </p:nvSpPr>
        <p:spPr>
          <a:xfrm>
            <a:off x="1091691" y="5626771"/>
            <a:ext cx="744347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λ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aλ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aλ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	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	I	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	O	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)+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	O	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6"/>
          <p:cNvSpPr txBox="1"/>
          <p:nvPr/>
        </p:nvSpPr>
        <p:spPr>
          <a:xfrm>
            <a:off x="9120633" y="5770176"/>
            <a:ext cx="95250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Google Shape;310;p26"/>
          <p:cNvSpPr txBox="1"/>
          <p:nvPr/>
        </p:nvSpPr>
        <p:spPr>
          <a:xfrm>
            <a:off x="9320276" y="5593393"/>
            <a:ext cx="165735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8483594" y="5626772"/>
            <a:ext cx="109601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]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317" name="Google Shape;317;p27"/>
          <p:cNvSpPr txBox="1"/>
          <p:nvPr>
            <p:ph type="title"/>
          </p:nvPr>
        </p:nvSpPr>
        <p:spPr>
          <a:xfrm>
            <a:off x="5578855" y="1150922"/>
            <a:ext cx="358076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Emissive Colour</a:t>
            </a:r>
            <a:endParaRPr/>
          </a:p>
        </p:txBody>
      </p:sp>
      <p:sp>
        <p:nvSpPr>
          <p:cNvPr id="318" name="Google Shape;318;p27"/>
          <p:cNvSpPr txBox="1"/>
          <p:nvPr/>
        </p:nvSpPr>
        <p:spPr>
          <a:xfrm>
            <a:off x="933700" y="2104807"/>
            <a:ext cx="822452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that emit colour such as a tubelight as an object.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350"/>
              <a:buFont typeface="SimSun-ExtB"/>
              <a:buNone/>
            </a:pPr>
            <a:r>
              <a:t/>
            </a:r>
            <a:endParaRPr sz="2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 property can include emissive colours for such  self luminous objects.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SimSun-ExtB"/>
              <a:buNone/>
            </a:pPr>
            <a:r>
              <a:t/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emissive colour is added to every point of the object.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933700" y="4761137"/>
            <a:ext cx="6809105" cy="155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the appearance of the object is affected.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SimSun-ExtB"/>
              <a:buNone/>
            </a:pPr>
            <a:r>
              <a:t/>
            </a:r>
            <a:endParaRPr sz="2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Emissive	objects	do	not	work	as	light  automatically.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8030140" y="5510947"/>
            <a:ext cx="112839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326" name="Google Shape;326;p28"/>
          <p:cNvSpPr txBox="1"/>
          <p:nvPr>
            <p:ph type="title"/>
          </p:nvPr>
        </p:nvSpPr>
        <p:spPr>
          <a:xfrm>
            <a:off x="4975352" y="1150922"/>
            <a:ext cx="417957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 in OpenGL</a:t>
            </a:r>
            <a:endParaRPr/>
          </a:p>
        </p:txBody>
      </p:sp>
      <p:sp>
        <p:nvSpPr>
          <p:cNvPr id="327" name="Google Shape;327;p28"/>
          <p:cNvSpPr txBox="1"/>
          <p:nvPr/>
        </p:nvSpPr>
        <p:spPr>
          <a:xfrm>
            <a:off x="933703" y="2110704"/>
            <a:ext cx="3684904" cy="833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SimSun-ExtB"/>
              <a:buChar char="•"/>
            </a:pPr>
            <a:r>
              <a:rPr b="1" lang="en-US" sz="24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-US" sz="245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2450">
                <a:solidFill>
                  <a:srgbClr val="FFF2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en-US" sz="2450">
                <a:solidFill>
                  <a:srgbClr val="00AEEF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-US" sz="2450">
                <a:solidFill>
                  <a:srgbClr val="EC008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s:	the	material  reflection coefficient.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4815478" y="2136812"/>
            <a:ext cx="43434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	times	the	appropriate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870201" y="3299621"/>
            <a:ext cx="8314055" cy="308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750" lvl="0" marL="360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Ambient, Diffuse, Specular, Emissive colours.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60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Shininess: like the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cos</a:t>
            </a:r>
            <a:r>
              <a:rPr baseline="30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60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 good effects when combined with light sources.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60680" marR="304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glMaterial()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the current material properties.  Read!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/>
          <p:nvPr/>
        </p:nvSpPr>
        <p:spPr>
          <a:xfrm>
            <a:off x="1746504" y="1281172"/>
            <a:ext cx="6565900" cy="53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35" name="Google Shape;335;p29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341" name="Google Shape;341;p30"/>
          <p:cNvSpPr txBox="1"/>
          <p:nvPr>
            <p:ph type="title"/>
          </p:nvPr>
        </p:nvSpPr>
        <p:spPr>
          <a:xfrm>
            <a:off x="6116828" y="1150922"/>
            <a:ext cx="303911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 Sources</a:t>
            </a:r>
            <a:endParaRPr/>
          </a:p>
        </p:txBody>
      </p:sp>
      <p:sp>
        <p:nvSpPr>
          <p:cNvPr id="342" name="Google Shape;342;p30"/>
          <p:cNvSpPr txBox="1"/>
          <p:nvPr/>
        </p:nvSpPr>
        <p:spPr>
          <a:xfrm>
            <a:off x="933703" y="1828766"/>
            <a:ext cx="8225155" cy="448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light source is infinitely far (like the Sun), only  the direction matters. </a:t>
            </a:r>
            <a:r>
              <a:rPr i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Directional Light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" rtl="0" algn="l">
              <a:lnSpc>
                <a:spcPct val="1086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light has a position, </a:t>
            </a:r>
            <a:r>
              <a:rPr b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can be computed from  it. </a:t>
            </a:r>
            <a:r>
              <a:rPr i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Point Light Source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light sources illuminate in all directions.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just">
              <a:lnSpc>
                <a:spcPct val="108400"/>
              </a:lnSpc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Alternately, light source can have a position, a direction,  and a drop off formula. Lighting is  maximum  in  the  given direction and drops off as you move away from that  direction. </a:t>
            </a:r>
            <a:r>
              <a:rPr i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Spot Light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just">
              <a:lnSpc>
                <a:spcPct val="100000"/>
              </a:lnSpc>
              <a:spcBef>
                <a:spcPts val="107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 of the light is important to compute effects.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348" name="Google Shape;348;p31"/>
          <p:cNvSpPr txBox="1"/>
          <p:nvPr>
            <p:ph type="title"/>
          </p:nvPr>
        </p:nvSpPr>
        <p:spPr>
          <a:xfrm>
            <a:off x="3673855" y="1150922"/>
            <a:ext cx="548068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 Sources in OpenGL</a:t>
            </a:r>
            <a:endParaRPr/>
          </a:p>
        </p:txBody>
      </p:sp>
      <p:sp>
        <p:nvSpPr>
          <p:cNvPr id="349" name="Google Shape;349;p31"/>
          <p:cNvSpPr txBox="1"/>
          <p:nvPr/>
        </p:nvSpPr>
        <p:spPr>
          <a:xfrm>
            <a:off x="933703" y="1822669"/>
            <a:ext cx="2317115" cy="124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115" lvl="0" marL="297180" marR="5080" rtl="0" algn="just">
              <a:lnSpc>
                <a:spcPct val="108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Position: Set  located at 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∞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light source.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3390322" y="1822669"/>
            <a:ext cx="5767705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39370" lvl="0" marL="1270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 y, z,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0)	for	directional	light	sources,  Finite	position for	others.	 Default:	point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933700" y="3320763"/>
            <a:ext cx="8224520" cy="3015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1503045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has: Ambient, Diffuse, Specular colours.  Spot direction, cut-off, exponent. Attenuation.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200"/>
              </a:lnSpc>
              <a:spcBef>
                <a:spcPts val="223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each polygon is drawn independently, shadows do  not appear automatically.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imSun-ExtB"/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about </a:t>
            </a:r>
            <a:r>
              <a:rPr lang="en-US" sz="24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glLight(), glLightModel()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718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glEnable() </a:t>
            </a:r>
            <a:r>
              <a:rPr lang="en-US" sz="245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	</a:t>
            </a:r>
            <a:r>
              <a:rPr lang="en-US" sz="24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2450" u="sng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LIGHTi, GL</a:t>
            </a:r>
            <a:r>
              <a:rPr lang="en-US" sz="2450" u="sng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LIGHTING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357" name="Google Shape;357;p32"/>
          <p:cNvSpPr txBox="1"/>
          <p:nvPr>
            <p:ph type="title"/>
          </p:nvPr>
        </p:nvSpPr>
        <p:spPr>
          <a:xfrm>
            <a:off x="2792983" y="1150922"/>
            <a:ext cx="636397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Shading Models for Polygons</a:t>
            </a:r>
            <a:endParaRPr/>
          </a:p>
        </p:txBody>
      </p:sp>
      <p:sp>
        <p:nvSpPr>
          <p:cNvPr id="358" name="Google Shape;358;p32"/>
          <p:cNvSpPr txBox="1"/>
          <p:nvPr/>
        </p:nvSpPr>
        <p:spPr>
          <a:xfrm>
            <a:off x="933692" y="2113747"/>
            <a:ext cx="8226425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illumination equation can be evaluated at every pixel  to compute the colour/intensity there.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31927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expensive computationally.  (Does it give the correct results?)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762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take advantage of the coherence or the fact that  we are computing for a planar polygon?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SimSun-ExtB"/>
              <a:buNone/>
            </a:pPr>
            <a:r>
              <a:t/>
            </a:r>
            <a:endParaRPr sz="2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number of different options exist.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364" name="Google Shape;364;p33"/>
          <p:cNvSpPr txBox="1"/>
          <p:nvPr>
            <p:ph type="title"/>
          </p:nvPr>
        </p:nvSpPr>
        <p:spPr>
          <a:xfrm>
            <a:off x="3740911" y="1150922"/>
            <a:ext cx="541528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Constant or Flat Shading</a:t>
            </a:r>
            <a:endParaRPr/>
          </a:p>
        </p:txBody>
      </p:sp>
      <p:sp>
        <p:nvSpPr>
          <p:cNvPr id="365" name="Google Shape;365;p33"/>
          <p:cNvSpPr txBox="1"/>
          <p:nvPr/>
        </p:nvSpPr>
        <p:spPr>
          <a:xfrm>
            <a:off x="933696" y="2113747"/>
            <a:ext cx="8224520" cy="3518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	the	illumination	equation	only	once	for	the  polygon.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	the	results	(the	intensity	values)	to	the	whole  polygon.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polygon gets a constant colour. They look flat.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easy computationally.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933703" y="1158207"/>
            <a:ext cx="7666990" cy="240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results will be correct if: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44220" marR="958850" rtl="0" algn="l">
              <a:lnSpc>
                <a:spcPct val="130204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 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 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constant across the polygon and  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 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 </a:t>
            </a:r>
            <a:r>
              <a:rPr lang="en-US" sz="24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constant across the polygon and  Object is polyhedral, not an approximation.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which point? Centre? First vertex? Results vary.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/>
          <p:nvPr/>
        </p:nvSpPr>
        <p:spPr>
          <a:xfrm>
            <a:off x="2488692" y="1281175"/>
            <a:ext cx="5080000" cy="5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77" name="Google Shape;377;p35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5813552" y="1146350"/>
            <a:ext cx="334264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Terms</a:t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898909" y="1828768"/>
            <a:ext cx="826058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3350">
            <a:spAutoFit/>
          </a:bodyPr>
          <a:lstStyle/>
          <a:p>
            <a:pPr indent="-285115" lvl="0" marL="33147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imSun-ExtB"/>
              <a:buChar char="•"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Illumination Model:	</a:t>
            </a:r>
            <a:r>
              <a:rPr lang="en-US"/>
              <a:t>How to “light” an object point given  its material properties, the light sources, and the camera?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/>
          </a:p>
          <a:p>
            <a:pPr indent="-285115" lvl="0" marL="331470" marR="635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imSun-ExtB"/>
              <a:buChar char="•"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Shading Model:	</a:t>
            </a:r>
            <a:r>
              <a:rPr lang="en-US"/>
              <a:t>How the illumination model applies to  objects such as polygons and points.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/>
          </a:p>
          <a:p>
            <a:pPr indent="-285115" lvl="0" marL="3314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imSun-ExtB"/>
              <a:buChar char="•"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Lighting: </a:t>
            </a:r>
            <a:r>
              <a:rPr lang="en-US"/>
              <a:t>Different types of lights.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/>
          </a:p>
          <a:p>
            <a:pPr indent="-285115" lvl="0" marL="33147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imSun-ExtB"/>
              <a:buChar char="•"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Shadows: </a:t>
            </a:r>
            <a:r>
              <a:rPr lang="en-US"/>
              <a:t>How are shadows cast by objects.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383" name="Google Shape;383;p36"/>
          <p:cNvSpPr txBox="1"/>
          <p:nvPr>
            <p:ph type="title"/>
          </p:nvPr>
        </p:nvSpPr>
        <p:spPr>
          <a:xfrm>
            <a:off x="901954" y="1146350"/>
            <a:ext cx="8254491" cy="56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7325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Interpolated Shading</a:t>
            </a:r>
            <a:endParaRPr/>
          </a:p>
        </p:txBody>
      </p:sp>
      <p:sp>
        <p:nvSpPr>
          <p:cNvPr id="384" name="Google Shape;384;p36"/>
          <p:cNvSpPr txBox="1"/>
          <p:nvPr/>
        </p:nvSpPr>
        <p:spPr>
          <a:xfrm>
            <a:off x="933692" y="1752571"/>
            <a:ext cx="8226425" cy="4634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4925">
            <a:spAutoFit/>
          </a:bodyPr>
          <a:lstStyle/>
          <a:p>
            <a:pPr indent="-285115" lvl="0" marL="2971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flat shading are unsatisfactory.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6985" rtl="0" algn="just">
              <a:lnSpc>
                <a:spcPct val="108600"/>
              </a:lnSpc>
              <a:spcBef>
                <a:spcPts val="87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Interpolated shading assumes that properties can be  calculated at the vertices and can be interpolated for the  interior points.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just">
              <a:lnSpc>
                <a:spcPct val="1082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interpolation can be done along with the interpolation  of the Z values.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6985" rtl="0" algn="just">
              <a:lnSpc>
                <a:spcPct val="108600"/>
              </a:lnSpc>
              <a:spcBef>
                <a:spcPts val="87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normal, light and view vectors for the vertices to  compute the values.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6350" rtl="0" algn="just">
              <a:lnSpc>
                <a:spcPct val="108600"/>
              </a:lnSpc>
              <a:spcBef>
                <a:spcPts val="87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polygon is planar, the normals should be the  same!?!?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/>
          <p:nvPr/>
        </p:nvSpPr>
        <p:spPr>
          <a:xfrm>
            <a:off x="2805683" y="1281175"/>
            <a:ext cx="5080000" cy="5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90" name="Google Shape;390;p37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901954" y="1146350"/>
            <a:ext cx="8254491" cy="56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45472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Gourard Shading</a:t>
            </a:r>
            <a:endParaRPr/>
          </a:p>
        </p:txBody>
      </p:sp>
      <p:sp>
        <p:nvSpPr>
          <p:cNvPr id="397" name="Google Shape;397;p38"/>
          <p:cNvSpPr txBox="1"/>
          <p:nvPr/>
        </p:nvSpPr>
        <p:spPr>
          <a:xfrm>
            <a:off x="933692" y="1941543"/>
            <a:ext cx="8225790" cy="4618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302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</a:t>
            </a:r>
            <a:r>
              <a:rPr i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colour interpolation shading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6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the illumination equation at each of the polygon  vertices.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6350" rtl="0" algn="l">
              <a:lnSpc>
                <a:spcPct val="1086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exact normals – stored already or computed on the  fly – if available.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" rtl="0" algn="l">
              <a:lnSpc>
                <a:spcPct val="108200"/>
              </a:lnSpc>
              <a:spcBef>
                <a:spcPts val="151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use the average of all polygons that meet at  the vertex!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" rtl="0" algn="l">
              <a:lnSpc>
                <a:spcPct val="108200"/>
              </a:lnSpc>
              <a:spcBef>
                <a:spcPts val="151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Interpolate	intensities	along	the	edges	that	connect  vertices.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/>
          <p:nvPr/>
        </p:nvSpPr>
        <p:spPr>
          <a:xfrm>
            <a:off x="921000" y="1153631"/>
            <a:ext cx="8249920" cy="212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115" lvl="0" marL="309880" marR="17780" rtl="0" algn="just">
              <a:lnSpc>
                <a:spcPct val="108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Interpolate along scan lines using intensities at the edges.  This can be combined nicely with the computation we  perform on spans of polygons nicely.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0988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 good results, not correct according to Physics!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2110" marR="0" rtl="0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7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4378705" y="3938523"/>
            <a:ext cx="180721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</a:t>
            </a: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	</a:t>
            </a: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aseline="-25000" sz="27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39"/>
          <p:cNvSpPr txBox="1"/>
          <p:nvPr/>
        </p:nvSpPr>
        <p:spPr>
          <a:xfrm>
            <a:off x="7017131" y="3641344"/>
            <a:ext cx="11811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7165720" y="3715639"/>
            <a:ext cx="14478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39"/>
          <p:cNvSpPr txBox="1"/>
          <p:nvPr/>
        </p:nvSpPr>
        <p:spPr>
          <a:xfrm>
            <a:off x="4195902" y="4904359"/>
            <a:ext cx="11811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39"/>
          <p:cNvSpPr txBox="1"/>
          <p:nvPr/>
        </p:nvSpPr>
        <p:spPr>
          <a:xfrm>
            <a:off x="4343500" y="4978654"/>
            <a:ext cx="14478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>
            <a:off x="3351273" y="4681473"/>
            <a:ext cx="34417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27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3351273" y="3789934"/>
            <a:ext cx="34417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baseline="-25000" lang="en-US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-25000" sz="27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3376673" y="3195573"/>
            <a:ext cx="19748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39"/>
          <p:cNvSpPr txBox="1"/>
          <p:nvPr/>
        </p:nvSpPr>
        <p:spPr>
          <a:xfrm>
            <a:off x="3525263" y="3269869"/>
            <a:ext cx="14478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2" name="Google Shape;412;p39"/>
          <p:cNvGrpSpPr/>
          <p:nvPr/>
        </p:nvGrpSpPr>
        <p:grpSpPr>
          <a:xfrm>
            <a:off x="3760850" y="3074542"/>
            <a:ext cx="3343275" cy="2377440"/>
            <a:chOff x="3760850" y="3074542"/>
            <a:chExt cx="3343275" cy="2377440"/>
          </a:xfrm>
        </p:grpSpPr>
        <p:sp>
          <p:nvSpPr>
            <p:cNvPr id="413" name="Google Shape;413;p39"/>
            <p:cNvSpPr/>
            <p:nvPr/>
          </p:nvSpPr>
          <p:spPr>
            <a:xfrm>
              <a:off x="5189543" y="4280363"/>
              <a:ext cx="114414" cy="1144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414" name="Google Shape;414;p39"/>
            <p:cNvSpPr/>
            <p:nvPr/>
          </p:nvSpPr>
          <p:spPr>
            <a:xfrm>
              <a:off x="4362145" y="3393516"/>
              <a:ext cx="2674620" cy="1485900"/>
            </a:xfrm>
            <a:custGeom>
              <a:rect b="b" l="l" r="r" t="t"/>
              <a:pathLst>
                <a:path extrusionOk="0" h="1485900" w="2674620">
                  <a:moveTo>
                    <a:pt x="0" y="1485900"/>
                  </a:moveTo>
                  <a:lnTo>
                    <a:pt x="891540" y="0"/>
                  </a:lnTo>
                  <a:lnTo>
                    <a:pt x="2674620" y="594360"/>
                  </a:lnTo>
                  <a:lnTo>
                    <a:pt x="0" y="1485900"/>
                  </a:lnTo>
                  <a:close/>
                </a:path>
              </a:pathLst>
            </a:custGeom>
            <a:noFill/>
            <a:ln cap="flat" cmpd="sng" w="148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3760850" y="3074542"/>
              <a:ext cx="0" cy="2377440"/>
            </a:xfrm>
            <a:custGeom>
              <a:rect b="b" l="l" r="r" t="t"/>
              <a:pathLst>
                <a:path extrusionOk="0" h="2377440" w="120000">
                  <a:moveTo>
                    <a:pt x="0" y="237744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760850" y="3371722"/>
              <a:ext cx="1560195" cy="1485900"/>
            </a:xfrm>
            <a:custGeom>
              <a:rect b="b" l="l" r="r" t="t"/>
              <a:pathLst>
                <a:path extrusionOk="0" h="1485900" w="1560195">
                  <a:moveTo>
                    <a:pt x="0" y="1485900"/>
                  </a:moveTo>
                  <a:lnTo>
                    <a:pt x="668655" y="1485900"/>
                  </a:lnTo>
                </a:path>
                <a:path extrusionOk="0" h="1485900" w="1560195">
                  <a:moveTo>
                    <a:pt x="0" y="0"/>
                  </a:moveTo>
                  <a:lnTo>
                    <a:pt x="156019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3760850" y="4337558"/>
              <a:ext cx="3343275" cy="0"/>
            </a:xfrm>
            <a:custGeom>
              <a:rect b="b" l="l" r="r" t="t"/>
              <a:pathLst>
                <a:path extrusionOk="0" h="120000" w="3343275">
                  <a:moveTo>
                    <a:pt x="0" y="0"/>
                  </a:moveTo>
                  <a:lnTo>
                    <a:pt x="3343275" y="0"/>
                  </a:lnTo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3760850" y="4337558"/>
              <a:ext cx="3343275" cy="0"/>
            </a:xfrm>
            <a:custGeom>
              <a:rect b="b" l="l" r="r" t="t"/>
              <a:pathLst>
                <a:path extrusionOk="0" h="120000" w="3343275">
                  <a:moveTo>
                    <a:pt x="0" y="0"/>
                  </a:moveTo>
                  <a:lnTo>
                    <a:pt x="334327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3760850" y="3966083"/>
              <a:ext cx="3268979" cy="0"/>
            </a:xfrm>
            <a:custGeom>
              <a:rect b="b" l="l" r="r" t="t"/>
              <a:pathLst>
                <a:path extrusionOk="0" h="120000" w="3268979">
                  <a:moveTo>
                    <a:pt x="0" y="0"/>
                  </a:moveTo>
                  <a:lnTo>
                    <a:pt x="326898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39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426" name="Google Shape;426;p40"/>
          <p:cNvSpPr txBox="1"/>
          <p:nvPr>
            <p:ph type="title"/>
          </p:nvPr>
        </p:nvSpPr>
        <p:spPr>
          <a:xfrm>
            <a:off x="2658872" y="1146350"/>
            <a:ext cx="649986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Highlights under Interpolation</a:t>
            </a:r>
            <a:endParaRPr/>
          </a:p>
        </p:txBody>
      </p:sp>
      <p:sp>
        <p:nvSpPr>
          <p:cNvPr id="427" name="Google Shape;427;p40"/>
          <p:cNvSpPr txBox="1"/>
          <p:nvPr/>
        </p:nvSpPr>
        <p:spPr>
          <a:xfrm>
            <a:off x="933700" y="2136813"/>
            <a:ext cx="8224520" cy="3895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Specular highlights are localized bright areas.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just">
              <a:lnSpc>
                <a:spcPct val="108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highlight falls in the middle of a polygon, it will be  completely missed as illumination equation is computed  only for the vertices.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6985" rtl="0" algn="just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highlight falls on a vertex, it will be interpolated across,  making it less local.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cannot be handled by interpolation of intensities.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433" name="Google Shape;433;p41"/>
          <p:cNvSpPr txBox="1"/>
          <p:nvPr>
            <p:ph type="title"/>
          </p:nvPr>
        </p:nvSpPr>
        <p:spPr>
          <a:xfrm>
            <a:off x="4065523" y="1146350"/>
            <a:ext cx="509206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Polygon Approximation</a:t>
            </a:r>
            <a:endParaRPr/>
          </a:p>
        </p:txBody>
      </p:sp>
      <p:sp>
        <p:nvSpPr>
          <p:cNvPr id="434" name="Google Shape;434;p41"/>
          <p:cNvSpPr txBox="1"/>
          <p:nvPr/>
        </p:nvSpPr>
        <p:spPr>
          <a:xfrm>
            <a:off x="933700" y="2042128"/>
            <a:ext cx="8227695" cy="4279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6985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curved object is approximated using a polygon,  adjacent polygons could have different intensity values.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imSun-ExtB"/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Flat shading will	bring it out sharply;	object will appear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718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faceted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Interpolated shading may not help much if neighbouring  polygons have different normals.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imSun-ExtB"/>
              <a:buNone/>
            </a:pPr>
            <a:r>
              <a:t/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762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it help to evaluate the illumination equation at each  pixel?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440" name="Google Shape;440;p42"/>
          <p:cNvSpPr txBox="1"/>
          <p:nvPr>
            <p:ph type="title"/>
          </p:nvPr>
        </p:nvSpPr>
        <p:spPr>
          <a:xfrm>
            <a:off x="5295391" y="1146350"/>
            <a:ext cx="386207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Normals at Points</a:t>
            </a:r>
            <a:endParaRPr/>
          </a:p>
        </p:txBody>
      </p:sp>
      <p:sp>
        <p:nvSpPr>
          <p:cNvPr id="441" name="Google Shape;441;p42"/>
          <p:cNvSpPr txBox="1"/>
          <p:nvPr/>
        </p:nvSpPr>
        <p:spPr>
          <a:xfrm>
            <a:off x="933692" y="1810483"/>
            <a:ext cx="8225155" cy="45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just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parametric or analytic representation of the object  that is approximated is available, exact normals can be  computed at each point.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just">
              <a:lnSpc>
                <a:spcPct val="108600"/>
              </a:lnSpc>
              <a:spcBef>
                <a:spcPts val="219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equations along with the objects so that exact  normals can be computed.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" rtl="0" algn="just">
              <a:lnSpc>
                <a:spcPct val="108600"/>
              </a:lnSpc>
              <a:spcBef>
                <a:spcPts val="219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Alternately, compute the normals for each vertex when  converting the smooth object to a polygon mesh.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" rtl="0" algn="just">
              <a:lnSpc>
                <a:spcPct val="108600"/>
              </a:lnSpc>
              <a:spcBef>
                <a:spcPts val="219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Keeping the normal vector at each vertex along with the  3D coordinates is quite popular.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447" name="Google Shape;447;p43"/>
          <p:cNvSpPr txBox="1"/>
          <p:nvPr>
            <p:ph type="title"/>
          </p:nvPr>
        </p:nvSpPr>
        <p:spPr>
          <a:xfrm>
            <a:off x="5805932" y="1150922"/>
            <a:ext cx="335026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Phong Shading</a:t>
            </a:r>
            <a:endParaRPr/>
          </a:p>
        </p:txBody>
      </p:sp>
      <p:sp>
        <p:nvSpPr>
          <p:cNvPr id="448" name="Google Shape;448;p43"/>
          <p:cNvSpPr txBox="1"/>
          <p:nvPr>
            <p:ph idx="1" type="body"/>
          </p:nvPr>
        </p:nvSpPr>
        <p:spPr>
          <a:xfrm>
            <a:off x="898909" y="1828768"/>
            <a:ext cx="826058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5525">
            <a:spAutoFit/>
          </a:bodyPr>
          <a:lstStyle/>
          <a:p>
            <a:pPr indent="-285115" lvl="0" marL="331470" marR="6985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Interpolate surface normals across the polygon, given the  normals at the vertices.</a:t>
            </a:r>
            <a:endParaRPr/>
          </a:p>
          <a:p>
            <a:pPr indent="-285115" lvl="0" marL="331470" marR="5080" rtl="0" algn="l">
              <a:lnSpc>
                <a:spcPct val="108600"/>
              </a:lnSpc>
              <a:spcBef>
                <a:spcPts val="10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Compute	illumination	equation	with	these	interpolated  normals for each pixel.</a:t>
            </a:r>
            <a:endParaRPr/>
          </a:p>
          <a:p>
            <a:pPr indent="-285115" lvl="0" marL="33147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Computes highlights very well.</a:t>
            </a:r>
            <a:endParaRPr/>
          </a:p>
          <a:p>
            <a:pPr indent="-285115" lvl="0" marL="331470" marR="5715" rtl="0" algn="l">
              <a:lnSpc>
                <a:spcPct val="108200"/>
              </a:lnSpc>
              <a:spcBef>
                <a:spcPts val="10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Computation time is more as the equation is evaluated at  every pixel.</a:t>
            </a:r>
            <a:endParaRPr/>
          </a:p>
          <a:p>
            <a:pPr indent="-285115" lvl="0" marL="33147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Interpolation of normals is not physically based!</a:t>
            </a:r>
            <a:endParaRPr/>
          </a:p>
          <a:p>
            <a:pPr indent="-285115" lvl="0" marL="331470" rtl="0" algn="l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Also called </a:t>
            </a:r>
            <a:r>
              <a:rPr i="1" lang="en-US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normal vector interpolation shading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454" name="Google Shape;454;p44"/>
          <p:cNvSpPr txBox="1"/>
          <p:nvPr>
            <p:ph type="title"/>
          </p:nvPr>
        </p:nvSpPr>
        <p:spPr>
          <a:xfrm>
            <a:off x="5537708" y="1146350"/>
            <a:ext cx="362013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Texture Mapping</a:t>
            </a:r>
            <a:endParaRPr/>
          </a:p>
        </p:txBody>
      </p:sp>
      <p:sp>
        <p:nvSpPr>
          <p:cNvPr id="455" name="Google Shape;455;p44"/>
          <p:cNvSpPr txBox="1"/>
          <p:nvPr/>
        </p:nvSpPr>
        <p:spPr>
          <a:xfrm>
            <a:off x="933696" y="2193005"/>
            <a:ext cx="8223884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Shading can	produce only	uniform or	smooth	surfaces.  They look plastic and artificial.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Sun-ExtB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a real or synthetic image onto a polygon surface.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mSun-ExtB"/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	3D	point	is	also	associated	with	a	2D	texture  coordinate pair.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mSun-ExtB"/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6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refer to points in the image to associate with the  points.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5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461" name="Google Shape;461;p45"/>
          <p:cNvSpPr txBox="1"/>
          <p:nvPr/>
        </p:nvSpPr>
        <p:spPr>
          <a:xfrm>
            <a:off x="933696" y="1153631"/>
            <a:ext cx="8225155" cy="3518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scan converting the polygon, the pixel coordinates  are mapped to the texture image coordinates.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texture colour for the pixel is obtained by interpolating  the texture image using these coordinates.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SimSun-ExtB"/>
              <a:buNone/>
            </a:pPr>
            <a:r>
              <a:t/>
            </a:r>
            <a:endParaRPr sz="2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a texture colour is obtained for the pixel.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can overwrite the surface, modulate it, blend it, etc.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1653032" y="1150922"/>
            <a:ext cx="750189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Confessions of a Graphics System</a:t>
            </a:r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933693" y="2031460"/>
            <a:ext cx="8225155" cy="4284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715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Physics	of	lights	and	their	effects	on	objects	and  ultimately on the camera image are well understood.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1153795" rtl="0" algn="l">
              <a:lnSpc>
                <a:spcPct val="1086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Simulating it exactly on the computer is possible.  But could be </a:t>
            </a:r>
            <a:r>
              <a:rPr b="1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</a:t>
            </a: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consuming!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" rtl="0" algn="l">
              <a:lnSpc>
                <a:spcPct val="1086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simplifying </a:t>
            </a:r>
            <a:r>
              <a:rPr b="0" i="1" lang="en-US" sz="2450" u="none" cap="none" strike="noStrike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tricks </a:t>
            </a: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1" lang="en-US" sz="2450" u="none" cap="none" strike="noStrike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hacks </a:t>
            </a: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1" lang="en-US" sz="2450" u="none" cap="none" strike="noStrike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kludges </a:t>
            </a: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look almost  right. It is, afterall, easy to fool the human eye!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 systems have always relied on them!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6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hardware capabilities are bringing Lighting and  Shading closer to physics.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"/>
          <p:cNvSpPr/>
          <p:nvPr/>
        </p:nvSpPr>
        <p:spPr>
          <a:xfrm>
            <a:off x="2330195" y="1280666"/>
            <a:ext cx="5397500" cy="539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67" name="Google Shape;467;p46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473" name="Google Shape;473;p47"/>
          <p:cNvSpPr txBox="1"/>
          <p:nvPr>
            <p:ph type="title"/>
          </p:nvPr>
        </p:nvSpPr>
        <p:spPr>
          <a:xfrm>
            <a:off x="6107684" y="1150922"/>
            <a:ext cx="304927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Surface Detail</a:t>
            </a:r>
            <a:endParaRPr/>
          </a:p>
        </p:txBody>
      </p:sp>
      <p:sp>
        <p:nvSpPr>
          <p:cNvPr id="474" name="Google Shape;474;p47"/>
          <p:cNvSpPr txBox="1"/>
          <p:nvPr>
            <p:ph idx="1" type="body"/>
          </p:nvPr>
        </p:nvSpPr>
        <p:spPr>
          <a:xfrm>
            <a:off x="898909" y="1828768"/>
            <a:ext cx="826058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650">
            <a:spAutoFit/>
          </a:bodyPr>
          <a:lstStyle/>
          <a:p>
            <a:pPr indent="-285115" lvl="0" marL="331470" marR="5715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Shading	can	produce	only	uniform	or	smooth	surfaces  They look plastic and artificial.</a:t>
            </a:r>
            <a:endParaRPr/>
          </a:p>
          <a:p>
            <a:pPr indent="-285115" lvl="0" marL="331470" marR="5080" rtl="0" algn="l">
              <a:lnSpc>
                <a:spcPct val="108600"/>
              </a:lnSpc>
              <a:spcBef>
                <a:spcPts val="23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Surface-Detail	Polygons:	Special	polygons	that	are  coplanar with a base polygon. They are marked specially.</a:t>
            </a:r>
            <a:endParaRPr/>
          </a:p>
          <a:p>
            <a:pPr indent="-285115" lvl="0" marL="331470" marR="5715" rtl="0" algn="l">
              <a:lnSpc>
                <a:spcPct val="108200"/>
              </a:lnSpc>
              <a:spcBef>
                <a:spcPts val="23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Surface detail polygons can be used to draw a window on  a planar wall.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imSun-ExtB"/>
              <a:buNone/>
            </a:pPr>
            <a:r>
              <a:t/>
            </a:r>
            <a:endParaRPr sz="2200"/>
          </a:p>
          <a:p>
            <a:pPr indent="-285115" lvl="0" marL="3314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VSD is done using base polygons, ignoring surface detail.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imSun-ExtB"/>
              <a:buNone/>
            </a:pPr>
            <a:r>
              <a:t/>
            </a:r>
            <a:endParaRPr sz="2200"/>
          </a:p>
          <a:p>
            <a:pPr indent="-285115" lvl="0" marL="3314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Shading is done on surface detail polygons.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48"/>
          <p:cNvGrpSpPr/>
          <p:nvPr/>
        </p:nvGrpSpPr>
        <p:grpSpPr>
          <a:xfrm>
            <a:off x="1120139" y="1282452"/>
            <a:ext cx="7818119" cy="5863590"/>
            <a:chOff x="1120139" y="1282452"/>
            <a:chExt cx="7818119" cy="5863590"/>
          </a:xfrm>
        </p:grpSpPr>
        <p:sp>
          <p:nvSpPr>
            <p:cNvPr id="480" name="Google Shape;480;p48"/>
            <p:cNvSpPr/>
            <p:nvPr/>
          </p:nvSpPr>
          <p:spPr>
            <a:xfrm>
              <a:off x="1120139" y="1282452"/>
              <a:ext cx="7818119" cy="5863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481" name="Google Shape;481;p48"/>
            <p:cNvSpPr/>
            <p:nvPr/>
          </p:nvSpPr>
          <p:spPr>
            <a:xfrm>
              <a:off x="3400425" y="1852523"/>
              <a:ext cx="3013227" cy="46420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</p:grpSp>
      <p:sp>
        <p:nvSpPr>
          <p:cNvPr id="482" name="Google Shape;482;p48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488" name="Google Shape;488;p49"/>
          <p:cNvSpPr txBox="1"/>
          <p:nvPr>
            <p:ph type="title"/>
          </p:nvPr>
        </p:nvSpPr>
        <p:spPr>
          <a:xfrm>
            <a:off x="5857747" y="1146350"/>
            <a:ext cx="3300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Bump Mapping</a:t>
            </a:r>
            <a:endParaRPr/>
          </a:p>
        </p:txBody>
      </p:sp>
      <p:sp>
        <p:nvSpPr>
          <p:cNvPr id="489" name="Google Shape;489;p49"/>
          <p:cNvSpPr txBox="1"/>
          <p:nvPr/>
        </p:nvSpPr>
        <p:spPr>
          <a:xfrm>
            <a:off x="933700" y="1931073"/>
            <a:ext cx="8225155" cy="4449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Surfaces look absolutely smooth even with textures.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2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Displace surface points along the normal slightly to give it  a rough look.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6350" rtl="0" algn="l">
              <a:lnSpc>
                <a:spcPct val="108600"/>
              </a:lnSpc>
              <a:spcBef>
                <a:spcPts val="23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bump map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the values by which the points have  to be displaced along the normal.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" rtl="0" algn="l">
              <a:lnSpc>
                <a:spcPct val="108600"/>
              </a:lnSpc>
              <a:spcBef>
                <a:spcPts val="237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displaced normals can be approximated easily and  used in the lighting calculations.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imSun-ExtB"/>
              <a:buNone/>
            </a:pPr>
            <a:r>
              <a:t/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 nice results.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495" name="Google Shape;495;p50"/>
          <p:cNvSpPr txBox="1"/>
          <p:nvPr>
            <p:ph type="title"/>
          </p:nvPr>
        </p:nvSpPr>
        <p:spPr>
          <a:xfrm>
            <a:off x="901954" y="1146350"/>
            <a:ext cx="8254491" cy="56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53092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Transparency</a:t>
            </a:r>
            <a:endParaRPr/>
          </a:p>
        </p:txBody>
      </p:sp>
      <p:sp>
        <p:nvSpPr>
          <p:cNvPr id="496" name="Google Shape;496;p50"/>
          <p:cNvSpPr txBox="1"/>
          <p:nvPr/>
        </p:nvSpPr>
        <p:spPr>
          <a:xfrm>
            <a:off x="933702" y="2130717"/>
            <a:ext cx="8223884" cy="3895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deal with transparent objects?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Ignore them!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Leads to non-refractive transparency, which  is still OK.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Refraction	takes	considerable	effort	to	handle.	We	will  see it later.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6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	tricks:	Interpolated	transparency	and	Filtered  transparency.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1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502" name="Google Shape;502;p51"/>
          <p:cNvSpPr txBox="1"/>
          <p:nvPr>
            <p:ph type="title"/>
          </p:nvPr>
        </p:nvSpPr>
        <p:spPr>
          <a:xfrm>
            <a:off x="901954" y="1146350"/>
            <a:ext cx="8254491" cy="56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258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Interpolated Transparency</a:t>
            </a:r>
            <a:endParaRPr/>
          </a:p>
        </p:txBody>
      </p:sp>
      <p:sp>
        <p:nvSpPr>
          <p:cNvPr id="503" name="Google Shape;503;p51"/>
          <p:cNvSpPr txBox="1"/>
          <p:nvPr/>
        </p:nvSpPr>
        <p:spPr>
          <a:xfrm>
            <a:off x="870200" y="2104612"/>
            <a:ext cx="8338820" cy="3515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360680" marR="5715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	two	objects	overlap	at	a	pixel,	use	a	weighted  average of the two colours at the pixel.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6068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SimSun-ExtB"/>
              <a:buChar char="•"/>
            </a:pP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λ 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(1 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λ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λ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baseline="-25000" sz="25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imSun-ExtB"/>
              <a:buNone/>
            </a:pPr>
            <a:r>
              <a:t/>
            </a:r>
            <a:endParaRPr sz="2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115" lvl="0" marL="360680" marR="558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the transmission coefficient or the transparency of  each polygon. If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aseline="-25000" lang="en-US" sz="25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0, polygon 1 is totally opaque.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60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 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opacity.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509" name="Google Shape;509;p52"/>
          <p:cNvSpPr txBox="1"/>
          <p:nvPr>
            <p:ph type="title"/>
          </p:nvPr>
        </p:nvSpPr>
        <p:spPr>
          <a:xfrm>
            <a:off x="5978144" y="1150922"/>
            <a:ext cx="318262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RGBA Colours</a:t>
            </a:r>
            <a:endParaRPr/>
          </a:p>
        </p:txBody>
      </p:sp>
      <p:sp>
        <p:nvSpPr>
          <p:cNvPr id="510" name="Google Shape;510;p52"/>
          <p:cNvSpPr txBox="1"/>
          <p:nvPr/>
        </p:nvSpPr>
        <p:spPr>
          <a:xfrm>
            <a:off x="933683" y="1888202"/>
            <a:ext cx="8225155" cy="4428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6350" rtl="0" algn="just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 systems (OpenGL, for example) use 4-  component colours, with A being the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just">
              <a:lnSpc>
                <a:spcPct val="1084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 measures the opacity of the colour. Equals 1 for  completely opaque objects and 0 for totally transparent  ones.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just">
              <a:lnSpc>
                <a:spcPct val="108200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similar interpolation formula is used when an object with  alpha is drawn on top of another object.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" rtl="0" algn="just">
              <a:lnSpc>
                <a:spcPct val="108600"/>
              </a:lnSpc>
              <a:spcBef>
                <a:spcPts val="92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Z-buffer test succeeds, the colours of the new  polygon are blended into the frame buffer using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 of replacing it entirely.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516" name="Google Shape;516;p53"/>
          <p:cNvSpPr txBox="1"/>
          <p:nvPr>
            <p:ph type="title"/>
          </p:nvPr>
        </p:nvSpPr>
        <p:spPr>
          <a:xfrm>
            <a:off x="901954" y="1146350"/>
            <a:ext cx="8254491" cy="56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546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Filtered Transparency</a:t>
            </a:r>
            <a:endParaRPr/>
          </a:p>
        </p:txBody>
      </p:sp>
      <p:sp>
        <p:nvSpPr>
          <p:cNvPr id="517" name="Google Shape;517;p53"/>
          <p:cNvSpPr txBox="1"/>
          <p:nvPr/>
        </p:nvSpPr>
        <p:spPr>
          <a:xfrm>
            <a:off x="870203" y="2136813"/>
            <a:ext cx="8325484" cy="3085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360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is a transparent filter with colour.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950"/>
              <a:buFont typeface="SimSun-ExtB"/>
              <a:buNone/>
            </a:pPr>
            <a:r>
              <a:t/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6068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SimSun-ExtB"/>
              <a:buChar char="•"/>
            </a:pPr>
            <a:r>
              <a:rPr baseline="30000" i="1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λ  </a:t>
            </a:r>
            <a:r>
              <a:rPr baseline="30000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aseline="30000" i="1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λ</a:t>
            </a:r>
            <a:r>
              <a:rPr lang="en-US" sz="17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baseline="30000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aseline="30000" i="1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17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baseline="30000" i="1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tλ  </a:t>
            </a:r>
            <a:r>
              <a:rPr baseline="30000" i="1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λ</a:t>
            </a:r>
            <a:r>
              <a:rPr lang="en-US" sz="17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SimSun-ExtB"/>
              <a:buNone/>
            </a:pPr>
            <a:r>
              <a:t/>
            </a:r>
            <a:endParaRPr sz="2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115" lvl="0" marL="360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tλ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object’s </a:t>
            </a:r>
            <a:r>
              <a:rPr i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transparency colour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60680" marR="431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λ</a:t>
            </a:r>
            <a:r>
              <a:rPr baseline="-25000" lang="en-US" sz="25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colour stored in the frame buffer, which could  have had other transparent objects.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4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523" name="Google Shape;523;p54"/>
          <p:cNvSpPr txBox="1"/>
          <p:nvPr>
            <p:ph type="title"/>
          </p:nvPr>
        </p:nvSpPr>
        <p:spPr>
          <a:xfrm>
            <a:off x="3352291" y="1150922"/>
            <a:ext cx="580453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Screen-Door Transparency</a:t>
            </a:r>
            <a:endParaRPr/>
          </a:p>
        </p:txBody>
      </p:sp>
      <p:sp>
        <p:nvSpPr>
          <p:cNvPr id="524" name="Google Shape;524;p54"/>
          <p:cNvSpPr txBox="1"/>
          <p:nvPr/>
        </p:nvSpPr>
        <p:spPr>
          <a:xfrm>
            <a:off x="933692" y="1856200"/>
            <a:ext cx="8225155" cy="4515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635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perform extra computations at every pixel for  interpolated transparency.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6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achieve 50% transparency by showing the front  object at half the pixels and the back object at others?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" rtl="0" algn="l">
              <a:lnSpc>
                <a:spcPct val="108600"/>
              </a:lnSpc>
              <a:spcBef>
                <a:spcPts val="121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	as	the	human	eye	is	integrating	it	spatially	and  seeing both!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	is	called	</a:t>
            </a:r>
            <a:r>
              <a:rPr i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screen-door	transparency	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	the	back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718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is visible through a screen door.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600"/>
              </a:lnSpc>
              <a:spcBef>
                <a:spcPts val="121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2-D	bit	mask	has	1’s	for	the	pixels		where	the  new	object		should	be		shown		and	0’s	for	others.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5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graphicFrame>
        <p:nvGraphicFramePr>
          <p:cNvPr id="530" name="Google Shape;530;p55"/>
          <p:cNvGraphicFramePr/>
          <p:nvPr/>
        </p:nvGraphicFramePr>
        <p:xfrm>
          <a:off x="2662650" y="12984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{06AD4295-E5F4-42F3-9212-9CF05195FE68}</a:tableStyleId>
              </a:tblPr>
              <a:tblGrid>
                <a:gridCol w="297175"/>
                <a:gridCol w="297175"/>
                <a:gridCol w="297175"/>
                <a:gridCol w="297175"/>
                <a:gridCol w="297175"/>
                <a:gridCol w="297175"/>
                <a:gridCol w="297175"/>
                <a:gridCol w="297175"/>
              </a:tblGrid>
              <a:tr h="297175"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1" name="Google Shape;531;p55"/>
          <p:cNvGraphicFramePr/>
          <p:nvPr/>
        </p:nvGraphicFramePr>
        <p:xfrm>
          <a:off x="5634450" y="12984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{06AD4295-E5F4-42F3-9212-9CF05195FE68}</a:tableStyleId>
              </a:tblPr>
              <a:tblGrid>
                <a:gridCol w="297175"/>
                <a:gridCol w="297175"/>
                <a:gridCol w="297175"/>
                <a:gridCol w="297175"/>
                <a:gridCol w="297175"/>
                <a:gridCol w="297175"/>
                <a:gridCol w="297175"/>
                <a:gridCol w="297175"/>
              </a:tblGrid>
              <a:tr h="297175"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295" marR="0" rtl="0" algn="l">
                        <a:lnSpc>
                          <a:spcPct val="114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2" name="Google Shape;532;p55"/>
          <p:cNvSpPr txBox="1"/>
          <p:nvPr/>
        </p:nvSpPr>
        <p:spPr>
          <a:xfrm>
            <a:off x="933703" y="4124107"/>
            <a:ext cx="8224520" cy="1566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masks for 50% and 75% transparency.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	combination	of	bit	patterns	will	have	slightly  different effects.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4899152" y="1146350"/>
            <a:ext cx="425767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Illumination Models</a:t>
            </a:r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933688" y="2032985"/>
            <a:ext cx="8225155" cy="4288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Modelling of the interaction with light and an object point  from the point of view of the camera image.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200"/>
              </a:lnSpc>
              <a:spcBef>
                <a:spcPts val="123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	factors	come	into	play:	light	source	properties,  material properties, and atmospheric effects.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sources emit light.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718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Properties: Colour and Directionality.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2712085" rtl="0" algn="l">
              <a:lnSpc>
                <a:spcPct val="1082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Materials interact with light differently.  Properties: Reflectivity and Colour.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Atmospheric effects: attenuation.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6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538" name="Google Shape;538;p56"/>
          <p:cNvSpPr txBox="1"/>
          <p:nvPr>
            <p:ph type="title"/>
          </p:nvPr>
        </p:nvSpPr>
        <p:spPr>
          <a:xfrm>
            <a:off x="3125216" y="1146350"/>
            <a:ext cx="60305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Implementing Transparency</a:t>
            </a:r>
            <a:endParaRPr/>
          </a:p>
        </p:txBody>
      </p:sp>
      <p:sp>
        <p:nvSpPr>
          <p:cNvPr id="539" name="Google Shape;539;p56"/>
          <p:cNvSpPr txBox="1"/>
          <p:nvPr/>
        </p:nvSpPr>
        <p:spPr>
          <a:xfrm>
            <a:off x="933700" y="2071085"/>
            <a:ext cx="8693785" cy="429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475615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priority, back-to-front algorithms:	Need capability to  read framebuffer values back.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SimSun-ExtB"/>
              <a:buNone/>
            </a:pPr>
            <a:r>
              <a:t/>
            </a:r>
            <a:endParaRPr sz="2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Screen-door transparency with Z-buffer: Transparent/opaque  objects can be rendered in any order.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550"/>
              <a:buFont typeface="SimSun-ExtB"/>
              <a:buNone/>
            </a:pPr>
            <a:r>
              <a:t/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 transparency is difficult with Z-buffering.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350"/>
              <a:buFont typeface="SimSun-ExtB"/>
              <a:buNone/>
            </a:pPr>
            <a:r>
              <a:t/>
            </a:r>
            <a:endParaRPr sz="2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473075" rtl="0" algn="just">
              <a:lnSpc>
                <a:spcPct val="108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idea: Render all opaque objects first normally.  Follow this with rendering all transparent objects. Colour  is blended with transparency;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-values are not changed.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7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545" name="Google Shape;545;p57"/>
          <p:cNvSpPr txBox="1"/>
          <p:nvPr/>
        </p:nvSpPr>
        <p:spPr>
          <a:xfrm>
            <a:off x="933703" y="1153631"/>
            <a:ext cx="6810375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	reasonable	but	incorrect	results.  ordering among transprent objects is lost.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7"/>
          <p:cNvSpPr txBox="1"/>
          <p:nvPr/>
        </p:nvSpPr>
        <p:spPr>
          <a:xfrm>
            <a:off x="8292365" y="1181263"/>
            <a:ext cx="86550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7"/>
          <p:cNvSpPr txBox="1"/>
          <p:nvPr/>
        </p:nvSpPr>
        <p:spPr>
          <a:xfrm>
            <a:off x="933696" y="2319496"/>
            <a:ext cx="8223250" cy="159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 rendering:	Find	the	farthest	transparent object,  render it. Repeat this till all objects are exhausted!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SimSun-ExtB"/>
              <a:buNone/>
            </a:pPr>
            <a:r>
              <a:t/>
            </a:r>
            <a:endParaRPr sz="2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Computationally expensive.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8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553" name="Google Shape;553;p58"/>
          <p:cNvSpPr txBox="1"/>
          <p:nvPr>
            <p:ph type="title"/>
          </p:nvPr>
        </p:nvSpPr>
        <p:spPr>
          <a:xfrm>
            <a:off x="4252976" y="1146350"/>
            <a:ext cx="490474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Interobject Reflections</a:t>
            </a:r>
            <a:endParaRPr/>
          </a:p>
        </p:txBody>
      </p:sp>
      <p:sp>
        <p:nvSpPr>
          <p:cNvPr id="554" name="Google Shape;554;p58"/>
          <p:cNvSpPr txBox="1"/>
          <p:nvPr/>
        </p:nvSpPr>
        <p:spPr>
          <a:xfrm>
            <a:off x="933691" y="1906491"/>
            <a:ext cx="8225155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Shiny	objects	reflect	the	environment.	Mirrors	are  extreme examples.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imSun-ExtB"/>
              <a:buNone/>
            </a:pPr>
            <a:r>
              <a:t/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i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Environment Mapping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i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Reflection Mapping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SimSun-ExtB"/>
              <a:buNone/>
            </a:pPr>
            <a:r>
              <a:t/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centre of reflection and surface of reflection.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6350" rtl="0" algn="l">
              <a:lnSpc>
                <a:spcPct val="108600"/>
              </a:lnSpc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Render the scene with the camera at a chosen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centre of  reflection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 a chosen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 of reflection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" rtl="0" algn="l">
              <a:lnSpc>
                <a:spcPct val="108600"/>
              </a:lnSpc>
              <a:spcBef>
                <a:spcPts val="238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	the	image	as	a	texture	map	onto	the	surface	of  reflection.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9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560" name="Google Shape;560;p59"/>
          <p:cNvSpPr txBox="1"/>
          <p:nvPr/>
        </p:nvSpPr>
        <p:spPr>
          <a:xfrm>
            <a:off x="933696" y="1153631"/>
            <a:ext cx="8225155" cy="3163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115" lvl="0" marL="297180" marR="5080" rtl="0" algn="just">
              <a:lnSpc>
                <a:spcPct val="108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practice, the environment is mapped to a sphere.  Sections of this image are used as texture to map to the  surface.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just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Alternately, projection of the environment to the 6 sides of  a cube can be used.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approximate solutions, not exact ones.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0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566" name="Google Shape;566;p60"/>
          <p:cNvSpPr txBox="1"/>
          <p:nvPr>
            <p:ph type="title"/>
          </p:nvPr>
        </p:nvSpPr>
        <p:spPr>
          <a:xfrm>
            <a:off x="7148576" y="1150922"/>
            <a:ext cx="200913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Shadows</a:t>
            </a:r>
            <a:endParaRPr/>
          </a:p>
        </p:txBody>
      </p:sp>
      <p:sp>
        <p:nvSpPr>
          <p:cNvPr id="567" name="Google Shape;567;p60"/>
          <p:cNvSpPr txBox="1"/>
          <p:nvPr/>
        </p:nvSpPr>
        <p:spPr>
          <a:xfrm>
            <a:off x="933703" y="2476466"/>
            <a:ext cx="8225790" cy="3890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715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Shadows are the results of light </a:t>
            </a:r>
            <a:r>
              <a:rPr b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reaching some part  of the scene.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imSun-ExtB"/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imSun-ExtB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635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Sufaces that are not visible from the light sources are in  shadow. VSD algorithms can be used to determine this.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imSun-ExtB"/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imSun-ExtB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SimSun-ExtB"/>
              <a:buChar char="•"/>
            </a:pPr>
            <a:r>
              <a:rPr b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Shadow	Map:	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bitmap	in	image	space	containing  projections of shadowed regions.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1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573" name="Google Shape;573;p61"/>
          <p:cNvSpPr txBox="1"/>
          <p:nvPr/>
        </p:nvSpPr>
        <p:spPr>
          <a:xfrm>
            <a:off x="933703" y="1077439"/>
            <a:ext cx="5156835" cy="995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17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the illumination equation to: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11760" rtl="0" algn="ctr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1"/>
          <p:cNvSpPr txBox="1"/>
          <p:nvPr/>
        </p:nvSpPr>
        <p:spPr>
          <a:xfrm>
            <a:off x="3024634" y="2438970"/>
            <a:ext cx="855344" cy="28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5" name="Google Shape;575;p61"/>
          <p:cNvSpPr txBox="1"/>
          <p:nvPr/>
        </p:nvSpPr>
        <p:spPr>
          <a:xfrm>
            <a:off x="3995420" y="2109787"/>
            <a:ext cx="114300" cy="28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6" name="Google Shape;576;p61"/>
          <p:cNvSpPr txBox="1"/>
          <p:nvPr/>
        </p:nvSpPr>
        <p:spPr>
          <a:xfrm>
            <a:off x="970280" y="1967647"/>
            <a:ext cx="332486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λ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aλ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aλ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	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 f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1"/>
          <p:cNvSpPr txBox="1"/>
          <p:nvPr/>
        </p:nvSpPr>
        <p:spPr>
          <a:xfrm>
            <a:off x="4243833" y="2069755"/>
            <a:ext cx="37528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att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1"/>
          <p:cNvSpPr txBox="1"/>
          <p:nvPr/>
        </p:nvSpPr>
        <p:spPr>
          <a:xfrm>
            <a:off x="4594353" y="2246809"/>
            <a:ext cx="99695" cy="24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sz="14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9" name="Google Shape;579;p61"/>
          <p:cNvSpPr txBox="1"/>
          <p:nvPr/>
        </p:nvSpPr>
        <p:spPr>
          <a:xfrm>
            <a:off x="4655819" y="2014892"/>
            <a:ext cx="156845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pλi</a:t>
            </a:r>
            <a:r>
              <a:rPr baseline="30000" lang="en-US" sz="3675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{</a:t>
            </a:r>
            <a:r>
              <a:rPr baseline="30000" i="1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aseline="30000" i="1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dλ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0" name="Google Shape;580;p61"/>
          <p:cNvSpPr txBox="1"/>
          <p:nvPr/>
        </p:nvSpPr>
        <p:spPr>
          <a:xfrm>
            <a:off x="6177791" y="1967649"/>
            <a:ext cx="174434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)+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  O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61"/>
          <p:cNvSpPr txBox="1"/>
          <p:nvPr/>
        </p:nvSpPr>
        <p:spPr>
          <a:xfrm>
            <a:off x="6921499" y="2109788"/>
            <a:ext cx="1268730" cy="28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	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	sλ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2" name="Google Shape;582;p61"/>
          <p:cNvSpPr txBox="1"/>
          <p:nvPr/>
        </p:nvSpPr>
        <p:spPr>
          <a:xfrm>
            <a:off x="8928610" y="2111053"/>
            <a:ext cx="95250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Google Shape;583;p61"/>
          <p:cNvSpPr txBox="1"/>
          <p:nvPr/>
        </p:nvSpPr>
        <p:spPr>
          <a:xfrm>
            <a:off x="9128253" y="1934270"/>
            <a:ext cx="165735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4" name="Google Shape;584;p61"/>
          <p:cNvSpPr txBox="1"/>
          <p:nvPr/>
        </p:nvSpPr>
        <p:spPr>
          <a:xfrm>
            <a:off x="8169657" y="1967649"/>
            <a:ext cx="128778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r>
              <a:rPr lang="en-US" sz="24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}</a:t>
            </a:r>
            <a:endParaRPr sz="2450">
              <a:solidFill>
                <a:schemeClr val="dk1"/>
              </a:solidFill>
              <a:latin typeface="SimSun-ExtB"/>
              <a:ea typeface="SimSun-ExtB"/>
              <a:cs typeface="SimSun-ExtB"/>
              <a:sym typeface="SimSun-ExtB"/>
            </a:endParaRPr>
          </a:p>
        </p:txBody>
      </p:sp>
      <p:sp>
        <p:nvSpPr>
          <p:cNvPr id="585" name="Google Shape;585;p61"/>
          <p:cNvSpPr txBox="1"/>
          <p:nvPr/>
        </p:nvSpPr>
        <p:spPr>
          <a:xfrm>
            <a:off x="895603" y="3540220"/>
            <a:ext cx="8300720" cy="1242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335280" marR="43180" rtl="0" algn="just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Shadow map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if the pixel is under the shadow  for the light source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 if under shadow,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 otherwise.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2"/>
          <p:cNvSpPr txBox="1"/>
          <p:nvPr>
            <p:ph type="title"/>
          </p:nvPr>
        </p:nvSpPr>
        <p:spPr>
          <a:xfrm>
            <a:off x="3286759" y="1150922"/>
            <a:ext cx="587248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Precision Algorithm</a:t>
            </a:r>
            <a:endParaRPr/>
          </a:p>
        </p:txBody>
      </p:sp>
      <p:grpSp>
        <p:nvGrpSpPr>
          <p:cNvPr id="591" name="Google Shape;591;p62"/>
          <p:cNvGrpSpPr/>
          <p:nvPr/>
        </p:nvGrpSpPr>
        <p:grpSpPr>
          <a:xfrm>
            <a:off x="5656389" y="2737040"/>
            <a:ext cx="3429000" cy="3143567"/>
            <a:chOff x="5656389" y="2737040"/>
            <a:chExt cx="3429000" cy="3143567"/>
          </a:xfrm>
        </p:grpSpPr>
        <p:sp>
          <p:nvSpPr>
            <p:cNvPr id="592" name="Google Shape;592;p62"/>
            <p:cNvSpPr/>
            <p:nvPr/>
          </p:nvSpPr>
          <p:spPr>
            <a:xfrm>
              <a:off x="7656639" y="3916235"/>
              <a:ext cx="1428750" cy="1570990"/>
            </a:xfrm>
            <a:custGeom>
              <a:rect b="b" l="l" r="r" t="t"/>
              <a:pathLst>
                <a:path extrusionOk="0" h="1570989" w="1428750">
                  <a:moveTo>
                    <a:pt x="0" y="285750"/>
                  </a:moveTo>
                  <a:lnTo>
                    <a:pt x="857250" y="1570672"/>
                  </a:lnTo>
                  <a:lnTo>
                    <a:pt x="1428747" y="1284922"/>
                  </a:lnTo>
                  <a:lnTo>
                    <a:pt x="1428747" y="0"/>
                  </a:lnTo>
                  <a:lnTo>
                    <a:pt x="5715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BF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2"/>
            <p:cNvSpPr/>
            <p:nvPr/>
          </p:nvSpPr>
          <p:spPr>
            <a:xfrm>
              <a:off x="7656639" y="3916235"/>
              <a:ext cx="1428750" cy="1570990"/>
            </a:xfrm>
            <a:custGeom>
              <a:rect b="b" l="l" r="r" t="t"/>
              <a:pathLst>
                <a:path extrusionOk="0" h="1570989" w="1428750">
                  <a:moveTo>
                    <a:pt x="0" y="285750"/>
                  </a:moveTo>
                  <a:lnTo>
                    <a:pt x="571500" y="0"/>
                  </a:lnTo>
                  <a:lnTo>
                    <a:pt x="1428747" y="0"/>
                  </a:lnTo>
                  <a:lnTo>
                    <a:pt x="1428747" y="1284922"/>
                  </a:lnTo>
                  <a:lnTo>
                    <a:pt x="857250" y="1570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2"/>
            <p:cNvSpPr/>
            <p:nvPr/>
          </p:nvSpPr>
          <p:spPr>
            <a:xfrm>
              <a:off x="8513889" y="3916235"/>
              <a:ext cx="571500" cy="285750"/>
            </a:xfrm>
            <a:custGeom>
              <a:rect b="b" l="l" r="r" t="t"/>
              <a:pathLst>
                <a:path extrusionOk="0" h="285750" w="571500">
                  <a:moveTo>
                    <a:pt x="0" y="285750"/>
                  </a:moveTo>
                  <a:lnTo>
                    <a:pt x="571497" y="0"/>
                  </a:lnTo>
                </a:path>
              </a:pathLst>
            </a:custGeom>
            <a:solidFill>
              <a:srgbClr val="BF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2"/>
            <p:cNvSpPr/>
            <p:nvPr/>
          </p:nvSpPr>
          <p:spPr>
            <a:xfrm>
              <a:off x="8513889" y="3916235"/>
              <a:ext cx="571500" cy="285750"/>
            </a:xfrm>
            <a:custGeom>
              <a:rect b="b" l="l" r="r" t="t"/>
              <a:pathLst>
                <a:path extrusionOk="0" h="285750" w="571500">
                  <a:moveTo>
                    <a:pt x="0" y="285750"/>
                  </a:moveTo>
                  <a:lnTo>
                    <a:pt x="57149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2"/>
            <p:cNvSpPr/>
            <p:nvPr/>
          </p:nvSpPr>
          <p:spPr>
            <a:xfrm>
              <a:off x="7656639" y="4201985"/>
              <a:ext cx="857250" cy="1285240"/>
            </a:xfrm>
            <a:custGeom>
              <a:rect b="b" l="l" r="r" t="t"/>
              <a:pathLst>
                <a:path extrusionOk="0" h="1285239" w="857250">
                  <a:moveTo>
                    <a:pt x="0" y="0"/>
                  </a:moveTo>
                  <a:lnTo>
                    <a:pt x="0" y="1284922"/>
                  </a:lnTo>
                  <a:lnTo>
                    <a:pt x="857250" y="1284922"/>
                  </a:lnTo>
                  <a:lnTo>
                    <a:pt x="8572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2"/>
            <p:cNvSpPr/>
            <p:nvPr/>
          </p:nvSpPr>
          <p:spPr>
            <a:xfrm>
              <a:off x="7656639" y="4201985"/>
              <a:ext cx="857250" cy="1285240"/>
            </a:xfrm>
            <a:custGeom>
              <a:rect b="b" l="l" r="r" t="t"/>
              <a:pathLst>
                <a:path extrusionOk="0" h="1285239" w="857250">
                  <a:moveTo>
                    <a:pt x="857250" y="1284922"/>
                  </a:moveTo>
                  <a:lnTo>
                    <a:pt x="857250" y="0"/>
                  </a:lnTo>
                  <a:lnTo>
                    <a:pt x="0" y="0"/>
                  </a:lnTo>
                  <a:lnTo>
                    <a:pt x="0" y="1284922"/>
                  </a:lnTo>
                  <a:lnTo>
                    <a:pt x="857250" y="128492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2"/>
            <p:cNvSpPr/>
            <p:nvPr/>
          </p:nvSpPr>
          <p:spPr>
            <a:xfrm>
              <a:off x="5656389" y="2737040"/>
              <a:ext cx="1428750" cy="3143250"/>
            </a:xfrm>
            <a:custGeom>
              <a:rect b="b" l="l" r="r" t="t"/>
              <a:pathLst>
                <a:path extrusionOk="0" h="3143250" w="1428750">
                  <a:moveTo>
                    <a:pt x="0" y="571500"/>
                  </a:moveTo>
                  <a:lnTo>
                    <a:pt x="857250" y="3143250"/>
                  </a:lnTo>
                  <a:lnTo>
                    <a:pt x="1428750" y="2571750"/>
                  </a:lnTo>
                  <a:lnTo>
                    <a:pt x="1428750" y="0"/>
                  </a:lnTo>
                  <a:lnTo>
                    <a:pt x="571500" y="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EFD7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2"/>
            <p:cNvSpPr/>
            <p:nvPr/>
          </p:nvSpPr>
          <p:spPr>
            <a:xfrm>
              <a:off x="5656389" y="2737040"/>
              <a:ext cx="1428750" cy="3143250"/>
            </a:xfrm>
            <a:custGeom>
              <a:rect b="b" l="l" r="r" t="t"/>
              <a:pathLst>
                <a:path extrusionOk="0" h="3143250" w="1428750">
                  <a:moveTo>
                    <a:pt x="0" y="571500"/>
                  </a:moveTo>
                  <a:lnTo>
                    <a:pt x="571500" y="0"/>
                  </a:lnTo>
                  <a:lnTo>
                    <a:pt x="1428750" y="0"/>
                  </a:lnTo>
                  <a:lnTo>
                    <a:pt x="1428750" y="2571750"/>
                  </a:lnTo>
                  <a:lnTo>
                    <a:pt x="857250" y="3143250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2"/>
            <p:cNvSpPr/>
            <p:nvPr/>
          </p:nvSpPr>
          <p:spPr>
            <a:xfrm>
              <a:off x="6513639" y="2737040"/>
              <a:ext cx="571500" cy="571500"/>
            </a:xfrm>
            <a:custGeom>
              <a:rect b="b" l="l" r="r" t="t"/>
              <a:pathLst>
                <a:path extrusionOk="0" h="571500" w="571500">
                  <a:moveTo>
                    <a:pt x="0" y="571500"/>
                  </a:moveTo>
                  <a:lnTo>
                    <a:pt x="571500" y="0"/>
                  </a:lnTo>
                </a:path>
              </a:pathLst>
            </a:custGeom>
            <a:solidFill>
              <a:srgbClr val="EFD7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2"/>
            <p:cNvSpPr/>
            <p:nvPr/>
          </p:nvSpPr>
          <p:spPr>
            <a:xfrm>
              <a:off x="6513639" y="2737040"/>
              <a:ext cx="571500" cy="571500"/>
            </a:xfrm>
            <a:custGeom>
              <a:rect b="b" l="l" r="r" t="t"/>
              <a:pathLst>
                <a:path extrusionOk="0" h="571500" w="571500">
                  <a:moveTo>
                    <a:pt x="0" y="571500"/>
                  </a:moveTo>
                  <a:lnTo>
                    <a:pt x="571500" y="0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2"/>
            <p:cNvSpPr/>
            <p:nvPr/>
          </p:nvSpPr>
          <p:spPr>
            <a:xfrm>
              <a:off x="6513639" y="3922902"/>
              <a:ext cx="2329180" cy="1957705"/>
            </a:xfrm>
            <a:custGeom>
              <a:rect b="b" l="l" r="r" t="t"/>
              <a:pathLst>
                <a:path extrusionOk="0" h="1957704" w="2329179">
                  <a:moveTo>
                    <a:pt x="20315" y="1937072"/>
                  </a:moveTo>
                  <a:lnTo>
                    <a:pt x="1300162" y="1557337"/>
                  </a:lnTo>
                  <a:lnTo>
                    <a:pt x="1800225" y="285750"/>
                  </a:lnTo>
                  <a:lnTo>
                    <a:pt x="2328860" y="0"/>
                  </a:lnTo>
                  <a:lnTo>
                    <a:pt x="1700212" y="0"/>
                  </a:lnTo>
                  <a:lnTo>
                    <a:pt x="1143000" y="285750"/>
                  </a:lnTo>
                  <a:lnTo>
                    <a:pt x="571500" y="514350"/>
                  </a:lnTo>
                  <a:lnTo>
                    <a:pt x="557212" y="1400175"/>
                  </a:lnTo>
                  <a:lnTo>
                    <a:pt x="20315" y="1937072"/>
                  </a:lnTo>
                  <a:close/>
                </a:path>
                <a:path extrusionOk="0" h="1957704" w="2329179">
                  <a:moveTo>
                    <a:pt x="0" y="1943100"/>
                  </a:moveTo>
                  <a:lnTo>
                    <a:pt x="0" y="1957387"/>
                  </a:lnTo>
                  <a:lnTo>
                    <a:pt x="20315" y="1937072"/>
                  </a:lnTo>
                  <a:lnTo>
                    <a:pt x="0" y="194310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2"/>
            <p:cNvSpPr/>
            <p:nvPr/>
          </p:nvSpPr>
          <p:spPr>
            <a:xfrm>
              <a:off x="6513639" y="3922902"/>
              <a:ext cx="2329180" cy="1957705"/>
            </a:xfrm>
            <a:custGeom>
              <a:rect b="b" l="l" r="r" t="t"/>
              <a:pathLst>
                <a:path extrusionOk="0" h="1957704" w="2329179">
                  <a:moveTo>
                    <a:pt x="0" y="1943100"/>
                  </a:moveTo>
                  <a:lnTo>
                    <a:pt x="1300162" y="1557337"/>
                  </a:lnTo>
                  <a:lnTo>
                    <a:pt x="1800225" y="285750"/>
                  </a:lnTo>
                  <a:lnTo>
                    <a:pt x="2328859" y="0"/>
                  </a:lnTo>
                  <a:lnTo>
                    <a:pt x="1700212" y="0"/>
                  </a:lnTo>
                  <a:lnTo>
                    <a:pt x="1143000" y="285750"/>
                  </a:lnTo>
                  <a:lnTo>
                    <a:pt x="571500" y="514350"/>
                  </a:lnTo>
                  <a:lnTo>
                    <a:pt x="557212" y="1400175"/>
                  </a:lnTo>
                  <a:lnTo>
                    <a:pt x="0" y="195738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2"/>
            <p:cNvSpPr/>
            <p:nvPr/>
          </p:nvSpPr>
          <p:spPr>
            <a:xfrm>
              <a:off x="5656389" y="3308540"/>
              <a:ext cx="857250" cy="2571750"/>
            </a:xfrm>
            <a:custGeom>
              <a:rect b="b" l="l" r="r" t="t"/>
              <a:pathLst>
                <a:path extrusionOk="0" h="2571750" w="857250">
                  <a:moveTo>
                    <a:pt x="0" y="0"/>
                  </a:moveTo>
                  <a:lnTo>
                    <a:pt x="0" y="2571750"/>
                  </a:lnTo>
                  <a:lnTo>
                    <a:pt x="857250" y="2571750"/>
                  </a:lnTo>
                  <a:lnTo>
                    <a:pt x="8572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D7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2"/>
            <p:cNvSpPr/>
            <p:nvPr/>
          </p:nvSpPr>
          <p:spPr>
            <a:xfrm>
              <a:off x="5656389" y="3308540"/>
              <a:ext cx="857250" cy="2571750"/>
            </a:xfrm>
            <a:custGeom>
              <a:rect b="b" l="l" r="r" t="t"/>
              <a:pathLst>
                <a:path extrusionOk="0" h="2571750" w="857250">
                  <a:moveTo>
                    <a:pt x="857250" y="2571750"/>
                  </a:moveTo>
                  <a:lnTo>
                    <a:pt x="857250" y="0"/>
                  </a:lnTo>
                  <a:lnTo>
                    <a:pt x="0" y="0"/>
                  </a:lnTo>
                  <a:lnTo>
                    <a:pt x="0" y="2571750"/>
                  </a:lnTo>
                  <a:lnTo>
                    <a:pt x="857250" y="2571750"/>
                  </a:lnTo>
                  <a:close/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62"/>
          <p:cNvGrpSpPr/>
          <p:nvPr/>
        </p:nvGrpSpPr>
        <p:grpSpPr>
          <a:xfrm>
            <a:off x="2970339" y="3916235"/>
            <a:ext cx="1428750" cy="1570990"/>
            <a:chOff x="2970339" y="3916235"/>
            <a:chExt cx="1428750" cy="1570990"/>
          </a:xfrm>
        </p:grpSpPr>
        <p:sp>
          <p:nvSpPr>
            <p:cNvPr id="607" name="Google Shape;607;p62"/>
            <p:cNvSpPr/>
            <p:nvPr/>
          </p:nvSpPr>
          <p:spPr>
            <a:xfrm>
              <a:off x="2970339" y="3916235"/>
              <a:ext cx="1428750" cy="1570990"/>
            </a:xfrm>
            <a:custGeom>
              <a:rect b="b" l="l" r="r" t="t"/>
              <a:pathLst>
                <a:path extrusionOk="0" h="1570989" w="1428750">
                  <a:moveTo>
                    <a:pt x="0" y="285750"/>
                  </a:moveTo>
                  <a:lnTo>
                    <a:pt x="857250" y="1570672"/>
                  </a:lnTo>
                  <a:lnTo>
                    <a:pt x="1428750" y="1284922"/>
                  </a:lnTo>
                  <a:lnTo>
                    <a:pt x="1428750" y="0"/>
                  </a:lnTo>
                  <a:lnTo>
                    <a:pt x="5715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BF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2"/>
            <p:cNvSpPr/>
            <p:nvPr/>
          </p:nvSpPr>
          <p:spPr>
            <a:xfrm>
              <a:off x="2970339" y="3916235"/>
              <a:ext cx="1428750" cy="1570990"/>
            </a:xfrm>
            <a:custGeom>
              <a:rect b="b" l="l" r="r" t="t"/>
              <a:pathLst>
                <a:path extrusionOk="0" h="1570989" w="1428750">
                  <a:moveTo>
                    <a:pt x="0" y="285750"/>
                  </a:moveTo>
                  <a:lnTo>
                    <a:pt x="571500" y="0"/>
                  </a:lnTo>
                  <a:lnTo>
                    <a:pt x="1428750" y="0"/>
                  </a:lnTo>
                  <a:lnTo>
                    <a:pt x="1428750" y="1284922"/>
                  </a:lnTo>
                  <a:lnTo>
                    <a:pt x="857250" y="1570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2"/>
            <p:cNvSpPr/>
            <p:nvPr/>
          </p:nvSpPr>
          <p:spPr>
            <a:xfrm>
              <a:off x="3827589" y="3916235"/>
              <a:ext cx="571500" cy="285750"/>
            </a:xfrm>
            <a:custGeom>
              <a:rect b="b" l="l" r="r" t="t"/>
              <a:pathLst>
                <a:path extrusionOk="0" h="285750" w="571500">
                  <a:moveTo>
                    <a:pt x="0" y="285750"/>
                  </a:moveTo>
                  <a:lnTo>
                    <a:pt x="571500" y="0"/>
                  </a:lnTo>
                </a:path>
              </a:pathLst>
            </a:custGeom>
            <a:solidFill>
              <a:srgbClr val="BF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2"/>
            <p:cNvSpPr/>
            <p:nvPr/>
          </p:nvSpPr>
          <p:spPr>
            <a:xfrm>
              <a:off x="3827589" y="3916235"/>
              <a:ext cx="571500" cy="285750"/>
            </a:xfrm>
            <a:custGeom>
              <a:rect b="b" l="l" r="r" t="t"/>
              <a:pathLst>
                <a:path extrusionOk="0" h="285750" w="571500">
                  <a:moveTo>
                    <a:pt x="0" y="285750"/>
                  </a:moveTo>
                  <a:lnTo>
                    <a:pt x="57150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2"/>
            <p:cNvSpPr/>
            <p:nvPr/>
          </p:nvSpPr>
          <p:spPr>
            <a:xfrm>
              <a:off x="2970339" y="4201985"/>
              <a:ext cx="857250" cy="1285240"/>
            </a:xfrm>
            <a:custGeom>
              <a:rect b="b" l="l" r="r" t="t"/>
              <a:pathLst>
                <a:path extrusionOk="0" h="1285239" w="857250">
                  <a:moveTo>
                    <a:pt x="0" y="0"/>
                  </a:moveTo>
                  <a:lnTo>
                    <a:pt x="0" y="1284922"/>
                  </a:lnTo>
                  <a:lnTo>
                    <a:pt x="857250" y="1284922"/>
                  </a:lnTo>
                  <a:lnTo>
                    <a:pt x="8572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2"/>
            <p:cNvSpPr/>
            <p:nvPr/>
          </p:nvSpPr>
          <p:spPr>
            <a:xfrm>
              <a:off x="2970339" y="4201985"/>
              <a:ext cx="857250" cy="1285240"/>
            </a:xfrm>
            <a:custGeom>
              <a:rect b="b" l="l" r="r" t="t"/>
              <a:pathLst>
                <a:path extrusionOk="0" h="1285239" w="857250">
                  <a:moveTo>
                    <a:pt x="857250" y="1284922"/>
                  </a:moveTo>
                  <a:lnTo>
                    <a:pt x="857250" y="0"/>
                  </a:lnTo>
                  <a:lnTo>
                    <a:pt x="0" y="0"/>
                  </a:lnTo>
                  <a:lnTo>
                    <a:pt x="0" y="1284922"/>
                  </a:lnTo>
                  <a:lnTo>
                    <a:pt x="857250" y="128492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62"/>
          <p:cNvGrpSpPr/>
          <p:nvPr/>
        </p:nvGrpSpPr>
        <p:grpSpPr>
          <a:xfrm>
            <a:off x="970089" y="2737040"/>
            <a:ext cx="1428750" cy="3143250"/>
            <a:chOff x="970089" y="2737040"/>
            <a:chExt cx="1428750" cy="3143250"/>
          </a:xfrm>
        </p:grpSpPr>
        <p:sp>
          <p:nvSpPr>
            <p:cNvPr id="614" name="Google Shape;614;p62"/>
            <p:cNvSpPr/>
            <p:nvPr/>
          </p:nvSpPr>
          <p:spPr>
            <a:xfrm>
              <a:off x="970089" y="2737040"/>
              <a:ext cx="1428750" cy="3143250"/>
            </a:xfrm>
            <a:custGeom>
              <a:rect b="b" l="l" r="r" t="t"/>
              <a:pathLst>
                <a:path extrusionOk="0" h="3143250" w="1428750">
                  <a:moveTo>
                    <a:pt x="0" y="571500"/>
                  </a:moveTo>
                  <a:lnTo>
                    <a:pt x="857250" y="3143250"/>
                  </a:lnTo>
                  <a:lnTo>
                    <a:pt x="1428750" y="2571750"/>
                  </a:lnTo>
                  <a:lnTo>
                    <a:pt x="1428750" y="0"/>
                  </a:lnTo>
                  <a:lnTo>
                    <a:pt x="571500" y="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EFD7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2"/>
            <p:cNvSpPr/>
            <p:nvPr/>
          </p:nvSpPr>
          <p:spPr>
            <a:xfrm>
              <a:off x="970089" y="2737040"/>
              <a:ext cx="1428750" cy="3143250"/>
            </a:xfrm>
            <a:custGeom>
              <a:rect b="b" l="l" r="r" t="t"/>
              <a:pathLst>
                <a:path extrusionOk="0" h="3143250" w="1428750">
                  <a:moveTo>
                    <a:pt x="0" y="571500"/>
                  </a:moveTo>
                  <a:lnTo>
                    <a:pt x="571500" y="0"/>
                  </a:lnTo>
                  <a:lnTo>
                    <a:pt x="1428750" y="0"/>
                  </a:lnTo>
                  <a:lnTo>
                    <a:pt x="1428750" y="2571750"/>
                  </a:lnTo>
                  <a:lnTo>
                    <a:pt x="857250" y="3143250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2"/>
            <p:cNvSpPr/>
            <p:nvPr/>
          </p:nvSpPr>
          <p:spPr>
            <a:xfrm>
              <a:off x="1827339" y="2737040"/>
              <a:ext cx="571500" cy="571500"/>
            </a:xfrm>
            <a:custGeom>
              <a:rect b="b" l="l" r="r" t="t"/>
              <a:pathLst>
                <a:path extrusionOk="0" h="571500" w="571500">
                  <a:moveTo>
                    <a:pt x="0" y="571500"/>
                  </a:moveTo>
                  <a:lnTo>
                    <a:pt x="571500" y="0"/>
                  </a:lnTo>
                </a:path>
              </a:pathLst>
            </a:custGeom>
            <a:solidFill>
              <a:srgbClr val="EFD7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2"/>
            <p:cNvSpPr/>
            <p:nvPr/>
          </p:nvSpPr>
          <p:spPr>
            <a:xfrm>
              <a:off x="1827339" y="2737040"/>
              <a:ext cx="571500" cy="571500"/>
            </a:xfrm>
            <a:custGeom>
              <a:rect b="b" l="l" r="r" t="t"/>
              <a:pathLst>
                <a:path extrusionOk="0" h="571500" w="571500">
                  <a:moveTo>
                    <a:pt x="0" y="571500"/>
                  </a:moveTo>
                  <a:lnTo>
                    <a:pt x="571500" y="0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2"/>
            <p:cNvSpPr/>
            <p:nvPr/>
          </p:nvSpPr>
          <p:spPr>
            <a:xfrm>
              <a:off x="970089" y="3308540"/>
              <a:ext cx="857250" cy="2571750"/>
            </a:xfrm>
            <a:custGeom>
              <a:rect b="b" l="l" r="r" t="t"/>
              <a:pathLst>
                <a:path extrusionOk="0" h="2571750" w="857250">
                  <a:moveTo>
                    <a:pt x="0" y="0"/>
                  </a:moveTo>
                  <a:lnTo>
                    <a:pt x="0" y="2571750"/>
                  </a:lnTo>
                  <a:lnTo>
                    <a:pt x="857250" y="2571750"/>
                  </a:lnTo>
                  <a:lnTo>
                    <a:pt x="8572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D7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2"/>
            <p:cNvSpPr/>
            <p:nvPr/>
          </p:nvSpPr>
          <p:spPr>
            <a:xfrm>
              <a:off x="970089" y="3308540"/>
              <a:ext cx="857250" cy="2571750"/>
            </a:xfrm>
            <a:custGeom>
              <a:rect b="b" l="l" r="r" t="t"/>
              <a:pathLst>
                <a:path extrusionOk="0" h="2571750" w="857250">
                  <a:moveTo>
                    <a:pt x="857250" y="2571750"/>
                  </a:moveTo>
                  <a:lnTo>
                    <a:pt x="857250" y="0"/>
                  </a:lnTo>
                  <a:lnTo>
                    <a:pt x="0" y="0"/>
                  </a:lnTo>
                  <a:lnTo>
                    <a:pt x="0" y="2571750"/>
                  </a:lnTo>
                  <a:lnTo>
                    <a:pt x="857250" y="2571750"/>
                  </a:lnTo>
                  <a:close/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62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626" name="Google Shape;626;p63"/>
          <p:cNvSpPr txBox="1"/>
          <p:nvPr>
            <p:ph type="title"/>
          </p:nvPr>
        </p:nvSpPr>
        <p:spPr>
          <a:xfrm>
            <a:off x="1712467" y="1150922"/>
            <a:ext cx="744664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2-Pass Object Precision Algorithm</a:t>
            </a:r>
            <a:endParaRPr/>
          </a:p>
        </p:txBody>
      </p:sp>
      <p:sp>
        <p:nvSpPr>
          <p:cNvPr id="627" name="Google Shape;627;p63"/>
          <p:cNvSpPr txBox="1"/>
          <p:nvPr/>
        </p:nvSpPr>
        <p:spPr>
          <a:xfrm>
            <a:off x="933697" y="2223677"/>
            <a:ext cx="8224520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objects to light source’s point of view.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SimSun-ExtB"/>
              <a:buNone/>
            </a:pPr>
            <a:r>
              <a:t/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visible surfaces by splitting polygons.	These will be  the lit polygons.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SimSun-ExtB"/>
              <a:buNone/>
            </a:pPr>
            <a:r>
              <a:t/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	visible	polygons	to	ORC	(Object	Reference  Coordinates).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SimSun-ExtB"/>
              <a:buNone/>
            </a:pPr>
            <a:r>
              <a:t/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lit polygons surface detail polygons on the base  polygons.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4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633" name="Google Shape;633;p64"/>
          <p:cNvSpPr txBox="1"/>
          <p:nvPr/>
        </p:nvSpPr>
        <p:spPr>
          <a:xfrm>
            <a:off x="933700" y="1153631"/>
            <a:ext cx="8225155" cy="1998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	can	be	done	as	pre-processing	as	the	shadows  will not change if lights and objects don’t move.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Transfrom objects to camera coordinates,	perform VSD  and draw lit polygons.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5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639" name="Google Shape;639;p65"/>
          <p:cNvSpPr txBox="1"/>
          <p:nvPr>
            <p:ph type="title"/>
          </p:nvPr>
        </p:nvSpPr>
        <p:spPr>
          <a:xfrm>
            <a:off x="1669795" y="1150922"/>
            <a:ext cx="748919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2-Pass </a:t>
            </a:r>
            <a:r>
              <a:rPr b="0" i="1" lang="en-US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/>
              <a:t>-buffer Shadow Algorithm</a:t>
            </a:r>
            <a:endParaRPr/>
          </a:p>
        </p:txBody>
      </p:sp>
      <p:sp>
        <p:nvSpPr>
          <p:cNvPr id="640" name="Google Shape;640;p65"/>
          <p:cNvSpPr txBox="1"/>
          <p:nvPr/>
        </p:nvSpPr>
        <p:spPr>
          <a:xfrm>
            <a:off x="920996" y="1949163"/>
            <a:ext cx="8249284" cy="242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309880" marR="177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the scene with light source as the camera using Z-  buffering.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09880" marR="17780" rtl="0" algn="l">
              <a:lnSpc>
                <a:spcPct val="108600"/>
              </a:lnSpc>
              <a:spcBef>
                <a:spcPts val="147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the depth values from the Z-buffer into a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buffer.  This is the </a:t>
            </a:r>
            <a:r>
              <a:rPr i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Shadow Map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0988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scene from camera’s viewpoint with Z-buffering.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5"/>
          <p:cNvSpPr txBox="1"/>
          <p:nvPr/>
        </p:nvSpPr>
        <p:spPr>
          <a:xfrm>
            <a:off x="7217152" y="4734112"/>
            <a:ext cx="989330" cy="28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	o	o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2" name="Google Shape;642;p65"/>
          <p:cNvSpPr txBox="1"/>
          <p:nvPr/>
        </p:nvSpPr>
        <p:spPr>
          <a:xfrm>
            <a:off x="908303" y="4561494"/>
            <a:ext cx="827405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322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each visible point (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z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(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′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′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z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′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in the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65"/>
          <p:cNvSpPr txBox="1"/>
          <p:nvPr/>
        </p:nvSpPr>
        <p:spPr>
          <a:xfrm>
            <a:off x="1218684" y="4966876"/>
            <a:ext cx="364553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source’s coordinates.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65"/>
          <p:cNvSpPr txBox="1"/>
          <p:nvPr/>
        </p:nvSpPr>
        <p:spPr>
          <a:xfrm>
            <a:off x="1614925" y="5730809"/>
            <a:ext cx="1658620" cy="28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	o	o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5" name="Google Shape;645;p65"/>
          <p:cNvSpPr txBox="1"/>
          <p:nvPr/>
        </p:nvSpPr>
        <p:spPr>
          <a:xfrm>
            <a:off x="908298" y="5558190"/>
            <a:ext cx="8274684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322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′	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z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′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aseline="30000"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′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there is another point that is closer to the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5"/>
          <p:cNvSpPr txBox="1"/>
          <p:nvPr/>
        </p:nvSpPr>
        <p:spPr>
          <a:xfrm>
            <a:off x="1218680" y="5963573"/>
            <a:ext cx="475742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source. Do not light the pixel.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5050028" y="1146350"/>
            <a:ext cx="410781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 Properties</a:t>
            </a:r>
            <a:endParaRPr/>
          </a:p>
        </p:txBody>
      </p:sp>
      <p:sp>
        <p:nvSpPr>
          <p:cNvPr id="83" name="Google Shape;83;p12"/>
          <p:cNvSpPr txBox="1"/>
          <p:nvPr/>
        </p:nvSpPr>
        <p:spPr>
          <a:xfrm>
            <a:off x="933701" y="2110709"/>
            <a:ext cx="8223884" cy="3515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SimSun-ExtB"/>
              <a:buChar char="•"/>
            </a:pPr>
            <a:r>
              <a:rPr b="1" i="0" lang="en-US" sz="24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45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-US" sz="24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2450" u="none" cap="none" strike="noStrike">
                <a:solidFill>
                  <a:srgbClr val="FFF2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-US" sz="2450" u="none" cap="none" strike="noStrike">
                <a:solidFill>
                  <a:srgbClr val="00AEEF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i="0" lang="en-US" sz="2450" u="none" cap="none" strike="noStrike">
                <a:solidFill>
                  <a:srgbClr val="EC008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paint used on the surface of the material with  which the object is made.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106045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1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Reflectivity</a:t>
            </a: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how the material interacts with light.  Shiny, dull, grainy, etc.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SimSun-ExtB"/>
              <a:buChar char="•"/>
            </a:pPr>
            <a:r>
              <a:rPr b="1" i="0" lang="en-US" sz="2450" u="none" cap="none" strike="noStrike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Diffuse reflection</a:t>
            </a: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 dull, rough objects.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SimSun-ExtB"/>
              <a:buChar char="•"/>
            </a:pPr>
            <a:r>
              <a:rPr b="1" i="0" lang="en-US" sz="2450" u="none" cap="none" strike="noStrike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Specular reflection</a:t>
            </a: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 smooth, shiny objects.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6"/>
          <p:cNvSpPr/>
          <p:nvPr/>
        </p:nvSpPr>
        <p:spPr>
          <a:xfrm>
            <a:off x="3249294" y="4078782"/>
            <a:ext cx="716280" cy="690880"/>
          </a:xfrm>
          <a:custGeom>
            <a:rect b="b" l="l" r="r" t="t"/>
            <a:pathLst>
              <a:path extrusionOk="0" h="690879" w="716279">
                <a:moveTo>
                  <a:pt x="148590" y="690448"/>
                </a:moveTo>
                <a:lnTo>
                  <a:pt x="0" y="467563"/>
                </a:lnTo>
                <a:lnTo>
                  <a:pt x="445770" y="96088"/>
                </a:lnTo>
                <a:lnTo>
                  <a:pt x="594360" y="318973"/>
                </a:lnTo>
                <a:lnTo>
                  <a:pt x="148590" y="690448"/>
                </a:lnTo>
                <a:close/>
              </a:path>
              <a:path extrusionOk="0" h="690879" w="716279">
                <a:moveTo>
                  <a:pt x="479450" y="145618"/>
                </a:moveTo>
                <a:lnTo>
                  <a:pt x="493318" y="0"/>
                </a:lnTo>
                <a:lnTo>
                  <a:pt x="716203" y="297180"/>
                </a:lnTo>
                <a:lnTo>
                  <a:pt x="583463" y="286283"/>
                </a:lnTo>
                <a:lnTo>
                  <a:pt x="479450" y="14561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2" name="Google Shape;652;p66"/>
          <p:cNvGrpSpPr/>
          <p:nvPr/>
        </p:nvGrpSpPr>
        <p:grpSpPr>
          <a:xfrm>
            <a:off x="2803524" y="1425955"/>
            <a:ext cx="4449166" cy="3269361"/>
            <a:chOff x="2803524" y="1425955"/>
            <a:chExt cx="4449166" cy="3269361"/>
          </a:xfrm>
        </p:grpSpPr>
        <p:sp>
          <p:nvSpPr>
            <p:cNvPr id="653" name="Google Shape;653;p66"/>
            <p:cNvSpPr/>
            <p:nvPr/>
          </p:nvSpPr>
          <p:spPr>
            <a:xfrm>
              <a:off x="2803524" y="1425955"/>
              <a:ext cx="2882900" cy="2853055"/>
            </a:xfrm>
            <a:custGeom>
              <a:rect b="b" l="l" r="r" t="t"/>
              <a:pathLst>
                <a:path extrusionOk="0" h="2853054" w="2882900">
                  <a:moveTo>
                    <a:pt x="0" y="148590"/>
                  </a:moveTo>
                  <a:lnTo>
                    <a:pt x="148590" y="0"/>
                  </a:lnTo>
                  <a:lnTo>
                    <a:pt x="445770" y="148590"/>
                  </a:lnTo>
                  <a:lnTo>
                    <a:pt x="742950" y="148590"/>
                  </a:lnTo>
                  <a:lnTo>
                    <a:pt x="520065" y="520065"/>
                  </a:lnTo>
                  <a:lnTo>
                    <a:pt x="148590" y="742950"/>
                  </a:lnTo>
                  <a:lnTo>
                    <a:pt x="222885" y="445770"/>
                  </a:lnTo>
                  <a:lnTo>
                    <a:pt x="0" y="148590"/>
                  </a:lnTo>
                  <a:close/>
                </a:path>
                <a:path extrusionOk="0" h="2853054" w="2882900">
                  <a:moveTo>
                    <a:pt x="371475" y="326898"/>
                  </a:moveTo>
                  <a:lnTo>
                    <a:pt x="1619631" y="832104"/>
                  </a:lnTo>
                </a:path>
                <a:path extrusionOk="0" h="2853054" w="2882900">
                  <a:moveTo>
                    <a:pt x="386334" y="326898"/>
                  </a:moveTo>
                  <a:lnTo>
                    <a:pt x="2496312" y="2273427"/>
                  </a:lnTo>
                </a:path>
                <a:path extrusionOk="0" h="2853054" w="2882900">
                  <a:moveTo>
                    <a:pt x="2882646" y="1367028"/>
                  </a:moveTo>
                  <a:lnTo>
                    <a:pt x="980694" y="2852928"/>
                  </a:lnTo>
                  <a:lnTo>
                    <a:pt x="2481453" y="227342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4274565" y="1574545"/>
              <a:ext cx="1322705" cy="1085215"/>
            </a:xfrm>
            <a:custGeom>
              <a:rect b="b" l="l" r="r" t="t"/>
              <a:pathLst>
                <a:path extrusionOk="0" h="1085214" w="1322704">
                  <a:moveTo>
                    <a:pt x="0" y="891540"/>
                  </a:moveTo>
                  <a:lnTo>
                    <a:pt x="817245" y="1084707"/>
                  </a:lnTo>
                  <a:lnTo>
                    <a:pt x="1322451" y="0"/>
                  </a:lnTo>
                  <a:lnTo>
                    <a:pt x="427369" y="198907"/>
                  </a:lnTo>
                  <a:lnTo>
                    <a:pt x="0" y="891540"/>
                  </a:lnTo>
                  <a:close/>
                </a:path>
                <a:path extrusionOk="0" h="1085214" w="1322704">
                  <a:moveTo>
                    <a:pt x="386334" y="208026"/>
                  </a:moveTo>
                  <a:lnTo>
                    <a:pt x="427369" y="198907"/>
                  </a:lnTo>
                  <a:lnTo>
                    <a:pt x="430911" y="193167"/>
                  </a:lnTo>
                  <a:lnTo>
                    <a:pt x="386334" y="208026"/>
                  </a:lnTo>
                  <a:close/>
                </a:path>
              </a:pathLst>
            </a:custGeom>
            <a:solidFill>
              <a:srgbClr val="65BBB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4274565" y="1574545"/>
              <a:ext cx="1322705" cy="1085215"/>
            </a:xfrm>
            <a:custGeom>
              <a:rect b="b" l="l" r="r" t="t"/>
              <a:pathLst>
                <a:path extrusionOk="0" h="1085214" w="1322704">
                  <a:moveTo>
                    <a:pt x="430911" y="193167"/>
                  </a:moveTo>
                  <a:lnTo>
                    <a:pt x="0" y="891540"/>
                  </a:lnTo>
                  <a:lnTo>
                    <a:pt x="817245" y="1084707"/>
                  </a:lnTo>
                  <a:lnTo>
                    <a:pt x="1322451" y="0"/>
                  </a:lnTo>
                  <a:lnTo>
                    <a:pt x="386334" y="208026"/>
                  </a:lnTo>
                </a:path>
              </a:pathLst>
            </a:custGeom>
            <a:noFill/>
            <a:ln cap="flat" cmpd="sng" w="9525">
              <a:solidFill>
                <a:srgbClr val="008E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4411268" y="2250135"/>
              <a:ext cx="1278255" cy="520065"/>
            </a:xfrm>
            <a:custGeom>
              <a:rect b="b" l="l" r="r" t="t"/>
              <a:pathLst>
                <a:path extrusionOk="0" h="520064" w="1278254">
                  <a:moveTo>
                    <a:pt x="0" y="0"/>
                  </a:moveTo>
                  <a:lnTo>
                    <a:pt x="1277874" y="52006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5231485" y="2376931"/>
              <a:ext cx="2021205" cy="2318385"/>
            </a:xfrm>
            <a:custGeom>
              <a:rect b="b" l="l" r="r" t="t"/>
              <a:pathLst>
                <a:path extrusionOk="0" h="2318385" w="2021204">
                  <a:moveTo>
                    <a:pt x="0" y="1411605"/>
                  </a:moveTo>
                  <a:lnTo>
                    <a:pt x="44577" y="1827657"/>
                  </a:lnTo>
                  <a:lnTo>
                    <a:pt x="802386" y="2318004"/>
                  </a:lnTo>
                  <a:lnTo>
                    <a:pt x="1441323" y="1916811"/>
                  </a:lnTo>
                  <a:lnTo>
                    <a:pt x="2020824" y="965835"/>
                  </a:lnTo>
                  <a:lnTo>
                    <a:pt x="1753362" y="742950"/>
                  </a:lnTo>
                  <a:lnTo>
                    <a:pt x="514121" y="0"/>
                  </a:lnTo>
                  <a:lnTo>
                    <a:pt x="386334" y="906399"/>
                  </a:lnTo>
                  <a:lnTo>
                    <a:pt x="0" y="1411605"/>
                  </a:lnTo>
                  <a:close/>
                </a:path>
              </a:pathLst>
            </a:custGeom>
            <a:solidFill>
              <a:srgbClr val="AA3F3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5231485" y="2376931"/>
              <a:ext cx="2021205" cy="2318385"/>
            </a:xfrm>
            <a:custGeom>
              <a:rect b="b" l="l" r="r" t="t"/>
              <a:pathLst>
                <a:path extrusionOk="0" h="2318385" w="2021204">
                  <a:moveTo>
                    <a:pt x="514121" y="0"/>
                  </a:moveTo>
                  <a:lnTo>
                    <a:pt x="386334" y="906399"/>
                  </a:lnTo>
                  <a:lnTo>
                    <a:pt x="0" y="1411605"/>
                  </a:lnTo>
                  <a:lnTo>
                    <a:pt x="44577" y="1827657"/>
                  </a:lnTo>
                  <a:lnTo>
                    <a:pt x="802386" y="2318004"/>
                  </a:lnTo>
                  <a:lnTo>
                    <a:pt x="1441323" y="1916811"/>
                  </a:lnTo>
                  <a:lnTo>
                    <a:pt x="2020824" y="965835"/>
                  </a:lnTo>
                  <a:lnTo>
                    <a:pt x="1753362" y="742950"/>
                  </a:lnTo>
                  <a:lnTo>
                    <a:pt x="5141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9" name="Google Shape;659;p66"/>
          <p:cNvSpPr txBox="1"/>
          <p:nvPr/>
        </p:nvSpPr>
        <p:spPr>
          <a:xfrm>
            <a:off x="3296030" y="1205229"/>
            <a:ext cx="1841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66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661" name="Google Shape;661;p66"/>
          <p:cNvSpPr txBox="1"/>
          <p:nvPr/>
        </p:nvSpPr>
        <p:spPr>
          <a:xfrm>
            <a:off x="3489200" y="3909567"/>
            <a:ext cx="19748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66"/>
          <p:cNvSpPr txBox="1"/>
          <p:nvPr/>
        </p:nvSpPr>
        <p:spPr>
          <a:xfrm>
            <a:off x="5212844" y="2379093"/>
            <a:ext cx="46799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092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66"/>
          <p:cNvSpPr txBox="1"/>
          <p:nvPr/>
        </p:nvSpPr>
        <p:spPr>
          <a:xfrm>
            <a:off x="933703" y="5213767"/>
            <a:ext cx="630174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P will be shadowed and Q will not be.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7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669" name="Google Shape;669;p67"/>
          <p:cNvSpPr txBox="1"/>
          <p:nvPr>
            <p:ph type="title"/>
          </p:nvPr>
        </p:nvSpPr>
        <p:spPr>
          <a:xfrm>
            <a:off x="5050028" y="1150922"/>
            <a:ext cx="410908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Illumination</a:t>
            </a:r>
            <a:endParaRPr/>
          </a:p>
        </p:txBody>
      </p:sp>
      <p:sp>
        <p:nvSpPr>
          <p:cNvPr id="670" name="Google Shape;670;p67"/>
          <p:cNvSpPr txBox="1"/>
          <p:nvPr/>
        </p:nvSpPr>
        <p:spPr>
          <a:xfrm>
            <a:off x="933693" y="2113747"/>
            <a:ext cx="8277225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7785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	calculations	include	only	light	that	comes	from	a  source to the point and reflected from it.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Indirect reflections between objects, refraction, etc., are  not handled.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9689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i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local illumination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used.	</a:t>
            </a:r>
            <a:r>
              <a:rPr i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Global illumination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 into account all light that falls on the object.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SimSun-ExtB"/>
              <a:buNone/>
            </a:pPr>
            <a:r>
              <a:t/>
            </a:r>
            <a:endParaRPr sz="2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techniques: </a:t>
            </a:r>
            <a:r>
              <a:rPr b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Ray Tracing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Radiosity Algorithms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8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676" name="Google Shape;676;p68"/>
          <p:cNvSpPr txBox="1"/>
          <p:nvPr>
            <p:ph type="title"/>
          </p:nvPr>
        </p:nvSpPr>
        <p:spPr>
          <a:xfrm>
            <a:off x="901954" y="1146350"/>
            <a:ext cx="8254491" cy="56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56921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Ray Tracing</a:t>
            </a:r>
            <a:endParaRPr/>
          </a:p>
        </p:txBody>
      </p:sp>
      <p:sp>
        <p:nvSpPr>
          <p:cNvPr id="677" name="Google Shape;677;p68"/>
          <p:cNvSpPr txBox="1"/>
          <p:nvPr>
            <p:ph idx="1" type="body"/>
          </p:nvPr>
        </p:nvSpPr>
        <p:spPr>
          <a:xfrm>
            <a:off x="898909" y="1828768"/>
            <a:ext cx="826058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33147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Perform	exactly	what	our	image-precision	algorithm  described.</a:t>
            </a:r>
            <a:endParaRPr/>
          </a:p>
          <a:p>
            <a:pPr indent="0" lvl="0" marL="593725" rtl="0" algn="l">
              <a:lnSpc>
                <a:spcPct val="100000"/>
              </a:lnSpc>
              <a:spcBef>
                <a:spcPts val="107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>
                <a:solidFill>
                  <a:srgbClr val="027F02"/>
                </a:solidFill>
              </a:rPr>
              <a:t>each pixel in the image</a:t>
            </a:r>
            <a:endParaRPr/>
          </a:p>
          <a:p>
            <a:pPr indent="0" lvl="0" marL="886460" marR="113664" rtl="0" algn="l">
              <a:lnSpc>
                <a:spcPct val="132916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27F02"/>
                </a:solidFill>
              </a:rPr>
              <a:t>Determine closest object in the direction of projector  Draw the pixel with appropriate colours</a:t>
            </a:r>
            <a:endParaRPr/>
          </a:p>
          <a:p>
            <a:pPr indent="-285115" lvl="0" marL="331470" marR="6350" rtl="0" algn="l">
              <a:lnSpc>
                <a:spcPct val="1086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Send	rays	from	CoP	through	each	image	pixel	to	the  world.</a:t>
            </a:r>
            <a:endParaRPr/>
          </a:p>
          <a:p>
            <a:pPr indent="-285115" lvl="0" marL="331470" rtl="0" algn="l">
              <a:lnSpc>
                <a:spcPct val="100000"/>
              </a:lnSpc>
              <a:spcBef>
                <a:spcPts val="10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Called 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ray tracing </a:t>
            </a:r>
            <a:r>
              <a:rPr lang="en-US"/>
              <a:t>or 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ray casting</a:t>
            </a:r>
            <a:r>
              <a:rPr lang="en-US"/>
              <a:t>.</a:t>
            </a:r>
            <a:endParaRPr/>
          </a:p>
          <a:p>
            <a:pPr indent="-285115" lvl="0" marL="331470" marR="6985" rtl="0" algn="l">
              <a:lnSpc>
                <a:spcPct val="1086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Equation of	the	ray is known.	Need	to	intersect	it	with  objects in the world.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9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683" name="Google Shape;683;p69"/>
          <p:cNvSpPr txBox="1"/>
          <p:nvPr>
            <p:ph type="title"/>
          </p:nvPr>
        </p:nvSpPr>
        <p:spPr>
          <a:xfrm>
            <a:off x="6243320" y="1146350"/>
            <a:ext cx="291338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Ray Equation</a:t>
            </a:r>
            <a:endParaRPr/>
          </a:p>
        </p:txBody>
      </p:sp>
      <p:sp>
        <p:nvSpPr>
          <p:cNvPr id="684" name="Google Shape;684;p69"/>
          <p:cNvSpPr txBox="1"/>
          <p:nvPr/>
        </p:nvSpPr>
        <p:spPr>
          <a:xfrm>
            <a:off x="870203" y="2077185"/>
            <a:ext cx="8350250" cy="430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360680" marR="685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CoP is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z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pixel point is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z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 ray is given by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∆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x,	y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∆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y,	z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∆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	t &gt;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imSun-ExtB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60680" marR="67945" rtl="0" algn="l">
              <a:lnSpc>
                <a:spcPct val="1086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	values	of	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	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	behind	CoP.	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	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	1	is	at	the  projection or pixel plane.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SimSun-ExtB"/>
              <a:buNone/>
            </a:pPr>
            <a:r>
              <a:t/>
            </a:r>
            <a:endParaRPr sz="2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60680" marR="66675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scene is in front of the plane, the region of interest  is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&gt;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SimSun-ExtB"/>
              <a:buNone/>
            </a:pPr>
            <a:r>
              <a:t/>
            </a:r>
            <a:endParaRPr sz="2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60680" marR="66675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intersections with other objects.	Closest object  is the one with the smallest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0"/>
          <p:cNvSpPr txBox="1"/>
          <p:nvPr>
            <p:ph type="title"/>
          </p:nvPr>
        </p:nvSpPr>
        <p:spPr>
          <a:xfrm>
            <a:off x="3394964" y="1146350"/>
            <a:ext cx="576199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Intersection with Polygons</a:t>
            </a:r>
            <a:endParaRPr/>
          </a:p>
        </p:txBody>
      </p:sp>
      <p:sp>
        <p:nvSpPr>
          <p:cNvPr id="690" name="Google Shape;690;p70"/>
          <p:cNvSpPr txBox="1"/>
          <p:nvPr/>
        </p:nvSpPr>
        <p:spPr>
          <a:xfrm>
            <a:off x="933703" y="2080421"/>
            <a:ext cx="807275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 of the polygon is given by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Ax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Cz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70"/>
          <p:cNvSpPr txBox="1"/>
          <p:nvPr/>
        </p:nvSpPr>
        <p:spPr>
          <a:xfrm>
            <a:off x="908303" y="2788558"/>
            <a:ext cx="6142990" cy="478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322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Intersection point: </a:t>
            </a:r>
            <a:r>
              <a:rPr i="1" lang="en-US" sz="29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9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9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−</a:t>
            </a:r>
            <a:r>
              <a:rPr baseline="30000" i="1" lang="en-US" sz="30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Ax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aseline="30000" lang="en-US" sz="30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aseline="30000" i="1" lang="en-US" sz="30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aseline="30000" lang="en-US" sz="30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aseline="30000" i="1" lang="en-US" sz="30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Cz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aseline="30000" lang="en-US" sz="30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aseline="30000" i="1" lang="en-US" sz="30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aseline="30000" sz="30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70"/>
          <p:cNvSpPr/>
          <p:nvPr/>
        </p:nvSpPr>
        <p:spPr>
          <a:xfrm>
            <a:off x="4773028" y="3084728"/>
            <a:ext cx="2247900" cy="0"/>
          </a:xfrm>
          <a:custGeom>
            <a:rect b="b" l="l" r="r" t="t"/>
            <a:pathLst>
              <a:path extrusionOk="0" h="120000" w="2247900">
                <a:moveTo>
                  <a:pt x="0" y="0"/>
                </a:moveTo>
                <a:lnTo>
                  <a:pt x="2247899" y="0"/>
                </a:lnTo>
              </a:path>
            </a:pathLst>
          </a:custGeom>
          <a:noFill/>
          <a:ln cap="flat" cmpd="sng" w="15225">
            <a:solidFill>
              <a:srgbClr val="00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70"/>
          <p:cNvSpPr txBox="1"/>
          <p:nvPr/>
        </p:nvSpPr>
        <p:spPr>
          <a:xfrm>
            <a:off x="4833620" y="3033488"/>
            <a:ext cx="2112010" cy="34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∆</a:t>
            </a:r>
            <a:r>
              <a:rPr i="1" lang="en-US" sz="2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i="1" lang="en-US" sz="2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∆</a:t>
            </a:r>
            <a:r>
              <a:rPr i="1" lang="en-US" sz="2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i="1" lang="en-US" sz="2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∆</a:t>
            </a:r>
            <a:r>
              <a:rPr i="1" lang="en-US" sz="2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70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695" name="Google Shape;695;p70"/>
          <p:cNvSpPr txBox="1"/>
          <p:nvPr>
            <p:ph idx="1" type="body"/>
          </p:nvPr>
        </p:nvSpPr>
        <p:spPr>
          <a:xfrm>
            <a:off x="898909" y="1828768"/>
            <a:ext cx="826058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650">
            <a:spAutoFit/>
          </a:bodyPr>
          <a:lstStyle/>
          <a:p>
            <a:pPr indent="-285115" lvl="0" marL="3314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Does it lie within the polygon?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imSun-ExtB"/>
              <a:buNone/>
            </a:pPr>
            <a:r>
              <a:t/>
            </a:r>
            <a:endParaRPr sz="2300"/>
          </a:p>
          <a:p>
            <a:pPr indent="-285115" lvl="0" marL="33147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Project to a coordinate plane and check for 2D polygon  containment.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imSun-ExtB"/>
              <a:buNone/>
            </a:pPr>
            <a:r>
              <a:t/>
            </a:r>
            <a:endParaRPr sz="2300"/>
          </a:p>
          <a:p>
            <a:pPr indent="-285115" lvl="0" marL="331470" marR="5715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Char char="•"/>
            </a:pPr>
            <a:r>
              <a:rPr lang="en-US"/>
              <a:t>Use the plane with largest area.	This is determined by  the largest absolute value of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A, B, C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1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701" name="Google Shape;701;p71"/>
          <p:cNvSpPr txBox="1"/>
          <p:nvPr>
            <p:ph type="title"/>
          </p:nvPr>
        </p:nvSpPr>
        <p:spPr>
          <a:xfrm>
            <a:off x="3495547" y="1150922"/>
            <a:ext cx="566166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Intersection with a Sphere</a:t>
            </a:r>
            <a:endParaRPr/>
          </a:p>
        </p:txBody>
      </p:sp>
      <p:sp>
        <p:nvSpPr>
          <p:cNvPr id="702" name="Google Shape;702;p71"/>
          <p:cNvSpPr txBox="1"/>
          <p:nvPr/>
        </p:nvSpPr>
        <p:spPr>
          <a:xfrm>
            <a:off x="857503" y="2071277"/>
            <a:ext cx="8362950" cy="4248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373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Sphere is given by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73380" marR="1626235" rtl="0" algn="l">
              <a:lnSpc>
                <a:spcPct val="108400"/>
              </a:lnSpc>
              <a:spcBef>
                <a:spcPts val="266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Substituting, we get:	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(∆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∆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∆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 2[∆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+ ∆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+ ∆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)]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 (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aseline="-25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50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lang="en-US" sz="25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73380" marR="68580" rtl="0" algn="l">
              <a:lnSpc>
                <a:spcPct val="108200"/>
              </a:lnSpc>
              <a:spcBef>
                <a:spcPts val="266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quadratic	equation.	Solve	for	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	Real	solution	with  smaller positive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one of interest.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imSun-ExtB"/>
              <a:buNone/>
            </a:pPr>
            <a:r>
              <a:t/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73380" marR="685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normalize such that the coefficient of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30000" lang="en-US" sz="25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1, since  we are interested only in the relative values of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2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708" name="Google Shape;708;p72"/>
          <p:cNvSpPr txBox="1"/>
          <p:nvPr>
            <p:ph type="title"/>
          </p:nvPr>
        </p:nvSpPr>
        <p:spPr>
          <a:xfrm>
            <a:off x="4295647" y="1146350"/>
            <a:ext cx="486156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Ray Tracing</a:t>
            </a:r>
            <a:endParaRPr/>
          </a:p>
        </p:txBody>
      </p:sp>
      <p:sp>
        <p:nvSpPr>
          <p:cNvPr id="709" name="Google Shape;709;p72"/>
          <p:cNvSpPr txBox="1"/>
          <p:nvPr/>
        </p:nvSpPr>
        <p:spPr>
          <a:xfrm>
            <a:off x="933703" y="1784576"/>
            <a:ext cx="8540750" cy="234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1750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ray from CoP through a pixel hits an object, it can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990" lvl="1" marL="574675" marR="0" rtl="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–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reflected off the surface about the normal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355" lvl="1" marL="574675" marR="5080" rtl="0" algn="l">
              <a:lnSpc>
                <a:spcPct val="1082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–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	transmitted	into	the	object	as	per	Snell’s	law	of  refraction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990" lvl="1" marL="57467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–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light from all light sources by diffuse reflections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72"/>
          <p:cNvSpPr txBox="1"/>
          <p:nvPr/>
        </p:nvSpPr>
        <p:spPr>
          <a:xfrm>
            <a:off x="933701" y="4414989"/>
            <a:ext cx="2682240" cy="1242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	of	these  colour/intensity  principle.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72"/>
          <p:cNvSpPr txBox="1"/>
          <p:nvPr/>
        </p:nvSpPr>
        <p:spPr>
          <a:xfrm>
            <a:off x="3625373" y="4414991"/>
            <a:ext cx="5534025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274955" lvl="0" marL="1270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secondary	rays	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	bring		in	a  by	recursively	applying		the	above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2"/>
          <p:cNvSpPr txBox="1"/>
          <p:nvPr/>
        </p:nvSpPr>
        <p:spPr>
          <a:xfrm>
            <a:off x="933706" y="5968151"/>
            <a:ext cx="822515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 appearance is a combination of the individual colours.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 txBox="1"/>
          <p:nvPr/>
        </p:nvSpPr>
        <p:spPr>
          <a:xfrm>
            <a:off x="4965191" y="3416172"/>
            <a:ext cx="19748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73"/>
          <p:cNvSpPr txBox="1"/>
          <p:nvPr/>
        </p:nvSpPr>
        <p:spPr>
          <a:xfrm>
            <a:off x="5158356" y="3579619"/>
            <a:ext cx="11493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9" name="Google Shape;719;p73"/>
          <p:cNvSpPr txBox="1"/>
          <p:nvPr/>
        </p:nvSpPr>
        <p:spPr>
          <a:xfrm>
            <a:off x="7045449" y="2970403"/>
            <a:ext cx="1841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73"/>
          <p:cNvSpPr txBox="1"/>
          <p:nvPr/>
        </p:nvSpPr>
        <p:spPr>
          <a:xfrm>
            <a:off x="7238618" y="3133850"/>
            <a:ext cx="11493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73"/>
          <p:cNvSpPr txBox="1"/>
          <p:nvPr/>
        </p:nvSpPr>
        <p:spPr>
          <a:xfrm>
            <a:off x="4612894" y="2539491"/>
            <a:ext cx="35877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b="1" baseline="-25000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2" name="Google Shape;722;p73"/>
          <p:cNvSpPr txBox="1"/>
          <p:nvPr/>
        </p:nvSpPr>
        <p:spPr>
          <a:xfrm>
            <a:off x="6217668" y="3312157"/>
            <a:ext cx="35877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1" baseline="-25000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Google Shape;723;p73"/>
          <p:cNvSpPr txBox="1"/>
          <p:nvPr/>
        </p:nvSpPr>
        <p:spPr>
          <a:xfrm>
            <a:off x="2696079" y="2866387"/>
            <a:ext cx="25463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73"/>
          <p:cNvSpPr txBox="1"/>
          <p:nvPr/>
        </p:nvSpPr>
        <p:spPr>
          <a:xfrm>
            <a:off x="6514845" y="1246757"/>
            <a:ext cx="29908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1" baseline="-25000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5" name="Google Shape;725;p73"/>
          <p:cNvSpPr/>
          <p:nvPr/>
        </p:nvSpPr>
        <p:spPr>
          <a:xfrm>
            <a:off x="2716599" y="1314189"/>
            <a:ext cx="4629569" cy="426180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26" name="Google Shape;726;p73"/>
          <p:cNvSpPr txBox="1"/>
          <p:nvPr/>
        </p:nvSpPr>
        <p:spPr>
          <a:xfrm>
            <a:off x="933703" y="5065522"/>
            <a:ext cx="5745480" cy="1304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marR="92646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Rays will be spawned from every point.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73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4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733" name="Google Shape;733;p74"/>
          <p:cNvSpPr txBox="1"/>
          <p:nvPr>
            <p:ph type="title"/>
          </p:nvPr>
        </p:nvSpPr>
        <p:spPr>
          <a:xfrm>
            <a:off x="5831840" y="1146350"/>
            <a:ext cx="332740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Algorithm</a:t>
            </a:r>
            <a:endParaRPr/>
          </a:p>
        </p:txBody>
      </p:sp>
      <p:sp>
        <p:nvSpPr>
          <p:cNvPr id="734" name="Google Shape;734;p74"/>
          <p:cNvSpPr txBox="1"/>
          <p:nvPr/>
        </p:nvSpPr>
        <p:spPr>
          <a:xfrm>
            <a:off x="933703" y="2110708"/>
            <a:ext cx="8223884" cy="281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	the	recursive	ray	tracing	routine	for	every	pixel	to  compute its colour.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547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for each scan-line do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1160145" marR="2727960" rtl="0" algn="l">
              <a:lnSpc>
                <a:spcPct val="108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for each pixel in scan line do  determine the ray for the pixel  pixelColour </a:t>
            </a:r>
            <a:r>
              <a:rPr lang="en-US" sz="2450">
                <a:solidFill>
                  <a:srgbClr val="191998"/>
                </a:solidFill>
                <a:latin typeface="SimSun-ExtB"/>
                <a:ea typeface="SimSun-ExtB"/>
                <a:cs typeface="SimSun-ExtB"/>
                <a:sym typeface="SimSun-ExtB"/>
              </a:rPr>
              <a:t>← </a:t>
            </a: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RT</a:t>
            </a:r>
            <a:r>
              <a:rPr lang="en-US" sz="2450" u="sng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Trace(ray, 1)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5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740" name="Google Shape;740;p75"/>
          <p:cNvSpPr txBox="1"/>
          <p:nvPr>
            <p:ph type="title"/>
          </p:nvPr>
        </p:nvSpPr>
        <p:spPr>
          <a:xfrm>
            <a:off x="4315459" y="1146350"/>
            <a:ext cx="484378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Ray Tracing Algorithm</a:t>
            </a:r>
            <a:endParaRPr/>
          </a:p>
        </p:txBody>
      </p:sp>
      <p:sp>
        <p:nvSpPr>
          <p:cNvPr id="741" name="Google Shape;741;p75"/>
          <p:cNvSpPr txBox="1"/>
          <p:nvPr/>
        </p:nvSpPr>
        <p:spPr>
          <a:xfrm>
            <a:off x="933703" y="2110708"/>
            <a:ext cx="8223884" cy="4027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 ray with closest object and compute colour using  a shading routine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547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RT</a:t>
            </a:r>
            <a:r>
              <a:rPr lang="en-US" sz="2450" u="sng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Trace(ray, depth)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73125" marR="272669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Find the closest object for the ray  if (object found)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6014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compute normal at intersection point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86384" lvl="0" marL="873760" marR="175895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return RT</a:t>
            </a:r>
            <a:r>
              <a:rPr lang="en-US" sz="2450" u="sng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Shade(obj, ray, intersect, normal, dpth)  else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60145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return BackgroundColour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901954" y="1146350"/>
            <a:ext cx="8254491" cy="56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29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Diffuse or Lambertian Reflection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933695" y="2042128"/>
            <a:ext cx="8225790" cy="427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just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that obey Lambert’s law of reflection: cloth, rough  wall, etc.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imSun-ExtB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just">
              <a:lnSpc>
                <a:spcPct val="108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normal component of light falling on it is absorbed  by the object and is then reflected back equally in all  directions.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imSun-ExtB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just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preferred direction for reflecting light falling on it.  Appearance of the point is independent of the view angle.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imSun-ExtB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component of the light is proportional to </a:t>
            </a:r>
            <a:r>
              <a:rPr b="0" i="0" lang="en-US" sz="24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cos </a:t>
            </a:r>
            <a:r>
              <a:rPr b="0" i="1" lang="en-US" sz="24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6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747" name="Google Shape;747;p76"/>
          <p:cNvSpPr txBox="1"/>
          <p:nvPr>
            <p:ph type="title"/>
          </p:nvPr>
        </p:nvSpPr>
        <p:spPr>
          <a:xfrm>
            <a:off x="5075935" y="1150922"/>
            <a:ext cx="408305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Shading Algorithm</a:t>
            </a:r>
            <a:endParaRPr/>
          </a:p>
        </p:txBody>
      </p:sp>
      <p:sp>
        <p:nvSpPr>
          <p:cNvPr id="748" name="Google Shape;748;p76"/>
          <p:cNvSpPr txBox="1"/>
          <p:nvPr/>
        </p:nvSpPr>
        <p:spPr>
          <a:xfrm>
            <a:off x="908303" y="1933915"/>
            <a:ext cx="7393940" cy="4030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23215" lvl="0" marL="323215" marR="1805939" rtl="0" algn="l">
              <a:lnSpc>
                <a:spcPct val="156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all effects to compute colour  </a:t>
            </a: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RT</a:t>
            </a:r>
            <a:r>
              <a:rPr lang="en-US" sz="2450" u="sng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Shade(obj, ray, pnt, n, d)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8525" marR="3951604" rtl="0" algn="l">
              <a:lnSpc>
                <a:spcPct val="1082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clr = ambient term  for each light L do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85545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lRay = ray to light from pnt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85545" marR="30480" rtl="0" algn="l">
              <a:lnSpc>
                <a:spcPct val="1082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Compute how much light reaches pnt from L  clr += </a:t>
            </a:r>
            <a:r>
              <a:rPr i="1"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191998"/>
                </a:solidFill>
                <a:latin typeface="Georgia"/>
                <a:ea typeface="Georgia"/>
                <a:cs typeface="Georgia"/>
                <a:sym typeface="Georgia"/>
              </a:rPr>
              <a:t>d  </a:t>
            </a:r>
            <a:r>
              <a:rPr lang="en-US" sz="2450">
                <a:solidFill>
                  <a:srgbClr val="191998"/>
                </a:solidFill>
                <a:latin typeface="SimSun-ExtB"/>
                <a:ea typeface="SimSun-ExtB"/>
                <a:cs typeface="SimSun-ExtB"/>
                <a:sym typeface="SimSun-ExtB"/>
              </a:rPr>
              <a:t>∗ </a:t>
            </a: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diffuse component due to L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if (d </a:t>
            </a:r>
            <a:r>
              <a:rPr i="1"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= maxDepth) return clr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// Onto recursive processing now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7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754" name="Google Shape;754;p77"/>
          <p:cNvSpPr txBox="1"/>
          <p:nvPr/>
        </p:nvSpPr>
        <p:spPr>
          <a:xfrm>
            <a:off x="1769356" y="1158207"/>
            <a:ext cx="4518660" cy="407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0" lvl="0" marL="38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if (object is reflective)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4485" marR="208915" rtl="0" algn="just">
              <a:lnSpc>
                <a:spcPct val="125098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rRay = reflected ray from pnt  rClr = RT</a:t>
            </a:r>
            <a:r>
              <a:rPr lang="en-US" sz="2450" u="sng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Trace(rRay, d + 1)  clr += </a:t>
            </a:r>
            <a:r>
              <a:rPr i="1"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191998"/>
                </a:solidFill>
                <a:latin typeface="Georgia"/>
                <a:ea typeface="Georgia"/>
                <a:cs typeface="Georgia"/>
                <a:sym typeface="Georgia"/>
              </a:rPr>
              <a:t>s  </a:t>
            </a:r>
            <a:r>
              <a:rPr lang="en-US" sz="2450">
                <a:solidFill>
                  <a:srgbClr val="191998"/>
                </a:solidFill>
                <a:latin typeface="SimSun-ExtB"/>
                <a:ea typeface="SimSun-ExtB"/>
                <a:cs typeface="SimSun-ExtB"/>
                <a:sym typeface="SimSun-ExtB"/>
              </a:rPr>
              <a:t>∗ </a:t>
            </a: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rClr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if (object is transparent)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4485" marR="194945" rtl="0" algn="just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tRay = refracted ray from pnt  if (no total internal reflection)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4" lvl="0" marL="612140" marR="30480" rtl="0" algn="just">
              <a:lnSpc>
                <a:spcPct val="125098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tClr = RT</a:t>
            </a:r>
            <a:r>
              <a:rPr lang="en-US" sz="2450" u="sng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Trace(tRay, d + 1)  clr += </a:t>
            </a:r>
            <a:r>
              <a:rPr i="1"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aseline="-25000" i="1" lang="en-US" sz="2550">
                <a:solidFill>
                  <a:srgbClr val="191998"/>
                </a:solidFill>
                <a:latin typeface="Georgia"/>
                <a:ea typeface="Georgia"/>
                <a:cs typeface="Georgia"/>
                <a:sym typeface="Georgia"/>
              </a:rPr>
              <a:t>t  </a:t>
            </a:r>
            <a:r>
              <a:rPr lang="en-US" sz="2450">
                <a:solidFill>
                  <a:srgbClr val="191998"/>
                </a:solidFill>
                <a:latin typeface="SimSun-ExtB"/>
                <a:ea typeface="SimSun-ExtB"/>
                <a:cs typeface="SimSun-ExtB"/>
                <a:sym typeface="SimSun-ExtB"/>
              </a:rPr>
              <a:t>∗ </a:t>
            </a: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tClr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just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191998"/>
                </a:solidFill>
                <a:latin typeface="Arial"/>
                <a:ea typeface="Arial"/>
                <a:cs typeface="Arial"/>
                <a:sym typeface="Arial"/>
              </a:rPr>
              <a:t>return clr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8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760" name="Google Shape;760;p78"/>
          <p:cNvSpPr txBox="1"/>
          <p:nvPr>
            <p:ph type="title"/>
          </p:nvPr>
        </p:nvSpPr>
        <p:spPr>
          <a:xfrm>
            <a:off x="901954" y="1146350"/>
            <a:ext cx="8254491" cy="56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29673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Ray Tracing: Discussion</a:t>
            </a:r>
            <a:endParaRPr/>
          </a:p>
        </p:txBody>
      </p:sp>
      <p:sp>
        <p:nvSpPr>
          <p:cNvPr id="761" name="Google Shape;761;p78"/>
          <p:cNvSpPr txBox="1"/>
          <p:nvPr/>
        </p:nvSpPr>
        <p:spPr>
          <a:xfrm>
            <a:off x="933692" y="1725133"/>
            <a:ext cx="8226425" cy="4596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7300">
            <a:spAutoFit/>
          </a:bodyPr>
          <a:lstStyle/>
          <a:p>
            <a:pPr indent="-285115" lvl="0" marL="2971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Ray tracing is very good to compute specular effects.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just">
              <a:lnSpc>
                <a:spcPct val="1086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very compute intensive as the ray tree can grow  exponentially with spawning of new rays.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6985" rtl="0" algn="just">
              <a:lnSpc>
                <a:spcPct val="108200"/>
              </a:lnSpc>
              <a:spcBef>
                <a:spcPts val="83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subject to numerical precision as small changes in  secondary and tertiary rays can have large impact.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6350" rtl="0" algn="just">
              <a:lnSpc>
                <a:spcPct val="108400"/>
              </a:lnSpc>
              <a:spcBef>
                <a:spcPts val="83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simplifications: Trace a set of rays (beams,  cones, pencils) to take advantage of coherence,  stochastic sampling to reduce aliasing effects, etc.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just">
              <a:lnSpc>
                <a:spcPct val="1086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today when really high quality rendered images are  required at the expense of time.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9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767" name="Google Shape;767;p79"/>
          <p:cNvSpPr txBox="1"/>
          <p:nvPr>
            <p:ph type="title"/>
          </p:nvPr>
        </p:nvSpPr>
        <p:spPr>
          <a:xfrm>
            <a:off x="4571491" y="1146350"/>
            <a:ext cx="458724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Radiosity Algorithms</a:t>
            </a:r>
            <a:endParaRPr/>
          </a:p>
        </p:txBody>
      </p:sp>
      <p:sp>
        <p:nvSpPr>
          <p:cNvPr id="768" name="Google Shape;768;p79"/>
          <p:cNvSpPr txBox="1"/>
          <p:nvPr/>
        </p:nvSpPr>
        <p:spPr>
          <a:xfrm>
            <a:off x="3451859" y="4229263"/>
            <a:ext cx="179451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 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 </a:t>
            </a: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baseline="-25000" i="1" lang="en-US" sz="255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baseline="-25000" sz="25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9" name="Google Shape;769;p79"/>
          <p:cNvSpPr txBox="1"/>
          <p:nvPr/>
        </p:nvSpPr>
        <p:spPr>
          <a:xfrm>
            <a:off x="933700" y="2150331"/>
            <a:ext cx="8226425" cy="2181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Ray	tracing	is	a	view-dependent	global	illumination  algorithm.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6985" rtl="0" algn="l">
              <a:lnSpc>
                <a:spcPct val="108600"/>
              </a:lnSpc>
              <a:spcBef>
                <a:spcPts val="169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	we	model the	light that	leaves each	surface	patch  independently, in a view-independent manner?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29995" marR="0" rtl="0" algn="ctr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79"/>
          <p:cNvSpPr txBox="1"/>
          <p:nvPr/>
        </p:nvSpPr>
        <p:spPr>
          <a:xfrm>
            <a:off x="933703" y="4700590"/>
            <a:ext cx="8224520" cy="18599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3126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lang="en-US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115" lvl="0" marL="297180" marR="5080" rtl="0" algn="just">
              <a:lnSpc>
                <a:spcPct val="1084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leaving a patch – </a:t>
            </a:r>
            <a:r>
              <a:rPr b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radiosity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is the light emitted by  it plus the light that comes to it from other patches that is  reflected.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79"/>
          <p:cNvSpPr txBox="1"/>
          <p:nvPr/>
        </p:nvSpPr>
        <p:spPr>
          <a:xfrm>
            <a:off x="6070093" y="4276511"/>
            <a:ext cx="83439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baseline="30000" i="1" lang="en-US" sz="367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i="1" lang="en-US" sz="1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ij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0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777" name="Google Shape;777;p80"/>
          <p:cNvSpPr txBox="1"/>
          <p:nvPr/>
        </p:nvSpPr>
        <p:spPr>
          <a:xfrm>
            <a:off x="895603" y="1158207"/>
            <a:ext cx="8300720" cy="1592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335280" marR="431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factor F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ij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the fraction of the energy that leaves  patch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arrives at the patch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33528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sources can be treated as regular objects with high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80"/>
          <p:cNvSpPr txBox="1"/>
          <p:nvPr/>
        </p:nvSpPr>
        <p:spPr>
          <a:xfrm>
            <a:off x="1180587" y="2721829"/>
            <a:ext cx="3202940" cy="842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baseline="-25000" lang="en-US" sz="3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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issive components.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1315" marR="0" rtl="0" algn="ctr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baseline="-25000" lang="en-US" sz="25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lang="en-US" sz="25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	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−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baseline="-25000" lang="en-US" sz="25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lang="en-US" sz="25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endParaRPr baseline="-25000" sz="25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9" name="Google Shape;779;p80"/>
          <p:cNvSpPr txBox="1"/>
          <p:nvPr/>
        </p:nvSpPr>
        <p:spPr>
          <a:xfrm>
            <a:off x="1425949" y="3605950"/>
            <a:ext cx="23558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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80"/>
          <p:cNvSpPr txBox="1"/>
          <p:nvPr/>
        </p:nvSpPr>
        <p:spPr>
          <a:xfrm>
            <a:off x="1425949" y="3794927"/>
            <a:ext cx="23558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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80"/>
          <p:cNvSpPr txBox="1"/>
          <p:nvPr/>
        </p:nvSpPr>
        <p:spPr>
          <a:xfrm>
            <a:off x="1425949" y="3983904"/>
            <a:ext cx="23558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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80"/>
          <p:cNvSpPr txBox="1"/>
          <p:nvPr/>
        </p:nvSpPr>
        <p:spPr>
          <a:xfrm>
            <a:off x="1425949" y="4172881"/>
            <a:ext cx="23558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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80"/>
          <p:cNvSpPr txBox="1"/>
          <p:nvPr/>
        </p:nvSpPr>
        <p:spPr>
          <a:xfrm>
            <a:off x="1425949" y="4374047"/>
            <a:ext cx="23558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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80"/>
          <p:cNvSpPr txBox="1"/>
          <p:nvPr/>
        </p:nvSpPr>
        <p:spPr>
          <a:xfrm>
            <a:off x="1387849" y="3564804"/>
            <a:ext cx="285623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 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−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	F	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	F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80"/>
          <p:cNvSpPr txBox="1"/>
          <p:nvPr/>
        </p:nvSpPr>
        <p:spPr>
          <a:xfrm>
            <a:off x="4677143" y="3134839"/>
            <a:ext cx="1976120" cy="833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 · ·	−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baseline="-25000" lang="en-US" sz="25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lang="en-US" sz="25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baseline="-25000" sz="25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 · ·	−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	F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80"/>
          <p:cNvSpPr txBox="1"/>
          <p:nvPr/>
        </p:nvSpPr>
        <p:spPr>
          <a:xfrm>
            <a:off x="2174738" y="3706943"/>
            <a:ext cx="2294255" cy="28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	21	2	22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7" name="Google Shape;787;p80"/>
          <p:cNvSpPr txBox="1"/>
          <p:nvPr/>
        </p:nvSpPr>
        <p:spPr>
          <a:xfrm>
            <a:off x="5975594" y="3706943"/>
            <a:ext cx="614045" cy="28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	2</a:t>
            </a:r>
            <a:r>
              <a:rPr i="1"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8" name="Google Shape;788;p80"/>
          <p:cNvSpPr txBox="1"/>
          <p:nvPr/>
        </p:nvSpPr>
        <p:spPr>
          <a:xfrm>
            <a:off x="2221976" y="3942555"/>
            <a:ext cx="87630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endParaRPr sz="2450">
              <a:solidFill>
                <a:schemeClr val="dk1"/>
              </a:solidFill>
              <a:latin typeface="SimSun-ExtB"/>
              <a:ea typeface="SimSun-ExtB"/>
              <a:cs typeface="SimSun-ExtB"/>
              <a:sym typeface="SimSun-Ext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endParaRPr sz="2450">
              <a:solidFill>
                <a:schemeClr val="dk1"/>
              </a:solidFill>
              <a:latin typeface="SimSun-ExtB"/>
              <a:ea typeface="SimSun-ExtB"/>
              <a:cs typeface="SimSun-ExtB"/>
              <a:sym typeface="SimSun-ExtB"/>
            </a:endParaRPr>
          </a:p>
        </p:txBody>
      </p:sp>
      <p:sp>
        <p:nvSpPr>
          <p:cNvPr id="789" name="Google Shape;789;p80"/>
          <p:cNvSpPr txBox="1"/>
          <p:nvPr/>
        </p:nvSpPr>
        <p:spPr>
          <a:xfrm>
            <a:off x="3770427" y="3942555"/>
            <a:ext cx="87630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endParaRPr sz="2450">
              <a:solidFill>
                <a:schemeClr val="dk1"/>
              </a:solidFill>
              <a:latin typeface="SimSun-ExtB"/>
              <a:ea typeface="SimSun-ExtB"/>
              <a:cs typeface="SimSun-ExtB"/>
              <a:sym typeface="SimSun-Ext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endParaRPr sz="2450">
              <a:solidFill>
                <a:schemeClr val="dk1"/>
              </a:solidFill>
              <a:latin typeface="SimSun-ExtB"/>
              <a:ea typeface="SimSun-ExtB"/>
              <a:cs typeface="SimSun-ExtB"/>
              <a:sym typeface="SimSun-ExtB"/>
            </a:endParaRPr>
          </a:p>
        </p:txBody>
      </p:sp>
      <p:sp>
        <p:nvSpPr>
          <p:cNvPr id="790" name="Google Shape;790;p80"/>
          <p:cNvSpPr txBox="1"/>
          <p:nvPr/>
        </p:nvSpPr>
        <p:spPr>
          <a:xfrm>
            <a:off x="4881491" y="3942555"/>
            <a:ext cx="87630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endParaRPr sz="2450">
              <a:solidFill>
                <a:schemeClr val="dk1"/>
              </a:solidFill>
              <a:latin typeface="SimSun-ExtB"/>
              <a:ea typeface="SimSun-ExtB"/>
              <a:cs typeface="SimSun-ExtB"/>
              <a:sym typeface="SimSun-Ext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endParaRPr sz="2450">
              <a:solidFill>
                <a:schemeClr val="dk1"/>
              </a:solidFill>
              <a:latin typeface="SimSun-ExtB"/>
              <a:ea typeface="SimSun-ExtB"/>
              <a:cs typeface="SimSun-ExtB"/>
              <a:sym typeface="SimSun-ExtB"/>
            </a:endParaRPr>
          </a:p>
        </p:txBody>
      </p:sp>
      <p:sp>
        <p:nvSpPr>
          <p:cNvPr id="791" name="Google Shape;791;p80"/>
          <p:cNvSpPr txBox="1"/>
          <p:nvPr/>
        </p:nvSpPr>
        <p:spPr>
          <a:xfrm>
            <a:off x="1648442" y="4779435"/>
            <a:ext cx="598106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−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aseline="-25000" lang="en-US" sz="25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	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−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aseline="-25000" lang="en-US" sz="25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	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 · ·	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−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nn	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baseline="-25000" sz="25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2" name="Google Shape;792;p80"/>
          <p:cNvSpPr txBox="1"/>
          <p:nvPr/>
        </p:nvSpPr>
        <p:spPr>
          <a:xfrm>
            <a:off x="7148558" y="3160958"/>
            <a:ext cx="163703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-25000" lang="en-US" sz="25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	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lang="en-US" sz="25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aseline="-25000" sz="25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3" name="Google Shape;793;p80"/>
          <p:cNvSpPr txBox="1"/>
          <p:nvPr/>
        </p:nvSpPr>
        <p:spPr>
          <a:xfrm>
            <a:off x="6730982" y="2863766"/>
            <a:ext cx="221869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 			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80"/>
          <p:cNvSpPr txBox="1"/>
          <p:nvPr/>
        </p:nvSpPr>
        <p:spPr>
          <a:xfrm>
            <a:off x="6692882" y="3416980"/>
            <a:ext cx="229489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 </a:t>
            </a:r>
            <a:r>
              <a:rPr baseline="-25000" i="1" lang="en-US" sz="3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	</a:t>
            </a:r>
            <a:r>
              <a:rPr baseline="-25000" i="1" lang="en-US" sz="3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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80"/>
          <p:cNvSpPr txBox="1"/>
          <p:nvPr/>
        </p:nvSpPr>
        <p:spPr>
          <a:xfrm>
            <a:off x="6730982" y="3612060"/>
            <a:ext cx="221869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 	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aseline="30000" lang="en-US" sz="3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		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aseline="30000" lang="en-US" sz="3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</a:t>
            </a:r>
            <a:endParaRPr baseline="30000" sz="36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80"/>
          <p:cNvSpPr txBox="1"/>
          <p:nvPr/>
        </p:nvSpPr>
        <p:spPr>
          <a:xfrm>
            <a:off x="6705582" y="3794935"/>
            <a:ext cx="226949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  </a:t>
            </a:r>
            <a:r>
              <a:rPr baseline="-25000" lang="en-US" sz="3675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 </a:t>
            </a:r>
            <a:r>
              <a:rPr baseline="-25000" lang="en-US" sz="3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 </a:t>
            </a:r>
            <a:r>
              <a:rPr baseline="-25000" lang="en-US" sz="3675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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80"/>
          <p:cNvSpPr txBox="1"/>
          <p:nvPr/>
        </p:nvSpPr>
        <p:spPr>
          <a:xfrm>
            <a:off x="6730982" y="3983912"/>
            <a:ext cx="221869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 			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80"/>
          <p:cNvSpPr txBox="1"/>
          <p:nvPr/>
        </p:nvSpPr>
        <p:spPr>
          <a:xfrm>
            <a:off x="6730982" y="4172890"/>
            <a:ext cx="221869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 			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80"/>
          <p:cNvSpPr txBox="1"/>
          <p:nvPr/>
        </p:nvSpPr>
        <p:spPr>
          <a:xfrm>
            <a:off x="6012876" y="3942555"/>
            <a:ext cx="2987040" cy="124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</a:t>
            </a:r>
            <a:endParaRPr sz="2450">
              <a:solidFill>
                <a:schemeClr val="dk1"/>
              </a:solidFill>
              <a:latin typeface="SimSun-ExtB"/>
              <a:ea typeface="SimSun-ExtB"/>
              <a:cs typeface="SimSun-ExtB"/>
              <a:sym typeface="SimSun-ExtB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	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  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	 </a:t>
            </a:r>
            <a:r>
              <a:rPr lang="en-US" sz="2450">
                <a:solidFill>
                  <a:schemeClr val="dk1"/>
                </a:solidFill>
                <a:latin typeface="SimSun-ExtB"/>
                <a:ea typeface="SimSun-ExtB"/>
                <a:cs typeface="SimSun-ExtB"/>
                <a:sym typeface="SimSun-ExtB"/>
              </a:rPr>
              <a:t>·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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4257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baseline="-25000" sz="25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0" name="Google Shape;800;p80"/>
          <p:cNvSpPr txBox="1"/>
          <p:nvPr/>
        </p:nvSpPr>
        <p:spPr>
          <a:xfrm>
            <a:off x="908286" y="5719775"/>
            <a:ext cx="827341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5115" lvl="0" marL="322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above equation needs to be solved for </a:t>
            </a:r>
            <a:r>
              <a:rPr i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-25000" i="1" lang="en-US" sz="2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iteratively.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81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806" name="Google Shape;806;p81"/>
          <p:cNvSpPr txBox="1"/>
          <p:nvPr>
            <p:ph type="title"/>
          </p:nvPr>
        </p:nvSpPr>
        <p:spPr>
          <a:xfrm>
            <a:off x="4365752" y="1146350"/>
            <a:ext cx="479107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Radiosity: Discussion</a:t>
            </a:r>
            <a:endParaRPr/>
          </a:p>
        </p:txBody>
      </p:sp>
      <p:sp>
        <p:nvSpPr>
          <p:cNvPr id="807" name="Google Shape;807;p81"/>
          <p:cNvSpPr txBox="1"/>
          <p:nvPr/>
        </p:nvSpPr>
        <p:spPr>
          <a:xfrm>
            <a:off x="933696" y="2110708"/>
            <a:ext cx="8225155" cy="3515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Radiosity methods are excellent for diffuse environments.  Specularity is not handled very wel..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l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View-independent radiosities can be rendered from any  point of view using a normal VSD algorithm.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results depend on the fine-ness of the patches.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procedure, hence computation intensive.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895603" y="4456048"/>
            <a:ext cx="7419975" cy="152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5473065" marR="17780" rtl="0" algn="r">
              <a:lnSpc>
                <a:spcPct val="7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in  all directions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b="0" i="0" sz="25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115" lvl="0" marL="335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Reflected light </a:t>
            </a:r>
            <a:r>
              <a:rPr b="0" i="0" lang="en-US" sz="245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 </a:t>
            </a:r>
            <a:r>
              <a:rPr b="0" i="0" lang="en-US" sz="2450" u="none" cap="none" strike="noStrike">
                <a:solidFill>
                  <a:srgbClr val="0000FF"/>
                </a:solidFill>
                <a:latin typeface="SimSun-ExtB"/>
                <a:ea typeface="SimSun-ExtB"/>
                <a:cs typeface="SimSun-ExtB"/>
                <a:sym typeface="SimSun-ExtB"/>
              </a:rPr>
              <a:t>∝ </a:t>
            </a:r>
            <a:r>
              <a:rPr b="0" i="0" lang="en-US" sz="245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0" baseline="-25000" i="0" lang="en-US" sz="255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b="0" i="0" lang="en-US" sz="24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cos </a:t>
            </a:r>
            <a:r>
              <a:rPr b="0" i="1" lang="en-US" sz="24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θ </a:t>
            </a:r>
            <a:r>
              <a:rPr b="0" i="0" lang="en-US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all viewing directions.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5934836" y="2988011"/>
            <a:ext cx="2606040" cy="1285589"/>
            <a:chOff x="5934836" y="2988011"/>
            <a:chExt cx="2606040" cy="1285589"/>
          </a:xfrm>
        </p:grpSpPr>
        <p:sp>
          <p:nvSpPr>
            <p:cNvPr id="97" name="Google Shape;97;p14"/>
            <p:cNvSpPr/>
            <p:nvPr/>
          </p:nvSpPr>
          <p:spPr>
            <a:xfrm>
              <a:off x="6369176" y="3404615"/>
              <a:ext cx="1737360" cy="868680"/>
            </a:xfrm>
            <a:custGeom>
              <a:rect b="b" l="l" r="r" t="t"/>
              <a:pathLst>
                <a:path extrusionOk="0" h="868679" w="1737359">
                  <a:moveTo>
                    <a:pt x="0" y="868680"/>
                  </a:moveTo>
                  <a:lnTo>
                    <a:pt x="1737360" y="868680"/>
                  </a:lnTo>
                  <a:lnTo>
                    <a:pt x="1736074" y="821018"/>
                  </a:lnTo>
                  <a:lnTo>
                    <a:pt x="1732262" y="774028"/>
                  </a:lnTo>
                  <a:lnTo>
                    <a:pt x="1725990" y="727776"/>
                  </a:lnTo>
                  <a:lnTo>
                    <a:pt x="1717323" y="682328"/>
                  </a:lnTo>
                  <a:lnTo>
                    <a:pt x="1706329" y="637751"/>
                  </a:lnTo>
                  <a:lnTo>
                    <a:pt x="1693073" y="594111"/>
                  </a:lnTo>
                  <a:lnTo>
                    <a:pt x="1677622" y="551473"/>
                  </a:lnTo>
                  <a:lnTo>
                    <a:pt x="1660042" y="509905"/>
                  </a:lnTo>
                  <a:lnTo>
                    <a:pt x="1640398" y="469473"/>
                  </a:lnTo>
                  <a:lnTo>
                    <a:pt x="1618758" y="430242"/>
                  </a:lnTo>
                  <a:lnTo>
                    <a:pt x="1595188" y="392279"/>
                  </a:lnTo>
                  <a:lnTo>
                    <a:pt x="1569754" y="355650"/>
                  </a:lnTo>
                  <a:lnTo>
                    <a:pt x="1542521" y="320422"/>
                  </a:lnTo>
                  <a:lnTo>
                    <a:pt x="1513557" y="286660"/>
                  </a:lnTo>
                  <a:lnTo>
                    <a:pt x="1482928" y="254431"/>
                  </a:lnTo>
                  <a:lnTo>
                    <a:pt x="1450699" y="223802"/>
                  </a:lnTo>
                  <a:lnTo>
                    <a:pt x="1416937" y="194838"/>
                  </a:lnTo>
                  <a:lnTo>
                    <a:pt x="1381709" y="167605"/>
                  </a:lnTo>
                  <a:lnTo>
                    <a:pt x="1345080" y="142171"/>
                  </a:lnTo>
                  <a:lnTo>
                    <a:pt x="1307117" y="118601"/>
                  </a:lnTo>
                  <a:lnTo>
                    <a:pt x="1267886" y="96961"/>
                  </a:lnTo>
                  <a:lnTo>
                    <a:pt x="1227454" y="77317"/>
                  </a:lnTo>
                  <a:lnTo>
                    <a:pt x="1185886" y="59737"/>
                  </a:lnTo>
                  <a:lnTo>
                    <a:pt x="1143248" y="44286"/>
                  </a:lnTo>
                  <a:lnTo>
                    <a:pt x="1099608" y="31030"/>
                  </a:lnTo>
                  <a:lnTo>
                    <a:pt x="1055031" y="20036"/>
                  </a:lnTo>
                  <a:lnTo>
                    <a:pt x="1009583" y="11369"/>
                  </a:lnTo>
                  <a:lnTo>
                    <a:pt x="963331" y="5097"/>
                  </a:lnTo>
                  <a:lnTo>
                    <a:pt x="916341" y="1285"/>
                  </a:lnTo>
                  <a:lnTo>
                    <a:pt x="868680" y="0"/>
                  </a:lnTo>
                  <a:lnTo>
                    <a:pt x="821018" y="1285"/>
                  </a:lnTo>
                  <a:lnTo>
                    <a:pt x="774028" y="5097"/>
                  </a:lnTo>
                  <a:lnTo>
                    <a:pt x="727776" y="11369"/>
                  </a:lnTo>
                  <a:lnTo>
                    <a:pt x="682328" y="20036"/>
                  </a:lnTo>
                  <a:lnTo>
                    <a:pt x="637751" y="31030"/>
                  </a:lnTo>
                  <a:lnTo>
                    <a:pt x="594111" y="44286"/>
                  </a:lnTo>
                  <a:lnTo>
                    <a:pt x="551473" y="59737"/>
                  </a:lnTo>
                  <a:lnTo>
                    <a:pt x="509905" y="77317"/>
                  </a:lnTo>
                  <a:lnTo>
                    <a:pt x="469473" y="96961"/>
                  </a:lnTo>
                  <a:lnTo>
                    <a:pt x="430242" y="118601"/>
                  </a:lnTo>
                  <a:lnTo>
                    <a:pt x="392279" y="142171"/>
                  </a:lnTo>
                  <a:lnTo>
                    <a:pt x="355650" y="167605"/>
                  </a:lnTo>
                  <a:lnTo>
                    <a:pt x="320422" y="194838"/>
                  </a:lnTo>
                  <a:lnTo>
                    <a:pt x="286660" y="223802"/>
                  </a:lnTo>
                  <a:lnTo>
                    <a:pt x="254431" y="254431"/>
                  </a:lnTo>
                  <a:lnTo>
                    <a:pt x="223802" y="286660"/>
                  </a:lnTo>
                  <a:lnTo>
                    <a:pt x="194838" y="320422"/>
                  </a:lnTo>
                  <a:lnTo>
                    <a:pt x="167605" y="355650"/>
                  </a:lnTo>
                  <a:lnTo>
                    <a:pt x="142171" y="392279"/>
                  </a:lnTo>
                  <a:lnTo>
                    <a:pt x="118601" y="430242"/>
                  </a:lnTo>
                  <a:lnTo>
                    <a:pt x="96961" y="469473"/>
                  </a:lnTo>
                  <a:lnTo>
                    <a:pt x="77317" y="509905"/>
                  </a:lnTo>
                  <a:lnTo>
                    <a:pt x="59737" y="551473"/>
                  </a:lnTo>
                  <a:lnTo>
                    <a:pt x="44286" y="594111"/>
                  </a:lnTo>
                  <a:lnTo>
                    <a:pt x="31030" y="637751"/>
                  </a:lnTo>
                  <a:lnTo>
                    <a:pt x="20036" y="682328"/>
                  </a:lnTo>
                  <a:lnTo>
                    <a:pt x="11369" y="727776"/>
                  </a:lnTo>
                  <a:lnTo>
                    <a:pt x="5097" y="774028"/>
                  </a:lnTo>
                  <a:lnTo>
                    <a:pt x="1285" y="821018"/>
                  </a:lnTo>
                  <a:lnTo>
                    <a:pt x="0" y="86868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369176" y="3404615"/>
              <a:ext cx="1737360" cy="868680"/>
            </a:xfrm>
            <a:custGeom>
              <a:rect b="b" l="l" r="r" t="t"/>
              <a:pathLst>
                <a:path extrusionOk="0" h="868679" w="1737359">
                  <a:moveTo>
                    <a:pt x="0" y="868680"/>
                  </a:moveTo>
                  <a:lnTo>
                    <a:pt x="1285" y="821018"/>
                  </a:lnTo>
                  <a:lnTo>
                    <a:pt x="5097" y="774028"/>
                  </a:lnTo>
                  <a:lnTo>
                    <a:pt x="11369" y="727776"/>
                  </a:lnTo>
                  <a:lnTo>
                    <a:pt x="20036" y="682328"/>
                  </a:lnTo>
                  <a:lnTo>
                    <a:pt x="31030" y="637751"/>
                  </a:lnTo>
                  <a:lnTo>
                    <a:pt x="44286" y="594111"/>
                  </a:lnTo>
                  <a:lnTo>
                    <a:pt x="59737" y="551473"/>
                  </a:lnTo>
                  <a:lnTo>
                    <a:pt x="77317" y="509905"/>
                  </a:lnTo>
                  <a:lnTo>
                    <a:pt x="96961" y="469473"/>
                  </a:lnTo>
                  <a:lnTo>
                    <a:pt x="118601" y="430242"/>
                  </a:lnTo>
                  <a:lnTo>
                    <a:pt x="142171" y="392279"/>
                  </a:lnTo>
                  <a:lnTo>
                    <a:pt x="167605" y="355650"/>
                  </a:lnTo>
                  <a:lnTo>
                    <a:pt x="194838" y="320422"/>
                  </a:lnTo>
                  <a:lnTo>
                    <a:pt x="223802" y="286660"/>
                  </a:lnTo>
                  <a:lnTo>
                    <a:pt x="254431" y="254431"/>
                  </a:lnTo>
                  <a:lnTo>
                    <a:pt x="286660" y="223802"/>
                  </a:lnTo>
                  <a:lnTo>
                    <a:pt x="320422" y="194838"/>
                  </a:lnTo>
                  <a:lnTo>
                    <a:pt x="355650" y="167605"/>
                  </a:lnTo>
                  <a:lnTo>
                    <a:pt x="392279" y="142171"/>
                  </a:lnTo>
                  <a:lnTo>
                    <a:pt x="430242" y="118601"/>
                  </a:lnTo>
                  <a:lnTo>
                    <a:pt x="469473" y="96961"/>
                  </a:lnTo>
                  <a:lnTo>
                    <a:pt x="509905" y="77317"/>
                  </a:lnTo>
                  <a:lnTo>
                    <a:pt x="551473" y="59737"/>
                  </a:lnTo>
                  <a:lnTo>
                    <a:pt x="594111" y="44286"/>
                  </a:lnTo>
                  <a:lnTo>
                    <a:pt x="637751" y="31030"/>
                  </a:lnTo>
                  <a:lnTo>
                    <a:pt x="682328" y="20036"/>
                  </a:lnTo>
                  <a:lnTo>
                    <a:pt x="727776" y="11369"/>
                  </a:lnTo>
                  <a:lnTo>
                    <a:pt x="774028" y="5097"/>
                  </a:lnTo>
                  <a:lnTo>
                    <a:pt x="821018" y="1285"/>
                  </a:lnTo>
                  <a:lnTo>
                    <a:pt x="868680" y="0"/>
                  </a:lnTo>
                  <a:lnTo>
                    <a:pt x="916341" y="1285"/>
                  </a:lnTo>
                  <a:lnTo>
                    <a:pt x="963331" y="5097"/>
                  </a:lnTo>
                  <a:lnTo>
                    <a:pt x="1009583" y="11369"/>
                  </a:lnTo>
                  <a:lnTo>
                    <a:pt x="1055031" y="20036"/>
                  </a:lnTo>
                  <a:lnTo>
                    <a:pt x="1099608" y="31030"/>
                  </a:lnTo>
                  <a:lnTo>
                    <a:pt x="1143248" y="44286"/>
                  </a:lnTo>
                  <a:lnTo>
                    <a:pt x="1185886" y="59737"/>
                  </a:lnTo>
                  <a:lnTo>
                    <a:pt x="1227454" y="77317"/>
                  </a:lnTo>
                  <a:lnTo>
                    <a:pt x="1267886" y="96961"/>
                  </a:lnTo>
                  <a:lnTo>
                    <a:pt x="1307117" y="118601"/>
                  </a:lnTo>
                  <a:lnTo>
                    <a:pt x="1345080" y="142171"/>
                  </a:lnTo>
                  <a:lnTo>
                    <a:pt x="1381709" y="167605"/>
                  </a:lnTo>
                  <a:lnTo>
                    <a:pt x="1416937" y="194838"/>
                  </a:lnTo>
                  <a:lnTo>
                    <a:pt x="1450699" y="223802"/>
                  </a:lnTo>
                  <a:lnTo>
                    <a:pt x="1482928" y="254431"/>
                  </a:lnTo>
                  <a:lnTo>
                    <a:pt x="1513557" y="286660"/>
                  </a:lnTo>
                  <a:lnTo>
                    <a:pt x="1542521" y="320422"/>
                  </a:lnTo>
                  <a:lnTo>
                    <a:pt x="1569754" y="355650"/>
                  </a:lnTo>
                  <a:lnTo>
                    <a:pt x="1595188" y="392279"/>
                  </a:lnTo>
                  <a:lnTo>
                    <a:pt x="1618758" y="430242"/>
                  </a:lnTo>
                  <a:lnTo>
                    <a:pt x="1640398" y="469473"/>
                  </a:lnTo>
                  <a:lnTo>
                    <a:pt x="1660042" y="509905"/>
                  </a:lnTo>
                  <a:lnTo>
                    <a:pt x="1677622" y="551473"/>
                  </a:lnTo>
                  <a:lnTo>
                    <a:pt x="1693073" y="594111"/>
                  </a:lnTo>
                  <a:lnTo>
                    <a:pt x="1706329" y="637751"/>
                  </a:lnTo>
                  <a:lnTo>
                    <a:pt x="1717323" y="682328"/>
                  </a:lnTo>
                  <a:lnTo>
                    <a:pt x="1725990" y="727776"/>
                  </a:lnTo>
                  <a:lnTo>
                    <a:pt x="1732262" y="774028"/>
                  </a:lnTo>
                  <a:lnTo>
                    <a:pt x="1736074" y="821018"/>
                  </a:lnTo>
                  <a:lnTo>
                    <a:pt x="1737360" y="868680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232427" y="2993440"/>
              <a:ext cx="11430" cy="1280160"/>
            </a:xfrm>
            <a:custGeom>
              <a:rect b="b" l="l" r="r" t="t"/>
              <a:pathLst>
                <a:path extrusionOk="0" h="1280160" w="11429">
                  <a:moveTo>
                    <a:pt x="0" y="173735"/>
                  </a:moveTo>
                  <a:lnTo>
                    <a:pt x="0" y="1279854"/>
                  </a:lnTo>
                  <a:lnTo>
                    <a:pt x="10858" y="1279854"/>
                  </a:lnTo>
                  <a:lnTo>
                    <a:pt x="10858" y="173735"/>
                  </a:lnTo>
                  <a:lnTo>
                    <a:pt x="0" y="173735"/>
                  </a:lnTo>
                  <a:close/>
                </a:path>
                <a:path extrusionOk="0" h="1280160" w="11429">
                  <a:moveTo>
                    <a:pt x="0" y="21714"/>
                  </a:moveTo>
                  <a:lnTo>
                    <a:pt x="0" y="173735"/>
                  </a:lnTo>
                  <a:lnTo>
                    <a:pt x="10858" y="173735"/>
                  </a:lnTo>
                  <a:lnTo>
                    <a:pt x="10858" y="21719"/>
                  </a:lnTo>
                  <a:lnTo>
                    <a:pt x="5428" y="0"/>
                  </a:lnTo>
                  <a:lnTo>
                    <a:pt x="0" y="2171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188993" y="2988011"/>
              <a:ext cx="97726" cy="1845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5934836" y="4273295"/>
              <a:ext cx="2606040" cy="0"/>
            </a:xfrm>
            <a:custGeom>
              <a:rect b="b" l="l" r="r" t="t"/>
              <a:pathLst>
                <a:path extrusionOk="0" h="120000" w="2606040">
                  <a:moveTo>
                    <a:pt x="0" y="0"/>
                  </a:moveTo>
                  <a:lnTo>
                    <a:pt x="2606040" y="0"/>
                  </a:lnTo>
                </a:path>
              </a:pathLst>
            </a:custGeom>
            <a:noFill/>
            <a:ln cap="flat" cmpd="sng" w="21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4"/>
          <p:cNvSpPr txBox="1"/>
          <p:nvPr/>
        </p:nvSpPr>
        <p:spPr>
          <a:xfrm>
            <a:off x="7116571" y="2610104"/>
            <a:ext cx="276860" cy="44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2025776" y="1667255"/>
            <a:ext cx="3257550" cy="2606346"/>
            <a:chOff x="2025776" y="1667255"/>
            <a:chExt cx="3257550" cy="2606346"/>
          </a:xfrm>
        </p:grpSpPr>
        <p:sp>
          <p:nvSpPr>
            <p:cNvPr id="104" name="Google Shape;104;p14"/>
            <p:cNvSpPr/>
            <p:nvPr/>
          </p:nvSpPr>
          <p:spPr>
            <a:xfrm>
              <a:off x="2677286" y="4273295"/>
              <a:ext cx="2606040" cy="0"/>
            </a:xfrm>
            <a:custGeom>
              <a:rect b="b" l="l" r="r" t="t"/>
              <a:pathLst>
                <a:path extrusionOk="0" h="120000" w="2606040">
                  <a:moveTo>
                    <a:pt x="0" y="0"/>
                  </a:moveTo>
                  <a:lnTo>
                    <a:pt x="2606040" y="0"/>
                  </a:lnTo>
                </a:path>
              </a:pathLst>
            </a:custGeom>
            <a:noFill/>
            <a:ln cap="flat" cmpd="sng" w="21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974877" y="2993441"/>
              <a:ext cx="11430" cy="1280160"/>
            </a:xfrm>
            <a:custGeom>
              <a:rect b="b" l="l" r="r" t="t"/>
              <a:pathLst>
                <a:path extrusionOk="0" h="1280160" w="11429">
                  <a:moveTo>
                    <a:pt x="0" y="173735"/>
                  </a:moveTo>
                  <a:lnTo>
                    <a:pt x="0" y="1279854"/>
                  </a:lnTo>
                  <a:lnTo>
                    <a:pt x="10858" y="1279854"/>
                  </a:lnTo>
                  <a:lnTo>
                    <a:pt x="10858" y="173735"/>
                  </a:lnTo>
                  <a:lnTo>
                    <a:pt x="0" y="173735"/>
                  </a:lnTo>
                  <a:close/>
                </a:path>
                <a:path extrusionOk="0" h="1280160" w="11429">
                  <a:moveTo>
                    <a:pt x="0" y="21715"/>
                  </a:moveTo>
                  <a:lnTo>
                    <a:pt x="0" y="173735"/>
                  </a:lnTo>
                  <a:lnTo>
                    <a:pt x="10858" y="173735"/>
                  </a:lnTo>
                  <a:lnTo>
                    <a:pt x="10858" y="21718"/>
                  </a:lnTo>
                  <a:lnTo>
                    <a:pt x="5428" y="0"/>
                  </a:lnTo>
                  <a:lnTo>
                    <a:pt x="0" y="2171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931443" y="2988011"/>
              <a:ext cx="97726" cy="1845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107" name="Google Shape;107;p14"/>
            <p:cNvSpPr/>
            <p:nvPr/>
          </p:nvSpPr>
          <p:spPr>
            <a:xfrm>
              <a:off x="2025776" y="1667255"/>
              <a:ext cx="1642110" cy="2147570"/>
            </a:xfrm>
            <a:custGeom>
              <a:rect b="b" l="l" r="r" t="t"/>
              <a:pathLst>
                <a:path extrusionOk="0" h="2147570" w="1642110">
                  <a:moveTo>
                    <a:pt x="0" y="325755"/>
                  </a:moveTo>
                  <a:lnTo>
                    <a:pt x="1233525" y="2147087"/>
                  </a:lnTo>
                  <a:lnTo>
                    <a:pt x="1641805" y="1837258"/>
                  </a:lnTo>
                  <a:lnTo>
                    <a:pt x="434340" y="0"/>
                  </a:lnTo>
                  <a:lnTo>
                    <a:pt x="0" y="32575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025776" y="1667255"/>
              <a:ext cx="1642110" cy="2147570"/>
            </a:xfrm>
            <a:custGeom>
              <a:rect b="b" l="l" r="r" t="t"/>
              <a:pathLst>
                <a:path extrusionOk="0" h="2147570" w="1642110">
                  <a:moveTo>
                    <a:pt x="434340" y="0"/>
                  </a:moveTo>
                  <a:lnTo>
                    <a:pt x="1641805" y="1837258"/>
                  </a:lnTo>
                  <a:lnTo>
                    <a:pt x="1233525" y="2147087"/>
                  </a:lnTo>
                  <a:lnTo>
                    <a:pt x="0" y="325755"/>
                  </a:lnTo>
                  <a:lnTo>
                    <a:pt x="434340" y="0"/>
                  </a:lnTo>
                  <a:close/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358115" y="3479901"/>
              <a:ext cx="513715" cy="685165"/>
            </a:xfrm>
            <a:custGeom>
              <a:rect b="b" l="l" r="r" t="t"/>
              <a:pathLst>
                <a:path extrusionOk="0" h="685164" w="513714">
                  <a:moveTo>
                    <a:pt x="0" y="0"/>
                  </a:moveTo>
                  <a:lnTo>
                    <a:pt x="513606" y="684809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229260" y="3309422"/>
              <a:ext cx="149847" cy="1759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</p:grpSp>
      <p:sp>
        <p:nvSpPr>
          <p:cNvPr id="111" name="Google Shape;111;p14"/>
          <p:cNvSpPr txBox="1"/>
          <p:nvPr/>
        </p:nvSpPr>
        <p:spPr>
          <a:xfrm>
            <a:off x="3316096" y="3478784"/>
            <a:ext cx="6413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marR="5080" rtl="0" algn="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sz="27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859021" y="2610104"/>
            <a:ext cx="276860" cy="44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470152" y="1198499"/>
            <a:ext cx="1946275" cy="442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Light Source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000479" y="6707846"/>
            <a:ext cx="1151254" cy="195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Lighting/Shading</a:t>
            </a:r>
            <a:endParaRPr/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2843276" y="1150922"/>
            <a:ext cx="6316980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Shiny Objects and Highlights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933690" y="2113747"/>
            <a:ext cx="8225790" cy="4147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85115" lvl="0" marL="297180" marR="5080" rtl="0" algn="just">
              <a:lnSpc>
                <a:spcPct val="10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Shiny objects (smooth metal, polished marble) behave  differently.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715" rtl="0" algn="just">
              <a:lnSpc>
                <a:spcPct val="108400"/>
              </a:lnSpc>
              <a:spcBef>
                <a:spcPts val="137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i="1" lang="en-US" sz="2450">
                <a:solidFill>
                  <a:srgbClr val="027F02"/>
                </a:solidFill>
                <a:latin typeface="Arial"/>
                <a:ea typeface="Arial"/>
                <a:cs typeface="Arial"/>
                <a:sym typeface="Arial"/>
              </a:rPr>
              <a:t>highlight 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seen on them due to the light source.  Highlight has the colour of the light source, irrespective of  object colour.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imSun-ExtB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5080" rtl="0" algn="just">
              <a:lnSpc>
                <a:spcPct val="1086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 moves with the viewing angle. Appearance of  the object point depends on the view angle.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imSun-ExtB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SimSun-ExtB"/>
              <a:buChar char="•"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</a:t>
            </a:r>
            <a:r>
              <a:rPr b="1"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specular reflection</a:t>
            </a: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