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245225"/>
            <a:ext cx="2641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306637" y="-249238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457200" y="6245225"/>
            <a:ext cx="2641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457200" y="6245225"/>
            <a:ext cx="2641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245225"/>
            <a:ext cx="2641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245225"/>
            <a:ext cx="2641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Google Shape;33;p5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" name="Google Shape;34;p5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CCCC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245225"/>
            <a:ext cx="2641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245225"/>
            <a:ext cx="2641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57" name="Google Shape;57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245225"/>
            <a:ext cx="2641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6245225"/>
            <a:ext cx="2641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  <a:defRPr b="0" i="0" sz="32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  <a:defRPr b="0" i="0" sz="2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  <a:defRPr b="0" i="0" sz="2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57200" y="6245225"/>
            <a:ext cx="2641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C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57200" y="6245225"/>
            <a:ext cx="26416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geocities.com/ResearchTriangle/6701/gallery1.html" TargetMode="External"/><Relationship Id="rId4" Type="http://schemas.openxmlformats.org/officeDocument/2006/relationships/image" Target="../media/image21.jpg"/><Relationship Id="rId5" Type="http://schemas.openxmlformats.org/officeDocument/2006/relationships/image" Target="../media/image25.jpg"/><Relationship Id="rId6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Fractal Geometry Methods</a:t>
            </a:r>
            <a:endParaRPr/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Geometry methods can be used to model objects with smooth surfaces and regular shapes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BUT are inadequate to model irregular objects like</a:t>
            </a:r>
            <a:endParaRPr/>
          </a:p>
          <a:p>
            <a:pPr indent="-325438" lvl="1" marL="669925" rtl="0" algn="just"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>
                <a:solidFill>
                  <a:schemeClr val="dk2"/>
                </a:solidFill>
              </a:rPr>
              <a:t>shorelines,</a:t>
            </a:r>
            <a:endParaRPr/>
          </a:p>
          <a:p>
            <a:pPr indent="-325438" lvl="1" marL="669925" rtl="0" algn="just"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>
                <a:solidFill>
                  <a:schemeClr val="dk2"/>
                </a:solidFill>
              </a:rPr>
              <a:t>mountains, </a:t>
            </a:r>
            <a:endParaRPr/>
          </a:p>
          <a:p>
            <a:pPr indent="-325438" lvl="1" marL="669925" rtl="0" algn="just"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>
                <a:solidFill>
                  <a:schemeClr val="dk2"/>
                </a:solidFill>
              </a:rPr>
              <a:t>trees,</a:t>
            </a:r>
            <a:endParaRPr/>
          </a:p>
          <a:p>
            <a:pPr indent="-325438" lvl="1" marL="669925" rtl="0" algn="just"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>
                <a:solidFill>
                  <a:schemeClr val="dk2"/>
                </a:solidFill>
              </a:rPr>
              <a:t>clouds, etc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Self Squaring Fractals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Another method for generating fractals is to repeatedly apply a transformation function to points in complex space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A complex number can be represented as 		</a:t>
            </a:r>
            <a:r>
              <a:rPr i="1" lang="en-US">
                <a:solidFill>
                  <a:schemeClr val="dk2"/>
                </a:solidFill>
              </a:rPr>
              <a:t>z = x + iy </a:t>
            </a:r>
            <a:r>
              <a:rPr lang="en-US">
                <a:solidFill>
                  <a:schemeClr val="dk2"/>
                </a:solidFill>
              </a:rPr>
              <a:t>where </a:t>
            </a:r>
            <a:r>
              <a:rPr i="1" lang="en-US">
                <a:solidFill>
                  <a:schemeClr val="dk2"/>
                </a:solidFill>
              </a:rPr>
              <a:t>x</a:t>
            </a:r>
            <a:r>
              <a:rPr lang="en-US">
                <a:solidFill>
                  <a:schemeClr val="dk2"/>
                </a:solidFill>
              </a:rPr>
              <a:t> and </a:t>
            </a:r>
            <a:r>
              <a:rPr i="1" lang="en-US">
                <a:solidFill>
                  <a:schemeClr val="dk2"/>
                </a:solidFill>
              </a:rPr>
              <a:t>y</a:t>
            </a:r>
            <a:r>
              <a:rPr lang="en-US">
                <a:solidFill>
                  <a:schemeClr val="dk2"/>
                </a:solidFill>
              </a:rPr>
              <a:t> are real numbers and </a:t>
            </a:r>
            <a:r>
              <a:rPr i="1" lang="en-US">
                <a:solidFill>
                  <a:schemeClr val="dk2"/>
                </a:solidFill>
              </a:rPr>
              <a:t>i</a:t>
            </a:r>
            <a:r>
              <a:rPr baseline="30000" i="1" lang="en-US">
                <a:solidFill>
                  <a:schemeClr val="dk2"/>
                </a:solidFill>
              </a:rPr>
              <a:t>2</a:t>
            </a:r>
            <a:r>
              <a:rPr i="1" lang="en-US">
                <a:solidFill>
                  <a:schemeClr val="dk2"/>
                </a:solidFill>
              </a:rPr>
              <a:t> = -1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A function rich in fractals is the squaring transformation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5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	</a:t>
            </a:r>
            <a:r>
              <a:rPr i="1" lang="en-US">
                <a:solidFill>
                  <a:schemeClr val="dk2"/>
                </a:solidFill>
              </a:rPr>
              <a:t>z’=f(z) = λz (1 - z)</a:t>
            </a:r>
            <a:endParaRPr/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Self Squaring Fractals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7988"/>
            <a:ext cx="4510088" cy="470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4550" y="1700213"/>
            <a:ext cx="4489450" cy="468153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3"/>
          <p:cNvSpPr/>
          <p:nvPr/>
        </p:nvSpPr>
        <p:spPr>
          <a:xfrm>
            <a:off x="5393495" y="6319078"/>
            <a:ext cx="29514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B05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ch23SelfSquareFractal.cpp</a:t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2058988" y="1196975"/>
            <a:ext cx="704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B05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3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5275263" y="1196975"/>
            <a:ext cx="10445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B05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 = 2 + i</a:t>
            </a:r>
            <a:endParaRPr b="0" i="0" sz="2000" u="none" cap="none" strike="noStrike">
              <a:solidFill>
                <a:srgbClr val="0B05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Mandelbrot Set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Squaring functions were difficult to analyze without the aid of a computer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Using more sophisticated computer graphics techniques, Benoit Mandelbrot studied this function and found the set of points known as Mandelbrot set</a:t>
            </a:r>
            <a:endParaRPr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Mandelbrot Set (cont.)</a:t>
            </a:r>
            <a:endParaRPr b="1"/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1616" y="1341438"/>
            <a:ext cx="4838700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/>
          <p:nvPr/>
        </p:nvSpPr>
        <p:spPr>
          <a:xfrm>
            <a:off x="6263862" y="5830810"/>
            <a:ext cx="26388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B05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ch23MandelbrotSet.cpp</a:t>
            </a:r>
            <a:endParaRPr/>
          </a:p>
        </p:txBody>
      </p:sp>
      <p:sp>
        <p:nvSpPr>
          <p:cNvPr id="211" name="Google Shape;211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ternion3d"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990600"/>
            <a:ext cx="3595688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uaternion3d1" id="218" name="Google Shape;21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990600"/>
            <a:ext cx="41148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457200" y="4648200"/>
            <a:ext cx="84582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Quaternion generated Julian Sets in 3D space</a:t>
            </a:r>
            <a:endParaRPr/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685800" y="228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OTHER FRACTAL IMAGES</a:t>
            </a:r>
            <a:endParaRPr/>
          </a:p>
        </p:txBody>
      </p:sp>
      <p:sp>
        <p:nvSpPr>
          <p:cNvPr id="222" name="Google Shape;222;p26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agon" id="227" name="Google Shape;2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800"/>
            <a:ext cx="37338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7"/>
          <p:cNvSpPr txBox="1"/>
          <p:nvPr/>
        </p:nvSpPr>
        <p:spPr>
          <a:xfrm>
            <a:off x="3505200" y="5181600"/>
            <a:ext cx="50292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Various colorings of dragon curves</a:t>
            </a:r>
            <a:endParaRPr/>
          </a:p>
        </p:txBody>
      </p:sp>
      <p:pic>
        <p:nvPicPr>
          <p:cNvPr descr="JuliaSet" id="229" name="Google Shape;22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600" y="1222829"/>
            <a:ext cx="40386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rn2" id="230" name="Google Shape;23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143" y="4549775"/>
            <a:ext cx="24384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381000" y="22860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OTHER FRACTAL IMAGES (cont.)</a:t>
            </a:r>
            <a:endParaRPr b="1" i="0" sz="4000" u="none" cap="none" strike="noStrike">
              <a:solidFill>
                <a:srgbClr val="0B05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441325" y="228600"/>
            <a:ext cx="8521699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OTHER FRACTAL IMAGES (cont.)</a:t>
            </a:r>
            <a:endParaRPr b="1" sz="4000"/>
          </a:p>
        </p:txBody>
      </p:sp>
      <p:pic>
        <p:nvPicPr>
          <p:cNvPr descr="fractal1"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27200"/>
            <a:ext cx="41148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ctal3" id="240" name="Google Shape;24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599" y="1759857"/>
            <a:ext cx="4162425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441325" y="4800600"/>
            <a:ext cx="8397875" cy="180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Each is produced by following a fractal generating algorithm and selecting colors to represent points with certain properties.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C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llfern" id="248" name="Google Shape;2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914400"/>
            <a:ext cx="268605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" id="249" name="Google Shape;24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838200"/>
            <a:ext cx="21336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/>
        </p:nvSpPr>
        <p:spPr>
          <a:xfrm>
            <a:off x="250825" y="4495800"/>
            <a:ext cx="75977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Trees and bushes generated by fractals</a:t>
            </a:r>
            <a:endParaRPr/>
          </a:p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441325" y="228600"/>
            <a:ext cx="8521699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OTHER FRACTAL IMAGES (cont.)</a:t>
            </a:r>
            <a:endParaRPr b="1" i="0" sz="4000" u="none" cap="none" strike="noStrike">
              <a:solidFill>
                <a:srgbClr val="0B05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304800" y="152400"/>
            <a:ext cx="8686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OTHER MODIFICATIONS PRODUCE</a:t>
            </a:r>
            <a:endParaRPr sz="3600"/>
          </a:p>
        </p:txBody>
      </p:sp>
      <p:pic>
        <p:nvPicPr>
          <p:cNvPr descr="fern" id="259" name="Google Shape;2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800"/>
            <a:ext cx="5257800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ee" id="260" name="Google Shape;26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2895600"/>
            <a:ext cx="50292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 Fractal Texture Mapped Onto A Sphere</a:t>
            </a:r>
            <a:endParaRPr/>
          </a:p>
        </p:txBody>
      </p:sp>
      <p:pic>
        <p:nvPicPr>
          <p:cNvPr descr="planet" id="268" name="Google Shape;2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895475"/>
            <a:ext cx="502920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57200" y="292100"/>
            <a:ext cx="8229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Fractal Geometry Methods (cont)</a:t>
            </a:r>
            <a:endParaRPr b="1"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250825" y="2500546"/>
            <a:ext cx="86423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Irregular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Randomly jagged, but constrained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Non-fluid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On zooming in, the shape becomes more irregular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On zooming out, the shape becomes less irregular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388031" y="1586140"/>
            <a:ext cx="850514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Typically used to model objects with following properties:</a:t>
            </a:r>
            <a:endParaRPr/>
          </a:p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0" y="277813"/>
            <a:ext cx="9144000" cy="48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and, some interesting fractals in stereo-depth formats ...</a:t>
            </a:r>
            <a:endParaRPr/>
          </a:p>
        </p:txBody>
      </p:sp>
      <p:pic>
        <p:nvPicPr>
          <p:cNvPr descr="fract014" id="276" name="Google Shape;2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43000"/>
            <a:ext cx="86106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act010" id="283" name="Google Shape;28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57200"/>
            <a:ext cx="8686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act011" id="290" name="Google Shape;2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81000"/>
            <a:ext cx="8534400" cy="62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4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idx="4294967295" type="title"/>
          </p:nvPr>
        </p:nvSpPr>
        <p:spPr>
          <a:xfrm>
            <a:off x="304800" y="22860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/>
              <a:t>Stereo-depth views at</a:t>
            </a:r>
            <a:br>
              <a:rPr b="1" lang="en-US" sz="3600"/>
            </a:br>
            <a:r>
              <a:rPr b="1" lang="en-US" sz="3200" u="sng">
                <a:solidFill>
                  <a:schemeClr val="hlink"/>
                </a:solidFill>
                <a:hlinkClick r:id="rId3"/>
              </a:rPr>
              <a:t>this excellent fractal gallery</a:t>
            </a:r>
            <a:endParaRPr b="1" sz="3200"/>
          </a:p>
        </p:txBody>
      </p:sp>
      <p:pic>
        <p:nvPicPr>
          <p:cNvPr descr="fract013" id="298" name="Google Shape;29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676400"/>
            <a:ext cx="2605088" cy="1554163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5"/>
          <p:cNvSpPr txBox="1"/>
          <p:nvPr/>
        </p:nvSpPr>
        <p:spPr>
          <a:xfrm>
            <a:off x="3276600" y="1905000"/>
            <a:ext cx="563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Basis for orange stereo-depth view</a:t>
            </a:r>
            <a:endParaRPr/>
          </a:p>
        </p:txBody>
      </p:sp>
      <p:pic>
        <p:nvPicPr>
          <p:cNvPr descr="fract004" id="300" name="Google Shape;30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3505200"/>
            <a:ext cx="25908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/>
        </p:nvSpPr>
        <p:spPr>
          <a:xfrm>
            <a:off x="3352800" y="3733800"/>
            <a:ext cx="4876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Basis for purple stereo-depth view</a:t>
            </a:r>
            <a:endParaRPr/>
          </a:p>
        </p:txBody>
      </p:sp>
      <p:pic>
        <p:nvPicPr>
          <p:cNvPr descr="fract005" id="302" name="Google Shape;302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" y="5105400"/>
            <a:ext cx="2514600" cy="149383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 txBox="1"/>
          <p:nvPr/>
        </p:nvSpPr>
        <p:spPr>
          <a:xfrm>
            <a:off x="3429000" y="5334000"/>
            <a:ext cx="541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Basis for green stereo-depth view</a:t>
            </a:r>
            <a:endParaRPr/>
          </a:p>
        </p:txBody>
      </p:sp>
      <p:sp>
        <p:nvSpPr>
          <p:cNvPr id="304" name="Google Shape;304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5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Fractal Geometry Methods (cont.)</a:t>
            </a:r>
            <a:endParaRPr b="1"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A fractal object has two basic characteristics</a:t>
            </a:r>
            <a:endParaRPr>
              <a:solidFill>
                <a:schemeClr val="dk2"/>
              </a:solidFill>
            </a:endParaRPr>
          </a:p>
          <a:p>
            <a:pPr indent="-219075" lvl="0" marL="342900" rtl="0" algn="just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25438" lvl="1" marL="669925" rtl="0" algn="just"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>
                <a:solidFill>
                  <a:schemeClr val="dk2"/>
                </a:solidFill>
              </a:rPr>
              <a:t>Infinite detail at every point</a:t>
            </a:r>
            <a:endParaRPr/>
          </a:p>
          <a:p>
            <a:pPr indent="-350838" lvl="2" marL="1022350" rtl="0" algn="just">
              <a:spcBef>
                <a:spcPts val="440"/>
              </a:spcBef>
              <a:spcAft>
                <a:spcPts val="0"/>
              </a:spcAft>
              <a:buSzPts val="1430"/>
              <a:buChar char="■"/>
            </a:pPr>
            <a:r>
              <a:rPr lang="en-US">
                <a:solidFill>
                  <a:schemeClr val="dk2"/>
                </a:solidFill>
              </a:rPr>
              <a:t>If we zoom in, we see more detail of the object</a:t>
            </a:r>
            <a:endParaRPr/>
          </a:p>
          <a:p>
            <a:pPr indent="-226378" lvl="1" marL="669925" rtl="0" algn="just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25438" lvl="1" marL="669925" rtl="0" algn="just"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lang="en-US">
                <a:solidFill>
                  <a:schemeClr val="dk2"/>
                </a:solidFill>
              </a:rPr>
              <a:t>Self-similarity between object parts and the overall features of the object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Fractal Generation Procedures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A fractal object is generated by repeatedly applying a specified transformation function to points within a region of space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If</a:t>
            </a:r>
            <a:r>
              <a:rPr lang="en-US"/>
              <a:t> </a:t>
            </a:r>
            <a:r>
              <a:rPr b="1" i="1" lang="en-US">
                <a:solidFill>
                  <a:schemeClr val="dk2"/>
                </a:solidFill>
              </a:rPr>
              <a:t>P</a:t>
            </a:r>
            <a:r>
              <a:rPr baseline="-25000" i="1" lang="en-US">
                <a:solidFill>
                  <a:schemeClr val="dk2"/>
                </a:solidFill>
              </a:rPr>
              <a:t>0</a:t>
            </a:r>
            <a:r>
              <a:rPr i="1" lang="en-US">
                <a:solidFill>
                  <a:schemeClr val="dk2"/>
                </a:solidFill>
              </a:rPr>
              <a:t>=(x</a:t>
            </a:r>
            <a:r>
              <a:rPr baseline="-25000" i="1" lang="en-US">
                <a:solidFill>
                  <a:schemeClr val="dk2"/>
                </a:solidFill>
              </a:rPr>
              <a:t>0</a:t>
            </a:r>
            <a:r>
              <a:rPr i="1" lang="en-US">
                <a:solidFill>
                  <a:schemeClr val="dk2"/>
                </a:solidFill>
              </a:rPr>
              <a:t>,y</a:t>
            </a:r>
            <a:r>
              <a:rPr baseline="-25000" i="1" lang="en-US">
                <a:solidFill>
                  <a:schemeClr val="dk2"/>
                </a:solidFill>
              </a:rPr>
              <a:t>0</a:t>
            </a:r>
            <a:r>
              <a:rPr i="1" lang="en-US">
                <a:solidFill>
                  <a:schemeClr val="dk2"/>
                </a:solidFill>
              </a:rPr>
              <a:t>,z</a:t>
            </a:r>
            <a:r>
              <a:rPr baseline="-25000" i="1" lang="en-US">
                <a:solidFill>
                  <a:schemeClr val="dk2"/>
                </a:solidFill>
              </a:rPr>
              <a:t>0</a:t>
            </a:r>
            <a:r>
              <a:rPr i="1" lang="en-US">
                <a:solidFill>
                  <a:schemeClr val="dk2"/>
                </a:solidFill>
              </a:rPr>
              <a:t>) </a:t>
            </a:r>
            <a:r>
              <a:rPr lang="en-US">
                <a:solidFill>
                  <a:schemeClr val="dk2"/>
                </a:solidFill>
              </a:rPr>
              <a:t>then</a:t>
            </a:r>
            <a:endParaRPr/>
          </a:p>
          <a:p>
            <a:pPr indent="-325438" lvl="1" marL="669925" rtl="0" algn="just">
              <a:spcBef>
                <a:spcPts val="520"/>
              </a:spcBef>
              <a:spcAft>
                <a:spcPts val="0"/>
              </a:spcAft>
              <a:buSzPts val="1560"/>
              <a:buChar char="❑"/>
            </a:pPr>
            <a:r>
              <a:rPr b="1" i="1" lang="en-US">
                <a:solidFill>
                  <a:schemeClr val="dk2"/>
                </a:solidFill>
              </a:rPr>
              <a:t>P</a:t>
            </a:r>
            <a:r>
              <a:rPr baseline="-25000" i="1" lang="en-US">
                <a:solidFill>
                  <a:schemeClr val="dk2"/>
                </a:solidFill>
              </a:rPr>
              <a:t>1</a:t>
            </a:r>
            <a:r>
              <a:rPr i="1" lang="en-US">
                <a:solidFill>
                  <a:schemeClr val="dk2"/>
                </a:solidFill>
              </a:rPr>
              <a:t>=F(</a:t>
            </a:r>
            <a:r>
              <a:rPr b="1" i="1" lang="en-US">
                <a:solidFill>
                  <a:schemeClr val="dk2"/>
                </a:solidFill>
              </a:rPr>
              <a:t>P</a:t>
            </a:r>
            <a:r>
              <a:rPr baseline="-25000" i="1" lang="en-US">
                <a:solidFill>
                  <a:schemeClr val="dk2"/>
                </a:solidFill>
              </a:rPr>
              <a:t>0 </a:t>
            </a:r>
            <a:r>
              <a:rPr i="1" lang="en-US">
                <a:solidFill>
                  <a:schemeClr val="dk2"/>
                </a:solidFill>
              </a:rPr>
              <a:t>)</a:t>
            </a:r>
            <a:r>
              <a:rPr lang="en-US">
                <a:solidFill>
                  <a:schemeClr val="dk2"/>
                </a:solidFill>
              </a:rPr>
              <a:t>,	 </a:t>
            </a:r>
            <a:r>
              <a:rPr b="1" i="1" lang="en-US">
                <a:solidFill>
                  <a:schemeClr val="dk2"/>
                </a:solidFill>
              </a:rPr>
              <a:t>P</a:t>
            </a:r>
            <a:r>
              <a:rPr baseline="-25000" i="1" lang="en-US">
                <a:solidFill>
                  <a:schemeClr val="dk2"/>
                </a:solidFill>
              </a:rPr>
              <a:t>2</a:t>
            </a:r>
            <a:r>
              <a:rPr i="1" lang="en-US">
                <a:solidFill>
                  <a:schemeClr val="dk2"/>
                </a:solidFill>
              </a:rPr>
              <a:t>=F(</a:t>
            </a:r>
            <a:r>
              <a:rPr b="1" i="1" lang="en-US">
                <a:solidFill>
                  <a:schemeClr val="dk2"/>
                </a:solidFill>
              </a:rPr>
              <a:t>P</a:t>
            </a:r>
            <a:r>
              <a:rPr baseline="-25000" i="1" lang="en-US">
                <a:solidFill>
                  <a:schemeClr val="dk2"/>
                </a:solidFill>
              </a:rPr>
              <a:t>1 </a:t>
            </a:r>
            <a:r>
              <a:rPr i="1" lang="en-US">
                <a:solidFill>
                  <a:schemeClr val="dk2"/>
                </a:solidFill>
              </a:rPr>
              <a:t>)</a:t>
            </a:r>
            <a:r>
              <a:rPr lang="en-US">
                <a:solidFill>
                  <a:schemeClr val="dk2"/>
                </a:solidFill>
              </a:rPr>
              <a:t>, 	 </a:t>
            </a:r>
            <a:r>
              <a:rPr b="1" i="1" lang="en-US">
                <a:solidFill>
                  <a:schemeClr val="dk2"/>
                </a:solidFill>
              </a:rPr>
              <a:t>P</a:t>
            </a:r>
            <a:r>
              <a:rPr baseline="-25000" i="1" lang="en-US">
                <a:solidFill>
                  <a:schemeClr val="dk2"/>
                </a:solidFill>
              </a:rPr>
              <a:t>3</a:t>
            </a:r>
            <a:r>
              <a:rPr i="1" lang="en-US">
                <a:solidFill>
                  <a:schemeClr val="dk2"/>
                </a:solidFill>
              </a:rPr>
              <a:t>=F(</a:t>
            </a:r>
            <a:r>
              <a:rPr b="1" i="1" lang="en-US">
                <a:solidFill>
                  <a:schemeClr val="dk2"/>
                </a:solidFill>
              </a:rPr>
              <a:t>P</a:t>
            </a:r>
            <a:r>
              <a:rPr baseline="-25000" i="1" lang="en-US">
                <a:solidFill>
                  <a:schemeClr val="dk2"/>
                </a:solidFill>
              </a:rPr>
              <a:t>2 </a:t>
            </a:r>
            <a:r>
              <a:rPr i="1" lang="en-US">
                <a:solidFill>
                  <a:schemeClr val="dk2"/>
                </a:solidFill>
              </a:rPr>
              <a:t>)</a:t>
            </a:r>
            <a:r>
              <a:rPr lang="en-US">
                <a:solidFill>
                  <a:schemeClr val="dk2"/>
                </a:solidFill>
              </a:rPr>
              <a:t>, 	…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>
                <a:solidFill>
                  <a:schemeClr val="dk2"/>
                </a:solidFill>
              </a:rPr>
              <a:t>Transformation function can be applied to points or to a set of primitives such as lines, curves, color areas or surfaces</a:t>
            </a:r>
            <a:endParaRPr/>
          </a:p>
          <a:p>
            <a:pPr indent="-226378" lvl="1" marL="669925" rtl="0" algn="just">
              <a:spcBef>
                <a:spcPts val="52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KOCH CURVE- One of the Simplest Examples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609600" y="2209800"/>
            <a:ext cx="7407275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Fractals start with an </a:t>
            </a:r>
            <a:r>
              <a:rPr b="1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initiator</a:t>
            </a: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, which is a given geometric shape, and iteratively apply a </a:t>
            </a:r>
            <a:r>
              <a:rPr b="1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generator</a:t>
            </a: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, which is a pattern.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B05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KOCH curve initiator is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B05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B050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KOCH curve generator is </a:t>
            </a:r>
            <a:endParaRPr/>
          </a:p>
        </p:txBody>
      </p:sp>
      <p:cxnSp>
        <p:nvCxnSpPr>
          <p:cNvPr id="126" name="Google Shape;126;p17"/>
          <p:cNvCxnSpPr/>
          <p:nvPr/>
        </p:nvCxnSpPr>
        <p:spPr>
          <a:xfrm>
            <a:off x="1981200" y="22098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7"/>
          <p:cNvSpPr/>
          <p:nvPr/>
        </p:nvSpPr>
        <p:spPr>
          <a:xfrm>
            <a:off x="5943600" y="3429000"/>
            <a:ext cx="1371600" cy="1143000"/>
          </a:xfrm>
          <a:prstGeom prst="triangle">
            <a:avLst>
              <a:gd fmla="val 50000" name="adj"/>
            </a:avLst>
          </a:prstGeom>
          <a:noFill/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CC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>
            <a:off x="5638800" y="5638800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9" name="Google Shape;129;p17"/>
          <p:cNvCxnSpPr/>
          <p:nvPr/>
        </p:nvCxnSpPr>
        <p:spPr>
          <a:xfrm flipH="1" rot="10800000">
            <a:off x="6248400" y="5105400"/>
            <a:ext cx="38100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" name="Google Shape;130;p17"/>
          <p:cNvCxnSpPr/>
          <p:nvPr/>
        </p:nvCxnSpPr>
        <p:spPr>
          <a:xfrm>
            <a:off x="6629400" y="5105400"/>
            <a:ext cx="304800" cy="533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1" name="Google Shape;131;p17"/>
          <p:cNvCxnSpPr/>
          <p:nvPr/>
        </p:nvCxnSpPr>
        <p:spPr>
          <a:xfrm>
            <a:off x="6934200" y="5638800"/>
            <a:ext cx="533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609600" y="228600"/>
            <a:ext cx="7772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KOCH curve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825" y="914400"/>
            <a:ext cx="8134713" cy="58435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685800" y="325438"/>
            <a:ext cx="7772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Koch Curve</a:t>
            </a:r>
            <a:endParaRPr/>
          </a:p>
        </p:txBody>
      </p:sp>
      <p:pic>
        <p:nvPicPr>
          <p:cNvPr descr="KochCurve"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19200"/>
            <a:ext cx="65532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/>
        </p:nvSpPr>
        <p:spPr>
          <a:xfrm>
            <a:off x="974725" y="5314950"/>
            <a:ext cx="794385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At level k, the length is (4/3)</a:t>
            </a:r>
            <a:r>
              <a:rPr b="0" baseline="3000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k  </a:t>
            </a: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so in the limit,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length of the curve approaches infinity.</a:t>
            </a:r>
            <a:endParaRPr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KOCH CURVE- One of the Simplest Examples (cont.)</a:t>
            </a:r>
            <a:endParaRPr b="1" sz="4000"/>
          </a:p>
        </p:txBody>
      </p:sp>
      <p:sp>
        <p:nvSpPr>
          <p:cNvPr id="156" name="Google Shape;156;p20"/>
          <p:cNvSpPr txBox="1"/>
          <p:nvPr/>
        </p:nvSpPr>
        <p:spPr>
          <a:xfrm>
            <a:off x="669925" y="1895475"/>
            <a:ext cx="7407275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Step 0:    length = 1, s = 1/3</a:t>
            </a:r>
            <a:endParaRPr/>
          </a:p>
        </p:txBody>
      </p:sp>
      <p:cxnSp>
        <p:nvCxnSpPr>
          <p:cNvPr id="157" name="Google Shape;157;p20"/>
          <p:cNvCxnSpPr/>
          <p:nvPr/>
        </p:nvCxnSpPr>
        <p:spPr>
          <a:xfrm>
            <a:off x="1981200" y="22098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0"/>
          <p:cNvCxnSpPr/>
          <p:nvPr/>
        </p:nvCxnSpPr>
        <p:spPr>
          <a:xfrm>
            <a:off x="6553200" y="2209800"/>
            <a:ext cx="1371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9" name="Google Shape;159;p20"/>
          <p:cNvSpPr txBox="1"/>
          <p:nvPr/>
        </p:nvSpPr>
        <p:spPr>
          <a:xfrm>
            <a:off x="762000" y="2633663"/>
            <a:ext cx="44321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Step 1:   length = 4/3, s = 1/9</a:t>
            </a:r>
            <a:endParaRPr/>
          </a:p>
        </p:txBody>
      </p:sp>
      <p:cxnSp>
        <p:nvCxnSpPr>
          <p:cNvPr id="160" name="Google Shape;160;p20"/>
          <p:cNvCxnSpPr/>
          <p:nvPr/>
        </p:nvCxnSpPr>
        <p:spPr>
          <a:xfrm>
            <a:off x="6618288" y="2873375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1" name="Google Shape;161;p20"/>
          <p:cNvCxnSpPr/>
          <p:nvPr/>
        </p:nvCxnSpPr>
        <p:spPr>
          <a:xfrm>
            <a:off x="7596188" y="2852738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2" name="Google Shape;162;p20"/>
          <p:cNvCxnSpPr/>
          <p:nvPr/>
        </p:nvCxnSpPr>
        <p:spPr>
          <a:xfrm flipH="1" rot="10800000">
            <a:off x="7075488" y="2492375"/>
            <a:ext cx="30480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63" name="Google Shape;163;p20"/>
          <p:cNvCxnSpPr/>
          <p:nvPr/>
        </p:nvCxnSpPr>
        <p:spPr>
          <a:xfrm>
            <a:off x="7380288" y="2492375"/>
            <a:ext cx="228600" cy="38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64" name="Google Shape;164;p20"/>
          <p:cNvSpPr txBox="1"/>
          <p:nvPr/>
        </p:nvSpPr>
        <p:spPr>
          <a:xfrm>
            <a:off x="533400" y="3074988"/>
            <a:ext cx="6978650" cy="222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Scaling factor s is applied.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CCCC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This continues iteratively, where at each level,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segments are divided into thirds and the same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pattern is repeated.</a:t>
            </a:r>
            <a:endParaRPr/>
          </a:p>
        </p:txBody>
      </p:sp>
      <p:sp>
        <p:nvSpPr>
          <p:cNvPr id="165" name="Google Shape;165;p20"/>
          <p:cNvSpPr txBox="1"/>
          <p:nvPr/>
        </p:nvSpPr>
        <p:spPr>
          <a:xfrm>
            <a:off x="457200" y="5437188"/>
            <a:ext cx="691759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The definition of the curve requires that this be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50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B0506"/>
                </a:solidFill>
                <a:latin typeface="Arial"/>
                <a:ea typeface="Arial"/>
                <a:cs typeface="Arial"/>
                <a:sym typeface="Arial"/>
              </a:rPr>
              <a:t>repeated forever.</a:t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609600" y="228600"/>
            <a:ext cx="77724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KOCH curve</a:t>
            </a:r>
            <a:endParaRPr/>
          </a:p>
        </p:txBody>
      </p:sp>
      <p:pic>
        <p:nvPicPr>
          <p:cNvPr descr="AADGHHX0" id="173" name="Google Shape;17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8" y="887765"/>
            <a:ext cx="8064500" cy="565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FF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66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/>
          <p:nvPr>
            <p:ph idx="11" type="ftr"/>
          </p:nvPr>
        </p:nvSpPr>
        <p:spPr>
          <a:xfrm>
            <a:off x="30988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3D Object Representations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Edge">
  <a:themeElements>
    <a:clrScheme name="1_Edge 2">
      <a:dk1>
        <a:srgbClr val="333333"/>
      </a:dk1>
      <a:lt1>
        <a:srgbClr val="CCCCFF"/>
      </a:lt1>
      <a:dk2>
        <a:srgbClr val="0B0506"/>
      </a:dk2>
      <a:lt2>
        <a:srgbClr val="FFFFFF"/>
      </a:lt2>
      <a:accent1>
        <a:srgbClr val="3366CC"/>
      </a:accent1>
      <a:accent2>
        <a:srgbClr val="3333CC"/>
      </a:accent2>
      <a:accent3>
        <a:srgbClr val="AAAAAA"/>
      </a:accent3>
      <a:accent4>
        <a:srgbClr val="AEAEDA"/>
      </a:accent4>
      <a:accent5>
        <a:srgbClr val="ADB8E2"/>
      </a:accent5>
      <a:accent6>
        <a:srgbClr val="2D2DB9"/>
      </a:accent6>
      <a:hlink>
        <a:srgbClr val="808080"/>
      </a:hlink>
      <a:folHlink>
        <a:srgbClr val="6666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