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6" r:id="rId3"/>
    <p:sldId id="257" r:id="rId4"/>
    <p:sldId id="258" r:id="rId5"/>
    <p:sldId id="259" r:id="rId6"/>
    <p:sldId id="260" r:id="rId7"/>
    <p:sldId id="261" r:id="rId8"/>
    <p:sldId id="262" r:id="rId9"/>
    <p:sldId id="270" r:id="rId10"/>
    <p:sldId id="263" r:id="rId11"/>
    <p:sldId id="269"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7A621A-1B78-491B-93EA-3DA94540F76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314523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103886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417353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7470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1742655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7A621A-1B78-491B-93EA-3DA94540F762}"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1588458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7A621A-1B78-491B-93EA-3DA94540F762}"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213267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A621A-1B78-491B-93EA-3DA94540F76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690879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A621A-1B78-491B-93EA-3DA94540F76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69846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A621A-1B78-491B-93EA-3DA94540F76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12467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A621A-1B78-491B-93EA-3DA94540F762}"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420248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200024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A621A-1B78-491B-93EA-3DA94540F762}"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24931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A621A-1B78-491B-93EA-3DA94540F762}"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411761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57A621A-1B78-491B-93EA-3DA94540F762}"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337951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274277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7A621A-1B78-491B-93EA-3DA94540F762}"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FEA67-AFD9-450C-829E-8C7AFF4558B7}" type="slidenum">
              <a:rPr lang="en-IN" smtClean="0"/>
              <a:t>‹#›</a:t>
            </a:fld>
            <a:endParaRPr lang="en-IN"/>
          </a:p>
        </p:txBody>
      </p:sp>
    </p:spTree>
    <p:extLst>
      <p:ext uri="{BB962C8B-B14F-4D97-AF65-F5344CB8AC3E}">
        <p14:creationId xmlns:p14="http://schemas.microsoft.com/office/powerpoint/2010/main" val="279714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7A621A-1B78-491B-93EA-3DA94540F762}" type="datetimeFigureOut">
              <a:rPr lang="en-IN" smtClean="0"/>
              <a:t>27-07-2021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17FEA67-AFD9-450C-829E-8C7AFF4558B7}" type="slidenum">
              <a:rPr lang="en-IN" smtClean="0"/>
              <a:t>‹#›</a:t>
            </a:fld>
            <a:endParaRPr lang="en-IN"/>
          </a:p>
        </p:txBody>
      </p:sp>
    </p:spTree>
    <p:extLst>
      <p:ext uri="{BB962C8B-B14F-4D97-AF65-F5344CB8AC3E}">
        <p14:creationId xmlns:p14="http://schemas.microsoft.com/office/powerpoint/2010/main" val="801180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87E27-AC2B-4D5C-AE73-740DA1920D72}"/>
              </a:ext>
            </a:extLst>
          </p:cNvPr>
          <p:cNvSpPr txBox="1"/>
          <p:nvPr/>
        </p:nvSpPr>
        <p:spPr>
          <a:xfrm>
            <a:off x="2100469" y="289679"/>
            <a:ext cx="7991061" cy="3108543"/>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Seminar </a:t>
            </a:r>
          </a:p>
          <a:p>
            <a:pPr algn="ctr"/>
            <a:r>
              <a:rPr lang="en-US" sz="2400" dirty="0">
                <a:latin typeface="Times New Roman" panose="02020603050405020304" pitchFamily="18" charset="0"/>
                <a:cs typeface="Times New Roman" panose="02020603050405020304" pitchFamily="18" charset="0"/>
              </a:rPr>
              <a:t>on</a:t>
            </a:r>
          </a:p>
          <a:p>
            <a:pPr algn="ctr"/>
            <a:r>
              <a:rPr lang="en-US" sz="3200" b="1" dirty="0">
                <a:latin typeface="Times New Roman" panose="02020603050405020304" pitchFamily="18" charset="0"/>
                <a:cs typeface="Times New Roman" panose="02020603050405020304" pitchFamily="18" charset="0"/>
              </a:rPr>
              <a:t>“</a:t>
            </a:r>
            <a:r>
              <a:rPr lang="en-US" sz="3200" b="1" u="sng" dirty="0">
                <a:latin typeface="Times New Roman" panose="02020603050405020304" pitchFamily="18" charset="0"/>
                <a:cs typeface="Times New Roman" panose="02020603050405020304" pitchFamily="18" charset="0"/>
              </a:rPr>
              <a:t>CYBER SECURITY</a:t>
            </a:r>
            <a:r>
              <a:rPr lang="en-US" sz="32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Presented by</a:t>
            </a:r>
          </a:p>
          <a:p>
            <a:pPr algn="ctr"/>
            <a:r>
              <a:rPr lang="en-US" sz="2400" b="1" dirty="0">
                <a:latin typeface="Times New Roman" panose="02020603050405020304" pitchFamily="18" charset="0"/>
                <a:cs typeface="Times New Roman" panose="02020603050405020304" pitchFamily="18" charset="0"/>
              </a:rPr>
              <a:t>Pranay Vijay Shahare</a:t>
            </a:r>
          </a:p>
          <a:p>
            <a:pPr algn="ctr"/>
            <a:r>
              <a:rPr lang="en-US" sz="2400" dirty="0">
                <a:latin typeface="Times New Roman" panose="02020603050405020304" pitchFamily="18" charset="0"/>
                <a:cs typeface="Times New Roman" panose="02020603050405020304" pitchFamily="18" charset="0"/>
              </a:rPr>
              <a:t>M.Sc.(CS) Sem-2</a:t>
            </a:r>
          </a:p>
          <a:p>
            <a:pPr algn="ct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95C55D-6D09-4D37-A432-954ACC2FEDA8}"/>
              </a:ext>
            </a:extLst>
          </p:cNvPr>
          <p:cNvSpPr txBox="1"/>
          <p:nvPr/>
        </p:nvSpPr>
        <p:spPr>
          <a:xfrm>
            <a:off x="2484782" y="3429000"/>
            <a:ext cx="7222434" cy="3200876"/>
          </a:xfrm>
          <a:prstGeom prst="rect">
            <a:avLst/>
          </a:prstGeom>
          <a:noFill/>
        </p:spPr>
        <p:txBody>
          <a:bodyPr wrap="square" rtlCol="0">
            <a:spAutoFit/>
          </a:bodyPr>
          <a:lstStyle/>
          <a:p>
            <a:pPr algn="ctr"/>
            <a:r>
              <a:rPr lang="en-US" sz="2800" dirty="0">
                <a:latin typeface="Times New Roman" pitchFamily="18" charset="0"/>
                <a:cs typeface="Times New Roman" pitchFamily="18" charset="0"/>
              </a:rPr>
              <a:t>Guided By</a:t>
            </a:r>
          </a:p>
          <a:p>
            <a:pPr algn="ctr"/>
            <a:r>
              <a:rPr lang="en-US" sz="2800" dirty="0">
                <a:latin typeface="Times New Roman" pitchFamily="18" charset="0"/>
                <a:cs typeface="Times New Roman" pitchFamily="18" charset="0"/>
              </a:rPr>
              <a:t>Dr. V. C. Pande</a:t>
            </a:r>
          </a:p>
          <a:p>
            <a:pPr algn="ctr"/>
            <a:r>
              <a:rPr lang="en-US" sz="2800" dirty="0">
                <a:latin typeface="Times New Roman" pitchFamily="18" charset="0"/>
                <a:cs typeface="Times New Roman" pitchFamily="18" charset="0"/>
              </a:rPr>
              <a:t>Assistant Professor</a:t>
            </a: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COMPUTER SCIENCE</a:t>
            </a:r>
          </a:p>
          <a:p>
            <a:pPr algn="ctr"/>
            <a:r>
              <a:rPr lang="en-US" sz="2000" dirty="0">
                <a:latin typeface="Times New Roman" panose="02020603050405020304" pitchFamily="18" charset="0"/>
                <a:cs typeface="Times New Roman" pitchFamily="18" charset="0"/>
              </a:rPr>
              <a:t>Shri Shivaji Science Education Society Amaravati’s</a:t>
            </a:r>
          </a:p>
          <a:p>
            <a:pPr algn="ctr"/>
            <a:r>
              <a:rPr lang="en-US" sz="2000" b="1" dirty="0">
                <a:latin typeface="Times New Roman" panose="02020603050405020304" pitchFamily="18" charset="0"/>
                <a:cs typeface="Times New Roman" panose="02020603050405020304" pitchFamily="18" charset="0"/>
              </a:rPr>
              <a:t>SCIENCE COLLEGE</a:t>
            </a:r>
          </a:p>
          <a:p>
            <a:pPr algn="ctr"/>
            <a:r>
              <a:rPr lang="en-US" sz="2000" dirty="0">
                <a:latin typeface="Times New Roman" panose="02020603050405020304" pitchFamily="18" charset="0"/>
                <a:cs typeface="Times New Roman" panose="02020603050405020304" pitchFamily="18" charset="0"/>
              </a:rPr>
              <a:t>CONGRESS NAGAR, NAGPUR – 440012</a:t>
            </a:r>
          </a:p>
          <a:p>
            <a:pPr algn="ctr"/>
            <a:r>
              <a:rPr lang="en-US" sz="2000" dirty="0">
                <a:latin typeface="Times New Roman" panose="02020603050405020304" pitchFamily="18" charset="0"/>
                <a:cs typeface="Times New Roman" panose="02020603050405020304" pitchFamily="18" charset="0"/>
              </a:rPr>
              <a:t>2020-2021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02219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C3601-ACEC-4B86-A13E-90DE58D3BE37}"/>
              </a:ext>
            </a:extLst>
          </p:cNvPr>
          <p:cNvSpPr txBox="1"/>
          <p:nvPr/>
        </p:nvSpPr>
        <p:spPr>
          <a:xfrm>
            <a:off x="2915478" y="357809"/>
            <a:ext cx="6347792" cy="584775"/>
          </a:xfrm>
          <a:prstGeom prst="rect">
            <a:avLst/>
          </a:prstGeom>
          <a:noFill/>
        </p:spPr>
        <p:txBody>
          <a:bodyPr wrap="square" rtlCol="0">
            <a:spAutoFit/>
          </a:bodyPr>
          <a:lstStyle/>
          <a:p>
            <a:pPr algn="ctr"/>
            <a:r>
              <a:rPr lang="en-US" sz="3200" b="1" u="sng" dirty="0">
                <a:latin typeface="Century" panose="02040604050505020304" pitchFamily="18" charset="0"/>
              </a:rPr>
              <a:t>Advantages and Disadvantages</a:t>
            </a:r>
            <a:endParaRPr lang="en-IN" sz="3200" b="1" u="sng" dirty="0">
              <a:latin typeface="Century" panose="02040604050505020304" pitchFamily="18" charset="0"/>
            </a:endParaRPr>
          </a:p>
        </p:txBody>
      </p:sp>
      <p:sp>
        <p:nvSpPr>
          <p:cNvPr id="3" name="TextBox 2">
            <a:extLst>
              <a:ext uri="{FF2B5EF4-FFF2-40B4-BE49-F238E27FC236}">
                <a16:creationId xmlns:a16="http://schemas.microsoft.com/office/drawing/2014/main" id="{DBE0AE8A-930C-4F79-92C8-1BA289D1CC53}"/>
              </a:ext>
            </a:extLst>
          </p:cNvPr>
          <p:cNvSpPr txBox="1"/>
          <p:nvPr/>
        </p:nvSpPr>
        <p:spPr>
          <a:xfrm>
            <a:off x="1138859" y="1881809"/>
            <a:ext cx="9901030" cy="3652988"/>
          </a:xfrm>
          <a:prstGeom prst="rect">
            <a:avLst/>
          </a:prstGeom>
          <a:noFill/>
        </p:spPr>
        <p:txBody>
          <a:bodyPr wrap="square" rtlCol="0">
            <a:spAutoFit/>
          </a:bodyPr>
          <a:lstStyle/>
          <a:p>
            <a:pPr lvl="0" algn="ctr">
              <a:lnSpc>
                <a:spcPct val="150000"/>
              </a:lnSpc>
              <a:spcAft>
                <a:spcPts val="800"/>
              </a:spcAft>
            </a:pPr>
            <a:r>
              <a:rPr lang="en-US" sz="3200" u="sng" dirty="0">
                <a:effectLst/>
                <a:latin typeface="Times New Roman" panose="02020603050405020304" pitchFamily="18" charset="0"/>
                <a:ea typeface="Calibri" panose="020F0502020204030204" pitchFamily="34" charset="0"/>
              </a:rPr>
              <a:t>Advantages</a:t>
            </a:r>
          </a:p>
          <a:p>
            <a:pPr marL="342900" lvl="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Protects system against viruses, worms, spyware and other unwanted programs.</a:t>
            </a:r>
            <a:endParaRPr lang="en-IN" sz="2800" dirty="0">
              <a:effectLst/>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Protection against data from thief.</a:t>
            </a:r>
            <a:endParaRPr lang="en-IN" sz="2800" dirty="0">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Protects the computer from being hacked</a:t>
            </a:r>
            <a:endParaRPr lang="en-IN" sz="2800" dirty="0"/>
          </a:p>
        </p:txBody>
      </p:sp>
    </p:spTree>
    <p:extLst>
      <p:ext uri="{BB962C8B-B14F-4D97-AF65-F5344CB8AC3E}">
        <p14:creationId xmlns:p14="http://schemas.microsoft.com/office/powerpoint/2010/main" val="33365143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8CD32-97A5-4C9F-AFF6-68861817EC82}"/>
              </a:ext>
            </a:extLst>
          </p:cNvPr>
          <p:cNvSpPr txBox="1"/>
          <p:nvPr/>
        </p:nvSpPr>
        <p:spPr>
          <a:xfrm>
            <a:off x="1404730" y="1316899"/>
            <a:ext cx="9382539" cy="4004943"/>
          </a:xfrm>
          <a:prstGeom prst="rect">
            <a:avLst/>
          </a:prstGeom>
          <a:noFill/>
        </p:spPr>
        <p:txBody>
          <a:bodyPr wrap="square" rtlCol="0">
            <a:spAutoFit/>
          </a:bodyPr>
          <a:lstStyle/>
          <a:p>
            <a:pPr lvl="0" algn="ctr">
              <a:lnSpc>
                <a:spcPct val="150000"/>
              </a:lnSpc>
              <a:spcAft>
                <a:spcPts val="800"/>
              </a:spcAft>
            </a:pPr>
            <a:r>
              <a:rPr lang="en-US" sz="3200" u="sng" dirty="0">
                <a:latin typeface="Times New Roman" panose="02020603050405020304" pitchFamily="18" charset="0"/>
                <a:ea typeface="Calibri" panose="020F0502020204030204" pitchFamily="34" charset="0"/>
              </a:rPr>
              <a:t>Disa</a:t>
            </a:r>
            <a:r>
              <a:rPr lang="en-US" sz="3200" u="sng" dirty="0">
                <a:effectLst/>
                <a:latin typeface="Times New Roman" panose="02020603050405020304" pitchFamily="18" charset="0"/>
                <a:ea typeface="Calibri" panose="020F0502020204030204" pitchFamily="34" charset="0"/>
              </a:rPr>
              <a:t>dvantages</a:t>
            </a:r>
            <a:endParaRPr lang="en-US" sz="3200" u="sng" dirty="0">
              <a:latin typeface="Times New Roman" panose="02020603050405020304" pitchFamily="18" charset="0"/>
              <a:ea typeface="Calibri" panose="020F0502020204030204" pitchFamily="34" charset="0"/>
            </a:endParaRPr>
          </a:p>
          <a:p>
            <a:pPr marL="342900" lvl="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Firewalls can be difficult to configure</a:t>
            </a:r>
            <a:r>
              <a:rPr lang="en-US" sz="32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correctly.</a:t>
            </a:r>
            <a:endParaRPr lang="en-IN" sz="2800" dirty="0">
              <a:effectLst/>
              <a:latin typeface="Times New Roman" panose="02020603050405020304" pitchFamily="18" charset="0"/>
              <a:ea typeface="Calibri" panose="020F0502020204030204" pitchFamily="34" charset="0"/>
            </a:endParaRPr>
          </a:p>
          <a:p>
            <a:pPr marL="34290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Need to keep updating the new software in order to</a:t>
            </a:r>
            <a:r>
              <a:rPr lang="en-US" sz="32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keep security up to date</a:t>
            </a:r>
            <a:r>
              <a:rPr lang="en-US" sz="3200" dirty="0">
                <a:effectLst/>
                <a:latin typeface="Times New Roman" panose="02020603050405020304" pitchFamily="18" charset="0"/>
                <a:ea typeface="Calibri" panose="020F0502020204030204" pitchFamily="34" charset="0"/>
              </a:rPr>
              <a:t>.</a:t>
            </a:r>
            <a:endParaRPr lang="en-IN" sz="2800" dirty="0">
              <a:latin typeface="Times New Roman" panose="02020603050405020304" pitchFamily="18" charset="0"/>
              <a:ea typeface="Calibri" panose="020F0502020204030204" pitchFamily="34" charset="0"/>
            </a:endParaRPr>
          </a:p>
          <a:p>
            <a:pPr marL="342900" indent="-342900" algn="just">
              <a:lnSpc>
                <a:spcPct val="150000"/>
              </a:lnSpc>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rPr>
              <a:t>Makes the system slower than before.</a:t>
            </a:r>
            <a:endParaRPr lang="en-IN"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243806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03782-978C-4CF9-A584-A153EE0A9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63"/>
            <a:ext cx="12192000" cy="6926112"/>
          </a:xfrm>
          <a:prstGeom prst="rect">
            <a:avLst/>
          </a:prstGeom>
        </p:spPr>
      </p:pic>
      <p:sp>
        <p:nvSpPr>
          <p:cNvPr id="5" name="TextBox 4">
            <a:extLst>
              <a:ext uri="{FF2B5EF4-FFF2-40B4-BE49-F238E27FC236}">
                <a16:creationId xmlns:a16="http://schemas.microsoft.com/office/drawing/2014/main" id="{29A0C003-86CA-4271-AB87-D59AAAF843FE}"/>
              </a:ext>
            </a:extLst>
          </p:cNvPr>
          <p:cNvSpPr txBox="1"/>
          <p:nvPr/>
        </p:nvSpPr>
        <p:spPr>
          <a:xfrm>
            <a:off x="1126434" y="1058551"/>
            <a:ext cx="3723861" cy="584775"/>
          </a:xfrm>
          <a:prstGeom prst="rect">
            <a:avLst/>
          </a:prstGeom>
          <a:noFill/>
        </p:spPr>
        <p:txBody>
          <a:bodyPr wrap="square" rtlCol="0">
            <a:spAutoFit/>
          </a:bodyPr>
          <a:lstStyle/>
          <a:p>
            <a:r>
              <a:rPr lang="en-US" sz="3200" b="1" u="sng" dirty="0">
                <a:latin typeface="Century" panose="02040604050505020304" pitchFamily="18" charset="0"/>
              </a:rPr>
              <a:t>Conclusion</a:t>
            </a:r>
            <a:endParaRPr lang="en-IN" sz="3200" b="1" u="sng" dirty="0">
              <a:latin typeface="Century" panose="02040604050505020304" pitchFamily="18" charset="0"/>
            </a:endParaRPr>
          </a:p>
        </p:txBody>
      </p:sp>
      <p:sp>
        <p:nvSpPr>
          <p:cNvPr id="6" name="TextBox 5">
            <a:extLst>
              <a:ext uri="{FF2B5EF4-FFF2-40B4-BE49-F238E27FC236}">
                <a16:creationId xmlns:a16="http://schemas.microsoft.com/office/drawing/2014/main" id="{31745849-96BC-4119-8768-C3B301B41EF8}"/>
              </a:ext>
            </a:extLst>
          </p:cNvPr>
          <p:cNvSpPr txBox="1"/>
          <p:nvPr/>
        </p:nvSpPr>
        <p:spPr>
          <a:xfrm>
            <a:off x="1126434" y="2735236"/>
            <a:ext cx="10628244" cy="243143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More highly skilled workers in cybersecurity roles would help the nation respond more robustly to the cybersecurity problems it faces.</a:t>
            </a:r>
          </a:p>
          <a:p>
            <a:pPr algn="just"/>
            <a:endParaRPr lang="en-US" sz="2800" dirty="0">
              <a:effectLst/>
              <a:latin typeface="Times New Roman" panose="02020603050405020304" pitchFamily="18" charset="0"/>
              <a:ea typeface="Calibri" panose="020F0502020204030204" pitchFamily="34" charset="0"/>
            </a:endParaRPr>
          </a:p>
          <a:p>
            <a:pPr marL="457200" indent="-457200" algn="just">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All organizations need to understand their threat environment and the risks they face, address their cybersecurity problems</a:t>
            </a:r>
            <a:r>
              <a:rPr lang="en-US" sz="4000" dirty="0">
                <a:latin typeface="Times New Roman" panose="02020603050405020304" pitchFamily="18" charset="0"/>
                <a:ea typeface="Calibri" panose="020F0502020204030204" pitchFamily="34" charset="0"/>
              </a:rPr>
              <a:t>.</a:t>
            </a:r>
            <a:endParaRPr lang="en-IN" sz="2800" dirty="0"/>
          </a:p>
        </p:txBody>
      </p:sp>
    </p:spTree>
    <p:extLst>
      <p:ext uri="{BB962C8B-B14F-4D97-AF65-F5344CB8AC3E}">
        <p14:creationId xmlns:p14="http://schemas.microsoft.com/office/powerpoint/2010/main" val="27170842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0175A-3BB6-4571-B09A-810400E08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 y="0"/>
            <a:ext cx="12443791" cy="6858000"/>
          </a:xfrm>
          <a:prstGeom prst="rect">
            <a:avLst/>
          </a:prstGeom>
        </p:spPr>
      </p:pic>
      <p:sp>
        <p:nvSpPr>
          <p:cNvPr id="4" name="TextBox 3">
            <a:extLst>
              <a:ext uri="{FF2B5EF4-FFF2-40B4-BE49-F238E27FC236}">
                <a16:creationId xmlns:a16="http://schemas.microsoft.com/office/drawing/2014/main" id="{100413DB-7685-43B3-B919-5C7CE57B6001}"/>
              </a:ext>
            </a:extLst>
          </p:cNvPr>
          <p:cNvSpPr txBox="1"/>
          <p:nvPr/>
        </p:nvSpPr>
        <p:spPr>
          <a:xfrm>
            <a:off x="1404730" y="490330"/>
            <a:ext cx="5115340" cy="584775"/>
          </a:xfrm>
          <a:prstGeom prst="rect">
            <a:avLst/>
          </a:prstGeom>
          <a:noFill/>
        </p:spPr>
        <p:txBody>
          <a:bodyPr wrap="square" rtlCol="0">
            <a:spAutoFit/>
          </a:bodyPr>
          <a:lstStyle/>
          <a:p>
            <a:pPr algn="ctr"/>
            <a:r>
              <a:rPr lang="en-US" sz="3200" b="1" u="sng" dirty="0">
                <a:latin typeface="Century" panose="02040604050505020304" pitchFamily="18" charset="0"/>
              </a:rPr>
              <a:t>Future Scope</a:t>
            </a:r>
            <a:endParaRPr lang="en-IN" sz="3200" b="1" u="sng" dirty="0">
              <a:latin typeface="Century" panose="02040604050505020304" pitchFamily="18" charset="0"/>
            </a:endParaRPr>
          </a:p>
        </p:txBody>
      </p:sp>
      <p:sp>
        <p:nvSpPr>
          <p:cNvPr id="5" name="TextBox 4">
            <a:extLst>
              <a:ext uri="{FF2B5EF4-FFF2-40B4-BE49-F238E27FC236}">
                <a16:creationId xmlns:a16="http://schemas.microsoft.com/office/drawing/2014/main" id="{F08384CA-FE90-4FC9-AC55-F98017188761}"/>
              </a:ext>
            </a:extLst>
          </p:cNvPr>
          <p:cNvSpPr txBox="1"/>
          <p:nvPr/>
        </p:nvSpPr>
        <p:spPr>
          <a:xfrm>
            <a:off x="397565" y="1565435"/>
            <a:ext cx="7129670" cy="4313040"/>
          </a:xfrm>
          <a:prstGeom prst="rect">
            <a:avLst/>
          </a:prstGeom>
          <a:noFill/>
        </p:spPr>
        <p:txBody>
          <a:bodyPr wrap="square" rtlCol="0">
            <a:spAutoFit/>
          </a:bodyPr>
          <a:lstStyle/>
          <a:p>
            <a:pPr marL="342900" lvl="0" indent="-342900" algn="just">
              <a:lnSpc>
                <a:spcPct val="107000"/>
              </a:lnSpc>
              <a:spcAft>
                <a:spcPts val="8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rPr>
              <a:t>The National Association of Software and Services Companies (NASSCOM) has estimated that India alone will need about 10 lakhs cybersecurity professionals by the end of 2020 to tackle cybercrime dangers.</a:t>
            </a:r>
            <a:endParaRPr lang="en-IN" sz="2800" dirty="0">
              <a:effectLst/>
              <a:latin typeface="Times New Roman" panose="02020603050405020304" pitchFamily="18" charset="0"/>
              <a:ea typeface="Calibri" panose="020F0502020204030204" pitchFamily="34" charset="0"/>
            </a:endParaRPr>
          </a:p>
          <a:p>
            <a:pPr marL="342900" lvl="0" indent="-342900" algn="just">
              <a:lnSpc>
                <a:spcPct val="107000"/>
              </a:lnSpc>
              <a:spcAft>
                <a:spcPts val="800"/>
              </a:spcAft>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rPr>
              <a:t>Cyber Security is an essential component of any company or enterprise across the world, hence the scope of Cyber Security is immense. </a:t>
            </a:r>
            <a:endParaRPr lang="en-IN"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7077443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2B62A-BD3F-45F2-8054-E13248F441A7}"/>
              </a:ext>
            </a:extLst>
          </p:cNvPr>
          <p:cNvSpPr txBox="1"/>
          <p:nvPr/>
        </p:nvSpPr>
        <p:spPr>
          <a:xfrm>
            <a:off x="3332922" y="553723"/>
            <a:ext cx="5526156" cy="584775"/>
          </a:xfrm>
          <a:prstGeom prst="rect">
            <a:avLst/>
          </a:prstGeom>
          <a:noFill/>
        </p:spPr>
        <p:txBody>
          <a:bodyPr wrap="square" rtlCol="0">
            <a:spAutoFit/>
          </a:bodyPr>
          <a:lstStyle/>
          <a:p>
            <a:pPr algn="ctr"/>
            <a:r>
              <a:rPr lang="en-US" sz="3200" b="1" u="sng" dirty="0">
                <a:latin typeface="Century" panose="02040604050505020304" pitchFamily="18" charset="0"/>
              </a:rPr>
              <a:t>Reference</a:t>
            </a:r>
            <a:endParaRPr lang="en-IN" sz="3200" b="1" u="sng" dirty="0">
              <a:latin typeface="Century" panose="02040604050505020304" pitchFamily="18" charset="0"/>
            </a:endParaRPr>
          </a:p>
        </p:txBody>
      </p:sp>
      <p:sp>
        <p:nvSpPr>
          <p:cNvPr id="3" name="TextBox 2">
            <a:extLst>
              <a:ext uri="{FF2B5EF4-FFF2-40B4-BE49-F238E27FC236}">
                <a16:creationId xmlns:a16="http://schemas.microsoft.com/office/drawing/2014/main" id="{F7022A96-5448-4A00-A5DC-E209AB078C72}"/>
              </a:ext>
            </a:extLst>
          </p:cNvPr>
          <p:cNvSpPr txBox="1"/>
          <p:nvPr/>
        </p:nvSpPr>
        <p:spPr>
          <a:xfrm>
            <a:off x="821635" y="1815548"/>
            <a:ext cx="10548730" cy="3903954"/>
          </a:xfrm>
          <a:prstGeom prst="rect">
            <a:avLst/>
          </a:prstGeom>
          <a:noFill/>
        </p:spPr>
        <p:txBody>
          <a:bodyPr wrap="square" rtlCol="0">
            <a:spAutoFit/>
          </a:bodyPr>
          <a:lstStyle/>
          <a:p>
            <a:pPr marL="457200" lvl="0" indent="-457200" algn="just">
              <a:lnSpc>
                <a:spcPct val="150000"/>
              </a:lnSpc>
              <a:buFont typeface="+mj-lt"/>
              <a:buAutoNum type="arabicPeriod"/>
            </a:pPr>
            <a:r>
              <a:rPr lang="en-US" sz="2400" dirty="0">
                <a:effectLst/>
                <a:latin typeface="Times New Roman" panose="02020603050405020304" pitchFamily="18" charset="0"/>
                <a:ea typeface="Calibri" panose="020F0502020204030204" pitchFamily="34" charset="0"/>
              </a:rPr>
              <a:t>A Sophos Article 04.12v1.dNA, eight trends changing network security by James </a:t>
            </a:r>
            <a:r>
              <a:rPr lang="en-US" sz="2400" dirty="0" err="1">
                <a:effectLst/>
                <a:latin typeface="Times New Roman" panose="02020603050405020304" pitchFamily="18" charset="0"/>
                <a:ea typeface="Calibri" panose="020F0502020204030204" pitchFamily="34" charset="0"/>
              </a:rPr>
              <a:t>Lyne</a:t>
            </a:r>
            <a:r>
              <a:rPr lang="en-US" sz="2400" dirty="0">
                <a:effectLst/>
                <a:latin typeface="Times New Roman" panose="02020603050405020304" pitchFamily="18" charset="0"/>
                <a:ea typeface="Calibri" panose="020F0502020204030204" pitchFamily="34" charset="0"/>
              </a:rPr>
              <a:t>.</a:t>
            </a:r>
            <a:endParaRPr lang="en-IN" sz="2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pPr>
            <a:r>
              <a:rPr lang="en-US" sz="2400" dirty="0">
                <a:effectLst/>
                <a:latin typeface="Times New Roman" panose="02020603050405020304" pitchFamily="18" charset="0"/>
                <a:ea typeface="Calibri" panose="020F0502020204030204" pitchFamily="34" charset="0"/>
              </a:rPr>
              <a:t>Cyber Security: Understanding Cyber Crimes- </a:t>
            </a:r>
            <a:r>
              <a:rPr lang="en-US" sz="2400" dirty="0" err="1">
                <a:effectLst/>
                <a:latin typeface="Times New Roman" panose="02020603050405020304" pitchFamily="18" charset="0"/>
                <a:ea typeface="Calibri" panose="020F0502020204030204" pitchFamily="34" charset="0"/>
              </a:rPr>
              <a:t>Sunit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Belapure</a:t>
            </a:r>
            <a:r>
              <a:rPr lang="en-US" sz="2400" dirty="0">
                <a:effectLst/>
                <a:latin typeface="Times New Roman" panose="02020603050405020304" pitchFamily="18" charset="0"/>
                <a:ea typeface="Calibri" panose="020F0502020204030204" pitchFamily="34" charset="0"/>
              </a:rPr>
              <a:t> Nina Godbole</a:t>
            </a:r>
            <a:endParaRPr lang="en-IN" sz="2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pPr>
            <a:r>
              <a:rPr lang="en-US" sz="2400" dirty="0">
                <a:effectLst/>
                <a:latin typeface="Times New Roman" panose="02020603050405020304" pitchFamily="18" charset="0"/>
                <a:ea typeface="Calibri" panose="020F0502020204030204" pitchFamily="34" charset="0"/>
              </a:rPr>
              <a:t>Computer Security Practices in Non Profit </a:t>
            </a:r>
            <a:r>
              <a:rPr lang="en-US" sz="2400" dirty="0" err="1">
                <a:effectLst/>
                <a:latin typeface="Times New Roman" panose="02020603050405020304" pitchFamily="18" charset="0"/>
                <a:ea typeface="Calibri" panose="020F0502020204030204" pitchFamily="34" charset="0"/>
              </a:rPr>
              <a:t>Organisations</a:t>
            </a:r>
            <a:r>
              <a:rPr lang="en-US" sz="2400" dirty="0">
                <a:effectLst/>
                <a:latin typeface="Times New Roman" panose="02020603050405020304" pitchFamily="18" charset="0"/>
                <a:ea typeface="Calibri" panose="020F0502020204030204" pitchFamily="34" charset="0"/>
              </a:rPr>
              <a:t> – A </a:t>
            </a:r>
            <a:r>
              <a:rPr lang="en-US" sz="2400" dirty="0" err="1">
                <a:effectLst/>
                <a:latin typeface="Times New Roman" panose="02020603050405020304" pitchFamily="18" charset="0"/>
                <a:ea typeface="Calibri" panose="020F0502020204030204" pitchFamily="34" charset="0"/>
              </a:rPr>
              <a:t>NetAction</a:t>
            </a:r>
            <a:r>
              <a:rPr lang="en-US" sz="2400" dirty="0">
                <a:effectLst/>
                <a:latin typeface="Times New Roman" panose="02020603050405020304" pitchFamily="18" charset="0"/>
                <a:ea typeface="Calibri" panose="020F0502020204030204" pitchFamily="34" charset="0"/>
              </a:rPr>
              <a:t> Report by Audrie Krause.</a:t>
            </a:r>
            <a:endParaRPr lang="en-IN" sz="2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pPr>
            <a:r>
              <a:rPr lang="en-US" sz="2400" dirty="0">
                <a:effectLst/>
                <a:latin typeface="Times New Roman" panose="02020603050405020304" pitchFamily="18" charset="0"/>
                <a:ea typeface="Calibri" panose="020F0502020204030204" pitchFamily="34" charset="0"/>
              </a:rPr>
              <a:t>A Look back on Cyber Security 2012 by Luis </a:t>
            </a:r>
            <a:r>
              <a:rPr lang="en-US" sz="2400" dirty="0" err="1">
                <a:effectLst/>
                <a:latin typeface="Times New Roman" panose="02020603050405020304" pitchFamily="18" charset="0"/>
                <a:ea typeface="Calibri" panose="020F0502020204030204" pitchFamily="34" charset="0"/>
              </a:rPr>
              <a:t>corrons</a:t>
            </a:r>
            <a:r>
              <a:rPr lang="en-US" sz="2400" dirty="0">
                <a:effectLst/>
                <a:latin typeface="Times New Roman" panose="02020603050405020304" pitchFamily="18" charset="0"/>
                <a:ea typeface="Calibri" panose="020F0502020204030204" pitchFamily="34" charset="0"/>
              </a:rPr>
              <a:t> – Panda Labs. CIO Asia, September 3</a:t>
            </a:r>
            <a:r>
              <a:rPr lang="en-US" sz="2400" baseline="30000" dirty="0">
                <a:effectLst/>
                <a:latin typeface="Times New Roman" panose="02020603050405020304" pitchFamily="18" charset="0"/>
                <a:ea typeface="Calibri" panose="020F0502020204030204" pitchFamily="34" charset="0"/>
              </a:rPr>
              <a:t>rd</a:t>
            </a:r>
            <a:r>
              <a:rPr lang="en-US" sz="2400" dirty="0">
                <a:effectLst/>
                <a:latin typeface="Times New Roman" panose="02020603050405020304" pitchFamily="18" charset="0"/>
                <a:ea typeface="Calibri" panose="020F0502020204030204" pitchFamily="34" charset="0"/>
              </a:rPr>
              <a:t>, H1 2013: Cyber security in </a:t>
            </a:r>
            <a:r>
              <a:rPr lang="en-US" sz="2400" dirty="0" err="1">
                <a:effectLst/>
                <a:latin typeface="Times New Roman" panose="02020603050405020304" pitchFamily="18" charset="0"/>
                <a:ea typeface="Calibri" panose="020F0502020204030204" pitchFamily="34" charset="0"/>
              </a:rPr>
              <a:t>malasia</a:t>
            </a:r>
            <a:r>
              <a:rPr lang="en-US" sz="2400" dirty="0">
                <a:effectLst/>
                <a:latin typeface="Times New Roman" panose="02020603050405020304" pitchFamily="18" charset="0"/>
                <a:ea typeface="Calibri" panose="020F0502020204030204" pitchFamily="34" charset="0"/>
              </a:rPr>
              <a:t> by </a:t>
            </a:r>
            <a:r>
              <a:rPr lang="en-US" sz="2400" dirty="0" err="1">
                <a:effectLst/>
                <a:latin typeface="Times New Roman" panose="02020603050405020304" pitchFamily="18" charset="0"/>
                <a:ea typeface="Calibri" panose="020F0502020204030204" pitchFamily="34" charset="0"/>
              </a:rPr>
              <a:t>Avanthi</a:t>
            </a:r>
            <a:r>
              <a:rPr lang="en-US" sz="2400" dirty="0">
                <a:effectLst/>
                <a:latin typeface="Times New Roman" panose="02020603050405020304" pitchFamily="18" charset="0"/>
                <a:ea typeface="Calibri" panose="020F0502020204030204" pitchFamily="34" charset="0"/>
              </a:rPr>
              <a:t> Kumar.</a:t>
            </a:r>
            <a:endParaRPr lang="en-IN"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6975900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15DA1-78AD-42B8-8A4E-9988ABC87A1A}"/>
              </a:ext>
            </a:extLst>
          </p:cNvPr>
          <p:cNvSpPr txBox="1"/>
          <p:nvPr/>
        </p:nvSpPr>
        <p:spPr>
          <a:xfrm>
            <a:off x="2057400" y="2705725"/>
            <a:ext cx="8077200" cy="1446550"/>
          </a:xfrm>
          <a:prstGeom prst="rect">
            <a:avLst/>
          </a:prstGeom>
          <a:noFill/>
        </p:spPr>
        <p:txBody>
          <a:bodyPr wrap="square" rtlCol="0">
            <a:spAutoFit/>
          </a:bodyPr>
          <a:lstStyle/>
          <a:p>
            <a:pPr algn="ctr"/>
            <a:r>
              <a:rPr lang="en-US" sz="8800" dirty="0">
                <a:solidFill>
                  <a:srgbClr val="92D050"/>
                </a:solidFill>
                <a:latin typeface="Algerian" panose="04020705040A02060702" pitchFamily="82" charset="0"/>
              </a:rPr>
              <a:t>Thank</a:t>
            </a:r>
            <a:r>
              <a:rPr lang="en-US" sz="8800" dirty="0">
                <a:solidFill>
                  <a:srgbClr val="C00000"/>
                </a:solidFill>
                <a:latin typeface="Algerian" panose="04020705040A02060702" pitchFamily="82" charset="0"/>
              </a:rPr>
              <a:t> </a:t>
            </a:r>
            <a:r>
              <a:rPr lang="en-US" sz="8800" dirty="0">
                <a:solidFill>
                  <a:schemeClr val="accent4">
                    <a:lumMod val="75000"/>
                  </a:schemeClr>
                </a:solidFill>
                <a:latin typeface="Algerian" panose="04020705040A02060702" pitchFamily="82" charset="0"/>
              </a:rPr>
              <a:t>You</a:t>
            </a:r>
            <a:r>
              <a:rPr lang="en-US" sz="8800" dirty="0">
                <a:solidFill>
                  <a:srgbClr val="C00000"/>
                </a:solidFill>
                <a:latin typeface="Algerian" panose="04020705040A02060702" pitchFamily="82" charset="0"/>
              </a:rPr>
              <a:t>...!</a:t>
            </a:r>
            <a:endParaRPr lang="en-IN" sz="8800" dirty="0">
              <a:solidFill>
                <a:srgbClr val="C00000"/>
              </a:solidFill>
              <a:latin typeface="Algerian" panose="04020705040A02060702" pitchFamily="82" charset="0"/>
            </a:endParaRPr>
          </a:p>
        </p:txBody>
      </p:sp>
    </p:spTree>
    <p:extLst>
      <p:ext uri="{BB962C8B-B14F-4D97-AF65-F5344CB8AC3E}">
        <p14:creationId xmlns:p14="http://schemas.microsoft.com/office/powerpoint/2010/main" val="8930716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5E417F-41B8-41CE-894E-F4430FE3A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97C617F-AA2B-4AD6-95DC-DE7133295830}"/>
              </a:ext>
            </a:extLst>
          </p:cNvPr>
          <p:cNvSpPr txBox="1"/>
          <p:nvPr/>
        </p:nvSpPr>
        <p:spPr>
          <a:xfrm>
            <a:off x="901148" y="692426"/>
            <a:ext cx="5194852" cy="5786199"/>
          </a:xfrm>
          <a:prstGeom prst="rect">
            <a:avLst/>
          </a:prstGeom>
          <a:noFill/>
        </p:spPr>
        <p:txBody>
          <a:bodyPr wrap="square" rtlCol="0">
            <a:spAutoFit/>
          </a:bodyPr>
          <a:lstStyle/>
          <a:p>
            <a:pPr algn="ctr"/>
            <a:r>
              <a:rPr lang="en-US" sz="4800" b="1" u="sng" dirty="0">
                <a:latin typeface="Century" panose="02040604050505020304" pitchFamily="18" charset="0"/>
              </a:rPr>
              <a:t>Contents</a:t>
            </a:r>
          </a:p>
          <a:p>
            <a:endParaRPr lang="en-US" sz="2400" dirty="0"/>
          </a:p>
          <a:p>
            <a:pPr marL="285750" indent="-285750">
              <a:buFont typeface="Wingdings" panose="05000000000000000000" pitchFamily="2" charset="2"/>
              <a:buChar char="q"/>
            </a:pPr>
            <a:r>
              <a:rPr lang="en-US" sz="2800" b="1" dirty="0">
                <a:latin typeface="SimSun-ExtB" panose="02010609060101010101" pitchFamily="49" charset="-122"/>
                <a:ea typeface="SimSun-ExtB" panose="02010609060101010101" pitchFamily="49" charset="-122"/>
                <a:cs typeface="Times New Roman" panose="02020603050405020304" pitchFamily="18" charset="0"/>
              </a:rPr>
              <a:t> </a:t>
            </a:r>
            <a:r>
              <a:rPr lang="en-US" sz="2800" dirty="0">
                <a:latin typeface="Times New Roman" panose="02020603050405020304" pitchFamily="18" charset="0"/>
                <a:ea typeface="SimSun-ExtB" panose="02010609060101010101" pitchFamily="49" charset="-122"/>
                <a:cs typeface="Times New Roman" panose="02020603050405020304" pitchFamily="18" charset="0"/>
              </a:rPr>
              <a:t>Introduction</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Objective</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Features</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Implementation</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Types of Cybersecurity</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Cybersecurity Techniques</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Advantages and Disadvantages</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Conclusion</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Future Scope</a:t>
            </a:r>
          </a:p>
          <a:p>
            <a:pPr marL="285750" indent="-285750">
              <a:buFont typeface="Wingdings" panose="05000000000000000000" pitchFamily="2" charset="2"/>
              <a:buChar char="q"/>
            </a:pPr>
            <a:r>
              <a:rPr lang="en-US" sz="2800" dirty="0">
                <a:latin typeface="Times New Roman" panose="02020603050405020304" pitchFamily="18" charset="0"/>
                <a:ea typeface="SimSun-ExtB" panose="02010609060101010101" pitchFamily="49" charset="-122"/>
                <a:cs typeface="Times New Roman" panose="02020603050405020304" pitchFamily="18" charset="0"/>
              </a:rPr>
              <a:t> Reference</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7951171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BB4F5-21AA-4587-844B-B0CEF40F2C78}"/>
              </a:ext>
            </a:extLst>
          </p:cNvPr>
          <p:cNvSpPr txBox="1"/>
          <p:nvPr/>
        </p:nvSpPr>
        <p:spPr>
          <a:xfrm>
            <a:off x="2769700" y="656556"/>
            <a:ext cx="6652591" cy="646331"/>
          </a:xfrm>
          <a:prstGeom prst="rect">
            <a:avLst/>
          </a:prstGeom>
          <a:noFill/>
        </p:spPr>
        <p:txBody>
          <a:bodyPr wrap="square" rtlCol="0">
            <a:spAutoFit/>
          </a:bodyPr>
          <a:lstStyle/>
          <a:p>
            <a:pPr algn="ctr"/>
            <a:r>
              <a:rPr lang="en-US" sz="3600" b="1" u="sng" dirty="0">
                <a:latin typeface="Century" panose="02040604050505020304" pitchFamily="18" charset="0"/>
              </a:rPr>
              <a:t>Introduction</a:t>
            </a:r>
            <a:endParaRPr lang="en-IN" sz="3600" b="1" u="sng" dirty="0">
              <a:latin typeface="Century" panose="02040604050505020304" pitchFamily="18" charset="0"/>
            </a:endParaRPr>
          </a:p>
        </p:txBody>
      </p:sp>
      <p:sp>
        <p:nvSpPr>
          <p:cNvPr id="5" name="TextBox 4">
            <a:extLst>
              <a:ext uri="{FF2B5EF4-FFF2-40B4-BE49-F238E27FC236}">
                <a16:creationId xmlns:a16="http://schemas.microsoft.com/office/drawing/2014/main" id="{2AC71F33-A15B-49B4-9534-98FEBA245E41}"/>
              </a:ext>
            </a:extLst>
          </p:cNvPr>
          <p:cNvSpPr txBox="1"/>
          <p:nvPr/>
        </p:nvSpPr>
        <p:spPr>
          <a:xfrm>
            <a:off x="1149622" y="1800239"/>
            <a:ext cx="9892749" cy="440120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Cyber Security is a process that’s designed to protect networks and devices from external threats. Businesses typically employ Cyber Security professionals to protect their confidential information, maintain employee productivity, and enhance customer confidence in product and services.</a:t>
            </a:r>
          </a:p>
          <a:p>
            <a:pPr algn="just"/>
            <a:r>
              <a:rPr lang="en-US" sz="2800" dirty="0">
                <a:latin typeface="Times New Roman" panose="02020603050405020304" pitchFamily="18" charset="0"/>
                <a:cs typeface="Times New Roman" panose="02020603050405020304" pitchFamily="18" charset="0"/>
              </a:rPr>
              <a:t>	Cyber Security refers to the technologies and processes designed to protect computers, networks and data from unauthorized access and attacks delivered via the internet by cyber criminals. Through, cyber security is important for the network, data and application security.</a:t>
            </a:r>
          </a:p>
        </p:txBody>
      </p:sp>
    </p:spTree>
    <p:extLst>
      <p:ext uri="{BB962C8B-B14F-4D97-AF65-F5344CB8AC3E}">
        <p14:creationId xmlns:p14="http://schemas.microsoft.com/office/powerpoint/2010/main" val="1680361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6DC77CD-0A5C-4DE6-888E-1A4BD7034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782" y="1718557"/>
            <a:ext cx="5376517" cy="4216400"/>
          </a:xfrm>
          <a:prstGeom prst="rect">
            <a:avLst/>
          </a:prstGeom>
        </p:spPr>
      </p:pic>
      <p:sp>
        <p:nvSpPr>
          <p:cNvPr id="15" name="TextBox 14">
            <a:extLst>
              <a:ext uri="{FF2B5EF4-FFF2-40B4-BE49-F238E27FC236}">
                <a16:creationId xmlns:a16="http://schemas.microsoft.com/office/drawing/2014/main" id="{59B4FCF1-14E0-4E7C-95D6-62E0BBE8A84A}"/>
              </a:ext>
            </a:extLst>
          </p:cNvPr>
          <p:cNvSpPr txBox="1"/>
          <p:nvPr/>
        </p:nvSpPr>
        <p:spPr>
          <a:xfrm>
            <a:off x="914400" y="750957"/>
            <a:ext cx="6400800" cy="1015663"/>
          </a:xfrm>
          <a:prstGeom prst="rect">
            <a:avLst/>
          </a:prstGeom>
          <a:noFill/>
        </p:spPr>
        <p:txBody>
          <a:bodyPr wrap="square" rtlCol="0">
            <a:spAutoFit/>
          </a:bodyPr>
          <a:lstStyle/>
          <a:p>
            <a:pPr algn="just"/>
            <a:endParaRPr lang="en-IN" sz="2000" dirty="0"/>
          </a:p>
          <a:p>
            <a:pPr algn="just"/>
            <a:r>
              <a:rPr lang="en-IN" sz="4000" b="1" dirty="0">
                <a:latin typeface="Times New Roman" panose="02020603050405020304" pitchFamily="18" charset="0"/>
                <a:cs typeface="Times New Roman" panose="02020603050405020304" pitchFamily="18" charset="0"/>
              </a:rPr>
              <a:t>What is Cyber Security?</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4BB1385-C0D3-457A-B053-11E7B62BB283}"/>
              </a:ext>
            </a:extLst>
          </p:cNvPr>
          <p:cNvSpPr txBox="1"/>
          <p:nvPr/>
        </p:nvSpPr>
        <p:spPr>
          <a:xfrm>
            <a:off x="520701" y="1865629"/>
            <a:ext cx="6546574" cy="4401205"/>
          </a:xfrm>
          <a:prstGeom prst="rect">
            <a:avLst/>
          </a:prstGeom>
          <a:noFill/>
        </p:spPr>
        <p:txBody>
          <a:bodyPr wrap="square" rtlCol="0">
            <a:spAutoFit/>
          </a:bodyPr>
          <a:lstStyle/>
          <a:p>
            <a:pPr algn="just"/>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word Cyber is a combining from relating to information technology, the internet and the virtual reality.</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term Cyber Security is used to refer to the security offered through online services to protect your online information.</a:t>
            </a:r>
          </a:p>
          <a:p>
            <a:endParaRPr lang="en-IN" sz="2800" dirty="0"/>
          </a:p>
        </p:txBody>
      </p:sp>
    </p:spTree>
    <p:extLst>
      <p:ext uri="{BB962C8B-B14F-4D97-AF65-F5344CB8AC3E}">
        <p14:creationId xmlns:p14="http://schemas.microsoft.com/office/powerpoint/2010/main" val="13690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B9E0E-22DA-4123-8428-CF2E8BBA4CA8}"/>
              </a:ext>
            </a:extLst>
          </p:cNvPr>
          <p:cNvSpPr txBox="1"/>
          <p:nvPr/>
        </p:nvSpPr>
        <p:spPr>
          <a:xfrm>
            <a:off x="549965" y="1651430"/>
            <a:ext cx="11092068" cy="4098045"/>
          </a:xfrm>
          <a:prstGeom prst="rect">
            <a:avLst/>
          </a:prstGeom>
          <a:noFill/>
        </p:spPr>
        <p:txBody>
          <a:bodyPr wrap="square" rtlCol="0">
            <a:spAutoFit/>
          </a:bodyPr>
          <a:lstStyle/>
          <a:p>
            <a:pPr marL="457200" lvl="0" indent="-457200" algn="just">
              <a:lnSpc>
                <a:spcPct val="150000"/>
              </a:lnSpc>
              <a:spcAft>
                <a:spcPts val="80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rPr>
              <a:t>To create a secure cyber ecosystem in the country, generate adequate trust and confidence in IT systems and transactions in cyberspace and thus enhance adoption of IT in all sectors.</a:t>
            </a:r>
          </a:p>
          <a:p>
            <a:pPr marL="457200" indent="-457200" algn="just">
              <a:lnSpc>
                <a:spcPct val="150000"/>
              </a:lnSpc>
              <a:spcAft>
                <a:spcPts val="800"/>
              </a:spcAft>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Create an effective defense in cyber-related attacks and threats.</a:t>
            </a:r>
          </a:p>
          <a:p>
            <a:pPr marL="457200" indent="-457200" algn="just">
              <a:lnSpc>
                <a:spcPct val="150000"/>
              </a:lnSpc>
              <a:spcAft>
                <a:spcPts val="800"/>
              </a:spcAft>
              <a:buFont typeface="Wingdings" panose="05000000000000000000" pitchFamily="2" charset="2"/>
              <a:buChar char="Ø"/>
            </a:pPr>
            <a:r>
              <a:rPr lang="en-US" sz="2800" dirty="0">
                <a:latin typeface="Times New Roman" panose="02020603050405020304" pitchFamily="18" charset="0"/>
                <a:ea typeface="Calibri" panose="020F0502020204030204" pitchFamily="34" charset="0"/>
              </a:rPr>
              <a:t>To enhance and create National and Sectoral level 24x7 mechanisms for obtaining information regarding threats to ICT infrastructure.</a:t>
            </a:r>
            <a:endParaRPr lang="en-IN" sz="2800" dirty="0">
              <a:effectLst/>
              <a:latin typeface="Times New Roman" panose="02020603050405020304" pitchFamily="18" charset="0"/>
              <a:ea typeface="Calibri" panose="020F0502020204030204" pitchFamily="34" charset="0"/>
            </a:endParaRPr>
          </a:p>
        </p:txBody>
      </p:sp>
      <p:sp>
        <p:nvSpPr>
          <p:cNvPr id="3" name="TextBox 2">
            <a:extLst>
              <a:ext uri="{FF2B5EF4-FFF2-40B4-BE49-F238E27FC236}">
                <a16:creationId xmlns:a16="http://schemas.microsoft.com/office/drawing/2014/main" id="{B3BC0E64-5DFA-41FA-9467-1F7DD5AE0BE9}"/>
              </a:ext>
            </a:extLst>
          </p:cNvPr>
          <p:cNvSpPr txBox="1"/>
          <p:nvPr/>
        </p:nvSpPr>
        <p:spPr>
          <a:xfrm>
            <a:off x="3770243" y="549966"/>
            <a:ext cx="4651513" cy="646331"/>
          </a:xfrm>
          <a:prstGeom prst="rect">
            <a:avLst/>
          </a:prstGeom>
          <a:noFill/>
        </p:spPr>
        <p:txBody>
          <a:bodyPr wrap="square" rtlCol="0">
            <a:spAutoFit/>
          </a:bodyPr>
          <a:lstStyle/>
          <a:p>
            <a:pPr algn="ctr"/>
            <a:r>
              <a:rPr lang="en-US" sz="3600" b="1" u="sng" dirty="0">
                <a:latin typeface="Century" panose="02040604050505020304" pitchFamily="18" charset="0"/>
              </a:rPr>
              <a:t>Objectives</a:t>
            </a:r>
            <a:endParaRPr lang="en-IN" sz="3600" b="1" u="sng" dirty="0">
              <a:latin typeface="Century" panose="02040604050505020304" pitchFamily="18" charset="0"/>
            </a:endParaRPr>
          </a:p>
        </p:txBody>
      </p:sp>
    </p:spTree>
    <p:extLst>
      <p:ext uri="{BB962C8B-B14F-4D97-AF65-F5344CB8AC3E}">
        <p14:creationId xmlns:p14="http://schemas.microsoft.com/office/powerpoint/2010/main" val="4164839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50ED80-1CAE-4C21-9D72-000A17159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6096000" y="594100"/>
            <a:ext cx="5592418" cy="5950226"/>
          </a:xfrm>
          <a:prstGeom prst="rect">
            <a:avLst/>
          </a:prstGeom>
        </p:spPr>
      </p:pic>
      <p:sp>
        <p:nvSpPr>
          <p:cNvPr id="7" name="TextBox 6">
            <a:extLst>
              <a:ext uri="{FF2B5EF4-FFF2-40B4-BE49-F238E27FC236}">
                <a16:creationId xmlns:a16="http://schemas.microsoft.com/office/drawing/2014/main" id="{A6CF844C-1E21-48D7-AABB-8B3F1AC5F715}"/>
              </a:ext>
            </a:extLst>
          </p:cNvPr>
          <p:cNvSpPr txBox="1"/>
          <p:nvPr/>
        </p:nvSpPr>
        <p:spPr>
          <a:xfrm>
            <a:off x="1225827" y="627412"/>
            <a:ext cx="4174435" cy="646331"/>
          </a:xfrm>
          <a:prstGeom prst="rect">
            <a:avLst/>
          </a:prstGeom>
          <a:noFill/>
        </p:spPr>
        <p:txBody>
          <a:bodyPr wrap="square" rtlCol="0">
            <a:spAutoFit/>
          </a:bodyPr>
          <a:lstStyle/>
          <a:p>
            <a:pPr algn="ctr"/>
            <a:r>
              <a:rPr lang="en-US" sz="3600" b="1" u="sng" dirty="0">
                <a:latin typeface="Century" panose="02040604050505020304" pitchFamily="18" charset="0"/>
              </a:rPr>
              <a:t>Features</a:t>
            </a:r>
            <a:endParaRPr lang="en-IN" sz="3600" b="1" u="sng" dirty="0">
              <a:latin typeface="Century" panose="02040604050505020304" pitchFamily="18" charset="0"/>
            </a:endParaRPr>
          </a:p>
        </p:txBody>
      </p:sp>
      <p:sp>
        <p:nvSpPr>
          <p:cNvPr id="8" name="TextBox 7">
            <a:extLst>
              <a:ext uri="{FF2B5EF4-FFF2-40B4-BE49-F238E27FC236}">
                <a16:creationId xmlns:a16="http://schemas.microsoft.com/office/drawing/2014/main" id="{486CDE53-EC97-475E-A17C-6CFC883AC8E7}"/>
              </a:ext>
            </a:extLst>
          </p:cNvPr>
          <p:cNvSpPr txBox="1"/>
          <p:nvPr/>
        </p:nvSpPr>
        <p:spPr>
          <a:xfrm>
            <a:off x="251791" y="1953387"/>
            <a:ext cx="7182678" cy="4524315"/>
          </a:xfrm>
          <a:prstGeom prst="rect">
            <a:avLst/>
          </a:prstGeom>
          <a:noFill/>
        </p:spPr>
        <p:txBody>
          <a:bodyPr wrap="square" rtlCol="0">
            <a:spAutoFit/>
          </a:bodyPr>
          <a:lstStyle/>
          <a:p>
            <a:pPr marL="285750" indent="-285750" algn="jus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rPr>
              <a:t>Cyber Security is a term which is used for the protection of internet-related systems and devices.</a:t>
            </a:r>
          </a:p>
          <a:p>
            <a:pPr algn="just"/>
            <a:endParaRPr lang="en-US" sz="320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
            </a:pPr>
            <a:r>
              <a:rPr lang="en-US" sz="3200" dirty="0">
                <a:latin typeface="Times New Roman" panose="02020603050405020304" pitchFamily="18" charset="0"/>
                <a:ea typeface="Calibri" panose="020F0502020204030204" pitchFamily="34" charset="0"/>
              </a:rPr>
              <a:t>Extensive protection from viruses, spyware and other malware.</a:t>
            </a:r>
          </a:p>
          <a:p>
            <a:pPr algn="just"/>
            <a:endParaRPr lang="en-US" sz="3200" dirty="0">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
            </a:pPr>
            <a:r>
              <a:rPr lang="en-US" sz="3200" dirty="0">
                <a:effectLst/>
                <a:latin typeface="Times New Roman" panose="02020603050405020304" pitchFamily="18" charset="0"/>
                <a:ea typeface="Calibri" panose="020F0502020204030204" pitchFamily="34" charset="0"/>
              </a:rPr>
              <a:t>Protection aga</a:t>
            </a:r>
            <a:r>
              <a:rPr lang="en-US" sz="3200" dirty="0">
                <a:latin typeface="Times New Roman" panose="02020603050405020304" pitchFamily="18" charset="0"/>
                <a:ea typeface="Calibri" panose="020F0502020204030204" pitchFamily="34" charset="0"/>
              </a:rPr>
              <a:t>inst unauthorized termination of security work.</a:t>
            </a:r>
            <a:endParaRPr lang="en-IN"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4945099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13C1240-DC8C-4CF3-A19E-227AB6C54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08" y="374374"/>
            <a:ext cx="11171583" cy="6109252"/>
          </a:xfrm>
          <a:prstGeom prst="rect">
            <a:avLst/>
          </a:prstGeom>
        </p:spPr>
      </p:pic>
      <p:sp>
        <p:nvSpPr>
          <p:cNvPr id="15" name="TextBox 14">
            <a:extLst>
              <a:ext uri="{FF2B5EF4-FFF2-40B4-BE49-F238E27FC236}">
                <a16:creationId xmlns:a16="http://schemas.microsoft.com/office/drawing/2014/main" id="{E9AE2BCC-3974-45B5-98FF-27014355584E}"/>
              </a:ext>
            </a:extLst>
          </p:cNvPr>
          <p:cNvSpPr txBox="1"/>
          <p:nvPr/>
        </p:nvSpPr>
        <p:spPr>
          <a:xfrm>
            <a:off x="821635" y="1948070"/>
            <a:ext cx="6493565" cy="3970318"/>
          </a:xfrm>
          <a:prstGeom prst="rect">
            <a:avLst/>
          </a:prstGeom>
          <a:noFill/>
        </p:spPr>
        <p:txBody>
          <a:bodyPr wrap="square" rtlCol="0">
            <a:spAutoFit/>
          </a:bodyPr>
          <a:lstStyle/>
          <a:p>
            <a:r>
              <a:rPr lang="en-US" sz="2800" dirty="0">
                <a:effectLst/>
                <a:latin typeface="Times New Roman" panose="02020603050405020304" pitchFamily="18" charset="0"/>
                <a:ea typeface="Calibri" panose="020F0502020204030204" pitchFamily="34" charset="0"/>
              </a:rPr>
              <a:t>	Cybersecurity is designed to provide multiple layers of protection across all of the computers, networks, and programs used by a business. In order to create a unified </a:t>
            </a:r>
            <a:r>
              <a:rPr lang="en-US" sz="2800" dirty="0" err="1">
                <a:effectLst/>
                <a:latin typeface="Times New Roman" panose="02020603050405020304" pitchFamily="18" charset="0"/>
                <a:ea typeface="Calibri" panose="020F0502020204030204" pitchFamily="34" charset="0"/>
              </a:rPr>
              <a:t>defence</a:t>
            </a:r>
            <a:r>
              <a:rPr lang="en-US" sz="2800" dirty="0">
                <a:effectLst/>
                <a:latin typeface="Times New Roman" panose="02020603050405020304" pitchFamily="18" charset="0"/>
                <a:ea typeface="Calibri" panose="020F0502020204030204" pitchFamily="34" charset="0"/>
              </a:rPr>
              <a:t> against potential cyberattacks, it is important that the business, employees, processes, and technology are designed to work seamlessly together.</a:t>
            </a:r>
            <a:endParaRPr lang="en-IN" sz="2800" dirty="0"/>
          </a:p>
        </p:txBody>
      </p:sp>
      <p:sp>
        <p:nvSpPr>
          <p:cNvPr id="16" name="TextBox 15">
            <a:extLst>
              <a:ext uri="{FF2B5EF4-FFF2-40B4-BE49-F238E27FC236}">
                <a16:creationId xmlns:a16="http://schemas.microsoft.com/office/drawing/2014/main" id="{F2FB88D6-7B7E-4FE9-95F6-4CA75C50B15B}"/>
              </a:ext>
            </a:extLst>
          </p:cNvPr>
          <p:cNvSpPr txBox="1"/>
          <p:nvPr/>
        </p:nvSpPr>
        <p:spPr>
          <a:xfrm>
            <a:off x="2067339" y="795130"/>
            <a:ext cx="3445565" cy="584775"/>
          </a:xfrm>
          <a:prstGeom prst="rect">
            <a:avLst/>
          </a:prstGeom>
          <a:noFill/>
        </p:spPr>
        <p:txBody>
          <a:bodyPr wrap="square" rtlCol="0">
            <a:spAutoFit/>
          </a:bodyPr>
          <a:lstStyle/>
          <a:p>
            <a:pPr algn="ctr"/>
            <a:r>
              <a:rPr lang="en-US" sz="3200" b="1" u="sng" dirty="0">
                <a:latin typeface="Century" panose="02040604050505020304" pitchFamily="18" charset="0"/>
              </a:rPr>
              <a:t>Implementation</a:t>
            </a:r>
            <a:endParaRPr lang="en-IN" sz="3200" b="1" u="sng" dirty="0">
              <a:latin typeface="Century" panose="02040604050505020304" pitchFamily="18" charset="0"/>
            </a:endParaRPr>
          </a:p>
        </p:txBody>
      </p:sp>
    </p:spTree>
    <p:extLst>
      <p:ext uri="{BB962C8B-B14F-4D97-AF65-F5344CB8AC3E}">
        <p14:creationId xmlns:p14="http://schemas.microsoft.com/office/powerpoint/2010/main" val="10163184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B8EFD-96E5-465D-9F32-A49CC5259F05}"/>
              </a:ext>
            </a:extLst>
          </p:cNvPr>
          <p:cNvSpPr txBox="1"/>
          <p:nvPr/>
        </p:nvSpPr>
        <p:spPr>
          <a:xfrm>
            <a:off x="3167268" y="534390"/>
            <a:ext cx="5857461" cy="584775"/>
          </a:xfrm>
          <a:prstGeom prst="rect">
            <a:avLst/>
          </a:prstGeom>
          <a:noFill/>
        </p:spPr>
        <p:txBody>
          <a:bodyPr wrap="square" rtlCol="0">
            <a:spAutoFit/>
          </a:bodyPr>
          <a:lstStyle/>
          <a:p>
            <a:pPr algn="ctr"/>
            <a:r>
              <a:rPr lang="en-US" sz="3200" b="1" u="sng" dirty="0">
                <a:latin typeface="Century" panose="02040604050505020304" pitchFamily="18" charset="0"/>
              </a:rPr>
              <a:t>Types of Cybersecurity</a:t>
            </a:r>
            <a:endParaRPr lang="en-IN" sz="3200" b="1" u="sng" dirty="0">
              <a:latin typeface="Century" panose="02040604050505020304" pitchFamily="18" charset="0"/>
            </a:endParaRPr>
          </a:p>
        </p:txBody>
      </p:sp>
      <p:sp>
        <p:nvSpPr>
          <p:cNvPr id="3" name="TextBox 2">
            <a:extLst>
              <a:ext uri="{FF2B5EF4-FFF2-40B4-BE49-F238E27FC236}">
                <a16:creationId xmlns:a16="http://schemas.microsoft.com/office/drawing/2014/main" id="{C71C95B8-744B-4429-869D-0E6E9611C82F}"/>
              </a:ext>
            </a:extLst>
          </p:cNvPr>
          <p:cNvSpPr txBox="1"/>
          <p:nvPr/>
        </p:nvSpPr>
        <p:spPr>
          <a:xfrm>
            <a:off x="1785730" y="1736034"/>
            <a:ext cx="5569227" cy="3970318"/>
          </a:xfrm>
          <a:prstGeom prst="rect">
            <a:avLst/>
          </a:prstGeom>
          <a:noFill/>
        </p:spPr>
        <p:txBody>
          <a:bodyPr wrap="square" rtlCol="0">
            <a:spAutoFit/>
          </a:bodyPr>
          <a:lstStyle/>
          <a:p>
            <a:pPr marL="514350" indent="-514350" algn="just">
              <a:buFont typeface="+mj-lt"/>
              <a:buAutoNum type="arabicParenR"/>
            </a:pPr>
            <a:r>
              <a:rPr lang="en-US" sz="2800" b="1" dirty="0">
                <a:latin typeface="Times New Roman" panose="02020603050405020304" pitchFamily="18" charset="0"/>
                <a:cs typeface="Times New Roman" panose="02020603050405020304" pitchFamily="18" charset="0"/>
              </a:rPr>
              <a:t>Application Security</a:t>
            </a:r>
          </a:p>
          <a:p>
            <a:pPr marL="514350" indent="-514350" algn="just">
              <a:buFont typeface="+mj-lt"/>
              <a:buAutoNum type="arabicParenR"/>
            </a:pP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buFont typeface="+mj-lt"/>
              <a:buAutoNum type="arabicParenR"/>
            </a:pPr>
            <a:r>
              <a:rPr lang="en-IN" sz="2800" b="1" dirty="0">
                <a:latin typeface="Times New Roman" panose="02020603050405020304" pitchFamily="18" charset="0"/>
                <a:ea typeface="Calibri" panose="020F0502020204030204" pitchFamily="34" charset="0"/>
                <a:cs typeface="Times New Roman" panose="02020603050405020304" pitchFamily="18" charset="0"/>
              </a:rPr>
              <a:t>Data Security</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buFont typeface="+mj-lt"/>
              <a:buAutoNum type="arabicParenR"/>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buFont typeface="+mj-lt"/>
              <a:buAutoNum type="arabicParenR"/>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Network Security</a:t>
            </a:r>
          </a:p>
          <a:p>
            <a:pPr marL="514350" indent="-514350" algn="just">
              <a:buFont typeface="+mj-lt"/>
              <a:buAutoNum type="arabicParenR"/>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buFont typeface="+mj-lt"/>
              <a:buAutoNum type="arabicParenR"/>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Mobile Security</a:t>
            </a:r>
          </a:p>
          <a:p>
            <a:pPr marL="514350" indent="-514350" algn="just">
              <a:buFont typeface="+mj-lt"/>
              <a:buAutoNum type="arabicParenR"/>
            </a:pP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buFont typeface="+mj-lt"/>
              <a:buAutoNum type="arabicParenR"/>
            </a:pPr>
            <a:r>
              <a:rPr lang="en-US" sz="2800" b="1" dirty="0">
                <a:latin typeface="Times New Roman" panose="02020603050405020304" pitchFamily="18" charset="0"/>
                <a:ea typeface="Calibri" panose="020F0502020204030204" pitchFamily="34" charset="0"/>
                <a:cs typeface="Times New Roman" panose="02020603050405020304" pitchFamily="18" charset="0"/>
              </a:rPr>
              <a:t>Cloud Security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3987530"/>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181957"/>
            <a:ext cx="11247120" cy="6494085"/>
          </a:xfrm>
          <a:prstGeom prst="rect">
            <a:avLst/>
          </a:prstGeom>
          <a:noFill/>
        </p:spPr>
        <p:txBody>
          <a:bodyPr wrap="square" rtlCol="0">
            <a:spAutoFit/>
          </a:bodyPr>
          <a:lstStyle/>
          <a:p>
            <a:pPr algn="ctr"/>
            <a:r>
              <a:rPr lang="en-US" sz="3200" b="1" u="sng" dirty="0">
                <a:latin typeface="Century" pitchFamily="18" charset="0"/>
                <a:cs typeface="Times New Roman" pitchFamily="18" charset="0"/>
              </a:rPr>
              <a:t>Cyber Security Techniques</a:t>
            </a:r>
          </a:p>
          <a:p>
            <a:endParaRPr lang="en-US" sz="2400" dirty="0">
              <a:latin typeface="Times New Roman" pitchFamily="18" charset="0"/>
              <a:cs typeface="Times New Roman" pitchFamily="18" charset="0"/>
            </a:endParaRPr>
          </a:p>
          <a:p>
            <a:pPr marL="514350" indent="-514350" algn="just">
              <a:buAutoNum type="arabicPeriod"/>
            </a:pPr>
            <a:r>
              <a:rPr lang="en-US" sz="2800" b="1" dirty="0">
                <a:latin typeface="Times New Roman" pitchFamily="18" charset="0"/>
                <a:cs typeface="Times New Roman" pitchFamily="18" charset="0"/>
              </a:rPr>
              <a:t>Access Control and Password Security:- </a:t>
            </a:r>
            <a:r>
              <a:rPr lang="en-US" sz="2400" dirty="0">
                <a:latin typeface="Times New Roman" pitchFamily="18" charset="0"/>
                <a:cs typeface="Times New Roman" pitchFamily="18" charset="0"/>
              </a:rPr>
              <a:t>The concept of user name and password has been fundamental way of protecting our information. This may be one of the first measures regarding cyber security. </a:t>
            </a:r>
          </a:p>
          <a:p>
            <a:pPr marL="514350" indent="-51435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800" b="1" dirty="0">
                <a:latin typeface="Times New Roman" pitchFamily="18" charset="0"/>
                <a:cs typeface="Times New Roman" pitchFamily="18" charset="0"/>
              </a:rPr>
              <a:t>Authentication of Data:- </a:t>
            </a:r>
            <a:r>
              <a:rPr lang="en-US" sz="2400" dirty="0">
                <a:latin typeface="Times New Roman" pitchFamily="18" charset="0"/>
                <a:cs typeface="Times New Roman" pitchFamily="18" charset="0"/>
              </a:rPr>
              <a:t>The documents that we receive must always be authenticated be before downloading that is it should be checked if it has originated from a trusted and a reliable source and that they are not altered.</a:t>
            </a:r>
          </a:p>
          <a:p>
            <a:pPr marL="457200" indent="-457200" algn="just">
              <a:buAutoNum type="arabicPeriod"/>
            </a:pPr>
            <a:endParaRPr lang="en-US" sz="2400" dirty="0">
              <a:latin typeface="Times New Roman" pitchFamily="18" charset="0"/>
              <a:cs typeface="Times New Roman" pitchFamily="18" charset="0"/>
            </a:endParaRPr>
          </a:p>
          <a:p>
            <a:pPr marL="457200" indent="-457200" algn="just">
              <a:buAutoNum type="arabicPeriod"/>
            </a:pPr>
            <a:r>
              <a:rPr lang="en-US" sz="2800" b="1" dirty="0">
                <a:latin typeface="Times New Roman" pitchFamily="18" charset="0"/>
                <a:cs typeface="Times New Roman" pitchFamily="18" charset="0"/>
              </a:rPr>
              <a:t>Malware scanners:- </a:t>
            </a:r>
            <a:r>
              <a:rPr lang="en-US" sz="2400" dirty="0">
                <a:latin typeface="Times New Roman" pitchFamily="18" charset="0"/>
                <a:cs typeface="Times New Roman" pitchFamily="18" charset="0"/>
              </a:rPr>
              <a:t>This is software that usually scans all the files and documents present in the system for malicious code or harmful viruses.</a:t>
            </a:r>
          </a:p>
          <a:p>
            <a:pPr marL="457200" indent="-457200" algn="just">
              <a:buAutoNum type="arabicPeriod"/>
            </a:pPr>
            <a:endParaRPr lang="en-US" sz="2400" b="1" dirty="0">
              <a:latin typeface="Times New Roman" pitchFamily="18" charset="0"/>
              <a:cs typeface="Times New Roman" pitchFamily="18" charset="0"/>
            </a:endParaRPr>
          </a:p>
          <a:p>
            <a:pPr marL="457200" indent="-457200" algn="just">
              <a:buAutoNum type="arabicPeriod"/>
            </a:pPr>
            <a:r>
              <a:rPr lang="en-US" sz="2800" b="1" dirty="0">
                <a:latin typeface="Times New Roman" pitchFamily="18" charset="0"/>
                <a:cs typeface="Times New Roman" pitchFamily="18" charset="0"/>
              </a:rPr>
              <a:t>Anti-virus software:- </a:t>
            </a:r>
            <a:r>
              <a:rPr lang="en-US" sz="2400" dirty="0">
                <a:latin typeface="Times New Roman" pitchFamily="18" charset="0"/>
                <a:cs typeface="Times New Roman" pitchFamily="18" charset="0"/>
              </a:rPr>
              <a:t>Antivirus software is a computer program that detects, prevents, and takes action to disarm or remove malicious software programs, such as viruses and worms.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6195553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
  <TotalTime>476</TotalTime>
  <Words>746</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SimSun-ExtB</vt:lpstr>
      <vt:lpstr>Algerian</vt:lpstr>
      <vt:lpstr>Arial</vt:lpstr>
      <vt:lpstr>Century</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Pranay Shahare</dc:creator>
  <cp:lastModifiedBy>Pranay Shahare</cp:lastModifiedBy>
  <cp:revision>79</cp:revision>
  <dcterms:created xsi:type="dcterms:W3CDTF">2021-07-19T05:55:28Z</dcterms:created>
  <dcterms:modified xsi:type="dcterms:W3CDTF">2021-07-27T04:55:29Z</dcterms:modified>
</cp:coreProperties>
</file>