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7A0E97-5A20-4AD5-8CBD-221D8708EE13}">
  <a:tblStyle styleId="{DA7A0E97-5A20-4AD5-8CBD-221D8708EE1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5" name="Google Shape;3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3"/>
          <p:cNvSpPr txBox="1"/>
          <p:nvPr/>
        </p:nvSpPr>
        <p:spPr>
          <a:xfrm>
            <a:off x="2896870" y="2600959"/>
            <a:ext cx="546671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3200">
                <a:solidFill>
                  <a:srgbClr val="FFFFFF"/>
                </a:solidFill>
                <a:latin typeface="Arial"/>
                <a:ea typeface="Arial"/>
                <a:cs typeface="Arial"/>
                <a:sym typeface="Arial"/>
              </a:rPr>
              <a:t>TYPES OF SS TECHNIQUES</a:t>
            </a:r>
            <a:endParaRPr sz="3200">
              <a:solidFill>
                <a:schemeClr val="dk1"/>
              </a:solidFill>
              <a:latin typeface="Arial"/>
              <a:ea typeface="Arial"/>
              <a:cs typeface="Arial"/>
              <a:sym typeface="Arial"/>
            </a:endParaRPr>
          </a:p>
        </p:txBody>
      </p:sp>
      <p:sp>
        <p:nvSpPr>
          <p:cNvPr id="86" name="Google Shape;86;p13"/>
          <p:cNvSpPr txBox="1"/>
          <p:nvPr/>
        </p:nvSpPr>
        <p:spPr>
          <a:xfrm>
            <a:off x="2896870" y="3234690"/>
            <a:ext cx="322897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D0F2DE"/>
                </a:solidFill>
                <a:latin typeface="Arial"/>
                <a:ea typeface="Arial"/>
                <a:cs typeface="Arial"/>
                <a:sym typeface="Arial"/>
              </a:rPr>
              <a:t>THE FUTURE LIES WITHIN</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nvSpPr>
        <p:spPr>
          <a:xfrm>
            <a:off x="2896870" y="2600959"/>
            <a:ext cx="537781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3200">
                <a:solidFill>
                  <a:srgbClr val="9CB8A1"/>
                </a:solidFill>
                <a:latin typeface="Arial"/>
                <a:ea typeface="Arial"/>
                <a:cs typeface="Arial"/>
                <a:sym typeface="Arial"/>
              </a:rPr>
              <a:t>Frequency Hoping Systems</a:t>
            </a:r>
            <a:endParaRPr sz="3200">
              <a:solidFill>
                <a:schemeClr val="dk1"/>
              </a:solidFill>
              <a:latin typeface="Arial"/>
              <a:ea typeface="Arial"/>
              <a:cs typeface="Arial"/>
              <a:sym typeface="Arial"/>
            </a:endParaRPr>
          </a:p>
        </p:txBody>
      </p:sp>
      <p:sp>
        <p:nvSpPr>
          <p:cNvPr id="157" name="Google Shape;157;p22"/>
          <p:cNvSpPr txBox="1"/>
          <p:nvPr/>
        </p:nvSpPr>
        <p:spPr>
          <a:xfrm>
            <a:off x="7539990" y="3234690"/>
            <a:ext cx="68897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D0F2DE"/>
                </a:solidFill>
                <a:latin typeface="Arial"/>
                <a:ea typeface="Arial"/>
                <a:cs typeface="Arial"/>
                <a:sym typeface="Arial"/>
              </a:rPr>
              <a:t>FSSS</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534669" y="665479"/>
            <a:ext cx="5777230"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FREQUENCY HOPPING SYSTEMS</a:t>
            </a:r>
            <a:endParaRPr/>
          </a:p>
        </p:txBody>
      </p:sp>
      <p:sp>
        <p:nvSpPr>
          <p:cNvPr id="163" name="Google Shape;163;p23"/>
          <p:cNvSpPr txBox="1"/>
          <p:nvPr/>
        </p:nvSpPr>
        <p:spPr>
          <a:xfrm>
            <a:off x="534669" y="1465579"/>
            <a:ext cx="1327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243326"/>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64" name="Google Shape;164;p23"/>
          <p:cNvSpPr txBox="1"/>
          <p:nvPr/>
        </p:nvSpPr>
        <p:spPr>
          <a:xfrm>
            <a:off x="1042669" y="1482090"/>
            <a:ext cx="6884034"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243326"/>
                </a:solidFill>
                <a:latin typeface="Arial"/>
                <a:ea typeface="Arial"/>
                <a:cs typeface="Arial"/>
                <a:sym typeface="Arial"/>
              </a:rPr>
              <a:t>Carrier	frequency	shifting	is	discrete	increments</a:t>
            </a:r>
            <a:endParaRPr sz="2400">
              <a:solidFill>
                <a:schemeClr val="dk1"/>
              </a:solidFill>
              <a:latin typeface="Arial"/>
              <a:ea typeface="Arial"/>
              <a:cs typeface="Arial"/>
              <a:sym typeface="Arial"/>
            </a:endParaRPr>
          </a:p>
        </p:txBody>
      </p:sp>
      <p:sp>
        <p:nvSpPr>
          <p:cNvPr id="165" name="Google Shape;165;p23"/>
          <p:cNvSpPr txBox="1"/>
          <p:nvPr/>
        </p:nvSpPr>
        <p:spPr>
          <a:xfrm>
            <a:off x="1042669" y="1847850"/>
            <a:ext cx="6968490" cy="11226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2400">
                <a:solidFill>
                  <a:srgbClr val="243326"/>
                </a:solidFill>
                <a:latin typeface="Arial"/>
                <a:ea typeface="Arial"/>
                <a:cs typeface="Arial"/>
                <a:sym typeface="Arial"/>
              </a:rPr>
              <a:t>in	a	pattern	dictated	by	a	code sequence.	The  transmitter	jumps	from frequency to frequency  within some predetermined set; the order of</a:t>
            </a:r>
            <a:endParaRPr sz="2400">
              <a:solidFill>
                <a:schemeClr val="dk1"/>
              </a:solidFill>
              <a:latin typeface="Arial"/>
              <a:ea typeface="Arial"/>
              <a:cs typeface="Arial"/>
              <a:sym typeface="Arial"/>
            </a:endParaRPr>
          </a:p>
        </p:txBody>
      </p:sp>
      <p:sp>
        <p:nvSpPr>
          <p:cNvPr id="166" name="Google Shape;166;p23"/>
          <p:cNvSpPr txBox="1"/>
          <p:nvPr/>
        </p:nvSpPr>
        <p:spPr>
          <a:xfrm>
            <a:off x="534669" y="3357879"/>
            <a:ext cx="1327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243326"/>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67" name="Google Shape;167;p23"/>
          <p:cNvSpPr txBox="1"/>
          <p:nvPr/>
        </p:nvSpPr>
        <p:spPr>
          <a:xfrm>
            <a:off x="1042669" y="2881629"/>
            <a:ext cx="7169784" cy="1981200"/>
          </a:xfrm>
          <a:prstGeom prst="rect">
            <a:avLst/>
          </a:prstGeom>
          <a:noFill/>
          <a:ln>
            <a:noFill/>
          </a:ln>
        </p:spPr>
        <p:txBody>
          <a:bodyPr anchorCtr="0" anchor="t" bIns="0" lIns="0" spcFirstLastPara="1" rIns="0" wrap="square" tIns="12050">
            <a:spAutoFit/>
          </a:bodyPr>
          <a:lstStyle/>
          <a:p>
            <a:pPr indent="0" lvl="0" marL="12700" marR="5080" rtl="0" algn="l">
              <a:lnSpc>
                <a:spcPct val="117400"/>
              </a:lnSpc>
              <a:spcBef>
                <a:spcPts val="0"/>
              </a:spcBef>
              <a:spcAft>
                <a:spcPts val="0"/>
              </a:spcAft>
              <a:buNone/>
            </a:pPr>
            <a:r>
              <a:rPr lang="en-IN" sz="2400">
                <a:solidFill>
                  <a:srgbClr val="243326"/>
                </a:solidFill>
                <a:latin typeface="Arial"/>
                <a:ea typeface="Arial"/>
                <a:cs typeface="Arial"/>
                <a:sym typeface="Arial"/>
              </a:rPr>
              <a:t>frequency	usage is determined by a code sequence.  A frequency hopped system, unlike direct sequence</a:t>
            </a:r>
            <a:endParaRPr sz="2400">
              <a:solidFill>
                <a:schemeClr val="dk1"/>
              </a:solidFill>
              <a:latin typeface="Arial"/>
              <a:ea typeface="Arial"/>
              <a:cs typeface="Arial"/>
              <a:sym typeface="Arial"/>
            </a:endParaRPr>
          </a:p>
          <a:p>
            <a:pPr indent="0" lvl="0" marL="12700" marR="145415" rtl="0" algn="l">
              <a:lnSpc>
                <a:spcPct val="100000"/>
              </a:lnSpc>
              <a:spcBef>
                <a:spcPts val="0"/>
              </a:spcBef>
              <a:spcAft>
                <a:spcPts val="0"/>
              </a:spcAft>
              <a:buNone/>
            </a:pPr>
            <a:r>
              <a:rPr lang="en-IN" sz="2400">
                <a:solidFill>
                  <a:srgbClr val="243326"/>
                </a:solidFill>
                <a:latin typeface="Arial"/>
                <a:ea typeface="Arial"/>
                <a:cs typeface="Arial"/>
                <a:sym typeface="Arial"/>
              </a:rPr>
              <a:t>one, can use both analog and digital carrier  modulation and can be designed using conventional  narrow band radio techniques</a:t>
            </a:r>
            <a:endParaRPr sz="2400">
              <a:solidFill>
                <a:schemeClr val="dk1"/>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534669" y="619759"/>
            <a:ext cx="2347595"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FHSS DETAIL</a:t>
            </a:r>
            <a:endParaRPr/>
          </a:p>
        </p:txBody>
      </p:sp>
      <p:sp>
        <p:nvSpPr>
          <p:cNvPr id="173" name="Google Shape;173;p24"/>
          <p:cNvSpPr txBox="1"/>
          <p:nvPr>
            <p:ph idx="1" type="body"/>
          </p:nvPr>
        </p:nvSpPr>
        <p:spPr>
          <a:xfrm>
            <a:off x="457200" y="1600200"/>
            <a:ext cx="8229600" cy="4525963"/>
          </a:xfrm>
          <a:prstGeom prst="rect">
            <a:avLst/>
          </a:prstGeom>
          <a:noFill/>
          <a:ln>
            <a:noFill/>
          </a:ln>
        </p:spPr>
        <p:txBody>
          <a:bodyPr anchorCtr="0" anchor="t" bIns="0" lIns="0" spcFirstLastPara="1" rIns="0" wrap="square" tIns="12700">
            <a:spAutoFit/>
          </a:bodyPr>
          <a:lstStyle/>
          <a:p>
            <a:pPr indent="-198755" lvl="0" marL="198755" marR="326390" rtl="0" algn="l">
              <a:lnSpc>
                <a:spcPct val="100000"/>
              </a:lnSpc>
              <a:spcBef>
                <a:spcPts val="0"/>
              </a:spcBef>
              <a:spcAft>
                <a:spcPts val="0"/>
              </a:spcAft>
              <a:buClr>
                <a:schemeClr val="dk1"/>
              </a:buClr>
              <a:buSzPts val="3200"/>
              <a:buChar char="•"/>
            </a:pPr>
            <a:r>
              <a:rPr lang="en-IN"/>
              <a:t>A pseudo-noise sequence pnt generated at the modulator is  used in conjunction with an M-ary FSK modulation to shift the  carrier frequency of the FSK signal pseudorandomly, at the  hopping rate Rh</a:t>
            </a:r>
            <a:endParaRPr/>
          </a:p>
          <a:p>
            <a:pPr indent="-198755" lvl="0" marL="198755" marR="250190" rtl="0" algn="l">
              <a:lnSpc>
                <a:spcPct val="100000"/>
              </a:lnSpc>
              <a:spcBef>
                <a:spcPts val="500"/>
              </a:spcBef>
              <a:spcAft>
                <a:spcPts val="0"/>
              </a:spcAft>
              <a:buClr>
                <a:schemeClr val="dk1"/>
              </a:buClr>
              <a:buSzPts val="3200"/>
              <a:buChar char="•"/>
            </a:pPr>
            <a:r>
              <a:rPr lang="en-IN"/>
              <a:t>The transmitted signal occupies a number of frequencies in  time, each for a period of time Th (=1/Rh), referred to as </a:t>
            </a:r>
            <a:r>
              <a:rPr i="1" lang="en-IN">
                <a:latin typeface="Arial"/>
                <a:ea typeface="Arial"/>
                <a:cs typeface="Arial"/>
                <a:sym typeface="Arial"/>
              </a:rPr>
              <a:t>dwell  time</a:t>
            </a:r>
            <a:endParaRPr/>
          </a:p>
          <a:p>
            <a:pPr indent="-198755" lvl="0" marL="198755" marR="5080" rtl="0" algn="l">
              <a:lnSpc>
                <a:spcPct val="100000"/>
              </a:lnSpc>
              <a:spcBef>
                <a:spcPts val="500"/>
              </a:spcBef>
              <a:spcAft>
                <a:spcPts val="0"/>
              </a:spcAft>
              <a:buClr>
                <a:schemeClr val="dk1"/>
              </a:buClr>
              <a:buSzPts val="3200"/>
              <a:buChar char="•"/>
            </a:pPr>
            <a:r>
              <a:rPr lang="en-IN"/>
              <a:t>FHSS divides the available bandwidth into </a:t>
            </a:r>
            <a:r>
              <a:rPr i="1" lang="en-IN">
                <a:latin typeface="Arial"/>
                <a:ea typeface="Arial"/>
                <a:cs typeface="Arial"/>
                <a:sym typeface="Arial"/>
              </a:rPr>
              <a:t>N </a:t>
            </a:r>
            <a:r>
              <a:rPr lang="en-IN"/>
              <a:t>channels and hops  between these channels according to the PN sequence</a:t>
            </a:r>
            <a:endParaRPr/>
          </a:p>
          <a:p>
            <a:pPr indent="-198755" lvl="0" marL="198755" marR="459740" rtl="0" algn="l">
              <a:lnSpc>
                <a:spcPct val="100000"/>
              </a:lnSpc>
              <a:spcBef>
                <a:spcPts val="450"/>
              </a:spcBef>
              <a:spcAft>
                <a:spcPts val="0"/>
              </a:spcAft>
              <a:buClr>
                <a:schemeClr val="dk1"/>
              </a:buClr>
              <a:buSzPts val="3200"/>
              <a:buChar char="•"/>
            </a:pPr>
            <a:r>
              <a:rPr lang="en-IN"/>
              <a:t>The transmitted bandwidth is determined by the lowest and  highest hop positions and by the bandwidth per hop position</a:t>
            </a:r>
            <a:endParaRPr/>
          </a:p>
        </p:txBody>
      </p:sp>
      <p:sp>
        <p:nvSpPr>
          <p:cNvPr id="174" name="Google Shape;174;p24"/>
          <p:cNvSpPr txBox="1"/>
          <p:nvPr/>
        </p:nvSpPr>
        <p:spPr>
          <a:xfrm>
            <a:off x="534669" y="146685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75" name="Google Shape;175;p24"/>
          <p:cNvSpPr txBox="1"/>
          <p:nvPr/>
        </p:nvSpPr>
        <p:spPr>
          <a:xfrm>
            <a:off x="534669" y="27508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76" name="Google Shape;176;p24"/>
          <p:cNvSpPr txBox="1"/>
          <p:nvPr/>
        </p:nvSpPr>
        <p:spPr>
          <a:xfrm>
            <a:off x="534669" y="37287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77" name="Google Shape;177;p24"/>
          <p:cNvSpPr txBox="1"/>
          <p:nvPr/>
        </p:nvSpPr>
        <p:spPr>
          <a:xfrm>
            <a:off x="534669" y="439547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534669" y="619759"/>
            <a:ext cx="2821305"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TYPES OF FHSS</a:t>
            </a:r>
            <a:endParaRPr/>
          </a:p>
        </p:txBody>
      </p:sp>
      <p:sp>
        <p:nvSpPr>
          <p:cNvPr id="183" name="Google Shape;183;p25"/>
          <p:cNvSpPr txBox="1"/>
          <p:nvPr/>
        </p:nvSpPr>
        <p:spPr>
          <a:xfrm>
            <a:off x="534669" y="14681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84" name="Google Shape;184;p25"/>
          <p:cNvSpPr txBox="1"/>
          <p:nvPr/>
        </p:nvSpPr>
        <p:spPr>
          <a:xfrm>
            <a:off x="1042669" y="1482090"/>
            <a:ext cx="178181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000">
                <a:solidFill>
                  <a:srgbClr val="243326"/>
                </a:solidFill>
                <a:latin typeface="Arial"/>
                <a:ea typeface="Arial"/>
                <a:cs typeface="Arial"/>
                <a:sym typeface="Arial"/>
              </a:rPr>
              <a:t>Slow hopping:</a:t>
            </a:r>
            <a:endParaRPr sz="2000">
              <a:solidFill>
                <a:schemeClr val="dk1"/>
              </a:solidFill>
              <a:latin typeface="Arial"/>
              <a:ea typeface="Arial"/>
              <a:cs typeface="Arial"/>
              <a:sym typeface="Arial"/>
            </a:endParaRPr>
          </a:p>
        </p:txBody>
      </p:sp>
      <p:sp>
        <p:nvSpPr>
          <p:cNvPr id="185" name="Google Shape;185;p25"/>
          <p:cNvSpPr txBox="1"/>
          <p:nvPr/>
        </p:nvSpPr>
        <p:spPr>
          <a:xfrm>
            <a:off x="991869" y="1831340"/>
            <a:ext cx="1530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243326"/>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86" name="Google Shape;186;p25"/>
          <p:cNvSpPr txBox="1"/>
          <p:nvPr/>
        </p:nvSpPr>
        <p:spPr>
          <a:xfrm>
            <a:off x="1449069" y="1844040"/>
            <a:ext cx="6842125" cy="13106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243326"/>
                </a:solidFill>
                <a:latin typeface="Arial"/>
                <a:ea typeface="Arial"/>
                <a:cs typeface="Arial"/>
                <a:sym typeface="Arial"/>
              </a:rPr>
              <a:t>The symbol rate Rs of MFSK signal is an integer multiple of the hop  rate Rh. That is there are several symbols on each frequency hop.</a:t>
            </a:r>
            <a:endParaRPr sz="1800">
              <a:solidFill>
                <a:schemeClr val="dk1"/>
              </a:solidFill>
              <a:latin typeface="Arial"/>
              <a:ea typeface="Arial"/>
              <a:cs typeface="Arial"/>
              <a:sym typeface="Arial"/>
            </a:endParaRPr>
          </a:p>
          <a:p>
            <a:pPr indent="420369" lvl="0" marL="1480820" marR="3651250" rtl="0" algn="l">
              <a:lnSpc>
                <a:spcPct val="120800"/>
              </a:lnSpc>
              <a:spcBef>
                <a:spcPts val="0"/>
              </a:spcBef>
              <a:spcAft>
                <a:spcPts val="0"/>
              </a:spcAft>
              <a:buNone/>
            </a:pPr>
            <a:r>
              <a:rPr lang="en-IN" sz="2000">
                <a:solidFill>
                  <a:srgbClr val="243326"/>
                </a:solidFill>
                <a:latin typeface="Arial"/>
                <a:ea typeface="Arial"/>
                <a:cs typeface="Arial"/>
                <a:sym typeface="Arial"/>
              </a:rPr>
              <a:t>Rs=nRh  Where n is +ve</a:t>
            </a:r>
            <a:endParaRPr sz="2000">
              <a:solidFill>
                <a:schemeClr val="dk1"/>
              </a:solidFill>
              <a:latin typeface="Arial"/>
              <a:ea typeface="Arial"/>
              <a:cs typeface="Arial"/>
              <a:sym typeface="Arial"/>
            </a:endParaRPr>
          </a:p>
        </p:txBody>
      </p:sp>
      <p:sp>
        <p:nvSpPr>
          <p:cNvPr id="187" name="Google Shape;187;p25"/>
          <p:cNvSpPr txBox="1"/>
          <p:nvPr/>
        </p:nvSpPr>
        <p:spPr>
          <a:xfrm>
            <a:off x="534669" y="317754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88" name="Google Shape;188;p25"/>
          <p:cNvSpPr txBox="1"/>
          <p:nvPr/>
        </p:nvSpPr>
        <p:spPr>
          <a:xfrm>
            <a:off x="1042669" y="3192779"/>
            <a:ext cx="162115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000">
                <a:solidFill>
                  <a:srgbClr val="243326"/>
                </a:solidFill>
                <a:latin typeface="Arial"/>
                <a:ea typeface="Arial"/>
                <a:cs typeface="Arial"/>
                <a:sym typeface="Arial"/>
              </a:rPr>
              <a:t>Fast hopping</a:t>
            </a:r>
            <a:endParaRPr sz="2000">
              <a:solidFill>
                <a:schemeClr val="dk1"/>
              </a:solidFill>
              <a:latin typeface="Arial"/>
              <a:ea typeface="Arial"/>
              <a:cs typeface="Arial"/>
              <a:sym typeface="Arial"/>
            </a:endParaRPr>
          </a:p>
        </p:txBody>
      </p:sp>
      <p:sp>
        <p:nvSpPr>
          <p:cNvPr id="189" name="Google Shape;189;p25"/>
          <p:cNvSpPr txBox="1"/>
          <p:nvPr/>
        </p:nvSpPr>
        <p:spPr>
          <a:xfrm>
            <a:off x="991869" y="3542029"/>
            <a:ext cx="1530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243326"/>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90" name="Google Shape;190;p25"/>
          <p:cNvSpPr txBox="1"/>
          <p:nvPr/>
        </p:nvSpPr>
        <p:spPr>
          <a:xfrm>
            <a:off x="1449069" y="3554729"/>
            <a:ext cx="6805930" cy="13106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243326"/>
                </a:solidFill>
                <a:latin typeface="Arial"/>
                <a:ea typeface="Arial"/>
                <a:cs typeface="Arial"/>
                <a:sym typeface="Arial"/>
              </a:rPr>
              <a:t>The hop rate is an integer multiple of the symbol rate of	MFSK that  is in one symbol frequency will hop several times</a:t>
            </a:r>
            <a:endParaRPr sz="1800">
              <a:solidFill>
                <a:schemeClr val="dk1"/>
              </a:solidFill>
              <a:latin typeface="Arial"/>
              <a:ea typeface="Arial"/>
              <a:cs typeface="Arial"/>
              <a:sym typeface="Arial"/>
            </a:endParaRPr>
          </a:p>
          <a:p>
            <a:pPr indent="420369" lvl="0" marL="1410970" marR="3684904" rtl="0" algn="l">
              <a:lnSpc>
                <a:spcPct val="120800"/>
              </a:lnSpc>
              <a:spcBef>
                <a:spcPts val="0"/>
              </a:spcBef>
              <a:spcAft>
                <a:spcPts val="0"/>
              </a:spcAft>
              <a:buNone/>
            </a:pPr>
            <a:r>
              <a:rPr lang="en-IN" sz="2000">
                <a:solidFill>
                  <a:srgbClr val="243326"/>
                </a:solidFill>
                <a:latin typeface="Arial"/>
                <a:ea typeface="Arial"/>
                <a:cs typeface="Arial"/>
                <a:sym typeface="Arial"/>
              </a:rPr>
              <a:t>Rh=nRs  Where n is +ve</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534669" y="619759"/>
            <a:ext cx="4122420"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FHSS BLOCK DIAGRAM</a:t>
            </a:r>
            <a:endParaRPr/>
          </a:p>
        </p:txBody>
      </p:sp>
      <p:sp>
        <p:nvSpPr>
          <p:cNvPr id="196" name="Google Shape;196;p26"/>
          <p:cNvSpPr/>
          <p:nvPr/>
        </p:nvSpPr>
        <p:spPr>
          <a:xfrm>
            <a:off x="914400" y="1427480"/>
            <a:ext cx="7696200" cy="48209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534669" y="619759"/>
            <a:ext cx="2564765"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FHSS (CONTD)</a:t>
            </a:r>
            <a:endParaRPr/>
          </a:p>
        </p:txBody>
      </p:sp>
      <p:sp>
        <p:nvSpPr>
          <p:cNvPr id="202" name="Google Shape;202;p27"/>
          <p:cNvSpPr txBox="1"/>
          <p:nvPr/>
        </p:nvSpPr>
        <p:spPr>
          <a:xfrm>
            <a:off x="534669" y="1451609"/>
            <a:ext cx="146431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000">
                <a:solidFill>
                  <a:srgbClr val="243326"/>
                </a:solidFill>
                <a:latin typeface="Arial"/>
                <a:ea typeface="Arial"/>
                <a:cs typeface="Arial"/>
                <a:sym typeface="Arial"/>
              </a:rPr>
              <a:t>Advantages</a:t>
            </a:r>
            <a:endParaRPr sz="2000">
              <a:solidFill>
                <a:schemeClr val="dk1"/>
              </a:solidFill>
              <a:latin typeface="Arial"/>
              <a:ea typeface="Arial"/>
              <a:cs typeface="Arial"/>
              <a:sym typeface="Arial"/>
            </a:endParaRPr>
          </a:p>
        </p:txBody>
      </p:sp>
      <p:sp>
        <p:nvSpPr>
          <p:cNvPr id="203" name="Google Shape;203;p27"/>
          <p:cNvSpPr txBox="1"/>
          <p:nvPr/>
        </p:nvSpPr>
        <p:spPr>
          <a:xfrm>
            <a:off x="991869" y="1743710"/>
            <a:ext cx="153035" cy="632460"/>
          </a:xfrm>
          <a:prstGeom prst="rect">
            <a:avLst/>
          </a:prstGeom>
          <a:noFill/>
          <a:ln>
            <a:noFill/>
          </a:ln>
        </p:spPr>
        <p:txBody>
          <a:bodyPr anchorCtr="0" anchor="t" bIns="0" lIns="0" spcFirstLastPara="1" rIns="0" wrap="square" tIns="41900">
            <a:spAutoFit/>
          </a:bodyPr>
          <a:lstStyle/>
          <a:p>
            <a:pPr indent="0" lvl="0" marL="12700" marR="0" rtl="0" algn="l">
              <a:lnSpc>
                <a:spcPct val="100000"/>
              </a:lnSpc>
              <a:spcBef>
                <a:spcPts val="0"/>
              </a:spcBef>
              <a:spcAft>
                <a:spcPts val="0"/>
              </a:spcAft>
              <a:buNone/>
            </a:pPr>
            <a:r>
              <a:rPr lang="en-IN" sz="1800">
                <a:solidFill>
                  <a:srgbClr val="243326"/>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229"/>
              </a:spcBef>
              <a:spcAft>
                <a:spcPts val="0"/>
              </a:spcAft>
              <a:buNone/>
            </a:pPr>
            <a:r>
              <a:rPr lang="en-IN" sz="1800">
                <a:solidFill>
                  <a:srgbClr val="243326"/>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04" name="Google Shape;204;p27"/>
          <p:cNvSpPr txBox="1"/>
          <p:nvPr/>
        </p:nvSpPr>
        <p:spPr>
          <a:xfrm>
            <a:off x="991869" y="2874009"/>
            <a:ext cx="1530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243326"/>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05" name="Google Shape;205;p27"/>
          <p:cNvSpPr txBox="1"/>
          <p:nvPr/>
        </p:nvSpPr>
        <p:spPr>
          <a:xfrm>
            <a:off x="991869" y="3423920"/>
            <a:ext cx="1530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243326"/>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06" name="Google Shape;206;p27"/>
          <p:cNvSpPr txBox="1"/>
          <p:nvPr/>
        </p:nvSpPr>
        <p:spPr>
          <a:xfrm>
            <a:off x="1449069" y="1756410"/>
            <a:ext cx="6789420" cy="1978660"/>
          </a:xfrm>
          <a:prstGeom prst="rect">
            <a:avLst/>
          </a:prstGeom>
          <a:noFill/>
          <a:ln>
            <a:noFill/>
          </a:ln>
        </p:spPr>
        <p:txBody>
          <a:bodyPr anchorCtr="0" anchor="t" bIns="0" lIns="0" spcFirstLastPara="1" rIns="0" wrap="square" tIns="41900">
            <a:spAutoFit/>
          </a:bodyPr>
          <a:lstStyle/>
          <a:p>
            <a:pPr indent="0" lvl="0" marL="12700" marR="0" rtl="0" algn="l">
              <a:lnSpc>
                <a:spcPct val="100000"/>
              </a:lnSpc>
              <a:spcBef>
                <a:spcPts val="0"/>
              </a:spcBef>
              <a:spcAft>
                <a:spcPts val="0"/>
              </a:spcAft>
              <a:buNone/>
            </a:pPr>
            <a:r>
              <a:rPr lang="en-IN" sz="1800">
                <a:solidFill>
                  <a:srgbClr val="243326"/>
                </a:solidFill>
                <a:latin typeface="Arial"/>
                <a:ea typeface="Arial"/>
                <a:cs typeface="Arial"/>
                <a:sym typeface="Arial"/>
              </a:rPr>
              <a:t>Provide the greatest amount of spreading.</a:t>
            </a:r>
            <a:endParaRPr sz="1800">
              <a:solidFill>
                <a:schemeClr val="dk1"/>
              </a:solidFill>
              <a:latin typeface="Arial"/>
              <a:ea typeface="Arial"/>
              <a:cs typeface="Arial"/>
              <a:sym typeface="Arial"/>
            </a:endParaRPr>
          </a:p>
          <a:p>
            <a:pPr indent="0" lvl="0" marL="12700" marR="5080" rtl="0" algn="l">
              <a:lnSpc>
                <a:spcPct val="107722"/>
              </a:lnSpc>
              <a:spcBef>
                <a:spcPts val="475"/>
              </a:spcBef>
              <a:spcAft>
                <a:spcPts val="0"/>
              </a:spcAft>
              <a:buNone/>
            </a:pPr>
            <a:r>
              <a:rPr lang="en-IN" sz="1800">
                <a:solidFill>
                  <a:srgbClr val="243326"/>
                </a:solidFill>
                <a:latin typeface="Arial"/>
                <a:ea typeface="Arial"/>
                <a:cs typeface="Arial"/>
                <a:sym typeface="Arial"/>
              </a:rPr>
              <a:t>Can be arranged to avoid portions of the spectrum (i.e. those  occupied by other systems or being the most affected by frequency  selective fading)</a:t>
            </a:r>
            <a:endParaRPr sz="1800">
              <a:solidFill>
                <a:schemeClr val="dk1"/>
              </a:solidFill>
              <a:latin typeface="Arial"/>
              <a:ea typeface="Arial"/>
              <a:cs typeface="Arial"/>
              <a:sym typeface="Arial"/>
            </a:endParaRPr>
          </a:p>
          <a:p>
            <a:pPr indent="0" lvl="0" marL="12700" marR="408305" rtl="0" algn="l">
              <a:lnSpc>
                <a:spcPct val="107722"/>
              </a:lnSpc>
              <a:spcBef>
                <a:spcPts val="450"/>
              </a:spcBef>
              <a:spcAft>
                <a:spcPts val="0"/>
              </a:spcAft>
              <a:buNone/>
            </a:pPr>
            <a:r>
              <a:rPr lang="en-IN" sz="1800">
                <a:solidFill>
                  <a:srgbClr val="243326"/>
                </a:solidFill>
                <a:latin typeface="Arial"/>
                <a:ea typeface="Arial"/>
                <a:cs typeface="Arial"/>
                <a:sym typeface="Arial"/>
              </a:rPr>
              <a:t>Have a relatively short acquisition time because the chip rate is  considerably less in the frequency hopping system.</a:t>
            </a:r>
            <a:endParaRPr sz="1800">
              <a:solidFill>
                <a:schemeClr val="dk1"/>
              </a:solidFill>
              <a:latin typeface="Arial"/>
              <a:ea typeface="Arial"/>
              <a:cs typeface="Arial"/>
              <a:sym typeface="Arial"/>
            </a:endParaRPr>
          </a:p>
          <a:p>
            <a:pPr indent="0" lvl="0" marL="12700" marR="0" rtl="0" algn="l">
              <a:lnSpc>
                <a:spcPct val="100000"/>
              </a:lnSpc>
              <a:spcBef>
                <a:spcPts val="204"/>
              </a:spcBef>
              <a:spcAft>
                <a:spcPts val="0"/>
              </a:spcAft>
              <a:buNone/>
            </a:pPr>
            <a:r>
              <a:rPr lang="en-IN" sz="1800">
                <a:solidFill>
                  <a:srgbClr val="243326"/>
                </a:solidFill>
                <a:latin typeface="Arial"/>
                <a:ea typeface="Arial"/>
                <a:cs typeface="Arial"/>
                <a:sym typeface="Arial"/>
              </a:rPr>
              <a:t>It is not as much affected by the near far problem as DSSS is</a:t>
            </a:r>
            <a:endParaRPr sz="1800">
              <a:solidFill>
                <a:schemeClr val="dk1"/>
              </a:solidFill>
              <a:latin typeface="Arial"/>
              <a:ea typeface="Arial"/>
              <a:cs typeface="Arial"/>
              <a:sym typeface="Arial"/>
            </a:endParaRPr>
          </a:p>
        </p:txBody>
      </p:sp>
      <p:sp>
        <p:nvSpPr>
          <p:cNvPr id="207" name="Google Shape;207;p27"/>
          <p:cNvSpPr txBox="1"/>
          <p:nvPr/>
        </p:nvSpPr>
        <p:spPr>
          <a:xfrm>
            <a:off x="744219" y="3742690"/>
            <a:ext cx="1818639"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000">
                <a:solidFill>
                  <a:srgbClr val="243326"/>
                </a:solidFill>
                <a:latin typeface="Arial"/>
                <a:ea typeface="Arial"/>
                <a:cs typeface="Arial"/>
                <a:sym typeface="Arial"/>
              </a:rPr>
              <a:t>Disadvantages</a:t>
            </a:r>
            <a:endParaRPr sz="2000">
              <a:solidFill>
                <a:schemeClr val="dk1"/>
              </a:solidFill>
              <a:latin typeface="Arial"/>
              <a:ea typeface="Arial"/>
              <a:cs typeface="Arial"/>
              <a:sym typeface="Arial"/>
            </a:endParaRPr>
          </a:p>
        </p:txBody>
      </p:sp>
      <p:sp>
        <p:nvSpPr>
          <p:cNvPr id="208" name="Google Shape;208;p27"/>
          <p:cNvSpPr txBox="1"/>
          <p:nvPr/>
        </p:nvSpPr>
        <p:spPr>
          <a:xfrm>
            <a:off x="991869" y="4585969"/>
            <a:ext cx="153035" cy="632460"/>
          </a:xfrm>
          <a:prstGeom prst="rect">
            <a:avLst/>
          </a:prstGeom>
          <a:noFill/>
          <a:ln>
            <a:noFill/>
          </a:ln>
        </p:spPr>
        <p:txBody>
          <a:bodyPr anchorCtr="0" anchor="t" bIns="0" lIns="0" spcFirstLastPara="1" rIns="0" wrap="square" tIns="41900">
            <a:spAutoFit/>
          </a:bodyPr>
          <a:lstStyle/>
          <a:p>
            <a:pPr indent="0" lvl="0" marL="12700" marR="0" rtl="0" algn="l">
              <a:lnSpc>
                <a:spcPct val="100000"/>
              </a:lnSpc>
              <a:spcBef>
                <a:spcPts val="0"/>
              </a:spcBef>
              <a:spcAft>
                <a:spcPts val="0"/>
              </a:spcAft>
              <a:buNone/>
            </a:pPr>
            <a:r>
              <a:rPr lang="en-IN" sz="1800">
                <a:solidFill>
                  <a:srgbClr val="243326"/>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229"/>
              </a:spcBef>
              <a:spcAft>
                <a:spcPts val="0"/>
              </a:spcAft>
              <a:buNone/>
            </a:pPr>
            <a:r>
              <a:rPr lang="en-IN" sz="1800">
                <a:solidFill>
                  <a:srgbClr val="243326"/>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09" name="Google Shape;209;p27"/>
          <p:cNvSpPr txBox="1"/>
          <p:nvPr/>
        </p:nvSpPr>
        <p:spPr>
          <a:xfrm>
            <a:off x="991869" y="4076700"/>
            <a:ext cx="7204709" cy="1399540"/>
          </a:xfrm>
          <a:prstGeom prst="rect">
            <a:avLst/>
          </a:prstGeom>
          <a:noFill/>
          <a:ln>
            <a:noFill/>
          </a:ln>
        </p:spPr>
        <p:txBody>
          <a:bodyPr anchorCtr="0" anchor="t" bIns="0" lIns="0" spcFirstLastPara="1" rIns="0" wrap="square" tIns="43800">
            <a:spAutoFit/>
          </a:bodyPr>
          <a:lstStyle/>
          <a:p>
            <a:pPr indent="-457200" lvl="0" marL="469900" marR="5080" rtl="0" algn="l">
              <a:lnSpc>
                <a:spcPct val="71814"/>
              </a:lnSpc>
              <a:spcBef>
                <a:spcPts val="0"/>
              </a:spcBef>
              <a:spcAft>
                <a:spcPts val="0"/>
              </a:spcAft>
              <a:buNone/>
            </a:pPr>
            <a:r>
              <a:rPr baseline="30000" lang="en-IN" sz="2700">
                <a:solidFill>
                  <a:srgbClr val="243326"/>
                </a:solidFill>
                <a:latin typeface="Arial"/>
                <a:ea typeface="Arial"/>
                <a:cs typeface="Arial"/>
                <a:sym typeface="Arial"/>
              </a:rPr>
              <a:t>–	</a:t>
            </a:r>
            <a:r>
              <a:rPr lang="en-IN" sz="1800">
                <a:solidFill>
                  <a:srgbClr val="243326"/>
                </a:solidFill>
                <a:latin typeface="Arial"/>
                <a:ea typeface="Arial"/>
                <a:cs typeface="Arial"/>
                <a:sym typeface="Arial"/>
              </a:rPr>
              <a:t>Requires a complex frequency synthesizer in order to generate the  hops</a:t>
            </a:r>
            <a:endParaRPr sz="1800">
              <a:solidFill>
                <a:schemeClr val="dk1"/>
              </a:solidFill>
              <a:latin typeface="Arial"/>
              <a:ea typeface="Arial"/>
              <a:cs typeface="Arial"/>
              <a:sym typeface="Arial"/>
            </a:endParaRPr>
          </a:p>
          <a:p>
            <a:pPr indent="0" lvl="0" marL="469900" marR="0" rtl="0" algn="l">
              <a:lnSpc>
                <a:spcPct val="100000"/>
              </a:lnSpc>
              <a:spcBef>
                <a:spcPts val="204"/>
              </a:spcBef>
              <a:spcAft>
                <a:spcPts val="0"/>
              </a:spcAft>
              <a:buNone/>
            </a:pPr>
            <a:r>
              <a:rPr lang="en-IN" sz="1800">
                <a:solidFill>
                  <a:srgbClr val="243326"/>
                </a:solidFill>
                <a:latin typeface="Arial"/>
                <a:ea typeface="Arial"/>
                <a:cs typeface="Arial"/>
                <a:sym typeface="Arial"/>
              </a:rPr>
              <a:t>Always requires error correction.</a:t>
            </a:r>
            <a:endParaRPr sz="1800">
              <a:solidFill>
                <a:schemeClr val="dk1"/>
              </a:solidFill>
              <a:latin typeface="Arial"/>
              <a:ea typeface="Arial"/>
              <a:cs typeface="Arial"/>
              <a:sym typeface="Arial"/>
            </a:endParaRPr>
          </a:p>
          <a:p>
            <a:pPr indent="0" lvl="0" marL="469900" marR="122554" rtl="0" algn="l">
              <a:lnSpc>
                <a:spcPct val="107722"/>
              </a:lnSpc>
              <a:spcBef>
                <a:spcPts val="475"/>
              </a:spcBef>
              <a:spcAft>
                <a:spcPts val="0"/>
              </a:spcAft>
              <a:buNone/>
            </a:pPr>
            <a:r>
              <a:rPr lang="en-IN" sz="1800">
                <a:solidFill>
                  <a:srgbClr val="243326"/>
                </a:solidFill>
                <a:latin typeface="Arial"/>
                <a:ea typeface="Arial"/>
                <a:cs typeface="Arial"/>
                <a:sym typeface="Arial"/>
              </a:rPr>
              <a:t>Only the average power is spread; the narrowband interference is  either eliminated completely or not reduced at all.</a:t>
            </a:r>
            <a:endParaRPr sz="1800">
              <a:solidFill>
                <a:schemeClr val="dk1"/>
              </a:solidFill>
              <a:latin typeface="Arial"/>
              <a:ea typeface="Arial"/>
              <a:cs typeface="Arial"/>
              <a:sym typeface="Aria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nvSpPr>
        <p:spPr>
          <a:xfrm>
            <a:off x="3009900" y="2600959"/>
            <a:ext cx="42608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3200">
                <a:solidFill>
                  <a:srgbClr val="9CB8A1"/>
                </a:solidFill>
                <a:latin typeface="Arial"/>
                <a:ea typeface="Arial"/>
                <a:cs typeface="Arial"/>
                <a:sym typeface="Arial"/>
              </a:rPr>
              <a:t>Time Hoping Systems</a:t>
            </a:r>
            <a:endParaRPr sz="3200">
              <a:solidFill>
                <a:schemeClr val="dk1"/>
              </a:solidFill>
              <a:latin typeface="Arial"/>
              <a:ea typeface="Arial"/>
              <a:cs typeface="Arial"/>
              <a:sym typeface="Arial"/>
            </a:endParaRPr>
          </a:p>
        </p:txBody>
      </p:sp>
      <p:sp>
        <p:nvSpPr>
          <p:cNvPr id="215" name="Google Shape;215;p28"/>
          <p:cNvSpPr txBox="1"/>
          <p:nvPr/>
        </p:nvSpPr>
        <p:spPr>
          <a:xfrm>
            <a:off x="7539990" y="3234690"/>
            <a:ext cx="68897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D0F2DE"/>
                </a:solidFill>
                <a:latin typeface="Arial"/>
                <a:ea typeface="Arial"/>
                <a:cs typeface="Arial"/>
                <a:sym typeface="Arial"/>
              </a:rPr>
              <a:t>TSSS</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534669" y="589279"/>
            <a:ext cx="4397375"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TIME HOPPING SYSTEMS</a:t>
            </a:r>
            <a:endParaRPr/>
          </a:p>
        </p:txBody>
      </p:sp>
      <p:sp>
        <p:nvSpPr>
          <p:cNvPr id="221" name="Google Shape;221;p29"/>
          <p:cNvSpPr txBox="1"/>
          <p:nvPr>
            <p:ph idx="1" type="body"/>
          </p:nvPr>
        </p:nvSpPr>
        <p:spPr>
          <a:xfrm>
            <a:off x="457200" y="1600200"/>
            <a:ext cx="8229600" cy="4525963"/>
          </a:xfrm>
          <a:prstGeom prst="rect">
            <a:avLst/>
          </a:prstGeom>
          <a:noFill/>
          <a:ln>
            <a:noFill/>
          </a:ln>
        </p:spPr>
        <p:txBody>
          <a:bodyPr anchorCtr="0" anchor="t" bIns="0" lIns="0" spcFirstLastPara="1" rIns="0" wrap="square" tIns="46975">
            <a:spAutoFit/>
          </a:bodyPr>
          <a:lstStyle/>
          <a:p>
            <a:pPr indent="-198755" lvl="0" marL="198755" marR="182245" rtl="0" algn="l">
              <a:lnSpc>
                <a:spcPct val="67500"/>
              </a:lnSpc>
              <a:spcBef>
                <a:spcPts val="0"/>
              </a:spcBef>
              <a:spcAft>
                <a:spcPts val="0"/>
              </a:spcAft>
              <a:buClr>
                <a:schemeClr val="dk1"/>
              </a:buClr>
              <a:buSzPts val="3200"/>
              <a:buChar char="•"/>
            </a:pPr>
            <a:r>
              <a:rPr lang="en-IN"/>
              <a:t>A time hopping system is a spread spectrum	system in which  the period and duty cycle of a pulsed RF carrier are varied in a  pseudorandom manner under the control of a coded sequence</a:t>
            </a:r>
            <a:endParaRPr/>
          </a:p>
          <a:p>
            <a:pPr indent="-198755" lvl="0" marL="198755" marR="244475" rtl="0" algn="l">
              <a:lnSpc>
                <a:spcPct val="67500"/>
              </a:lnSpc>
              <a:spcBef>
                <a:spcPts val="500"/>
              </a:spcBef>
              <a:spcAft>
                <a:spcPts val="0"/>
              </a:spcAft>
              <a:buClr>
                <a:schemeClr val="dk1"/>
              </a:buClr>
              <a:buSzPts val="3200"/>
              <a:buChar char="•"/>
            </a:pPr>
            <a:r>
              <a:rPr lang="en-IN"/>
              <a:t>Time hopped spread spectrum systems have found no  commercial application to date. However, the arrival of cheap  random access memory (RAM) and fast micro-controller chips  make time hopping a viable alternative spread spectrum  technique for the future.</a:t>
            </a:r>
            <a:endParaRPr/>
          </a:p>
          <a:p>
            <a:pPr indent="-198755" lvl="0" marL="198755" marR="5080" rtl="0" algn="l">
              <a:lnSpc>
                <a:spcPct val="67500"/>
              </a:lnSpc>
              <a:spcBef>
                <a:spcPts val="500"/>
              </a:spcBef>
              <a:spcAft>
                <a:spcPts val="0"/>
              </a:spcAft>
              <a:buClr>
                <a:schemeClr val="dk1"/>
              </a:buClr>
              <a:buSzPts val="3200"/>
              <a:buChar char="•"/>
            </a:pPr>
            <a:r>
              <a:rPr lang="en-IN"/>
              <a:t>Time hopping is a system in which burst signal are initiated at  pseudo random rate. In this the transmitter is switched ON and  OFF by a code sequence. The main difference between a  frequency hopping and time hopping system is that in the  former the transmitted frequency changes at each code chip  time in the later	the frequency changes occurs only at zero/ one  transitions in the code sequence.</a:t>
            </a:r>
            <a:endParaRPr/>
          </a:p>
        </p:txBody>
      </p:sp>
      <p:sp>
        <p:nvSpPr>
          <p:cNvPr id="222" name="Google Shape;222;p29"/>
          <p:cNvSpPr txBox="1"/>
          <p:nvPr/>
        </p:nvSpPr>
        <p:spPr>
          <a:xfrm>
            <a:off x="534669" y="143764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223" name="Google Shape;223;p29"/>
          <p:cNvSpPr txBox="1"/>
          <p:nvPr/>
        </p:nvSpPr>
        <p:spPr>
          <a:xfrm>
            <a:off x="534669" y="232410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224" name="Google Shape;224;p29"/>
          <p:cNvSpPr txBox="1"/>
          <p:nvPr/>
        </p:nvSpPr>
        <p:spPr>
          <a:xfrm>
            <a:off x="534669" y="3757929"/>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534669" y="619759"/>
            <a:ext cx="4376420"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TRANSMISSION OF THSS</a:t>
            </a:r>
            <a:endParaRPr/>
          </a:p>
        </p:txBody>
      </p:sp>
      <p:sp>
        <p:nvSpPr>
          <p:cNvPr id="230" name="Google Shape;230;p30"/>
          <p:cNvSpPr txBox="1"/>
          <p:nvPr/>
        </p:nvSpPr>
        <p:spPr>
          <a:xfrm>
            <a:off x="1435100" y="2579370"/>
            <a:ext cx="8185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200" u="sng">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231" name="Google Shape;231;p30"/>
          <p:cNvSpPr txBox="1"/>
          <p:nvPr/>
        </p:nvSpPr>
        <p:spPr>
          <a:xfrm>
            <a:off x="2277110" y="2362200"/>
            <a:ext cx="1104900" cy="800100"/>
          </a:xfrm>
          <a:prstGeom prst="rect">
            <a:avLst/>
          </a:prstGeom>
          <a:solidFill>
            <a:srgbClr val="FFFFFF"/>
          </a:solidFill>
          <a:ln cap="flat" cmpd="sng" w="19025">
            <a:solidFill>
              <a:srgbClr val="000000"/>
            </a:solidFill>
            <a:prstDash val="solid"/>
            <a:round/>
            <a:headEnd len="sm" w="sm" type="none"/>
            <a:tailEnd len="sm" w="sm" type="none"/>
          </a:ln>
        </p:spPr>
        <p:txBody>
          <a:bodyPr anchorCtr="0" anchor="t" bIns="0" lIns="0" spcFirstLastPara="1" rIns="0" wrap="square" tIns="46975">
            <a:spAutoFit/>
          </a:bodyPr>
          <a:lstStyle/>
          <a:p>
            <a:pPr indent="-43179" lvl="0" marL="174625" marR="396875" rtl="0" algn="l">
              <a:lnSpc>
                <a:spcPct val="100000"/>
              </a:lnSpc>
              <a:spcBef>
                <a:spcPts val="0"/>
              </a:spcBef>
              <a:spcAft>
                <a:spcPts val="0"/>
              </a:spcAft>
              <a:buNone/>
            </a:pPr>
            <a:r>
              <a:rPr b="1" lang="en-IN" sz="1200">
                <a:solidFill>
                  <a:schemeClr val="dk1"/>
                </a:solidFill>
                <a:latin typeface="Arial"/>
                <a:ea typeface="Arial"/>
                <a:cs typeface="Arial"/>
                <a:sym typeface="Arial"/>
              </a:rPr>
              <a:t>Storage  Device</a:t>
            </a:r>
            <a:endParaRPr sz="1200">
              <a:solidFill>
                <a:schemeClr val="dk1"/>
              </a:solidFill>
              <a:latin typeface="Arial"/>
              <a:ea typeface="Arial"/>
              <a:cs typeface="Arial"/>
              <a:sym typeface="Arial"/>
            </a:endParaRPr>
          </a:p>
        </p:txBody>
      </p:sp>
      <p:sp>
        <p:nvSpPr>
          <p:cNvPr id="232" name="Google Shape;232;p30"/>
          <p:cNvSpPr txBox="1"/>
          <p:nvPr/>
        </p:nvSpPr>
        <p:spPr>
          <a:xfrm>
            <a:off x="5317490" y="3962400"/>
            <a:ext cx="1106170" cy="800100"/>
          </a:xfrm>
          <a:prstGeom prst="rect">
            <a:avLst/>
          </a:prstGeom>
          <a:solidFill>
            <a:srgbClr val="FFFFFF"/>
          </a:solidFill>
          <a:ln cap="flat" cmpd="sng" w="19025">
            <a:solidFill>
              <a:srgbClr val="000000"/>
            </a:solidFill>
            <a:prstDash val="solid"/>
            <a:round/>
            <a:headEnd len="sm" w="sm" type="none"/>
            <a:tailEnd len="sm" w="sm" type="none"/>
          </a:ln>
        </p:spPr>
        <p:txBody>
          <a:bodyPr anchorCtr="0" anchor="t" bIns="0" lIns="0" spcFirstLastPara="1" rIns="0" wrap="square" tIns="3175">
            <a:spAutoFit/>
          </a:bodyPr>
          <a:lstStyle/>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90170" marR="278765" rtl="0" algn="l">
              <a:lnSpc>
                <a:spcPct val="119166"/>
              </a:lnSpc>
              <a:spcBef>
                <a:spcPts val="0"/>
              </a:spcBef>
              <a:spcAft>
                <a:spcPts val="0"/>
              </a:spcAft>
              <a:buNone/>
            </a:pPr>
            <a:r>
              <a:rPr b="1" lang="en-IN" sz="1200">
                <a:solidFill>
                  <a:schemeClr val="dk1"/>
                </a:solidFill>
                <a:latin typeface="Arial"/>
                <a:ea typeface="Arial"/>
                <a:cs typeface="Arial"/>
                <a:sym typeface="Arial"/>
              </a:rPr>
              <a:t>PN code  Generator</a:t>
            </a:r>
            <a:endParaRPr sz="1200">
              <a:solidFill>
                <a:schemeClr val="dk1"/>
              </a:solidFill>
              <a:latin typeface="Arial"/>
              <a:ea typeface="Arial"/>
              <a:cs typeface="Arial"/>
              <a:sym typeface="Arial"/>
            </a:endParaRPr>
          </a:p>
        </p:txBody>
      </p:sp>
      <p:sp>
        <p:nvSpPr>
          <p:cNvPr id="233" name="Google Shape;233;p30"/>
          <p:cNvSpPr txBox="1"/>
          <p:nvPr/>
        </p:nvSpPr>
        <p:spPr>
          <a:xfrm>
            <a:off x="2277110" y="3962400"/>
            <a:ext cx="1104900" cy="800100"/>
          </a:xfrm>
          <a:prstGeom prst="rect">
            <a:avLst/>
          </a:prstGeom>
          <a:solidFill>
            <a:srgbClr val="FFFFFF"/>
          </a:solidFill>
          <a:ln cap="flat" cmpd="sng" w="190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131445" marR="295275" rtl="0" algn="l">
              <a:lnSpc>
                <a:spcPct val="100000"/>
              </a:lnSpc>
              <a:spcBef>
                <a:spcPts val="0"/>
              </a:spcBef>
              <a:spcAft>
                <a:spcPts val="0"/>
              </a:spcAft>
              <a:buNone/>
            </a:pPr>
            <a:r>
              <a:rPr b="1" lang="en-IN" sz="1200">
                <a:solidFill>
                  <a:schemeClr val="dk1"/>
                </a:solidFill>
                <a:latin typeface="Arial"/>
                <a:ea typeface="Arial"/>
                <a:cs typeface="Arial"/>
                <a:sym typeface="Arial"/>
              </a:rPr>
              <a:t>Time slot  Activator</a:t>
            </a:r>
            <a:endParaRPr sz="1200">
              <a:solidFill>
                <a:schemeClr val="dk1"/>
              </a:solidFill>
              <a:latin typeface="Arial"/>
              <a:ea typeface="Arial"/>
              <a:cs typeface="Arial"/>
              <a:sym typeface="Arial"/>
            </a:endParaRPr>
          </a:p>
        </p:txBody>
      </p:sp>
      <p:sp>
        <p:nvSpPr>
          <p:cNvPr id="234" name="Google Shape;234;p30"/>
          <p:cNvSpPr/>
          <p:nvPr/>
        </p:nvSpPr>
        <p:spPr>
          <a:xfrm>
            <a:off x="2200910" y="2724150"/>
            <a:ext cx="76200" cy="76200"/>
          </a:xfrm>
          <a:custGeom>
            <a:rect b="b" l="l" r="r" t="t"/>
            <a:pathLst>
              <a:path extrusionOk="0" h="76200" w="76200">
                <a:moveTo>
                  <a:pt x="0" y="0"/>
                </a:moveTo>
                <a:lnTo>
                  <a:pt x="0" y="76200"/>
                </a:lnTo>
                <a:lnTo>
                  <a:pt x="762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30"/>
          <p:cNvSpPr/>
          <p:nvPr/>
        </p:nvSpPr>
        <p:spPr>
          <a:xfrm>
            <a:off x="3383279" y="2762250"/>
            <a:ext cx="1864360" cy="0"/>
          </a:xfrm>
          <a:custGeom>
            <a:rect b="b" l="l" r="r" t="t"/>
            <a:pathLst>
              <a:path extrusionOk="0" h="120000" w="1864360">
                <a:moveTo>
                  <a:pt x="0" y="0"/>
                </a:moveTo>
                <a:lnTo>
                  <a:pt x="1864360"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30"/>
          <p:cNvSpPr/>
          <p:nvPr/>
        </p:nvSpPr>
        <p:spPr>
          <a:xfrm>
            <a:off x="5242559" y="2724150"/>
            <a:ext cx="74930" cy="76200"/>
          </a:xfrm>
          <a:custGeom>
            <a:rect b="b" l="l" r="r" t="t"/>
            <a:pathLst>
              <a:path extrusionOk="0" h="76200" w="74929">
                <a:moveTo>
                  <a:pt x="0" y="0"/>
                </a:moveTo>
                <a:lnTo>
                  <a:pt x="0" y="76200"/>
                </a:lnTo>
                <a:lnTo>
                  <a:pt x="74929"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30"/>
          <p:cNvSpPr/>
          <p:nvPr/>
        </p:nvSpPr>
        <p:spPr>
          <a:xfrm>
            <a:off x="6901180" y="2724150"/>
            <a:ext cx="74930" cy="76200"/>
          </a:xfrm>
          <a:custGeom>
            <a:rect b="b" l="l" r="r" t="t"/>
            <a:pathLst>
              <a:path extrusionOk="0" h="76200" w="74929">
                <a:moveTo>
                  <a:pt x="0" y="0"/>
                </a:moveTo>
                <a:lnTo>
                  <a:pt x="0" y="76200"/>
                </a:lnTo>
                <a:lnTo>
                  <a:pt x="74929"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30"/>
          <p:cNvSpPr/>
          <p:nvPr/>
        </p:nvSpPr>
        <p:spPr>
          <a:xfrm>
            <a:off x="2829560" y="3233420"/>
            <a:ext cx="0" cy="728980"/>
          </a:xfrm>
          <a:custGeom>
            <a:rect b="b" l="l" r="r" t="t"/>
            <a:pathLst>
              <a:path extrusionOk="0" h="728979" w="120000">
                <a:moveTo>
                  <a:pt x="0" y="728979"/>
                </a:moveTo>
                <a:lnTo>
                  <a:pt x="0"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30"/>
          <p:cNvSpPr/>
          <p:nvPr/>
        </p:nvSpPr>
        <p:spPr>
          <a:xfrm>
            <a:off x="2792729" y="3162300"/>
            <a:ext cx="74930" cy="74930"/>
          </a:xfrm>
          <a:custGeom>
            <a:rect b="b" l="l" r="r" t="t"/>
            <a:pathLst>
              <a:path extrusionOk="0" h="74930" w="74930">
                <a:moveTo>
                  <a:pt x="36830" y="0"/>
                </a:moveTo>
                <a:lnTo>
                  <a:pt x="0" y="74929"/>
                </a:lnTo>
                <a:lnTo>
                  <a:pt x="74930" y="74929"/>
                </a:lnTo>
                <a:lnTo>
                  <a:pt x="3683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30"/>
          <p:cNvSpPr/>
          <p:nvPr/>
        </p:nvSpPr>
        <p:spPr>
          <a:xfrm>
            <a:off x="3453129" y="4362450"/>
            <a:ext cx="1864360" cy="0"/>
          </a:xfrm>
          <a:custGeom>
            <a:rect b="b" l="l" r="r" t="t"/>
            <a:pathLst>
              <a:path extrusionOk="0" h="120000" w="1864360">
                <a:moveTo>
                  <a:pt x="0" y="0"/>
                </a:moveTo>
                <a:lnTo>
                  <a:pt x="1864360"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30"/>
          <p:cNvSpPr/>
          <p:nvPr/>
        </p:nvSpPr>
        <p:spPr>
          <a:xfrm>
            <a:off x="3383279" y="4324350"/>
            <a:ext cx="74930" cy="76200"/>
          </a:xfrm>
          <a:custGeom>
            <a:rect b="b" l="l" r="r" t="t"/>
            <a:pathLst>
              <a:path extrusionOk="0" h="76200" w="74929">
                <a:moveTo>
                  <a:pt x="74930" y="0"/>
                </a:moveTo>
                <a:lnTo>
                  <a:pt x="0" y="38100"/>
                </a:lnTo>
                <a:lnTo>
                  <a:pt x="74930" y="76200"/>
                </a:lnTo>
                <a:lnTo>
                  <a:pt x="7493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30"/>
          <p:cNvSpPr/>
          <p:nvPr/>
        </p:nvSpPr>
        <p:spPr>
          <a:xfrm>
            <a:off x="6493509" y="4362450"/>
            <a:ext cx="482600" cy="0"/>
          </a:xfrm>
          <a:custGeom>
            <a:rect b="b" l="l" r="r" t="t"/>
            <a:pathLst>
              <a:path extrusionOk="0" h="120000" w="482600">
                <a:moveTo>
                  <a:pt x="482599" y="0"/>
                </a:moveTo>
                <a:lnTo>
                  <a:pt x="0"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30"/>
          <p:cNvSpPr/>
          <p:nvPr/>
        </p:nvSpPr>
        <p:spPr>
          <a:xfrm>
            <a:off x="6423659" y="4324350"/>
            <a:ext cx="74930" cy="76200"/>
          </a:xfrm>
          <a:custGeom>
            <a:rect b="b" l="l" r="r" t="t"/>
            <a:pathLst>
              <a:path extrusionOk="0" h="76200" w="74929">
                <a:moveTo>
                  <a:pt x="74929" y="0"/>
                </a:moveTo>
                <a:lnTo>
                  <a:pt x="0" y="38100"/>
                </a:lnTo>
                <a:lnTo>
                  <a:pt x="74929" y="76200"/>
                </a:lnTo>
                <a:lnTo>
                  <a:pt x="7492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30"/>
          <p:cNvSpPr/>
          <p:nvPr/>
        </p:nvSpPr>
        <p:spPr>
          <a:xfrm>
            <a:off x="6562090" y="4495800"/>
            <a:ext cx="829310" cy="532130"/>
          </a:xfrm>
          <a:custGeom>
            <a:rect b="b" l="l" r="r" t="t"/>
            <a:pathLst>
              <a:path extrusionOk="0" h="532129" w="829309">
                <a:moveTo>
                  <a:pt x="414019" y="532130"/>
                </a:moveTo>
                <a:lnTo>
                  <a:pt x="0" y="532130"/>
                </a:lnTo>
                <a:lnTo>
                  <a:pt x="0" y="0"/>
                </a:lnTo>
                <a:lnTo>
                  <a:pt x="829309" y="0"/>
                </a:lnTo>
                <a:lnTo>
                  <a:pt x="829309" y="532130"/>
                </a:lnTo>
                <a:lnTo>
                  <a:pt x="414019" y="532130"/>
                </a:lnTo>
                <a:close/>
              </a:path>
            </a:pathLst>
          </a:custGeom>
          <a:noFill/>
          <a:ln cap="flat" cmpd="sng" w="190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30"/>
          <p:cNvSpPr txBox="1"/>
          <p:nvPr/>
        </p:nvSpPr>
        <p:spPr>
          <a:xfrm>
            <a:off x="6639559" y="4528820"/>
            <a:ext cx="4406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1200">
                <a:solidFill>
                  <a:schemeClr val="dk1"/>
                </a:solidFill>
                <a:latin typeface="Arial"/>
                <a:ea typeface="Arial"/>
                <a:cs typeface="Arial"/>
                <a:sym typeface="Arial"/>
              </a:rPr>
              <a:t>Clock</a:t>
            </a:r>
            <a:endParaRPr sz="1200">
              <a:solidFill>
                <a:schemeClr val="dk1"/>
              </a:solidFill>
              <a:latin typeface="Arial"/>
              <a:ea typeface="Arial"/>
              <a:cs typeface="Arial"/>
              <a:sym typeface="Arial"/>
            </a:endParaRPr>
          </a:p>
        </p:txBody>
      </p:sp>
      <p:sp>
        <p:nvSpPr>
          <p:cNvPr id="246" name="Google Shape;246;p30"/>
          <p:cNvSpPr/>
          <p:nvPr/>
        </p:nvSpPr>
        <p:spPr>
          <a:xfrm>
            <a:off x="6562090" y="2895600"/>
            <a:ext cx="690880" cy="400050"/>
          </a:xfrm>
          <a:custGeom>
            <a:rect b="b" l="l" r="r" t="t"/>
            <a:pathLst>
              <a:path extrusionOk="0" h="400050" w="690879">
                <a:moveTo>
                  <a:pt x="345439" y="400050"/>
                </a:moveTo>
                <a:lnTo>
                  <a:pt x="0" y="400050"/>
                </a:lnTo>
                <a:lnTo>
                  <a:pt x="0" y="0"/>
                </a:lnTo>
                <a:lnTo>
                  <a:pt x="690879" y="0"/>
                </a:lnTo>
                <a:lnTo>
                  <a:pt x="690879" y="400050"/>
                </a:lnTo>
                <a:lnTo>
                  <a:pt x="345439" y="400050"/>
                </a:lnTo>
                <a:close/>
              </a:path>
            </a:pathLst>
          </a:custGeom>
          <a:noFill/>
          <a:ln cap="flat" cmpd="sng" w="190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47" name="Google Shape;247;p30"/>
          <p:cNvGraphicFramePr/>
          <p:nvPr/>
        </p:nvGraphicFramePr>
        <p:xfrm>
          <a:off x="5307965" y="2352675"/>
          <a:ext cx="3000000" cy="3000000"/>
        </p:xfrm>
        <a:graphic>
          <a:graphicData uri="http://schemas.openxmlformats.org/drawingml/2006/table">
            <a:tbl>
              <a:tblPr bandRow="1" firstRow="1">
                <a:noFill/>
                <a:tableStyleId>{DA7A0E97-5A20-4AD5-8CBD-221D8708EE13}</a:tableStyleId>
              </a:tblPr>
              <a:tblGrid>
                <a:gridCol w="1106175"/>
                <a:gridCol w="482600"/>
              </a:tblGrid>
              <a:tr h="400050">
                <a:tc rowSpan="2">
                  <a:txBody>
                    <a:bodyPr/>
                    <a:lstStyle/>
                    <a:p>
                      <a:pPr indent="0" lvl="0" marL="0" marR="0" rtl="0" algn="l">
                        <a:lnSpc>
                          <a:spcPct val="100000"/>
                        </a:lnSpc>
                        <a:spcBef>
                          <a:spcPts val="0"/>
                        </a:spcBef>
                        <a:spcAft>
                          <a:spcPts val="0"/>
                        </a:spcAft>
                        <a:buNone/>
                      </a:pPr>
                      <a:r>
                        <a:t/>
                      </a:r>
                      <a:endParaRPr sz="1550" u="none" cap="none" strike="noStrike">
                        <a:latin typeface="Times New Roman"/>
                        <a:ea typeface="Times New Roman"/>
                        <a:cs typeface="Times New Roman"/>
                        <a:sym typeface="Times New Roman"/>
                      </a:endParaRPr>
                    </a:p>
                    <a:p>
                      <a:pPr indent="0" lvl="0" marL="90170" marR="0" rtl="0" algn="l">
                        <a:lnSpc>
                          <a:spcPct val="100000"/>
                        </a:lnSpc>
                        <a:spcBef>
                          <a:spcPts val="0"/>
                        </a:spcBef>
                        <a:spcAft>
                          <a:spcPts val="0"/>
                        </a:spcAft>
                        <a:buNone/>
                      </a:pPr>
                      <a:r>
                        <a:rPr b="1" lang="en-IN" sz="1200" u="none" cap="none" strike="noStrike">
                          <a:latin typeface="Arial"/>
                          <a:ea typeface="Arial"/>
                          <a:cs typeface="Arial"/>
                          <a:sym typeface="Arial"/>
                        </a:rPr>
                        <a:t>Modulator</a:t>
                      </a:r>
                      <a:endParaRPr sz="1200" u="none" cap="none" strike="noStrike">
                        <a:latin typeface="Arial"/>
                        <a:ea typeface="Arial"/>
                        <a:cs typeface="Arial"/>
                        <a:sym typeface="Arial"/>
                      </a:endParaRPr>
                    </a:p>
                  </a:txBody>
                  <a:tcPr marT="31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r>
              <a:tr h="400050">
                <a:tc vMerge="1"/>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227965" marR="0" rtl="0" algn="l">
                        <a:lnSpc>
                          <a:spcPct val="100000"/>
                        </a:lnSpc>
                        <a:spcBef>
                          <a:spcPts val="0"/>
                        </a:spcBef>
                        <a:spcAft>
                          <a:spcPts val="0"/>
                        </a:spcAft>
                        <a:buNone/>
                      </a:pPr>
                      <a:r>
                        <a:rPr lang="en-IN" sz="800" u="none" cap="none" strike="noStrike">
                          <a:latin typeface="Arial"/>
                          <a:ea typeface="Arial"/>
                          <a:cs typeface="Arial"/>
                          <a:sym typeface="Arial"/>
                        </a:rPr>
                        <a:t>S (t)</a:t>
                      </a:r>
                      <a:endParaRPr sz="800" u="none" cap="none" strike="noStrike">
                        <a:latin typeface="Arial"/>
                        <a:ea typeface="Arial"/>
                        <a:cs typeface="Arial"/>
                        <a:sym typeface="Arial"/>
                      </a:endParaRPr>
                    </a:p>
                  </a:txBody>
                  <a:tcPr marT="3800" marB="0" marR="0" marL="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r>
            </a:tbl>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534669" y="619759"/>
            <a:ext cx="2879725"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THSS RECEIVER</a:t>
            </a:r>
            <a:endParaRPr/>
          </a:p>
        </p:txBody>
      </p:sp>
      <p:sp>
        <p:nvSpPr>
          <p:cNvPr id="253" name="Google Shape;253;p31"/>
          <p:cNvSpPr txBox="1"/>
          <p:nvPr/>
        </p:nvSpPr>
        <p:spPr>
          <a:xfrm>
            <a:off x="2261870" y="1987550"/>
            <a:ext cx="1612900" cy="695325"/>
          </a:xfrm>
          <a:prstGeom prst="rect">
            <a:avLst/>
          </a:prstGeom>
          <a:solidFill>
            <a:srgbClr val="FFFFFF"/>
          </a:solidFill>
          <a:ln cap="flat" cmpd="sng" w="31725">
            <a:solidFill>
              <a:srgbClr val="000000"/>
            </a:solidFill>
            <a:prstDash val="solid"/>
            <a:round/>
            <a:headEnd len="sm" w="sm" type="none"/>
            <a:tailEnd len="sm" w="sm" type="none"/>
          </a:ln>
        </p:spPr>
        <p:txBody>
          <a:bodyPr anchorCtr="0" anchor="t" bIns="0" lIns="0" spcFirstLastPara="1" rIns="0" wrap="square" tIns="39350">
            <a:spAutoFit/>
          </a:bodyPr>
          <a:lstStyle/>
          <a:p>
            <a:pPr indent="0" lvl="0" marL="83185" marR="0" rtl="0" algn="l">
              <a:lnSpc>
                <a:spcPct val="100000"/>
              </a:lnSpc>
              <a:spcBef>
                <a:spcPts val="0"/>
              </a:spcBef>
              <a:spcAft>
                <a:spcPts val="0"/>
              </a:spcAft>
              <a:buNone/>
            </a:pPr>
            <a:r>
              <a:rPr b="1" lang="en-IN" sz="1200">
                <a:solidFill>
                  <a:schemeClr val="dk1"/>
                </a:solidFill>
                <a:latin typeface="Arial"/>
                <a:ea typeface="Arial"/>
                <a:cs typeface="Arial"/>
                <a:sym typeface="Arial"/>
              </a:rPr>
              <a:t>On-off switches</a:t>
            </a:r>
            <a:endParaRPr sz="1200">
              <a:solidFill>
                <a:schemeClr val="dk1"/>
              </a:solidFill>
              <a:latin typeface="Arial"/>
              <a:ea typeface="Arial"/>
              <a:cs typeface="Arial"/>
              <a:sym typeface="Arial"/>
            </a:endParaRPr>
          </a:p>
        </p:txBody>
      </p:sp>
      <p:sp>
        <p:nvSpPr>
          <p:cNvPr id="254" name="Google Shape;254;p31"/>
          <p:cNvSpPr txBox="1"/>
          <p:nvPr/>
        </p:nvSpPr>
        <p:spPr>
          <a:xfrm>
            <a:off x="2261870" y="3388359"/>
            <a:ext cx="1612900" cy="695325"/>
          </a:xfrm>
          <a:prstGeom prst="rect">
            <a:avLst/>
          </a:prstGeom>
          <a:solidFill>
            <a:srgbClr val="FFFFFF"/>
          </a:solidFill>
          <a:ln cap="flat" cmpd="sng" w="31725">
            <a:solidFill>
              <a:srgbClr val="000000"/>
            </a:solidFill>
            <a:prstDash val="solid"/>
            <a:round/>
            <a:headEnd len="sm" w="sm" type="none"/>
            <a:tailEnd len="sm" w="sm" type="none"/>
          </a:ln>
        </p:spPr>
        <p:txBody>
          <a:bodyPr anchorCtr="0" anchor="t" bIns="0" lIns="0" spcFirstLastPara="1" rIns="0" wrap="square" tIns="39350">
            <a:spAutoFit/>
          </a:bodyPr>
          <a:lstStyle/>
          <a:p>
            <a:pPr indent="0" lvl="0" marL="107950" marR="0" rtl="0" algn="l">
              <a:lnSpc>
                <a:spcPct val="100000"/>
              </a:lnSpc>
              <a:spcBef>
                <a:spcPts val="0"/>
              </a:spcBef>
              <a:spcAft>
                <a:spcPts val="0"/>
              </a:spcAft>
              <a:buNone/>
            </a:pPr>
            <a:r>
              <a:rPr b="1" lang="en-IN" sz="1200">
                <a:solidFill>
                  <a:schemeClr val="dk1"/>
                </a:solidFill>
                <a:latin typeface="Arial"/>
                <a:ea typeface="Arial"/>
                <a:cs typeface="Arial"/>
                <a:sym typeface="Arial"/>
              </a:rPr>
              <a:t>PN code Generator</a:t>
            </a:r>
            <a:endParaRPr sz="1200">
              <a:solidFill>
                <a:schemeClr val="dk1"/>
              </a:solidFill>
              <a:latin typeface="Arial"/>
              <a:ea typeface="Arial"/>
              <a:cs typeface="Arial"/>
              <a:sym typeface="Arial"/>
            </a:endParaRPr>
          </a:p>
        </p:txBody>
      </p:sp>
      <p:sp>
        <p:nvSpPr>
          <p:cNvPr id="255" name="Google Shape;255;p31"/>
          <p:cNvSpPr txBox="1"/>
          <p:nvPr/>
        </p:nvSpPr>
        <p:spPr>
          <a:xfrm>
            <a:off x="2261870" y="4928234"/>
            <a:ext cx="1612900" cy="695960"/>
          </a:xfrm>
          <a:prstGeom prst="rect">
            <a:avLst/>
          </a:prstGeom>
          <a:solidFill>
            <a:srgbClr val="FFFFFF"/>
          </a:solidFill>
          <a:ln cap="flat" cmpd="sng" w="31725">
            <a:solidFill>
              <a:srgbClr val="000000"/>
            </a:solidFill>
            <a:prstDash val="solid"/>
            <a:round/>
            <a:headEnd len="sm" w="sm" type="none"/>
            <a:tailEnd len="sm" w="sm" type="none"/>
          </a:ln>
        </p:spPr>
        <p:txBody>
          <a:bodyPr anchorCtr="0" anchor="t" bIns="0" lIns="0" spcFirstLastPara="1" rIns="0" wrap="square" tIns="40000">
            <a:spAutoFit/>
          </a:bodyPr>
          <a:lstStyle/>
          <a:p>
            <a:pPr indent="0" lvl="0" marL="212090" marR="0" rtl="0" algn="l">
              <a:lnSpc>
                <a:spcPct val="100000"/>
              </a:lnSpc>
              <a:spcBef>
                <a:spcPts val="0"/>
              </a:spcBef>
              <a:spcAft>
                <a:spcPts val="0"/>
              </a:spcAft>
              <a:buNone/>
            </a:pPr>
            <a:r>
              <a:rPr b="1" lang="en-IN" sz="1200">
                <a:solidFill>
                  <a:schemeClr val="dk1"/>
                </a:solidFill>
                <a:latin typeface="Arial"/>
                <a:ea typeface="Arial"/>
                <a:cs typeface="Arial"/>
                <a:sym typeface="Arial"/>
              </a:rPr>
              <a:t>Clock VCO</a:t>
            </a:r>
            <a:endParaRPr sz="1200">
              <a:solidFill>
                <a:schemeClr val="dk1"/>
              </a:solidFill>
              <a:latin typeface="Arial"/>
              <a:ea typeface="Arial"/>
              <a:cs typeface="Arial"/>
              <a:sym typeface="Arial"/>
            </a:endParaRPr>
          </a:p>
        </p:txBody>
      </p:sp>
      <p:sp>
        <p:nvSpPr>
          <p:cNvPr id="256" name="Google Shape;256;p31"/>
          <p:cNvSpPr txBox="1"/>
          <p:nvPr/>
        </p:nvSpPr>
        <p:spPr>
          <a:xfrm>
            <a:off x="5193029" y="4928234"/>
            <a:ext cx="1612900" cy="695960"/>
          </a:xfrm>
          <a:prstGeom prst="rect">
            <a:avLst/>
          </a:prstGeom>
          <a:solidFill>
            <a:srgbClr val="FFFFFF"/>
          </a:solidFill>
          <a:ln cap="flat" cmpd="sng" w="31725">
            <a:solidFill>
              <a:srgbClr val="000000"/>
            </a:solidFill>
            <a:prstDash val="solid"/>
            <a:round/>
            <a:headEnd len="sm" w="sm" type="none"/>
            <a:tailEnd len="sm" w="sm" type="none"/>
          </a:ln>
        </p:spPr>
        <p:txBody>
          <a:bodyPr anchorCtr="0" anchor="t" bIns="0" lIns="0" spcFirstLastPara="1" rIns="0" wrap="square" tIns="40000">
            <a:spAutoFit/>
          </a:bodyPr>
          <a:lstStyle/>
          <a:p>
            <a:pPr indent="0" lvl="0" marL="383540" marR="0" rtl="0" algn="l">
              <a:lnSpc>
                <a:spcPct val="100000"/>
              </a:lnSpc>
              <a:spcBef>
                <a:spcPts val="0"/>
              </a:spcBef>
              <a:spcAft>
                <a:spcPts val="0"/>
              </a:spcAft>
              <a:buNone/>
            </a:pPr>
            <a:r>
              <a:rPr b="1" lang="en-IN" sz="1200">
                <a:solidFill>
                  <a:schemeClr val="dk1"/>
                </a:solidFill>
                <a:latin typeface="Arial"/>
                <a:ea typeface="Arial"/>
                <a:cs typeface="Arial"/>
                <a:sym typeface="Arial"/>
              </a:rPr>
              <a:t>Storage</a:t>
            </a:r>
            <a:endParaRPr sz="1200">
              <a:solidFill>
                <a:schemeClr val="dk1"/>
              </a:solidFill>
              <a:latin typeface="Arial"/>
              <a:ea typeface="Arial"/>
              <a:cs typeface="Arial"/>
              <a:sym typeface="Arial"/>
            </a:endParaRPr>
          </a:p>
        </p:txBody>
      </p:sp>
      <p:sp>
        <p:nvSpPr>
          <p:cNvPr id="257" name="Google Shape;257;p31"/>
          <p:cNvSpPr txBox="1"/>
          <p:nvPr/>
        </p:nvSpPr>
        <p:spPr>
          <a:xfrm>
            <a:off x="5193029" y="3388359"/>
            <a:ext cx="1612900" cy="695325"/>
          </a:xfrm>
          <a:prstGeom prst="rect">
            <a:avLst/>
          </a:prstGeom>
          <a:solidFill>
            <a:srgbClr val="FFFFFF"/>
          </a:solidFill>
          <a:ln cap="flat" cmpd="sng" w="31725">
            <a:solidFill>
              <a:srgbClr val="000000"/>
            </a:solidFill>
            <a:prstDash val="solid"/>
            <a:round/>
            <a:headEnd len="sm" w="sm" type="none"/>
            <a:tailEnd len="sm" w="sm" type="none"/>
          </a:ln>
        </p:spPr>
        <p:txBody>
          <a:bodyPr anchorCtr="0" anchor="t" bIns="0" lIns="0" spcFirstLastPara="1" rIns="0" wrap="square" tIns="39350">
            <a:spAutoFit/>
          </a:bodyPr>
          <a:lstStyle/>
          <a:p>
            <a:pPr indent="0" lvl="0" marL="448309" marR="0" rtl="0" algn="l">
              <a:lnSpc>
                <a:spcPct val="100000"/>
              </a:lnSpc>
              <a:spcBef>
                <a:spcPts val="0"/>
              </a:spcBef>
              <a:spcAft>
                <a:spcPts val="0"/>
              </a:spcAft>
              <a:buNone/>
            </a:pPr>
            <a:r>
              <a:rPr b="1" lang="en-IN" sz="1200">
                <a:solidFill>
                  <a:schemeClr val="dk1"/>
                </a:solidFill>
                <a:latin typeface="Arial"/>
                <a:ea typeface="Arial"/>
                <a:cs typeface="Arial"/>
                <a:sym typeface="Arial"/>
              </a:rPr>
              <a:t>Bit timing</a:t>
            </a:r>
            <a:endParaRPr sz="1200">
              <a:solidFill>
                <a:schemeClr val="dk1"/>
              </a:solidFill>
              <a:latin typeface="Arial"/>
              <a:ea typeface="Arial"/>
              <a:cs typeface="Arial"/>
              <a:sym typeface="Arial"/>
            </a:endParaRPr>
          </a:p>
        </p:txBody>
      </p:sp>
      <p:sp>
        <p:nvSpPr>
          <p:cNvPr id="258" name="Google Shape;258;p31"/>
          <p:cNvSpPr txBox="1"/>
          <p:nvPr/>
        </p:nvSpPr>
        <p:spPr>
          <a:xfrm>
            <a:off x="5193029" y="1987550"/>
            <a:ext cx="1612900" cy="695325"/>
          </a:xfrm>
          <a:prstGeom prst="rect">
            <a:avLst/>
          </a:prstGeom>
          <a:solidFill>
            <a:srgbClr val="FFFFFF"/>
          </a:solidFill>
          <a:ln cap="flat" cmpd="sng" w="31725">
            <a:solidFill>
              <a:srgbClr val="000000"/>
            </a:solidFill>
            <a:prstDash val="solid"/>
            <a:round/>
            <a:headEnd len="sm" w="sm" type="none"/>
            <a:tailEnd len="sm" w="sm" type="none"/>
          </a:ln>
        </p:spPr>
        <p:txBody>
          <a:bodyPr anchorCtr="0" anchor="t" bIns="0" lIns="0" spcFirstLastPara="1" rIns="0" wrap="square" tIns="39350">
            <a:spAutoFit/>
          </a:bodyPr>
          <a:lstStyle/>
          <a:p>
            <a:pPr indent="0" lvl="0" marL="212090" marR="0" rtl="0" algn="l">
              <a:lnSpc>
                <a:spcPct val="100000"/>
              </a:lnSpc>
              <a:spcBef>
                <a:spcPts val="0"/>
              </a:spcBef>
              <a:spcAft>
                <a:spcPts val="0"/>
              </a:spcAft>
              <a:buNone/>
            </a:pPr>
            <a:r>
              <a:rPr b="1" lang="en-IN" sz="1200">
                <a:solidFill>
                  <a:schemeClr val="dk1"/>
                </a:solidFill>
                <a:latin typeface="Arial"/>
                <a:ea typeface="Arial"/>
                <a:cs typeface="Arial"/>
                <a:sym typeface="Arial"/>
              </a:rPr>
              <a:t>Demodulator</a:t>
            </a:r>
            <a:endParaRPr sz="1200">
              <a:solidFill>
                <a:schemeClr val="dk1"/>
              </a:solidFill>
              <a:latin typeface="Arial"/>
              <a:ea typeface="Arial"/>
              <a:cs typeface="Arial"/>
              <a:sym typeface="Arial"/>
            </a:endParaRPr>
          </a:p>
        </p:txBody>
      </p:sp>
      <p:sp>
        <p:nvSpPr>
          <p:cNvPr id="259" name="Google Shape;259;p31"/>
          <p:cNvSpPr/>
          <p:nvPr/>
        </p:nvSpPr>
        <p:spPr>
          <a:xfrm>
            <a:off x="1524000" y="2260600"/>
            <a:ext cx="661670" cy="0"/>
          </a:xfrm>
          <a:custGeom>
            <a:rect b="b" l="l" r="r" t="t"/>
            <a:pathLst>
              <a:path extrusionOk="0" h="120000" w="661669">
                <a:moveTo>
                  <a:pt x="0" y="0"/>
                </a:moveTo>
                <a:lnTo>
                  <a:pt x="661669"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31"/>
          <p:cNvSpPr/>
          <p:nvPr/>
        </p:nvSpPr>
        <p:spPr>
          <a:xfrm>
            <a:off x="2180589" y="2223770"/>
            <a:ext cx="74930" cy="74930"/>
          </a:xfrm>
          <a:custGeom>
            <a:rect b="b" l="l" r="r" t="t"/>
            <a:pathLst>
              <a:path extrusionOk="0" h="74930" w="74930">
                <a:moveTo>
                  <a:pt x="0" y="0"/>
                </a:moveTo>
                <a:lnTo>
                  <a:pt x="0" y="74929"/>
                </a:lnTo>
                <a:lnTo>
                  <a:pt x="74930" y="3682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31"/>
          <p:cNvSpPr/>
          <p:nvPr/>
        </p:nvSpPr>
        <p:spPr>
          <a:xfrm>
            <a:off x="3868420" y="2260600"/>
            <a:ext cx="1248410" cy="0"/>
          </a:xfrm>
          <a:custGeom>
            <a:rect b="b" l="l" r="r" t="t"/>
            <a:pathLst>
              <a:path extrusionOk="0" h="120000" w="1248410">
                <a:moveTo>
                  <a:pt x="0" y="0"/>
                </a:moveTo>
                <a:lnTo>
                  <a:pt x="1248409"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31"/>
          <p:cNvSpPr/>
          <p:nvPr/>
        </p:nvSpPr>
        <p:spPr>
          <a:xfrm>
            <a:off x="5111750" y="2223770"/>
            <a:ext cx="74930" cy="74930"/>
          </a:xfrm>
          <a:custGeom>
            <a:rect b="b" l="l" r="r" t="t"/>
            <a:pathLst>
              <a:path extrusionOk="0" h="74930" w="74929">
                <a:moveTo>
                  <a:pt x="0" y="0"/>
                </a:moveTo>
                <a:lnTo>
                  <a:pt x="0" y="74929"/>
                </a:lnTo>
                <a:lnTo>
                  <a:pt x="74929" y="3682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31"/>
          <p:cNvSpPr/>
          <p:nvPr/>
        </p:nvSpPr>
        <p:spPr>
          <a:xfrm>
            <a:off x="2989579" y="2752089"/>
            <a:ext cx="0" cy="628650"/>
          </a:xfrm>
          <a:custGeom>
            <a:rect b="b" l="l" r="r" t="t"/>
            <a:pathLst>
              <a:path extrusionOk="0" h="628650" w="120000">
                <a:moveTo>
                  <a:pt x="0" y="628650"/>
                </a:moveTo>
                <a:lnTo>
                  <a:pt x="0"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31"/>
          <p:cNvSpPr/>
          <p:nvPr/>
        </p:nvSpPr>
        <p:spPr>
          <a:xfrm>
            <a:off x="2951479" y="2680970"/>
            <a:ext cx="74930" cy="74930"/>
          </a:xfrm>
          <a:custGeom>
            <a:rect b="b" l="l" r="r" t="t"/>
            <a:pathLst>
              <a:path extrusionOk="0" h="74930" w="74930">
                <a:moveTo>
                  <a:pt x="38100" y="0"/>
                </a:moveTo>
                <a:lnTo>
                  <a:pt x="0" y="74929"/>
                </a:lnTo>
                <a:lnTo>
                  <a:pt x="74930" y="74929"/>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31"/>
          <p:cNvSpPr/>
          <p:nvPr/>
        </p:nvSpPr>
        <p:spPr>
          <a:xfrm>
            <a:off x="6066790" y="2680970"/>
            <a:ext cx="0" cy="629920"/>
          </a:xfrm>
          <a:custGeom>
            <a:rect b="b" l="l" r="r" t="t"/>
            <a:pathLst>
              <a:path extrusionOk="0" h="629920" w="120000">
                <a:moveTo>
                  <a:pt x="0" y="0"/>
                </a:moveTo>
                <a:lnTo>
                  <a:pt x="0" y="629919"/>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31"/>
          <p:cNvSpPr/>
          <p:nvPr/>
        </p:nvSpPr>
        <p:spPr>
          <a:xfrm>
            <a:off x="6028690" y="3305809"/>
            <a:ext cx="76200" cy="76200"/>
          </a:xfrm>
          <a:custGeom>
            <a:rect b="b" l="l" r="r" t="t"/>
            <a:pathLst>
              <a:path extrusionOk="0" h="76200" w="76200">
                <a:moveTo>
                  <a:pt x="76200" y="0"/>
                </a:moveTo>
                <a:lnTo>
                  <a:pt x="0" y="0"/>
                </a:lnTo>
                <a:lnTo>
                  <a:pt x="38100" y="76200"/>
                </a:lnTo>
                <a:lnTo>
                  <a:pt x="762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31"/>
          <p:cNvSpPr/>
          <p:nvPr/>
        </p:nvSpPr>
        <p:spPr>
          <a:xfrm>
            <a:off x="2989579" y="4152900"/>
            <a:ext cx="0" cy="769620"/>
          </a:xfrm>
          <a:custGeom>
            <a:rect b="b" l="l" r="r" t="t"/>
            <a:pathLst>
              <a:path extrusionOk="0" h="769620" w="120000">
                <a:moveTo>
                  <a:pt x="0" y="769619"/>
                </a:moveTo>
                <a:lnTo>
                  <a:pt x="0"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31"/>
          <p:cNvSpPr/>
          <p:nvPr/>
        </p:nvSpPr>
        <p:spPr>
          <a:xfrm>
            <a:off x="2951479" y="4081779"/>
            <a:ext cx="74930" cy="76200"/>
          </a:xfrm>
          <a:custGeom>
            <a:rect b="b" l="l" r="r" t="t"/>
            <a:pathLst>
              <a:path extrusionOk="0" h="76200" w="74930">
                <a:moveTo>
                  <a:pt x="38100" y="0"/>
                </a:moveTo>
                <a:lnTo>
                  <a:pt x="0" y="76200"/>
                </a:lnTo>
                <a:lnTo>
                  <a:pt x="74930" y="762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31"/>
          <p:cNvSpPr/>
          <p:nvPr/>
        </p:nvSpPr>
        <p:spPr>
          <a:xfrm>
            <a:off x="6066790" y="4081779"/>
            <a:ext cx="0" cy="769620"/>
          </a:xfrm>
          <a:custGeom>
            <a:rect b="b" l="l" r="r" t="t"/>
            <a:pathLst>
              <a:path extrusionOk="0" h="769620" w="120000">
                <a:moveTo>
                  <a:pt x="0" y="0"/>
                </a:moveTo>
                <a:lnTo>
                  <a:pt x="0" y="76962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31"/>
          <p:cNvSpPr/>
          <p:nvPr/>
        </p:nvSpPr>
        <p:spPr>
          <a:xfrm>
            <a:off x="6028690" y="4846320"/>
            <a:ext cx="76200" cy="76200"/>
          </a:xfrm>
          <a:custGeom>
            <a:rect b="b" l="l" r="r" t="t"/>
            <a:pathLst>
              <a:path extrusionOk="0" h="76200" w="76200">
                <a:moveTo>
                  <a:pt x="76200" y="0"/>
                </a:moveTo>
                <a:lnTo>
                  <a:pt x="0" y="0"/>
                </a:lnTo>
                <a:lnTo>
                  <a:pt x="38100" y="76199"/>
                </a:lnTo>
                <a:lnTo>
                  <a:pt x="762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31"/>
          <p:cNvSpPr/>
          <p:nvPr/>
        </p:nvSpPr>
        <p:spPr>
          <a:xfrm>
            <a:off x="3868420" y="5342890"/>
            <a:ext cx="586740" cy="0"/>
          </a:xfrm>
          <a:custGeom>
            <a:rect b="b" l="l" r="r" t="t"/>
            <a:pathLst>
              <a:path extrusionOk="0" h="120000" w="586739">
                <a:moveTo>
                  <a:pt x="0" y="0"/>
                </a:moveTo>
                <a:lnTo>
                  <a:pt x="586739"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31"/>
          <p:cNvSpPr/>
          <p:nvPr/>
        </p:nvSpPr>
        <p:spPr>
          <a:xfrm>
            <a:off x="4455159" y="3801109"/>
            <a:ext cx="0" cy="1540510"/>
          </a:xfrm>
          <a:custGeom>
            <a:rect b="b" l="l" r="r" t="t"/>
            <a:pathLst>
              <a:path extrusionOk="0" h="1540510" w="120000">
                <a:moveTo>
                  <a:pt x="0" y="1540509"/>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31"/>
          <p:cNvSpPr/>
          <p:nvPr/>
        </p:nvSpPr>
        <p:spPr>
          <a:xfrm>
            <a:off x="4455159" y="3802379"/>
            <a:ext cx="661670" cy="0"/>
          </a:xfrm>
          <a:custGeom>
            <a:rect b="b" l="l" r="r" t="t"/>
            <a:pathLst>
              <a:path extrusionOk="0" h="120000" w="661670">
                <a:moveTo>
                  <a:pt x="0" y="0"/>
                </a:moveTo>
                <a:lnTo>
                  <a:pt x="661669"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31"/>
          <p:cNvSpPr/>
          <p:nvPr/>
        </p:nvSpPr>
        <p:spPr>
          <a:xfrm>
            <a:off x="5111750" y="3764279"/>
            <a:ext cx="74930" cy="74930"/>
          </a:xfrm>
          <a:custGeom>
            <a:rect b="b" l="l" r="r" t="t"/>
            <a:pathLst>
              <a:path extrusionOk="0" h="74929" w="74929">
                <a:moveTo>
                  <a:pt x="0" y="0"/>
                </a:moveTo>
                <a:lnTo>
                  <a:pt x="0" y="74930"/>
                </a:lnTo>
                <a:lnTo>
                  <a:pt x="74929"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31"/>
          <p:cNvSpPr/>
          <p:nvPr/>
        </p:nvSpPr>
        <p:spPr>
          <a:xfrm>
            <a:off x="6799580" y="5201920"/>
            <a:ext cx="368300" cy="0"/>
          </a:xfrm>
          <a:custGeom>
            <a:rect b="b" l="l" r="r" t="t"/>
            <a:pathLst>
              <a:path extrusionOk="0" h="120000" w="368300">
                <a:moveTo>
                  <a:pt x="0" y="0"/>
                </a:moveTo>
                <a:lnTo>
                  <a:pt x="368300"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31"/>
          <p:cNvSpPr/>
          <p:nvPr/>
        </p:nvSpPr>
        <p:spPr>
          <a:xfrm>
            <a:off x="7162800" y="5165090"/>
            <a:ext cx="76200" cy="74930"/>
          </a:xfrm>
          <a:custGeom>
            <a:rect b="b" l="l" r="r" t="t"/>
            <a:pathLst>
              <a:path extrusionOk="0" h="74929" w="76200">
                <a:moveTo>
                  <a:pt x="0" y="0"/>
                </a:moveTo>
                <a:lnTo>
                  <a:pt x="0" y="74930"/>
                </a:lnTo>
                <a:lnTo>
                  <a:pt x="76200" y="3683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34669" y="619759"/>
            <a:ext cx="2741930"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INTRODUCTION</a:t>
            </a:r>
            <a:endParaRPr/>
          </a:p>
        </p:txBody>
      </p:sp>
      <p:sp>
        <p:nvSpPr>
          <p:cNvPr id="92" name="Google Shape;92;p14"/>
          <p:cNvSpPr txBox="1"/>
          <p:nvPr/>
        </p:nvSpPr>
        <p:spPr>
          <a:xfrm>
            <a:off x="534669" y="1465579"/>
            <a:ext cx="1327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243326"/>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3" name="Google Shape;93;p14"/>
          <p:cNvSpPr txBox="1"/>
          <p:nvPr/>
        </p:nvSpPr>
        <p:spPr>
          <a:xfrm>
            <a:off x="1042669" y="1482090"/>
            <a:ext cx="715137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2400">
                <a:solidFill>
                  <a:srgbClr val="243326"/>
                </a:solidFill>
                <a:latin typeface="Arial"/>
                <a:ea typeface="Arial"/>
                <a:cs typeface="Arial"/>
                <a:sym typeface="Arial"/>
              </a:rPr>
              <a:t>There are four basic types classified according to the  point of insertion of PN code</a:t>
            </a:r>
            <a:endParaRPr sz="2400">
              <a:solidFill>
                <a:schemeClr val="dk1"/>
              </a:solidFill>
              <a:latin typeface="Arial"/>
              <a:ea typeface="Arial"/>
              <a:cs typeface="Arial"/>
              <a:sym typeface="Arial"/>
            </a:endParaRPr>
          </a:p>
        </p:txBody>
      </p:sp>
      <p:sp>
        <p:nvSpPr>
          <p:cNvPr id="94" name="Google Shape;94;p14"/>
          <p:cNvSpPr txBox="1"/>
          <p:nvPr/>
        </p:nvSpPr>
        <p:spPr>
          <a:xfrm>
            <a:off x="991869" y="2640329"/>
            <a:ext cx="167005" cy="1498600"/>
          </a:xfrm>
          <a:prstGeom prst="rect">
            <a:avLst/>
          </a:prstGeom>
          <a:noFill/>
          <a:ln>
            <a:noFill/>
          </a:ln>
        </p:spPr>
        <p:txBody>
          <a:bodyPr anchorCtr="0" anchor="t" bIns="0" lIns="0" spcFirstLastPara="1" rIns="0" wrap="square" tIns="762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95" name="Google Shape;95;p14"/>
          <p:cNvSpPr txBox="1"/>
          <p:nvPr/>
        </p:nvSpPr>
        <p:spPr>
          <a:xfrm>
            <a:off x="1449069" y="2655570"/>
            <a:ext cx="5017135" cy="149860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2000">
                <a:solidFill>
                  <a:srgbClr val="243326"/>
                </a:solidFill>
                <a:latin typeface="Arial"/>
                <a:ea typeface="Arial"/>
                <a:cs typeface="Arial"/>
                <a:sym typeface="Arial"/>
              </a:rPr>
              <a:t>Direct Sequence spread spectrum (DSSS)  Frequency hopping spread spectrum(FHSS)  Time hopping spread spectrum (THSS)  Hybrid techniques</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534669" y="619759"/>
            <a:ext cx="2270125"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THSS (contd)</a:t>
            </a:r>
            <a:endParaRPr/>
          </a:p>
        </p:txBody>
      </p:sp>
      <p:sp>
        <p:nvSpPr>
          <p:cNvPr id="282" name="Google Shape;282;p32"/>
          <p:cNvSpPr txBox="1"/>
          <p:nvPr/>
        </p:nvSpPr>
        <p:spPr>
          <a:xfrm>
            <a:off x="534669" y="1465579"/>
            <a:ext cx="1327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243326"/>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283" name="Google Shape;283;p32"/>
          <p:cNvSpPr txBox="1"/>
          <p:nvPr/>
        </p:nvSpPr>
        <p:spPr>
          <a:xfrm>
            <a:off x="1042669" y="1482090"/>
            <a:ext cx="175133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400">
                <a:solidFill>
                  <a:srgbClr val="243326"/>
                </a:solidFill>
                <a:latin typeface="Arial"/>
                <a:ea typeface="Arial"/>
                <a:cs typeface="Arial"/>
                <a:sym typeface="Arial"/>
              </a:rPr>
              <a:t>Advantages</a:t>
            </a:r>
            <a:endParaRPr sz="2400">
              <a:solidFill>
                <a:schemeClr val="dk1"/>
              </a:solidFill>
              <a:latin typeface="Arial"/>
              <a:ea typeface="Arial"/>
              <a:cs typeface="Arial"/>
              <a:sym typeface="Arial"/>
            </a:endParaRPr>
          </a:p>
        </p:txBody>
      </p:sp>
      <p:sp>
        <p:nvSpPr>
          <p:cNvPr id="284" name="Google Shape;284;p32"/>
          <p:cNvSpPr txBox="1"/>
          <p:nvPr/>
        </p:nvSpPr>
        <p:spPr>
          <a:xfrm>
            <a:off x="991869" y="1897379"/>
            <a:ext cx="16700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285" name="Google Shape;285;p32"/>
          <p:cNvSpPr txBox="1"/>
          <p:nvPr/>
        </p:nvSpPr>
        <p:spPr>
          <a:xfrm>
            <a:off x="991869" y="2506979"/>
            <a:ext cx="167005" cy="762000"/>
          </a:xfrm>
          <a:prstGeom prst="rect">
            <a:avLst/>
          </a:prstGeom>
          <a:noFill/>
          <a:ln>
            <a:noFill/>
          </a:ln>
        </p:spPr>
        <p:txBody>
          <a:bodyPr anchorCtr="0" anchor="t" bIns="0" lIns="0" spcFirstLastPara="1" rIns="0" wrap="square" tIns="762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286" name="Google Shape;286;p32"/>
          <p:cNvSpPr txBox="1"/>
          <p:nvPr/>
        </p:nvSpPr>
        <p:spPr>
          <a:xfrm>
            <a:off x="1449069" y="1911350"/>
            <a:ext cx="6498590" cy="1371600"/>
          </a:xfrm>
          <a:prstGeom prst="rect">
            <a:avLst/>
          </a:prstGeom>
          <a:noFill/>
          <a:ln>
            <a:noFill/>
          </a:ln>
        </p:spPr>
        <p:txBody>
          <a:bodyPr anchorCtr="0" anchor="t" bIns="0" lIns="0" spcFirstLastPara="1" rIns="0" wrap="square" tIns="12700">
            <a:spAutoFit/>
          </a:bodyPr>
          <a:lstStyle/>
          <a:p>
            <a:pPr indent="0" lvl="0" marL="12700" marR="177165" rtl="0" algn="l">
              <a:lnSpc>
                <a:spcPct val="100000"/>
              </a:lnSpc>
              <a:spcBef>
                <a:spcPts val="0"/>
              </a:spcBef>
              <a:spcAft>
                <a:spcPts val="0"/>
              </a:spcAft>
              <a:buNone/>
            </a:pPr>
            <a:r>
              <a:rPr lang="en-IN" sz="2000">
                <a:solidFill>
                  <a:srgbClr val="243326"/>
                </a:solidFill>
                <a:latin typeface="Arial"/>
                <a:ea typeface="Arial"/>
                <a:cs typeface="Arial"/>
                <a:sym typeface="Arial"/>
              </a:rPr>
              <a:t>Has a high bandwidth efficiency as compared to FH and  DSSS.</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lang="en-IN" sz="2000">
                <a:solidFill>
                  <a:srgbClr val="243326"/>
                </a:solidFill>
                <a:latin typeface="Arial"/>
                <a:ea typeface="Arial"/>
                <a:cs typeface="Arial"/>
                <a:sym typeface="Arial"/>
              </a:rPr>
              <a:t>Its implementation is simpler than that of FHSS</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lang="en-IN" sz="2000">
                <a:solidFill>
                  <a:srgbClr val="243326"/>
                </a:solidFill>
                <a:latin typeface="Arial"/>
                <a:ea typeface="Arial"/>
                <a:cs typeface="Arial"/>
                <a:sym typeface="Arial"/>
              </a:rPr>
              <a:t>Near-far problem can be avoided in a coordinated system</a:t>
            </a:r>
            <a:endParaRPr sz="2000">
              <a:solidFill>
                <a:schemeClr val="dk1"/>
              </a:solidFill>
              <a:latin typeface="Arial"/>
              <a:ea typeface="Arial"/>
              <a:cs typeface="Arial"/>
              <a:sym typeface="Arial"/>
            </a:endParaRPr>
          </a:p>
        </p:txBody>
      </p:sp>
      <p:sp>
        <p:nvSpPr>
          <p:cNvPr id="287" name="Google Shape;287;p32"/>
          <p:cNvSpPr txBox="1"/>
          <p:nvPr/>
        </p:nvSpPr>
        <p:spPr>
          <a:xfrm>
            <a:off x="534669" y="3317240"/>
            <a:ext cx="1327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243326"/>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288" name="Google Shape;288;p32"/>
          <p:cNvSpPr txBox="1"/>
          <p:nvPr/>
        </p:nvSpPr>
        <p:spPr>
          <a:xfrm>
            <a:off x="1042669" y="3333750"/>
            <a:ext cx="21723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400">
                <a:solidFill>
                  <a:srgbClr val="243326"/>
                </a:solidFill>
                <a:latin typeface="Arial"/>
                <a:ea typeface="Arial"/>
                <a:cs typeface="Arial"/>
                <a:sym typeface="Arial"/>
              </a:rPr>
              <a:t>Disadvantages</a:t>
            </a:r>
            <a:endParaRPr sz="2400">
              <a:solidFill>
                <a:schemeClr val="dk1"/>
              </a:solidFill>
              <a:latin typeface="Arial"/>
              <a:ea typeface="Arial"/>
              <a:cs typeface="Arial"/>
              <a:sym typeface="Arial"/>
            </a:endParaRPr>
          </a:p>
        </p:txBody>
      </p:sp>
      <p:sp>
        <p:nvSpPr>
          <p:cNvPr id="289" name="Google Shape;289;p32"/>
          <p:cNvSpPr txBox="1"/>
          <p:nvPr/>
        </p:nvSpPr>
        <p:spPr>
          <a:xfrm>
            <a:off x="991869" y="3684270"/>
            <a:ext cx="167005" cy="762000"/>
          </a:xfrm>
          <a:prstGeom prst="rect">
            <a:avLst/>
          </a:prstGeom>
          <a:noFill/>
          <a:ln>
            <a:noFill/>
          </a:ln>
        </p:spPr>
        <p:txBody>
          <a:bodyPr anchorCtr="0" anchor="t" bIns="0" lIns="0" spcFirstLastPara="1" rIns="0" wrap="square" tIns="762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290" name="Google Shape;290;p32"/>
          <p:cNvSpPr txBox="1"/>
          <p:nvPr/>
        </p:nvSpPr>
        <p:spPr>
          <a:xfrm>
            <a:off x="1449069" y="3699509"/>
            <a:ext cx="3684270" cy="76200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2000">
                <a:solidFill>
                  <a:srgbClr val="243326"/>
                </a:solidFill>
                <a:latin typeface="Arial"/>
                <a:ea typeface="Arial"/>
                <a:cs typeface="Arial"/>
                <a:sym typeface="Arial"/>
              </a:rPr>
              <a:t>Has a very long acquisition time.  Also requires error correction</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ctrTitle"/>
          </p:nvPr>
        </p:nvSpPr>
        <p:spPr>
          <a:xfrm>
            <a:off x="685800" y="2130425"/>
            <a:ext cx="7772400" cy="1470025"/>
          </a:xfrm>
          <a:prstGeom prst="rect">
            <a:avLst/>
          </a:prstGeom>
          <a:noFill/>
          <a:ln>
            <a:noFill/>
          </a:ln>
        </p:spPr>
        <p:txBody>
          <a:bodyPr anchorCtr="0" anchor="ctr" bIns="0" lIns="0" spcFirstLastPara="1" rIns="0" wrap="square" tIns="12700">
            <a:spAutoFit/>
          </a:bodyPr>
          <a:lstStyle/>
          <a:p>
            <a:pPr indent="0" lvl="0" marL="314325" rtl="0" algn="ctr">
              <a:lnSpc>
                <a:spcPct val="100000"/>
              </a:lnSpc>
              <a:spcBef>
                <a:spcPts val="0"/>
              </a:spcBef>
              <a:spcAft>
                <a:spcPts val="0"/>
              </a:spcAft>
              <a:buClr>
                <a:schemeClr val="dk1"/>
              </a:buClr>
              <a:buSzPts val="4400"/>
              <a:buFont typeface="Calibri"/>
              <a:buNone/>
            </a:pPr>
            <a:r>
              <a:rPr lang="en-IN"/>
              <a:t>Hybrid Techniques</a:t>
            </a:r>
            <a:endParaRPr/>
          </a:p>
        </p:txBody>
      </p:sp>
      <p:sp>
        <p:nvSpPr>
          <p:cNvPr id="296" name="Google Shape;296;p33"/>
          <p:cNvSpPr txBox="1"/>
          <p:nvPr/>
        </p:nvSpPr>
        <p:spPr>
          <a:xfrm>
            <a:off x="6697980" y="3234690"/>
            <a:ext cx="152971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D0F2DE"/>
                </a:solidFill>
                <a:latin typeface="Arial"/>
                <a:ea typeface="Arial"/>
                <a:cs typeface="Arial"/>
                <a:sym typeface="Arial"/>
              </a:rPr>
              <a:t>FHSS+THSS</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534669" y="619759"/>
            <a:ext cx="3807460"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HYBRID TECHNIQUES</a:t>
            </a:r>
            <a:endParaRPr/>
          </a:p>
        </p:txBody>
      </p:sp>
      <p:sp>
        <p:nvSpPr>
          <p:cNvPr id="302" name="Google Shape;302;p34"/>
          <p:cNvSpPr txBox="1"/>
          <p:nvPr/>
        </p:nvSpPr>
        <p:spPr>
          <a:xfrm>
            <a:off x="534669" y="1465579"/>
            <a:ext cx="1327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243326"/>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303" name="Google Shape;303;p34"/>
          <p:cNvSpPr txBox="1"/>
          <p:nvPr/>
        </p:nvSpPr>
        <p:spPr>
          <a:xfrm>
            <a:off x="1042669" y="1482090"/>
            <a:ext cx="6765925" cy="25857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2400">
                <a:solidFill>
                  <a:srgbClr val="243326"/>
                </a:solidFill>
                <a:latin typeface="Arial"/>
                <a:ea typeface="Arial"/>
                <a:cs typeface="Arial"/>
                <a:sym typeface="Arial"/>
              </a:rPr>
              <a:t>Hybrid systems use a combination of spread  spectrum methods in order to use the beneficial  properties of the systems utilized. Two common  combinations are direct sequence and frequency  hopping. The advantage of combining the two  methods is to capitalize on characteristics that are  not available from a single method.</a:t>
            </a:r>
            <a:endParaRPr sz="2400">
              <a:solidFill>
                <a:schemeClr val="dk1"/>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609600" y="1371600"/>
            <a:ext cx="7772400" cy="495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2896870" y="2600959"/>
            <a:ext cx="38671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3200">
                <a:solidFill>
                  <a:srgbClr val="9CB8A1"/>
                </a:solidFill>
                <a:latin typeface="Arial"/>
                <a:ea typeface="Arial"/>
                <a:cs typeface="Arial"/>
                <a:sym typeface="Arial"/>
              </a:rPr>
              <a:t>Direct Sequence SS</a:t>
            </a:r>
            <a:endParaRPr sz="3200">
              <a:solidFill>
                <a:schemeClr val="dk1"/>
              </a:solidFill>
              <a:latin typeface="Arial"/>
              <a:ea typeface="Arial"/>
              <a:cs typeface="Arial"/>
              <a:sym typeface="Arial"/>
            </a:endParaRPr>
          </a:p>
        </p:txBody>
      </p:sp>
      <p:sp>
        <p:nvSpPr>
          <p:cNvPr id="106" name="Google Shape;106;p16"/>
          <p:cNvSpPr txBox="1"/>
          <p:nvPr/>
        </p:nvSpPr>
        <p:spPr>
          <a:xfrm>
            <a:off x="7512050" y="3234690"/>
            <a:ext cx="71691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D0F2DE"/>
                </a:solidFill>
                <a:latin typeface="Arial"/>
                <a:ea typeface="Arial"/>
                <a:cs typeface="Arial"/>
                <a:sym typeface="Arial"/>
              </a:rPr>
              <a:t>DSSS</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34669" y="726440"/>
            <a:ext cx="5597525" cy="39116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2400"/>
              <a:buFont typeface="Calibri"/>
              <a:buNone/>
            </a:pPr>
            <a:r>
              <a:rPr lang="en-IN" sz="2400"/>
              <a:t>DIRECT SEQUENCE SYSTEMS (DSSS)</a:t>
            </a:r>
            <a:endParaRPr sz="2400"/>
          </a:p>
        </p:txBody>
      </p:sp>
      <p:sp>
        <p:nvSpPr>
          <p:cNvPr id="112" name="Google Shape;112;p17"/>
          <p:cNvSpPr txBox="1"/>
          <p:nvPr/>
        </p:nvSpPr>
        <p:spPr>
          <a:xfrm>
            <a:off x="534669" y="16205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13" name="Google Shape;113;p17"/>
          <p:cNvSpPr txBox="1"/>
          <p:nvPr/>
        </p:nvSpPr>
        <p:spPr>
          <a:xfrm>
            <a:off x="534669" y="22936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14" name="Google Shape;114;p17"/>
          <p:cNvSpPr txBox="1"/>
          <p:nvPr/>
        </p:nvSpPr>
        <p:spPr>
          <a:xfrm>
            <a:off x="534669" y="29667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15" name="Google Shape;115;p17"/>
          <p:cNvSpPr txBox="1"/>
          <p:nvPr/>
        </p:nvSpPr>
        <p:spPr>
          <a:xfrm>
            <a:off x="534669" y="36398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16" name="Google Shape;116;p17"/>
          <p:cNvSpPr txBox="1"/>
          <p:nvPr/>
        </p:nvSpPr>
        <p:spPr>
          <a:xfrm>
            <a:off x="534669" y="49225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17" name="Google Shape;117;p17"/>
          <p:cNvSpPr txBox="1"/>
          <p:nvPr/>
        </p:nvSpPr>
        <p:spPr>
          <a:xfrm>
            <a:off x="877569" y="1634490"/>
            <a:ext cx="7706995" cy="3938270"/>
          </a:xfrm>
          <a:prstGeom prst="rect">
            <a:avLst/>
          </a:prstGeom>
          <a:noFill/>
          <a:ln>
            <a:noFill/>
          </a:ln>
        </p:spPr>
        <p:txBody>
          <a:bodyPr anchorCtr="0" anchor="t" bIns="0" lIns="0" spcFirstLastPara="1" rIns="0" wrap="square" tIns="12700">
            <a:spAutoFit/>
          </a:bodyPr>
          <a:lstStyle/>
          <a:p>
            <a:pPr indent="0" lvl="0" marL="12700" marR="40005" rtl="0" algn="l">
              <a:lnSpc>
                <a:spcPct val="100000"/>
              </a:lnSpc>
              <a:spcBef>
                <a:spcPts val="0"/>
              </a:spcBef>
              <a:spcAft>
                <a:spcPts val="0"/>
              </a:spcAft>
              <a:buNone/>
            </a:pPr>
            <a:r>
              <a:rPr lang="en-IN" sz="2000">
                <a:solidFill>
                  <a:srgbClr val="243326"/>
                </a:solidFill>
                <a:latin typeface="Arial"/>
                <a:ea typeface="Arial"/>
                <a:cs typeface="Arial"/>
                <a:sym typeface="Arial"/>
              </a:rPr>
              <a:t>It uses a locally generated pseudo noise code to encode digital data  to be transmitted</a:t>
            </a:r>
            <a:endParaRPr sz="2000">
              <a:solidFill>
                <a:schemeClr val="dk1"/>
              </a:solidFill>
              <a:latin typeface="Arial"/>
              <a:ea typeface="Arial"/>
              <a:cs typeface="Arial"/>
              <a:sym typeface="Arial"/>
            </a:endParaRPr>
          </a:p>
          <a:p>
            <a:pPr indent="0" lvl="0" marL="12700" marR="62230" rtl="0" algn="l">
              <a:lnSpc>
                <a:spcPct val="100000"/>
              </a:lnSpc>
              <a:spcBef>
                <a:spcPts val="500"/>
              </a:spcBef>
              <a:spcAft>
                <a:spcPts val="0"/>
              </a:spcAft>
              <a:buNone/>
            </a:pPr>
            <a:r>
              <a:rPr lang="en-IN" sz="2000">
                <a:solidFill>
                  <a:srgbClr val="243326"/>
                </a:solidFill>
                <a:latin typeface="Arial"/>
                <a:ea typeface="Arial"/>
                <a:cs typeface="Arial"/>
                <a:sym typeface="Arial"/>
              </a:rPr>
              <a:t>The speed of the code sequence is called the </a:t>
            </a:r>
            <a:r>
              <a:rPr i="1" lang="en-IN" sz="2000">
                <a:solidFill>
                  <a:srgbClr val="243326"/>
                </a:solidFill>
                <a:latin typeface="Arial"/>
                <a:ea typeface="Arial"/>
                <a:cs typeface="Arial"/>
                <a:sym typeface="Arial"/>
              </a:rPr>
              <a:t>chipping rate </a:t>
            </a:r>
            <a:r>
              <a:rPr lang="en-IN" sz="2000">
                <a:solidFill>
                  <a:srgbClr val="243326"/>
                </a:solidFill>
                <a:latin typeface="Arial"/>
                <a:ea typeface="Arial"/>
                <a:cs typeface="Arial"/>
                <a:sym typeface="Arial"/>
              </a:rPr>
              <a:t>which is  measured in cps</a:t>
            </a:r>
            <a:endParaRPr sz="2000">
              <a:solidFill>
                <a:schemeClr val="dk1"/>
              </a:solidFill>
              <a:latin typeface="Arial"/>
              <a:ea typeface="Arial"/>
              <a:cs typeface="Arial"/>
              <a:sym typeface="Arial"/>
            </a:endParaRPr>
          </a:p>
          <a:p>
            <a:pPr indent="0" lvl="0" marL="12700" marR="323850" rtl="0" algn="l">
              <a:lnSpc>
                <a:spcPct val="100000"/>
              </a:lnSpc>
              <a:spcBef>
                <a:spcPts val="500"/>
              </a:spcBef>
              <a:spcAft>
                <a:spcPts val="0"/>
              </a:spcAft>
              <a:buNone/>
            </a:pPr>
            <a:r>
              <a:rPr lang="en-IN" sz="2000">
                <a:solidFill>
                  <a:srgbClr val="243326"/>
                </a:solidFill>
                <a:latin typeface="Arial"/>
                <a:ea typeface="Arial"/>
                <a:cs typeface="Arial"/>
                <a:sym typeface="Arial"/>
              </a:rPr>
              <a:t>The amount of spreading is dependent upon the ratio of chips per  bit of information (which is the processing gain Gp for DSSS)</a:t>
            </a:r>
            <a:endParaRPr sz="2000">
              <a:solidFill>
                <a:schemeClr val="dk1"/>
              </a:solidFill>
              <a:latin typeface="Arial"/>
              <a:ea typeface="Arial"/>
              <a:cs typeface="Arial"/>
              <a:sym typeface="Arial"/>
            </a:endParaRPr>
          </a:p>
          <a:p>
            <a:pPr indent="0" lvl="0" marL="12700" marR="94615" rtl="0" algn="l">
              <a:lnSpc>
                <a:spcPct val="100000"/>
              </a:lnSpc>
              <a:spcBef>
                <a:spcPts val="500"/>
              </a:spcBef>
              <a:spcAft>
                <a:spcPts val="0"/>
              </a:spcAft>
              <a:buNone/>
            </a:pPr>
            <a:r>
              <a:rPr lang="en-IN" sz="2000">
                <a:solidFill>
                  <a:srgbClr val="243326"/>
                </a:solidFill>
                <a:latin typeface="Arial"/>
                <a:ea typeface="Arial"/>
                <a:cs typeface="Arial"/>
                <a:sym typeface="Arial"/>
              </a:rPr>
              <a:t>A direct sequence modulator is then used to double sideband  suppressed carrier modulate the carrier frequency to be transmitted  The resultant DSB suppressed carrier AM modulation can also be  thought of as binary phase shift keying (BPSK)</a:t>
            </a:r>
            <a:endParaRPr sz="2000">
              <a:solidFill>
                <a:schemeClr val="dk1"/>
              </a:solidFill>
              <a:latin typeface="Arial"/>
              <a:ea typeface="Arial"/>
              <a:cs typeface="Arial"/>
              <a:sym typeface="Arial"/>
            </a:endParaRPr>
          </a:p>
          <a:p>
            <a:pPr indent="0" lvl="0" marL="12700" marR="5080" rtl="0" algn="l">
              <a:lnSpc>
                <a:spcPct val="100400"/>
              </a:lnSpc>
              <a:spcBef>
                <a:spcPts val="490"/>
              </a:spcBef>
              <a:spcAft>
                <a:spcPts val="0"/>
              </a:spcAft>
              <a:buNone/>
            </a:pPr>
            <a:r>
              <a:rPr lang="en-IN" sz="2000">
                <a:solidFill>
                  <a:srgbClr val="243326"/>
                </a:solidFill>
                <a:latin typeface="Arial"/>
                <a:ea typeface="Arial"/>
                <a:cs typeface="Arial"/>
                <a:sym typeface="Arial"/>
              </a:rPr>
              <a:t>At the receiver, the information is recovered by multiplying the signal  with a locally generated replica of the code sequence.</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534669" y="619759"/>
            <a:ext cx="2485390"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DSSS(CONTD)</a:t>
            </a:r>
            <a:endParaRPr/>
          </a:p>
        </p:txBody>
      </p:sp>
      <p:sp>
        <p:nvSpPr>
          <p:cNvPr id="123" name="Google Shape;123;p18"/>
          <p:cNvSpPr txBox="1"/>
          <p:nvPr/>
        </p:nvSpPr>
        <p:spPr>
          <a:xfrm>
            <a:off x="534669" y="1418590"/>
            <a:ext cx="7458709" cy="4353560"/>
          </a:xfrm>
          <a:prstGeom prst="rect">
            <a:avLst/>
          </a:prstGeom>
          <a:noFill/>
          <a:ln>
            <a:noFill/>
          </a:ln>
        </p:spPr>
        <p:txBody>
          <a:bodyPr anchorCtr="0" anchor="t" bIns="0" lIns="0" spcFirstLastPara="1" rIns="0" wrap="square" tIns="76200">
            <a:spAutoFit/>
          </a:bodyPr>
          <a:lstStyle/>
          <a:p>
            <a:pPr indent="0" lvl="0" marL="12700" marR="0" rtl="0" algn="l">
              <a:lnSpc>
                <a:spcPct val="100000"/>
              </a:lnSpc>
              <a:spcBef>
                <a:spcPts val="0"/>
              </a:spcBef>
              <a:spcAft>
                <a:spcPts val="0"/>
              </a:spcAft>
              <a:buNone/>
            </a:pPr>
            <a:r>
              <a:rPr b="1" lang="en-IN" sz="2000">
                <a:solidFill>
                  <a:srgbClr val="243326"/>
                </a:solidFill>
                <a:latin typeface="Arial"/>
                <a:ea typeface="Arial"/>
                <a:cs typeface="Arial"/>
                <a:sym typeface="Arial"/>
              </a:rPr>
              <a:t>INPUT:</a:t>
            </a:r>
            <a:endParaRPr sz="2000">
              <a:solidFill>
                <a:schemeClr val="dk1"/>
              </a:solidFill>
              <a:latin typeface="Arial"/>
              <a:ea typeface="Arial"/>
              <a:cs typeface="Arial"/>
              <a:sym typeface="Arial"/>
            </a:endParaRPr>
          </a:p>
          <a:p>
            <a:pPr indent="0" lvl="0" marL="12700" marR="3203575" rtl="0" algn="l">
              <a:lnSpc>
                <a:spcPct val="120800"/>
              </a:lnSpc>
              <a:spcBef>
                <a:spcPts val="0"/>
              </a:spcBef>
              <a:spcAft>
                <a:spcPts val="0"/>
              </a:spcAft>
              <a:buNone/>
            </a:pPr>
            <a:r>
              <a:rPr lang="en-IN" sz="1800">
                <a:solidFill>
                  <a:srgbClr val="243326"/>
                </a:solidFill>
                <a:latin typeface="Arial"/>
                <a:ea typeface="Arial"/>
                <a:cs typeface="Arial"/>
                <a:sym typeface="Arial"/>
              </a:rPr>
              <a:t>dt is binary data with symbol rate Rs=1/Ts  PNt is PN code with chip rate Rc=1/Tc</a:t>
            </a:r>
            <a:endParaRPr sz="1800">
              <a:solidFill>
                <a:schemeClr val="dk1"/>
              </a:solidFill>
              <a:latin typeface="Arial"/>
              <a:ea typeface="Arial"/>
              <a:cs typeface="Arial"/>
              <a:sym typeface="Arial"/>
            </a:endParaRPr>
          </a:p>
          <a:p>
            <a:pPr indent="0" lvl="0" marL="12700" marR="0" rtl="0" algn="l">
              <a:lnSpc>
                <a:spcPct val="100000"/>
              </a:lnSpc>
              <a:spcBef>
                <a:spcPts val="690"/>
              </a:spcBef>
              <a:spcAft>
                <a:spcPts val="0"/>
              </a:spcAft>
              <a:buNone/>
            </a:pPr>
            <a:r>
              <a:rPr b="1" lang="en-IN" sz="2000">
                <a:solidFill>
                  <a:srgbClr val="243326"/>
                </a:solidFill>
                <a:latin typeface="Arial"/>
                <a:ea typeface="Arial"/>
                <a:cs typeface="Arial"/>
                <a:sym typeface="Arial"/>
              </a:rPr>
              <a:t>SPREADING</a:t>
            </a:r>
            <a:r>
              <a:rPr b="1" lang="en-IN" sz="2800">
                <a:solidFill>
                  <a:srgbClr val="243326"/>
                </a:solidFill>
                <a:latin typeface="Arial"/>
                <a:ea typeface="Arial"/>
                <a:cs typeface="Arial"/>
                <a:sym typeface="Arial"/>
              </a:rPr>
              <a:t>:</a:t>
            </a:r>
            <a:endParaRPr sz="2800">
              <a:solidFill>
                <a:schemeClr val="dk1"/>
              </a:solidFill>
              <a:latin typeface="Arial"/>
              <a:ea typeface="Arial"/>
              <a:cs typeface="Arial"/>
              <a:sym typeface="Arial"/>
            </a:endParaRPr>
          </a:p>
          <a:p>
            <a:pPr indent="0" lvl="0" marL="2192020" marR="0" rtl="0" algn="l">
              <a:lnSpc>
                <a:spcPct val="100000"/>
              </a:lnSpc>
              <a:spcBef>
                <a:spcPts val="1450"/>
              </a:spcBef>
              <a:spcAft>
                <a:spcPts val="0"/>
              </a:spcAft>
              <a:buNone/>
            </a:pPr>
            <a:r>
              <a:rPr lang="en-IN" sz="1800">
                <a:solidFill>
                  <a:srgbClr val="243326"/>
                </a:solidFill>
                <a:latin typeface="Arial"/>
                <a:ea typeface="Arial"/>
                <a:cs typeface="Arial"/>
                <a:sym typeface="Arial"/>
              </a:rPr>
              <a:t>TXb=dt.PNt</a:t>
            </a:r>
            <a:endParaRPr sz="1800">
              <a:solidFill>
                <a:schemeClr val="dk1"/>
              </a:solidFill>
              <a:latin typeface="Arial"/>
              <a:ea typeface="Arial"/>
              <a:cs typeface="Arial"/>
              <a:sym typeface="Arial"/>
            </a:endParaRPr>
          </a:p>
          <a:p>
            <a:pPr indent="-508000" lvl="0" marL="520065" marR="5080" rtl="0" algn="l">
              <a:lnSpc>
                <a:spcPct val="100000"/>
              </a:lnSpc>
              <a:spcBef>
                <a:spcPts val="650"/>
              </a:spcBef>
              <a:spcAft>
                <a:spcPts val="0"/>
              </a:spcAft>
              <a:buNone/>
            </a:pPr>
            <a:r>
              <a:rPr b="1" lang="en-IN" sz="1800">
                <a:solidFill>
                  <a:srgbClr val="243326"/>
                </a:solidFill>
                <a:latin typeface="Arial"/>
                <a:ea typeface="Arial"/>
                <a:cs typeface="Arial"/>
                <a:sym typeface="Arial"/>
              </a:rPr>
              <a:t>The effect of multiplication of dt with a PN sequence is to spread the  baseband bandwidth Rs of dt to a baseband bandwidth of Rc.</a:t>
            </a:r>
            <a:endParaRPr sz="18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b="1" lang="en-IN" sz="2000">
                <a:solidFill>
                  <a:srgbClr val="243326"/>
                </a:solidFill>
                <a:latin typeface="Arial"/>
                <a:ea typeface="Arial"/>
                <a:cs typeface="Arial"/>
                <a:sym typeface="Arial"/>
              </a:rPr>
              <a:t>DESPREADING:</a:t>
            </a:r>
            <a:endParaRPr sz="2000">
              <a:solidFill>
                <a:schemeClr val="dk1"/>
              </a:solidFill>
              <a:latin typeface="Arial"/>
              <a:ea typeface="Arial"/>
              <a:cs typeface="Arial"/>
              <a:sym typeface="Arial"/>
            </a:endParaRPr>
          </a:p>
          <a:p>
            <a:pPr indent="0" lvl="0" marL="12700" marR="4184650" rtl="0" algn="l">
              <a:lnSpc>
                <a:spcPct val="120600"/>
              </a:lnSpc>
              <a:spcBef>
                <a:spcPts val="5"/>
              </a:spcBef>
              <a:spcAft>
                <a:spcPts val="0"/>
              </a:spcAft>
              <a:buNone/>
            </a:pPr>
            <a:r>
              <a:rPr lang="en-IN" sz="1800">
                <a:solidFill>
                  <a:srgbClr val="243326"/>
                </a:solidFill>
                <a:latin typeface="Arial"/>
                <a:ea typeface="Arial"/>
                <a:cs typeface="Arial"/>
                <a:sym typeface="Arial"/>
              </a:rPr>
              <a:t>Now TXb is received signal then  Recovered data=dr=TXb.PNr  When PNr=PNt</a:t>
            </a:r>
            <a:endParaRPr sz="1800">
              <a:solidFill>
                <a:schemeClr val="dk1"/>
              </a:solidFill>
              <a:latin typeface="Arial"/>
              <a:ea typeface="Arial"/>
              <a:cs typeface="Arial"/>
              <a:sym typeface="Arial"/>
            </a:endParaRPr>
          </a:p>
          <a:p>
            <a:pPr indent="0" lvl="0" marL="2316480" marR="0" rtl="0" algn="l">
              <a:lnSpc>
                <a:spcPct val="100000"/>
              </a:lnSpc>
              <a:spcBef>
                <a:spcPts val="450"/>
              </a:spcBef>
              <a:spcAft>
                <a:spcPts val="0"/>
              </a:spcAft>
              <a:buNone/>
            </a:pPr>
            <a:r>
              <a:rPr lang="en-IN" sz="1800">
                <a:solidFill>
                  <a:srgbClr val="243326"/>
                </a:solidFill>
                <a:latin typeface="Arial"/>
                <a:ea typeface="Arial"/>
                <a:cs typeface="Arial"/>
                <a:sym typeface="Arial"/>
              </a:rPr>
              <a:t>dr=(dt.PNt).PNt=dt</a:t>
            </a:r>
            <a:endParaRPr sz="1800">
              <a:solidFill>
                <a:schemeClr val="dk1"/>
              </a:solidFill>
              <a:latin typeface="Arial"/>
              <a:ea typeface="Arial"/>
              <a:cs typeface="Arial"/>
              <a:sym typeface="Aria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534669" y="619759"/>
            <a:ext cx="2349500"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DSSS (Contd)</a:t>
            </a:r>
            <a:endParaRPr/>
          </a:p>
        </p:txBody>
      </p:sp>
      <p:sp>
        <p:nvSpPr>
          <p:cNvPr id="129" name="Google Shape;129;p19"/>
          <p:cNvSpPr txBox="1"/>
          <p:nvPr/>
        </p:nvSpPr>
        <p:spPr>
          <a:xfrm>
            <a:off x="534669" y="14681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30" name="Google Shape;130;p19"/>
          <p:cNvSpPr txBox="1"/>
          <p:nvPr/>
        </p:nvSpPr>
        <p:spPr>
          <a:xfrm>
            <a:off x="1042669" y="1482090"/>
            <a:ext cx="7172325" cy="9398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2000">
                <a:solidFill>
                  <a:srgbClr val="243326"/>
                </a:solidFill>
                <a:latin typeface="Arial"/>
                <a:ea typeface="Arial"/>
                <a:cs typeface="Arial"/>
                <a:sym typeface="Arial"/>
              </a:rPr>
              <a:t>The effect of multiplication of the spread spectrum signal rxb  with the PN sequence pnt used in the transmitter is to despread  the bandwidth of rxb to Rs</a:t>
            </a:r>
            <a:endParaRPr sz="2000">
              <a:solidFill>
                <a:schemeClr val="dk1"/>
              </a:solidFill>
              <a:latin typeface="Arial"/>
              <a:ea typeface="Arial"/>
              <a:cs typeface="Arial"/>
              <a:sym typeface="Arial"/>
            </a:endParaRPr>
          </a:p>
        </p:txBody>
      </p:sp>
      <p:sp>
        <p:nvSpPr>
          <p:cNvPr id="131" name="Google Shape;131;p19"/>
          <p:cNvSpPr txBox="1"/>
          <p:nvPr/>
        </p:nvSpPr>
        <p:spPr>
          <a:xfrm>
            <a:off x="534669" y="28143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32" name="Google Shape;132;p19"/>
          <p:cNvSpPr txBox="1"/>
          <p:nvPr/>
        </p:nvSpPr>
        <p:spPr>
          <a:xfrm>
            <a:off x="534669" y="44018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243326"/>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33" name="Google Shape;133;p19"/>
          <p:cNvSpPr txBox="1"/>
          <p:nvPr/>
        </p:nvSpPr>
        <p:spPr>
          <a:xfrm>
            <a:off x="1042669" y="2828290"/>
            <a:ext cx="6960234" cy="2287270"/>
          </a:xfrm>
          <a:prstGeom prst="rect">
            <a:avLst/>
          </a:prstGeom>
          <a:noFill/>
          <a:ln>
            <a:noFill/>
          </a:ln>
        </p:spPr>
        <p:txBody>
          <a:bodyPr anchorCtr="0" anchor="t" bIns="0" lIns="0" spcFirstLastPara="1" rIns="0" wrap="square" tIns="12050">
            <a:spAutoFit/>
          </a:bodyPr>
          <a:lstStyle/>
          <a:p>
            <a:pPr indent="0" lvl="0" marL="12700" marR="5080" rtl="0" algn="l">
              <a:lnSpc>
                <a:spcPct val="100099"/>
              </a:lnSpc>
              <a:spcBef>
                <a:spcPts val="0"/>
              </a:spcBef>
              <a:spcAft>
                <a:spcPts val="0"/>
              </a:spcAft>
              <a:buNone/>
            </a:pPr>
            <a:r>
              <a:rPr lang="en-IN" sz="2000">
                <a:solidFill>
                  <a:srgbClr val="243326"/>
                </a:solidFill>
                <a:latin typeface="Arial"/>
                <a:ea typeface="Arial"/>
                <a:cs typeface="Arial"/>
                <a:sym typeface="Arial"/>
              </a:rPr>
              <a:t>If pnr </a:t>
            </a:r>
            <a:r>
              <a:rPr lang="en-IN" sz="2000">
                <a:solidFill>
                  <a:srgbClr val="243326"/>
                </a:solidFill>
                <a:latin typeface="Noto Sans Symbols"/>
                <a:ea typeface="Noto Sans Symbols"/>
                <a:cs typeface="Noto Sans Symbols"/>
                <a:sym typeface="Noto Sans Symbols"/>
              </a:rPr>
              <a:t>≠</a:t>
            </a:r>
            <a:r>
              <a:rPr lang="en-IN" sz="2000">
                <a:solidFill>
                  <a:srgbClr val="243326"/>
                </a:solidFill>
                <a:latin typeface="Times New Roman"/>
                <a:ea typeface="Times New Roman"/>
                <a:cs typeface="Times New Roman"/>
                <a:sym typeface="Times New Roman"/>
              </a:rPr>
              <a:t> </a:t>
            </a:r>
            <a:r>
              <a:rPr lang="en-IN" sz="2000">
                <a:solidFill>
                  <a:srgbClr val="243326"/>
                </a:solidFill>
                <a:latin typeface="Arial"/>
                <a:ea typeface="Arial"/>
                <a:cs typeface="Arial"/>
                <a:sym typeface="Arial"/>
              </a:rPr>
              <a:t>pnt, than there is no despreading action. The signal dr  has a spread spectrum. A receiver not knowing the PN  sequence of the transmitter cannot reproduce the transmitted  data (it will basically produce yet another version of the  spectrum spread of the original signal - with a different code).</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lang="en-IN" sz="2000">
                <a:solidFill>
                  <a:srgbClr val="243326"/>
                </a:solidFill>
                <a:latin typeface="Arial"/>
                <a:ea typeface="Arial"/>
                <a:cs typeface="Arial"/>
                <a:sym typeface="Arial"/>
              </a:rPr>
              <a:t>The multiplier output becomes:</a:t>
            </a:r>
            <a:endParaRPr sz="2000">
              <a:solidFill>
                <a:schemeClr val="dk1"/>
              </a:solidFill>
              <a:latin typeface="Arial"/>
              <a:ea typeface="Arial"/>
              <a:cs typeface="Arial"/>
              <a:sym typeface="Arial"/>
            </a:endParaRPr>
          </a:p>
          <a:p>
            <a:pPr indent="0" lvl="0" marL="1747520" marR="0" rtl="0" algn="l">
              <a:lnSpc>
                <a:spcPct val="100000"/>
              </a:lnSpc>
              <a:spcBef>
                <a:spcPts val="500"/>
              </a:spcBef>
              <a:spcAft>
                <a:spcPts val="0"/>
              </a:spcAft>
              <a:buNone/>
            </a:pPr>
            <a:r>
              <a:rPr lang="en-IN" sz="2000">
                <a:solidFill>
                  <a:srgbClr val="243326"/>
                </a:solidFill>
                <a:latin typeface="Arial"/>
                <a:ea typeface="Arial"/>
                <a:cs typeface="Arial"/>
                <a:sym typeface="Arial"/>
              </a:rPr>
              <a:t>dr = rxb · pnr = (dt · pnt ) · pnr</a:t>
            </a:r>
            <a:endParaRPr sz="2000">
              <a:solidFill>
                <a:schemeClr val="dk1"/>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p:nvPr/>
        </p:nvSpPr>
        <p:spPr>
          <a:xfrm>
            <a:off x="1200150" y="1957070"/>
            <a:ext cx="6743700" cy="3657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534669" y="619759"/>
            <a:ext cx="2291715" cy="45212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IN"/>
              <a:t>DSSS (contd)</a:t>
            </a:r>
            <a:endParaRPr/>
          </a:p>
        </p:txBody>
      </p:sp>
      <p:sp>
        <p:nvSpPr>
          <p:cNvPr id="144" name="Google Shape;144;p21"/>
          <p:cNvSpPr txBox="1"/>
          <p:nvPr/>
        </p:nvSpPr>
        <p:spPr>
          <a:xfrm>
            <a:off x="534669" y="1468120"/>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45" name="Google Shape;145;p21"/>
          <p:cNvSpPr txBox="1"/>
          <p:nvPr/>
        </p:nvSpPr>
        <p:spPr>
          <a:xfrm>
            <a:off x="1042669" y="1482090"/>
            <a:ext cx="180530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000">
                <a:solidFill>
                  <a:schemeClr val="dk1"/>
                </a:solidFill>
                <a:latin typeface="Arial"/>
                <a:ea typeface="Arial"/>
                <a:cs typeface="Arial"/>
                <a:sym typeface="Arial"/>
              </a:rPr>
              <a:t>ADVANTAGES</a:t>
            </a:r>
            <a:endParaRPr sz="2000">
              <a:solidFill>
                <a:schemeClr val="dk1"/>
              </a:solidFill>
              <a:latin typeface="Arial"/>
              <a:ea typeface="Arial"/>
              <a:cs typeface="Arial"/>
              <a:sym typeface="Arial"/>
            </a:endParaRPr>
          </a:p>
        </p:txBody>
      </p:sp>
      <p:sp>
        <p:nvSpPr>
          <p:cNvPr id="146" name="Google Shape;146;p21"/>
          <p:cNvSpPr txBox="1"/>
          <p:nvPr/>
        </p:nvSpPr>
        <p:spPr>
          <a:xfrm>
            <a:off x="991869" y="2142490"/>
            <a:ext cx="153035" cy="135128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47" name="Google Shape;147;p21"/>
          <p:cNvSpPr txBox="1"/>
          <p:nvPr/>
        </p:nvSpPr>
        <p:spPr>
          <a:xfrm>
            <a:off x="1449069" y="2155190"/>
            <a:ext cx="6281420" cy="1350010"/>
          </a:xfrm>
          <a:prstGeom prst="rect">
            <a:avLst/>
          </a:prstGeom>
          <a:noFill/>
          <a:ln>
            <a:noFill/>
          </a:ln>
        </p:spPr>
        <p:txBody>
          <a:bodyPr anchorCtr="0" anchor="t" bIns="0" lIns="0" spcFirstLastPara="1" rIns="0" wrap="square" tIns="13325">
            <a:spAutoFit/>
          </a:bodyPr>
          <a:lstStyle/>
          <a:p>
            <a:pPr indent="0" lvl="0" marL="12700" marR="2495550" rtl="0" algn="l">
              <a:lnSpc>
                <a:spcPct val="120600"/>
              </a:lnSpc>
              <a:spcBef>
                <a:spcPts val="0"/>
              </a:spcBef>
              <a:spcAft>
                <a:spcPts val="0"/>
              </a:spcAft>
              <a:buNone/>
            </a:pPr>
            <a:r>
              <a:rPr lang="en-IN" sz="1800">
                <a:solidFill>
                  <a:schemeClr val="dk1"/>
                </a:solidFill>
                <a:latin typeface="Arial"/>
                <a:ea typeface="Arial"/>
                <a:cs typeface="Arial"/>
                <a:sym typeface="Arial"/>
              </a:rPr>
              <a:t>Simple hard ware implementation  Best noise and anti jam performance  Best discrimination against multi path</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Do not require a high speed fast setting frequency synthesizer</a:t>
            </a:r>
            <a:endParaRPr sz="1800">
              <a:solidFill>
                <a:schemeClr val="dk1"/>
              </a:solidFill>
              <a:latin typeface="Arial"/>
              <a:ea typeface="Arial"/>
              <a:cs typeface="Arial"/>
              <a:sym typeface="Arial"/>
            </a:endParaRPr>
          </a:p>
        </p:txBody>
      </p:sp>
      <p:sp>
        <p:nvSpPr>
          <p:cNvPr id="148" name="Google Shape;148;p21"/>
          <p:cNvSpPr txBox="1"/>
          <p:nvPr/>
        </p:nvSpPr>
        <p:spPr>
          <a:xfrm>
            <a:off x="534669" y="3529329"/>
            <a:ext cx="1149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49" name="Google Shape;149;p21"/>
          <p:cNvSpPr txBox="1"/>
          <p:nvPr/>
        </p:nvSpPr>
        <p:spPr>
          <a:xfrm>
            <a:off x="1042669" y="3543300"/>
            <a:ext cx="222885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000">
                <a:solidFill>
                  <a:schemeClr val="dk1"/>
                </a:solidFill>
                <a:latin typeface="Arial"/>
                <a:ea typeface="Arial"/>
                <a:cs typeface="Arial"/>
                <a:sym typeface="Arial"/>
              </a:rPr>
              <a:t>DISADVANTAGES</a:t>
            </a:r>
            <a:endParaRPr sz="2000">
              <a:solidFill>
                <a:schemeClr val="dk1"/>
              </a:solidFill>
              <a:latin typeface="Arial"/>
              <a:ea typeface="Arial"/>
              <a:cs typeface="Arial"/>
              <a:sym typeface="Arial"/>
            </a:endParaRPr>
          </a:p>
        </p:txBody>
      </p:sp>
      <p:sp>
        <p:nvSpPr>
          <p:cNvPr id="150" name="Google Shape;150;p21"/>
          <p:cNvSpPr txBox="1"/>
          <p:nvPr/>
        </p:nvSpPr>
        <p:spPr>
          <a:xfrm>
            <a:off x="991869" y="4203700"/>
            <a:ext cx="153035" cy="135128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51" name="Google Shape;151;p21"/>
          <p:cNvSpPr txBox="1"/>
          <p:nvPr/>
        </p:nvSpPr>
        <p:spPr>
          <a:xfrm>
            <a:off x="1449069" y="4216400"/>
            <a:ext cx="5502275" cy="135001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800">
                <a:solidFill>
                  <a:schemeClr val="dk1"/>
                </a:solidFill>
                <a:latin typeface="Arial"/>
                <a:ea typeface="Arial"/>
                <a:cs typeface="Arial"/>
                <a:sym typeface="Arial"/>
              </a:rPr>
              <a:t>Requires wide band channel with little phase distortion  Long acquisition time.</a:t>
            </a:r>
            <a:endParaRPr sz="1800">
              <a:solidFill>
                <a:schemeClr val="dk1"/>
              </a:solidFill>
              <a:latin typeface="Arial"/>
              <a:ea typeface="Arial"/>
              <a:cs typeface="Arial"/>
              <a:sym typeface="Arial"/>
            </a:endParaRPr>
          </a:p>
          <a:p>
            <a:pPr indent="0" lvl="0" marL="12700" marR="2553335" rtl="0" algn="l">
              <a:lnSpc>
                <a:spcPct val="120400"/>
              </a:lnSpc>
              <a:spcBef>
                <a:spcPts val="10"/>
              </a:spcBef>
              <a:spcAft>
                <a:spcPts val="0"/>
              </a:spcAft>
              <a:buNone/>
            </a:pPr>
            <a:r>
              <a:rPr lang="en-IN" sz="1800">
                <a:solidFill>
                  <a:schemeClr val="dk1"/>
                </a:solidFill>
                <a:latin typeface="Arial"/>
                <a:ea typeface="Arial"/>
                <a:cs typeface="Arial"/>
                <a:sym typeface="Arial"/>
              </a:rPr>
              <a:t>Fast code generator needed.  Near –far problem</a:t>
            </a:r>
            <a:endParaRPr sz="1800">
              <a:solidFill>
                <a:schemeClr val="dk1"/>
              </a:solidFill>
              <a:latin typeface="Arial"/>
              <a:ea typeface="Arial"/>
              <a:cs typeface="Arial"/>
              <a:sym typeface="Aria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