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1275AD-D5A8-4055-AE1C-DA69248193DE}">
  <a:tblStyle styleId="{A01275AD-D5A8-4055-AE1C-DA69248193D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6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7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7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7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7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7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8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8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8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8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8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sp>
        <p:nvSpPr>
          <p:cNvPr id="12" name="Google Shape;12;p2"/>
          <p:cNvSpPr txBox="1"/>
          <p:nvPr>
            <p:ph type="ctrTitle"/>
          </p:nvPr>
        </p:nvSpPr>
        <p:spPr>
          <a:xfrm>
            <a:off x="3013710" y="1046479"/>
            <a:ext cx="3116579" cy="1031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4"/>
          <p:cNvSpPr txBox="1"/>
          <p:nvPr>
            <p:ph type="title"/>
          </p:nvPr>
        </p:nvSpPr>
        <p:spPr>
          <a:xfrm>
            <a:off x="77469" y="34290"/>
            <a:ext cx="8980805"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577340"/>
            <a:ext cx="82296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5"/>
          <p:cNvSpPr txBox="1"/>
          <p:nvPr>
            <p:ph type="title"/>
          </p:nvPr>
        </p:nvSpPr>
        <p:spPr>
          <a:xfrm>
            <a:off x="77469" y="34290"/>
            <a:ext cx="8980805"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6"/>
          <p:cNvSpPr txBox="1"/>
          <p:nvPr>
            <p:ph type="title"/>
          </p:nvPr>
        </p:nvSpPr>
        <p:spPr>
          <a:xfrm>
            <a:off x="77469" y="34290"/>
            <a:ext cx="8980805"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6"/>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469" y="34290"/>
            <a:ext cx="8980805" cy="5130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577340"/>
            <a:ext cx="82296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nvSpPr>
        <p:spPr>
          <a:xfrm>
            <a:off x="3013710" y="1046479"/>
            <a:ext cx="4453890" cy="1031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6600" u="none" cap="none" strike="noStrike">
                <a:solidFill>
                  <a:srgbClr val="0000CC"/>
                </a:solidFill>
                <a:latin typeface="Arial"/>
                <a:ea typeface="Arial"/>
                <a:cs typeface="Arial"/>
                <a:sym typeface="Arial"/>
              </a:rPr>
              <a:t>UNIT - III</a:t>
            </a:r>
            <a:endParaRPr b="0" i="0" sz="6600" u="none" cap="none" strike="noStrike">
              <a:solidFill>
                <a:schemeClr val="dk1"/>
              </a:solidFill>
              <a:latin typeface="Arial"/>
              <a:ea typeface="Arial"/>
              <a:cs typeface="Arial"/>
              <a:sym typeface="Arial"/>
            </a:endParaRPr>
          </a:p>
        </p:txBody>
      </p:sp>
      <p:sp>
        <p:nvSpPr>
          <p:cNvPr id="44" name="Google Shape;44;p7"/>
          <p:cNvSpPr txBox="1"/>
          <p:nvPr/>
        </p:nvSpPr>
        <p:spPr>
          <a:xfrm>
            <a:off x="838200" y="2547620"/>
            <a:ext cx="7391400" cy="84382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5400" u="none" cap="none" strike="noStrike">
                <a:solidFill>
                  <a:srgbClr val="00AF4F"/>
                </a:solidFill>
                <a:latin typeface="Arial"/>
                <a:ea typeface="Arial"/>
                <a:cs typeface="Arial"/>
                <a:sym typeface="Arial"/>
              </a:rPr>
              <a:t>SYNCHRONIZATION</a:t>
            </a:r>
            <a:endParaRPr b="0" i="0" sz="5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 name="Shape 129"/>
        <p:cNvGrpSpPr/>
        <p:nvPr/>
      </p:nvGrpSpPr>
      <p:grpSpPr>
        <a:xfrm>
          <a:off x="0" y="0"/>
          <a:ext cx="0" cy="0"/>
          <a:chOff x="0" y="0"/>
          <a:chExt cx="0" cy="0"/>
        </a:xfrm>
      </p:grpSpPr>
      <p:sp>
        <p:nvSpPr>
          <p:cNvPr id="130" name="Google Shape;130;p16"/>
          <p:cNvSpPr txBox="1"/>
          <p:nvPr/>
        </p:nvSpPr>
        <p:spPr>
          <a:xfrm>
            <a:off x="77469" y="34290"/>
            <a:ext cx="8985250" cy="615823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None/>
            </a:pPr>
            <a:r>
              <a:rPr lang="en-US" sz="3200">
                <a:solidFill>
                  <a:srgbClr val="6F2F9F"/>
                </a:solidFill>
                <a:latin typeface="Times New Roman"/>
                <a:ea typeface="Times New Roman"/>
                <a:cs typeface="Times New Roman"/>
                <a:sym typeface="Times New Roman"/>
              </a:rPr>
              <a:t>Many-to-many synchronization: </a:t>
            </a:r>
            <a:r>
              <a:rPr lang="en-US" sz="3200">
                <a:solidFill>
                  <a:schemeClr val="dk1"/>
                </a:solidFill>
                <a:latin typeface="Times New Roman"/>
                <a:ea typeface="Times New Roman"/>
                <a:cs typeface="Times New Roman"/>
                <a:sym typeface="Times New Roman"/>
              </a:rPr>
              <a:t>Here  the  synchronization system have peer-to-peer  architecture.</a:t>
            </a:r>
            <a:endParaRPr sz="3200">
              <a:solidFill>
                <a:schemeClr val="dk1"/>
              </a:solidFill>
              <a:latin typeface="Times New Roman"/>
              <a:ea typeface="Times New Roman"/>
              <a:cs typeface="Times New Roman"/>
              <a:sym typeface="Times New Roman"/>
            </a:endParaRPr>
          </a:p>
          <a:p>
            <a:pPr indent="-337820" lvl="0" marL="350520" marR="13334"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In this architecture each system is capable  of pushing the data to other systems as  well as getting the data by sending pull  requests.</a:t>
            </a:r>
            <a:endParaRPr sz="3200">
              <a:solidFill>
                <a:schemeClr val="dk1"/>
              </a:solidFill>
              <a:latin typeface="Times New Roman"/>
              <a:ea typeface="Times New Roman"/>
              <a:cs typeface="Times New Roman"/>
              <a:sym typeface="Times New Roman"/>
            </a:endParaRPr>
          </a:p>
          <a:p>
            <a:pPr indent="-337820" lvl="0" marL="350520" marR="889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Synchronization within mobile computing  comes under the many-to-many  synchronization and it is categorizes into  fine areas;</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630"/>
              </a:spcBef>
              <a:spcAft>
                <a:spcPts val="0"/>
              </a:spcAft>
              <a:buNone/>
            </a:pP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p17"/>
          <p:cNvSpPr txBox="1"/>
          <p:nvPr/>
        </p:nvSpPr>
        <p:spPr>
          <a:xfrm>
            <a:off x="77469" y="34290"/>
            <a:ext cx="8980170" cy="2076450"/>
          </a:xfrm>
          <a:prstGeom prst="rect">
            <a:avLst/>
          </a:prstGeom>
          <a:noFill/>
          <a:ln>
            <a:noFill/>
          </a:ln>
        </p:spPr>
        <p:txBody>
          <a:bodyPr anchorCtr="0" anchor="t" bIns="0" lIns="0" spcFirstLastPara="1" rIns="0" wrap="square" tIns="12700">
            <a:spAutoFit/>
          </a:bodyPr>
          <a:lstStyle/>
          <a:p>
            <a:pPr indent="-514350" lvl="0" marL="527050" marR="5080" rtl="0" algn="l">
              <a:lnSpc>
                <a:spcPct val="100000"/>
              </a:lnSpc>
              <a:spcBef>
                <a:spcPts val="0"/>
              </a:spcBef>
              <a:spcAft>
                <a:spcPts val="0"/>
              </a:spcAft>
              <a:buClr>
                <a:schemeClr val="dk1"/>
              </a:buClr>
              <a:buSzPts val="3200"/>
              <a:buFont typeface="Times New Roman"/>
              <a:buAutoNum type="arabicParenR"/>
            </a:pPr>
            <a:r>
              <a:rPr lang="en-US" sz="3200">
                <a:solidFill>
                  <a:schemeClr val="dk1"/>
                </a:solidFill>
                <a:latin typeface="Times New Roman"/>
                <a:ea typeface="Times New Roman"/>
                <a:cs typeface="Times New Roman"/>
                <a:sym typeface="Times New Roman"/>
              </a:rPr>
              <a:t>Synchronization	in	mobile	computing  systems.</a:t>
            </a:r>
            <a:endParaRPr sz="3200">
              <a:solidFill>
                <a:schemeClr val="dk1"/>
              </a:solidFill>
              <a:latin typeface="Times New Roman"/>
              <a:ea typeface="Times New Roman"/>
              <a:cs typeface="Times New Roman"/>
              <a:sym typeface="Times New Roman"/>
            </a:endParaRPr>
          </a:p>
          <a:p>
            <a:pPr indent="-514350" lvl="0" marL="527050" marR="5080" rtl="0" algn="l">
              <a:lnSpc>
                <a:spcPct val="100000"/>
              </a:lnSpc>
              <a:spcBef>
                <a:spcPts val="790"/>
              </a:spcBef>
              <a:spcAft>
                <a:spcPts val="0"/>
              </a:spcAft>
              <a:buClr>
                <a:schemeClr val="dk1"/>
              </a:buClr>
              <a:buSzPts val="3200"/>
              <a:buFont typeface="Times New Roman"/>
              <a:buAutoNum type="arabicParenR"/>
            </a:pPr>
            <a:r>
              <a:rPr lang="en-US" sz="3200">
                <a:solidFill>
                  <a:schemeClr val="dk1"/>
                </a:solidFill>
                <a:latin typeface="Times New Roman"/>
                <a:ea typeface="Times New Roman"/>
                <a:cs typeface="Times New Roman"/>
                <a:sym typeface="Times New Roman"/>
              </a:rPr>
              <a:t>Usage	models	for	synchronization	in  mobile computing environment.</a:t>
            </a:r>
            <a:endParaRPr sz="3200">
              <a:solidFill>
                <a:schemeClr val="dk1"/>
              </a:solidFill>
              <a:latin typeface="Times New Roman"/>
              <a:ea typeface="Times New Roman"/>
              <a:cs typeface="Times New Roman"/>
              <a:sym typeface="Times New Roman"/>
            </a:endParaRPr>
          </a:p>
        </p:txBody>
      </p:sp>
      <p:sp>
        <p:nvSpPr>
          <p:cNvPr id="136" name="Google Shape;136;p17"/>
          <p:cNvSpPr txBox="1"/>
          <p:nvPr/>
        </p:nvSpPr>
        <p:spPr>
          <a:xfrm>
            <a:off x="77469" y="2186940"/>
            <a:ext cx="6551295" cy="2178050"/>
          </a:xfrm>
          <a:prstGeom prst="rect">
            <a:avLst/>
          </a:prstGeom>
          <a:noFill/>
          <a:ln>
            <a:noFill/>
          </a:ln>
        </p:spPr>
        <p:txBody>
          <a:bodyPr anchorCtr="0" anchor="t" bIns="0" lIns="0" spcFirstLastPara="1" rIns="0" wrap="square" tIns="12700">
            <a:spAutoFit/>
          </a:bodyPr>
          <a:lstStyle/>
          <a:p>
            <a:pPr indent="-514350" lvl="0" marL="527050" marR="5080" rtl="0" algn="l">
              <a:lnSpc>
                <a:spcPct val="100000"/>
              </a:lnSpc>
              <a:spcBef>
                <a:spcPts val="0"/>
              </a:spcBef>
              <a:spcAft>
                <a:spcPts val="0"/>
              </a:spcAft>
              <a:buClr>
                <a:schemeClr val="dk1"/>
              </a:buClr>
              <a:buSzPts val="3200"/>
              <a:buFont typeface="Times New Roman"/>
              <a:buAutoNum type="arabicParenR" startAt="3"/>
            </a:pPr>
            <a:r>
              <a:rPr lang="en-US" sz="3200">
                <a:solidFill>
                  <a:schemeClr val="dk1"/>
                </a:solidFill>
                <a:latin typeface="Times New Roman"/>
                <a:ea typeface="Times New Roman"/>
                <a:cs typeface="Times New Roman"/>
                <a:sym typeface="Times New Roman"/>
              </a:rPr>
              <a:t>Domain	dependent	specific  synchronization.</a:t>
            </a:r>
            <a:endParaRPr sz="3200">
              <a:solidFill>
                <a:schemeClr val="dk1"/>
              </a:solidFill>
              <a:latin typeface="Times New Roman"/>
              <a:ea typeface="Times New Roman"/>
              <a:cs typeface="Times New Roman"/>
              <a:sym typeface="Times New Roman"/>
            </a:endParaRPr>
          </a:p>
          <a:p>
            <a:pPr indent="-514350" lvl="0" marL="527050" marR="0" rtl="0" algn="l">
              <a:lnSpc>
                <a:spcPct val="100000"/>
              </a:lnSpc>
              <a:spcBef>
                <a:spcPts val="800"/>
              </a:spcBef>
              <a:spcAft>
                <a:spcPts val="0"/>
              </a:spcAft>
              <a:buClr>
                <a:schemeClr val="dk1"/>
              </a:buClr>
              <a:buSzPts val="3200"/>
              <a:buFont typeface="Times New Roman"/>
              <a:buAutoNum type="arabicParenR" startAt="3"/>
            </a:pPr>
            <a:r>
              <a:rPr lang="en-US" sz="3200">
                <a:solidFill>
                  <a:schemeClr val="dk1"/>
                </a:solidFill>
                <a:latin typeface="Times New Roman"/>
                <a:ea typeface="Times New Roman"/>
                <a:cs typeface="Times New Roman"/>
                <a:sym typeface="Times New Roman"/>
              </a:rPr>
              <a:t>Conflict resolution strategies</a:t>
            </a:r>
            <a:endParaRPr sz="3200">
              <a:solidFill>
                <a:schemeClr val="dk1"/>
              </a:solidFill>
              <a:latin typeface="Times New Roman"/>
              <a:ea typeface="Times New Roman"/>
              <a:cs typeface="Times New Roman"/>
              <a:sym typeface="Times New Roman"/>
            </a:endParaRPr>
          </a:p>
          <a:p>
            <a:pPr indent="-514350" lvl="0" marL="527050" marR="0" rtl="0" algn="l">
              <a:lnSpc>
                <a:spcPct val="100000"/>
              </a:lnSpc>
              <a:spcBef>
                <a:spcPts val="790"/>
              </a:spcBef>
              <a:spcAft>
                <a:spcPts val="0"/>
              </a:spcAft>
              <a:buClr>
                <a:schemeClr val="dk1"/>
              </a:buClr>
              <a:buSzPts val="3200"/>
              <a:buFont typeface="Times New Roman"/>
              <a:buAutoNum type="arabicParenR" startAt="3"/>
            </a:pPr>
            <a:r>
              <a:rPr lang="en-US" sz="3200">
                <a:solidFill>
                  <a:schemeClr val="dk1"/>
                </a:solidFill>
                <a:latin typeface="Times New Roman"/>
                <a:ea typeface="Times New Roman"/>
                <a:cs typeface="Times New Roman"/>
                <a:sym typeface="Times New Roman"/>
              </a:rPr>
              <a:t>The use of synchronizer.</a:t>
            </a:r>
            <a:endParaRPr sz="3200">
              <a:solidFill>
                <a:schemeClr val="dk1"/>
              </a:solidFill>
              <a:latin typeface="Times New Roman"/>
              <a:ea typeface="Times New Roman"/>
              <a:cs typeface="Times New Roman"/>
              <a:sym typeface="Times New Roman"/>
            </a:endParaRPr>
          </a:p>
        </p:txBody>
      </p:sp>
      <p:sp>
        <p:nvSpPr>
          <p:cNvPr id="137" name="Google Shape;137;p17"/>
          <p:cNvSpPr txBox="1"/>
          <p:nvPr/>
        </p:nvSpPr>
        <p:spPr>
          <a:xfrm>
            <a:off x="7048822" y="2186940"/>
            <a:ext cx="200787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rules	for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p18"/>
          <p:cNvSpPr txBox="1"/>
          <p:nvPr/>
        </p:nvSpPr>
        <p:spPr>
          <a:xfrm>
            <a:off x="77469" y="34290"/>
            <a:ext cx="8983345" cy="1974850"/>
          </a:xfrm>
          <a:prstGeom prst="rect">
            <a:avLst/>
          </a:prstGeom>
          <a:noFill/>
          <a:ln>
            <a:noFill/>
          </a:ln>
        </p:spPr>
        <p:txBody>
          <a:bodyPr anchorCtr="0" anchor="t" bIns="0" lIns="0" spcFirstLastPara="1" rIns="0" wrap="square" tIns="12700">
            <a:spAutoFit/>
          </a:bodyPr>
          <a:lstStyle/>
          <a:p>
            <a:pPr indent="-337820" lvl="0" marL="350520" marR="11430" rtl="0" algn="l">
              <a:lnSpc>
                <a:spcPct val="100000"/>
              </a:lnSpc>
              <a:spcBef>
                <a:spcPts val="0"/>
              </a:spcBef>
              <a:spcAft>
                <a:spcPts val="0"/>
              </a:spcAft>
              <a:buNone/>
            </a:pPr>
            <a:r>
              <a:rPr b="1" lang="en-US" sz="3200">
                <a:solidFill>
                  <a:srgbClr val="FF0000"/>
                </a:solidFill>
                <a:latin typeface="Georgia"/>
                <a:ea typeface="Georgia"/>
                <a:cs typeface="Georgia"/>
                <a:sym typeface="Georgia"/>
              </a:rPr>
              <a:t>Synchronization	in	mobile	computing  systems:</a:t>
            </a:r>
            <a:endParaRPr sz="3200">
              <a:solidFill>
                <a:schemeClr val="dk1"/>
              </a:solidFill>
              <a:latin typeface="Georgia"/>
              <a:ea typeface="Georgia"/>
              <a:cs typeface="Georgia"/>
              <a:sym typeface="Georgia"/>
            </a:endParaRPr>
          </a:p>
          <a:p>
            <a:pPr indent="-337820" lvl="0" marL="350520" marR="5080" rtl="0" algn="l">
              <a:lnSpc>
                <a:spcPct val="119656"/>
              </a:lnSpc>
              <a:spcBef>
                <a:spcPts val="135"/>
              </a:spcBef>
              <a:spcAft>
                <a:spcPts val="0"/>
              </a:spcAft>
              <a:buNone/>
            </a:pPr>
            <a:r>
              <a:rPr lang="en-US" sz="3200">
                <a:solidFill>
                  <a:schemeClr val="dk1"/>
                </a:solidFill>
                <a:latin typeface="Times New Roman"/>
                <a:ea typeface="Times New Roman"/>
                <a:cs typeface="Times New Roman"/>
                <a:sym typeface="Times New Roman"/>
              </a:rPr>
              <a:t>Data	synchronization	is		defined	as	the  process	of	maintaining	the	availability	of</a:t>
            </a:r>
            <a:endParaRPr sz="3200">
              <a:solidFill>
                <a:schemeClr val="dk1"/>
              </a:solidFill>
              <a:latin typeface="Times New Roman"/>
              <a:ea typeface="Times New Roman"/>
              <a:cs typeface="Times New Roman"/>
              <a:sym typeface="Times New Roman"/>
            </a:endParaRPr>
          </a:p>
        </p:txBody>
      </p:sp>
      <p:sp>
        <p:nvSpPr>
          <p:cNvPr id="143" name="Google Shape;143;p18"/>
          <p:cNvSpPr txBox="1"/>
          <p:nvPr/>
        </p:nvSpPr>
        <p:spPr>
          <a:xfrm>
            <a:off x="415290" y="1983740"/>
            <a:ext cx="570039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data	generated	from	the</a:t>
            </a:r>
            <a:endParaRPr sz="3200">
              <a:solidFill>
                <a:schemeClr val="dk1"/>
              </a:solidFill>
              <a:latin typeface="Times New Roman"/>
              <a:ea typeface="Times New Roman"/>
              <a:cs typeface="Times New Roman"/>
              <a:sym typeface="Times New Roman"/>
            </a:endParaRPr>
          </a:p>
        </p:txBody>
      </p:sp>
      <p:sp>
        <p:nvSpPr>
          <p:cNvPr id="144" name="Google Shape;144;p18"/>
          <p:cNvSpPr txBox="1"/>
          <p:nvPr/>
        </p:nvSpPr>
        <p:spPr>
          <a:xfrm>
            <a:off x="415290" y="1983740"/>
            <a:ext cx="8642985" cy="1000760"/>
          </a:xfrm>
          <a:prstGeom prst="rect">
            <a:avLst/>
          </a:prstGeom>
          <a:noFill/>
          <a:ln>
            <a:noFill/>
          </a:ln>
        </p:spPr>
        <p:txBody>
          <a:bodyPr anchorCtr="0" anchor="t" bIns="0" lIns="0" spcFirstLastPara="1" rIns="0" wrap="square" tIns="12700">
            <a:spAutoFit/>
          </a:bodyPr>
          <a:lstStyle/>
          <a:p>
            <a:pPr indent="610870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source	and  maintaining	consistency	between		the</a:t>
            </a:r>
            <a:endParaRPr sz="3200">
              <a:solidFill>
                <a:schemeClr val="dk1"/>
              </a:solidFill>
              <a:latin typeface="Times New Roman"/>
              <a:ea typeface="Times New Roman"/>
              <a:cs typeface="Times New Roman"/>
              <a:sym typeface="Times New Roman"/>
            </a:endParaRPr>
          </a:p>
        </p:txBody>
      </p:sp>
      <p:sp>
        <p:nvSpPr>
          <p:cNvPr id="145" name="Google Shape;145;p18"/>
          <p:cNvSpPr txBox="1"/>
          <p:nvPr/>
        </p:nvSpPr>
        <p:spPr>
          <a:xfrm>
            <a:off x="415290" y="2959100"/>
            <a:ext cx="8642985" cy="197485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copies pushed from the source and local  cached or hoarded data at different  computing systems without discrepancies  or conflicts among the distributed data.</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19"/>
          <p:cNvSpPr txBox="1"/>
          <p:nvPr/>
        </p:nvSpPr>
        <p:spPr>
          <a:xfrm>
            <a:off x="77469" y="34290"/>
            <a:ext cx="8987790" cy="5387340"/>
          </a:xfrm>
          <a:prstGeom prst="rect">
            <a:avLst/>
          </a:prstGeom>
          <a:noFill/>
          <a:ln>
            <a:noFill/>
          </a:ln>
        </p:spPr>
        <p:txBody>
          <a:bodyPr anchorCtr="0" anchor="t" bIns="0" lIns="0" spcFirstLastPara="1" rIns="0" wrap="square" tIns="12700">
            <a:spAutoFit/>
          </a:bodyPr>
          <a:lstStyle/>
          <a:p>
            <a:pPr indent="-337820" lvl="0" marL="350520" marR="5080" rtl="0" algn="just">
              <a:lnSpc>
                <a:spcPct val="999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 consistent copy of data is a copy which  may not be identical to the present data  record at the data generating source, but  must satisfy all the required functions and  domain dependent specific rules .</a:t>
            </a:r>
            <a:endParaRPr sz="3200">
              <a:solidFill>
                <a:schemeClr val="dk1"/>
              </a:solidFill>
              <a:latin typeface="Times New Roman"/>
              <a:ea typeface="Times New Roman"/>
              <a:cs typeface="Times New Roman"/>
              <a:sym typeface="Times New Roman"/>
            </a:endParaRPr>
          </a:p>
          <a:p>
            <a:pPr indent="-337820" lvl="0" marL="350520" marR="5715"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domain specific rules are in terms of  resolution, precision, data format, and  time interval permitted for replication. A  consistent copy should not be in conflict  with the data at the data generating  source.</a:t>
            </a:r>
            <a:endParaRPr sz="3200">
              <a:solidFill>
                <a:schemeClr val="dk1"/>
              </a:solidFill>
              <a:latin typeface="Times New Roman"/>
              <a:ea typeface="Times New Roman"/>
              <a:cs typeface="Times New Roman"/>
              <a:sym typeface="Times New Roman"/>
            </a:endParaRPr>
          </a:p>
        </p:txBody>
      </p:sp>
      <p:sp>
        <p:nvSpPr>
          <p:cNvPr id="151" name="Google Shape;151;p19"/>
          <p:cNvSpPr txBox="1"/>
          <p:nvPr/>
        </p:nvSpPr>
        <p:spPr>
          <a:xfrm>
            <a:off x="77469" y="5374640"/>
            <a:ext cx="1682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
        <p:nvSpPr>
          <p:cNvPr id="152" name="Google Shape;152;p19"/>
          <p:cNvSpPr txBox="1"/>
          <p:nvPr/>
        </p:nvSpPr>
        <p:spPr>
          <a:xfrm>
            <a:off x="1346200" y="5396229"/>
            <a:ext cx="399732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Data	generating</a:t>
            </a:r>
            <a:endParaRPr sz="3200">
              <a:solidFill>
                <a:schemeClr val="dk1"/>
              </a:solidFill>
              <a:latin typeface="Times New Roman"/>
              <a:ea typeface="Times New Roman"/>
              <a:cs typeface="Times New Roman"/>
              <a:sym typeface="Times New Roman"/>
            </a:endParaRPr>
          </a:p>
        </p:txBody>
      </p:sp>
      <p:sp>
        <p:nvSpPr>
          <p:cNvPr id="153" name="Google Shape;153;p19"/>
          <p:cNvSpPr txBox="1"/>
          <p:nvPr/>
        </p:nvSpPr>
        <p:spPr>
          <a:xfrm>
            <a:off x="415290" y="5883909"/>
            <a:ext cx="468122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synchronization	may</a:t>
            </a:r>
            <a:endParaRPr sz="3200">
              <a:solidFill>
                <a:schemeClr val="dk1"/>
              </a:solidFill>
              <a:latin typeface="Times New Roman"/>
              <a:ea typeface="Times New Roman"/>
              <a:cs typeface="Times New Roman"/>
              <a:sym typeface="Times New Roman"/>
            </a:endParaRPr>
          </a:p>
        </p:txBody>
      </p:sp>
      <p:sp>
        <p:nvSpPr>
          <p:cNvPr id="154" name="Google Shape;154;p19"/>
          <p:cNvSpPr txBox="1"/>
          <p:nvPr/>
        </p:nvSpPr>
        <p:spPr>
          <a:xfrm>
            <a:off x="5713112" y="5396229"/>
            <a:ext cx="3347720" cy="1000760"/>
          </a:xfrm>
          <a:prstGeom prst="rect">
            <a:avLst/>
          </a:prstGeom>
          <a:noFill/>
          <a:ln>
            <a:noFill/>
          </a:ln>
        </p:spPr>
        <p:txBody>
          <a:bodyPr anchorCtr="0" anchor="t" bIns="0" lIns="0" spcFirstLastPara="1" rIns="0" wrap="square" tIns="12700">
            <a:spAutoFit/>
          </a:bodyPr>
          <a:lstStyle/>
          <a:p>
            <a:pPr indent="53530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source		for  be	a	server,</a:t>
            </a:r>
            <a:endParaRPr sz="3200">
              <a:solidFill>
                <a:schemeClr val="dk1"/>
              </a:solidFill>
              <a:latin typeface="Times New Roman"/>
              <a:ea typeface="Times New Roman"/>
              <a:cs typeface="Times New Roman"/>
              <a:sym typeface="Times New Roman"/>
            </a:endParaRPr>
          </a:p>
        </p:txBody>
      </p:sp>
      <p:sp>
        <p:nvSpPr>
          <p:cNvPr id="155" name="Google Shape;155;p19"/>
          <p:cNvSpPr txBox="1"/>
          <p:nvPr/>
        </p:nvSpPr>
        <p:spPr>
          <a:xfrm>
            <a:off x="415290" y="6370320"/>
            <a:ext cx="86391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distributed	mobile	computing	system,	a</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 name="Shape 159"/>
        <p:cNvGrpSpPr/>
        <p:nvPr/>
      </p:nvGrpSpPr>
      <p:grpSpPr>
        <a:xfrm>
          <a:off x="0" y="0"/>
          <a:ext cx="0" cy="0"/>
          <a:chOff x="0" y="0"/>
          <a:chExt cx="0" cy="0"/>
        </a:xfrm>
      </p:grpSpPr>
      <p:sp>
        <p:nvSpPr>
          <p:cNvPr id="160" name="Google Shape;160;p20"/>
          <p:cNvSpPr txBox="1"/>
          <p:nvPr/>
        </p:nvSpPr>
        <p:spPr>
          <a:xfrm>
            <a:off x="77469" y="34290"/>
            <a:ext cx="8985250" cy="1488440"/>
          </a:xfrm>
          <a:prstGeom prst="rect">
            <a:avLst/>
          </a:prstGeom>
          <a:noFill/>
          <a:ln>
            <a:noFill/>
          </a:ln>
        </p:spPr>
        <p:txBody>
          <a:bodyPr anchorCtr="0" anchor="t" bIns="0" lIns="0" spcFirstLastPara="1" rIns="0" wrap="square" tIns="12700">
            <a:spAutoFit/>
          </a:bodyPr>
          <a:lstStyle/>
          <a:p>
            <a:pPr indent="-337820" lvl="0" marL="350520" marR="14604"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Information,	and	new	subscriptions	for	the  services required by the source device.</a:t>
            </a:r>
            <a:endParaRPr sz="3200">
              <a:solidFill>
                <a:schemeClr val="dk1"/>
              </a:solidFill>
              <a:latin typeface="Times New Roman"/>
              <a:ea typeface="Times New Roman"/>
              <a:cs typeface="Times New Roman"/>
              <a:sym typeface="Times New Roman"/>
            </a:endParaRPr>
          </a:p>
          <a:p>
            <a:pPr indent="-337820" lvl="0" marL="35052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Data	synchronization	helps	mobile	users</a:t>
            </a:r>
            <a:endParaRPr sz="3200">
              <a:solidFill>
                <a:schemeClr val="dk1"/>
              </a:solidFill>
              <a:latin typeface="Times New Roman"/>
              <a:ea typeface="Times New Roman"/>
              <a:cs typeface="Times New Roman"/>
              <a:sym typeface="Times New Roman"/>
            </a:endParaRPr>
          </a:p>
        </p:txBody>
      </p:sp>
      <p:sp>
        <p:nvSpPr>
          <p:cNvPr id="161" name="Google Shape;161;p20"/>
          <p:cNvSpPr txBox="1"/>
          <p:nvPr/>
        </p:nvSpPr>
        <p:spPr>
          <a:xfrm>
            <a:off x="415290" y="1983740"/>
            <a:ext cx="80549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computing	on	mobile	devices,	When</a:t>
            </a:r>
            <a:endParaRPr sz="3200">
              <a:solidFill>
                <a:schemeClr val="dk1"/>
              </a:solidFill>
              <a:latin typeface="Times New Roman"/>
              <a:ea typeface="Times New Roman"/>
              <a:cs typeface="Times New Roman"/>
              <a:sym typeface="Times New Roman"/>
            </a:endParaRPr>
          </a:p>
        </p:txBody>
      </p:sp>
      <p:sp>
        <p:nvSpPr>
          <p:cNvPr id="162" name="Google Shape;162;p20"/>
          <p:cNvSpPr txBox="1"/>
          <p:nvPr/>
        </p:nvSpPr>
        <p:spPr>
          <a:xfrm>
            <a:off x="415290" y="1496059"/>
            <a:ext cx="8642350" cy="1000760"/>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in	accessing	data	and	using	it	for</a:t>
            </a:r>
            <a:endParaRPr sz="3200">
              <a:solidFill>
                <a:schemeClr val="dk1"/>
              </a:solidFill>
              <a:latin typeface="Times New Roman"/>
              <a:ea typeface="Times New Roman"/>
              <a:cs typeface="Times New Roman"/>
              <a:sym typeface="Times New Roman"/>
            </a:endParaRPr>
          </a:p>
          <a:p>
            <a:pPr indent="0" lvl="0" marL="0" marR="8255"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a:t>
            </a:r>
            <a:endParaRPr sz="3200">
              <a:solidFill>
                <a:schemeClr val="dk1"/>
              </a:solidFill>
              <a:latin typeface="Times New Roman"/>
              <a:ea typeface="Times New Roman"/>
              <a:cs typeface="Times New Roman"/>
              <a:sym typeface="Times New Roman"/>
            </a:endParaRPr>
          </a:p>
        </p:txBody>
      </p:sp>
      <p:sp>
        <p:nvSpPr>
          <p:cNvPr id="163" name="Google Shape;163;p20"/>
          <p:cNvSpPr txBox="1"/>
          <p:nvPr/>
        </p:nvSpPr>
        <p:spPr>
          <a:xfrm>
            <a:off x="415290" y="2471420"/>
            <a:ext cx="86391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device not connected to a source or server,</a:t>
            </a:r>
            <a:endParaRPr sz="3200">
              <a:solidFill>
                <a:schemeClr val="dk1"/>
              </a:solidFill>
              <a:latin typeface="Times New Roman"/>
              <a:ea typeface="Times New Roman"/>
              <a:cs typeface="Times New Roman"/>
              <a:sym typeface="Times New Roman"/>
            </a:endParaRPr>
          </a:p>
        </p:txBody>
      </p:sp>
      <p:sp>
        <p:nvSpPr>
          <p:cNvPr id="164" name="Google Shape;164;p20"/>
          <p:cNvSpPr txBox="1"/>
          <p:nvPr/>
        </p:nvSpPr>
        <p:spPr>
          <a:xfrm>
            <a:off x="415290" y="2959100"/>
            <a:ext cx="8647430" cy="2950210"/>
          </a:xfrm>
          <a:prstGeom prst="rect">
            <a:avLst/>
          </a:prstGeom>
          <a:noFill/>
          <a:ln>
            <a:noFill/>
          </a:ln>
        </p:spPr>
        <p:txBody>
          <a:bodyPr anchorCtr="0" anchor="t" bIns="0" lIns="0" spcFirstLastPara="1" rIns="0" wrap="square" tIns="12700">
            <a:spAutoFit/>
          </a:bodyPr>
          <a:lstStyle/>
          <a:p>
            <a:pPr indent="0" lvl="0" marL="12700" marR="1143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user may employ data that is not in  conflict with the present state of data at  the source.</a:t>
            </a:r>
            <a:endParaRPr sz="3200">
              <a:solidFill>
                <a:schemeClr val="dk1"/>
              </a:solidFill>
              <a:latin typeface="Times New Roman"/>
              <a:ea typeface="Times New Roman"/>
              <a:cs typeface="Times New Roman"/>
              <a:sym typeface="Times New Roman"/>
            </a:endParaRPr>
          </a:p>
          <a:p>
            <a:pPr indent="233679" lvl="0" marL="12700" marR="5080" rtl="0" algn="just">
              <a:lnSpc>
                <a:spcPct val="120000"/>
              </a:lnSpc>
              <a:spcBef>
                <a:spcPts val="114"/>
              </a:spcBef>
              <a:spcAft>
                <a:spcPts val="0"/>
              </a:spcAft>
              <a:buNone/>
            </a:pPr>
            <a:r>
              <a:rPr lang="en-US" sz="3200">
                <a:solidFill>
                  <a:schemeClr val="dk1"/>
                </a:solidFill>
                <a:latin typeface="Times New Roman"/>
                <a:ea typeface="Times New Roman"/>
                <a:cs typeface="Times New Roman"/>
                <a:sym typeface="Times New Roman"/>
              </a:rPr>
              <a:t>synchronization also helps mobile users  in hoarding the data at the personal area  computer and vice versa.</a:t>
            </a:r>
            <a:endParaRPr sz="3200">
              <a:solidFill>
                <a:schemeClr val="dk1"/>
              </a:solidFill>
              <a:latin typeface="Times New Roman"/>
              <a:ea typeface="Times New Roman"/>
              <a:cs typeface="Times New Roman"/>
              <a:sym typeface="Times New Roman"/>
            </a:endParaRPr>
          </a:p>
        </p:txBody>
      </p:sp>
      <p:sp>
        <p:nvSpPr>
          <p:cNvPr id="165" name="Google Shape;165;p20"/>
          <p:cNvSpPr txBox="1"/>
          <p:nvPr/>
        </p:nvSpPr>
        <p:spPr>
          <a:xfrm>
            <a:off x="77469" y="4399279"/>
            <a:ext cx="1682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9" name="Shape 169"/>
        <p:cNvGrpSpPr/>
        <p:nvPr/>
      </p:nvGrpSpPr>
      <p:grpSpPr>
        <a:xfrm>
          <a:off x="0" y="0"/>
          <a:ext cx="0" cy="0"/>
          <a:chOff x="0" y="0"/>
          <a:chExt cx="0" cy="0"/>
        </a:xfrm>
      </p:grpSpPr>
      <p:sp>
        <p:nvSpPr>
          <p:cNvPr id="170" name="Google Shape;170;p21"/>
          <p:cNvSpPr txBox="1"/>
          <p:nvPr/>
        </p:nvSpPr>
        <p:spPr>
          <a:xfrm>
            <a:off x="77469" y="34290"/>
            <a:ext cx="8979535" cy="6849109"/>
          </a:xfrm>
          <a:prstGeom prst="rect">
            <a:avLst/>
          </a:prstGeom>
          <a:noFill/>
          <a:ln>
            <a:noFill/>
          </a:ln>
        </p:spPr>
        <p:txBody>
          <a:bodyPr anchorCtr="0" anchor="t" bIns="0" lIns="0" spcFirstLastPara="1" rIns="0" wrap="square" tIns="12700">
            <a:spAutoFit/>
          </a:bodyPr>
          <a:lstStyle/>
          <a:p>
            <a:pPr indent="-196850" lvl="0" marL="12700" marR="5080" rtl="0" algn="just">
              <a:lnSpc>
                <a:spcPct val="99900"/>
              </a:lnSpc>
              <a:spcBef>
                <a:spcPts val="0"/>
              </a:spcBef>
              <a:spcAft>
                <a:spcPts val="0"/>
              </a:spcAft>
              <a:buClr>
                <a:schemeClr val="dk1"/>
              </a:buClr>
              <a:buSzPts val="3100"/>
              <a:buFont typeface="Arial"/>
              <a:buChar char="•"/>
            </a:pPr>
            <a:r>
              <a:rPr lang="en-US" sz="3200">
                <a:solidFill>
                  <a:schemeClr val="dk1"/>
                </a:solidFill>
                <a:latin typeface="Times New Roman"/>
                <a:ea typeface="Times New Roman"/>
                <a:cs typeface="Times New Roman"/>
                <a:sym typeface="Times New Roman"/>
              </a:rPr>
              <a:t>Synchronization helps storage at enterprise  server a large chunks of information for the  many devices connected to it and update  partial copies of data at frequent intervals.</a:t>
            </a:r>
            <a:endParaRPr sz="3200">
              <a:solidFill>
                <a:schemeClr val="dk1"/>
              </a:solidFill>
              <a:latin typeface="Times New Roman"/>
              <a:ea typeface="Times New Roman"/>
              <a:cs typeface="Times New Roman"/>
              <a:sym typeface="Times New Roman"/>
            </a:endParaRPr>
          </a:p>
          <a:p>
            <a:pPr indent="-196850" lvl="0" marL="12700" marR="6350" rtl="0" algn="just">
              <a:lnSpc>
                <a:spcPct val="100000"/>
              </a:lnSpc>
              <a:spcBef>
                <a:spcPts val="0"/>
              </a:spcBef>
              <a:spcAft>
                <a:spcPts val="0"/>
              </a:spcAft>
              <a:buClr>
                <a:schemeClr val="dk1"/>
              </a:buClr>
              <a:buSzPts val="3100"/>
              <a:buFont typeface="Arial"/>
              <a:buChar char="•"/>
            </a:pPr>
            <a:r>
              <a:rPr lang="en-US" sz="3200">
                <a:solidFill>
                  <a:schemeClr val="dk1"/>
                </a:solidFill>
                <a:latin typeface="Times New Roman"/>
                <a:ea typeface="Times New Roman"/>
                <a:cs typeface="Times New Roman"/>
                <a:sym typeface="Times New Roman"/>
              </a:rPr>
              <a:t>the following are the different processes in  data synchronization;</a:t>
            </a:r>
            <a:endParaRPr sz="3200">
              <a:solidFill>
                <a:schemeClr val="dk1"/>
              </a:solidFill>
              <a:latin typeface="Times New Roman"/>
              <a:ea typeface="Times New Roman"/>
              <a:cs typeface="Times New Roman"/>
              <a:sym typeface="Times New Roman"/>
            </a:endParaRPr>
          </a:p>
          <a:p>
            <a:pPr indent="-196850" lvl="0" marL="12700" marR="5080" rtl="0" algn="just">
              <a:lnSpc>
                <a:spcPct val="100000"/>
              </a:lnSpc>
              <a:spcBef>
                <a:spcPts val="0"/>
              </a:spcBef>
              <a:spcAft>
                <a:spcPts val="0"/>
              </a:spcAft>
              <a:buClr>
                <a:schemeClr val="dk1"/>
              </a:buClr>
              <a:buSzPts val="3100"/>
              <a:buFont typeface="Times New Roman"/>
              <a:buAutoNum type="arabicParenR"/>
            </a:pPr>
            <a:r>
              <a:rPr lang="en-US" sz="3200">
                <a:solidFill>
                  <a:schemeClr val="dk1"/>
                </a:solidFill>
                <a:latin typeface="Times New Roman"/>
                <a:ea typeface="Times New Roman"/>
                <a:cs typeface="Times New Roman"/>
                <a:sym typeface="Times New Roman"/>
              </a:rPr>
              <a:t>Synchronization between the server and  device when the server sends full copy.</a:t>
            </a:r>
            <a:endParaRPr sz="3200">
              <a:solidFill>
                <a:schemeClr val="dk1"/>
              </a:solidFill>
              <a:latin typeface="Times New Roman"/>
              <a:ea typeface="Times New Roman"/>
              <a:cs typeface="Times New Roman"/>
              <a:sym typeface="Times New Roman"/>
            </a:endParaRPr>
          </a:p>
          <a:p>
            <a:pPr indent="-196850" lvl="0" marL="12700" marR="6985" rtl="0" algn="just">
              <a:lnSpc>
                <a:spcPct val="120000"/>
              </a:lnSpc>
              <a:spcBef>
                <a:spcPts val="120"/>
              </a:spcBef>
              <a:spcAft>
                <a:spcPts val="0"/>
              </a:spcAft>
              <a:buClr>
                <a:schemeClr val="dk1"/>
              </a:buClr>
              <a:buSzPts val="3100"/>
              <a:buFont typeface="Times New Roman"/>
              <a:buAutoNum type="arabicParenR"/>
            </a:pPr>
            <a:r>
              <a:rPr lang="en-US" sz="3200">
                <a:solidFill>
                  <a:schemeClr val="dk1"/>
                </a:solidFill>
                <a:latin typeface="Times New Roman"/>
                <a:ea typeface="Times New Roman"/>
                <a:cs typeface="Times New Roman"/>
                <a:sym typeface="Times New Roman"/>
              </a:rPr>
              <a:t>Synchronization between device as a data  generating source and server when device  sends full copy.</a:t>
            </a:r>
            <a:endParaRPr sz="3200">
              <a:solidFill>
                <a:schemeClr val="dk1"/>
              </a:solidFill>
              <a:latin typeface="Times New Roman"/>
              <a:ea typeface="Times New Roman"/>
              <a:cs typeface="Times New Roman"/>
              <a:sym typeface="Times New Roman"/>
            </a:endParaRPr>
          </a:p>
          <a:p>
            <a:pPr indent="-374650" lvl="0" marL="387350" marR="0" rtl="0" algn="just">
              <a:lnSpc>
                <a:spcPct val="115937"/>
              </a:lnSpc>
              <a:spcBef>
                <a:spcPts val="0"/>
              </a:spcBef>
              <a:spcAft>
                <a:spcPts val="0"/>
              </a:spcAft>
              <a:buClr>
                <a:schemeClr val="dk1"/>
              </a:buClr>
              <a:buSzPts val="3100"/>
              <a:buFont typeface="Times New Roman"/>
              <a:buAutoNum type="arabicParenR"/>
            </a:pPr>
            <a:r>
              <a:rPr lang="en-US" sz="3200">
                <a:solidFill>
                  <a:schemeClr val="dk1"/>
                </a:solidFill>
                <a:latin typeface="Times New Roman"/>
                <a:ea typeface="Times New Roman"/>
                <a:cs typeface="Times New Roman"/>
                <a:sym typeface="Times New Roman"/>
              </a:rPr>
              <a:t>Synchronization between server and device</a:t>
            </a:r>
            <a:endParaRPr sz="3200">
              <a:solidFill>
                <a:schemeClr val="dk1"/>
              </a:solidFill>
              <a:latin typeface="Times New Roman"/>
              <a:ea typeface="Times New Roman"/>
              <a:cs typeface="Times New Roman"/>
              <a:sym typeface="Times New Roman"/>
            </a:endParaRPr>
          </a:p>
          <a:p>
            <a:pPr indent="0" lvl="0" marL="12700" marR="635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when partial but consistent copy stored at  device and updated as soon as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22"/>
          <p:cNvSpPr txBox="1"/>
          <p:nvPr/>
        </p:nvSpPr>
        <p:spPr>
          <a:xfrm>
            <a:off x="77469" y="34290"/>
            <a:ext cx="362204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copy modifies.</a:t>
            </a:r>
            <a:endParaRPr sz="3200">
              <a:solidFill>
                <a:schemeClr val="dk1"/>
              </a:solidFill>
              <a:latin typeface="Times New Roman"/>
              <a:ea typeface="Times New Roman"/>
              <a:cs typeface="Times New Roman"/>
              <a:sym typeface="Times New Roman"/>
            </a:endParaRPr>
          </a:p>
        </p:txBody>
      </p:sp>
      <p:sp>
        <p:nvSpPr>
          <p:cNvPr id="176" name="Google Shape;176;p22"/>
          <p:cNvSpPr txBox="1"/>
          <p:nvPr/>
        </p:nvSpPr>
        <p:spPr>
          <a:xfrm>
            <a:off x="415290" y="1109979"/>
            <a:ext cx="73437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device	for	partial	but	consistent</a:t>
            </a:r>
            <a:endParaRPr sz="3200">
              <a:solidFill>
                <a:schemeClr val="dk1"/>
              </a:solidFill>
              <a:latin typeface="Times New Roman"/>
              <a:ea typeface="Times New Roman"/>
              <a:cs typeface="Times New Roman"/>
              <a:sym typeface="Times New Roman"/>
            </a:endParaRPr>
          </a:p>
        </p:txBody>
      </p:sp>
      <p:sp>
        <p:nvSpPr>
          <p:cNvPr id="177" name="Google Shape;177;p22"/>
          <p:cNvSpPr txBox="1"/>
          <p:nvPr/>
        </p:nvSpPr>
        <p:spPr>
          <a:xfrm>
            <a:off x="77469" y="623570"/>
            <a:ext cx="8978900" cy="999490"/>
          </a:xfrm>
          <a:prstGeom prst="rect">
            <a:avLst/>
          </a:prstGeom>
          <a:noFill/>
          <a:ln>
            <a:noFill/>
          </a:ln>
        </p:spPr>
        <p:txBody>
          <a:bodyPr anchorCtr="0" anchor="t" bIns="0" lIns="0" spcFirstLastPara="1" rIns="0" wrap="square" tIns="12700">
            <a:spAutoFit/>
          </a:bodyPr>
          <a:lstStyle/>
          <a:p>
            <a:pPr indent="0" lvl="0" marL="0" marR="5715" rtl="0" algn="r">
              <a:lnSpc>
                <a:spcPct val="119843"/>
              </a:lnSpc>
              <a:spcBef>
                <a:spcPts val="0"/>
              </a:spcBef>
              <a:spcAft>
                <a:spcPts val="0"/>
              </a:spcAft>
              <a:buNone/>
            </a:pPr>
            <a:r>
              <a:rPr lang="en-US" sz="3200">
                <a:solidFill>
                  <a:schemeClr val="dk1"/>
                </a:solidFill>
                <a:latin typeface="Times New Roman"/>
                <a:ea typeface="Times New Roman"/>
                <a:cs typeface="Times New Roman"/>
                <a:sym typeface="Times New Roman"/>
              </a:rPr>
              <a:t>4)	Synchronization	between	server	and</a:t>
            </a:r>
            <a:endParaRPr sz="3200">
              <a:solidFill>
                <a:schemeClr val="dk1"/>
              </a:solidFill>
              <a:latin typeface="Times New Roman"/>
              <a:ea typeface="Times New Roman"/>
              <a:cs typeface="Times New Roman"/>
              <a:sym typeface="Times New Roman"/>
            </a:endParaRPr>
          </a:p>
          <a:p>
            <a:pPr indent="0" lvl="0" marL="0" marR="5080" rtl="0" algn="r">
              <a:lnSpc>
                <a:spcPct val="119843"/>
              </a:lnSpc>
              <a:spcBef>
                <a:spcPts val="0"/>
              </a:spcBef>
              <a:spcAft>
                <a:spcPts val="0"/>
              </a:spcAft>
              <a:buNone/>
            </a:pPr>
            <a:r>
              <a:rPr lang="en-US" sz="3200">
                <a:solidFill>
                  <a:schemeClr val="dk1"/>
                </a:solidFill>
                <a:latin typeface="Times New Roman"/>
                <a:ea typeface="Times New Roman"/>
                <a:cs typeface="Times New Roman"/>
                <a:sym typeface="Times New Roman"/>
              </a:rPr>
              <a:t>copy</a:t>
            </a:r>
            <a:endParaRPr sz="3200">
              <a:solidFill>
                <a:schemeClr val="dk1"/>
              </a:solidFill>
              <a:latin typeface="Times New Roman"/>
              <a:ea typeface="Times New Roman"/>
              <a:cs typeface="Times New Roman"/>
              <a:sym typeface="Times New Roman"/>
            </a:endParaRPr>
          </a:p>
        </p:txBody>
      </p:sp>
      <p:sp>
        <p:nvSpPr>
          <p:cNvPr id="178" name="Google Shape;178;p22"/>
          <p:cNvSpPr txBox="1"/>
          <p:nvPr/>
        </p:nvSpPr>
        <p:spPr>
          <a:xfrm>
            <a:off x="77469" y="1597659"/>
            <a:ext cx="8978900" cy="2077720"/>
          </a:xfrm>
          <a:prstGeom prst="rect">
            <a:avLst/>
          </a:prstGeom>
          <a:noFill/>
          <a:ln>
            <a:noFill/>
          </a:ln>
        </p:spPr>
        <p:txBody>
          <a:bodyPr anchorCtr="0" anchor="t" bIns="0" lIns="0" spcFirstLastPara="1" rIns="0" wrap="square" tIns="12700">
            <a:spAutoFit/>
          </a:bodyPr>
          <a:lstStyle/>
          <a:p>
            <a:pPr indent="0" lvl="0" marL="35052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stored at the device, but the modified copy  at server need not be send to the device on  next transaction.</a:t>
            </a:r>
            <a:endParaRPr sz="3200">
              <a:solidFill>
                <a:schemeClr val="dk1"/>
              </a:solidFill>
              <a:latin typeface="Times New Roman"/>
              <a:ea typeface="Times New Roman"/>
              <a:cs typeface="Times New Roman"/>
              <a:sym typeface="Times New Roman"/>
            </a:endParaRPr>
          </a:p>
          <a:p>
            <a:pPr indent="0" lvl="0" marL="12700" marR="0" rtl="0" algn="just">
              <a:lnSpc>
                <a:spcPct val="100000"/>
              </a:lnSpc>
              <a:spcBef>
                <a:spcPts val="800"/>
              </a:spcBef>
              <a:spcAft>
                <a:spcPts val="0"/>
              </a:spcAft>
              <a:buNone/>
            </a:pPr>
            <a:r>
              <a:rPr lang="en-US" sz="3200">
                <a:solidFill>
                  <a:srgbClr val="0000CC"/>
                </a:solidFill>
                <a:latin typeface="Times New Roman"/>
                <a:ea typeface="Times New Roman"/>
                <a:cs typeface="Times New Roman"/>
                <a:sym typeface="Times New Roman"/>
              </a:rPr>
              <a:t>Types of synchronization:</a:t>
            </a:r>
            <a:endParaRPr sz="3200">
              <a:solidFill>
                <a:schemeClr val="dk1"/>
              </a:solidFill>
              <a:latin typeface="Times New Roman"/>
              <a:ea typeface="Times New Roman"/>
              <a:cs typeface="Times New Roman"/>
              <a:sym typeface="Times New Roman"/>
            </a:endParaRPr>
          </a:p>
        </p:txBody>
      </p:sp>
      <p:sp>
        <p:nvSpPr>
          <p:cNvPr id="179" name="Google Shape;179;p22"/>
          <p:cNvSpPr txBox="1"/>
          <p:nvPr/>
        </p:nvSpPr>
        <p:spPr>
          <a:xfrm>
            <a:off x="77469" y="3750309"/>
            <a:ext cx="4621530" cy="100076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Data	synchronization  between	the	mobile</a:t>
            </a:r>
            <a:endParaRPr sz="3200">
              <a:solidFill>
                <a:schemeClr val="dk1"/>
              </a:solidFill>
              <a:latin typeface="Times New Roman"/>
              <a:ea typeface="Times New Roman"/>
              <a:cs typeface="Times New Roman"/>
              <a:sym typeface="Times New Roman"/>
            </a:endParaRPr>
          </a:p>
        </p:txBody>
      </p:sp>
      <p:sp>
        <p:nvSpPr>
          <p:cNvPr id="180" name="Google Shape;180;p22"/>
          <p:cNvSpPr txBox="1"/>
          <p:nvPr/>
        </p:nvSpPr>
        <p:spPr>
          <a:xfrm>
            <a:off x="6245817" y="3750309"/>
            <a:ext cx="2811145" cy="1000760"/>
          </a:xfrm>
          <a:prstGeom prst="rect">
            <a:avLst/>
          </a:prstGeom>
          <a:noFill/>
          <a:ln>
            <a:noFill/>
          </a:ln>
        </p:spPr>
        <p:txBody>
          <a:bodyPr anchorCtr="0" anchor="t" bIns="0" lIns="0" spcFirstLastPara="1" rIns="0" wrap="square" tIns="12700">
            <a:spAutoFit/>
          </a:bodyPr>
          <a:lstStyle/>
          <a:p>
            <a:pPr indent="-328294" lvl="0" marL="34036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happened	in  and	service</a:t>
            </a:r>
            <a:endParaRPr sz="3200">
              <a:solidFill>
                <a:schemeClr val="dk1"/>
              </a:solidFill>
              <a:latin typeface="Times New Roman"/>
              <a:ea typeface="Times New Roman"/>
              <a:cs typeface="Times New Roman"/>
              <a:sym typeface="Times New Roman"/>
            </a:endParaRPr>
          </a:p>
        </p:txBody>
      </p:sp>
      <p:sp>
        <p:nvSpPr>
          <p:cNvPr id="181" name="Google Shape;181;p22"/>
          <p:cNvSpPr txBox="1"/>
          <p:nvPr/>
        </p:nvSpPr>
        <p:spPr>
          <a:xfrm>
            <a:off x="415290" y="4725670"/>
            <a:ext cx="37655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provider	(server),</a:t>
            </a:r>
            <a:endParaRPr sz="3200">
              <a:solidFill>
                <a:schemeClr val="dk1"/>
              </a:solidFill>
              <a:latin typeface="Times New Roman"/>
              <a:ea typeface="Times New Roman"/>
              <a:cs typeface="Times New Roman"/>
              <a:sym typeface="Times New Roman"/>
            </a:endParaRPr>
          </a:p>
        </p:txBody>
      </p:sp>
      <p:sp>
        <p:nvSpPr>
          <p:cNvPr id="182" name="Google Shape;182;p22"/>
          <p:cNvSpPr txBox="1"/>
          <p:nvPr/>
        </p:nvSpPr>
        <p:spPr>
          <a:xfrm>
            <a:off x="4678712" y="3750309"/>
            <a:ext cx="1581150" cy="1488440"/>
          </a:xfrm>
          <a:prstGeom prst="rect">
            <a:avLst/>
          </a:prstGeom>
          <a:noFill/>
          <a:ln>
            <a:noFill/>
          </a:ln>
        </p:spPr>
        <p:txBody>
          <a:bodyPr anchorCtr="0" anchor="t" bIns="0" lIns="0" spcFirstLastPara="1" rIns="0" wrap="square" tIns="12700">
            <a:spAutoFit/>
          </a:bodyPr>
          <a:lstStyle/>
          <a:p>
            <a:pPr indent="74929" lvl="0" marL="347345"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has  device</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mobile</a:t>
            </a:r>
            <a:endParaRPr sz="3200">
              <a:solidFill>
                <a:schemeClr val="dk1"/>
              </a:solidFill>
              <a:latin typeface="Times New Roman"/>
              <a:ea typeface="Times New Roman"/>
              <a:cs typeface="Times New Roman"/>
              <a:sym typeface="Times New Roman"/>
            </a:endParaRPr>
          </a:p>
        </p:txBody>
      </p:sp>
      <p:sp>
        <p:nvSpPr>
          <p:cNvPr id="183" name="Google Shape;183;p22"/>
          <p:cNvSpPr txBox="1"/>
          <p:nvPr/>
        </p:nvSpPr>
        <p:spPr>
          <a:xfrm>
            <a:off x="6523855" y="4725670"/>
            <a:ext cx="252984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device	and</a:t>
            </a:r>
            <a:endParaRPr sz="3200">
              <a:solidFill>
                <a:schemeClr val="dk1"/>
              </a:solidFill>
              <a:latin typeface="Times New Roman"/>
              <a:ea typeface="Times New Roman"/>
              <a:cs typeface="Times New Roman"/>
              <a:sym typeface="Times New Roman"/>
            </a:endParaRPr>
          </a:p>
        </p:txBody>
      </p:sp>
      <p:sp>
        <p:nvSpPr>
          <p:cNvPr id="184" name="Google Shape;184;p22"/>
          <p:cNvSpPr txBox="1"/>
          <p:nvPr/>
        </p:nvSpPr>
        <p:spPr>
          <a:xfrm>
            <a:off x="415290" y="5213350"/>
            <a:ext cx="8640445" cy="1487170"/>
          </a:xfrm>
          <a:prstGeom prst="rect">
            <a:avLst/>
          </a:prstGeom>
          <a:noFill/>
          <a:ln>
            <a:noFill/>
          </a:ln>
        </p:spPr>
        <p:txBody>
          <a:bodyPr anchorCtr="0" anchor="t" bIns="0" lIns="0" spcFirstLastPara="1" rIns="0" wrap="square" tIns="12700">
            <a:spAutoFit/>
          </a:bodyPr>
          <a:lstStyle/>
          <a:p>
            <a:pPr indent="0" lvl="0" marL="12700" marR="5080"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personal computer or between the mobile  devices which are enabled Wi-Fi or  Bluetooth.</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p23"/>
          <p:cNvSpPr txBox="1"/>
          <p:nvPr/>
        </p:nvSpPr>
        <p:spPr>
          <a:xfrm>
            <a:off x="77469" y="34290"/>
            <a:ext cx="8983980" cy="4513580"/>
          </a:xfrm>
          <a:prstGeom prst="rect">
            <a:avLst/>
          </a:prstGeom>
          <a:noFill/>
          <a:ln>
            <a:noFill/>
          </a:ln>
        </p:spPr>
        <p:txBody>
          <a:bodyPr anchorCtr="0" anchor="t" bIns="0" lIns="0" spcFirstLastPara="1" rIns="0" wrap="square" tIns="12700">
            <a:spAutoFit/>
          </a:bodyPr>
          <a:lstStyle/>
          <a:p>
            <a:pPr indent="-337820" lvl="0" marL="350520" marR="10795"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following	are	different	synchronization  categories;</a:t>
            </a:r>
            <a:endParaRPr sz="3200">
              <a:solidFill>
                <a:schemeClr val="dk1"/>
              </a:solidFill>
              <a:latin typeface="Times New Roman"/>
              <a:ea typeface="Times New Roman"/>
              <a:cs typeface="Times New Roman"/>
              <a:sym typeface="Times New Roman"/>
            </a:endParaRPr>
          </a:p>
          <a:p>
            <a:pPr indent="-337820" lvl="0" marL="350520" marR="5080" rtl="0" algn="l">
              <a:lnSpc>
                <a:spcPct val="100000"/>
              </a:lnSpc>
              <a:spcBef>
                <a:spcPts val="790"/>
              </a:spcBef>
              <a:spcAft>
                <a:spcPts val="0"/>
              </a:spcAft>
              <a:buNone/>
            </a:pPr>
            <a:r>
              <a:rPr lang="en-US" sz="3200">
                <a:solidFill>
                  <a:srgbClr val="E36B09"/>
                </a:solidFill>
                <a:latin typeface="Times New Roman"/>
                <a:ea typeface="Times New Roman"/>
                <a:cs typeface="Times New Roman"/>
                <a:sym typeface="Times New Roman"/>
              </a:rPr>
              <a:t>1)Two	way			synchronization:	</a:t>
            </a:r>
            <a:r>
              <a:rPr lang="en-US" sz="3200">
                <a:solidFill>
                  <a:schemeClr val="dk1"/>
                </a:solidFill>
                <a:latin typeface="Times New Roman"/>
                <a:ea typeface="Times New Roman"/>
                <a:cs typeface="Times New Roman"/>
                <a:sym typeface="Times New Roman"/>
              </a:rPr>
              <a:t>Partial		or	full  copies	 of		data		are	 synchronized		between  device	and	server.	For	example	consider  the	same	data	set		at	the		device	and		at	 the  server,		two		way	synchronization			mean,  any changes made at one side it should be  consistent at other side.</a:t>
            </a:r>
            <a:endParaRPr sz="3200">
              <a:solidFill>
                <a:schemeClr val="dk1"/>
              </a:solidFill>
              <a:latin typeface="Times New Roman"/>
              <a:ea typeface="Times New Roman"/>
              <a:cs typeface="Times New Roman"/>
              <a:sym typeface="Times New Roman"/>
            </a:endParaRPr>
          </a:p>
        </p:txBody>
      </p:sp>
      <p:sp>
        <p:nvSpPr>
          <p:cNvPr id="190" name="Google Shape;190;p23"/>
          <p:cNvSpPr txBox="1"/>
          <p:nvPr/>
        </p:nvSpPr>
        <p:spPr>
          <a:xfrm>
            <a:off x="77469" y="4624070"/>
            <a:ext cx="1861820" cy="100076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None/>
            </a:pPr>
            <a:r>
              <a:rPr lang="en-US" sz="3200">
                <a:solidFill>
                  <a:srgbClr val="E36B09"/>
                </a:solidFill>
                <a:latin typeface="Times New Roman"/>
                <a:ea typeface="Times New Roman"/>
                <a:cs typeface="Times New Roman"/>
                <a:sym typeface="Times New Roman"/>
              </a:rPr>
              <a:t>2)Server </a:t>
            </a:r>
            <a:r>
              <a:rPr lang="en-US" sz="3200">
                <a:solidFill>
                  <a:schemeClr val="dk1"/>
                </a:solidFill>
                <a:latin typeface="Times New Roman"/>
                <a:ea typeface="Times New Roman"/>
                <a:cs typeface="Times New Roman"/>
                <a:sym typeface="Times New Roman"/>
              </a:rPr>
              <a:t> method</a:t>
            </a:r>
            <a:endParaRPr sz="3200">
              <a:solidFill>
                <a:schemeClr val="dk1"/>
              </a:solidFill>
              <a:latin typeface="Times New Roman"/>
              <a:ea typeface="Times New Roman"/>
              <a:cs typeface="Times New Roman"/>
              <a:sym typeface="Times New Roman"/>
            </a:endParaRPr>
          </a:p>
        </p:txBody>
      </p:sp>
      <p:sp>
        <p:nvSpPr>
          <p:cNvPr id="191" name="Google Shape;191;p23"/>
          <p:cNvSpPr txBox="1"/>
          <p:nvPr/>
        </p:nvSpPr>
        <p:spPr>
          <a:xfrm>
            <a:off x="2084628" y="4624070"/>
            <a:ext cx="6980555" cy="1000760"/>
          </a:xfrm>
          <a:prstGeom prst="rect">
            <a:avLst/>
          </a:prstGeom>
          <a:noFill/>
          <a:ln>
            <a:noFill/>
          </a:ln>
        </p:spPr>
        <p:txBody>
          <a:bodyPr anchorCtr="0" anchor="t" bIns="0" lIns="0" spcFirstLastPara="1" rIns="0" wrap="square" tIns="12700">
            <a:spAutoFit/>
          </a:bodyPr>
          <a:lstStyle/>
          <a:p>
            <a:pPr indent="-182245" lvl="0" marL="194310" marR="5080" rtl="0" algn="l">
              <a:lnSpc>
                <a:spcPct val="100000"/>
              </a:lnSpc>
              <a:spcBef>
                <a:spcPts val="0"/>
              </a:spcBef>
              <a:spcAft>
                <a:spcPts val="0"/>
              </a:spcAft>
              <a:buNone/>
            </a:pPr>
            <a:r>
              <a:rPr lang="en-US" sz="3200">
                <a:solidFill>
                  <a:srgbClr val="E36B09"/>
                </a:solidFill>
                <a:latin typeface="Times New Roman"/>
                <a:ea typeface="Times New Roman"/>
                <a:cs typeface="Times New Roman"/>
                <a:sym typeface="Times New Roman"/>
              </a:rPr>
              <a:t>alerted		synchronization:	</a:t>
            </a:r>
            <a:r>
              <a:rPr lang="en-US" sz="3200">
                <a:solidFill>
                  <a:schemeClr val="dk1"/>
                </a:solidFill>
                <a:latin typeface="Times New Roman"/>
                <a:ea typeface="Times New Roman"/>
                <a:cs typeface="Times New Roman"/>
                <a:sym typeface="Times New Roman"/>
              </a:rPr>
              <a:t>In	this  when	the	data	is	modified	at</a:t>
            </a:r>
            <a:endParaRPr sz="3200">
              <a:solidFill>
                <a:schemeClr val="dk1"/>
              </a:solidFill>
              <a:latin typeface="Times New Roman"/>
              <a:ea typeface="Times New Roman"/>
              <a:cs typeface="Times New Roman"/>
              <a:sym typeface="Times New Roman"/>
            </a:endParaRPr>
          </a:p>
        </p:txBody>
      </p:sp>
      <p:sp>
        <p:nvSpPr>
          <p:cNvPr id="192" name="Google Shape;192;p23"/>
          <p:cNvSpPr txBox="1"/>
          <p:nvPr/>
        </p:nvSpPr>
        <p:spPr>
          <a:xfrm>
            <a:off x="415290" y="5599429"/>
            <a:ext cx="8637905" cy="999490"/>
          </a:xfrm>
          <a:prstGeom prst="rect">
            <a:avLst/>
          </a:prstGeom>
          <a:noFill/>
          <a:ln>
            <a:noFill/>
          </a:ln>
        </p:spPr>
        <p:txBody>
          <a:bodyPr anchorCtr="0" anchor="t" bIns="0" lIns="0" spcFirstLastPara="1" rIns="0" wrap="square" tIns="29825">
            <a:spAutoFit/>
          </a:bodyPr>
          <a:lstStyle/>
          <a:p>
            <a:pPr indent="0" lvl="0" marL="12700" marR="5080" rtl="0" algn="l">
              <a:lnSpc>
                <a:spcPct val="119656"/>
              </a:lnSpc>
              <a:spcBef>
                <a:spcPts val="0"/>
              </a:spcBef>
              <a:spcAft>
                <a:spcPts val="0"/>
              </a:spcAft>
              <a:buNone/>
            </a:pPr>
            <a:r>
              <a:rPr lang="en-US" sz="3200">
                <a:solidFill>
                  <a:schemeClr val="dk1"/>
                </a:solidFill>
                <a:latin typeface="Times New Roman"/>
                <a:ea typeface="Times New Roman"/>
                <a:cs typeface="Times New Roman"/>
                <a:sym typeface="Times New Roman"/>
              </a:rPr>
              <a:t>server,	then	it	generates	the	alerts	the	to  the clients, now the client synchronizes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24"/>
          <p:cNvSpPr txBox="1"/>
          <p:nvPr/>
        </p:nvSpPr>
        <p:spPr>
          <a:xfrm>
            <a:off x="77469" y="34290"/>
            <a:ext cx="8981440" cy="2564130"/>
          </a:xfrm>
          <a:prstGeom prst="rect">
            <a:avLst/>
          </a:prstGeom>
          <a:noFill/>
          <a:ln>
            <a:noFill/>
          </a:ln>
        </p:spPr>
        <p:txBody>
          <a:bodyPr anchorCtr="0" anchor="t" bIns="0" lIns="0" spcFirstLastPara="1" rIns="0" wrap="square" tIns="12700">
            <a:spAutoFit/>
          </a:bodyPr>
          <a:lstStyle/>
          <a:p>
            <a:pPr indent="-337820" lvl="0" marL="350520" marR="13334"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modified data by placing the pull request to  the server.</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None/>
            </a:pPr>
            <a:r>
              <a:rPr lang="en-US" sz="3200">
                <a:solidFill>
                  <a:srgbClr val="E36B09"/>
                </a:solidFill>
                <a:latin typeface="Times New Roman"/>
                <a:ea typeface="Times New Roman"/>
                <a:cs typeface="Times New Roman"/>
                <a:sym typeface="Times New Roman"/>
              </a:rPr>
              <a:t>3) One way server initiated synchronization: </a:t>
            </a:r>
            <a:r>
              <a:rPr lang="en-US" sz="3200">
                <a:solidFill>
                  <a:schemeClr val="dk1"/>
                </a:solidFill>
                <a:latin typeface="Times New Roman"/>
                <a:ea typeface="Times New Roman"/>
                <a:cs typeface="Times New Roman"/>
                <a:sym typeface="Times New Roman"/>
              </a:rPr>
              <a:t> In this method server initiates  synchronization of any new modifications</a:t>
            </a:r>
            <a:endParaRPr sz="3200">
              <a:solidFill>
                <a:schemeClr val="dk1"/>
              </a:solidFill>
              <a:latin typeface="Times New Roman"/>
              <a:ea typeface="Times New Roman"/>
              <a:cs typeface="Times New Roman"/>
              <a:sym typeface="Times New Roman"/>
            </a:endParaRPr>
          </a:p>
        </p:txBody>
      </p:sp>
      <p:sp>
        <p:nvSpPr>
          <p:cNvPr id="198" name="Google Shape;198;p24"/>
          <p:cNvSpPr txBox="1"/>
          <p:nvPr/>
        </p:nvSpPr>
        <p:spPr>
          <a:xfrm>
            <a:off x="415290" y="2573020"/>
            <a:ext cx="616966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since	the	communication</a:t>
            </a:r>
            <a:endParaRPr sz="3200">
              <a:solidFill>
                <a:schemeClr val="dk1"/>
              </a:solidFill>
              <a:latin typeface="Times New Roman"/>
              <a:ea typeface="Times New Roman"/>
              <a:cs typeface="Times New Roman"/>
              <a:sym typeface="Times New Roman"/>
            </a:endParaRPr>
          </a:p>
        </p:txBody>
      </p:sp>
      <p:sp>
        <p:nvSpPr>
          <p:cNvPr id="199" name="Google Shape;199;p24"/>
          <p:cNvSpPr txBox="1"/>
          <p:nvPr/>
        </p:nvSpPr>
        <p:spPr>
          <a:xfrm>
            <a:off x="415290" y="3060700"/>
            <a:ext cx="62293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modification.	Now	the	server</a:t>
            </a:r>
            <a:endParaRPr sz="3200">
              <a:solidFill>
                <a:schemeClr val="dk1"/>
              </a:solidFill>
              <a:latin typeface="Times New Roman"/>
              <a:ea typeface="Times New Roman"/>
              <a:cs typeface="Times New Roman"/>
              <a:sym typeface="Times New Roman"/>
            </a:endParaRPr>
          </a:p>
        </p:txBody>
      </p:sp>
      <p:sp>
        <p:nvSpPr>
          <p:cNvPr id="200" name="Google Shape;200;p24"/>
          <p:cNvSpPr txBox="1"/>
          <p:nvPr/>
        </p:nvSpPr>
        <p:spPr>
          <a:xfrm>
            <a:off x="6928750" y="2573020"/>
            <a:ext cx="2129155" cy="1000760"/>
          </a:xfrm>
          <a:prstGeom prst="rect">
            <a:avLst/>
          </a:prstGeom>
          <a:noFill/>
          <a:ln>
            <a:noFill/>
          </a:ln>
        </p:spPr>
        <p:txBody>
          <a:bodyPr anchorCtr="0" anchor="t" bIns="0" lIns="0" spcFirstLastPara="1" rIns="0" wrap="square" tIns="12700">
            <a:spAutoFit/>
          </a:bodyPr>
          <a:lstStyle/>
          <a:p>
            <a:pPr indent="32639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of	last  sends		the</a:t>
            </a:r>
            <a:endParaRPr sz="3200">
              <a:solidFill>
                <a:schemeClr val="dk1"/>
              </a:solidFill>
              <a:latin typeface="Times New Roman"/>
              <a:ea typeface="Times New Roman"/>
              <a:cs typeface="Times New Roman"/>
              <a:sym typeface="Times New Roman"/>
            </a:endParaRPr>
          </a:p>
        </p:txBody>
      </p:sp>
      <p:sp>
        <p:nvSpPr>
          <p:cNvPr id="201" name="Google Shape;201;p24"/>
          <p:cNvSpPr txBox="1"/>
          <p:nvPr/>
        </p:nvSpPr>
        <p:spPr>
          <a:xfrm>
            <a:off x="77469" y="3445510"/>
            <a:ext cx="8987790" cy="1203960"/>
          </a:xfrm>
          <a:prstGeom prst="rect">
            <a:avLst/>
          </a:prstGeom>
          <a:noFill/>
          <a:ln>
            <a:noFill/>
          </a:ln>
        </p:spPr>
        <p:txBody>
          <a:bodyPr anchorCtr="0" anchor="t" bIns="0" lIns="0" spcFirstLastPara="1" rIns="0" wrap="square" tIns="114300">
            <a:spAutoFit/>
          </a:bodyPr>
          <a:lstStyle/>
          <a:p>
            <a:pPr indent="0" lvl="0" marL="35052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modified copy to the client.</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800"/>
              </a:spcBef>
              <a:spcAft>
                <a:spcPts val="0"/>
              </a:spcAft>
              <a:buNone/>
            </a:pPr>
            <a:r>
              <a:rPr lang="en-US" sz="3200">
                <a:solidFill>
                  <a:srgbClr val="E36B09"/>
                </a:solidFill>
                <a:latin typeface="Times New Roman"/>
                <a:ea typeface="Times New Roman"/>
                <a:cs typeface="Times New Roman"/>
                <a:sym typeface="Times New Roman"/>
              </a:rPr>
              <a:t>4)	Refresh	synchronization	at	client:	</a:t>
            </a:r>
            <a:r>
              <a:rPr lang="en-US" sz="3200">
                <a:solidFill>
                  <a:schemeClr val="dk1"/>
                </a:solidFill>
                <a:latin typeface="Times New Roman"/>
                <a:ea typeface="Times New Roman"/>
                <a:cs typeface="Times New Roman"/>
                <a:sym typeface="Times New Roman"/>
              </a:rPr>
              <a:t>In	this</a:t>
            </a:r>
            <a:endParaRPr sz="3200">
              <a:solidFill>
                <a:schemeClr val="dk1"/>
              </a:solidFill>
              <a:latin typeface="Times New Roman"/>
              <a:ea typeface="Times New Roman"/>
              <a:cs typeface="Times New Roman"/>
              <a:sym typeface="Times New Roman"/>
            </a:endParaRPr>
          </a:p>
        </p:txBody>
      </p:sp>
      <p:sp>
        <p:nvSpPr>
          <p:cNvPr id="202" name="Google Shape;202;p24"/>
          <p:cNvSpPr txBox="1"/>
          <p:nvPr/>
        </p:nvSpPr>
        <p:spPr>
          <a:xfrm>
            <a:off x="415290" y="5599429"/>
            <a:ext cx="77533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refreshing	its	data	and	refreshing</a:t>
            </a:r>
            <a:endParaRPr sz="3200">
              <a:solidFill>
                <a:schemeClr val="dk1"/>
              </a:solidFill>
              <a:latin typeface="Times New Roman"/>
              <a:ea typeface="Times New Roman"/>
              <a:cs typeface="Times New Roman"/>
              <a:sym typeface="Times New Roman"/>
            </a:endParaRPr>
          </a:p>
        </p:txBody>
      </p:sp>
      <p:sp>
        <p:nvSpPr>
          <p:cNvPr id="203" name="Google Shape;203;p24"/>
          <p:cNvSpPr txBox="1"/>
          <p:nvPr/>
        </p:nvSpPr>
        <p:spPr>
          <a:xfrm>
            <a:off x="415290" y="4624070"/>
            <a:ext cx="8643620" cy="1488440"/>
          </a:xfrm>
          <a:prstGeom prst="rect">
            <a:avLst/>
          </a:prstGeom>
          <a:noFill/>
          <a:ln>
            <a:noFill/>
          </a:ln>
        </p:spPr>
        <p:txBody>
          <a:bodyPr anchorCtr="0" anchor="t" bIns="0" lIns="0" spcFirstLastPara="1" rIns="0" wrap="square" tIns="12700">
            <a:spAutoFit/>
          </a:bodyPr>
          <a:lstStyle/>
          <a:p>
            <a:pPr indent="0" lvl="0" marL="12700" marR="5080"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method,	client		initiates	the  synchronization	with	the	server		for</a:t>
            </a:r>
            <a:endParaRPr sz="3200">
              <a:solidFill>
                <a:schemeClr val="dk1"/>
              </a:solidFill>
              <a:latin typeface="Times New Roman"/>
              <a:ea typeface="Times New Roman"/>
              <a:cs typeface="Times New Roman"/>
              <a:sym typeface="Times New Roman"/>
            </a:endParaRPr>
          </a:p>
          <a:p>
            <a:pPr indent="0" lvl="0" marL="0" marR="6350"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its</a:t>
            </a:r>
            <a:endParaRPr sz="3200">
              <a:solidFill>
                <a:schemeClr val="dk1"/>
              </a:solidFill>
              <a:latin typeface="Times New Roman"/>
              <a:ea typeface="Times New Roman"/>
              <a:cs typeface="Times New Roman"/>
              <a:sym typeface="Times New Roman"/>
            </a:endParaRPr>
          </a:p>
        </p:txBody>
      </p:sp>
      <p:sp>
        <p:nvSpPr>
          <p:cNvPr id="204" name="Google Shape;204;p24"/>
          <p:cNvSpPr txBox="1"/>
          <p:nvPr/>
        </p:nvSpPr>
        <p:spPr>
          <a:xfrm>
            <a:off x="415290" y="6085840"/>
            <a:ext cx="828865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configuration parameters saved at server.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25"/>
          <p:cNvSpPr txBox="1"/>
          <p:nvPr/>
        </p:nvSpPr>
        <p:spPr>
          <a:xfrm>
            <a:off x="77469" y="34290"/>
            <a:ext cx="8978265" cy="1974850"/>
          </a:xfrm>
          <a:prstGeom prst="rect">
            <a:avLst/>
          </a:prstGeom>
          <a:noFill/>
          <a:ln>
            <a:noFill/>
          </a:ln>
        </p:spPr>
        <p:txBody>
          <a:bodyPr anchorCtr="0" anchor="t" bIns="0" lIns="0" spcFirstLastPara="1" rIns="0" wrap="square" tIns="12700">
            <a:spAutoFit/>
          </a:bodyPr>
          <a:lstStyle/>
          <a:p>
            <a:pPr indent="-337820" lvl="0" marL="350520" marR="5080"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For example, when the connecting device  parameters are changed or a new device  connected to the server, then  the  configuration information is send to the</a:t>
            </a:r>
            <a:endParaRPr sz="3200">
              <a:solidFill>
                <a:schemeClr val="dk1"/>
              </a:solidFill>
              <a:latin typeface="Times New Roman"/>
              <a:ea typeface="Times New Roman"/>
              <a:cs typeface="Times New Roman"/>
              <a:sym typeface="Times New Roman"/>
            </a:endParaRPr>
          </a:p>
        </p:txBody>
      </p:sp>
      <p:sp>
        <p:nvSpPr>
          <p:cNvPr id="210" name="Google Shape;210;p25"/>
          <p:cNvSpPr txBox="1"/>
          <p:nvPr/>
        </p:nvSpPr>
        <p:spPr>
          <a:xfrm>
            <a:off x="415290" y="1983740"/>
            <a:ext cx="229552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server	to</a:t>
            </a:r>
            <a:endParaRPr sz="3200">
              <a:solidFill>
                <a:schemeClr val="dk1"/>
              </a:solidFill>
              <a:latin typeface="Times New Roman"/>
              <a:ea typeface="Times New Roman"/>
              <a:cs typeface="Times New Roman"/>
              <a:sym typeface="Times New Roman"/>
            </a:endParaRPr>
          </a:p>
        </p:txBody>
      </p:sp>
      <p:sp>
        <p:nvSpPr>
          <p:cNvPr id="211" name="Google Shape;211;p25"/>
          <p:cNvSpPr txBox="1"/>
          <p:nvPr/>
        </p:nvSpPr>
        <p:spPr>
          <a:xfrm>
            <a:off x="415290" y="2471420"/>
            <a:ext cx="281559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dissemination</a:t>
            </a:r>
            <a:endParaRPr sz="3200">
              <a:solidFill>
                <a:schemeClr val="dk1"/>
              </a:solidFill>
              <a:latin typeface="Times New Roman"/>
              <a:ea typeface="Times New Roman"/>
              <a:cs typeface="Times New Roman"/>
              <a:sym typeface="Times New Roman"/>
            </a:endParaRPr>
          </a:p>
        </p:txBody>
      </p:sp>
      <p:sp>
        <p:nvSpPr>
          <p:cNvPr id="212" name="Google Shape;212;p25"/>
          <p:cNvSpPr txBox="1"/>
          <p:nvPr/>
        </p:nvSpPr>
        <p:spPr>
          <a:xfrm>
            <a:off x="3368599" y="1983740"/>
            <a:ext cx="1256665" cy="1000760"/>
          </a:xfrm>
          <a:prstGeom prst="rect">
            <a:avLst/>
          </a:prstGeom>
          <a:noFill/>
          <a:ln>
            <a:noFill/>
          </a:ln>
        </p:spPr>
        <p:txBody>
          <a:bodyPr anchorCtr="0" anchor="t" bIns="0" lIns="0" spcFirstLastPara="1" rIns="0" wrap="square" tIns="12700">
            <a:spAutoFit/>
          </a:bodyPr>
          <a:lstStyle/>
          <a:p>
            <a:pPr indent="-312419" lvl="0" marL="324485"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takes  from</a:t>
            </a:r>
            <a:endParaRPr sz="3200">
              <a:solidFill>
                <a:schemeClr val="dk1"/>
              </a:solidFill>
              <a:latin typeface="Times New Roman"/>
              <a:ea typeface="Times New Roman"/>
              <a:cs typeface="Times New Roman"/>
              <a:sym typeface="Times New Roman"/>
            </a:endParaRPr>
          </a:p>
        </p:txBody>
      </p:sp>
      <p:sp>
        <p:nvSpPr>
          <p:cNvPr id="213" name="Google Shape;213;p25"/>
          <p:cNvSpPr txBox="1"/>
          <p:nvPr/>
        </p:nvSpPr>
        <p:spPr>
          <a:xfrm>
            <a:off x="5075677" y="1983740"/>
            <a:ext cx="1231265" cy="1000760"/>
          </a:xfrm>
          <a:prstGeom prst="rect">
            <a:avLst/>
          </a:prstGeom>
          <a:noFill/>
          <a:ln>
            <a:noFill/>
          </a:ln>
        </p:spPr>
        <p:txBody>
          <a:bodyPr anchorCtr="0" anchor="t" bIns="0" lIns="0" spcFirstLastPara="1" rIns="0" wrap="square" tIns="12700">
            <a:spAutoFit/>
          </a:bodyPr>
          <a:lstStyle/>
          <a:p>
            <a:pPr indent="4191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place  server</a:t>
            </a:r>
            <a:endParaRPr sz="3200">
              <a:solidFill>
                <a:schemeClr val="dk1"/>
              </a:solidFill>
              <a:latin typeface="Times New Roman"/>
              <a:ea typeface="Times New Roman"/>
              <a:cs typeface="Times New Roman"/>
              <a:sym typeface="Times New Roman"/>
            </a:endParaRPr>
          </a:p>
        </p:txBody>
      </p:sp>
      <p:sp>
        <p:nvSpPr>
          <p:cNvPr id="214" name="Google Shape;214;p25"/>
          <p:cNvSpPr txBox="1"/>
          <p:nvPr/>
        </p:nvSpPr>
        <p:spPr>
          <a:xfrm>
            <a:off x="6757360" y="1983740"/>
            <a:ext cx="2299970" cy="1000760"/>
          </a:xfrm>
          <a:prstGeom prst="rect">
            <a:avLst/>
          </a:prstGeom>
          <a:noFill/>
          <a:ln>
            <a:noFill/>
          </a:ln>
        </p:spPr>
        <p:txBody>
          <a:bodyPr anchorCtr="0" anchor="t" bIns="0" lIns="0" spcFirstLastPara="1" rIns="0" wrap="square" tIns="12700">
            <a:spAutoFit/>
          </a:bodyPr>
          <a:lstStyle/>
          <a:p>
            <a:pPr indent="7810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data  or	refresh</a:t>
            </a:r>
            <a:endParaRPr sz="3200">
              <a:solidFill>
                <a:schemeClr val="dk1"/>
              </a:solidFill>
              <a:latin typeface="Times New Roman"/>
              <a:ea typeface="Times New Roman"/>
              <a:cs typeface="Times New Roman"/>
              <a:sym typeface="Times New Roman"/>
            </a:endParaRPr>
          </a:p>
        </p:txBody>
      </p:sp>
      <p:sp>
        <p:nvSpPr>
          <p:cNvPr id="215" name="Google Shape;215;p25"/>
          <p:cNvSpPr txBox="1"/>
          <p:nvPr/>
        </p:nvSpPr>
        <p:spPr>
          <a:xfrm>
            <a:off x="77469" y="2858769"/>
            <a:ext cx="8985250" cy="3740150"/>
          </a:xfrm>
          <a:prstGeom prst="rect">
            <a:avLst/>
          </a:prstGeom>
          <a:noFill/>
          <a:ln>
            <a:noFill/>
          </a:ln>
        </p:spPr>
        <p:txBody>
          <a:bodyPr anchorCtr="0" anchor="t" bIns="0" lIns="0" spcFirstLastPara="1" rIns="0" wrap="square" tIns="113025">
            <a:spAutoFit/>
          </a:bodyPr>
          <a:lstStyle/>
          <a:p>
            <a:pPr indent="0" lvl="0" marL="350520" marR="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synchronization at client in future.</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None/>
            </a:pPr>
            <a:r>
              <a:rPr lang="en-US" sz="3200">
                <a:solidFill>
                  <a:srgbClr val="E36B09"/>
                </a:solidFill>
                <a:latin typeface="Times New Roman"/>
                <a:ea typeface="Times New Roman"/>
                <a:cs typeface="Times New Roman"/>
                <a:sym typeface="Times New Roman"/>
              </a:rPr>
              <a:t>5) Client initiated synchronization: </a:t>
            </a:r>
            <a:r>
              <a:rPr lang="en-US" sz="3200">
                <a:solidFill>
                  <a:schemeClr val="dk1"/>
                </a:solidFill>
                <a:latin typeface="Times New Roman"/>
                <a:ea typeface="Times New Roman"/>
                <a:cs typeface="Times New Roman"/>
                <a:sym typeface="Times New Roman"/>
              </a:rPr>
              <a:t>Here the  client initiates synchronization with the  server for sending its modifications.</a:t>
            </a:r>
            <a:endParaRPr sz="3200">
              <a:solidFill>
                <a:schemeClr val="dk1"/>
              </a:solidFill>
              <a:latin typeface="Times New Roman"/>
              <a:ea typeface="Times New Roman"/>
              <a:cs typeface="Times New Roman"/>
              <a:sym typeface="Times New Roman"/>
            </a:endParaRPr>
          </a:p>
          <a:p>
            <a:pPr indent="-337820" lvl="0" marL="350520" marR="11430" rtl="0" algn="just">
              <a:lnSpc>
                <a:spcPct val="99900"/>
              </a:lnSpc>
              <a:spcBef>
                <a:spcPts val="800"/>
              </a:spcBef>
              <a:spcAft>
                <a:spcPts val="0"/>
              </a:spcAft>
              <a:buNone/>
            </a:pPr>
            <a:r>
              <a:rPr lang="en-US" sz="3200">
                <a:solidFill>
                  <a:schemeClr val="dk1"/>
                </a:solidFill>
                <a:latin typeface="Times New Roman"/>
                <a:ea typeface="Times New Roman"/>
                <a:cs typeface="Times New Roman"/>
                <a:sym typeface="Times New Roman"/>
              </a:rPr>
              <a:t>For example, the client mobile device  initiates synchronization of ring tones or  music files available at server, in periodic</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8"/>
          <p:cNvSpPr txBox="1"/>
          <p:nvPr/>
        </p:nvSpPr>
        <p:spPr>
          <a:xfrm>
            <a:off x="77469" y="0"/>
            <a:ext cx="8979535" cy="1203960"/>
          </a:xfrm>
          <a:prstGeom prst="rect">
            <a:avLst/>
          </a:prstGeom>
          <a:noFill/>
          <a:ln>
            <a:noFill/>
          </a:ln>
        </p:spPr>
        <p:txBody>
          <a:bodyPr anchorCtr="0" anchor="t" bIns="0" lIns="0" spcFirstLastPara="1" rIns="0" wrap="square" tIns="114300">
            <a:spAutoFit/>
          </a:bodyPr>
          <a:lstStyle/>
          <a:p>
            <a:pPr indent="0" lvl="0" marL="12700" marR="0" rtl="0" algn="l">
              <a:lnSpc>
                <a:spcPct val="100000"/>
              </a:lnSpc>
              <a:spcBef>
                <a:spcPts val="0"/>
              </a:spcBef>
              <a:spcAft>
                <a:spcPts val="0"/>
              </a:spcAft>
              <a:buNone/>
            </a:pPr>
            <a:r>
              <a:rPr b="0" i="0" lang="en-US" sz="3200" u="none" cap="none" strike="noStrike">
                <a:solidFill>
                  <a:srgbClr val="FF0000"/>
                </a:solidFill>
                <a:latin typeface="Times New Roman"/>
                <a:ea typeface="Times New Roman"/>
                <a:cs typeface="Times New Roman"/>
                <a:sym typeface="Times New Roman"/>
              </a:rPr>
              <a:t>INTRODUCTION:</a:t>
            </a:r>
            <a:endParaRPr b="0" i="0" sz="3200" u="none" cap="none" strike="noStrike">
              <a:solidFill>
                <a:schemeClr val="dk1"/>
              </a:solidFill>
              <a:latin typeface="Times New Roman"/>
              <a:ea typeface="Times New Roman"/>
              <a:cs typeface="Times New Roman"/>
              <a:sym typeface="Times New Roman"/>
            </a:endParaRPr>
          </a:p>
          <a:p>
            <a:pPr indent="-337820" lvl="0" marL="350520" marR="0" rtl="0" algn="l">
              <a:lnSpc>
                <a:spcPct val="100000"/>
              </a:lnSpc>
              <a:spcBef>
                <a:spcPts val="80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We	know	that	the	database	management</a:t>
            </a:r>
            <a:endParaRPr b="0" i="0" sz="3200" u="none" cap="none" strike="noStrike">
              <a:solidFill>
                <a:schemeClr val="dk1"/>
              </a:solidFill>
              <a:latin typeface="Times New Roman"/>
              <a:ea typeface="Times New Roman"/>
              <a:cs typeface="Times New Roman"/>
              <a:sym typeface="Times New Roman"/>
            </a:endParaRPr>
          </a:p>
        </p:txBody>
      </p:sp>
      <p:sp>
        <p:nvSpPr>
          <p:cNvPr id="50" name="Google Shape;50;p8"/>
          <p:cNvSpPr txBox="1"/>
          <p:nvPr/>
        </p:nvSpPr>
        <p:spPr>
          <a:xfrm>
            <a:off x="415290" y="1109979"/>
            <a:ext cx="5432425" cy="1000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in	mobile	computing</a:t>
            </a:r>
            <a:endParaRPr b="0" i="0" sz="3200" u="none" cap="none" strike="noStrike">
              <a:solidFill>
                <a:schemeClr val="dk1"/>
              </a:solidFill>
              <a:latin typeface="Times New Roman"/>
              <a:ea typeface="Times New Roman"/>
              <a:cs typeface="Times New Roman"/>
              <a:sym typeface="Times New Roman"/>
            </a:endParaRPr>
          </a:p>
          <a:p>
            <a:pPr indent="0" lvl="0" marL="3321050" marR="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database</a:t>
            </a:r>
            <a:endParaRPr b="0" i="0" sz="3200" u="none" cap="none" strike="noStrike">
              <a:solidFill>
                <a:schemeClr val="dk1"/>
              </a:solidFill>
              <a:latin typeface="Times New Roman"/>
              <a:ea typeface="Times New Roman"/>
              <a:cs typeface="Times New Roman"/>
              <a:sym typeface="Times New Roman"/>
            </a:endParaRPr>
          </a:p>
        </p:txBody>
      </p:sp>
      <p:sp>
        <p:nvSpPr>
          <p:cNvPr id="51" name="Google Shape;51;p8"/>
          <p:cNvSpPr txBox="1"/>
          <p:nvPr/>
        </p:nvSpPr>
        <p:spPr>
          <a:xfrm>
            <a:off x="6243831" y="1109979"/>
            <a:ext cx="2813685" cy="1000760"/>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have	two</a:t>
            </a:r>
            <a:endParaRPr b="0" i="0" sz="3200" u="none" cap="none" strike="noStrike">
              <a:solidFill>
                <a:schemeClr val="dk1"/>
              </a:solidFill>
              <a:latin typeface="Times New Roman"/>
              <a:ea typeface="Times New Roman"/>
              <a:cs typeface="Times New Roman"/>
              <a:sym typeface="Times New Roman"/>
            </a:endParaRPr>
          </a:p>
          <a:p>
            <a:pPr indent="0" lvl="0" marL="0" marR="5715" rtl="0" algn="r">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engine	and</a:t>
            </a:r>
            <a:endParaRPr b="0" i="0" sz="3200" u="none" cap="none" strike="noStrike">
              <a:solidFill>
                <a:schemeClr val="dk1"/>
              </a:solidFill>
              <a:latin typeface="Times New Roman"/>
              <a:ea typeface="Times New Roman"/>
              <a:cs typeface="Times New Roman"/>
              <a:sym typeface="Times New Roman"/>
            </a:endParaRPr>
          </a:p>
        </p:txBody>
      </p:sp>
      <p:sp>
        <p:nvSpPr>
          <p:cNvPr id="52" name="Google Shape;52;p8"/>
          <p:cNvSpPr txBox="1"/>
          <p:nvPr/>
        </p:nvSpPr>
        <p:spPr>
          <a:xfrm>
            <a:off x="415290" y="1597659"/>
            <a:ext cx="2715895" cy="10007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components-  synchronizer.</a:t>
            </a:r>
            <a:endParaRPr b="0" i="0" sz="3200" u="none" cap="none" strike="noStrike">
              <a:solidFill>
                <a:schemeClr val="dk1"/>
              </a:solidFill>
              <a:latin typeface="Times New Roman"/>
              <a:ea typeface="Times New Roman"/>
              <a:cs typeface="Times New Roman"/>
              <a:sym typeface="Times New Roman"/>
            </a:endParaRPr>
          </a:p>
        </p:txBody>
      </p:sp>
      <p:sp>
        <p:nvSpPr>
          <p:cNvPr id="53" name="Google Shape;53;p8"/>
          <p:cNvSpPr txBox="1"/>
          <p:nvPr/>
        </p:nvSpPr>
        <p:spPr>
          <a:xfrm>
            <a:off x="3539182" y="2674620"/>
            <a:ext cx="134239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mobile</a:t>
            </a:r>
            <a:endParaRPr b="0" i="0" sz="3200" u="none" cap="none" strike="noStrike">
              <a:solidFill>
                <a:schemeClr val="dk1"/>
              </a:solidFill>
              <a:latin typeface="Times New Roman"/>
              <a:ea typeface="Times New Roman"/>
              <a:cs typeface="Times New Roman"/>
              <a:sym typeface="Times New Roman"/>
            </a:endParaRPr>
          </a:p>
        </p:txBody>
      </p:sp>
      <p:sp>
        <p:nvSpPr>
          <p:cNvPr id="54" name="Google Shape;54;p8"/>
          <p:cNvSpPr txBox="1"/>
          <p:nvPr/>
        </p:nvSpPr>
        <p:spPr>
          <a:xfrm>
            <a:off x="77469" y="2674620"/>
            <a:ext cx="2990215" cy="100076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Generally	a  insertion,</a:t>
            </a:r>
            <a:endParaRPr b="0" i="0" sz="3200" u="none" cap="none" strike="noStrike">
              <a:solidFill>
                <a:schemeClr val="dk1"/>
              </a:solidFill>
              <a:latin typeface="Times New Roman"/>
              <a:ea typeface="Times New Roman"/>
              <a:cs typeface="Times New Roman"/>
              <a:sym typeface="Times New Roman"/>
            </a:endParaRPr>
          </a:p>
        </p:txBody>
      </p:sp>
      <p:sp>
        <p:nvSpPr>
          <p:cNvPr id="55" name="Google Shape;55;p8"/>
          <p:cNvSpPr txBox="1"/>
          <p:nvPr/>
        </p:nvSpPr>
        <p:spPr>
          <a:xfrm>
            <a:off x="2656497" y="3162300"/>
            <a:ext cx="261175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modification,</a:t>
            </a:r>
            <a:endParaRPr b="0" i="0" sz="3200" u="none" cap="none" strike="noStrike">
              <a:solidFill>
                <a:schemeClr val="dk1"/>
              </a:solidFill>
              <a:latin typeface="Times New Roman"/>
              <a:ea typeface="Times New Roman"/>
              <a:cs typeface="Times New Roman"/>
              <a:sym typeface="Times New Roman"/>
            </a:endParaRPr>
          </a:p>
        </p:txBody>
      </p:sp>
      <p:sp>
        <p:nvSpPr>
          <p:cNvPr id="56" name="Google Shape;56;p8"/>
          <p:cNvSpPr txBox="1"/>
          <p:nvPr/>
        </p:nvSpPr>
        <p:spPr>
          <a:xfrm>
            <a:off x="5353845" y="2674620"/>
            <a:ext cx="3700145" cy="1000760"/>
          </a:xfrm>
          <a:prstGeom prst="rect">
            <a:avLst/>
          </a:prstGeom>
          <a:noFill/>
          <a:ln>
            <a:noFill/>
          </a:ln>
        </p:spPr>
        <p:txBody>
          <a:bodyPr anchorCtr="0" anchor="t" bIns="0" lIns="0" spcFirstLastPara="1" rIns="0" wrap="square" tIns="12700">
            <a:spAutoFit/>
          </a:bodyPr>
          <a:lstStyle/>
          <a:p>
            <a:pPr indent="-236854" lvl="0" marL="249554" marR="508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DBMS	facilitates  and</a:t>
            </a:r>
            <a:endParaRPr b="0" i="0" sz="3200" u="none" cap="none" strike="noStrike">
              <a:solidFill>
                <a:schemeClr val="dk1"/>
              </a:solidFill>
              <a:latin typeface="Times New Roman"/>
              <a:ea typeface="Times New Roman"/>
              <a:cs typeface="Times New Roman"/>
              <a:sym typeface="Times New Roman"/>
            </a:endParaRPr>
          </a:p>
        </p:txBody>
      </p:sp>
      <p:sp>
        <p:nvSpPr>
          <p:cNvPr id="57" name="Google Shape;57;p8"/>
          <p:cNvSpPr txBox="1"/>
          <p:nvPr/>
        </p:nvSpPr>
        <p:spPr>
          <a:xfrm>
            <a:off x="6695332" y="3162300"/>
            <a:ext cx="235902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retrieval	of</a:t>
            </a:r>
            <a:endParaRPr b="0" i="0" sz="3200" u="none" cap="none" strike="noStrike">
              <a:solidFill>
                <a:schemeClr val="dk1"/>
              </a:solidFill>
              <a:latin typeface="Times New Roman"/>
              <a:ea typeface="Times New Roman"/>
              <a:cs typeface="Times New Roman"/>
              <a:sym typeface="Times New Roman"/>
            </a:endParaRPr>
          </a:p>
        </p:txBody>
      </p:sp>
      <p:sp>
        <p:nvSpPr>
          <p:cNvPr id="58" name="Google Shape;58;p8"/>
          <p:cNvSpPr txBox="1"/>
          <p:nvPr/>
        </p:nvSpPr>
        <p:spPr>
          <a:xfrm>
            <a:off x="415290" y="3648709"/>
            <a:ext cx="243014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data	from</a:t>
            </a:r>
            <a:endParaRPr b="0" i="0" sz="3200" u="none" cap="none" strike="noStrike">
              <a:solidFill>
                <a:schemeClr val="dk1"/>
              </a:solidFill>
              <a:latin typeface="Times New Roman"/>
              <a:ea typeface="Times New Roman"/>
              <a:cs typeface="Times New Roman"/>
              <a:sym typeface="Times New Roman"/>
            </a:endParaRPr>
          </a:p>
        </p:txBody>
      </p:sp>
      <p:sp>
        <p:nvSpPr>
          <p:cNvPr id="59" name="Google Shape;59;p8"/>
          <p:cNvSpPr txBox="1"/>
          <p:nvPr/>
        </p:nvSpPr>
        <p:spPr>
          <a:xfrm>
            <a:off x="3426682" y="3648709"/>
            <a:ext cx="563054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local	database	it	also</a:t>
            </a:r>
            <a:endParaRPr b="0" i="0" sz="3200" u="none" cap="none" strike="noStrike">
              <a:solidFill>
                <a:schemeClr val="dk1"/>
              </a:solidFill>
              <a:latin typeface="Times New Roman"/>
              <a:ea typeface="Times New Roman"/>
              <a:cs typeface="Times New Roman"/>
              <a:sym typeface="Times New Roman"/>
            </a:endParaRPr>
          </a:p>
        </p:txBody>
      </p:sp>
      <p:sp>
        <p:nvSpPr>
          <p:cNvPr id="60" name="Google Shape;60;p8"/>
          <p:cNvSpPr txBox="1"/>
          <p:nvPr/>
        </p:nvSpPr>
        <p:spPr>
          <a:xfrm>
            <a:off x="415290" y="4136390"/>
            <a:ext cx="786066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synchronize	the	change	of	records</a:t>
            </a:r>
            <a:endParaRPr b="0" i="0" sz="3200" u="none" cap="none" strike="noStrike">
              <a:solidFill>
                <a:schemeClr val="dk1"/>
              </a:solidFill>
              <a:latin typeface="Times New Roman"/>
              <a:ea typeface="Times New Roman"/>
              <a:cs typeface="Times New Roman"/>
              <a:sym typeface="Times New Roman"/>
            </a:endParaRPr>
          </a:p>
        </p:txBody>
      </p:sp>
      <p:sp>
        <p:nvSpPr>
          <p:cNvPr id="61" name="Google Shape;61;p8"/>
          <p:cNvSpPr txBox="1"/>
          <p:nvPr/>
        </p:nvSpPr>
        <p:spPr>
          <a:xfrm>
            <a:off x="8642570" y="4136390"/>
            <a:ext cx="41592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at</a:t>
            </a:r>
            <a:endParaRPr b="0" i="0" sz="3200" u="none" cap="none" strike="noStrike">
              <a:solidFill>
                <a:schemeClr val="dk1"/>
              </a:solidFill>
              <a:latin typeface="Times New Roman"/>
              <a:ea typeface="Times New Roman"/>
              <a:cs typeface="Times New Roman"/>
              <a:sym typeface="Times New Roman"/>
            </a:endParaRPr>
          </a:p>
        </p:txBody>
      </p:sp>
      <p:sp>
        <p:nvSpPr>
          <p:cNvPr id="62" name="Google Shape;62;p8"/>
          <p:cNvSpPr txBox="1"/>
          <p:nvPr/>
        </p:nvSpPr>
        <p:spPr>
          <a:xfrm>
            <a:off x="77469" y="4522470"/>
            <a:ext cx="8976360" cy="2178050"/>
          </a:xfrm>
          <a:prstGeom prst="rect">
            <a:avLst/>
          </a:prstGeom>
          <a:noFill/>
          <a:ln>
            <a:noFill/>
          </a:ln>
        </p:spPr>
        <p:txBody>
          <a:bodyPr anchorCtr="0" anchor="t" bIns="0" lIns="0" spcFirstLastPara="1" rIns="0" wrap="square" tIns="114300">
            <a:spAutoFit/>
          </a:bodyPr>
          <a:lstStyle/>
          <a:p>
            <a:pPr indent="0" lvl="0" marL="350520" marR="0" rtl="0" algn="just">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databases in remote central server.</a:t>
            </a:r>
            <a:endParaRPr b="0" i="0" sz="3200" u="none" cap="none" strike="noStrike">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80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Data dissemination techniques describes  how a server or distributed mobile  computing system broadcasts data to</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p26"/>
          <p:cNvSpPr txBox="1"/>
          <p:nvPr/>
        </p:nvSpPr>
        <p:spPr>
          <a:xfrm>
            <a:off x="77469" y="34290"/>
            <a:ext cx="8989695" cy="6666230"/>
          </a:xfrm>
          <a:prstGeom prst="rect">
            <a:avLst/>
          </a:prstGeom>
          <a:noFill/>
          <a:ln>
            <a:noFill/>
          </a:ln>
        </p:spPr>
        <p:txBody>
          <a:bodyPr anchorCtr="0" anchor="t" bIns="0" lIns="0" spcFirstLastPara="1" rIns="0" wrap="square" tIns="12700">
            <a:spAutoFit/>
          </a:bodyPr>
          <a:lstStyle/>
          <a:p>
            <a:pPr indent="-337820" lvl="0" marL="350520" marR="1905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Intervals, or as and when it connects to the  server.</a:t>
            </a:r>
            <a:endParaRPr sz="3200">
              <a:solidFill>
                <a:schemeClr val="dk1"/>
              </a:solidFill>
              <a:latin typeface="Times New Roman"/>
              <a:ea typeface="Times New Roman"/>
              <a:cs typeface="Times New Roman"/>
              <a:sym typeface="Times New Roman"/>
            </a:endParaRPr>
          </a:p>
          <a:p>
            <a:pPr indent="-337820" lvl="0" marL="350520" marR="14604" rtl="0" algn="just">
              <a:lnSpc>
                <a:spcPct val="100000"/>
              </a:lnSpc>
              <a:spcBef>
                <a:spcPts val="790"/>
              </a:spcBef>
              <a:spcAft>
                <a:spcPts val="0"/>
              </a:spcAft>
              <a:buClr>
                <a:srgbClr val="E36B09"/>
              </a:buClr>
              <a:buSzPts val="3200"/>
              <a:buFont typeface="Times New Roman"/>
              <a:buAutoNum type="arabicParenR" startAt="6"/>
            </a:pPr>
            <a:r>
              <a:rPr lang="en-US" sz="3200">
                <a:solidFill>
                  <a:srgbClr val="E36B09"/>
                </a:solidFill>
                <a:latin typeface="Times New Roman"/>
                <a:ea typeface="Times New Roman"/>
                <a:cs typeface="Times New Roman"/>
                <a:sym typeface="Times New Roman"/>
              </a:rPr>
              <a:t>Refresh from client for backup and update  synchronization: </a:t>
            </a:r>
            <a:r>
              <a:rPr lang="en-US" sz="3200">
                <a:solidFill>
                  <a:schemeClr val="dk1"/>
                </a:solidFill>
                <a:latin typeface="Times New Roman"/>
                <a:ea typeface="Times New Roman"/>
                <a:cs typeface="Times New Roman"/>
                <a:sym typeface="Times New Roman"/>
              </a:rPr>
              <a:t>Here the client initiates  the synchronization and sends backup to  the server for updating its data.</a:t>
            </a:r>
            <a:endParaRPr sz="3200">
              <a:solidFill>
                <a:schemeClr val="dk1"/>
              </a:solidFill>
              <a:latin typeface="Times New Roman"/>
              <a:ea typeface="Times New Roman"/>
              <a:cs typeface="Times New Roman"/>
              <a:sym typeface="Times New Roman"/>
            </a:endParaRPr>
          </a:p>
          <a:p>
            <a:pPr indent="-337820" lvl="0" marL="350520" marR="17145" rtl="0" algn="just">
              <a:lnSpc>
                <a:spcPct val="100000"/>
              </a:lnSpc>
              <a:spcBef>
                <a:spcPts val="800"/>
              </a:spcBef>
              <a:spcAft>
                <a:spcPts val="0"/>
              </a:spcAft>
              <a:buNone/>
            </a:pPr>
            <a:r>
              <a:rPr lang="en-US" sz="3200">
                <a:solidFill>
                  <a:schemeClr val="dk1"/>
                </a:solidFill>
                <a:latin typeface="Times New Roman"/>
                <a:ea typeface="Times New Roman"/>
                <a:cs typeface="Times New Roman"/>
                <a:sym typeface="Times New Roman"/>
              </a:rPr>
              <a:t>For example, a mobile device initiates  refreshing of the hoarded data at the  server in periodic intervals, or as and when  it connects to the server.</a:t>
            </a:r>
            <a:endParaRPr sz="3200">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790"/>
              </a:spcBef>
              <a:spcAft>
                <a:spcPts val="0"/>
              </a:spcAft>
              <a:buClr>
                <a:srgbClr val="E36B09"/>
              </a:buClr>
              <a:buSzPts val="3200"/>
              <a:buFont typeface="Times New Roman"/>
              <a:buAutoNum type="arabicParenR" startAt="7"/>
            </a:pPr>
            <a:r>
              <a:rPr lang="en-US" sz="3200">
                <a:solidFill>
                  <a:srgbClr val="E36B09"/>
                </a:solidFill>
                <a:latin typeface="Times New Roman"/>
                <a:ea typeface="Times New Roman"/>
                <a:cs typeface="Times New Roman"/>
                <a:sym typeface="Times New Roman"/>
              </a:rPr>
              <a:t>Slow (full data copy) synchronization: </a:t>
            </a:r>
            <a:r>
              <a:rPr lang="en-US" sz="3200">
                <a:solidFill>
                  <a:schemeClr val="dk1"/>
                </a:solidFill>
                <a:latin typeface="Times New Roman"/>
                <a:ea typeface="Times New Roman"/>
                <a:cs typeface="Times New Roman"/>
                <a:sym typeface="Times New Roman"/>
              </a:rPr>
              <a:t>In  this method client and server data copies  are compared field by field and are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4" name="Shape 224"/>
        <p:cNvGrpSpPr/>
        <p:nvPr/>
      </p:nvGrpSpPr>
      <p:grpSpPr>
        <a:xfrm>
          <a:off x="0" y="0"/>
          <a:ext cx="0" cy="0"/>
          <a:chOff x="0" y="0"/>
          <a:chExt cx="0" cy="0"/>
        </a:xfrm>
      </p:grpSpPr>
      <p:sp>
        <p:nvSpPr>
          <p:cNvPr id="225" name="Google Shape;225;p27"/>
          <p:cNvSpPr txBox="1"/>
          <p:nvPr/>
        </p:nvSpPr>
        <p:spPr>
          <a:xfrm>
            <a:off x="77469" y="0"/>
            <a:ext cx="8976995" cy="2178050"/>
          </a:xfrm>
          <a:prstGeom prst="rect">
            <a:avLst/>
          </a:prstGeom>
          <a:noFill/>
          <a:ln>
            <a:noFill/>
          </a:ln>
        </p:spPr>
        <p:txBody>
          <a:bodyPr anchorCtr="0" anchor="t" bIns="0" lIns="0" spcFirstLastPara="1" rIns="0" wrap="square" tIns="114300">
            <a:spAutoFit/>
          </a:bodyPr>
          <a:lstStyle/>
          <a:p>
            <a:pPr indent="0" lvl="0" marL="12700" marR="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synchronized as per conflict resolution rules.</a:t>
            </a:r>
            <a:endParaRPr sz="3200">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800"/>
              </a:spcBef>
              <a:spcAft>
                <a:spcPts val="0"/>
              </a:spcAft>
              <a:buNone/>
            </a:pPr>
            <a:r>
              <a:rPr lang="en-US" sz="3200">
                <a:solidFill>
                  <a:schemeClr val="dk1"/>
                </a:solidFill>
                <a:latin typeface="Times New Roman"/>
                <a:ea typeface="Times New Roman"/>
                <a:cs typeface="Times New Roman"/>
                <a:sym typeface="Times New Roman"/>
              </a:rPr>
              <a:t>The full copy synchronization is takes place  when device is in idle state and  immediately  not connected  to  the server.</a:t>
            </a:r>
            <a:endParaRPr sz="3200">
              <a:solidFill>
                <a:schemeClr val="dk1"/>
              </a:solidFill>
              <a:latin typeface="Times New Roman"/>
              <a:ea typeface="Times New Roman"/>
              <a:cs typeface="Times New Roman"/>
              <a:sym typeface="Times New Roman"/>
            </a:endParaRPr>
          </a:p>
        </p:txBody>
      </p:sp>
      <p:sp>
        <p:nvSpPr>
          <p:cNvPr id="226" name="Google Shape;226;p27"/>
          <p:cNvSpPr txBox="1"/>
          <p:nvPr/>
        </p:nvSpPr>
        <p:spPr>
          <a:xfrm>
            <a:off x="5190514" y="2085340"/>
            <a:ext cx="3866515" cy="1000760"/>
          </a:xfrm>
          <a:prstGeom prst="rect">
            <a:avLst/>
          </a:prstGeom>
          <a:noFill/>
          <a:ln>
            <a:noFill/>
          </a:ln>
        </p:spPr>
        <p:txBody>
          <a:bodyPr anchorCtr="0" anchor="t" bIns="0" lIns="0" spcFirstLastPara="1" rIns="0" wrap="square" tIns="12700">
            <a:spAutoFit/>
          </a:bodyPr>
          <a:lstStyle/>
          <a:p>
            <a:pPr indent="40195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is	called	slow  it	is		a</a:t>
            </a:r>
            <a:endParaRPr sz="3200">
              <a:solidFill>
                <a:schemeClr val="dk1"/>
              </a:solidFill>
              <a:latin typeface="Times New Roman"/>
              <a:ea typeface="Times New Roman"/>
              <a:cs typeface="Times New Roman"/>
              <a:sym typeface="Times New Roman"/>
            </a:endParaRPr>
          </a:p>
        </p:txBody>
      </p:sp>
      <p:sp>
        <p:nvSpPr>
          <p:cNvPr id="227" name="Google Shape;227;p27"/>
          <p:cNvSpPr txBox="1"/>
          <p:nvPr/>
        </p:nvSpPr>
        <p:spPr>
          <a:xfrm>
            <a:off x="7210815" y="2573020"/>
            <a:ext cx="184658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thorough</a:t>
            </a:r>
            <a:endParaRPr sz="3200">
              <a:solidFill>
                <a:schemeClr val="dk1"/>
              </a:solidFill>
              <a:latin typeface="Times New Roman"/>
              <a:ea typeface="Times New Roman"/>
              <a:cs typeface="Times New Roman"/>
              <a:sym typeface="Times New Roman"/>
            </a:endParaRPr>
          </a:p>
        </p:txBody>
      </p:sp>
      <p:sp>
        <p:nvSpPr>
          <p:cNvPr id="228" name="Google Shape;228;p27"/>
          <p:cNvSpPr txBox="1"/>
          <p:nvPr/>
        </p:nvSpPr>
        <p:spPr>
          <a:xfrm>
            <a:off x="415290" y="2085340"/>
            <a:ext cx="4666615" cy="14884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	this	reason	it  synchronization,	but  synchronization.</a:t>
            </a:r>
            <a:endParaRPr sz="3200">
              <a:solidFill>
                <a:schemeClr val="dk1"/>
              </a:solidFill>
              <a:latin typeface="Times New Roman"/>
              <a:ea typeface="Times New Roman"/>
              <a:cs typeface="Times New Roman"/>
              <a:sym typeface="Times New Roman"/>
            </a:endParaRPr>
          </a:p>
        </p:txBody>
      </p:sp>
      <p:sp>
        <p:nvSpPr>
          <p:cNvPr id="229" name="Google Shape;229;p27"/>
          <p:cNvSpPr txBox="1"/>
          <p:nvPr/>
        </p:nvSpPr>
        <p:spPr>
          <a:xfrm>
            <a:off x="2782022" y="3648709"/>
            <a:ext cx="326009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0000CC"/>
                </a:solidFill>
                <a:latin typeface="Times New Roman"/>
                <a:ea typeface="Times New Roman"/>
                <a:cs typeface="Times New Roman"/>
                <a:sym typeface="Times New Roman"/>
              </a:rPr>
              <a:t>Synchronization</a:t>
            </a:r>
            <a:endParaRPr sz="3200">
              <a:solidFill>
                <a:schemeClr val="dk1"/>
              </a:solidFill>
              <a:latin typeface="Times New Roman"/>
              <a:ea typeface="Times New Roman"/>
              <a:cs typeface="Times New Roman"/>
              <a:sym typeface="Times New Roman"/>
            </a:endParaRPr>
          </a:p>
        </p:txBody>
      </p:sp>
      <p:sp>
        <p:nvSpPr>
          <p:cNvPr id="230" name="Google Shape;230;p27"/>
          <p:cNvSpPr txBox="1"/>
          <p:nvPr/>
        </p:nvSpPr>
        <p:spPr>
          <a:xfrm>
            <a:off x="6363665" y="3648709"/>
            <a:ext cx="97726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0000CC"/>
                </a:solidFill>
                <a:latin typeface="Times New Roman"/>
                <a:ea typeface="Times New Roman"/>
                <a:cs typeface="Times New Roman"/>
                <a:sym typeface="Times New Roman"/>
              </a:rPr>
              <a:t>Data</a:t>
            </a:r>
            <a:endParaRPr sz="3200">
              <a:solidFill>
                <a:schemeClr val="dk1"/>
              </a:solidFill>
              <a:latin typeface="Times New Roman"/>
              <a:ea typeface="Times New Roman"/>
              <a:cs typeface="Times New Roman"/>
              <a:sym typeface="Times New Roman"/>
            </a:endParaRPr>
          </a:p>
        </p:txBody>
      </p:sp>
      <p:sp>
        <p:nvSpPr>
          <p:cNvPr id="231" name="Google Shape;231;p27"/>
          <p:cNvSpPr txBox="1"/>
          <p:nvPr/>
        </p:nvSpPr>
        <p:spPr>
          <a:xfrm>
            <a:off x="7663628" y="3648709"/>
            <a:ext cx="139319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0000CC"/>
                </a:solidFill>
                <a:latin typeface="Times New Roman"/>
                <a:ea typeface="Times New Roman"/>
                <a:cs typeface="Times New Roman"/>
                <a:sym typeface="Times New Roman"/>
              </a:rPr>
              <a:t>copies:</a:t>
            </a:r>
            <a:endParaRPr sz="3200">
              <a:solidFill>
                <a:schemeClr val="dk1"/>
              </a:solidFill>
              <a:latin typeface="Times New Roman"/>
              <a:ea typeface="Times New Roman"/>
              <a:cs typeface="Times New Roman"/>
              <a:sym typeface="Times New Roman"/>
            </a:endParaRPr>
          </a:p>
        </p:txBody>
      </p:sp>
      <p:sp>
        <p:nvSpPr>
          <p:cNvPr id="232" name="Google Shape;232;p27"/>
          <p:cNvSpPr txBox="1"/>
          <p:nvPr/>
        </p:nvSpPr>
        <p:spPr>
          <a:xfrm>
            <a:off x="77469" y="3648709"/>
            <a:ext cx="2861945" cy="100076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None/>
            </a:pPr>
            <a:r>
              <a:rPr lang="en-US" sz="3200">
                <a:solidFill>
                  <a:srgbClr val="0000CC"/>
                </a:solidFill>
                <a:latin typeface="Times New Roman"/>
                <a:ea typeface="Times New Roman"/>
                <a:cs typeface="Times New Roman"/>
                <a:sym typeface="Times New Roman"/>
              </a:rPr>
              <a:t>Formats	of  </a:t>
            </a:r>
            <a:r>
              <a:rPr lang="en-US" sz="3200">
                <a:solidFill>
                  <a:schemeClr val="dk1"/>
                </a:solidFill>
                <a:latin typeface="Times New Roman"/>
                <a:ea typeface="Times New Roman"/>
                <a:cs typeface="Times New Roman"/>
                <a:sym typeface="Times New Roman"/>
              </a:rPr>
              <a:t>During		the</a:t>
            </a:r>
            <a:endParaRPr sz="3200">
              <a:solidFill>
                <a:schemeClr val="dk1"/>
              </a:solidFill>
              <a:latin typeface="Times New Roman"/>
              <a:ea typeface="Times New Roman"/>
              <a:cs typeface="Times New Roman"/>
              <a:sym typeface="Times New Roman"/>
            </a:endParaRPr>
          </a:p>
        </p:txBody>
      </p:sp>
      <p:sp>
        <p:nvSpPr>
          <p:cNvPr id="233" name="Google Shape;233;p27"/>
          <p:cNvSpPr txBox="1"/>
          <p:nvPr/>
        </p:nvSpPr>
        <p:spPr>
          <a:xfrm>
            <a:off x="3391389" y="4136390"/>
            <a:ext cx="566610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synchronization	the	data</a:t>
            </a:r>
            <a:endParaRPr sz="3200">
              <a:solidFill>
                <a:schemeClr val="dk1"/>
              </a:solidFill>
              <a:latin typeface="Times New Roman"/>
              <a:ea typeface="Times New Roman"/>
              <a:cs typeface="Times New Roman"/>
              <a:sym typeface="Times New Roman"/>
            </a:endParaRPr>
          </a:p>
        </p:txBody>
      </p:sp>
      <p:sp>
        <p:nvSpPr>
          <p:cNvPr id="234" name="Google Shape;234;p27"/>
          <p:cNvSpPr txBox="1"/>
          <p:nvPr/>
        </p:nvSpPr>
        <p:spPr>
          <a:xfrm>
            <a:off x="77469" y="4624070"/>
            <a:ext cx="8980170" cy="2076450"/>
          </a:xfrm>
          <a:prstGeom prst="rect">
            <a:avLst/>
          </a:prstGeom>
          <a:noFill/>
          <a:ln>
            <a:noFill/>
          </a:ln>
        </p:spPr>
        <p:txBody>
          <a:bodyPr anchorCtr="0" anchor="t" bIns="0" lIns="0" spcFirstLastPara="1" rIns="0" wrap="square" tIns="12700">
            <a:spAutoFit/>
          </a:bodyPr>
          <a:lstStyle/>
          <a:p>
            <a:pPr indent="0" lvl="0" marL="35052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formats	at	a	server	and	at	the	device	may  different from each other.</a:t>
            </a:r>
            <a:endParaRPr sz="3200">
              <a:solidFill>
                <a:schemeClr val="dk1"/>
              </a:solidFill>
              <a:latin typeface="Times New Roman"/>
              <a:ea typeface="Times New Roman"/>
              <a:cs typeface="Times New Roman"/>
              <a:sym typeface="Times New Roman"/>
            </a:endParaRPr>
          </a:p>
          <a:p>
            <a:pPr indent="-337820" lvl="0" marL="350520" marR="5080" rtl="0" algn="l">
              <a:lnSpc>
                <a:spcPct val="119656"/>
              </a:lnSpc>
              <a:spcBef>
                <a:spcPts val="93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When	the	data	at	the	source	is  synchronized with data at the receiver, it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8" name="Shape 238"/>
        <p:cNvGrpSpPr/>
        <p:nvPr/>
      </p:nvGrpSpPr>
      <p:grpSpPr>
        <a:xfrm>
          <a:off x="0" y="0"/>
          <a:ext cx="0" cy="0"/>
          <a:chOff x="0" y="0"/>
          <a:chExt cx="0" cy="0"/>
        </a:xfrm>
      </p:grpSpPr>
      <p:sp>
        <p:nvSpPr>
          <p:cNvPr id="239" name="Google Shape;239;p28"/>
          <p:cNvSpPr txBox="1"/>
          <p:nvPr/>
        </p:nvSpPr>
        <p:spPr>
          <a:xfrm>
            <a:off x="77469" y="34290"/>
            <a:ext cx="8982710" cy="5204460"/>
          </a:xfrm>
          <a:prstGeom prst="rect">
            <a:avLst/>
          </a:prstGeom>
          <a:noFill/>
          <a:ln>
            <a:noFill/>
          </a:ln>
        </p:spPr>
        <p:txBody>
          <a:bodyPr anchorCtr="0" anchor="t" bIns="0" lIns="0" spcFirstLastPara="1" rIns="0" wrap="square" tIns="12700">
            <a:spAutoFit/>
          </a:bodyPr>
          <a:lstStyle/>
          <a:p>
            <a:pPr indent="-337820" lvl="0" marL="350520" marR="1016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should be done as per the formats of the  receiver. The following are different formats  of data at the receiver;</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Clr>
                <a:srgbClr val="E36B09"/>
              </a:buClr>
              <a:buSzPts val="3100"/>
              <a:buFont typeface="Times New Roman"/>
              <a:buAutoNum type="arabicParenR"/>
            </a:pPr>
            <a:r>
              <a:rPr lang="en-US" sz="3200">
                <a:solidFill>
                  <a:srgbClr val="E36B09"/>
                </a:solidFill>
                <a:latin typeface="Times New Roman"/>
                <a:ea typeface="Times New Roman"/>
                <a:cs typeface="Times New Roman"/>
                <a:sym typeface="Times New Roman"/>
              </a:rPr>
              <a:t>Database Records: </a:t>
            </a:r>
            <a:r>
              <a:rPr lang="en-US" sz="3200">
                <a:solidFill>
                  <a:schemeClr val="dk1"/>
                </a:solidFill>
                <a:latin typeface="Times New Roman"/>
                <a:ea typeface="Times New Roman"/>
                <a:cs typeface="Times New Roman"/>
                <a:sym typeface="Times New Roman"/>
              </a:rPr>
              <a:t>Here the records are  indexed to facilitate search operation by  placing the query.</a:t>
            </a:r>
            <a:endParaRPr sz="3200">
              <a:solidFill>
                <a:schemeClr val="dk1"/>
              </a:solidFill>
              <a:latin typeface="Times New Roman"/>
              <a:ea typeface="Times New Roman"/>
              <a:cs typeface="Times New Roman"/>
              <a:sym typeface="Times New Roman"/>
            </a:endParaRPr>
          </a:p>
          <a:p>
            <a:pPr indent="-337820" lvl="0" marL="350520" marR="10160" rtl="0" algn="just">
              <a:lnSpc>
                <a:spcPct val="100000"/>
              </a:lnSpc>
              <a:spcBef>
                <a:spcPts val="800"/>
              </a:spcBef>
              <a:spcAft>
                <a:spcPts val="0"/>
              </a:spcAft>
              <a:buNone/>
            </a:pPr>
            <a:r>
              <a:rPr lang="en-US" sz="3200">
                <a:solidFill>
                  <a:schemeClr val="dk1"/>
                </a:solidFill>
                <a:latin typeface="Times New Roman"/>
                <a:ea typeface="Times New Roman"/>
                <a:cs typeface="Times New Roman"/>
                <a:sym typeface="Times New Roman"/>
              </a:rPr>
              <a:t>For example, the contacts in the mobile are  indexed as per the first alphabet of the  name.</a:t>
            </a:r>
            <a:endParaRPr sz="3200">
              <a:solidFill>
                <a:schemeClr val="dk1"/>
              </a:solidFill>
              <a:latin typeface="Times New Roman"/>
              <a:ea typeface="Times New Roman"/>
              <a:cs typeface="Times New Roman"/>
              <a:sym typeface="Times New Roman"/>
            </a:endParaRPr>
          </a:p>
          <a:p>
            <a:pPr indent="-558800" lvl="0" marL="570865" marR="0" rtl="0" algn="just">
              <a:lnSpc>
                <a:spcPct val="100000"/>
              </a:lnSpc>
              <a:spcBef>
                <a:spcPts val="790"/>
              </a:spcBef>
              <a:spcAft>
                <a:spcPts val="0"/>
              </a:spcAft>
              <a:buClr>
                <a:srgbClr val="E36B09"/>
              </a:buClr>
              <a:buSzPts val="3100"/>
              <a:buFont typeface="Times New Roman"/>
              <a:buAutoNum type="arabicParenR" startAt="2"/>
            </a:pPr>
            <a:r>
              <a:rPr lang="en-US" sz="3200">
                <a:solidFill>
                  <a:srgbClr val="E36B09"/>
                </a:solidFill>
                <a:latin typeface="Times New Roman"/>
                <a:ea typeface="Times New Roman"/>
                <a:cs typeface="Times New Roman"/>
                <a:sym typeface="Times New Roman"/>
              </a:rPr>
              <a:t>Flat Files: </a:t>
            </a:r>
            <a:r>
              <a:rPr lang="en-US" sz="3200">
                <a:solidFill>
                  <a:schemeClr val="dk1"/>
                </a:solidFill>
                <a:latin typeface="Times New Roman"/>
                <a:ea typeface="Times New Roman"/>
                <a:cs typeface="Times New Roman"/>
                <a:sym typeface="Times New Roman"/>
              </a:rPr>
              <a:t>In the flat file format the data</a:t>
            </a:r>
            <a:endParaRPr sz="3200">
              <a:solidFill>
                <a:schemeClr val="dk1"/>
              </a:solidFill>
              <a:latin typeface="Times New Roman"/>
              <a:ea typeface="Times New Roman"/>
              <a:cs typeface="Times New Roman"/>
              <a:sym typeface="Times New Roman"/>
            </a:endParaRPr>
          </a:p>
        </p:txBody>
      </p:sp>
      <p:sp>
        <p:nvSpPr>
          <p:cNvPr id="240" name="Google Shape;240;p28"/>
          <p:cNvSpPr txBox="1"/>
          <p:nvPr/>
        </p:nvSpPr>
        <p:spPr>
          <a:xfrm>
            <a:off x="415290" y="5701029"/>
            <a:ext cx="7369809"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That	is	we	should	read	the	file</a:t>
            </a:r>
            <a:endParaRPr sz="3200">
              <a:solidFill>
                <a:schemeClr val="dk1"/>
              </a:solidFill>
              <a:latin typeface="Times New Roman"/>
              <a:ea typeface="Times New Roman"/>
              <a:cs typeface="Times New Roman"/>
              <a:sym typeface="Times New Roman"/>
            </a:endParaRPr>
          </a:p>
        </p:txBody>
      </p:sp>
      <p:sp>
        <p:nvSpPr>
          <p:cNvPr id="241" name="Google Shape;241;p28"/>
          <p:cNvSpPr txBox="1"/>
          <p:nvPr/>
        </p:nvSpPr>
        <p:spPr>
          <a:xfrm>
            <a:off x="415290" y="5213350"/>
            <a:ext cx="8641715" cy="1000760"/>
          </a:xfrm>
          <a:prstGeom prst="rect">
            <a:avLst/>
          </a:prstGeom>
          <a:noFill/>
          <a:ln>
            <a:noFill/>
          </a:ln>
        </p:spPr>
        <p:txBody>
          <a:bodyPr anchorCtr="0" anchor="t" bIns="0" lIns="0" spcFirstLastPara="1" rIns="0" wrap="square" tIns="12700">
            <a:spAutoFit/>
          </a:bodyPr>
          <a:lstStyle/>
          <a:p>
            <a:pPr indent="0" lvl="0" marL="0" marR="6985"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should	be	interpreted	as	a	single	unit.</a:t>
            </a:r>
            <a:endParaRPr sz="3200">
              <a:solidFill>
                <a:schemeClr val="dk1"/>
              </a:solidFill>
              <a:latin typeface="Times New Roman"/>
              <a:ea typeface="Times New Roman"/>
              <a:cs typeface="Times New Roman"/>
              <a:sym typeface="Times New Roman"/>
            </a:endParaRPr>
          </a:p>
          <a:p>
            <a:pPr indent="0" lvl="0" marL="0" marR="5080"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from</a:t>
            </a:r>
            <a:endParaRPr sz="3200">
              <a:solidFill>
                <a:schemeClr val="dk1"/>
              </a:solidFill>
              <a:latin typeface="Times New Roman"/>
              <a:ea typeface="Times New Roman"/>
              <a:cs typeface="Times New Roman"/>
              <a:sym typeface="Times New Roman"/>
            </a:endParaRPr>
          </a:p>
        </p:txBody>
      </p:sp>
      <p:sp>
        <p:nvSpPr>
          <p:cNvPr id="242" name="Google Shape;242;p28"/>
          <p:cNvSpPr txBox="1"/>
          <p:nvPr/>
        </p:nvSpPr>
        <p:spPr>
          <a:xfrm>
            <a:off x="415290" y="6187440"/>
            <a:ext cx="819023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beginning to end, data should not picked</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6" name="Shape 246"/>
        <p:cNvGrpSpPr/>
        <p:nvPr/>
      </p:nvGrpSpPr>
      <p:grpSpPr>
        <a:xfrm>
          <a:off x="0" y="0"/>
          <a:ext cx="0" cy="0"/>
          <a:chOff x="0" y="0"/>
          <a:chExt cx="0" cy="0"/>
        </a:xfrm>
      </p:grpSpPr>
      <p:sp>
        <p:nvSpPr>
          <p:cNvPr id="247" name="Google Shape;247;p29"/>
          <p:cNvSpPr txBox="1"/>
          <p:nvPr/>
        </p:nvSpPr>
        <p:spPr>
          <a:xfrm>
            <a:off x="77469" y="0"/>
            <a:ext cx="8985885" cy="6767830"/>
          </a:xfrm>
          <a:prstGeom prst="rect">
            <a:avLst/>
          </a:prstGeom>
          <a:noFill/>
          <a:ln>
            <a:noFill/>
          </a:ln>
        </p:spPr>
        <p:txBody>
          <a:bodyPr anchorCtr="0" anchor="t" bIns="0" lIns="0" spcFirstLastPara="1" rIns="0" wrap="square" tIns="114300">
            <a:spAutoFit/>
          </a:bodyPr>
          <a:lstStyle/>
          <a:p>
            <a:pPr indent="0" lvl="0" marL="12700" marR="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from the middle of the file.</a:t>
            </a:r>
            <a:endParaRPr sz="3200">
              <a:solidFill>
                <a:schemeClr val="dk1"/>
              </a:solidFill>
              <a:latin typeface="Times New Roman"/>
              <a:ea typeface="Times New Roman"/>
              <a:cs typeface="Times New Roman"/>
              <a:sym typeface="Times New Roman"/>
            </a:endParaRPr>
          </a:p>
          <a:p>
            <a:pPr indent="-337820" lvl="0" marL="350520" marR="12065" rtl="0" algn="just">
              <a:lnSpc>
                <a:spcPct val="99900"/>
              </a:lnSpc>
              <a:spcBef>
                <a:spcPts val="800"/>
              </a:spcBef>
              <a:spcAft>
                <a:spcPts val="0"/>
              </a:spcAft>
              <a:buNone/>
            </a:pPr>
            <a:r>
              <a:rPr lang="en-US" sz="3200">
                <a:solidFill>
                  <a:schemeClr val="dk1"/>
                </a:solidFill>
                <a:latin typeface="Times New Roman"/>
                <a:ea typeface="Times New Roman"/>
                <a:cs typeface="Times New Roman"/>
                <a:sym typeface="Times New Roman"/>
              </a:rPr>
              <a:t>For example, an XML or HTML file at the  server is synchronized with the file at  device which is in text  or binary file  format, the total file should transmitted to  the device.</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None/>
            </a:pPr>
            <a:r>
              <a:rPr lang="en-US" sz="3200">
                <a:solidFill>
                  <a:srgbClr val="E36B09"/>
                </a:solidFill>
                <a:latin typeface="Times New Roman"/>
                <a:ea typeface="Times New Roman"/>
                <a:cs typeface="Times New Roman"/>
                <a:sym typeface="Times New Roman"/>
              </a:rPr>
              <a:t>3) Device specific storage: </a:t>
            </a:r>
            <a:r>
              <a:rPr lang="en-US" sz="3200">
                <a:solidFill>
                  <a:schemeClr val="dk1"/>
                </a:solidFill>
                <a:latin typeface="Times New Roman"/>
                <a:ea typeface="Times New Roman"/>
                <a:cs typeface="Times New Roman"/>
                <a:sym typeface="Times New Roman"/>
              </a:rPr>
              <a:t>Some times a  device may use the specific storage format  for synchronize data with the server. The  device specific format is depending upon a  specific protocol used by the device.</a:t>
            </a:r>
            <a:endParaRPr sz="3200">
              <a:solidFill>
                <a:schemeClr val="dk1"/>
              </a:solidFill>
              <a:latin typeface="Times New Roman"/>
              <a:ea typeface="Times New Roman"/>
              <a:cs typeface="Times New Roman"/>
              <a:sym typeface="Times New Roman"/>
            </a:endParaRPr>
          </a:p>
          <a:p>
            <a:pPr indent="-337820" lvl="0" marL="350520" marR="12700" rtl="0" algn="just">
              <a:lnSpc>
                <a:spcPct val="119656"/>
              </a:lnSpc>
              <a:spcBef>
                <a:spcPts val="930"/>
              </a:spcBef>
              <a:spcAft>
                <a:spcPts val="0"/>
              </a:spcAft>
              <a:buNone/>
            </a:pPr>
            <a:r>
              <a:rPr lang="en-US" sz="3200">
                <a:solidFill>
                  <a:schemeClr val="dk1"/>
                </a:solidFill>
                <a:latin typeface="Times New Roman"/>
                <a:ea typeface="Times New Roman"/>
                <a:cs typeface="Times New Roman"/>
                <a:sym typeface="Times New Roman"/>
              </a:rPr>
              <a:t>For example, AAC (Apple Audio  Communication) is used to music files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30"/>
          <p:cNvSpPr txBox="1"/>
          <p:nvPr/>
        </p:nvSpPr>
        <p:spPr>
          <a:xfrm>
            <a:off x="77469" y="34290"/>
            <a:ext cx="897636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synchronization	with	in	Apple	iPod.	Contact</a:t>
            </a:r>
            <a:endParaRPr sz="3200">
              <a:solidFill>
                <a:schemeClr val="dk1"/>
              </a:solidFill>
              <a:latin typeface="Times New Roman"/>
              <a:ea typeface="Times New Roman"/>
              <a:cs typeface="Times New Roman"/>
              <a:sym typeface="Times New Roman"/>
            </a:endParaRPr>
          </a:p>
        </p:txBody>
      </p:sp>
      <p:sp>
        <p:nvSpPr>
          <p:cNvPr id="253" name="Google Shape;253;p30"/>
          <p:cNvSpPr txBox="1"/>
          <p:nvPr/>
        </p:nvSpPr>
        <p:spPr>
          <a:xfrm>
            <a:off x="415290" y="521970"/>
            <a:ext cx="5155565" cy="10007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information		in	vCard  vCalender,	vjournal	are</a:t>
            </a:r>
            <a:endParaRPr sz="3200">
              <a:solidFill>
                <a:schemeClr val="dk1"/>
              </a:solidFill>
              <a:latin typeface="Times New Roman"/>
              <a:ea typeface="Times New Roman"/>
              <a:cs typeface="Times New Roman"/>
              <a:sym typeface="Times New Roman"/>
            </a:endParaRPr>
          </a:p>
        </p:txBody>
      </p:sp>
      <p:sp>
        <p:nvSpPr>
          <p:cNvPr id="254" name="Google Shape;254;p30"/>
          <p:cNvSpPr txBox="1"/>
          <p:nvPr/>
        </p:nvSpPr>
        <p:spPr>
          <a:xfrm>
            <a:off x="5667953" y="521970"/>
            <a:ext cx="3390900" cy="1000760"/>
          </a:xfrm>
          <a:prstGeom prst="rect">
            <a:avLst/>
          </a:prstGeom>
          <a:noFill/>
          <a:ln>
            <a:noFill/>
          </a:ln>
        </p:spPr>
        <p:txBody>
          <a:bodyPr anchorCtr="0" anchor="t" bIns="0" lIns="0" spcFirstLastPara="1" rIns="0" wrap="square" tIns="12700">
            <a:spAutoFit/>
          </a:bodyPr>
          <a:lstStyle/>
          <a:p>
            <a:pPr indent="-246379" lvl="0" marL="258445"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format,		vToDO,  used	in	some</a:t>
            </a:r>
            <a:endParaRPr sz="3200">
              <a:solidFill>
                <a:schemeClr val="dk1"/>
              </a:solidFill>
              <a:latin typeface="Times New Roman"/>
              <a:ea typeface="Times New Roman"/>
              <a:cs typeface="Times New Roman"/>
              <a:sym typeface="Times New Roman"/>
            </a:endParaRPr>
          </a:p>
        </p:txBody>
      </p:sp>
      <p:sp>
        <p:nvSpPr>
          <p:cNvPr id="255" name="Google Shape;255;p30"/>
          <p:cNvSpPr txBox="1"/>
          <p:nvPr/>
        </p:nvSpPr>
        <p:spPr>
          <a:xfrm>
            <a:off x="77469" y="1394459"/>
            <a:ext cx="8985885" cy="5104130"/>
          </a:xfrm>
          <a:prstGeom prst="rect">
            <a:avLst/>
          </a:prstGeom>
          <a:noFill/>
          <a:ln>
            <a:noFill/>
          </a:ln>
        </p:spPr>
        <p:txBody>
          <a:bodyPr anchorCtr="0" anchor="t" bIns="0" lIns="0" spcFirstLastPara="1" rIns="0" wrap="square" tIns="114300">
            <a:spAutoFit/>
          </a:bodyPr>
          <a:lstStyle/>
          <a:p>
            <a:pPr indent="0" lvl="0" marL="35052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mobile devices.</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800"/>
              </a:spcBef>
              <a:spcAft>
                <a:spcPts val="0"/>
              </a:spcAft>
              <a:buNone/>
            </a:pPr>
            <a:r>
              <a:rPr b="1" lang="en-US" sz="3200">
                <a:solidFill>
                  <a:srgbClr val="FF0000"/>
                </a:solidFill>
                <a:latin typeface="Georgia"/>
                <a:ea typeface="Georgia"/>
                <a:cs typeface="Georgia"/>
                <a:sym typeface="Georgia"/>
              </a:rPr>
              <a:t>Usage Models for Synchronization:</a:t>
            </a:r>
            <a:endParaRPr sz="3200">
              <a:solidFill>
                <a:schemeClr val="dk1"/>
              </a:solidFill>
              <a:latin typeface="Georgia"/>
              <a:ea typeface="Georgia"/>
              <a:cs typeface="Georgia"/>
              <a:sym typeface="Georgia"/>
            </a:endParaRPr>
          </a:p>
          <a:p>
            <a:pPr indent="-337820" lvl="0" marL="350520" marR="1016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Four usage models employed for  synchronization in mobile computing  systems.</a:t>
            </a:r>
            <a:endParaRPr sz="3200">
              <a:solidFill>
                <a:schemeClr val="dk1"/>
              </a:solidFill>
              <a:latin typeface="Times New Roman"/>
              <a:ea typeface="Times New Roman"/>
              <a:cs typeface="Times New Roman"/>
              <a:sym typeface="Times New Roman"/>
            </a:endParaRPr>
          </a:p>
          <a:p>
            <a:pPr indent="-337820" lvl="0" marL="350520" marR="5080" rtl="0" algn="just">
              <a:lnSpc>
                <a:spcPct val="120000"/>
              </a:lnSpc>
              <a:spcBef>
                <a:spcPts val="114"/>
              </a:spcBef>
              <a:spcAft>
                <a:spcPts val="0"/>
              </a:spcAft>
              <a:buNone/>
            </a:pPr>
            <a:r>
              <a:rPr lang="en-US" sz="3200">
                <a:solidFill>
                  <a:schemeClr val="dk1"/>
                </a:solidFill>
                <a:latin typeface="Times New Roman"/>
                <a:ea typeface="Times New Roman"/>
                <a:cs typeface="Times New Roman"/>
                <a:sym typeface="Times New Roman"/>
              </a:rPr>
              <a:t>1) </a:t>
            </a:r>
            <a:r>
              <a:rPr lang="en-US" sz="3200">
                <a:solidFill>
                  <a:srgbClr val="E36B09"/>
                </a:solidFill>
                <a:latin typeface="Times New Roman"/>
                <a:ea typeface="Times New Roman"/>
                <a:cs typeface="Times New Roman"/>
                <a:sym typeface="Times New Roman"/>
              </a:rPr>
              <a:t>Synchronization between two APIs with in  a mobile computing system: </a:t>
            </a:r>
            <a:r>
              <a:rPr lang="en-US" sz="3200">
                <a:solidFill>
                  <a:schemeClr val="dk1"/>
                </a:solidFill>
                <a:latin typeface="Times New Roman"/>
                <a:ea typeface="Times New Roman"/>
                <a:cs typeface="Times New Roman"/>
                <a:sym typeface="Times New Roman"/>
              </a:rPr>
              <a:t>The usage  model for synchronization between two  application programming interfaces is the  data generated by an application is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77469" y="34290"/>
            <a:ext cx="898080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synchronized	and	used	in	another</a:t>
            </a:r>
            <a:endParaRPr/>
          </a:p>
        </p:txBody>
      </p:sp>
      <p:sp>
        <p:nvSpPr>
          <p:cNvPr id="261" name="Google Shape;261;p31"/>
          <p:cNvSpPr txBox="1"/>
          <p:nvPr/>
        </p:nvSpPr>
        <p:spPr>
          <a:xfrm>
            <a:off x="77469" y="521970"/>
            <a:ext cx="8981440" cy="3051810"/>
          </a:xfrm>
          <a:prstGeom prst="rect">
            <a:avLst/>
          </a:prstGeom>
          <a:noFill/>
          <a:ln>
            <a:noFill/>
          </a:ln>
        </p:spPr>
        <p:txBody>
          <a:bodyPr anchorCtr="0" anchor="t" bIns="0" lIns="0" spcFirstLastPara="1" rIns="0" wrap="square" tIns="12700">
            <a:spAutoFit/>
          </a:bodyPr>
          <a:lstStyle/>
          <a:p>
            <a:pPr indent="0" lvl="0" marL="350520" marR="10160"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application. An API running at the device  synchronizes data with another application  on the same device or another device.</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None/>
            </a:pPr>
            <a:r>
              <a:rPr lang="en-US" sz="3200">
                <a:solidFill>
                  <a:schemeClr val="dk1"/>
                </a:solidFill>
                <a:latin typeface="Times New Roman"/>
                <a:ea typeface="Times New Roman"/>
                <a:cs typeface="Times New Roman"/>
                <a:sym typeface="Times New Roman"/>
              </a:rPr>
              <a:t>The	following	diagram	shows  synchronization between two APIs of the  same mobile computing system.</a:t>
            </a:r>
            <a:endParaRPr sz="3200">
              <a:solidFill>
                <a:schemeClr val="dk1"/>
              </a:solidFill>
              <a:latin typeface="Times New Roman"/>
              <a:ea typeface="Times New Roman"/>
              <a:cs typeface="Times New Roman"/>
              <a:sym typeface="Times New Roman"/>
            </a:endParaRPr>
          </a:p>
        </p:txBody>
      </p:sp>
      <p:sp>
        <p:nvSpPr>
          <p:cNvPr id="262" name="Google Shape;262;p31"/>
          <p:cNvSpPr txBox="1"/>
          <p:nvPr/>
        </p:nvSpPr>
        <p:spPr>
          <a:xfrm>
            <a:off x="4376420" y="5651500"/>
            <a:ext cx="3843020" cy="77216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655320" lvl="0" marL="1308735" marR="648335"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Mobile computing system  application j</a:t>
            </a:r>
            <a:endParaRPr sz="1600">
              <a:solidFill>
                <a:schemeClr val="dk1"/>
              </a:solidFill>
              <a:latin typeface="Times New Roman"/>
              <a:ea typeface="Times New Roman"/>
              <a:cs typeface="Times New Roman"/>
              <a:sym typeface="Times New Roman"/>
            </a:endParaRPr>
          </a:p>
        </p:txBody>
      </p:sp>
      <p:sp>
        <p:nvSpPr>
          <p:cNvPr id="263" name="Google Shape;263;p31"/>
          <p:cNvSpPr txBox="1"/>
          <p:nvPr/>
        </p:nvSpPr>
        <p:spPr>
          <a:xfrm>
            <a:off x="4462779" y="3810000"/>
            <a:ext cx="3843020" cy="77089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5700">
            <a:spAutoFit/>
          </a:bodyPr>
          <a:lstStyle/>
          <a:p>
            <a:pPr indent="-655320" lvl="0" marL="1309370" marR="648335"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Mobile computing system  application i</a:t>
            </a:r>
            <a:endParaRPr sz="1600">
              <a:solidFill>
                <a:schemeClr val="dk1"/>
              </a:solidFill>
              <a:latin typeface="Times New Roman"/>
              <a:ea typeface="Times New Roman"/>
              <a:cs typeface="Times New Roman"/>
              <a:sym typeface="Times New Roman"/>
            </a:endParaRPr>
          </a:p>
        </p:txBody>
      </p:sp>
      <p:sp>
        <p:nvSpPr>
          <p:cNvPr id="264" name="Google Shape;264;p31"/>
          <p:cNvSpPr txBox="1"/>
          <p:nvPr/>
        </p:nvSpPr>
        <p:spPr>
          <a:xfrm>
            <a:off x="1117600" y="4867909"/>
            <a:ext cx="1913889"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Data Synchronization</a:t>
            </a:r>
            <a:endParaRPr sz="1400">
              <a:solidFill>
                <a:schemeClr val="dk1"/>
              </a:solidFill>
              <a:latin typeface="Times New Roman"/>
              <a:ea typeface="Times New Roman"/>
              <a:cs typeface="Times New Roman"/>
              <a:sym typeface="Times New Roman"/>
            </a:endParaRPr>
          </a:p>
        </p:txBody>
      </p:sp>
      <p:grpSp>
        <p:nvGrpSpPr>
          <p:cNvPr id="265" name="Google Shape;265;p31"/>
          <p:cNvGrpSpPr/>
          <p:nvPr/>
        </p:nvGrpSpPr>
        <p:grpSpPr>
          <a:xfrm>
            <a:off x="5412740" y="4580890"/>
            <a:ext cx="74930" cy="1070610"/>
            <a:chOff x="5412740" y="4580890"/>
            <a:chExt cx="74930" cy="1070610"/>
          </a:xfrm>
        </p:grpSpPr>
        <p:sp>
          <p:nvSpPr>
            <p:cNvPr id="266" name="Google Shape;266;p31"/>
            <p:cNvSpPr/>
            <p:nvPr/>
          </p:nvSpPr>
          <p:spPr>
            <a:xfrm>
              <a:off x="5433060" y="4650740"/>
              <a:ext cx="17780" cy="1000760"/>
            </a:xfrm>
            <a:custGeom>
              <a:rect b="b" l="l" r="r" t="t"/>
              <a:pathLst>
                <a:path extrusionOk="0" h="1000760" w="17779">
                  <a:moveTo>
                    <a:pt x="0" y="1000760"/>
                  </a:moveTo>
                  <a:lnTo>
                    <a:pt x="1777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31"/>
            <p:cNvSpPr/>
            <p:nvPr/>
          </p:nvSpPr>
          <p:spPr>
            <a:xfrm>
              <a:off x="5412740" y="4580890"/>
              <a:ext cx="74930" cy="76200"/>
            </a:xfrm>
            <a:custGeom>
              <a:rect b="b" l="l" r="r" t="t"/>
              <a:pathLst>
                <a:path extrusionOk="0" h="76200" w="74929">
                  <a:moveTo>
                    <a:pt x="39370" y="0"/>
                  </a:moveTo>
                  <a:lnTo>
                    <a:pt x="0" y="73660"/>
                  </a:lnTo>
                  <a:lnTo>
                    <a:pt x="74930" y="76200"/>
                  </a:lnTo>
                  <a:lnTo>
                    <a:pt x="3937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8" name="Google Shape;268;p31"/>
          <p:cNvGrpSpPr/>
          <p:nvPr/>
        </p:nvGrpSpPr>
        <p:grpSpPr>
          <a:xfrm>
            <a:off x="6962140" y="4580890"/>
            <a:ext cx="74930" cy="1071880"/>
            <a:chOff x="6962140" y="4580890"/>
            <a:chExt cx="74930" cy="1071880"/>
          </a:xfrm>
        </p:grpSpPr>
        <p:sp>
          <p:nvSpPr>
            <p:cNvPr id="269" name="Google Shape;269;p31"/>
            <p:cNvSpPr/>
            <p:nvPr/>
          </p:nvSpPr>
          <p:spPr>
            <a:xfrm>
              <a:off x="6998970" y="4580890"/>
              <a:ext cx="1270" cy="1000760"/>
            </a:xfrm>
            <a:custGeom>
              <a:rect b="b" l="l" r="r" t="t"/>
              <a:pathLst>
                <a:path extrusionOk="0" h="1000760" w="1270">
                  <a:moveTo>
                    <a:pt x="0" y="0"/>
                  </a:moveTo>
                  <a:lnTo>
                    <a:pt x="1270" y="100076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31"/>
            <p:cNvSpPr/>
            <p:nvPr/>
          </p:nvSpPr>
          <p:spPr>
            <a:xfrm>
              <a:off x="6962140" y="5576570"/>
              <a:ext cx="74930" cy="76200"/>
            </a:xfrm>
            <a:custGeom>
              <a:rect b="b" l="l" r="r" t="t"/>
              <a:pathLst>
                <a:path extrusionOk="0" h="76200" w="74929">
                  <a:moveTo>
                    <a:pt x="74929" y="0"/>
                  </a:moveTo>
                  <a:lnTo>
                    <a:pt x="0" y="0"/>
                  </a:lnTo>
                  <a:lnTo>
                    <a:pt x="38100" y="76199"/>
                  </a:lnTo>
                  <a:lnTo>
                    <a:pt x="7492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32"/>
          <p:cNvSpPr txBox="1"/>
          <p:nvPr/>
        </p:nvSpPr>
        <p:spPr>
          <a:xfrm>
            <a:off x="77469" y="34290"/>
            <a:ext cx="8988425" cy="6849109"/>
          </a:xfrm>
          <a:prstGeom prst="rect">
            <a:avLst/>
          </a:prstGeom>
          <a:noFill/>
          <a:ln>
            <a:noFill/>
          </a:ln>
        </p:spPr>
        <p:txBody>
          <a:bodyPr anchorCtr="0" anchor="t" bIns="0" lIns="0" spcFirstLastPara="1" rIns="0" wrap="square" tIns="12700">
            <a:spAutoFit/>
          </a:bodyPr>
          <a:lstStyle/>
          <a:p>
            <a:pPr indent="-203200" lvl="0" marL="12700" marR="13970" rtl="0" algn="just">
              <a:lnSpc>
                <a:spcPct val="999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Data records at personal information  manager (PIM) API synchronized with the  email API, when email from a new source  retrieves at the email API in the device, the  name and email address data fields at the  application saved as new data record at PIM  API. Next time an email is to be sent to the  same person, the email API uses the same  data record from the PIM API.</a:t>
            </a:r>
            <a:endParaRPr sz="3200">
              <a:solidFill>
                <a:schemeClr val="dk1"/>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2) </a:t>
            </a:r>
            <a:r>
              <a:rPr lang="en-US" sz="3200">
                <a:solidFill>
                  <a:srgbClr val="E36B09"/>
                </a:solidFill>
                <a:latin typeface="Times New Roman"/>
                <a:ea typeface="Times New Roman"/>
                <a:cs typeface="Times New Roman"/>
                <a:sym typeface="Times New Roman"/>
              </a:rPr>
              <a:t>Synchronization between the device and  nearby local computer or device connected  through a wireless or wired network: </a:t>
            </a:r>
            <a:r>
              <a:rPr lang="en-US" sz="3200">
                <a:solidFill>
                  <a:schemeClr val="dk1"/>
                </a:solidFill>
                <a:latin typeface="Times New Roman"/>
                <a:ea typeface="Times New Roman"/>
                <a:cs typeface="Times New Roman"/>
                <a:sym typeface="Times New Roman"/>
              </a:rPr>
              <a:t>This  type of synchronization fall into to another  usage model to synchronize the data.</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33"/>
          <p:cNvSpPr txBox="1"/>
          <p:nvPr/>
        </p:nvSpPr>
        <p:spPr>
          <a:xfrm>
            <a:off x="77469" y="34290"/>
            <a:ext cx="8983345" cy="1974850"/>
          </a:xfrm>
          <a:prstGeom prst="rect">
            <a:avLst/>
          </a:prstGeom>
          <a:noFill/>
          <a:ln>
            <a:noFill/>
          </a:ln>
        </p:spPr>
        <p:txBody>
          <a:bodyPr anchorCtr="0" anchor="t" bIns="0" lIns="0" spcFirstLastPara="1" rIns="0" wrap="square" tIns="12700">
            <a:spAutoFit/>
          </a:bodyPr>
          <a:lstStyle/>
          <a:p>
            <a:pPr indent="-337820" lvl="0" marL="350520" marR="1016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This type of synchronization is also called  Personal Area Synchronization (PAS) using  PAS software HotSync or ActiveSync.</a:t>
            </a:r>
            <a:endParaRPr sz="3200">
              <a:solidFill>
                <a:schemeClr val="dk1"/>
              </a:solidFill>
              <a:latin typeface="Times New Roman"/>
              <a:ea typeface="Times New Roman"/>
              <a:cs typeface="Times New Roman"/>
              <a:sym typeface="Times New Roman"/>
            </a:endParaRPr>
          </a:p>
          <a:p>
            <a:pPr indent="0" lvl="0" marL="12700" marR="0" rtl="0" algn="just">
              <a:lnSpc>
                <a:spcPct val="119656"/>
              </a:lnSpc>
              <a:spcBef>
                <a:spcPts val="0"/>
              </a:spcBef>
              <a:spcAft>
                <a:spcPts val="0"/>
              </a:spcAft>
              <a:buNone/>
            </a:pPr>
            <a:r>
              <a:rPr lang="en-US" sz="3200">
                <a:solidFill>
                  <a:schemeClr val="dk1"/>
                </a:solidFill>
                <a:latin typeface="Times New Roman"/>
                <a:ea typeface="Times New Roman"/>
                <a:cs typeface="Times New Roman"/>
                <a:sym typeface="Times New Roman"/>
              </a:rPr>
              <a:t>For example, synchronization with nearby</a:t>
            </a:r>
            <a:endParaRPr sz="3200">
              <a:solidFill>
                <a:schemeClr val="dk1"/>
              </a:solidFill>
              <a:latin typeface="Times New Roman"/>
              <a:ea typeface="Times New Roman"/>
              <a:cs typeface="Times New Roman"/>
              <a:sym typeface="Times New Roman"/>
            </a:endParaRPr>
          </a:p>
        </p:txBody>
      </p:sp>
      <p:sp>
        <p:nvSpPr>
          <p:cNvPr id="281" name="Google Shape;281;p33"/>
          <p:cNvSpPr txBox="1"/>
          <p:nvPr/>
        </p:nvSpPr>
        <p:spPr>
          <a:xfrm>
            <a:off x="415290" y="1983740"/>
            <a:ext cx="707644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PC	through	a	serial	port	using	a</a:t>
            </a:r>
            <a:endParaRPr sz="3200">
              <a:solidFill>
                <a:schemeClr val="dk1"/>
              </a:solidFill>
              <a:latin typeface="Times New Roman"/>
              <a:ea typeface="Times New Roman"/>
              <a:cs typeface="Times New Roman"/>
              <a:sym typeface="Times New Roman"/>
            </a:endParaRPr>
          </a:p>
        </p:txBody>
      </p:sp>
      <p:sp>
        <p:nvSpPr>
          <p:cNvPr id="282" name="Google Shape;282;p33"/>
          <p:cNvSpPr txBox="1"/>
          <p:nvPr/>
        </p:nvSpPr>
        <p:spPr>
          <a:xfrm>
            <a:off x="415290" y="1983740"/>
            <a:ext cx="8643620" cy="1000760"/>
          </a:xfrm>
          <a:prstGeom prst="rect">
            <a:avLst/>
          </a:prstGeom>
          <a:noFill/>
          <a:ln>
            <a:noFill/>
          </a:ln>
        </p:spPr>
        <p:txBody>
          <a:bodyPr anchorCtr="0" anchor="t" bIns="0" lIns="0" spcFirstLastPara="1" rIns="0" wrap="square" tIns="12700">
            <a:spAutoFit/>
          </a:bodyPr>
          <a:lstStyle/>
          <a:p>
            <a:pPr indent="753046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wired  connection	to	PC	and	device,</a:t>
            </a:r>
            <a:endParaRPr sz="3200">
              <a:solidFill>
                <a:schemeClr val="dk1"/>
              </a:solidFill>
              <a:latin typeface="Times New Roman"/>
              <a:ea typeface="Times New Roman"/>
              <a:cs typeface="Times New Roman"/>
              <a:sym typeface="Times New Roman"/>
            </a:endParaRPr>
          </a:p>
        </p:txBody>
      </p:sp>
      <p:sp>
        <p:nvSpPr>
          <p:cNvPr id="283" name="Google Shape;283;p33"/>
          <p:cNvSpPr txBox="1"/>
          <p:nvPr/>
        </p:nvSpPr>
        <p:spPr>
          <a:xfrm>
            <a:off x="415290" y="2959100"/>
            <a:ext cx="8642350" cy="295021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synchronization with the nearby computer  through a wireless personal area network  (WPAN) using ZigBee or Bluetooth. The  following diagram shows the device and  local computer connected through wire or  wireless network.</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p34"/>
          <p:cNvSpPr txBox="1"/>
          <p:nvPr/>
        </p:nvSpPr>
        <p:spPr>
          <a:xfrm>
            <a:off x="77469" y="3465829"/>
            <a:ext cx="898017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3)	</a:t>
            </a:r>
            <a:r>
              <a:rPr lang="en-US" sz="3200">
                <a:solidFill>
                  <a:srgbClr val="E36B09"/>
                </a:solidFill>
                <a:latin typeface="Times New Roman"/>
                <a:ea typeface="Times New Roman"/>
                <a:cs typeface="Times New Roman"/>
                <a:sym typeface="Times New Roman"/>
              </a:rPr>
              <a:t>Synchronization	between	remote	systems</a:t>
            </a:r>
            <a:endParaRPr sz="3200">
              <a:solidFill>
                <a:schemeClr val="dk1"/>
              </a:solidFill>
              <a:latin typeface="Times New Roman"/>
              <a:ea typeface="Times New Roman"/>
              <a:cs typeface="Times New Roman"/>
              <a:sym typeface="Times New Roman"/>
            </a:endParaRPr>
          </a:p>
        </p:txBody>
      </p:sp>
      <p:sp>
        <p:nvSpPr>
          <p:cNvPr id="289" name="Google Shape;289;p34"/>
          <p:cNvSpPr txBox="1"/>
          <p:nvPr/>
        </p:nvSpPr>
        <p:spPr>
          <a:xfrm>
            <a:off x="415290" y="3953509"/>
            <a:ext cx="2578735" cy="10007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rgbClr val="E36B09"/>
                </a:solidFill>
                <a:latin typeface="Times New Roman"/>
                <a:ea typeface="Times New Roman"/>
                <a:cs typeface="Times New Roman"/>
                <a:sym typeface="Times New Roman"/>
              </a:rPr>
              <a:t>and	device:  </a:t>
            </a:r>
            <a:r>
              <a:rPr lang="en-US" sz="3200">
                <a:solidFill>
                  <a:schemeClr val="dk1"/>
                </a:solidFill>
                <a:latin typeface="Times New Roman"/>
                <a:ea typeface="Times New Roman"/>
                <a:cs typeface="Times New Roman"/>
                <a:sym typeface="Times New Roman"/>
              </a:rPr>
              <a:t>synchronize</a:t>
            </a:r>
            <a:endParaRPr sz="3200">
              <a:solidFill>
                <a:schemeClr val="dk1"/>
              </a:solidFill>
              <a:latin typeface="Times New Roman"/>
              <a:ea typeface="Times New Roman"/>
              <a:cs typeface="Times New Roman"/>
              <a:sym typeface="Times New Roman"/>
            </a:endParaRPr>
          </a:p>
        </p:txBody>
      </p:sp>
      <p:sp>
        <p:nvSpPr>
          <p:cNvPr id="290" name="Google Shape;290;p34"/>
          <p:cNvSpPr txBox="1"/>
          <p:nvPr/>
        </p:nvSpPr>
        <p:spPr>
          <a:xfrm>
            <a:off x="3312969" y="3953509"/>
            <a:ext cx="2507615" cy="1000760"/>
          </a:xfrm>
          <a:prstGeom prst="rect">
            <a:avLst/>
          </a:prstGeom>
          <a:noFill/>
          <a:ln>
            <a:noFill/>
          </a:ln>
        </p:spPr>
        <p:txBody>
          <a:bodyPr anchorCtr="0" anchor="t" bIns="0" lIns="0" spcFirstLastPara="1" rIns="0" wrap="square" tIns="12700">
            <a:spAutoFit/>
          </a:bodyPr>
          <a:lstStyle/>
          <a:p>
            <a:pPr indent="8509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device  with		the</a:t>
            </a:r>
            <a:endParaRPr sz="3200">
              <a:solidFill>
                <a:schemeClr val="dk1"/>
              </a:solidFill>
              <a:latin typeface="Times New Roman"/>
              <a:ea typeface="Times New Roman"/>
              <a:cs typeface="Times New Roman"/>
              <a:sym typeface="Times New Roman"/>
            </a:endParaRPr>
          </a:p>
        </p:txBody>
      </p:sp>
      <p:sp>
        <p:nvSpPr>
          <p:cNvPr id="291" name="Google Shape;291;p34"/>
          <p:cNvSpPr txBox="1"/>
          <p:nvPr/>
        </p:nvSpPr>
        <p:spPr>
          <a:xfrm>
            <a:off x="5837933" y="3953509"/>
            <a:ext cx="1342390" cy="1000760"/>
          </a:xfrm>
          <a:prstGeom prst="rect">
            <a:avLst/>
          </a:prstGeom>
          <a:noFill/>
          <a:ln>
            <a:noFill/>
          </a:ln>
        </p:spPr>
        <p:txBody>
          <a:bodyPr anchorCtr="0" anchor="t" bIns="0" lIns="0" spcFirstLastPara="1" rIns="0" wrap="square" tIns="12700">
            <a:spAutoFit/>
          </a:bodyPr>
          <a:lstStyle/>
          <a:p>
            <a:pPr indent="40195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data  mobile</a:t>
            </a:r>
            <a:endParaRPr sz="3200">
              <a:solidFill>
                <a:schemeClr val="dk1"/>
              </a:solidFill>
              <a:latin typeface="Times New Roman"/>
              <a:ea typeface="Times New Roman"/>
              <a:cs typeface="Times New Roman"/>
              <a:sym typeface="Times New Roman"/>
            </a:endParaRPr>
          </a:p>
        </p:txBody>
      </p:sp>
      <p:sp>
        <p:nvSpPr>
          <p:cNvPr id="292" name="Google Shape;292;p34"/>
          <p:cNvSpPr txBox="1"/>
          <p:nvPr/>
        </p:nvSpPr>
        <p:spPr>
          <a:xfrm>
            <a:off x="415290" y="4928870"/>
            <a:ext cx="318897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provider	server</a:t>
            </a:r>
            <a:endParaRPr sz="3200">
              <a:solidFill>
                <a:schemeClr val="dk1"/>
              </a:solidFill>
              <a:latin typeface="Times New Roman"/>
              <a:ea typeface="Times New Roman"/>
              <a:cs typeface="Times New Roman"/>
              <a:sym typeface="Times New Roman"/>
            </a:endParaRPr>
          </a:p>
        </p:txBody>
      </p:sp>
      <p:sp>
        <p:nvSpPr>
          <p:cNvPr id="293" name="Google Shape;293;p34"/>
          <p:cNvSpPr txBox="1"/>
          <p:nvPr/>
        </p:nvSpPr>
        <p:spPr>
          <a:xfrm>
            <a:off x="3899484" y="4928870"/>
            <a:ext cx="257619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records	and</a:t>
            </a:r>
            <a:endParaRPr sz="3200">
              <a:solidFill>
                <a:schemeClr val="dk1"/>
              </a:solidFill>
              <a:latin typeface="Times New Roman"/>
              <a:ea typeface="Times New Roman"/>
              <a:cs typeface="Times New Roman"/>
              <a:sym typeface="Times New Roman"/>
            </a:endParaRPr>
          </a:p>
        </p:txBody>
      </p:sp>
      <p:sp>
        <p:nvSpPr>
          <p:cNvPr id="294" name="Google Shape;294;p34"/>
          <p:cNvSpPr txBox="1"/>
          <p:nvPr/>
        </p:nvSpPr>
        <p:spPr>
          <a:xfrm>
            <a:off x="415290" y="5416550"/>
            <a:ext cx="373634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Here	the	device</a:t>
            </a:r>
            <a:endParaRPr sz="3200">
              <a:solidFill>
                <a:schemeClr val="dk1"/>
              </a:solidFill>
              <a:latin typeface="Times New Roman"/>
              <a:ea typeface="Times New Roman"/>
              <a:cs typeface="Times New Roman"/>
              <a:sym typeface="Times New Roman"/>
            </a:endParaRPr>
          </a:p>
        </p:txBody>
      </p:sp>
      <p:sp>
        <p:nvSpPr>
          <p:cNvPr id="295" name="Google Shape;295;p34"/>
          <p:cNvSpPr txBox="1"/>
          <p:nvPr/>
        </p:nvSpPr>
        <p:spPr>
          <a:xfrm>
            <a:off x="4591137" y="5416550"/>
            <a:ext cx="179133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connects</a:t>
            </a:r>
            <a:endParaRPr sz="3200">
              <a:solidFill>
                <a:schemeClr val="dk1"/>
              </a:solidFill>
              <a:latin typeface="Times New Roman"/>
              <a:ea typeface="Times New Roman"/>
              <a:cs typeface="Times New Roman"/>
              <a:sym typeface="Times New Roman"/>
            </a:endParaRPr>
          </a:p>
        </p:txBody>
      </p:sp>
      <p:sp>
        <p:nvSpPr>
          <p:cNvPr id="296" name="Google Shape;296;p34"/>
          <p:cNvSpPr txBox="1"/>
          <p:nvPr/>
        </p:nvSpPr>
        <p:spPr>
          <a:xfrm>
            <a:off x="415290" y="5902959"/>
            <a:ext cx="619950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systems	on	Internet	through</a:t>
            </a:r>
            <a:endParaRPr sz="3200">
              <a:solidFill>
                <a:schemeClr val="dk1"/>
              </a:solidFill>
              <a:latin typeface="Times New Roman"/>
              <a:ea typeface="Times New Roman"/>
              <a:cs typeface="Times New Roman"/>
              <a:sym typeface="Times New Roman"/>
            </a:endParaRPr>
          </a:p>
        </p:txBody>
      </p:sp>
      <p:sp>
        <p:nvSpPr>
          <p:cNvPr id="297" name="Google Shape;297;p34"/>
          <p:cNvSpPr txBox="1"/>
          <p:nvPr/>
        </p:nvSpPr>
        <p:spPr>
          <a:xfrm>
            <a:off x="6772764" y="3953509"/>
            <a:ext cx="2287270" cy="2462530"/>
          </a:xfrm>
          <a:prstGeom prst="rect">
            <a:avLst/>
          </a:prstGeom>
          <a:noFill/>
          <a:ln>
            <a:noFill/>
          </a:ln>
        </p:spPr>
        <p:txBody>
          <a:bodyPr anchorCtr="0" anchor="t" bIns="0" lIns="0" spcFirstLastPara="1" rIns="0" wrap="square" tIns="12700">
            <a:spAutoFit/>
          </a:bodyPr>
          <a:lstStyle/>
          <a:p>
            <a:pPr indent="-109855" lvl="0" marL="911225"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records  service</a:t>
            </a:r>
            <a:endParaRPr sz="3200">
              <a:solidFill>
                <a:schemeClr val="dk1"/>
              </a:solidFill>
              <a:latin typeface="Times New Roman"/>
              <a:ea typeface="Times New Roman"/>
              <a:cs typeface="Times New Roman"/>
              <a:sym typeface="Times New Roman"/>
            </a:endParaRPr>
          </a:p>
          <a:p>
            <a:pPr indent="-46355" lvl="0" marL="58419" marR="8255"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vice versa.  to remote  the wired,</a:t>
            </a:r>
            <a:endParaRPr sz="3200">
              <a:solidFill>
                <a:schemeClr val="dk1"/>
              </a:solidFill>
              <a:latin typeface="Times New Roman"/>
              <a:ea typeface="Times New Roman"/>
              <a:cs typeface="Times New Roman"/>
              <a:sym typeface="Times New Roman"/>
            </a:endParaRPr>
          </a:p>
        </p:txBody>
      </p:sp>
      <p:sp>
        <p:nvSpPr>
          <p:cNvPr id="298" name="Google Shape;298;p34"/>
          <p:cNvSpPr txBox="1"/>
          <p:nvPr/>
        </p:nvSpPr>
        <p:spPr>
          <a:xfrm>
            <a:off x="415290" y="6390640"/>
            <a:ext cx="863790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wireless	mobile	service	provider,	or	WiFi</a:t>
            </a:r>
            <a:endParaRPr sz="3200">
              <a:solidFill>
                <a:schemeClr val="dk1"/>
              </a:solidFill>
              <a:latin typeface="Times New Roman"/>
              <a:ea typeface="Times New Roman"/>
              <a:cs typeface="Times New Roman"/>
              <a:sym typeface="Times New Roman"/>
            </a:endParaRPr>
          </a:p>
        </p:txBody>
      </p:sp>
      <p:sp>
        <p:nvSpPr>
          <p:cNvPr id="299" name="Google Shape;299;p34"/>
          <p:cNvSpPr txBox="1"/>
          <p:nvPr/>
        </p:nvSpPr>
        <p:spPr>
          <a:xfrm>
            <a:off x="1943100" y="201929"/>
            <a:ext cx="2294890" cy="6781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89535" marR="0" rtl="0" algn="l">
              <a:lnSpc>
                <a:spcPct val="100000"/>
              </a:lnSpc>
              <a:spcBef>
                <a:spcPts val="0"/>
              </a:spcBef>
              <a:spcAft>
                <a:spcPts val="0"/>
              </a:spcAft>
              <a:buNone/>
            </a:pPr>
            <a:r>
              <a:rPr lang="en-US" sz="1600">
                <a:solidFill>
                  <a:schemeClr val="dk1"/>
                </a:solidFill>
                <a:latin typeface="Arial"/>
                <a:ea typeface="Arial"/>
                <a:cs typeface="Arial"/>
                <a:sym typeface="Arial"/>
              </a:rPr>
              <a:t>Mobile Device</a:t>
            </a:r>
            <a:endParaRPr sz="1600">
              <a:solidFill>
                <a:schemeClr val="dk1"/>
              </a:solidFill>
              <a:latin typeface="Arial"/>
              <a:ea typeface="Arial"/>
              <a:cs typeface="Arial"/>
              <a:sym typeface="Arial"/>
            </a:endParaRPr>
          </a:p>
        </p:txBody>
      </p:sp>
      <p:sp>
        <p:nvSpPr>
          <p:cNvPr id="300" name="Google Shape;300;p34"/>
          <p:cNvSpPr txBox="1"/>
          <p:nvPr/>
        </p:nvSpPr>
        <p:spPr>
          <a:xfrm>
            <a:off x="1059180" y="2447289"/>
            <a:ext cx="4325620" cy="6781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89535" marR="90805" rtl="0" algn="l">
              <a:lnSpc>
                <a:spcPct val="100000"/>
              </a:lnSpc>
              <a:spcBef>
                <a:spcPts val="0"/>
              </a:spcBef>
              <a:spcAft>
                <a:spcPts val="0"/>
              </a:spcAft>
              <a:buNone/>
            </a:pPr>
            <a:r>
              <a:rPr lang="en-US" sz="1100">
                <a:solidFill>
                  <a:schemeClr val="dk1"/>
                </a:solidFill>
                <a:latin typeface="Arial"/>
                <a:ea typeface="Arial"/>
                <a:cs typeface="Arial"/>
                <a:sym typeface="Arial"/>
              </a:rPr>
              <a:t>Computer connected to device by wireless, Bluetooth, IrDA or ZigBee  protocol</a:t>
            </a:r>
            <a:endParaRPr sz="1100">
              <a:solidFill>
                <a:schemeClr val="dk1"/>
              </a:solidFill>
              <a:latin typeface="Arial"/>
              <a:ea typeface="Arial"/>
              <a:cs typeface="Arial"/>
              <a:sym typeface="Arial"/>
            </a:endParaRPr>
          </a:p>
        </p:txBody>
      </p:sp>
      <p:grpSp>
        <p:nvGrpSpPr>
          <p:cNvPr id="301" name="Google Shape;301;p34"/>
          <p:cNvGrpSpPr/>
          <p:nvPr/>
        </p:nvGrpSpPr>
        <p:grpSpPr>
          <a:xfrm>
            <a:off x="2386329" y="880109"/>
            <a:ext cx="76200" cy="1567180"/>
            <a:chOff x="2386329" y="880109"/>
            <a:chExt cx="76200" cy="1567180"/>
          </a:xfrm>
        </p:grpSpPr>
        <p:sp>
          <p:nvSpPr>
            <p:cNvPr id="302" name="Google Shape;302;p34"/>
            <p:cNvSpPr/>
            <p:nvPr/>
          </p:nvSpPr>
          <p:spPr>
            <a:xfrm>
              <a:off x="2414269" y="880109"/>
              <a:ext cx="10160" cy="1497330"/>
            </a:xfrm>
            <a:custGeom>
              <a:rect b="b" l="l" r="r" t="t"/>
              <a:pathLst>
                <a:path extrusionOk="0" h="1497330" w="10160">
                  <a:moveTo>
                    <a:pt x="0" y="0"/>
                  </a:moveTo>
                  <a:lnTo>
                    <a:pt x="10160" y="149732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34"/>
            <p:cNvSpPr/>
            <p:nvPr/>
          </p:nvSpPr>
          <p:spPr>
            <a:xfrm>
              <a:off x="2386329" y="2371089"/>
              <a:ext cx="76200" cy="76200"/>
            </a:xfrm>
            <a:custGeom>
              <a:rect b="b" l="l" r="r" t="t"/>
              <a:pathLst>
                <a:path extrusionOk="0" h="76200" w="76200">
                  <a:moveTo>
                    <a:pt x="76200" y="0"/>
                  </a:moveTo>
                  <a:lnTo>
                    <a:pt x="0" y="1270"/>
                  </a:lnTo>
                  <a:lnTo>
                    <a:pt x="38100" y="76200"/>
                  </a:lnTo>
                  <a:lnTo>
                    <a:pt x="762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4" name="Google Shape;304;p34"/>
          <p:cNvGrpSpPr/>
          <p:nvPr/>
        </p:nvGrpSpPr>
        <p:grpSpPr>
          <a:xfrm>
            <a:off x="3086100" y="880110"/>
            <a:ext cx="74930" cy="1567180"/>
            <a:chOff x="3086100" y="880110"/>
            <a:chExt cx="74930" cy="1567180"/>
          </a:xfrm>
        </p:grpSpPr>
        <p:sp>
          <p:nvSpPr>
            <p:cNvPr id="305" name="Google Shape;305;p34"/>
            <p:cNvSpPr/>
            <p:nvPr/>
          </p:nvSpPr>
          <p:spPr>
            <a:xfrm>
              <a:off x="3112769" y="949960"/>
              <a:ext cx="11430" cy="1497330"/>
            </a:xfrm>
            <a:custGeom>
              <a:rect b="b" l="l" r="r" t="t"/>
              <a:pathLst>
                <a:path extrusionOk="0" h="1497330" w="11430">
                  <a:moveTo>
                    <a:pt x="0" y="1497329"/>
                  </a:moveTo>
                  <a:lnTo>
                    <a:pt x="1143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34"/>
            <p:cNvSpPr/>
            <p:nvPr/>
          </p:nvSpPr>
          <p:spPr>
            <a:xfrm>
              <a:off x="3086100" y="880110"/>
              <a:ext cx="74930" cy="76200"/>
            </a:xfrm>
            <a:custGeom>
              <a:rect b="b" l="l" r="r" t="t"/>
              <a:pathLst>
                <a:path extrusionOk="0" h="76200" w="74930">
                  <a:moveTo>
                    <a:pt x="38100" y="0"/>
                  </a:moveTo>
                  <a:lnTo>
                    <a:pt x="0" y="74929"/>
                  </a:lnTo>
                  <a:lnTo>
                    <a:pt x="74930" y="762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7" name="Google Shape;307;p34"/>
          <p:cNvSpPr txBox="1"/>
          <p:nvPr/>
        </p:nvSpPr>
        <p:spPr>
          <a:xfrm>
            <a:off x="382270" y="1320800"/>
            <a:ext cx="133731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Data synchronization</a:t>
            </a:r>
            <a:endParaRPr sz="1200">
              <a:solidFill>
                <a:schemeClr val="dk1"/>
              </a:solidFill>
              <a:latin typeface="Arial"/>
              <a:ea typeface="Arial"/>
              <a:cs typeface="Arial"/>
              <a:sym typeface="Arial"/>
            </a:endParaRPr>
          </a:p>
        </p:txBody>
      </p:sp>
      <p:sp>
        <p:nvSpPr>
          <p:cNvPr id="308" name="Google Shape;308;p34"/>
          <p:cNvSpPr txBox="1"/>
          <p:nvPr/>
        </p:nvSpPr>
        <p:spPr>
          <a:xfrm>
            <a:off x="5723890" y="2430779"/>
            <a:ext cx="311023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Computer specific platform, OS, and data formats</a:t>
            </a:r>
            <a:endParaRPr sz="1200">
              <a:solidFill>
                <a:schemeClr val="dk1"/>
              </a:solidFill>
              <a:latin typeface="Arial"/>
              <a:ea typeface="Arial"/>
              <a:cs typeface="Arial"/>
              <a:sym typeface="Arial"/>
            </a:endParaRPr>
          </a:p>
        </p:txBody>
      </p:sp>
      <p:sp>
        <p:nvSpPr>
          <p:cNvPr id="309" name="Google Shape;309;p34"/>
          <p:cNvSpPr txBox="1"/>
          <p:nvPr/>
        </p:nvSpPr>
        <p:spPr>
          <a:xfrm>
            <a:off x="5024120" y="185419"/>
            <a:ext cx="3183890" cy="3911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200">
                <a:solidFill>
                  <a:schemeClr val="dk1"/>
                </a:solidFill>
                <a:latin typeface="Arial"/>
                <a:ea typeface="Arial"/>
                <a:cs typeface="Arial"/>
                <a:sym typeface="Arial"/>
              </a:rPr>
              <a:t>Device specific platform, OS, and data format at  the device</a:t>
            </a:r>
            <a:endParaRPr sz="12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3" name="Shape 313"/>
        <p:cNvGrpSpPr/>
        <p:nvPr/>
      </p:nvGrpSpPr>
      <p:grpSpPr>
        <a:xfrm>
          <a:off x="0" y="0"/>
          <a:ext cx="0" cy="0"/>
          <a:chOff x="0" y="0"/>
          <a:chExt cx="0" cy="0"/>
        </a:xfrm>
      </p:grpSpPr>
      <p:sp>
        <p:nvSpPr>
          <p:cNvPr id="314" name="Google Shape;314;p35"/>
          <p:cNvSpPr txBox="1"/>
          <p:nvPr/>
        </p:nvSpPr>
        <p:spPr>
          <a:xfrm>
            <a:off x="77469" y="34290"/>
            <a:ext cx="8989060" cy="6564630"/>
          </a:xfrm>
          <a:prstGeom prst="rect">
            <a:avLst/>
          </a:prstGeom>
          <a:noFill/>
          <a:ln>
            <a:noFill/>
          </a:ln>
        </p:spPr>
        <p:txBody>
          <a:bodyPr anchorCtr="0" anchor="t" bIns="0" lIns="0" spcFirstLastPara="1" rIns="0" wrap="square" tIns="12700">
            <a:spAutoFit/>
          </a:bodyPr>
          <a:lstStyle/>
          <a:p>
            <a:pPr indent="-337820" lvl="0" marL="350520" marR="14604"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For example, IntelliSync is a synchronizer  synchronizes data at the remote systems  with PAS, it is able to do the  synchronization through wireless. It is a  open architecture, thus can be integrated  with enterprise architecture.</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None/>
            </a:pPr>
            <a:r>
              <a:rPr lang="en-US" sz="3200">
                <a:solidFill>
                  <a:srgbClr val="E36B09"/>
                </a:solidFill>
                <a:latin typeface="Times New Roman"/>
                <a:ea typeface="Times New Roman"/>
                <a:cs typeface="Times New Roman"/>
                <a:sym typeface="Times New Roman"/>
              </a:rPr>
              <a:t>4) Synchronization between the device and  remote system through local computer: </a:t>
            </a:r>
            <a:r>
              <a:rPr lang="en-US" sz="3200">
                <a:solidFill>
                  <a:schemeClr val="dk1"/>
                </a:solidFill>
                <a:latin typeface="Times New Roman"/>
                <a:ea typeface="Times New Roman"/>
                <a:cs typeface="Times New Roman"/>
                <a:sym typeface="Times New Roman"/>
              </a:rPr>
              <a:t>In  this case the synchronization is happened  between remote server and mobile device  through a local system.</a:t>
            </a:r>
            <a:endParaRPr sz="3200">
              <a:solidFill>
                <a:schemeClr val="dk1"/>
              </a:solidFill>
              <a:latin typeface="Times New Roman"/>
              <a:ea typeface="Times New Roman"/>
              <a:cs typeface="Times New Roman"/>
              <a:sym typeface="Times New Roman"/>
            </a:endParaRPr>
          </a:p>
          <a:p>
            <a:pPr indent="-337820" lvl="0" marL="350520" marR="19685" rtl="0" algn="just">
              <a:lnSpc>
                <a:spcPct val="119656"/>
              </a:lnSpc>
              <a:spcBef>
                <a:spcPts val="93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Here first the synchronization takes place  between local system and mobile node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9"/>
          <p:cNvSpPr txBox="1"/>
          <p:nvPr/>
        </p:nvSpPr>
        <p:spPr>
          <a:xfrm>
            <a:off x="77469" y="0"/>
            <a:ext cx="8980805" cy="6666230"/>
          </a:xfrm>
          <a:prstGeom prst="rect">
            <a:avLst/>
          </a:prstGeom>
          <a:noFill/>
          <a:ln>
            <a:noFill/>
          </a:ln>
        </p:spPr>
        <p:txBody>
          <a:bodyPr anchorCtr="0" anchor="t" bIns="0" lIns="0" spcFirstLastPara="1" rIns="0" wrap="square" tIns="114300">
            <a:spAutoFit/>
          </a:bodyPr>
          <a:lstStyle/>
          <a:p>
            <a:pPr indent="0" lvl="0" marL="12700" marR="0" rtl="0" algn="just">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Mobile devices.</a:t>
            </a:r>
            <a:endParaRPr b="0" i="0" sz="3200" u="none" cap="none" strike="noStrike">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80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Let us consider a PC is associated with  mobile device and this computer  connected to the internet which download  applications and large files.</a:t>
            </a:r>
            <a:endParaRPr b="0" i="0" sz="3200" u="none" cap="none" strike="noStrike">
              <a:solidFill>
                <a:schemeClr val="dk1"/>
              </a:solidFill>
              <a:latin typeface="Times New Roman"/>
              <a:ea typeface="Times New Roman"/>
              <a:cs typeface="Times New Roman"/>
              <a:sym typeface="Times New Roman"/>
            </a:endParaRPr>
          </a:p>
          <a:p>
            <a:pPr indent="-337820" lvl="0" marL="350520" marR="5715" rtl="0" algn="just">
              <a:lnSpc>
                <a:spcPct val="99900"/>
              </a:lnSpc>
              <a:spcBef>
                <a:spcPts val="805"/>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Now consider the data at the computer is  modified at some instant, the disseminated  data at the server has changed at another  instant, the data at mobile device is also  changed at another instant- the changes  are take place at one of the three ends at  different instants. There be a need to  synchronize the data at three ends.</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77469" y="34290"/>
            <a:ext cx="8977630" cy="148844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None/>
            </a:pPr>
            <a:r>
              <a:rPr lang="en-US"/>
              <a:t>by using the ActiveSync, or Bluetooth, then  the local system synchronizes the data at  remote server by using WLAN, WiFi etc.</a:t>
            </a:r>
            <a:endParaRPr/>
          </a:p>
        </p:txBody>
      </p:sp>
      <p:sp>
        <p:nvSpPr>
          <p:cNvPr id="320" name="Google Shape;320;p36"/>
          <p:cNvSpPr txBox="1"/>
          <p:nvPr/>
        </p:nvSpPr>
        <p:spPr>
          <a:xfrm>
            <a:off x="381000" y="1676400"/>
            <a:ext cx="2724150" cy="83439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75946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Mobile Device</a:t>
            </a:r>
            <a:endParaRPr sz="1400">
              <a:solidFill>
                <a:schemeClr val="dk1"/>
              </a:solidFill>
              <a:latin typeface="Times New Roman"/>
              <a:ea typeface="Times New Roman"/>
              <a:cs typeface="Times New Roman"/>
              <a:sym typeface="Times New Roman"/>
            </a:endParaRPr>
          </a:p>
        </p:txBody>
      </p:sp>
      <p:sp>
        <p:nvSpPr>
          <p:cNvPr id="321" name="Google Shape;321;p36"/>
          <p:cNvSpPr txBox="1"/>
          <p:nvPr/>
        </p:nvSpPr>
        <p:spPr>
          <a:xfrm>
            <a:off x="381000" y="3578859"/>
            <a:ext cx="5293360" cy="150241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54600">
            <a:spAutoFit/>
          </a:bodyPr>
          <a:lstStyle/>
          <a:p>
            <a:pPr indent="-924560" lvl="0" marL="1475105" marR="548640" rtl="0" algn="l">
              <a:lnSpc>
                <a:spcPct val="119285"/>
              </a:lnSpc>
              <a:spcBef>
                <a:spcPts val="0"/>
              </a:spcBef>
              <a:spcAft>
                <a:spcPts val="0"/>
              </a:spcAft>
              <a:buNone/>
            </a:pPr>
            <a:r>
              <a:rPr lang="en-US" sz="1400">
                <a:solidFill>
                  <a:schemeClr val="dk1"/>
                </a:solidFill>
                <a:latin typeface="Times New Roman"/>
                <a:ea typeface="Times New Roman"/>
                <a:cs typeface="Times New Roman"/>
                <a:sym typeface="Times New Roman"/>
              </a:rPr>
              <a:t>Computer connected to device by wire, wireless,  Bluetooth, IrTA, or ZigBEE</a:t>
            </a:r>
            <a:endParaRPr sz="1400">
              <a:solidFill>
                <a:schemeClr val="dk1"/>
              </a:solidFill>
              <a:latin typeface="Times New Roman"/>
              <a:ea typeface="Times New Roman"/>
              <a:cs typeface="Times New Roman"/>
              <a:sym typeface="Times New Roman"/>
            </a:endParaRPr>
          </a:p>
        </p:txBody>
      </p:sp>
      <p:sp>
        <p:nvSpPr>
          <p:cNvPr id="322" name="Google Shape;322;p36"/>
          <p:cNvSpPr txBox="1"/>
          <p:nvPr/>
        </p:nvSpPr>
        <p:spPr>
          <a:xfrm>
            <a:off x="4678679" y="5494020"/>
            <a:ext cx="28886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Data synchronization between device &amp; Server</a:t>
            </a:r>
            <a:endParaRPr sz="1200">
              <a:solidFill>
                <a:schemeClr val="dk1"/>
              </a:solidFill>
              <a:latin typeface="Times New Roman"/>
              <a:ea typeface="Times New Roman"/>
              <a:cs typeface="Times New Roman"/>
              <a:sym typeface="Times New Roman"/>
            </a:endParaRPr>
          </a:p>
        </p:txBody>
      </p:sp>
      <p:sp>
        <p:nvSpPr>
          <p:cNvPr id="323" name="Google Shape;323;p36"/>
          <p:cNvSpPr txBox="1"/>
          <p:nvPr/>
        </p:nvSpPr>
        <p:spPr>
          <a:xfrm>
            <a:off x="4536440" y="2120900"/>
            <a:ext cx="3658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Device specific platform, OS, &amp; Data format at each device</a:t>
            </a:r>
            <a:endParaRPr sz="1200">
              <a:solidFill>
                <a:schemeClr val="dk1"/>
              </a:solidFill>
              <a:latin typeface="Times New Roman"/>
              <a:ea typeface="Times New Roman"/>
              <a:cs typeface="Times New Roman"/>
              <a:sym typeface="Times New Roman"/>
            </a:endParaRPr>
          </a:p>
        </p:txBody>
      </p:sp>
      <p:grpSp>
        <p:nvGrpSpPr>
          <p:cNvPr id="324" name="Google Shape;324;p36"/>
          <p:cNvGrpSpPr/>
          <p:nvPr/>
        </p:nvGrpSpPr>
        <p:grpSpPr>
          <a:xfrm>
            <a:off x="1258569" y="2510790"/>
            <a:ext cx="76200" cy="1068070"/>
            <a:chOff x="1258569" y="2510790"/>
            <a:chExt cx="76200" cy="1068070"/>
          </a:xfrm>
        </p:grpSpPr>
        <p:sp>
          <p:nvSpPr>
            <p:cNvPr id="325" name="Google Shape;325;p36"/>
            <p:cNvSpPr/>
            <p:nvPr/>
          </p:nvSpPr>
          <p:spPr>
            <a:xfrm>
              <a:off x="1283969" y="2510790"/>
              <a:ext cx="12700" cy="996950"/>
            </a:xfrm>
            <a:custGeom>
              <a:rect b="b" l="l" r="r" t="t"/>
              <a:pathLst>
                <a:path extrusionOk="0" h="996950" w="12700">
                  <a:moveTo>
                    <a:pt x="0" y="0"/>
                  </a:moveTo>
                  <a:lnTo>
                    <a:pt x="12700" y="99695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36"/>
            <p:cNvSpPr/>
            <p:nvPr/>
          </p:nvSpPr>
          <p:spPr>
            <a:xfrm>
              <a:off x="1258569" y="3502660"/>
              <a:ext cx="76200" cy="76200"/>
            </a:xfrm>
            <a:custGeom>
              <a:rect b="b" l="l" r="r" t="t"/>
              <a:pathLst>
                <a:path extrusionOk="0" h="76200" w="76200">
                  <a:moveTo>
                    <a:pt x="76200" y="0"/>
                  </a:moveTo>
                  <a:lnTo>
                    <a:pt x="0" y="1269"/>
                  </a:lnTo>
                  <a:lnTo>
                    <a:pt x="39370" y="76200"/>
                  </a:lnTo>
                  <a:lnTo>
                    <a:pt x="762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7" name="Google Shape;327;p36"/>
          <p:cNvGrpSpPr/>
          <p:nvPr/>
        </p:nvGrpSpPr>
        <p:grpSpPr>
          <a:xfrm>
            <a:off x="2092960" y="2510789"/>
            <a:ext cx="76200" cy="1068070"/>
            <a:chOff x="2092960" y="2510789"/>
            <a:chExt cx="76200" cy="1068070"/>
          </a:xfrm>
        </p:grpSpPr>
        <p:sp>
          <p:nvSpPr>
            <p:cNvPr id="328" name="Google Shape;328;p36"/>
            <p:cNvSpPr/>
            <p:nvPr/>
          </p:nvSpPr>
          <p:spPr>
            <a:xfrm>
              <a:off x="2129790" y="2581909"/>
              <a:ext cx="1270" cy="996950"/>
            </a:xfrm>
            <a:custGeom>
              <a:rect b="b" l="l" r="r" t="t"/>
              <a:pathLst>
                <a:path extrusionOk="0" h="996950" w="1269">
                  <a:moveTo>
                    <a:pt x="0" y="996950"/>
                  </a:moveTo>
                  <a:lnTo>
                    <a:pt x="127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36"/>
            <p:cNvSpPr/>
            <p:nvPr/>
          </p:nvSpPr>
          <p:spPr>
            <a:xfrm>
              <a:off x="2092960" y="2510789"/>
              <a:ext cx="76200" cy="76200"/>
            </a:xfrm>
            <a:custGeom>
              <a:rect b="b" l="l" r="r" t="t"/>
              <a:pathLst>
                <a:path extrusionOk="0" h="76200" w="76200">
                  <a:moveTo>
                    <a:pt x="38100" y="0"/>
                  </a:moveTo>
                  <a:lnTo>
                    <a:pt x="0" y="76200"/>
                  </a:lnTo>
                  <a:lnTo>
                    <a:pt x="76200" y="762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0" name="Google Shape;330;p36"/>
          <p:cNvSpPr/>
          <p:nvPr/>
        </p:nvSpPr>
        <p:spPr>
          <a:xfrm>
            <a:off x="1424939" y="5081270"/>
            <a:ext cx="26670" cy="642620"/>
          </a:xfrm>
          <a:custGeom>
            <a:rect b="b" l="l" r="r" t="t"/>
            <a:pathLst>
              <a:path extrusionOk="0" h="642620" w="26669">
                <a:moveTo>
                  <a:pt x="0" y="0"/>
                </a:moveTo>
                <a:lnTo>
                  <a:pt x="26669" y="6426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36"/>
          <p:cNvSpPr/>
          <p:nvPr/>
        </p:nvSpPr>
        <p:spPr>
          <a:xfrm>
            <a:off x="1413510" y="5716270"/>
            <a:ext cx="74930" cy="77470"/>
          </a:xfrm>
          <a:custGeom>
            <a:rect b="b" l="l" r="r" t="t"/>
            <a:pathLst>
              <a:path extrusionOk="0" h="77470" w="74930">
                <a:moveTo>
                  <a:pt x="74930" y="0"/>
                </a:moveTo>
                <a:lnTo>
                  <a:pt x="0" y="3809"/>
                </a:lnTo>
                <a:lnTo>
                  <a:pt x="40640" y="77469"/>
                </a:lnTo>
                <a:lnTo>
                  <a:pt x="7493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32" name="Google Shape;332;p36"/>
          <p:cNvGraphicFramePr/>
          <p:nvPr/>
        </p:nvGraphicFramePr>
        <p:xfrm>
          <a:off x="376327" y="5147945"/>
          <a:ext cx="3000000" cy="3000000"/>
        </p:xfrm>
        <a:graphic>
          <a:graphicData uri="http://schemas.openxmlformats.org/drawingml/2006/table">
            <a:tbl>
              <a:tblPr bandRow="1" firstRow="1">
                <a:noFill/>
                <a:tableStyleId>{A01275AD-D5A8-4055-AE1C-DA69248193DE}</a:tableStyleId>
              </a:tblPr>
              <a:tblGrid>
                <a:gridCol w="768350"/>
                <a:gridCol w="691525"/>
                <a:gridCol w="235575"/>
                <a:gridCol w="54600"/>
                <a:gridCol w="1709425"/>
              </a:tblGrid>
              <a:tr h="647075">
                <a:tc gridSpan="4">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hMerge="1"/>
                <a:tc hMerge="1"/>
                <a:tc h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834400">
                <a:tc>
                  <a:txBody>
                    <a:bodyPr/>
                    <a:lstStyle/>
                    <a:p>
                      <a:pPr indent="0" lvl="0" marL="8890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Remote</a:t>
                      </a:r>
                      <a:endParaRPr sz="1400" u="none" cap="none" strike="noStrike">
                        <a:latin typeface="Times New Roman"/>
                        <a:ea typeface="Times New Roman"/>
                        <a:cs typeface="Times New Roman"/>
                        <a:sym typeface="Times New Roman"/>
                      </a:endParaRPr>
                    </a:p>
                  </a:txBody>
                  <a:tcPr marT="4700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8575"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System</a:t>
                      </a:r>
                      <a:endParaRPr sz="1400" u="none" cap="none" strike="noStrike">
                        <a:latin typeface="Times New Roman"/>
                        <a:ea typeface="Times New Roman"/>
                        <a:cs typeface="Times New Roman"/>
                        <a:sym typeface="Times New Roman"/>
                      </a:endParaRPr>
                    </a:p>
                  </a:txBody>
                  <a:tcPr marT="4700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794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or</a:t>
                      </a:r>
                      <a:endParaRPr sz="1400" u="none" cap="none" strike="noStrike">
                        <a:latin typeface="Times New Roman"/>
                        <a:ea typeface="Times New Roman"/>
                        <a:cs typeface="Times New Roman"/>
                        <a:sym typeface="Times New Roman"/>
                      </a:endParaRPr>
                    </a:p>
                  </a:txBody>
                  <a:tcPr marT="4700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27305"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Server</a:t>
                      </a:r>
                      <a:endParaRPr sz="1400" u="none" cap="none" strike="noStrike">
                        <a:latin typeface="Times New Roman"/>
                        <a:ea typeface="Times New Roman"/>
                        <a:cs typeface="Times New Roman"/>
                        <a:sym typeface="Times New Roman"/>
                      </a:endParaRPr>
                    </a:p>
                  </a:txBody>
                  <a:tcPr marT="47000" marB="0" marR="0" marL="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333" name="Google Shape;333;p36"/>
          <p:cNvSpPr/>
          <p:nvPr/>
        </p:nvSpPr>
        <p:spPr>
          <a:xfrm>
            <a:off x="2092960" y="5081270"/>
            <a:ext cx="76200" cy="76200"/>
          </a:xfrm>
          <a:custGeom>
            <a:rect b="b" l="l" r="r" t="t"/>
            <a:pathLst>
              <a:path extrusionOk="0" h="76200" w="76200">
                <a:moveTo>
                  <a:pt x="38100" y="0"/>
                </a:moveTo>
                <a:lnTo>
                  <a:pt x="0" y="76199"/>
                </a:lnTo>
                <a:lnTo>
                  <a:pt x="76200" y="76199"/>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7" name="Shape 337"/>
        <p:cNvGrpSpPr/>
        <p:nvPr/>
      </p:nvGrpSpPr>
      <p:grpSpPr>
        <a:xfrm>
          <a:off x="0" y="0"/>
          <a:ext cx="0" cy="0"/>
          <a:chOff x="0" y="0"/>
          <a:chExt cx="0" cy="0"/>
        </a:xfrm>
      </p:grpSpPr>
      <p:sp>
        <p:nvSpPr>
          <p:cNvPr id="338" name="Google Shape;338;p37"/>
          <p:cNvSpPr txBox="1"/>
          <p:nvPr/>
        </p:nvSpPr>
        <p:spPr>
          <a:xfrm>
            <a:off x="77469" y="34290"/>
            <a:ext cx="8976995" cy="100076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None/>
            </a:pPr>
            <a:r>
              <a:rPr lang="en-US" sz="3200">
                <a:solidFill>
                  <a:srgbClr val="FF0000"/>
                </a:solidFill>
                <a:latin typeface="Times New Roman"/>
                <a:ea typeface="Times New Roman"/>
                <a:cs typeface="Times New Roman"/>
                <a:sym typeface="Times New Roman"/>
              </a:rPr>
              <a:t>Domain	dependent	specific	rules	for	data  synchronization:</a:t>
            </a:r>
            <a:endParaRPr sz="3200">
              <a:solidFill>
                <a:schemeClr val="dk1"/>
              </a:solidFill>
              <a:latin typeface="Times New Roman"/>
              <a:ea typeface="Times New Roman"/>
              <a:cs typeface="Times New Roman"/>
              <a:sym typeface="Times New Roman"/>
            </a:endParaRPr>
          </a:p>
        </p:txBody>
      </p:sp>
      <p:sp>
        <p:nvSpPr>
          <p:cNvPr id="339" name="Google Shape;339;p37"/>
          <p:cNvSpPr txBox="1"/>
          <p:nvPr/>
        </p:nvSpPr>
        <p:spPr>
          <a:xfrm>
            <a:off x="77469" y="1089659"/>
            <a:ext cx="640080" cy="513080"/>
          </a:xfrm>
          <a:prstGeom prst="rect">
            <a:avLst/>
          </a:prstGeom>
          <a:noFill/>
          <a:ln>
            <a:noFill/>
          </a:ln>
        </p:spPr>
        <p:txBody>
          <a:bodyPr anchorCtr="0" anchor="t" bIns="0" lIns="0" spcFirstLastPara="1" rIns="0" wrap="square" tIns="12700">
            <a:spAutoFit/>
          </a:bodyPr>
          <a:lstStyle/>
          <a:p>
            <a:pPr indent="-337820" lvl="0" marL="350520" marR="0" rtl="0" algn="l">
              <a:lnSpc>
                <a:spcPct val="100000"/>
              </a:lnSpc>
              <a:spcBef>
                <a:spcPts val="0"/>
              </a:spcBef>
              <a:spcAft>
                <a:spcPts val="0"/>
              </a:spcAft>
              <a:buClr>
                <a:schemeClr val="dk1"/>
              </a:buClr>
              <a:buSzPts val="4800"/>
              <a:buFont typeface="Arial"/>
              <a:buChar char="•"/>
            </a:pPr>
            <a:r>
              <a:rPr baseline="-25000" lang="en-US" sz="4800">
                <a:solidFill>
                  <a:schemeClr val="dk1"/>
                </a:solidFill>
                <a:latin typeface="Times New Roman"/>
                <a:ea typeface="Times New Roman"/>
                <a:cs typeface="Times New Roman"/>
                <a:sym typeface="Times New Roman"/>
              </a:rPr>
              <a:t>A</a:t>
            </a:r>
            <a:endParaRPr baseline="-25000" sz="4800">
              <a:solidFill>
                <a:schemeClr val="dk1"/>
              </a:solidFill>
              <a:latin typeface="Times New Roman"/>
              <a:ea typeface="Times New Roman"/>
              <a:cs typeface="Times New Roman"/>
              <a:sym typeface="Times New Roman"/>
            </a:endParaRPr>
          </a:p>
        </p:txBody>
      </p:sp>
      <p:sp>
        <p:nvSpPr>
          <p:cNvPr id="340" name="Google Shape;340;p37"/>
          <p:cNvSpPr txBox="1"/>
          <p:nvPr/>
        </p:nvSpPr>
        <p:spPr>
          <a:xfrm>
            <a:off x="999621" y="1109979"/>
            <a:ext cx="134302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mobile</a:t>
            </a:r>
            <a:endParaRPr sz="3200">
              <a:solidFill>
                <a:schemeClr val="dk1"/>
              </a:solidFill>
              <a:latin typeface="Times New Roman"/>
              <a:ea typeface="Times New Roman"/>
              <a:cs typeface="Times New Roman"/>
              <a:sym typeface="Times New Roman"/>
            </a:endParaRPr>
          </a:p>
        </p:txBody>
      </p:sp>
      <p:sp>
        <p:nvSpPr>
          <p:cNvPr id="341" name="Google Shape;341;p37"/>
          <p:cNvSpPr txBox="1"/>
          <p:nvPr/>
        </p:nvSpPr>
        <p:spPr>
          <a:xfrm>
            <a:off x="415290" y="1597659"/>
            <a:ext cx="16668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multiple</a:t>
            </a:r>
            <a:endParaRPr sz="3200">
              <a:solidFill>
                <a:schemeClr val="dk1"/>
              </a:solidFill>
              <a:latin typeface="Times New Roman"/>
              <a:ea typeface="Times New Roman"/>
              <a:cs typeface="Times New Roman"/>
              <a:sym typeface="Times New Roman"/>
            </a:endParaRPr>
          </a:p>
        </p:txBody>
      </p:sp>
      <p:sp>
        <p:nvSpPr>
          <p:cNvPr id="342" name="Google Shape;342;p37"/>
          <p:cNvSpPr txBox="1"/>
          <p:nvPr/>
        </p:nvSpPr>
        <p:spPr>
          <a:xfrm>
            <a:off x="2626528" y="1109979"/>
            <a:ext cx="6430010" cy="1000760"/>
          </a:xfrm>
          <a:prstGeom prst="rect">
            <a:avLst/>
          </a:prstGeom>
          <a:noFill/>
          <a:ln>
            <a:noFill/>
          </a:ln>
        </p:spPr>
        <p:txBody>
          <a:bodyPr anchorCtr="0" anchor="t" bIns="0" lIns="0" spcFirstLastPara="1" rIns="0" wrap="square" tIns="12700">
            <a:spAutoFit/>
          </a:bodyPr>
          <a:lstStyle/>
          <a:p>
            <a:pPr indent="-137795" lvl="0" marL="14986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computing	system	consists	of  domains		in	which	data</a:t>
            </a:r>
            <a:endParaRPr sz="3200">
              <a:solidFill>
                <a:schemeClr val="dk1"/>
              </a:solidFill>
              <a:latin typeface="Times New Roman"/>
              <a:ea typeface="Times New Roman"/>
              <a:cs typeface="Times New Roman"/>
              <a:sym typeface="Times New Roman"/>
            </a:endParaRPr>
          </a:p>
        </p:txBody>
      </p:sp>
      <p:sp>
        <p:nvSpPr>
          <p:cNvPr id="343" name="Google Shape;343;p37"/>
          <p:cNvSpPr txBox="1"/>
          <p:nvPr/>
        </p:nvSpPr>
        <p:spPr>
          <a:xfrm>
            <a:off x="77469" y="1983740"/>
            <a:ext cx="8976360" cy="4230370"/>
          </a:xfrm>
          <a:prstGeom prst="rect">
            <a:avLst/>
          </a:prstGeom>
          <a:noFill/>
          <a:ln>
            <a:noFill/>
          </a:ln>
        </p:spPr>
        <p:txBody>
          <a:bodyPr anchorCtr="0" anchor="t" bIns="0" lIns="0" spcFirstLastPara="1" rIns="0" wrap="square" tIns="114300">
            <a:spAutoFit/>
          </a:bodyPr>
          <a:lstStyle/>
          <a:p>
            <a:pPr indent="0" lvl="0" marL="350520" marR="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synchronization takes place.</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Data in mobile device domain has different  rules for storage and usage compared with  remote system.</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For example data in a system domain is  identified by alphabets maximum of 255  characters, and the same data in mobile  domain may identified with 8 bit number.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p38"/>
          <p:cNvSpPr txBox="1"/>
          <p:nvPr/>
        </p:nvSpPr>
        <p:spPr>
          <a:xfrm>
            <a:off x="77469" y="34290"/>
            <a:ext cx="8985885" cy="6564630"/>
          </a:xfrm>
          <a:prstGeom prst="rect">
            <a:avLst/>
          </a:prstGeom>
          <a:noFill/>
          <a:ln>
            <a:noFill/>
          </a:ln>
        </p:spPr>
        <p:txBody>
          <a:bodyPr anchorCtr="0" anchor="t" bIns="0" lIns="0" spcFirstLastPara="1" rIns="0" wrap="square" tIns="12700">
            <a:spAutoFit/>
          </a:bodyPr>
          <a:lstStyle/>
          <a:p>
            <a:pPr indent="-337820" lvl="0" marL="350520" marR="13334"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following are the some domain specific  rules for data synchronization.</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None/>
            </a:pPr>
            <a:r>
              <a:rPr lang="en-US" sz="3200">
                <a:solidFill>
                  <a:srgbClr val="E36B09"/>
                </a:solidFill>
                <a:latin typeface="Times New Roman"/>
                <a:ea typeface="Times New Roman"/>
                <a:cs typeface="Times New Roman"/>
                <a:sym typeface="Times New Roman"/>
              </a:rPr>
              <a:t>1)Data synchronization in domain specific  platforms and data formats</a:t>
            </a:r>
            <a:r>
              <a:rPr lang="en-US" sz="3200">
                <a:solidFill>
                  <a:schemeClr val="dk1"/>
                </a:solidFill>
                <a:latin typeface="Times New Roman"/>
                <a:ea typeface="Times New Roman"/>
                <a:cs typeface="Times New Roman"/>
                <a:sym typeface="Times New Roman"/>
              </a:rPr>
              <a:t>: Here data  synchronization can takes place between  data generating domain and destined  domain, both have different platforms and  formats.</a:t>
            </a:r>
            <a:endParaRPr sz="3200">
              <a:solidFill>
                <a:schemeClr val="dk1"/>
              </a:solidFill>
              <a:latin typeface="Times New Roman"/>
              <a:ea typeface="Times New Roman"/>
              <a:cs typeface="Times New Roman"/>
              <a:sym typeface="Times New Roman"/>
            </a:endParaRPr>
          </a:p>
          <a:p>
            <a:pPr indent="-337820" lvl="0" marL="350520" marR="11430" rtl="0" algn="l">
              <a:lnSpc>
                <a:spcPct val="99900"/>
              </a:lnSpc>
              <a:spcBef>
                <a:spcPts val="790"/>
              </a:spcBef>
              <a:spcAft>
                <a:spcPts val="0"/>
              </a:spcAft>
              <a:buNone/>
            </a:pPr>
            <a:r>
              <a:rPr lang="en-US" sz="3200">
                <a:solidFill>
                  <a:schemeClr val="dk1"/>
                </a:solidFill>
                <a:latin typeface="Times New Roman"/>
                <a:ea typeface="Times New Roman"/>
                <a:cs typeface="Times New Roman"/>
                <a:sym typeface="Times New Roman"/>
              </a:rPr>
              <a:t>For	example,				a		database	record			at	the  device	may		be	in	structured	text			or		XML  format		and			its			OS	is	Symbian.		Now	the  record			is	synchronized		with	database  record at server where it can be in DB2</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39"/>
          <p:cNvSpPr txBox="1"/>
          <p:nvPr/>
        </p:nvSpPr>
        <p:spPr>
          <a:xfrm>
            <a:off x="77469" y="0"/>
            <a:ext cx="8976360" cy="1203960"/>
          </a:xfrm>
          <a:prstGeom prst="rect">
            <a:avLst/>
          </a:prstGeom>
          <a:noFill/>
          <a:ln>
            <a:noFill/>
          </a:ln>
        </p:spPr>
        <p:txBody>
          <a:bodyPr anchorCtr="0" anchor="t" bIns="0" lIns="0" spcFirstLastPara="1" rIns="0" wrap="square" tIns="1143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or oracle format and its OS may be windows.</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800"/>
              </a:spcBef>
              <a:spcAft>
                <a:spcPts val="0"/>
              </a:spcAft>
              <a:buNone/>
            </a:pPr>
            <a:r>
              <a:rPr lang="en-US" sz="3200">
                <a:solidFill>
                  <a:srgbClr val="E36B09"/>
                </a:solidFill>
                <a:latin typeface="Times New Roman"/>
                <a:ea typeface="Times New Roman"/>
                <a:cs typeface="Times New Roman"/>
                <a:sym typeface="Times New Roman"/>
              </a:rPr>
              <a:t>2)	Domain	specific	data	property	dependent</a:t>
            </a:r>
            <a:endParaRPr sz="3200">
              <a:solidFill>
                <a:schemeClr val="dk1"/>
              </a:solidFill>
              <a:latin typeface="Times New Roman"/>
              <a:ea typeface="Times New Roman"/>
              <a:cs typeface="Times New Roman"/>
              <a:sym typeface="Times New Roman"/>
            </a:endParaRPr>
          </a:p>
        </p:txBody>
      </p:sp>
      <p:sp>
        <p:nvSpPr>
          <p:cNvPr id="354" name="Google Shape;354;p39"/>
          <p:cNvSpPr txBox="1"/>
          <p:nvPr/>
        </p:nvSpPr>
        <p:spPr>
          <a:xfrm>
            <a:off x="415290" y="1109979"/>
            <a:ext cx="3332479"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E36B09"/>
                </a:solidFill>
                <a:latin typeface="Times New Roman"/>
                <a:ea typeface="Times New Roman"/>
                <a:cs typeface="Times New Roman"/>
                <a:sym typeface="Times New Roman"/>
              </a:rPr>
              <a:t>synchronization:</a:t>
            </a:r>
            <a:endParaRPr sz="3200">
              <a:solidFill>
                <a:schemeClr val="dk1"/>
              </a:solidFill>
              <a:latin typeface="Times New Roman"/>
              <a:ea typeface="Times New Roman"/>
              <a:cs typeface="Times New Roman"/>
              <a:sym typeface="Times New Roman"/>
            </a:endParaRPr>
          </a:p>
        </p:txBody>
      </p:sp>
      <p:sp>
        <p:nvSpPr>
          <p:cNvPr id="355" name="Google Shape;355;p39"/>
          <p:cNvSpPr txBox="1"/>
          <p:nvPr/>
        </p:nvSpPr>
        <p:spPr>
          <a:xfrm>
            <a:off x="415290" y="1597659"/>
            <a:ext cx="34575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takes	place	one</a:t>
            </a:r>
            <a:endParaRPr sz="3200">
              <a:solidFill>
                <a:schemeClr val="dk1"/>
              </a:solidFill>
              <a:latin typeface="Times New Roman"/>
              <a:ea typeface="Times New Roman"/>
              <a:cs typeface="Times New Roman"/>
              <a:sym typeface="Times New Roman"/>
            </a:endParaRPr>
          </a:p>
        </p:txBody>
      </p:sp>
      <p:sp>
        <p:nvSpPr>
          <p:cNvPr id="356" name="Google Shape;356;p39"/>
          <p:cNvSpPr txBox="1"/>
          <p:nvPr/>
        </p:nvSpPr>
        <p:spPr>
          <a:xfrm>
            <a:off x="4159667" y="1109979"/>
            <a:ext cx="4902200" cy="1000760"/>
          </a:xfrm>
          <a:prstGeom prst="rect">
            <a:avLst/>
          </a:prstGeom>
          <a:noFill/>
          <a:ln>
            <a:noFill/>
          </a:ln>
        </p:spPr>
        <p:txBody>
          <a:bodyPr anchorCtr="0" anchor="t" bIns="0" lIns="0" spcFirstLastPara="1" rIns="0" wrap="square" tIns="12700">
            <a:spAutoFit/>
          </a:bodyPr>
          <a:lstStyle/>
          <a:p>
            <a:pPr indent="15684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Data	synchronization  domain</a:t>
            </a:r>
            <a:endParaRPr sz="3200">
              <a:solidFill>
                <a:schemeClr val="dk1"/>
              </a:solidFill>
              <a:latin typeface="Times New Roman"/>
              <a:ea typeface="Times New Roman"/>
              <a:cs typeface="Times New Roman"/>
              <a:sym typeface="Times New Roman"/>
            </a:endParaRPr>
          </a:p>
        </p:txBody>
      </p:sp>
      <p:sp>
        <p:nvSpPr>
          <p:cNvPr id="357" name="Google Shape;357;p39"/>
          <p:cNvSpPr txBox="1"/>
          <p:nvPr/>
        </p:nvSpPr>
        <p:spPr>
          <a:xfrm>
            <a:off x="5959908" y="1597659"/>
            <a:ext cx="309562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with	one	data</a:t>
            </a:r>
            <a:endParaRPr sz="3200">
              <a:solidFill>
                <a:schemeClr val="dk1"/>
              </a:solidFill>
              <a:latin typeface="Times New Roman"/>
              <a:ea typeface="Times New Roman"/>
              <a:cs typeface="Times New Roman"/>
              <a:sym typeface="Times New Roman"/>
            </a:endParaRPr>
          </a:p>
        </p:txBody>
      </p:sp>
      <p:sp>
        <p:nvSpPr>
          <p:cNvPr id="358" name="Google Shape;358;p39"/>
          <p:cNvSpPr txBox="1"/>
          <p:nvPr/>
        </p:nvSpPr>
        <p:spPr>
          <a:xfrm>
            <a:off x="77469" y="2085340"/>
            <a:ext cx="8980805" cy="1590040"/>
          </a:xfrm>
          <a:prstGeom prst="rect">
            <a:avLst/>
          </a:prstGeom>
          <a:noFill/>
          <a:ln>
            <a:noFill/>
          </a:ln>
        </p:spPr>
        <p:txBody>
          <a:bodyPr anchorCtr="0" anchor="t" bIns="0" lIns="0" spcFirstLastPara="1" rIns="0" wrap="square" tIns="12700">
            <a:spAutoFit/>
          </a:bodyPr>
          <a:lstStyle/>
          <a:p>
            <a:pPr indent="0" lvl="0" marL="35052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property	and	another	domain	having  different property.</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800"/>
              </a:spcBef>
              <a:spcAft>
                <a:spcPts val="0"/>
              </a:spcAft>
              <a:buNone/>
            </a:pPr>
            <a:r>
              <a:rPr lang="en-US" sz="3200">
                <a:solidFill>
                  <a:schemeClr val="dk1"/>
                </a:solidFill>
                <a:latin typeface="Times New Roman"/>
                <a:ea typeface="Times New Roman"/>
                <a:cs typeface="Times New Roman"/>
                <a:sym typeface="Times New Roman"/>
              </a:rPr>
              <a:t>For	example,	a	data	record	ID	at	the	device</a:t>
            </a:r>
            <a:endParaRPr sz="3200">
              <a:solidFill>
                <a:schemeClr val="dk1"/>
              </a:solidFill>
              <a:latin typeface="Times New Roman"/>
              <a:ea typeface="Times New Roman"/>
              <a:cs typeface="Times New Roman"/>
              <a:sym typeface="Times New Roman"/>
            </a:endParaRPr>
          </a:p>
        </p:txBody>
      </p:sp>
      <p:sp>
        <p:nvSpPr>
          <p:cNvPr id="359" name="Google Shape;359;p39"/>
          <p:cNvSpPr txBox="1"/>
          <p:nvPr/>
        </p:nvSpPr>
        <p:spPr>
          <a:xfrm>
            <a:off x="415290" y="3648709"/>
            <a:ext cx="3256279"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is	specified	in</a:t>
            </a:r>
            <a:endParaRPr sz="3200">
              <a:solidFill>
                <a:schemeClr val="dk1"/>
              </a:solidFill>
              <a:latin typeface="Times New Roman"/>
              <a:ea typeface="Times New Roman"/>
              <a:cs typeface="Times New Roman"/>
              <a:sym typeface="Times New Roman"/>
            </a:endParaRPr>
          </a:p>
        </p:txBody>
      </p:sp>
      <p:sp>
        <p:nvSpPr>
          <p:cNvPr id="360" name="Google Shape;360;p39"/>
          <p:cNvSpPr txBox="1"/>
          <p:nvPr/>
        </p:nvSpPr>
        <p:spPr>
          <a:xfrm>
            <a:off x="415290" y="4136390"/>
            <a:ext cx="320294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synchronization</a:t>
            </a:r>
            <a:endParaRPr sz="3200">
              <a:solidFill>
                <a:schemeClr val="dk1"/>
              </a:solidFill>
              <a:latin typeface="Times New Roman"/>
              <a:ea typeface="Times New Roman"/>
              <a:cs typeface="Times New Roman"/>
              <a:sym typeface="Times New Roman"/>
            </a:endParaRPr>
          </a:p>
        </p:txBody>
      </p:sp>
      <p:sp>
        <p:nvSpPr>
          <p:cNvPr id="361" name="Google Shape;361;p39"/>
          <p:cNvSpPr txBox="1"/>
          <p:nvPr/>
        </p:nvSpPr>
        <p:spPr>
          <a:xfrm>
            <a:off x="4036639" y="3648709"/>
            <a:ext cx="2693670" cy="1000760"/>
          </a:xfrm>
          <a:prstGeom prst="rect">
            <a:avLst/>
          </a:prstGeom>
          <a:noFill/>
          <a:ln>
            <a:noFill/>
          </a:ln>
        </p:spPr>
        <p:txBody>
          <a:bodyPr anchorCtr="0" anchor="t" bIns="0" lIns="0" spcFirstLastPara="1" rIns="0" wrap="square" tIns="12700">
            <a:spAutoFit/>
          </a:bodyPr>
          <a:lstStyle/>
          <a:p>
            <a:pPr indent="-99060" lvl="0" marL="111125"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byte	format,  the		same</a:t>
            </a:r>
            <a:endParaRPr sz="3200">
              <a:solidFill>
                <a:schemeClr val="dk1"/>
              </a:solidFill>
              <a:latin typeface="Times New Roman"/>
              <a:ea typeface="Times New Roman"/>
              <a:cs typeface="Times New Roman"/>
              <a:sym typeface="Times New Roman"/>
            </a:endParaRPr>
          </a:p>
        </p:txBody>
      </p:sp>
      <p:sp>
        <p:nvSpPr>
          <p:cNvPr id="362" name="Google Shape;362;p39"/>
          <p:cNvSpPr txBox="1"/>
          <p:nvPr/>
        </p:nvSpPr>
        <p:spPr>
          <a:xfrm>
            <a:off x="6895760" y="3648709"/>
            <a:ext cx="2161540" cy="1000760"/>
          </a:xfrm>
          <a:prstGeom prst="rect">
            <a:avLst/>
          </a:prstGeom>
          <a:noFill/>
          <a:ln>
            <a:noFill/>
          </a:ln>
        </p:spPr>
        <p:txBody>
          <a:bodyPr anchorCtr="0" anchor="t" bIns="0" lIns="0" spcFirstLastPara="1" rIns="0" wrap="square" tIns="12700">
            <a:spAutoFit/>
          </a:bodyPr>
          <a:lstStyle/>
          <a:p>
            <a:pPr indent="20002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after	the  record		is</a:t>
            </a:r>
            <a:endParaRPr sz="3200">
              <a:solidFill>
                <a:schemeClr val="dk1"/>
              </a:solidFill>
              <a:latin typeface="Times New Roman"/>
              <a:ea typeface="Times New Roman"/>
              <a:cs typeface="Times New Roman"/>
              <a:sym typeface="Times New Roman"/>
            </a:endParaRPr>
          </a:p>
        </p:txBody>
      </p:sp>
      <p:sp>
        <p:nvSpPr>
          <p:cNvPr id="363" name="Google Shape;363;p39"/>
          <p:cNvSpPr txBox="1"/>
          <p:nvPr/>
        </p:nvSpPr>
        <p:spPr>
          <a:xfrm>
            <a:off x="77469" y="4522470"/>
            <a:ext cx="8975090" cy="1691639"/>
          </a:xfrm>
          <a:prstGeom prst="rect">
            <a:avLst/>
          </a:prstGeom>
          <a:noFill/>
          <a:ln>
            <a:noFill/>
          </a:ln>
        </p:spPr>
        <p:txBody>
          <a:bodyPr anchorCtr="0" anchor="t" bIns="0" lIns="0" spcFirstLastPara="1" rIns="0" wrap="square" tIns="114300">
            <a:spAutoFit/>
          </a:bodyPr>
          <a:lstStyle/>
          <a:p>
            <a:pPr indent="0" lvl="0" marL="35052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specified in 16-bit word at the server.</a:t>
            </a:r>
            <a:endParaRPr sz="3200">
              <a:solidFill>
                <a:schemeClr val="dk1"/>
              </a:solidFill>
              <a:latin typeface="Times New Roman"/>
              <a:ea typeface="Times New Roman"/>
              <a:cs typeface="Times New Roman"/>
              <a:sym typeface="Times New Roman"/>
            </a:endParaRPr>
          </a:p>
          <a:p>
            <a:pPr indent="-337820" lvl="0" marL="350520" marR="5080" rtl="0" algn="l">
              <a:lnSpc>
                <a:spcPct val="100000"/>
              </a:lnSpc>
              <a:spcBef>
                <a:spcPts val="800"/>
              </a:spcBef>
              <a:spcAft>
                <a:spcPts val="0"/>
              </a:spcAft>
              <a:buNone/>
            </a:pPr>
            <a:r>
              <a:rPr lang="en-US" sz="3200">
                <a:solidFill>
                  <a:schemeClr val="dk1"/>
                </a:solidFill>
                <a:latin typeface="Times New Roman"/>
                <a:ea typeface="Times New Roman"/>
                <a:cs typeface="Times New Roman"/>
                <a:sym typeface="Times New Roman"/>
              </a:rPr>
              <a:t>Another	one	is	a	device	use	8-bit	ASCII	for  ID, while server uses 16-bit Unicode.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40"/>
          <p:cNvSpPr txBox="1"/>
          <p:nvPr/>
        </p:nvSpPr>
        <p:spPr>
          <a:xfrm>
            <a:off x="77469" y="34290"/>
            <a:ext cx="897509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E36B09"/>
                </a:solidFill>
                <a:latin typeface="Times New Roman"/>
                <a:ea typeface="Times New Roman"/>
                <a:cs typeface="Times New Roman"/>
                <a:sym typeface="Times New Roman"/>
              </a:rPr>
              <a:t>3)	Synchronization	up	to	last	successful	act</a:t>
            </a:r>
            <a:endParaRPr sz="3200">
              <a:solidFill>
                <a:schemeClr val="dk1"/>
              </a:solidFill>
              <a:latin typeface="Times New Roman"/>
              <a:ea typeface="Times New Roman"/>
              <a:cs typeface="Times New Roman"/>
              <a:sym typeface="Times New Roman"/>
            </a:endParaRPr>
          </a:p>
        </p:txBody>
      </p:sp>
      <p:sp>
        <p:nvSpPr>
          <p:cNvPr id="369" name="Google Shape;369;p40"/>
          <p:cNvSpPr txBox="1"/>
          <p:nvPr/>
        </p:nvSpPr>
        <p:spPr>
          <a:xfrm>
            <a:off x="415290" y="521970"/>
            <a:ext cx="402336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E36B09"/>
                </a:solidFill>
                <a:latin typeface="Times New Roman"/>
                <a:ea typeface="Times New Roman"/>
                <a:cs typeface="Times New Roman"/>
                <a:sym typeface="Times New Roman"/>
              </a:rPr>
              <a:t>of	synchronization:</a:t>
            </a:r>
            <a:endParaRPr sz="3200">
              <a:solidFill>
                <a:schemeClr val="dk1"/>
              </a:solidFill>
              <a:latin typeface="Times New Roman"/>
              <a:ea typeface="Times New Roman"/>
              <a:cs typeface="Times New Roman"/>
              <a:sym typeface="Times New Roman"/>
            </a:endParaRPr>
          </a:p>
        </p:txBody>
      </p:sp>
      <p:sp>
        <p:nvSpPr>
          <p:cNvPr id="370" name="Google Shape;370;p40"/>
          <p:cNvSpPr txBox="1"/>
          <p:nvPr/>
        </p:nvSpPr>
        <p:spPr>
          <a:xfrm>
            <a:off x="415290" y="521970"/>
            <a:ext cx="8647430" cy="1000760"/>
          </a:xfrm>
          <a:prstGeom prst="rect">
            <a:avLst/>
          </a:prstGeom>
          <a:noFill/>
          <a:ln>
            <a:noFill/>
          </a:ln>
        </p:spPr>
        <p:txBody>
          <a:bodyPr anchorCtr="0" anchor="t" bIns="0" lIns="0" spcFirstLastPara="1" rIns="0" wrap="square" tIns="12700">
            <a:spAutoFit/>
          </a:bodyPr>
          <a:lstStyle/>
          <a:p>
            <a:pPr indent="433451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One		of	the	domain  specific	rule	is	the	data		record	is</a:t>
            </a:r>
            <a:endParaRPr sz="3200">
              <a:solidFill>
                <a:schemeClr val="dk1"/>
              </a:solidFill>
              <a:latin typeface="Times New Roman"/>
              <a:ea typeface="Times New Roman"/>
              <a:cs typeface="Times New Roman"/>
              <a:sym typeface="Times New Roman"/>
            </a:endParaRPr>
          </a:p>
        </p:txBody>
      </p:sp>
      <p:sp>
        <p:nvSpPr>
          <p:cNvPr id="371" name="Google Shape;371;p40"/>
          <p:cNvSpPr txBox="1"/>
          <p:nvPr/>
        </p:nvSpPr>
        <p:spPr>
          <a:xfrm>
            <a:off x="77469" y="1496059"/>
            <a:ext cx="8980805" cy="4027170"/>
          </a:xfrm>
          <a:prstGeom prst="rect">
            <a:avLst/>
          </a:prstGeom>
          <a:noFill/>
          <a:ln>
            <a:noFill/>
          </a:ln>
        </p:spPr>
        <p:txBody>
          <a:bodyPr anchorCtr="0" anchor="t" bIns="0" lIns="0" spcFirstLastPara="1" rIns="0" wrap="square" tIns="12700">
            <a:spAutoFit/>
          </a:bodyPr>
          <a:lstStyle/>
          <a:p>
            <a:pPr indent="0" lvl="0" marL="350520" marR="635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considered to be synchronized if it was  updated at the last connection.</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None/>
            </a:pPr>
            <a:r>
              <a:rPr lang="en-US" sz="3200">
                <a:solidFill>
                  <a:schemeClr val="dk1"/>
                </a:solidFill>
                <a:latin typeface="Times New Roman"/>
                <a:ea typeface="Times New Roman"/>
                <a:cs typeface="Times New Roman"/>
                <a:sym typeface="Times New Roman"/>
              </a:rPr>
              <a:t>For example, the call log in phone has the  records of missed calls, dialled numbers,  and received calls. A data record at the  access point is synchronized with phone it  was updated at the last connection, then it  eventually updated on the next connection.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41"/>
          <p:cNvSpPr txBox="1"/>
          <p:nvPr/>
        </p:nvSpPr>
        <p:spPr>
          <a:xfrm>
            <a:off x="77469" y="34290"/>
            <a:ext cx="4000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E36B09"/>
                </a:solidFill>
                <a:latin typeface="Times New Roman"/>
                <a:ea typeface="Times New Roman"/>
                <a:cs typeface="Times New Roman"/>
                <a:sym typeface="Times New Roman"/>
              </a:rPr>
              <a:t>4)</a:t>
            </a:r>
            <a:endParaRPr sz="3200">
              <a:solidFill>
                <a:schemeClr val="dk1"/>
              </a:solidFill>
              <a:latin typeface="Times New Roman"/>
              <a:ea typeface="Times New Roman"/>
              <a:cs typeface="Times New Roman"/>
              <a:sym typeface="Times New Roman"/>
            </a:endParaRPr>
          </a:p>
        </p:txBody>
      </p:sp>
      <p:sp>
        <p:nvSpPr>
          <p:cNvPr id="377" name="Google Shape;377;p41"/>
          <p:cNvSpPr txBox="1"/>
          <p:nvPr/>
        </p:nvSpPr>
        <p:spPr>
          <a:xfrm>
            <a:off x="781027" y="34290"/>
            <a:ext cx="8271509"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E36B09"/>
                </a:solidFill>
                <a:latin typeface="Times New Roman"/>
                <a:ea typeface="Times New Roman"/>
                <a:cs typeface="Times New Roman"/>
                <a:sym typeface="Times New Roman"/>
              </a:rPr>
              <a:t>Memory	infrastructure	dependent	rule</a:t>
            </a:r>
            <a:endParaRPr sz="3200">
              <a:solidFill>
                <a:schemeClr val="dk1"/>
              </a:solidFill>
              <a:latin typeface="Times New Roman"/>
              <a:ea typeface="Times New Roman"/>
              <a:cs typeface="Times New Roman"/>
              <a:sym typeface="Times New Roman"/>
            </a:endParaRPr>
          </a:p>
        </p:txBody>
      </p:sp>
      <p:sp>
        <p:nvSpPr>
          <p:cNvPr id="378" name="Google Shape;378;p41"/>
          <p:cNvSpPr txBox="1"/>
          <p:nvPr/>
        </p:nvSpPr>
        <p:spPr>
          <a:xfrm>
            <a:off x="77469" y="521970"/>
            <a:ext cx="8980170" cy="5488940"/>
          </a:xfrm>
          <a:prstGeom prst="rect">
            <a:avLst/>
          </a:prstGeom>
          <a:noFill/>
          <a:ln>
            <a:noFill/>
          </a:ln>
        </p:spPr>
        <p:txBody>
          <a:bodyPr anchorCtr="0" anchor="t" bIns="0" lIns="0" spcFirstLastPara="1" rIns="0" wrap="square" tIns="12700">
            <a:spAutoFit/>
          </a:bodyPr>
          <a:lstStyle/>
          <a:p>
            <a:pPr indent="0" lvl="0" marL="350520" marR="5080" rtl="0" algn="just">
              <a:lnSpc>
                <a:spcPct val="99900"/>
              </a:lnSpc>
              <a:spcBef>
                <a:spcPts val="0"/>
              </a:spcBef>
              <a:spcAft>
                <a:spcPts val="0"/>
              </a:spcAft>
              <a:buNone/>
            </a:pPr>
            <a:r>
              <a:rPr lang="en-US" sz="3200">
                <a:solidFill>
                  <a:srgbClr val="E36B09"/>
                </a:solidFill>
                <a:latin typeface="Times New Roman"/>
                <a:ea typeface="Times New Roman"/>
                <a:cs typeface="Times New Roman"/>
                <a:sym typeface="Times New Roman"/>
              </a:rPr>
              <a:t>based synchronization at two different  domains: </a:t>
            </a:r>
            <a:r>
              <a:rPr lang="en-US" sz="3200">
                <a:solidFill>
                  <a:schemeClr val="dk1"/>
                </a:solidFill>
                <a:latin typeface="Times New Roman"/>
                <a:ea typeface="Times New Roman"/>
                <a:cs typeface="Times New Roman"/>
                <a:sym typeface="Times New Roman"/>
              </a:rPr>
              <a:t>Here the domain specific rule is  the data records are synchronized up to  the allotted memory.</a:t>
            </a:r>
            <a:endParaRPr sz="3200">
              <a:solidFill>
                <a:schemeClr val="dk1"/>
              </a:solidFill>
              <a:latin typeface="Times New Roman"/>
              <a:ea typeface="Times New Roman"/>
              <a:cs typeface="Times New Roman"/>
              <a:sym typeface="Times New Roman"/>
            </a:endParaRPr>
          </a:p>
          <a:p>
            <a:pPr indent="-337820" lvl="0" marL="350520" marR="6985" rtl="0" algn="just">
              <a:lnSpc>
                <a:spcPct val="100000"/>
              </a:lnSpc>
              <a:spcBef>
                <a:spcPts val="800"/>
              </a:spcBef>
              <a:spcAft>
                <a:spcPts val="0"/>
              </a:spcAft>
              <a:buNone/>
            </a:pPr>
            <a:r>
              <a:rPr lang="en-US" sz="3200">
                <a:solidFill>
                  <a:schemeClr val="dk1"/>
                </a:solidFill>
                <a:latin typeface="Times New Roman"/>
                <a:ea typeface="Times New Roman"/>
                <a:cs typeface="Times New Roman"/>
                <a:sym typeface="Times New Roman"/>
              </a:rPr>
              <a:t>For example, At the remote server data is  maintained in the allotted memory of 8 MB  and a device allotted 128KB only for that  data. Thus only part of the data items can  be synchronized and saved at the device.  The device synchronizes data from the  remote server for each time.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42"/>
          <p:cNvSpPr txBox="1"/>
          <p:nvPr/>
        </p:nvSpPr>
        <p:spPr>
          <a:xfrm>
            <a:off x="77469" y="34290"/>
            <a:ext cx="8980170" cy="6564630"/>
          </a:xfrm>
          <a:prstGeom prst="rect">
            <a:avLst/>
          </a:prstGeom>
          <a:noFill/>
          <a:ln>
            <a:noFill/>
          </a:ln>
        </p:spPr>
        <p:txBody>
          <a:bodyPr anchorCtr="0" anchor="t" bIns="0" lIns="0" spcFirstLastPara="1" rIns="0" wrap="square" tIns="12700">
            <a:spAutoFit/>
          </a:bodyPr>
          <a:lstStyle/>
          <a:p>
            <a:pPr indent="-337820" lvl="0" marL="350520" marR="6350" rtl="0" algn="just">
              <a:lnSpc>
                <a:spcPct val="999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Memory infrastructure dependent rule,  that maximum data be synchronized at the  device and arranged in order such that the  last cached data is at top and least  recently cached is on last.</a:t>
            </a:r>
            <a:endParaRPr sz="3200">
              <a:solidFill>
                <a:schemeClr val="dk1"/>
              </a:solidFill>
              <a:latin typeface="Times New Roman"/>
              <a:ea typeface="Times New Roman"/>
              <a:cs typeface="Times New Roman"/>
              <a:sym typeface="Times New Roman"/>
            </a:endParaRPr>
          </a:p>
          <a:p>
            <a:pPr indent="-337820" lvl="0" marL="350520" marR="635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Memory infrastructure dependent rule,  that minimum data be synchronized at the  device and arranged in order such that the  last cached data is at top and least  recently cached is on last.</a:t>
            </a:r>
            <a:endParaRPr sz="3200">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795"/>
              </a:spcBef>
              <a:spcAft>
                <a:spcPts val="0"/>
              </a:spcAft>
              <a:buNone/>
            </a:pPr>
            <a:r>
              <a:rPr lang="en-US" sz="3200">
                <a:solidFill>
                  <a:srgbClr val="E36B09"/>
                </a:solidFill>
                <a:latin typeface="Times New Roman"/>
                <a:ea typeface="Times New Roman"/>
                <a:cs typeface="Times New Roman"/>
                <a:sym typeface="Times New Roman"/>
              </a:rPr>
              <a:t>5) Synchronization with temporal properties  of data: </a:t>
            </a:r>
            <a:r>
              <a:rPr lang="en-US" sz="3200">
                <a:solidFill>
                  <a:schemeClr val="dk1"/>
                </a:solidFill>
                <a:latin typeface="Times New Roman"/>
                <a:ea typeface="Times New Roman"/>
                <a:cs typeface="Times New Roman"/>
                <a:sym typeface="Times New Roman"/>
              </a:rPr>
              <a:t>A domain specific rule that data  records synchronized within specific time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7" name="Shape 387"/>
        <p:cNvGrpSpPr/>
        <p:nvPr/>
      </p:nvGrpSpPr>
      <p:grpSpPr>
        <a:xfrm>
          <a:off x="0" y="0"/>
          <a:ext cx="0" cy="0"/>
          <a:chOff x="0" y="0"/>
          <a:chExt cx="0" cy="0"/>
        </a:xfrm>
      </p:grpSpPr>
      <p:sp>
        <p:nvSpPr>
          <p:cNvPr id="388" name="Google Shape;388;p43"/>
          <p:cNvSpPr txBox="1"/>
          <p:nvPr/>
        </p:nvSpPr>
        <p:spPr>
          <a:xfrm>
            <a:off x="77469" y="34290"/>
            <a:ext cx="8975090" cy="100076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interval	and	within	time	specified	by	the  domain.</a:t>
            </a:r>
            <a:endParaRPr sz="3200">
              <a:solidFill>
                <a:schemeClr val="dk1"/>
              </a:solidFill>
              <a:latin typeface="Times New Roman"/>
              <a:ea typeface="Times New Roman"/>
              <a:cs typeface="Times New Roman"/>
              <a:sym typeface="Times New Roman"/>
            </a:endParaRPr>
          </a:p>
        </p:txBody>
      </p:sp>
      <p:sp>
        <p:nvSpPr>
          <p:cNvPr id="389" name="Google Shape;389;p43"/>
          <p:cNvSpPr txBox="1"/>
          <p:nvPr/>
        </p:nvSpPr>
        <p:spPr>
          <a:xfrm>
            <a:off x="77469" y="1109979"/>
            <a:ext cx="2997835" cy="148844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 example,  synchronized  month.</a:t>
            </a:r>
            <a:endParaRPr sz="3200">
              <a:solidFill>
                <a:schemeClr val="dk1"/>
              </a:solidFill>
              <a:latin typeface="Times New Roman"/>
              <a:ea typeface="Times New Roman"/>
              <a:cs typeface="Times New Roman"/>
              <a:sym typeface="Times New Roman"/>
            </a:endParaRPr>
          </a:p>
        </p:txBody>
      </p:sp>
      <p:sp>
        <p:nvSpPr>
          <p:cNvPr id="390" name="Google Shape;390;p43"/>
          <p:cNvSpPr txBox="1"/>
          <p:nvPr/>
        </p:nvSpPr>
        <p:spPr>
          <a:xfrm>
            <a:off x="5191249" y="1109979"/>
            <a:ext cx="386334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data	records	are</a:t>
            </a:r>
            <a:endParaRPr sz="3200">
              <a:solidFill>
                <a:schemeClr val="dk1"/>
              </a:solidFill>
              <a:latin typeface="Times New Roman"/>
              <a:ea typeface="Times New Roman"/>
              <a:cs typeface="Times New Roman"/>
              <a:sym typeface="Times New Roman"/>
            </a:endParaRPr>
          </a:p>
        </p:txBody>
      </p:sp>
      <p:sp>
        <p:nvSpPr>
          <p:cNvPr id="391" name="Google Shape;391;p43"/>
          <p:cNvSpPr txBox="1"/>
          <p:nvPr/>
        </p:nvSpPr>
        <p:spPr>
          <a:xfrm>
            <a:off x="3380003" y="1109979"/>
            <a:ext cx="5675630" cy="1000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certain</a:t>
            </a:r>
            <a:endParaRPr sz="3200">
              <a:solidFill>
                <a:schemeClr val="dk1"/>
              </a:solidFill>
              <a:latin typeface="Times New Roman"/>
              <a:ea typeface="Times New Roman"/>
              <a:cs typeface="Times New Roman"/>
              <a:sym typeface="Times New Roman"/>
            </a:endParaRPr>
          </a:p>
          <a:p>
            <a:pPr indent="0" lvl="0" marL="29844"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every	day,	week	or	in	a</a:t>
            </a:r>
            <a:endParaRPr sz="3200">
              <a:solidFill>
                <a:schemeClr val="dk1"/>
              </a:solidFill>
              <a:latin typeface="Times New Roman"/>
              <a:ea typeface="Times New Roman"/>
              <a:cs typeface="Times New Roman"/>
              <a:sym typeface="Times New Roman"/>
            </a:endParaRPr>
          </a:p>
        </p:txBody>
      </p:sp>
      <p:sp>
        <p:nvSpPr>
          <p:cNvPr id="392" name="Google Shape;392;p43"/>
          <p:cNvSpPr txBox="1"/>
          <p:nvPr/>
        </p:nvSpPr>
        <p:spPr>
          <a:xfrm>
            <a:off x="77469" y="2674620"/>
            <a:ext cx="8976995" cy="197485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 critical data record must be updated  before using the data within least time,  otherwise the data is considered to be in  temporal conflict.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6" name="Shape 396"/>
        <p:cNvGrpSpPr/>
        <p:nvPr/>
      </p:nvGrpSpPr>
      <p:grpSpPr>
        <a:xfrm>
          <a:off x="0" y="0"/>
          <a:ext cx="0" cy="0"/>
          <a:chOff x="0" y="0"/>
          <a:chExt cx="0" cy="0"/>
        </a:xfrm>
      </p:grpSpPr>
      <p:sp>
        <p:nvSpPr>
          <p:cNvPr id="397" name="Google Shape;397;p44"/>
          <p:cNvSpPr txBox="1"/>
          <p:nvPr/>
        </p:nvSpPr>
        <p:spPr>
          <a:xfrm>
            <a:off x="77469" y="0"/>
            <a:ext cx="8977630" cy="2665730"/>
          </a:xfrm>
          <a:prstGeom prst="rect">
            <a:avLst/>
          </a:prstGeom>
          <a:noFill/>
          <a:ln>
            <a:noFill/>
          </a:ln>
        </p:spPr>
        <p:txBody>
          <a:bodyPr anchorCtr="0" anchor="t" bIns="0" lIns="0" spcFirstLastPara="1" rIns="0" wrap="square" tIns="114300">
            <a:spAutoFit/>
          </a:bodyPr>
          <a:lstStyle/>
          <a:p>
            <a:pPr indent="0" lvl="0" marL="12700" marR="0" rtl="0" algn="just">
              <a:lnSpc>
                <a:spcPct val="100000"/>
              </a:lnSpc>
              <a:spcBef>
                <a:spcPts val="0"/>
              </a:spcBef>
              <a:spcAft>
                <a:spcPts val="0"/>
              </a:spcAft>
              <a:buNone/>
            </a:pPr>
            <a:r>
              <a:rPr lang="en-US" sz="3200">
                <a:solidFill>
                  <a:srgbClr val="FF0000"/>
                </a:solidFill>
                <a:latin typeface="Times New Roman"/>
                <a:ea typeface="Times New Roman"/>
                <a:cs typeface="Times New Roman"/>
                <a:sym typeface="Times New Roman"/>
              </a:rPr>
              <a:t>Personal Information Manager:</a:t>
            </a:r>
            <a:endParaRPr sz="3200">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800"/>
              </a:spcBef>
              <a:spcAft>
                <a:spcPts val="0"/>
              </a:spcAft>
              <a:buNone/>
            </a:pPr>
            <a:r>
              <a:rPr lang="en-US" sz="3200">
                <a:solidFill>
                  <a:schemeClr val="dk1"/>
                </a:solidFill>
                <a:latin typeface="Times New Roman"/>
                <a:ea typeface="Times New Roman"/>
                <a:cs typeface="Times New Roman"/>
                <a:sym typeface="Times New Roman"/>
              </a:rPr>
              <a:t>Personal Information Manager is a software  that manages the data. Now a days most of  the smart phones have a specialized API  for PIM.</a:t>
            </a:r>
            <a:endParaRPr sz="3200">
              <a:solidFill>
                <a:schemeClr val="dk1"/>
              </a:solidFill>
              <a:latin typeface="Times New Roman"/>
              <a:ea typeface="Times New Roman"/>
              <a:cs typeface="Times New Roman"/>
              <a:sym typeface="Times New Roman"/>
            </a:endParaRPr>
          </a:p>
        </p:txBody>
      </p:sp>
      <p:sp>
        <p:nvSpPr>
          <p:cNvPr id="398" name="Google Shape;398;p44"/>
          <p:cNvSpPr txBox="1"/>
          <p:nvPr/>
        </p:nvSpPr>
        <p:spPr>
          <a:xfrm>
            <a:off x="77469" y="2674620"/>
            <a:ext cx="4724400" cy="148717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PIM	API	may  synchronizer	with  applications.</a:t>
            </a:r>
            <a:endParaRPr sz="3200">
              <a:solidFill>
                <a:schemeClr val="dk1"/>
              </a:solidFill>
              <a:latin typeface="Times New Roman"/>
              <a:ea typeface="Times New Roman"/>
              <a:cs typeface="Times New Roman"/>
              <a:sym typeface="Times New Roman"/>
            </a:endParaRPr>
          </a:p>
        </p:txBody>
      </p:sp>
      <p:sp>
        <p:nvSpPr>
          <p:cNvPr id="399" name="Google Shape;399;p44"/>
          <p:cNvSpPr txBox="1"/>
          <p:nvPr/>
        </p:nvSpPr>
        <p:spPr>
          <a:xfrm>
            <a:off x="4817088" y="2674620"/>
            <a:ext cx="1233170" cy="1000760"/>
          </a:xfrm>
          <a:prstGeom prst="rect">
            <a:avLst/>
          </a:prstGeom>
          <a:noFill/>
          <a:ln>
            <a:noFill/>
          </a:ln>
        </p:spPr>
        <p:txBody>
          <a:bodyPr anchorCtr="0" anchor="t" bIns="0" lIns="0" spcFirstLastPara="1" rIns="0" wrap="square" tIns="12700">
            <a:spAutoFit/>
          </a:bodyPr>
          <a:lstStyle/>
          <a:p>
            <a:pPr indent="410209"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also  other</a:t>
            </a:r>
            <a:endParaRPr sz="3200">
              <a:solidFill>
                <a:schemeClr val="dk1"/>
              </a:solidFill>
              <a:latin typeface="Times New Roman"/>
              <a:ea typeface="Times New Roman"/>
              <a:cs typeface="Times New Roman"/>
              <a:sym typeface="Times New Roman"/>
            </a:endParaRPr>
          </a:p>
        </p:txBody>
      </p:sp>
      <p:sp>
        <p:nvSpPr>
          <p:cNvPr id="400" name="Google Shape;400;p44"/>
          <p:cNvSpPr txBox="1"/>
          <p:nvPr/>
        </p:nvSpPr>
        <p:spPr>
          <a:xfrm>
            <a:off x="6349215" y="2674620"/>
            <a:ext cx="2706370" cy="1000760"/>
          </a:xfrm>
          <a:prstGeom prst="rect">
            <a:avLst/>
          </a:prstGeom>
          <a:noFill/>
          <a:ln>
            <a:noFill/>
          </a:ln>
        </p:spPr>
        <p:txBody>
          <a:bodyPr anchorCtr="0" anchor="t" bIns="0" lIns="0" spcFirstLastPara="1" rIns="0" wrap="square" tIns="12700">
            <a:spAutoFit/>
          </a:bodyPr>
          <a:lstStyle/>
          <a:p>
            <a:pPr indent="128904"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include		the  devices	and</a:t>
            </a:r>
            <a:endParaRPr sz="3200">
              <a:solidFill>
                <a:schemeClr val="dk1"/>
              </a:solidFill>
              <a:latin typeface="Times New Roman"/>
              <a:ea typeface="Times New Roman"/>
              <a:cs typeface="Times New Roman"/>
              <a:sym typeface="Times New Roman"/>
            </a:endParaRPr>
          </a:p>
        </p:txBody>
      </p:sp>
      <p:sp>
        <p:nvSpPr>
          <p:cNvPr id="401" name="Google Shape;401;p44"/>
          <p:cNvSpPr txBox="1"/>
          <p:nvPr/>
        </p:nvSpPr>
        <p:spPr>
          <a:xfrm>
            <a:off x="77469" y="4237990"/>
            <a:ext cx="8977630" cy="256413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function of the PIM is, creation of data  copies, updating, replacement, addition  and deletion of data records.</a:t>
            </a:r>
            <a:endParaRPr sz="3200">
              <a:solidFill>
                <a:schemeClr val="dk1"/>
              </a:solidFill>
              <a:latin typeface="Times New Roman"/>
              <a:ea typeface="Times New Roman"/>
              <a:cs typeface="Times New Roman"/>
              <a:sym typeface="Times New Roman"/>
            </a:endParaRPr>
          </a:p>
          <a:p>
            <a:pPr indent="-337820" lvl="0" marL="350520" marR="5080" rtl="0" algn="just">
              <a:lnSpc>
                <a:spcPct val="119656"/>
              </a:lnSpc>
              <a:spcBef>
                <a:spcPts val="93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PIM is also responsible for sending of  data to API and receiving of data from</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5" name="Shape 405"/>
        <p:cNvGrpSpPr/>
        <p:nvPr/>
      </p:nvGrpSpPr>
      <p:grpSpPr>
        <a:xfrm>
          <a:off x="0" y="0"/>
          <a:ext cx="0" cy="0"/>
          <a:chOff x="0" y="0"/>
          <a:chExt cx="0" cy="0"/>
        </a:xfrm>
      </p:grpSpPr>
      <p:sp>
        <p:nvSpPr>
          <p:cNvPr id="406" name="Google Shape;406;p45"/>
          <p:cNvSpPr txBox="1"/>
          <p:nvPr/>
        </p:nvSpPr>
        <p:spPr>
          <a:xfrm>
            <a:off x="77469" y="34290"/>
            <a:ext cx="8978265" cy="1588770"/>
          </a:xfrm>
          <a:prstGeom prst="rect">
            <a:avLst/>
          </a:prstGeom>
          <a:noFill/>
          <a:ln>
            <a:noFill/>
          </a:ln>
        </p:spPr>
        <p:txBody>
          <a:bodyPr anchorCtr="0" anchor="t" bIns="0" lIns="0" spcFirstLastPara="1" rIns="0" wrap="square" tIns="12700">
            <a:spAutoFit/>
          </a:bodyPr>
          <a:lstStyle/>
          <a:p>
            <a:pPr indent="-337820" lvl="0" marL="350520" marR="6985"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another	API,	as	well	as	sorting	of	the  records.</a:t>
            </a:r>
            <a:endParaRPr sz="3200">
              <a:solidFill>
                <a:schemeClr val="dk1"/>
              </a:solidFill>
              <a:latin typeface="Times New Roman"/>
              <a:ea typeface="Times New Roman"/>
              <a:cs typeface="Times New Roman"/>
              <a:sym typeface="Times New Roman"/>
            </a:endParaRPr>
          </a:p>
          <a:p>
            <a:pPr indent="-337820" lvl="0" marL="350520" marR="0" rtl="0" algn="l">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PIM	may	also	manages	the	data	copies	at</a:t>
            </a:r>
            <a:endParaRPr sz="3200">
              <a:solidFill>
                <a:schemeClr val="dk1"/>
              </a:solidFill>
              <a:latin typeface="Times New Roman"/>
              <a:ea typeface="Times New Roman"/>
              <a:cs typeface="Times New Roman"/>
              <a:sym typeface="Times New Roman"/>
            </a:endParaRPr>
          </a:p>
        </p:txBody>
      </p:sp>
      <p:sp>
        <p:nvSpPr>
          <p:cNvPr id="407" name="Google Shape;407;p45"/>
          <p:cNvSpPr txBox="1"/>
          <p:nvPr/>
        </p:nvSpPr>
        <p:spPr>
          <a:xfrm>
            <a:off x="415290" y="1597659"/>
            <a:ext cx="8638540" cy="1000760"/>
          </a:xfrm>
          <a:prstGeom prst="rect">
            <a:avLst/>
          </a:prstGeom>
          <a:noFill/>
          <a:ln>
            <a:noFill/>
          </a:ln>
        </p:spPr>
        <p:txBody>
          <a:bodyPr anchorCtr="0" anchor="t" bIns="0" lIns="0" spcFirstLastPara="1" rIns="0" wrap="square" tIns="12700">
            <a:spAutoFit/>
          </a:bodyPr>
          <a:lstStyle/>
          <a:p>
            <a:pPr indent="0" lvl="0" marL="0" marR="5715"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devices	for	user.	It	also	provide</a:t>
            </a:r>
            <a:endParaRPr sz="3200">
              <a:solidFill>
                <a:schemeClr val="dk1"/>
              </a:solidFill>
              <a:latin typeface="Times New Roman"/>
              <a:ea typeface="Times New Roman"/>
              <a:cs typeface="Times New Roman"/>
              <a:sym typeface="Times New Roman"/>
            </a:endParaRPr>
          </a:p>
          <a:p>
            <a:pPr indent="0" lvl="0" marL="0" marR="5080"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options</a:t>
            </a:r>
            <a:endParaRPr sz="3200">
              <a:solidFill>
                <a:schemeClr val="dk1"/>
              </a:solidFill>
              <a:latin typeface="Times New Roman"/>
              <a:ea typeface="Times New Roman"/>
              <a:cs typeface="Times New Roman"/>
              <a:sym typeface="Times New Roman"/>
            </a:endParaRPr>
          </a:p>
        </p:txBody>
      </p:sp>
      <p:sp>
        <p:nvSpPr>
          <p:cNvPr id="408" name="Google Shape;408;p45"/>
          <p:cNvSpPr txBox="1"/>
          <p:nvPr/>
        </p:nvSpPr>
        <p:spPr>
          <a:xfrm>
            <a:off x="415290" y="2085340"/>
            <a:ext cx="6842125" cy="10007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multiple	selections	and	various  through PIM API.</a:t>
            </a:r>
            <a:endParaRPr sz="3200">
              <a:solidFill>
                <a:schemeClr val="dk1"/>
              </a:solidFill>
              <a:latin typeface="Times New Roman"/>
              <a:ea typeface="Times New Roman"/>
              <a:cs typeface="Times New Roman"/>
              <a:sym typeface="Times New Roman"/>
            </a:endParaRPr>
          </a:p>
        </p:txBody>
      </p:sp>
      <p:sp>
        <p:nvSpPr>
          <p:cNvPr id="409" name="Google Shape;409;p45"/>
          <p:cNvSpPr txBox="1"/>
          <p:nvPr/>
        </p:nvSpPr>
        <p:spPr>
          <a:xfrm>
            <a:off x="77469" y="3162300"/>
            <a:ext cx="8978265" cy="363982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PIM API has several applications such  as calendar, address book, tasks to do etc..</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PIM address book consists list of  contacts with office, home, mobile, fax,  web addresses and email Ids.</a:t>
            </a:r>
            <a:endParaRPr sz="3200">
              <a:solidFill>
                <a:schemeClr val="dk1"/>
              </a:solidFill>
              <a:latin typeface="Times New Roman"/>
              <a:ea typeface="Times New Roman"/>
              <a:cs typeface="Times New Roman"/>
              <a:sym typeface="Times New Roman"/>
            </a:endParaRPr>
          </a:p>
          <a:p>
            <a:pPr indent="-337820" lvl="0" marL="350520" marR="6985" rtl="0" algn="just">
              <a:lnSpc>
                <a:spcPct val="119656"/>
              </a:lnSpc>
              <a:spcBef>
                <a:spcPts val="93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Tasks-to-do consists a list of planned  tasks by the user. It also reminds the user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10"/>
          <p:cNvSpPr txBox="1"/>
          <p:nvPr/>
        </p:nvSpPr>
        <p:spPr>
          <a:xfrm>
            <a:off x="77469" y="34290"/>
            <a:ext cx="8982710" cy="617982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None/>
            </a:pPr>
            <a:r>
              <a:rPr b="0" i="0" lang="en-US" sz="3200" u="none" cap="none" strike="noStrike">
                <a:solidFill>
                  <a:srgbClr val="FF0000"/>
                </a:solidFill>
                <a:latin typeface="Times New Roman"/>
                <a:ea typeface="Times New Roman"/>
                <a:cs typeface="Times New Roman"/>
                <a:sym typeface="Times New Roman"/>
              </a:rPr>
              <a:t>SYNCHRONIZATION: </a:t>
            </a:r>
            <a:r>
              <a:rPr b="0" i="0" lang="en-US" sz="3200" u="none" cap="none" strike="noStrike">
                <a:solidFill>
                  <a:schemeClr val="dk1"/>
                </a:solidFill>
                <a:latin typeface="Times New Roman"/>
                <a:ea typeface="Times New Roman"/>
                <a:cs typeface="Times New Roman"/>
                <a:sym typeface="Times New Roman"/>
              </a:rPr>
              <a:t>Data disseminated and  replicated at remote stations may occur in  number of ways.</a:t>
            </a:r>
            <a:endParaRPr b="0" i="0" sz="3200" u="none" cap="none" strike="noStrike">
              <a:solidFill>
                <a:schemeClr val="dk1"/>
              </a:solidFill>
              <a:latin typeface="Times New Roman"/>
              <a:ea typeface="Times New Roman"/>
              <a:cs typeface="Times New Roman"/>
              <a:sym typeface="Times New Roman"/>
            </a:endParaRPr>
          </a:p>
          <a:p>
            <a:pPr indent="-337820" lvl="0" marL="350520" marR="8890" rtl="0" algn="just">
              <a:lnSpc>
                <a:spcPct val="100000"/>
              </a:lnSpc>
              <a:spcBef>
                <a:spcPts val="79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Data replication may done by copying the  data from one place to another place, or  copying the data from one place to many  other places, or copying the data from  many other places to many other places.</a:t>
            </a:r>
            <a:endParaRPr b="0" i="0" sz="3200" u="none" cap="none" strike="noStrike">
              <a:solidFill>
                <a:schemeClr val="dk1"/>
              </a:solidFill>
              <a:latin typeface="Times New Roman"/>
              <a:ea typeface="Times New Roman"/>
              <a:cs typeface="Times New Roman"/>
              <a:sym typeface="Times New Roman"/>
            </a:endParaRPr>
          </a:p>
          <a:p>
            <a:pPr indent="-337820" lvl="0" marL="350520" marR="11430" rtl="0" algn="just">
              <a:lnSpc>
                <a:spcPct val="100000"/>
              </a:lnSpc>
              <a:spcBef>
                <a:spcPts val="79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For example music files are copied into  iPods, iPhones, and to several devices.</a:t>
            </a:r>
            <a:endParaRPr b="0" i="0" sz="3200" u="none" cap="none" strike="noStrike">
              <a:solidFill>
                <a:schemeClr val="dk1"/>
              </a:solidFill>
              <a:latin typeface="Times New Roman"/>
              <a:ea typeface="Times New Roman"/>
              <a:cs typeface="Times New Roman"/>
              <a:sym typeface="Times New Roman"/>
            </a:endParaRPr>
          </a:p>
          <a:p>
            <a:pPr indent="-337820" lvl="0" marL="350520" marR="12065" rtl="0" algn="just">
              <a:lnSpc>
                <a:spcPct val="100000"/>
              </a:lnSpc>
              <a:spcBef>
                <a:spcPts val="80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The replicated data may be full copy or a  partial copy.</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3" name="Shape 413"/>
        <p:cNvGrpSpPr/>
        <p:nvPr/>
      </p:nvGrpSpPr>
      <p:grpSpPr>
        <a:xfrm>
          <a:off x="0" y="0"/>
          <a:ext cx="0" cy="0"/>
          <a:chOff x="0" y="0"/>
          <a:chExt cx="0" cy="0"/>
        </a:xfrm>
      </p:grpSpPr>
      <p:sp>
        <p:nvSpPr>
          <p:cNvPr id="414" name="Google Shape;414;p46"/>
          <p:cNvSpPr txBox="1"/>
          <p:nvPr/>
        </p:nvSpPr>
        <p:spPr>
          <a:xfrm>
            <a:off x="77469" y="0"/>
            <a:ext cx="8980805" cy="6767830"/>
          </a:xfrm>
          <a:prstGeom prst="rect">
            <a:avLst/>
          </a:prstGeom>
          <a:noFill/>
          <a:ln>
            <a:noFill/>
          </a:ln>
        </p:spPr>
        <p:txBody>
          <a:bodyPr anchorCtr="0" anchor="t" bIns="0" lIns="0" spcFirstLastPara="1" rIns="0" wrap="square" tIns="114300">
            <a:spAutoFit/>
          </a:bodyPr>
          <a:lstStyle/>
          <a:p>
            <a:pPr indent="0" lvl="0" marL="12700" marR="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Of the task as per the planned time.</a:t>
            </a:r>
            <a:endParaRPr sz="3200">
              <a:solidFill>
                <a:schemeClr val="dk1"/>
              </a:solidFill>
              <a:latin typeface="Times New Roman"/>
              <a:ea typeface="Times New Roman"/>
              <a:cs typeface="Times New Roman"/>
              <a:sym typeface="Times New Roman"/>
            </a:endParaRPr>
          </a:p>
          <a:p>
            <a:pPr indent="-337820" lvl="0" marL="350520" marR="6350" rtl="0" algn="just">
              <a:lnSpc>
                <a:spcPct val="999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PIM data is able to synchronize with  PC, WPAN, remote system, or at another  mobile device.</a:t>
            </a:r>
            <a:endParaRPr sz="3200">
              <a:solidFill>
                <a:schemeClr val="dk1"/>
              </a:solidFill>
              <a:latin typeface="Times New Roman"/>
              <a:ea typeface="Times New Roman"/>
              <a:cs typeface="Times New Roman"/>
              <a:sym typeface="Times New Roman"/>
            </a:endParaRPr>
          </a:p>
          <a:p>
            <a:pPr indent="-337820" lvl="0" marL="350520" marR="6350" rtl="0" algn="r">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Suppose	the	mobile	device	may	loose	the  PIM data records due to accidental deletion  or battery power loss, there is an option for  synchronization	called	“restore”		which</a:t>
            </a:r>
            <a:endParaRPr sz="3200">
              <a:solidFill>
                <a:schemeClr val="dk1"/>
              </a:solidFill>
              <a:latin typeface="Times New Roman"/>
              <a:ea typeface="Times New Roman"/>
              <a:cs typeface="Times New Roman"/>
              <a:sym typeface="Times New Roman"/>
            </a:endParaRPr>
          </a:p>
          <a:p>
            <a:pPr indent="0" lvl="0" marL="350520" marR="0" rtl="0" algn="just">
              <a:lnSpc>
                <a:spcPct val="119656"/>
              </a:lnSpc>
              <a:spcBef>
                <a:spcPts val="0"/>
              </a:spcBef>
              <a:spcAft>
                <a:spcPts val="0"/>
              </a:spcAft>
              <a:buNone/>
            </a:pPr>
            <a:r>
              <a:rPr lang="en-US" sz="3200">
                <a:solidFill>
                  <a:schemeClr val="dk1"/>
                </a:solidFill>
                <a:latin typeface="Times New Roman"/>
                <a:ea typeface="Times New Roman"/>
                <a:cs typeface="Times New Roman"/>
                <a:sym typeface="Times New Roman"/>
              </a:rPr>
              <a:t>helps restoring the copies at the device.</a:t>
            </a:r>
            <a:endParaRPr sz="3200">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80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When the mobile device connected to a PC,  WPAN, remote system, or another mobile  the copies are synchronized with that  device to use later.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8" name="Shape 418"/>
        <p:cNvGrpSpPr/>
        <p:nvPr/>
      </p:nvGrpSpPr>
      <p:grpSpPr>
        <a:xfrm>
          <a:off x="0" y="0"/>
          <a:ext cx="0" cy="0"/>
          <a:chOff x="0" y="0"/>
          <a:chExt cx="0" cy="0"/>
        </a:xfrm>
      </p:grpSpPr>
      <p:sp>
        <p:nvSpPr>
          <p:cNvPr id="419" name="Google Shape;419;p47"/>
          <p:cNvSpPr txBox="1"/>
          <p:nvPr/>
        </p:nvSpPr>
        <p:spPr>
          <a:xfrm>
            <a:off x="77469" y="34290"/>
            <a:ext cx="8987790" cy="6464300"/>
          </a:xfrm>
          <a:prstGeom prst="rect">
            <a:avLst/>
          </a:prstGeom>
          <a:noFill/>
          <a:ln>
            <a:noFill/>
          </a:ln>
        </p:spPr>
        <p:txBody>
          <a:bodyPr anchorCtr="0" anchor="t" bIns="0" lIns="0" spcFirstLastPara="1" rIns="0" wrap="square" tIns="12700">
            <a:spAutoFit/>
          </a:bodyPr>
          <a:lstStyle/>
          <a:p>
            <a:pPr indent="-337820" lvl="0" marL="350520" marR="1651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Here the system may store (backup) the  hole data or only the selected content.</a:t>
            </a:r>
            <a:endParaRPr sz="3200">
              <a:solidFill>
                <a:schemeClr val="dk1"/>
              </a:solidFill>
              <a:latin typeface="Times New Roman"/>
              <a:ea typeface="Times New Roman"/>
              <a:cs typeface="Times New Roman"/>
              <a:sym typeface="Times New Roman"/>
            </a:endParaRPr>
          </a:p>
          <a:p>
            <a:pPr indent="-337820" lvl="0" marL="350520" marR="13334" rtl="0" algn="just">
              <a:lnSpc>
                <a:spcPct val="100000"/>
              </a:lnSpc>
              <a:spcBef>
                <a:spcPts val="790"/>
              </a:spcBef>
              <a:spcAft>
                <a:spcPts val="0"/>
              </a:spcAft>
              <a:buNone/>
            </a:pPr>
            <a:r>
              <a:rPr lang="en-US" sz="3200">
                <a:solidFill>
                  <a:srgbClr val="FF0000"/>
                </a:solidFill>
                <a:latin typeface="Times New Roman"/>
                <a:ea typeface="Times New Roman"/>
                <a:cs typeface="Times New Roman"/>
                <a:sym typeface="Times New Roman"/>
              </a:rPr>
              <a:t>Synchronization &amp; Conflict resolution  strategies:</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Conflict in synchronization arises when a  data copy changed at one end but not  simultaneously modified at other ends  therefore, the same data item at two</a:t>
            </a:r>
            <a:endParaRPr sz="3200">
              <a:solidFill>
                <a:schemeClr val="dk1"/>
              </a:solidFill>
              <a:latin typeface="Times New Roman"/>
              <a:ea typeface="Times New Roman"/>
              <a:cs typeface="Times New Roman"/>
              <a:sym typeface="Times New Roman"/>
            </a:endParaRPr>
          </a:p>
          <a:p>
            <a:pPr indent="0" lvl="0" marL="12700" marR="0" rtl="0" algn="just">
              <a:lnSpc>
                <a:spcPct val="119656"/>
              </a:lnSpc>
              <a:spcBef>
                <a:spcPts val="0"/>
              </a:spcBef>
              <a:spcAft>
                <a:spcPts val="0"/>
              </a:spcAft>
              <a:buNone/>
            </a:pPr>
            <a:r>
              <a:rPr lang="en-US" sz="3200">
                <a:solidFill>
                  <a:schemeClr val="dk1"/>
                </a:solidFill>
                <a:latin typeface="Times New Roman"/>
                <a:ea typeface="Times New Roman"/>
                <a:cs typeface="Times New Roman"/>
                <a:sym typeface="Times New Roman"/>
              </a:rPr>
              <a:t>ends, is not same.</a:t>
            </a:r>
            <a:endParaRPr sz="3200">
              <a:solidFill>
                <a:schemeClr val="dk1"/>
              </a:solidFill>
              <a:latin typeface="Times New Roman"/>
              <a:ea typeface="Times New Roman"/>
              <a:cs typeface="Times New Roman"/>
              <a:sym typeface="Times New Roman"/>
            </a:endParaRPr>
          </a:p>
          <a:p>
            <a:pPr indent="-337820" lvl="0" marL="350520" marR="13334"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Let the data items P and Q, in conflict  during computation in the time interval  between t1 and t2, where t1 and t2 are the  instants when P and Q are modified.</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3" name="Shape 423"/>
        <p:cNvGrpSpPr/>
        <p:nvPr/>
      </p:nvGrpSpPr>
      <p:grpSpPr>
        <a:xfrm>
          <a:off x="0" y="0"/>
          <a:ext cx="0" cy="0"/>
          <a:chOff x="0" y="0"/>
          <a:chExt cx="0" cy="0"/>
        </a:xfrm>
      </p:grpSpPr>
      <p:sp>
        <p:nvSpPr>
          <p:cNvPr id="424" name="Google Shape;424;p48"/>
          <p:cNvSpPr txBox="1"/>
          <p:nvPr/>
        </p:nvSpPr>
        <p:spPr>
          <a:xfrm>
            <a:off x="77469" y="12700"/>
            <a:ext cx="44323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a:t>
            </a:r>
            <a:r>
              <a:rPr baseline="-25000" lang="en-US" sz="4800">
                <a:solidFill>
                  <a:schemeClr val="dk1"/>
                </a:solidFill>
                <a:latin typeface="Times New Roman"/>
                <a:ea typeface="Times New Roman"/>
                <a:cs typeface="Times New Roman"/>
                <a:sym typeface="Times New Roman"/>
              </a:rPr>
              <a:t>A</a:t>
            </a:r>
            <a:endParaRPr baseline="-25000" sz="4800">
              <a:solidFill>
                <a:schemeClr val="dk1"/>
              </a:solidFill>
              <a:latin typeface="Times New Roman"/>
              <a:ea typeface="Times New Roman"/>
              <a:cs typeface="Times New Roman"/>
              <a:sym typeface="Times New Roman"/>
            </a:endParaRPr>
          </a:p>
        </p:txBody>
      </p:sp>
      <p:sp>
        <p:nvSpPr>
          <p:cNvPr id="425" name="Google Shape;425;p48"/>
          <p:cNvSpPr txBox="1"/>
          <p:nvPr/>
        </p:nvSpPr>
        <p:spPr>
          <a:xfrm>
            <a:off x="800404" y="34290"/>
            <a:ext cx="825436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conflict	resolution	strategy	adopted	in</a:t>
            </a:r>
            <a:endParaRPr sz="3200">
              <a:solidFill>
                <a:schemeClr val="dk1"/>
              </a:solidFill>
              <a:latin typeface="Times New Roman"/>
              <a:ea typeface="Times New Roman"/>
              <a:cs typeface="Times New Roman"/>
              <a:sym typeface="Times New Roman"/>
            </a:endParaRPr>
          </a:p>
        </p:txBody>
      </p:sp>
      <p:sp>
        <p:nvSpPr>
          <p:cNvPr id="426" name="Google Shape;426;p48"/>
          <p:cNvSpPr txBox="1"/>
          <p:nvPr/>
        </p:nvSpPr>
        <p:spPr>
          <a:xfrm>
            <a:off x="77469" y="521970"/>
            <a:ext cx="8986520" cy="6361430"/>
          </a:xfrm>
          <a:prstGeom prst="rect">
            <a:avLst/>
          </a:prstGeom>
          <a:noFill/>
          <a:ln>
            <a:noFill/>
          </a:ln>
        </p:spPr>
        <p:txBody>
          <a:bodyPr anchorCtr="0" anchor="t" bIns="0" lIns="0" spcFirstLastPara="1" rIns="0" wrap="square" tIns="12700">
            <a:spAutoFit/>
          </a:bodyPr>
          <a:lstStyle/>
          <a:p>
            <a:pPr indent="0" lvl="0" marL="12700" marR="12065"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such cases to resolve conflicts, the strategy  specifies the rules that need to be applied for  conflict resolution.</a:t>
            </a:r>
            <a:endParaRPr sz="3200">
              <a:solidFill>
                <a:schemeClr val="dk1"/>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None/>
            </a:pPr>
            <a:r>
              <a:rPr lang="en-US" sz="3200">
                <a:solidFill>
                  <a:srgbClr val="0000CC"/>
                </a:solidFill>
                <a:latin typeface="Times New Roman"/>
                <a:ea typeface="Times New Roman"/>
                <a:cs typeface="Times New Roman"/>
                <a:sym typeface="Times New Roman"/>
              </a:rPr>
              <a:t>1)Priority based resolution rule: </a:t>
            </a:r>
            <a:r>
              <a:rPr lang="en-US" sz="3200">
                <a:solidFill>
                  <a:schemeClr val="dk1"/>
                </a:solidFill>
                <a:latin typeface="Times New Roman"/>
                <a:ea typeface="Times New Roman"/>
                <a:cs typeface="Times New Roman"/>
                <a:sym typeface="Times New Roman"/>
              </a:rPr>
              <a:t>Data-server  can be specified as dominant higher priority  entity for conflict resolution of synchronized  data records.</a:t>
            </a:r>
            <a:endParaRPr sz="3200">
              <a:solidFill>
                <a:schemeClr val="dk1"/>
              </a:solidFill>
              <a:latin typeface="Times New Roman"/>
              <a:ea typeface="Times New Roman"/>
              <a:cs typeface="Times New Roman"/>
              <a:sym typeface="Times New Roman"/>
            </a:endParaRPr>
          </a:p>
          <a:p>
            <a:pPr indent="0" lvl="0" marL="12700" marR="14604" rtl="0" algn="just">
              <a:lnSpc>
                <a:spcPct val="120000"/>
              </a:lnSpc>
              <a:spcBef>
                <a:spcPts val="120"/>
              </a:spcBef>
              <a:spcAft>
                <a:spcPts val="0"/>
              </a:spcAft>
              <a:buNone/>
            </a:pPr>
            <a:r>
              <a:rPr lang="en-US" sz="3200">
                <a:solidFill>
                  <a:schemeClr val="dk1"/>
                </a:solidFill>
                <a:latin typeface="Times New Roman"/>
                <a:ea typeface="Times New Roman"/>
                <a:cs typeface="Times New Roman"/>
                <a:sym typeface="Times New Roman"/>
              </a:rPr>
              <a:t>For example, let us consider mobile-service-  provider server S having a list of missed,  dialed, and received calls for the device D. D  has a synchronized list of missed, dialed,</a:t>
            </a:r>
            <a:endParaRPr sz="3200">
              <a:solidFill>
                <a:schemeClr val="dk1"/>
              </a:solidFill>
              <a:latin typeface="Times New Roman"/>
              <a:ea typeface="Times New Roman"/>
              <a:cs typeface="Times New Roman"/>
              <a:sym typeface="Times New Roman"/>
            </a:endParaRPr>
          </a:p>
          <a:p>
            <a:pPr indent="0" lvl="0" marL="12700" marR="15875" rtl="0" algn="just">
              <a:lnSpc>
                <a:spcPct val="119656"/>
              </a:lnSpc>
              <a:spcBef>
                <a:spcPts val="10"/>
              </a:spcBef>
              <a:spcAft>
                <a:spcPts val="0"/>
              </a:spcAft>
              <a:buNone/>
            </a:pPr>
            <a:r>
              <a:rPr lang="en-US" sz="3200">
                <a:solidFill>
                  <a:schemeClr val="dk1"/>
                </a:solidFill>
                <a:latin typeface="Times New Roman"/>
                <a:ea typeface="Times New Roman"/>
                <a:cs typeface="Times New Roman"/>
                <a:sym typeface="Times New Roman"/>
              </a:rPr>
              <a:t>and received calls. When the list at D in  conflict with the list at 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0" name="Shape 430"/>
        <p:cNvGrpSpPr/>
        <p:nvPr/>
      </p:nvGrpSpPr>
      <p:grpSpPr>
        <a:xfrm>
          <a:off x="0" y="0"/>
          <a:ext cx="0" cy="0"/>
          <a:chOff x="0" y="0"/>
          <a:chExt cx="0" cy="0"/>
        </a:xfrm>
      </p:grpSpPr>
      <p:sp>
        <p:nvSpPr>
          <p:cNvPr id="431" name="Google Shape;431;p49"/>
          <p:cNvSpPr txBox="1"/>
          <p:nvPr/>
        </p:nvSpPr>
        <p:spPr>
          <a:xfrm>
            <a:off x="77469" y="34290"/>
            <a:ext cx="8985250" cy="6362700"/>
          </a:xfrm>
          <a:prstGeom prst="rect">
            <a:avLst/>
          </a:prstGeom>
          <a:noFill/>
          <a:ln>
            <a:noFill/>
          </a:ln>
        </p:spPr>
        <p:txBody>
          <a:bodyPr anchorCtr="0" anchor="t" bIns="0" lIns="0" spcFirstLastPara="1" rIns="0" wrap="square" tIns="12700">
            <a:spAutoFit/>
          </a:bodyPr>
          <a:lstStyle/>
          <a:p>
            <a:pPr indent="0" lvl="0" marL="12700" marR="1397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priority-based resolution rule specifies that  the server priority is higher.</a:t>
            </a:r>
            <a:endParaRPr sz="3200">
              <a:solidFill>
                <a:schemeClr val="dk1"/>
              </a:solidFill>
              <a:latin typeface="Times New Roman"/>
              <a:ea typeface="Times New Roman"/>
              <a:cs typeface="Times New Roman"/>
              <a:sym typeface="Times New Roman"/>
            </a:endParaRPr>
          </a:p>
          <a:p>
            <a:pPr indent="0" lvl="0" marL="12700" marR="5080" rtl="0" algn="just">
              <a:lnSpc>
                <a:spcPct val="99900"/>
              </a:lnSpc>
              <a:spcBef>
                <a:spcPts val="0"/>
              </a:spcBef>
              <a:spcAft>
                <a:spcPts val="0"/>
              </a:spcAft>
              <a:buNone/>
            </a:pPr>
            <a:r>
              <a:rPr lang="en-US" sz="3200">
                <a:solidFill>
                  <a:srgbClr val="0000CC"/>
                </a:solidFill>
                <a:latin typeface="Times New Roman"/>
                <a:ea typeface="Times New Roman"/>
                <a:cs typeface="Times New Roman"/>
                <a:sym typeface="Times New Roman"/>
              </a:rPr>
              <a:t>2) Time based resolution rule: </a:t>
            </a:r>
            <a:r>
              <a:rPr lang="en-US" sz="3200">
                <a:solidFill>
                  <a:schemeClr val="dk1"/>
                </a:solidFill>
                <a:latin typeface="Times New Roman"/>
                <a:ea typeface="Times New Roman"/>
                <a:cs typeface="Times New Roman"/>
                <a:sym typeface="Times New Roman"/>
              </a:rPr>
              <a:t>Data node P  specified as dominant entity when P always  receives copies first from the server S.</a:t>
            </a:r>
            <a:endParaRPr sz="3200">
              <a:solidFill>
                <a:schemeClr val="dk1"/>
              </a:solidFill>
              <a:latin typeface="Times New Roman"/>
              <a:ea typeface="Times New Roman"/>
              <a:cs typeface="Times New Roman"/>
              <a:sym typeface="Times New Roman"/>
            </a:endParaRPr>
          </a:p>
          <a:p>
            <a:pPr indent="0" lvl="0" marL="12700" marR="1016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 example, S having the emails  disseminated to the device D at an instant t1  D connects to a personal area computer (PC)  to which the device always synchronizes the  mails at a later instant t2 Time-based  resolution rule specifies that D dominant  because it receives the mails earlier than the  PC.</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5" name="Shape 435"/>
        <p:cNvGrpSpPr/>
        <p:nvPr/>
      </p:nvGrpSpPr>
      <p:grpSpPr>
        <a:xfrm>
          <a:off x="0" y="0"/>
          <a:ext cx="0" cy="0"/>
          <a:chOff x="0" y="0"/>
          <a:chExt cx="0" cy="0"/>
        </a:xfrm>
      </p:grpSpPr>
      <p:sp>
        <p:nvSpPr>
          <p:cNvPr id="436" name="Google Shape;436;p50"/>
          <p:cNvSpPr txBox="1"/>
          <p:nvPr/>
        </p:nvSpPr>
        <p:spPr>
          <a:xfrm>
            <a:off x="77469" y="34290"/>
            <a:ext cx="8988425" cy="5387340"/>
          </a:xfrm>
          <a:prstGeom prst="rect">
            <a:avLst/>
          </a:prstGeom>
          <a:noFill/>
          <a:ln>
            <a:noFill/>
          </a:ln>
        </p:spPr>
        <p:txBody>
          <a:bodyPr anchorCtr="0" anchor="t" bIns="0" lIns="0" spcFirstLastPara="1" rIns="0" wrap="square" tIns="12700">
            <a:spAutoFit/>
          </a:bodyPr>
          <a:lstStyle/>
          <a:p>
            <a:pPr indent="0" lvl="0" marL="12700" marR="5080" rtl="0" algn="just">
              <a:lnSpc>
                <a:spcPct val="99900"/>
              </a:lnSpc>
              <a:spcBef>
                <a:spcPts val="0"/>
              </a:spcBef>
              <a:spcAft>
                <a:spcPts val="0"/>
              </a:spcAft>
              <a:buNone/>
            </a:pPr>
            <a:r>
              <a:rPr lang="en-US" sz="3200">
                <a:solidFill>
                  <a:srgbClr val="0000CC"/>
                </a:solidFill>
                <a:latin typeface="Times New Roman"/>
                <a:ea typeface="Times New Roman"/>
                <a:cs typeface="Times New Roman"/>
                <a:sym typeface="Times New Roman"/>
              </a:rPr>
              <a:t>3) Information based resolution rule: </a:t>
            </a:r>
            <a:r>
              <a:rPr lang="en-US" sz="3200">
                <a:solidFill>
                  <a:schemeClr val="dk1"/>
                </a:solidFill>
                <a:latin typeface="Times New Roman"/>
                <a:ea typeface="Times New Roman"/>
                <a:cs typeface="Times New Roman"/>
                <a:sym typeface="Times New Roman"/>
              </a:rPr>
              <a:t>Data  node can be specified as dominant entity  when information specific to it is  synchronized with other nodes.</a:t>
            </a:r>
            <a:endParaRPr sz="3200">
              <a:solidFill>
                <a:schemeClr val="dk1"/>
              </a:solidFill>
              <a:latin typeface="Times New Roman"/>
              <a:ea typeface="Times New Roman"/>
              <a:cs typeface="Times New Roman"/>
              <a:sym typeface="Times New Roman"/>
            </a:endParaRPr>
          </a:p>
          <a:p>
            <a:pPr indent="0" lvl="0" marL="12700" marR="1270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	example,		Server		S	having		the	device  configuration	record		disseminated	from		the  device D Information-based resolution rule  specifies that since the information is for the  device	D	hence	D	is		dominant		node.		For  device-specific		information,	the	device	data  accepted rather than the server data.</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0" name="Shape 440"/>
        <p:cNvGrpSpPr/>
        <p:nvPr/>
      </p:nvGrpSpPr>
      <p:grpSpPr>
        <a:xfrm>
          <a:off x="0" y="0"/>
          <a:ext cx="0" cy="0"/>
          <a:chOff x="0" y="0"/>
          <a:chExt cx="0" cy="0"/>
        </a:xfrm>
      </p:grpSpPr>
      <p:sp>
        <p:nvSpPr>
          <p:cNvPr id="441" name="Google Shape;441;p51"/>
          <p:cNvSpPr txBox="1"/>
          <p:nvPr/>
        </p:nvSpPr>
        <p:spPr>
          <a:xfrm>
            <a:off x="77469" y="34290"/>
            <a:ext cx="8988425" cy="5387340"/>
          </a:xfrm>
          <a:prstGeom prst="rect">
            <a:avLst/>
          </a:prstGeom>
          <a:noFill/>
          <a:ln>
            <a:noFill/>
          </a:ln>
        </p:spPr>
        <p:txBody>
          <a:bodyPr anchorCtr="0" anchor="t" bIns="0" lIns="0" spcFirstLastPara="1" rIns="0" wrap="square" tIns="12700">
            <a:spAutoFit/>
          </a:bodyPr>
          <a:lstStyle/>
          <a:p>
            <a:pPr indent="-203200" lvl="0" marL="12700" marR="5080" rtl="0" algn="just">
              <a:lnSpc>
                <a:spcPct val="99900"/>
              </a:lnSpc>
              <a:spcBef>
                <a:spcPts val="0"/>
              </a:spcBef>
              <a:spcAft>
                <a:spcPts val="0"/>
              </a:spcAft>
              <a:buClr>
                <a:srgbClr val="0000CC"/>
              </a:buClr>
              <a:buSzPts val="3200"/>
              <a:buFont typeface="Times New Roman"/>
              <a:buAutoNum type="arabicParenR" startAt="4"/>
            </a:pPr>
            <a:r>
              <a:rPr lang="en-US" sz="3200">
                <a:solidFill>
                  <a:srgbClr val="0000CC"/>
                </a:solidFill>
                <a:latin typeface="Times New Roman"/>
                <a:ea typeface="Times New Roman"/>
                <a:cs typeface="Times New Roman"/>
                <a:sym typeface="Times New Roman"/>
              </a:rPr>
              <a:t>Time stamp based resolution rule:</a:t>
            </a:r>
            <a:r>
              <a:rPr lang="en-US" sz="3200">
                <a:solidFill>
                  <a:schemeClr val="dk1"/>
                </a:solidFill>
                <a:latin typeface="Times New Roman"/>
                <a:ea typeface="Times New Roman"/>
                <a:cs typeface="Times New Roman"/>
                <a:sym typeface="Times New Roman"/>
              </a:rPr>
              <a:t>Time-  stamp-based resolution rule necessitates  that a time-stamp must be used while  sending a data copy. The copy found to be  latest resolves the conflict.</a:t>
            </a:r>
            <a:endParaRPr sz="3200">
              <a:solidFill>
                <a:schemeClr val="dk1"/>
              </a:solidFill>
              <a:latin typeface="Times New Roman"/>
              <a:ea typeface="Times New Roman"/>
              <a:cs typeface="Times New Roman"/>
              <a:sym typeface="Times New Roman"/>
            </a:endParaRPr>
          </a:p>
          <a:p>
            <a:pPr indent="0" lvl="0" marL="12700" marR="1524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 example, Server S having the flight  information which it always disseminates at  regular intervals with a time stamp over it to  the device D and as well as to a PC.</a:t>
            </a:r>
            <a:endParaRPr sz="3200">
              <a:solidFill>
                <a:schemeClr val="dk1"/>
              </a:solidFill>
              <a:latin typeface="Times New Roman"/>
              <a:ea typeface="Times New Roman"/>
              <a:cs typeface="Times New Roman"/>
              <a:sym typeface="Times New Roman"/>
            </a:endParaRPr>
          </a:p>
          <a:p>
            <a:pPr indent="-203200" lvl="0" marL="12700" marR="5080" rtl="0" algn="just">
              <a:lnSpc>
                <a:spcPct val="120000"/>
              </a:lnSpc>
              <a:spcBef>
                <a:spcPts val="120"/>
              </a:spcBef>
              <a:spcAft>
                <a:spcPts val="0"/>
              </a:spcAft>
              <a:buClr>
                <a:srgbClr val="0000CC"/>
              </a:buClr>
              <a:buSzPts val="3200"/>
              <a:buFont typeface="Times New Roman"/>
              <a:buAutoNum type="arabicParenR" startAt="5"/>
            </a:pPr>
            <a:r>
              <a:rPr lang="en-US" sz="3200">
                <a:solidFill>
                  <a:srgbClr val="0000CC"/>
                </a:solidFill>
                <a:latin typeface="Times New Roman"/>
                <a:ea typeface="Times New Roman"/>
                <a:cs typeface="Times New Roman"/>
                <a:sym typeface="Times New Roman"/>
              </a:rPr>
              <a:t>User interaction based resolution: </a:t>
            </a:r>
            <a:r>
              <a:rPr lang="en-US" sz="3200">
                <a:solidFill>
                  <a:schemeClr val="dk1"/>
                </a:solidFill>
                <a:latin typeface="Times New Roman"/>
                <a:ea typeface="Times New Roman"/>
                <a:cs typeface="Times New Roman"/>
                <a:sym typeface="Times New Roman"/>
              </a:rPr>
              <a:t>An API  at a device allows a user to interact with the</a:t>
            </a:r>
            <a:endParaRPr sz="3200">
              <a:solidFill>
                <a:schemeClr val="dk1"/>
              </a:solidFill>
              <a:latin typeface="Times New Roman"/>
              <a:ea typeface="Times New Roman"/>
              <a:cs typeface="Times New Roman"/>
              <a:sym typeface="Times New Roman"/>
            </a:endParaRPr>
          </a:p>
        </p:txBody>
      </p:sp>
      <p:sp>
        <p:nvSpPr>
          <p:cNvPr id="442" name="Google Shape;442;p51"/>
          <p:cNvSpPr txBox="1"/>
          <p:nvPr/>
        </p:nvSpPr>
        <p:spPr>
          <a:xfrm>
            <a:off x="77469" y="5396229"/>
            <a:ext cx="3495040" cy="10007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device	and	this  conflict		arising</a:t>
            </a:r>
            <a:endParaRPr sz="3200">
              <a:solidFill>
                <a:schemeClr val="dk1"/>
              </a:solidFill>
              <a:latin typeface="Times New Roman"/>
              <a:ea typeface="Times New Roman"/>
              <a:cs typeface="Times New Roman"/>
              <a:sym typeface="Times New Roman"/>
            </a:endParaRPr>
          </a:p>
        </p:txBody>
      </p:sp>
      <p:sp>
        <p:nvSpPr>
          <p:cNvPr id="443" name="Google Shape;443;p51"/>
          <p:cNvSpPr txBox="1"/>
          <p:nvPr/>
        </p:nvSpPr>
        <p:spPr>
          <a:xfrm>
            <a:off x="3629947" y="5396229"/>
            <a:ext cx="2463800" cy="1000760"/>
          </a:xfrm>
          <a:prstGeom prst="rect">
            <a:avLst/>
          </a:prstGeom>
          <a:noFill/>
          <a:ln>
            <a:noFill/>
          </a:ln>
        </p:spPr>
        <p:txBody>
          <a:bodyPr anchorCtr="0" anchor="t" bIns="0" lIns="0" spcFirstLastPara="1" rIns="0" wrap="square" tIns="12700">
            <a:spAutoFit/>
          </a:bodyPr>
          <a:lstStyle/>
          <a:p>
            <a:pPr indent="28448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interaction  out	of	the</a:t>
            </a:r>
            <a:endParaRPr sz="3200">
              <a:solidFill>
                <a:schemeClr val="dk1"/>
              </a:solidFill>
              <a:latin typeface="Times New Roman"/>
              <a:ea typeface="Times New Roman"/>
              <a:cs typeface="Times New Roman"/>
              <a:sym typeface="Times New Roman"/>
            </a:endParaRPr>
          </a:p>
        </p:txBody>
      </p:sp>
      <p:sp>
        <p:nvSpPr>
          <p:cNvPr id="444" name="Google Shape;444;p51"/>
          <p:cNvSpPr txBox="1"/>
          <p:nvPr/>
        </p:nvSpPr>
        <p:spPr>
          <a:xfrm>
            <a:off x="6408169" y="5396229"/>
            <a:ext cx="2647950" cy="1000760"/>
          </a:xfrm>
          <a:prstGeom prst="rect">
            <a:avLst/>
          </a:prstGeom>
          <a:noFill/>
          <a:ln>
            <a:noFill/>
          </a:ln>
        </p:spPr>
        <p:txBody>
          <a:bodyPr anchorCtr="0" anchor="t" bIns="0" lIns="0" spcFirstLastPara="1" rIns="0" wrap="square" tIns="12700">
            <a:spAutoFit/>
          </a:bodyPr>
          <a:lstStyle/>
          <a:p>
            <a:pPr indent="2730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resolves	the  duplicate		or</a:t>
            </a:r>
            <a:endParaRPr sz="3200">
              <a:solidFill>
                <a:schemeClr val="dk1"/>
              </a:solidFill>
              <a:latin typeface="Times New Roman"/>
              <a:ea typeface="Times New Roman"/>
              <a:cs typeface="Times New Roman"/>
              <a:sym typeface="Times New Roman"/>
            </a:endParaRPr>
          </a:p>
        </p:txBody>
      </p:sp>
      <p:sp>
        <p:nvSpPr>
          <p:cNvPr id="445" name="Google Shape;445;p51"/>
          <p:cNvSpPr txBox="1"/>
          <p:nvPr/>
        </p:nvSpPr>
        <p:spPr>
          <a:xfrm>
            <a:off x="77469" y="6370320"/>
            <a:ext cx="328612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multiple entries.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9" name="Shape 449"/>
        <p:cNvGrpSpPr/>
        <p:nvPr/>
      </p:nvGrpSpPr>
      <p:grpSpPr>
        <a:xfrm>
          <a:off x="0" y="0"/>
          <a:ext cx="0" cy="0"/>
          <a:chOff x="0" y="0"/>
          <a:chExt cx="0" cy="0"/>
        </a:xfrm>
      </p:grpSpPr>
      <p:sp>
        <p:nvSpPr>
          <p:cNvPr id="450" name="Google Shape;450;p52"/>
          <p:cNvSpPr txBox="1"/>
          <p:nvPr/>
        </p:nvSpPr>
        <p:spPr>
          <a:xfrm>
            <a:off x="77469" y="34290"/>
            <a:ext cx="344932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User	interaction</a:t>
            </a:r>
            <a:endParaRPr sz="3200">
              <a:solidFill>
                <a:schemeClr val="dk1"/>
              </a:solidFill>
              <a:latin typeface="Times New Roman"/>
              <a:ea typeface="Times New Roman"/>
              <a:cs typeface="Times New Roman"/>
              <a:sym typeface="Times New Roman"/>
            </a:endParaRPr>
          </a:p>
        </p:txBody>
      </p:sp>
      <p:sp>
        <p:nvSpPr>
          <p:cNvPr id="451" name="Google Shape;451;p52"/>
          <p:cNvSpPr txBox="1"/>
          <p:nvPr/>
        </p:nvSpPr>
        <p:spPr>
          <a:xfrm>
            <a:off x="3850709" y="34290"/>
            <a:ext cx="520319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resolution	rule	specifies</a:t>
            </a:r>
            <a:endParaRPr sz="3200">
              <a:solidFill>
                <a:schemeClr val="dk1"/>
              </a:solidFill>
              <a:latin typeface="Times New Roman"/>
              <a:ea typeface="Times New Roman"/>
              <a:cs typeface="Times New Roman"/>
              <a:sym typeface="Times New Roman"/>
            </a:endParaRPr>
          </a:p>
        </p:txBody>
      </p:sp>
      <p:sp>
        <p:nvSpPr>
          <p:cNvPr id="452" name="Google Shape;452;p52"/>
          <p:cNvSpPr txBox="1"/>
          <p:nvPr/>
        </p:nvSpPr>
        <p:spPr>
          <a:xfrm>
            <a:off x="77469" y="521970"/>
            <a:ext cx="8983345" cy="4411980"/>
          </a:xfrm>
          <a:prstGeom prst="rect">
            <a:avLst/>
          </a:prstGeom>
          <a:noFill/>
          <a:ln>
            <a:noFill/>
          </a:ln>
        </p:spPr>
        <p:txBody>
          <a:bodyPr anchorCtr="0" anchor="t" bIns="0" lIns="0" spcFirstLastPara="1" rIns="0" wrap="square" tIns="12700">
            <a:spAutoFit/>
          </a:bodyPr>
          <a:lstStyle/>
          <a:p>
            <a:pPr indent="0" lvl="0" marL="12700" marR="8255" rtl="0" algn="l">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that the duplicate data entries permitted at  the	node	when	a	receiver	API	later	on  resolves the conflict after interaction with  User.</a:t>
            </a:r>
            <a:endParaRPr sz="3200">
              <a:solidFill>
                <a:schemeClr val="dk1"/>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 example, Two phone number entries  found for same name and address, the  device prompts user to resolve the conflict,  user resolves the conflict by opting for one of  it.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6" name="Shape 456"/>
        <p:cNvGrpSpPr/>
        <p:nvPr/>
      </p:nvGrpSpPr>
      <p:grpSpPr>
        <a:xfrm>
          <a:off x="0" y="0"/>
          <a:ext cx="0" cy="0"/>
          <a:chOff x="0" y="0"/>
          <a:chExt cx="0" cy="0"/>
        </a:xfrm>
      </p:grpSpPr>
      <p:sp>
        <p:nvSpPr>
          <p:cNvPr id="457" name="Google Shape;457;p53"/>
          <p:cNvSpPr txBox="1"/>
          <p:nvPr/>
        </p:nvSpPr>
        <p:spPr>
          <a:xfrm>
            <a:off x="77469" y="0"/>
            <a:ext cx="8980170" cy="6869430"/>
          </a:xfrm>
          <a:prstGeom prst="rect">
            <a:avLst/>
          </a:prstGeom>
          <a:noFill/>
          <a:ln>
            <a:noFill/>
          </a:ln>
        </p:spPr>
        <p:txBody>
          <a:bodyPr anchorCtr="0" anchor="t" bIns="0" lIns="0" spcFirstLastPara="1" rIns="0" wrap="square" tIns="114300">
            <a:spAutoFit/>
          </a:bodyPr>
          <a:lstStyle/>
          <a:p>
            <a:pPr indent="0" lvl="0" marL="12700" marR="0" rtl="0" algn="l">
              <a:lnSpc>
                <a:spcPct val="100000"/>
              </a:lnSpc>
              <a:spcBef>
                <a:spcPts val="0"/>
              </a:spcBef>
              <a:spcAft>
                <a:spcPts val="0"/>
              </a:spcAft>
              <a:buNone/>
            </a:pPr>
            <a:r>
              <a:rPr lang="en-US" sz="3200">
                <a:solidFill>
                  <a:srgbClr val="FF0000"/>
                </a:solidFill>
                <a:latin typeface="Times New Roman"/>
                <a:ea typeface="Times New Roman"/>
                <a:cs typeface="Times New Roman"/>
                <a:sym typeface="Times New Roman"/>
              </a:rPr>
              <a:t>Synchronizer:</a:t>
            </a:r>
            <a:endParaRPr sz="3200">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Synchronizer is a software tool for  synchronization. It resides at the host. If  the synchronizer host is a server then it is  called synchronization server.</a:t>
            </a:r>
            <a:endParaRPr sz="3200">
              <a:solidFill>
                <a:schemeClr val="dk1"/>
              </a:solidFill>
              <a:latin typeface="Times New Roman"/>
              <a:ea typeface="Times New Roman"/>
              <a:cs typeface="Times New Roman"/>
              <a:sym typeface="Times New Roman"/>
            </a:endParaRPr>
          </a:p>
          <a:p>
            <a:pPr indent="-337820" lvl="0" marL="350520" marR="635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Synchronizer is configured as per specified  domain dependent and conflict resolution  rules.</a:t>
            </a:r>
            <a:endParaRPr sz="3200">
              <a:solidFill>
                <a:schemeClr val="dk1"/>
              </a:solidFill>
              <a:latin typeface="Times New Roman"/>
              <a:ea typeface="Times New Roman"/>
              <a:cs typeface="Times New Roman"/>
              <a:sym typeface="Times New Roman"/>
            </a:endParaRPr>
          </a:p>
          <a:p>
            <a:pPr indent="-337820" lvl="0" marL="350520" marR="9525"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Synchronizer finds any data item or record  appended at the data set.</a:t>
            </a:r>
            <a:endParaRPr sz="3200">
              <a:solidFill>
                <a:schemeClr val="dk1"/>
              </a:solidFill>
              <a:latin typeface="Times New Roman"/>
              <a:ea typeface="Times New Roman"/>
              <a:cs typeface="Times New Roman"/>
              <a:sym typeface="Times New Roman"/>
            </a:endParaRPr>
          </a:p>
          <a:p>
            <a:pPr indent="-337820" lvl="0" marL="350520" marR="6350" rtl="0" algn="just">
              <a:lnSpc>
                <a:spcPct val="99900"/>
              </a:lnSpc>
              <a:spcBef>
                <a:spcPts val="80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synchronizer discovers modifications  with respect to the last action of  synchronization on specified data copies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1" name="Shape 461"/>
        <p:cNvGrpSpPr/>
        <p:nvPr/>
      </p:nvGrpSpPr>
      <p:grpSpPr>
        <a:xfrm>
          <a:off x="0" y="0"/>
          <a:ext cx="0" cy="0"/>
          <a:chOff x="0" y="0"/>
          <a:chExt cx="0" cy="0"/>
        </a:xfrm>
      </p:grpSpPr>
      <p:sp>
        <p:nvSpPr>
          <p:cNvPr id="462" name="Google Shape;462;p54"/>
          <p:cNvSpPr txBox="1"/>
          <p:nvPr>
            <p:ph type="title"/>
          </p:nvPr>
        </p:nvSpPr>
        <p:spPr>
          <a:xfrm>
            <a:off x="77469" y="34290"/>
            <a:ext cx="8975725" cy="148844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None/>
            </a:pPr>
            <a:r>
              <a:rPr lang="en-US"/>
              <a:t>Which has been deleted, added, or modified.  It resolves the conflict as per the resolution  rules.</a:t>
            </a:r>
            <a:endParaRPr/>
          </a:p>
        </p:txBody>
      </p:sp>
      <p:sp>
        <p:nvSpPr>
          <p:cNvPr id="463" name="Google Shape;463;p54"/>
          <p:cNvSpPr txBox="1"/>
          <p:nvPr/>
        </p:nvSpPr>
        <p:spPr>
          <a:xfrm>
            <a:off x="77469" y="1597659"/>
            <a:ext cx="8978900" cy="197612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Synchronizer disseminates the changes to  other devices or systems so that other  devices incorporate changes in their data  copies.</a:t>
            </a:r>
            <a:endParaRPr sz="3200">
              <a:solidFill>
                <a:schemeClr val="dk1"/>
              </a:solidFill>
              <a:latin typeface="Times New Roman"/>
              <a:ea typeface="Times New Roman"/>
              <a:cs typeface="Times New Roman"/>
              <a:sym typeface="Times New Roman"/>
            </a:endParaRPr>
          </a:p>
        </p:txBody>
      </p:sp>
      <p:sp>
        <p:nvSpPr>
          <p:cNvPr id="464" name="Google Shape;464;p54"/>
          <p:cNvSpPr txBox="1"/>
          <p:nvPr/>
        </p:nvSpPr>
        <p:spPr>
          <a:xfrm>
            <a:off x="77469" y="3547109"/>
            <a:ext cx="285115"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chemeClr val="dk1"/>
                </a:solidFill>
                <a:latin typeface="Times New Roman"/>
                <a:ea typeface="Times New Roman"/>
                <a:cs typeface="Times New Roman"/>
                <a:sym typeface="Times New Roman"/>
              </a:rPr>
              <a:t>A</a:t>
            </a:r>
            <a:endParaRPr sz="3000">
              <a:solidFill>
                <a:schemeClr val="dk1"/>
              </a:solidFill>
              <a:latin typeface="Times New Roman"/>
              <a:ea typeface="Times New Roman"/>
              <a:cs typeface="Times New Roman"/>
              <a:sym typeface="Times New Roman"/>
            </a:endParaRPr>
          </a:p>
        </p:txBody>
      </p:sp>
      <p:sp>
        <p:nvSpPr>
          <p:cNvPr id="465" name="Google Shape;465;p54"/>
          <p:cNvSpPr txBox="1"/>
          <p:nvPr/>
        </p:nvSpPr>
        <p:spPr>
          <a:xfrm>
            <a:off x="846642" y="3547109"/>
            <a:ext cx="8212455"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chemeClr val="dk1"/>
                </a:solidFill>
                <a:latin typeface="Times New Roman"/>
                <a:ea typeface="Times New Roman"/>
                <a:cs typeface="Times New Roman"/>
                <a:sym typeface="Times New Roman"/>
              </a:rPr>
              <a:t>synchronizer	adopts	the	method	for</a:t>
            </a:r>
            <a:endParaRPr sz="3000">
              <a:solidFill>
                <a:schemeClr val="dk1"/>
              </a:solidFill>
              <a:latin typeface="Times New Roman"/>
              <a:ea typeface="Times New Roman"/>
              <a:cs typeface="Times New Roman"/>
              <a:sym typeface="Times New Roman"/>
            </a:endParaRPr>
          </a:p>
        </p:txBody>
      </p:sp>
      <p:sp>
        <p:nvSpPr>
          <p:cNvPr id="466" name="Google Shape;466;p54"/>
          <p:cNvSpPr txBox="1"/>
          <p:nvPr/>
        </p:nvSpPr>
        <p:spPr>
          <a:xfrm>
            <a:off x="415290" y="4004309"/>
            <a:ext cx="8645525" cy="139700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3000">
                <a:solidFill>
                  <a:schemeClr val="dk1"/>
                </a:solidFill>
                <a:latin typeface="Times New Roman"/>
                <a:ea typeface="Times New Roman"/>
                <a:cs typeface="Times New Roman"/>
                <a:sym typeface="Times New Roman"/>
              </a:rPr>
              <a:t>synchronization more efficient compared to  one in which the synchronizer directly  retrieves the changed records.</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0" name="Shape 470"/>
        <p:cNvGrpSpPr/>
        <p:nvPr/>
      </p:nvGrpSpPr>
      <p:grpSpPr>
        <a:xfrm>
          <a:off x="0" y="0"/>
          <a:ext cx="0" cy="0"/>
          <a:chOff x="0" y="0"/>
          <a:chExt cx="0" cy="0"/>
        </a:xfrm>
      </p:grpSpPr>
      <p:sp>
        <p:nvSpPr>
          <p:cNvPr id="471" name="Google Shape;471;p55"/>
          <p:cNvSpPr txBox="1"/>
          <p:nvPr/>
        </p:nvSpPr>
        <p:spPr>
          <a:xfrm>
            <a:off x="77469" y="34290"/>
            <a:ext cx="2367915" cy="513080"/>
          </a:xfrm>
          <a:prstGeom prst="rect">
            <a:avLst/>
          </a:prstGeom>
          <a:noFill/>
          <a:ln>
            <a:noFill/>
          </a:ln>
        </p:spPr>
        <p:txBody>
          <a:bodyPr anchorCtr="0" anchor="t" bIns="0" lIns="0" spcFirstLastPara="1" rIns="0" wrap="square" tIns="12700">
            <a:spAutoFit/>
          </a:bodyPr>
          <a:lstStyle/>
          <a:p>
            <a:pPr indent="-337820" lvl="0" marL="35052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First	logs</a:t>
            </a:r>
            <a:endParaRPr sz="3200">
              <a:solidFill>
                <a:schemeClr val="dk1"/>
              </a:solidFill>
              <a:latin typeface="Times New Roman"/>
              <a:ea typeface="Times New Roman"/>
              <a:cs typeface="Times New Roman"/>
              <a:sym typeface="Times New Roman"/>
            </a:endParaRPr>
          </a:p>
        </p:txBody>
      </p:sp>
      <p:sp>
        <p:nvSpPr>
          <p:cNvPr id="472" name="Google Shape;472;p55"/>
          <p:cNvSpPr txBox="1"/>
          <p:nvPr/>
        </p:nvSpPr>
        <p:spPr>
          <a:xfrm>
            <a:off x="415290" y="521970"/>
            <a:ext cx="755332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records	which	have	been	changed</a:t>
            </a:r>
            <a:endParaRPr sz="3200">
              <a:solidFill>
                <a:schemeClr val="dk1"/>
              </a:solidFill>
              <a:latin typeface="Times New Roman"/>
              <a:ea typeface="Times New Roman"/>
              <a:cs typeface="Times New Roman"/>
              <a:sym typeface="Times New Roman"/>
            </a:endParaRPr>
          </a:p>
        </p:txBody>
      </p:sp>
      <p:sp>
        <p:nvSpPr>
          <p:cNvPr id="473" name="Google Shape;473;p55"/>
          <p:cNvSpPr txBox="1"/>
          <p:nvPr/>
        </p:nvSpPr>
        <p:spPr>
          <a:xfrm>
            <a:off x="2717730" y="34290"/>
            <a:ext cx="6338570" cy="1000760"/>
          </a:xfrm>
          <a:prstGeom prst="rect">
            <a:avLst/>
          </a:prstGeom>
          <a:noFill/>
          <a:ln>
            <a:noFill/>
          </a:ln>
        </p:spPr>
        <p:txBody>
          <a:bodyPr anchorCtr="0" anchor="t" bIns="0" lIns="0" spcFirstLastPara="1" rIns="0" wrap="square" tIns="12700">
            <a:spAutoFit/>
          </a:bodyPr>
          <a:lstStyle/>
          <a:p>
            <a:pPr indent="0" lvl="0" marL="0" marR="6985"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in	the	information	about	the</a:t>
            </a:r>
            <a:endParaRPr sz="3200">
              <a:solidFill>
                <a:schemeClr val="dk1"/>
              </a:solidFill>
              <a:latin typeface="Times New Roman"/>
              <a:ea typeface="Times New Roman"/>
              <a:cs typeface="Times New Roman"/>
              <a:sym typeface="Times New Roman"/>
            </a:endParaRPr>
          </a:p>
          <a:p>
            <a:pPr indent="0" lvl="0" marL="0" marR="5080"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and</a:t>
            </a:r>
            <a:endParaRPr sz="3200">
              <a:solidFill>
                <a:schemeClr val="dk1"/>
              </a:solidFill>
              <a:latin typeface="Times New Roman"/>
              <a:ea typeface="Times New Roman"/>
              <a:cs typeface="Times New Roman"/>
              <a:sym typeface="Times New Roman"/>
            </a:endParaRPr>
          </a:p>
        </p:txBody>
      </p:sp>
      <p:sp>
        <p:nvSpPr>
          <p:cNvPr id="474" name="Google Shape;474;p55"/>
          <p:cNvSpPr txBox="1"/>
          <p:nvPr/>
        </p:nvSpPr>
        <p:spPr>
          <a:xfrm>
            <a:off x="77469" y="1009650"/>
            <a:ext cx="8987155" cy="5387340"/>
          </a:xfrm>
          <a:prstGeom prst="rect">
            <a:avLst/>
          </a:prstGeom>
          <a:noFill/>
          <a:ln>
            <a:noFill/>
          </a:ln>
        </p:spPr>
        <p:txBody>
          <a:bodyPr anchorCtr="0" anchor="t" bIns="0" lIns="0" spcFirstLastPara="1" rIns="0" wrap="square" tIns="12700">
            <a:spAutoFit/>
          </a:bodyPr>
          <a:lstStyle/>
          <a:p>
            <a:pPr indent="0" lvl="0" marL="350520" marR="5080"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then retrieves the changed records by just  setting or resetting a flag called dirty or  invalid flag.</a:t>
            </a:r>
            <a:endParaRPr sz="3200">
              <a:solidFill>
                <a:schemeClr val="dk1"/>
              </a:solidFill>
              <a:latin typeface="Times New Roman"/>
              <a:ea typeface="Times New Roman"/>
              <a:cs typeface="Times New Roman"/>
              <a:sym typeface="Times New Roman"/>
            </a:endParaRPr>
          </a:p>
          <a:p>
            <a:pPr indent="-337820" lvl="0" marL="350520" marR="1143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When associated flag in set state  (=1),record R state is modified or  invalidated since previous synchronization.  When in reset state (=0), R is not modified  or	invalidated	since	previous  synchronization. Reduces the possibility of  using conflicting entries at the server (or  device) hosting the synchronizer.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1"/>
          <p:cNvSpPr txBox="1"/>
          <p:nvPr/>
        </p:nvSpPr>
        <p:spPr>
          <a:xfrm>
            <a:off x="77469" y="2876550"/>
            <a:ext cx="8949055" cy="1143000"/>
          </a:xfrm>
          <a:prstGeom prst="rect">
            <a:avLst/>
          </a:prstGeom>
          <a:noFill/>
          <a:ln>
            <a:noFill/>
          </a:ln>
        </p:spPr>
        <p:txBody>
          <a:bodyPr anchorCtr="0" anchor="t" bIns="0" lIns="0" spcFirstLastPara="1" rIns="0" wrap="square" tIns="114300">
            <a:spAutoFit/>
          </a:bodyPr>
          <a:lstStyle/>
          <a:p>
            <a:pPr indent="-337820" lvl="0" marL="35052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Replication from data source to device</a:t>
            </a:r>
            <a:endParaRPr b="0" i="0" sz="3000" u="none" cap="none" strike="noStrike">
              <a:solidFill>
                <a:schemeClr val="dk1"/>
              </a:solidFill>
              <a:latin typeface="Times New Roman"/>
              <a:ea typeface="Times New Roman"/>
              <a:cs typeface="Times New Roman"/>
              <a:sym typeface="Times New Roman"/>
            </a:endParaRPr>
          </a:p>
          <a:p>
            <a:pPr indent="-459740" lvl="0" marL="472440" marR="0" rtl="0" algn="l">
              <a:lnSpc>
                <a:spcPct val="100000"/>
              </a:lnSpc>
              <a:spcBef>
                <a:spcPts val="800"/>
              </a:spcBef>
              <a:spcAft>
                <a:spcPts val="0"/>
              </a:spcAft>
              <a:buClr>
                <a:schemeClr val="dk1"/>
              </a:buClr>
              <a:buSzPts val="3000"/>
              <a:buFont typeface="Arial"/>
              <a:buChar char="•"/>
            </a:pPr>
            <a:r>
              <a:rPr b="0" i="0" lang="en-US" sz="3000" u="none" cap="none" strike="noStrike">
                <a:solidFill>
                  <a:schemeClr val="dk1"/>
                </a:solidFill>
                <a:latin typeface="Times New Roman"/>
                <a:ea typeface="Times New Roman"/>
                <a:cs typeface="Times New Roman"/>
                <a:sym typeface="Times New Roman"/>
              </a:rPr>
              <a:t>Replication from data source to many devices</a:t>
            </a:r>
            <a:endParaRPr b="0" i="0" sz="3000" u="none" cap="none" strike="noStrike">
              <a:solidFill>
                <a:schemeClr val="dk1"/>
              </a:solidFill>
              <a:latin typeface="Times New Roman"/>
              <a:ea typeface="Times New Roman"/>
              <a:cs typeface="Times New Roman"/>
              <a:sym typeface="Times New Roman"/>
            </a:endParaRPr>
          </a:p>
        </p:txBody>
      </p:sp>
      <p:sp>
        <p:nvSpPr>
          <p:cNvPr id="78" name="Google Shape;78;p11"/>
          <p:cNvSpPr txBox="1"/>
          <p:nvPr>
            <p:ph type="title"/>
          </p:nvPr>
        </p:nvSpPr>
        <p:spPr>
          <a:xfrm>
            <a:off x="5012690" y="228600"/>
            <a:ext cx="2594610" cy="69596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566420" rtl="0" algn="l">
              <a:lnSpc>
                <a:spcPct val="100000"/>
              </a:lnSpc>
              <a:spcBef>
                <a:spcPts val="0"/>
              </a:spcBef>
              <a:spcAft>
                <a:spcPts val="0"/>
              </a:spcAft>
              <a:buNone/>
            </a:pPr>
            <a:r>
              <a:rPr lang="en-US" sz="1800">
                <a:latin typeface="Arial"/>
                <a:ea typeface="Arial"/>
                <a:cs typeface="Arial"/>
                <a:sym typeface="Arial"/>
              </a:rPr>
              <a:t>MOBILE DEVICE</a:t>
            </a:r>
            <a:endParaRPr sz="1800">
              <a:latin typeface="Arial"/>
              <a:ea typeface="Arial"/>
              <a:cs typeface="Arial"/>
              <a:sym typeface="Arial"/>
            </a:endParaRPr>
          </a:p>
        </p:txBody>
      </p:sp>
      <p:sp>
        <p:nvSpPr>
          <p:cNvPr id="79" name="Google Shape;79;p11"/>
          <p:cNvSpPr/>
          <p:nvPr/>
        </p:nvSpPr>
        <p:spPr>
          <a:xfrm>
            <a:off x="6305550" y="924560"/>
            <a:ext cx="74930" cy="76200"/>
          </a:xfrm>
          <a:custGeom>
            <a:rect b="b" l="l" r="r" t="t"/>
            <a:pathLst>
              <a:path extrusionOk="0" h="76200" w="74929">
                <a:moveTo>
                  <a:pt x="35560" y="0"/>
                </a:moveTo>
                <a:lnTo>
                  <a:pt x="0" y="76200"/>
                </a:lnTo>
                <a:lnTo>
                  <a:pt x="74929" y="74929"/>
                </a:lnTo>
                <a:lnTo>
                  <a:pt x="355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80" name="Google Shape;80;p11"/>
          <p:cNvGraphicFramePr/>
          <p:nvPr/>
        </p:nvGraphicFramePr>
        <p:xfrm>
          <a:off x="1794917" y="991235"/>
          <a:ext cx="3000000" cy="3000000"/>
        </p:xfrm>
        <a:graphic>
          <a:graphicData uri="http://schemas.openxmlformats.org/drawingml/2006/table">
            <a:tbl>
              <a:tblPr bandRow="1" firstRow="1">
                <a:noFill/>
                <a:tableStyleId>{A01275AD-D5A8-4055-AE1C-DA69248193DE}</a:tableStyleId>
              </a:tblPr>
              <a:tblGrid>
                <a:gridCol w="4555500"/>
                <a:gridCol w="1871975"/>
              </a:tblGrid>
              <a:tr h="1130925">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1200" u="none" cap="none" strike="noStrike">
                        <a:latin typeface="Times New Roman"/>
                        <a:ea typeface="Times New Roman"/>
                        <a:cs typeface="Times New Roman"/>
                        <a:sym typeface="Times New Roman"/>
                      </a:endParaRPr>
                    </a:p>
                    <a:p>
                      <a:pPr indent="0" lvl="0" marL="90170" marR="0" rtl="0" algn="l">
                        <a:lnSpc>
                          <a:spcPct val="100000"/>
                        </a:lnSpc>
                        <a:spcBef>
                          <a:spcPts val="0"/>
                        </a:spcBef>
                        <a:spcAft>
                          <a:spcPts val="0"/>
                        </a:spcAft>
                        <a:buNone/>
                      </a:pPr>
                      <a:r>
                        <a:rPr lang="en-US" sz="1100" u="none" cap="none" strike="noStrike">
                          <a:latin typeface="Arial"/>
                          <a:ea typeface="Arial"/>
                          <a:cs typeface="Arial"/>
                          <a:sym typeface="Arial"/>
                        </a:rPr>
                        <a:t>Data copy sent from a system to another system</a:t>
                      </a:r>
                      <a:endParaRPr sz="1100" u="none" cap="none" strike="noStrike">
                        <a:latin typeface="Arial"/>
                        <a:ea typeface="Arial"/>
                        <a:cs typeface="Arial"/>
                        <a:sym typeface="Arial"/>
                      </a:endParaRPr>
                    </a:p>
                  </a:txBody>
                  <a:tcPr marT="0" marB="0" marR="0" marL="0">
                    <a:lnR cap="flat" cmpd="sng" w="38100">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1200" u="none" cap="none" strike="noStrike">
                        <a:latin typeface="Times New Roman"/>
                        <a:ea typeface="Times New Roman"/>
                        <a:cs typeface="Times New Roman"/>
                        <a:sym typeface="Times New Roman"/>
                      </a:endParaRPr>
                    </a:p>
                    <a:p>
                      <a:pPr indent="0" lvl="0" marL="29209" marR="0" rtl="0" algn="ctr">
                        <a:lnSpc>
                          <a:spcPct val="100000"/>
                        </a:lnSpc>
                        <a:spcBef>
                          <a:spcPts val="0"/>
                        </a:spcBef>
                        <a:spcAft>
                          <a:spcPts val="0"/>
                        </a:spcAft>
                        <a:buNone/>
                      </a:pPr>
                      <a:r>
                        <a:rPr lang="en-US" sz="1100" u="none" cap="none" strike="noStrike">
                          <a:latin typeface="Arial"/>
                          <a:ea typeface="Arial"/>
                          <a:cs typeface="Arial"/>
                          <a:sym typeface="Arial"/>
                        </a:rPr>
                        <a:t>Downlink</a:t>
                      </a:r>
                      <a:endParaRPr sz="1100" u="none" cap="none" strike="noStrike">
                        <a:latin typeface="Arial"/>
                        <a:ea typeface="Arial"/>
                        <a:cs typeface="Arial"/>
                        <a:sym typeface="Arial"/>
                      </a:endParaRPr>
                    </a:p>
                  </a:txBody>
                  <a:tcPr marT="0" marB="0" marR="0" marL="0">
                    <a:lnL cap="flat" cmpd="sng" w="38100">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697225">
                <a:tc gridSpan="2">
                  <a:txBody>
                    <a:bodyPr/>
                    <a:lstStyle/>
                    <a:p>
                      <a:pPr indent="0" lvl="0" marL="179070" marR="0" rtl="0" algn="l">
                        <a:lnSpc>
                          <a:spcPct val="100000"/>
                        </a:lnSpc>
                        <a:spcBef>
                          <a:spcPts val="0"/>
                        </a:spcBef>
                        <a:spcAft>
                          <a:spcPts val="0"/>
                        </a:spcAft>
                        <a:buNone/>
                      </a:pPr>
                      <a:r>
                        <a:rPr lang="en-US" sz="1200" u="none" cap="none" strike="noStrike">
                          <a:latin typeface="Arial"/>
                          <a:ea typeface="Arial"/>
                          <a:cs typeface="Arial"/>
                          <a:sym typeface="Arial"/>
                        </a:rPr>
                        <a:t>Mobile service provider or nearby local computer or Device connected to wireless or wired media</a:t>
                      </a:r>
                      <a:endParaRPr sz="1200" u="none" cap="none" strike="noStrike">
                        <a:latin typeface="Arial"/>
                        <a:ea typeface="Arial"/>
                        <a:cs typeface="Arial"/>
                        <a:sym typeface="Arial"/>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81" name="Google Shape;81;p11"/>
          <p:cNvSpPr txBox="1"/>
          <p:nvPr/>
        </p:nvSpPr>
        <p:spPr>
          <a:xfrm>
            <a:off x="765809" y="262890"/>
            <a:ext cx="260604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Device specific platform, OS, and data format</a:t>
            </a:r>
            <a:endParaRPr sz="1100">
              <a:solidFill>
                <a:schemeClr val="dk1"/>
              </a:solidFill>
              <a:latin typeface="Arial"/>
              <a:ea typeface="Arial"/>
              <a:cs typeface="Arial"/>
              <a:sym typeface="Arial"/>
            </a:endParaRPr>
          </a:p>
        </p:txBody>
      </p:sp>
      <p:sp>
        <p:nvSpPr>
          <p:cNvPr id="82" name="Google Shape;82;p11"/>
          <p:cNvSpPr txBox="1"/>
          <p:nvPr/>
        </p:nvSpPr>
        <p:spPr>
          <a:xfrm>
            <a:off x="4752340" y="4114800"/>
            <a:ext cx="2440940" cy="68199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259079" marR="0" rtl="0" algn="l">
              <a:lnSpc>
                <a:spcPct val="100000"/>
              </a:lnSpc>
              <a:spcBef>
                <a:spcPts val="0"/>
              </a:spcBef>
              <a:spcAft>
                <a:spcPts val="0"/>
              </a:spcAft>
              <a:buNone/>
            </a:pPr>
            <a:r>
              <a:rPr lang="en-US" sz="1400">
                <a:solidFill>
                  <a:schemeClr val="dk1"/>
                </a:solidFill>
                <a:latin typeface="Arial"/>
                <a:ea typeface="Arial"/>
                <a:cs typeface="Arial"/>
                <a:sym typeface="Arial"/>
              </a:rPr>
              <a:t>Mobile client devices </a:t>
            </a:r>
            <a:r>
              <a:rPr lang="en-US" sz="1800">
                <a:solidFill>
                  <a:schemeClr val="dk1"/>
                </a:solidFill>
                <a:latin typeface="Arial"/>
                <a:ea typeface="Arial"/>
                <a:cs typeface="Arial"/>
                <a:sym typeface="Arial"/>
              </a:rPr>
              <a:t>1…J</a:t>
            </a:r>
            <a:endParaRPr sz="1800">
              <a:solidFill>
                <a:schemeClr val="dk1"/>
              </a:solidFill>
              <a:latin typeface="Arial"/>
              <a:ea typeface="Arial"/>
              <a:cs typeface="Arial"/>
              <a:sym typeface="Arial"/>
            </a:endParaRPr>
          </a:p>
        </p:txBody>
      </p:sp>
      <p:sp>
        <p:nvSpPr>
          <p:cNvPr id="83" name="Google Shape;83;p11"/>
          <p:cNvSpPr/>
          <p:nvPr/>
        </p:nvSpPr>
        <p:spPr>
          <a:xfrm>
            <a:off x="5966459" y="4796790"/>
            <a:ext cx="74930" cy="76200"/>
          </a:xfrm>
          <a:custGeom>
            <a:rect b="b" l="l" r="r" t="t"/>
            <a:pathLst>
              <a:path extrusionOk="0" h="76200" w="74929">
                <a:moveTo>
                  <a:pt x="35560" y="0"/>
                </a:moveTo>
                <a:lnTo>
                  <a:pt x="0" y="76200"/>
                </a:lnTo>
                <a:lnTo>
                  <a:pt x="74929" y="74930"/>
                </a:lnTo>
                <a:lnTo>
                  <a:pt x="355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84" name="Google Shape;84;p11"/>
          <p:cNvGraphicFramePr/>
          <p:nvPr/>
        </p:nvGraphicFramePr>
        <p:xfrm>
          <a:off x="1726337" y="4862195"/>
          <a:ext cx="3000000" cy="3000000"/>
        </p:xfrm>
        <a:graphic>
          <a:graphicData uri="http://schemas.openxmlformats.org/drawingml/2006/table">
            <a:tbl>
              <a:tblPr bandRow="1" firstRow="1">
                <a:noFill/>
                <a:tableStyleId>{A01275AD-D5A8-4055-AE1C-DA69248193DE}</a:tableStyleId>
              </a:tblPr>
              <a:tblGrid>
                <a:gridCol w="4284975"/>
                <a:gridCol w="1760225"/>
              </a:tblGrid>
              <a:tr h="1108075">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1150" u="none" cap="none" strike="noStrike">
                        <a:latin typeface="Times New Roman"/>
                        <a:ea typeface="Times New Roman"/>
                        <a:cs typeface="Times New Roman"/>
                        <a:sym typeface="Times New Roman"/>
                      </a:endParaRPr>
                    </a:p>
                    <a:p>
                      <a:pPr indent="0" lvl="0" marL="88900" marR="0" rtl="0" algn="l">
                        <a:lnSpc>
                          <a:spcPct val="100000"/>
                        </a:lnSpc>
                        <a:spcBef>
                          <a:spcPts val="0"/>
                        </a:spcBef>
                        <a:spcAft>
                          <a:spcPts val="0"/>
                        </a:spcAft>
                        <a:buNone/>
                      </a:pPr>
                      <a:r>
                        <a:rPr lang="en-US" sz="1100" u="none" cap="none" strike="noStrike">
                          <a:latin typeface="Arial"/>
                          <a:ea typeface="Arial"/>
                          <a:cs typeface="Arial"/>
                          <a:sym typeface="Arial"/>
                        </a:rPr>
                        <a:t>Data copy sent to many devices</a:t>
                      </a:r>
                      <a:endParaRPr sz="1100" u="none" cap="none" strike="noStrike">
                        <a:latin typeface="Arial"/>
                        <a:ea typeface="Arial"/>
                        <a:cs typeface="Arial"/>
                        <a:sym typeface="Arial"/>
                      </a:endParaRPr>
                    </a:p>
                  </a:txBody>
                  <a:tcPr marT="0" marB="0" marR="0" marL="0">
                    <a:lnR cap="flat" cmpd="sng" w="38100">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1150" u="none" cap="none" strike="noStrike">
                        <a:latin typeface="Times New Roman"/>
                        <a:ea typeface="Times New Roman"/>
                        <a:cs typeface="Times New Roman"/>
                        <a:sym typeface="Times New Roman"/>
                      </a:endParaRPr>
                    </a:p>
                    <a:p>
                      <a:pPr indent="0" lvl="0" marL="647700" marR="0" rtl="0" algn="l">
                        <a:lnSpc>
                          <a:spcPct val="100000"/>
                        </a:lnSpc>
                        <a:spcBef>
                          <a:spcPts val="0"/>
                        </a:spcBef>
                        <a:spcAft>
                          <a:spcPts val="0"/>
                        </a:spcAft>
                        <a:buNone/>
                      </a:pPr>
                      <a:r>
                        <a:rPr lang="en-US" sz="1100" u="none" cap="none" strike="noStrike">
                          <a:latin typeface="Arial"/>
                          <a:ea typeface="Arial"/>
                          <a:cs typeface="Arial"/>
                          <a:sym typeface="Arial"/>
                        </a:rPr>
                        <a:t>Downlink</a:t>
                      </a:r>
                      <a:endParaRPr sz="1100" u="none" cap="none" strike="noStrike">
                        <a:latin typeface="Arial"/>
                        <a:ea typeface="Arial"/>
                        <a:cs typeface="Arial"/>
                        <a:sym typeface="Arial"/>
                      </a:endParaRPr>
                    </a:p>
                  </a:txBody>
                  <a:tcPr marT="0" marB="0" marR="0" marL="0">
                    <a:lnL cap="flat" cmpd="sng" w="38100">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682000">
                <a:tc gridSpan="2">
                  <a:txBody>
                    <a:bodyPr/>
                    <a:lstStyle/>
                    <a:p>
                      <a:pPr indent="0" lvl="0" marL="0" marR="1905" rtl="0" algn="ctr">
                        <a:lnSpc>
                          <a:spcPct val="100000"/>
                        </a:lnSpc>
                        <a:spcBef>
                          <a:spcPts val="0"/>
                        </a:spcBef>
                        <a:spcAft>
                          <a:spcPts val="0"/>
                        </a:spcAft>
                        <a:buNone/>
                      </a:pPr>
                      <a:r>
                        <a:rPr lang="en-US" sz="1200" u="none" cap="none" strike="noStrike">
                          <a:latin typeface="Arial"/>
                          <a:ea typeface="Arial"/>
                          <a:cs typeface="Arial"/>
                          <a:sym typeface="Arial"/>
                        </a:rPr>
                        <a:t>Central server or data server connected through wireless or wired media</a:t>
                      </a:r>
                      <a:endParaRPr sz="1200" u="none" cap="none" strike="noStrike">
                        <a:latin typeface="Arial"/>
                        <a:ea typeface="Arial"/>
                        <a:cs typeface="Arial"/>
                        <a:sym typeface="Arial"/>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85" name="Google Shape;85;p11"/>
          <p:cNvSpPr txBox="1"/>
          <p:nvPr/>
        </p:nvSpPr>
        <p:spPr>
          <a:xfrm>
            <a:off x="763269" y="4149090"/>
            <a:ext cx="260477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Device specific platform, OS, and data format</a:t>
            </a:r>
            <a:endParaRPr sz="11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8" name="Shape 478"/>
        <p:cNvGrpSpPr/>
        <p:nvPr/>
      </p:nvGrpSpPr>
      <p:grpSpPr>
        <a:xfrm>
          <a:off x="0" y="0"/>
          <a:ext cx="0" cy="0"/>
          <a:chOff x="0" y="0"/>
          <a:chExt cx="0" cy="0"/>
        </a:xfrm>
      </p:grpSpPr>
      <p:sp>
        <p:nvSpPr>
          <p:cNvPr id="479" name="Google Shape;479;p56"/>
          <p:cNvSpPr txBox="1"/>
          <p:nvPr/>
        </p:nvSpPr>
        <p:spPr>
          <a:xfrm>
            <a:off x="77469" y="34290"/>
            <a:ext cx="8977630" cy="29502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rgbClr val="FF0000"/>
                </a:solidFill>
                <a:latin typeface="Times New Roman"/>
                <a:ea typeface="Times New Roman"/>
                <a:cs typeface="Times New Roman"/>
                <a:sym typeface="Times New Roman"/>
              </a:rPr>
              <a:t>Mobile Agent:</a:t>
            </a:r>
            <a:endParaRPr sz="3200">
              <a:solidFill>
                <a:schemeClr val="dk1"/>
              </a:solidFill>
              <a:latin typeface="Times New Roman"/>
              <a:ea typeface="Times New Roman"/>
              <a:cs typeface="Times New Roman"/>
              <a:sym typeface="Times New Roman"/>
            </a:endParaRPr>
          </a:p>
          <a:p>
            <a:pPr indent="-337820" lvl="0" marL="350520" marR="155575" rtl="0" algn="l">
              <a:lnSpc>
                <a:spcPct val="999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Mobile agent consists of software with  data, which can move from one computing  system to another autonomously and does  functions for a device or system.</a:t>
            </a:r>
            <a:endParaRPr sz="3200">
              <a:solidFill>
                <a:schemeClr val="dk1"/>
              </a:solidFill>
              <a:latin typeface="Times New Roman"/>
              <a:ea typeface="Times New Roman"/>
              <a:cs typeface="Times New Roman"/>
              <a:sym typeface="Times New Roman"/>
            </a:endParaRPr>
          </a:p>
          <a:p>
            <a:pPr indent="-476250" lvl="0" marL="48895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mobile agent can also described as an</a:t>
            </a:r>
            <a:endParaRPr sz="3200">
              <a:solidFill>
                <a:schemeClr val="dk1"/>
              </a:solidFill>
              <a:latin typeface="Times New Roman"/>
              <a:ea typeface="Times New Roman"/>
              <a:cs typeface="Times New Roman"/>
              <a:sym typeface="Times New Roman"/>
            </a:endParaRPr>
          </a:p>
        </p:txBody>
      </p:sp>
      <p:sp>
        <p:nvSpPr>
          <p:cNvPr id="480" name="Google Shape;480;p56"/>
          <p:cNvSpPr txBox="1"/>
          <p:nvPr/>
        </p:nvSpPr>
        <p:spPr>
          <a:xfrm>
            <a:off x="415290" y="2959100"/>
            <a:ext cx="251523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autonomous</a:t>
            </a:r>
            <a:endParaRPr sz="3200">
              <a:solidFill>
                <a:schemeClr val="dk1"/>
              </a:solidFill>
              <a:latin typeface="Times New Roman"/>
              <a:ea typeface="Times New Roman"/>
              <a:cs typeface="Times New Roman"/>
              <a:sym typeface="Times New Roman"/>
            </a:endParaRPr>
          </a:p>
        </p:txBody>
      </p:sp>
      <p:sp>
        <p:nvSpPr>
          <p:cNvPr id="481" name="Google Shape;481;p56"/>
          <p:cNvSpPr txBox="1"/>
          <p:nvPr/>
        </p:nvSpPr>
        <p:spPr>
          <a:xfrm>
            <a:off x="415290" y="3446779"/>
            <a:ext cx="23558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host	with</a:t>
            </a:r>
            <a:endParaRPr sz="3200">
              <a:solidFill>
                <a:schemeClr val="dk1"/>
              </a:solidFill>
              <a:latin typeface="Times New Roman"/>
              <a:ea typeface="Times New Roman"/>
              <a:cs typeface="Times New Roman"/>
              <a:sym typeface="Times New Roman"/>
            </a:endParaRPr>
          </a:p>
        </p:txBody>
      </p:sp>
      <p:sp>
        <p:nvSpPr>
          <p:cNvPr id="482" name="Google Shape;482;p56"/>
          <p:cNvSpPr txBox="1"/>
          <p:nvPr/>
        </p:nvSpPr>
        <p:spPr>
          <a:xfrm>
            <a:off x="3227554" y="2959100"/>
            <a:ext cx="1690370" cy="1000760"/>
          </a:xfrm>
          <a:prstGeom prst="rect">
            <a:avLst/>
          </a:prstGeom>
          <a:noFill/>
          <a:ln>
            <a:noFill/>
          </a:ln>
        </p:spPr>
        <p:txBody>
          <a:bodyPr anchorCtr="0" anchor="t" bIns="0" lIns="0" spcFirstLastPara="1" rIns="0" wrap="square" tIns="12700">
            <a:spAutoFit/>
          </a:bodyPr>
          <a:lstStyle/>
          <a:p>
            <a:pPr indent="-127000" lvl="0" marL="139065"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software  some</a:t>
            </a:r>
            <a:endParaRPr sz="3200">
              <a:solidFill>
                <a:schemeClr val="dk1"/>
              </a:solidFill>
              <a:latin typeface="Times New Roman"/>
              <a:ea typeface="Times New Roman"/>
              <a:cs typeface="Times New Roman"/>
              <a:sym typeface="Times New Roman"/>
            </a:endParaRPr>
          </a:p>
        </p:txBody>
      </p:sp>
      <p:sp>
        <p:nvSpPr>
          <p:cNvPr id="483" name="Google Shape;483;p56"/>
          <p:cNvSpPr txBox="1"/>
          <p:nvPr/>
        </p:nvSpPr>
        <p:spPr>
          <a:xfrm>
            <a:off x="4997481" y="2959100"/>
            <a:ext cx="1430655" cy="1000760"/>
          </a:xfrm>
          <a:prstGeom prst="rect">
            <a:avLst/>
          </a:prstGeom>
          <a:noFill/>
          <a:ln>
            <a:noFill/>
          </a:ln>
        </p:spPr>
        <p:txBody>
          <a:bodyPr anchorCtr="0" anchor="t" bIns="0" lIns="0" spcFirstLastPara="1" rIns="0" wrap="square" tIns="12700">
            <a:spAutoFit/>
          </a:bodyPr>
          <a:lstStyle/>
          <a:p>
            <a:pPr indent="21844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which  data</a:t>
            </a:r>
            <a:endParaRPr sz="3200">
              <a:solidFill>
                <a:schemeClr val="dk1"/>
              </a:solidFill>
              <a:latin typeface="Times New Roman"/>
              <a:ea typeface="Times New Roman"/>
              <a:cs typeface="Times New Roman"/>
              <a:sym typeface="Times New Roman"/>
            </a:endParaRPr>
          </a:p>
        </p:txBody>
      </p:sp>
      <p:sp>
        <p:nvSpPr>
          <p:cNvPr id="484" name="Google Shape;484;p56"/>
          <p:cNvSpPr txBox="1"/>
          <p:nvPr/>
        </p:nvSpPr>
        <p:spPr>
          <a:xfrm>
            <a:off x="6483169" y="2959100"/>
            <a:ext cx="2576830" cy="1000760"/>
          </a:xfrm>
          <a:prstGeom prst="rect">
            <a:avLst/>
          </a:prstGeom>
          <a:noFill/>
          <a:ln>
            <a:noFill/>
          </a:ln>
        </p:spPr>
        <p:txBody>
          <a:bodyPr anchorCtr="0" anchor="t" bIns="0" lIns="0" spcFirstLastPara="1" rIns="0" wrap="square" tIns="12700">
            <a:spAutoFit/>
          </a:bodyPr>
          <a:lstStyle/>
          <a:p>
            <a:pPr indent="23939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runs		on	a  and	which</a:t>
            </a:r>
            <a:endParaRPr sz="3200">
              <a:solidFill>
                <a:schemeClr val="dk1"/>
              </a:solidFill>
              <a:latin typeface="Times New Roman"/>
              <a:ea typeface="Times New Roman"/>
              <a:cs typeface="Times New Roman"/>
              <a:sym typeface="Times New Roman"/>
            </a:endParaRPr>
          </a:p>
        </p:txBody>
      </p:sp>
      <p:sp>
        <p:nvSpPr>
          <p:cNvPr id="485" name="Google Shape;485;p56"/>
          <p:cNvSpPr txBox="1"/>
          <p:nvPr/>
        </p:nvSpPr>
        <p:spPr>
          <a:xfrm>
            <a:off x="415290" y="3933190"/>
            <a:ext cx="8638540" cy="10007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dynamically moving to another host as and  when required.</a:t>
            </a:r>
            <a:endParaRPr sz="3200">
              <a:solidFill>
                <a:schemeClr val="dk1"/>
              </a:solidFill>
              <a:latin typeface="Times New Roman"/>
              <a:ea typeface="Times New Roman"/>
              <a:cs typeface="Times New Roman"/>
              <a:sym typeface="Times New Roman"/>
            </a:endParaRPr>
          </a:p>
        </p:txBody>
      </p:sp>
      <p:sp>
        <p:nvSpPr>
          <p:cNvPr id="486" name="Google Shape;486;p56"/>
          <p:cNvSpPr txBox="1"/>
          <p:nvPr/>
        </p:nvSpPr>
        <p:spPr>
          <a:xfrm>
            <a:off x="77469" y="4908550"/>
            <a:ext cx="8061959" cy="513080"/>
          </a:xfrm>
          <a:prstGeom prst="rect">
            <a:avLst/>
          </a:prstGeom>
          <a:noFill/>
          <a:ln>
            <a:noFill/>
          </a:ln>
        </p:spPr>
        <p:txBody>
          <a:bodyPr anchorCtr="0" anchor="t" bIns="0" lIns="0" spcFirstLastPara="1" rIns="0" wrap="square" tIns="12700">
            <a:spAutoFit/>
          </a:bodyPr>
          <a:lstStyle/>
          <a:p>
            <a:pPr indent="-337820" lvl="0" marL="35052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Mobile	agent	is	a	powerful	tool</a:t>
            </a:r>
            <a:endParaRPr sz="3200">
              <a:solidFill>
                <a:schemeClr val="dk1"/>
              </a:solidFill>
              <a:latin typeface="Times New Roman"/>
              <a:ea typeface="Times New Roman"/>
              <a:cs typeface="Times New Roman"/>
              <a:sym typeface="Times New Roman"/>
            </a:endParaRPr>
          </a:p>
        </p:txBody>
      </p:sp>
      <p:sp>
        <p:nvSpPr>
          <p:cNvPr id="487" name="Google Shape;487;p56"/>
          <p:cNvSpPr txBox="1"/>
          <p:nvPr/>
        </p:nvSpPr>
        <p:spPr>
          <a:xfrm>
            <a:off x="415290" y="4908550"/>
            <a:ext cx="8639175" cy="1488440"/>
          </a:xfrm>
          <a:prstGeom prst="rect">
            <a:avLst/>
          </a:prstGeom>
          <a:noFill/>
          <a:ln>
            <a:noFill/>
          </a:ln>
        </p:spPr>
        <p:txBody>
          <a:bodyPr anchorCtr="0" anchor="t" bIns="0" lIns="0" spcFirstLastPara="1" rIns="0" wrap="square" tIns="12700">
            <a:spAutoFit/>
          </a:bodyPr>
          <a:lstStyle/>
          <a:p>
            <a:pPr indent="8076565" lvl="0" marL="1270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  distributed applications and retrieval of  remote host information.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1" name="Shape 491"/>
        <p:cNvGrpSpPr/>
        <p:nvPr/>
      </p:nvGrpSpPr>
      <p:grpSpPr>
        <a:xfrm>
          <a:off x="0" y="0"/>
          <a:ext cx="0" cy="0"/>
          <a:chOff x="0" y="0"/>
          <a:chExt cx="0" cy="0"/>
        </a:xfrm>
      </p:grpSpPr>
      <p:sp>
        <p:nvSpPr>
          <p:cNvPr id="492" name="Google Shape;492;p57"/>
          <p:cNvSpPr txBox="1"/>
          <p:nvPr/>
        </p:nvSpPr>
        <p:spPr>
          <a:xfrm>
            <a:off x="77469" y="34290"/>
            <a:ext cx="8978900" cy="2950210"/>
          </a:xfrm>
          <a:prstGeom prst="rect">
            <a:avLst/>
          </a:prstGeom>
          <a:noFill/>
          <a:ln>
            <a:noFill/>
          </a:ln>
        </p:spPr>
        <p:txBody>
          <a:bodyPr anchorCtr="0" anchor="t" bIns="0" lIns="0" spcFirstLastPara="1" rIns="0" wrap="square" tIns="12700">
            <a:spAutoFit/>
          </a:bodyPr>
          <a:lstStyle/>
          <a:p>
            <a:pPr indent="-203200" lvl="0" marL="12700" marR="5080" rtl="0" algn="just">
              <a:lnSpc>
                <a:spcPct val="999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Mobile agent has dynamic software that  runs on different hosts at different times. It  makes available the resources of the host to  the resource-scarce devices, discovers new  resources, and monitors the distribution of  resources.</a:t>
            </a:r>
            <a:endParaRPr sz="3200">
              <a:solidFill>
                <a:schemeClr val="dk1"/>
              </a:solidFill>
              <a:latin typeface="Times New Roman"/>
              <a:ea typeface="Times New Roman"/>
              <a:cs typeface="Times New Roman"/>
              <a:sym typeface="Times New Roman"/>
            </a:endParaRPr>
          </a:p>
        </p:txBody>
      </p:sp>
      <p:sp>
        <p:nvSpPr>
          <p:cNvPr id="493" name="Google Shape;493;p57"/>
          <p:cNvSpPr txBox="1"/>
          <p:nvPr/>
        </p:nvSpPr>
        <p:spPr>
          <a:xfrm>
            <a:off x="77469" y="2959100"/>
            <a:ext cx="6920865" cy="513080"/>
          </a:xfrm>
          <a:prstGeom prst="rect">
            <a:avLst/>
          </a:prstGeom>
          <a:noFill/>
          <a:ln>
            <a:noFill/>
          </a:ln>
        </p:spPr>
        <p:txBody>
          <a:bodyPr anchorCtr="0" anchor="t" bIns="0" lIns="0" spcFirstLastPara="1" rIns="0" wrap="square" tIns="12700">
            <a:spAutoFit/>
          </a:bodyPr>
          <a:lstStyle/>
          <a:p>
            <a:pPr indent="-459740" lvl="0" marL="47244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also	manages	the	network</a:t>
            </a:r>
            <a:endParaRPr sz="3200">
              <a:solidFill>
                <a:schemeClr val="dk1"/>
              </a:solidFill>
              <a:latin typeface="Times New Roman"/>
              <a:ea typeface="Times New Roman"/>
              <a:cs typeface="Times New Roman"/>
              <a:sym typeface="Times New Roman"/>
            </a:endParaRPr>
          </a:p>
        </p:txBody>
      </p:sp>
      <p:sp>
        <p:nvSpPr>
          <p:cNvPr id="494" name="Google Shape;494;p57"/>
          <p:cNvSpPr txBox="1"/>
          <p:nvPr/>
        </p:nvSpPr>
        <p:spPr>
          <a:xfrm>
            <a:off x="77469" y="3446779"/>
            <a:ext cx="723455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distributed	computing	systems.	It</a:t>
            </a:r>
            <a:endParaRPr sz="3200">
              <a:solidFill>
                <a:schemeClr val="dk1"/>
              </a:solidFill>
              <a:latin typeface="Times New Roman"/>
              <a:ea typeface="Times New Roman"/>
              <a:cs typeface="Times New Roman"/>
              <a:sym typeface="Times New Roman"/>
            </a:endParaRPr>
          </a:p>
        </p:txBody>
      </p:sp>
      <p:sp>
        <p:nvSpPr>
          <p:cNvPr id="495" name="Google Shape;495;p57"/>
          <p:cNvSpPr txBox="1"/>
          <p:nvPr/>
        </p:nvSpPr>
        <p:spPr>
          <a:xfrm>
            <a:off x="7306471" y="2959100"/>
            <a:ext cx="1750060" cy="1000760"/>
          </a:xfrm>
          <a:prstGeom prst="rect">
            <a:avLst/>
          </a:prstGeom>
          <a:noFill/>
          <a:ln>
            <a:noFill/>
          </a:ln>
        </p:spPr>
        <p:txBody>
          <a:bodyPr anchorCtr="0" anchor="t" bIns="0" lIns="0" spcFirstLastPara="1" rIns="0" wrap="square" tIns="12700">
            <a:spAutoFit/>
          </a:bodyPr>
          <a:lstStyle/>
          <a:p>
            <a:pPr indent="-273685" lvl="0" marL="28575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and		the  is	very</a:t>
            </a:r>
            <a:endParaRPr sz="3200">
              <a:solidFill>
                <a:schemeClr val="dk1"/>
              </a:solidFill>
              <a:latin typeface="Times New Roman"/>
              <a:ea typeface="Times New Roman"/>
              <a:cs typeface="Times New Roman"/>
              <a:sym typeface="Times New Roman"/>
            </a:endParaRPr>
          </a:p>
        </p:txBody>
      </p:sp>
      <p:sp>
        <p:nvSpPr>
          <p:cNvPr id="496" name="Google Shape;496;p57"/>
          <p:cNvSpPr txBox="1"/>
          <p:nvPr/>
        </p:nvSpPr>
        <p:spPr>
          <a:xfrm>
            <a:off x="77469" y="3933190"/>
            <a:ext cx="8976995" cy="2463800"/>
          </a:xfrm>
          <a:prstGeom prst="rect">
            <a:avLst/>
          </a:prstGeom>
          <a:noFill/>
          <a:ln>
            <a:noFill/>
          </a:ln>
        </p:spPr>
        <p:txBody>
          <a:bodyPr anchorCtr="0" anchor="t" bIns="0" lIns="0" spcFirstLastPara="1" rIns="0" wrap="square" tIns="12700">
            <a:spAutoFit/>
          </a:bodyPr>
          <a:lstStyle/>
          <a:p>
            <a:pPr indent="0" lvl="0" marL="12700" marR="762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effective alternative to the use of application-  specific server(s) and device middleware for  retrieving information and Messages.</a:t>
            </a:r>
            <a:endParaRPr sz="3200">
              <a:solidFill>
                <a:schemeClr val="dk1"/>
              </a:solidFill>
              <a:latin typeface="Times New Roman"/>
              <a:ea typeface="Times New Roman"/>
              <a:cs typeface="Times New Roman"/>
              <a:sym typeface="Times New Roman"/>
            </a:endParaRPr>
          </a:p>
          <a:p>
            <a:pPr indent="-203200" lvl="0" marL="1270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following diagram shows mobile agent  based architecture.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0" name="Shape 500"/>
        <p:cNvGrpSpPr/>
        <p:nvPr/>
      </p:nvGrpSpPr>
      <p:grpSpPr>
        <a:xfrm>
          <a:off x="0" y="0"/>
          <a:ext cx="0" cy="0"/>
          <a:chOff x="0" y="0"/>
          <a:chExt cx="0" cy="0"/>
        </a:xfrm>
      </p:grpSpPr>
      <p:sp>
        <p:nvSpPr>
          <p:cNvPr id="501" name="Google Shape;501;p58"/>
          <p:cNvSpPr txBox="1"/>
          <p:nvPr/>
        </p:nvSpPr>
        <p:spPr>
          <a:xfrm>
            <a:off x="77469" y="12700"/>
            <a:ext cx="1682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
        <p:nvSpPr>
          <p:cNvPr id="502" name="Google Shape;502;p5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6" name="Shape 506"/>
        <p:cNvGrpSpPr/>
        <p:nvPr/>
      </p:nvGrpSpPr>
      <p:grpSpPr>
        <a:xfrm>
          <a:off x="0" y="0"/>
          <a:ext cx="0" cy="0"/>
          <a:chOff x="0" y="0"/>
          <a:chExt cx="0" cy="0"/>
        </a:xfrm>
      </p:grpSpPr>
      <p:sp>
        <p:nvSpPr>
          <p:cNvPr id="507" name="Google Shape;507;p59"/>
          <p:cNvSpPr txBox="1"/>
          <p:nvPr/>
        </p:nvSpPr>
        <p:spPr>
          <a:xfrm>
            <a:off x="77469" y="34290"/>
            <a:ext cx="8982075" cy="6362700"/>
          </a:xfrm>
          <a:prstGeom prst="rect">
            <a:avLst/>
          </a:prstGeom>
          <a:noFill/>
          <a:ln>
            <a:noFill/>
          </a:ln>
        </p:spPr>
        <p:txBody>
          <a:bodyPr anchorCtr="0" anchor="t" bIns="0" lIns="0" spcFirstLastPara="1" rIns="0" wrap="square" tIns="12700">
            <a:spAutoFit/>
          </a:bodyPr>
          <a:lstStyle/>
          <a:p>
            <a:pPr indent="-196850" lvl="0" marL="12700" marR="5080" rtl="0" algn="just">
              <a:lnSpc>
                <a:spcPct val="100000"/>
              </a:lnSpc>
              <a:spcBef>
                <a:spcPts val="0"/>
              </a:spcBef>
              <a:spcAft>
                <a:spcPts val="0"/>
              </a:spcAft>
              <a:buClr>
                <a:schemeClr val="dk1"/>
              </a:buClr>
              <a:buSzPts val="3100"/>
              <a:buFont typeface="Arial"/>
              <a:buChar char="•"/>
            </a:pPr>
            <a:r>
              <a:rPr lang="en-US" sz="3200">
                <a:solidFill>
                  <a:schemeClr val="dk1"/>
                </a:solidFill>
                <a:latin typeface="Times New Roman"/>
                <a:ea typeface="Times New Roman"/>
                <a:cs typeface="Times New Roman"/>
                <a:sym typeface="Times New Roman"/>
              </a:rPr>
              <a:t>Here the agent moves at instants T1, T2,  and T3 to process a request, get email, and  get records from a database, respectively,  when a mobile agent moves at instant T1,  T2, or T3, it saves its own state at the host  and transmits this saved state to the next  host in order to resume execution of the  codes starting from the saved state.</a:t>
            </a:r>
            <a:endParaRPr sz="3200">
              <a:solidFill>
                <a:schemeClr val="dk1"/>
              </a:solidFill>
              <a:latin typeface="Times New Roman"/>
              <a:ea typeface="Times New Roman"/>
              <a:cs typeface="Times New Roman"/>
              <a:sym typeface="Times New Roman"/>
            </a:endParaRPr>
          </a:p>
          <a:p>
            <a:pPr indent="0" lvl="0" marL="12700" marR="0" rtl="0" algn="just">
              <a:lnSpc>
                <a:spcPct val="119656"/>
              </a:lnSpc>
              <a:spcBef>
                <a:spcPts val="0"/>
              </a:spcBef>
              <a:spcAft>
                <a:spcPts val="0"/>
              </a:spcAft>
              <a:buNone/>
            </a:pPr>
            <a:r>
              <a:rPr lang="en-US" sz="3200">
                <a:solidFill>
                  <a:srgbClr val="0000CC"/>
                </a:solidFill>
                <a:latin typeface="Times New Roman"/>
                <a:ea typeface="Times New Roman"/>
                <a:cs typeface="Times New Roman"/>
                <a:sym typeface="Times New Roman"/>
              </a:rPr>
              <a:t>Mobile agent characteristics:</a:t>
            </a:r>
            <a:endParaRPr sz="3200">
              <a:solidFill>
                <a:schemeClr val="dk1"/>
              </a:solidFill>
              <a:latin typeface="Times New Roman"/>
              <a:ea typeface="Times New Roman"/>
              <a:cs typeface="Times New Roman"/>
              <a:sym typeface="Times New Roman"/>
            </a:endParaRPr>
          </a:p>
          <a:p>
            <a:pPr indent="-203200" lvl="0" marL="12700" marR="8255" rtl="0" algn="just">
              <a:lnSpc>
                <a:spcPct val="100000"/>
              </a:lnSpc>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Mobility of code and data from one  computing system (host) to another.</a:t>
            </a:r>
            <a:endParaRPr sz="3200">
              <a:solidFill>
                <a:schemeClr val="dk1"/>
              </a:solidFill>
              <a:latin typeface="Times New Roman"/>
              <a:ea typeface="Times New Roman"/>
              <a:cs typeface="Times New Roman"/>
              <a:sym typeface="Times New Roman"/>
            </a:endParaRPr>
          </a:p>
          <a:p>
            <a:pPr indent="-203200" lvl="0" marL="12700" marR="132715" rtl="0" algn="just">
              <a:lnSpc>
                <a:spcPct val="100000"/>
              </a:lnSpc>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Ability to learn in order to adapt code and  data to the host computing system.</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1" name="Shape 511"/>
        <p:cNvGrpSpPr/>
        <p:nvPr/>
      </p:nvGrpSpPr>
      <p:grpSpPr>
        <a:xfrm>
          <a:off x="0" y="0"/>
          <a:ext cx="0" cy="0"/>
          <a:chOff x="0" y="0"/>
          <a:chExt cx="0" cy="0"/>
        </a:xfrm>
      </p:grpSpPr>
      <p:sp>
        <p:nvSpPr>
          <p:cNvPr id="512" name="Google Shape;512;p60"/>
          <p:cNvSpPr txBox="1"/>
          <p:nvPr/>
        </p:nvSpPr>
        <p:spPr>
          <a:xfrm>
            <a:off x="77469" y="34290"/>
            <a:ext cx="8980170" cy="4513580"/>
          </a:xfrm>
          <a:prstGeom prst="rect">
            <a:avLst/>
          </a:prstGeom>
          <a:noFill/>
          <a:ln>
            <a:noFill/>
          </a:ln>
        </p:spPr>
        <p:txBody>
          <a:bodyPr anchorCtr="0" anchor="t" bIns="0" lIns="0" spcFirstLastPara="1" rIns="0" wrap="square" tIns="12700">
            <a:spAutoFit/>
          </a:bodyPr>
          <a:lstStyle/>
          <a:p>
            <a:pPr indent="-389255" lvl="0" marL="401320" marR="543560" rtl="0" algn="just">
              <a:lnSpc>
                <a:spcPct val="100000"/>
              </a:lnSpc>
              <a:spcBef>
                <a:spcPts val="0"/>
              </a:spcBef>
              <a:spcAft>
                <a:spcPts val="0"/>
              </a:spcAft>
              <a:buClr>
                <a:schemeClr val="dk1"/>
              </a:buClr>
              <a:buSzPts val="3200"/>
              <a:buFont typeface="Times New Roman"/>
              <a:buAutoNum type="arabicPeriod" startAt="3"/>
            </a:pPr>
            <a:r>
              <a:rPr lang="en-US" sz="3200">
                <a:solidFill>
                  <a:schemeClr val="dk1"/>
                </a:solidFill>
                <a:latin typeface="Times New Roman"/>
                <a:ea typeface="Times New Roman"/>
                <a:cs typeface="Times New Roman"/>
                <a:sym typeface="Times New Roman"/>
              </a:rPr>
              <a:t>Ability to clone, extend, or dispose itself  after its role finishes.</a:t>
            </a:r>
            <a:endParaRPr sz="3200">
              <a:solidFill>
                <a:schemeClr val="dk1"/>
              </a:solidFill>
              <a:latin typeface="Times New Roman"/>
              <a:ea typeface="Times New Roman"/>
              <a:cs typeface="Times New Roman"/>
              <a:sym typeface="Times New Roman"/>
            </a:endParaRPr>
          </a:p>
          <a:p>
            <a:pPr indent="-511808" lvl="0" marL="523875" marR="0" rtl="0" algn="just">
              <a:lnSpc>
                <a:spcPct val="119843"/>
              </a:lnSpc>
              <a:spcBef>
                <a:spcPts val="0"/>
              </a:spcBef>
              <a:spcAft>
                <a:spcPts val="0"/>
              </a:spcAft>
              <a:buClr>
                <a:schemeClr val="dk1"/>
              </a:buClr>
              <a:buSzPts val="3200"/>
              <a:buFont typeface="Times New Roman"/>
              <a:buAutoNum type="arabicPeriod" startAt="3"/>
            </a:pPr>
            <a:r>
              <a:rPr lang="en-US" sz="3200">
                <a:solidFill>
                  <a:schemeClr val="dk1"/>
                </a:solidFill>
                <a:latin typeface="Times New Roman"/>
                <a:ea typeface="Times New Roman"/>
                <a:cs typeface="Times New Roman"/>
                <a:sym typeface="Times New Roman"/>
              </a:rPr>
              <a:t>Compatibility to the hosts.</a:t>
            </a:r>
            <a:endParaRPr sz="3200">
              <a:solidFill>
                <a:schemeClr val="dk1"/>
              </a:solidFill>
              <a:latin typeface="Times New Roman"/>
              <a:ea typeface="Times New Roman"/>
              <a:cs typeface="Times New Roman"/>
              <a:sym typeface="Times New Roman"/>
            </a:endParaRPr>
          </a:p>
          <a:p>
            <a:pPr indent="-203200" lvl="0" marL="12700" marR="6985" rtl="0" algn="just">
              <a:lnSpc>
                <a:spcPct val="120000"/>
              </a:lnSpc>
              <a:spcBef>
                <a:spcPts val="120"/>
              </a:spcBef>
              <a:spcAft>
                <a:spcPts val="0"/>
              </a:spcAft>
              <a:buClr>
                <a:schemeClr val="dk1"/>
              </a:buClr>
              <a:buSzPts val="3200"/>
              <a:buFont typeface="Arial"/>
              <a:buAutoNum type="arabicPeriod" startAt="3"/>
            </a:pPr>
            <a:r>
              <a:rPr lang="en-US" sz="3200">
                <a:solidFill>
                  <a:schemeClr val="dk1"/>
                </a:solidFill>
                <a:latin typeface="Times New Roman"/>
                <a:ea typeface="Times New Roman"/>
                <a:cs typeface="Times New Roman"/>
                <a:sym typeface="Times New Roman"/>
              </a:rPr>
              <a:t>Ability to continuously and autonomously  process requests and send responses and  alerts.</a:t>
            </a:r>
            <a:endParaRPr sz="3200">
              <a:solidFill>
                <a:schemeClr val="dk1"/>
              </a:solidFill>
              <a:latin typeface="Times New Roman"/>
              <a:ea typeface="Times New Roman"/>
              <a:cs typeface="Times New Roman"/>
              <a:sym typeface="Times New Roman"/>
            </a:endParaRPr>
          </a:p>
          <a:p>
            <a:pPr indent="0" lvl="0" marL="12700" marR="0" rtl="0" algn="just">
              <a:lnSpc>
                <a:spcPct val="119843"/>
              </a:lnSpc>
              <a:spcBef>
                <a:spcPts val="675"/>
              </a:spcBef>
              <a:spcAft>
                <a:spcPts val="0"/>
              </a:spcAft>
              <a:buNone/>
            </a:pPr>
            <a:r>
              <a:rPr lang="en-US" sz="3200">
                <a:solidFill>
                  <a:srgbClr val="0000CC"/>
                </a:solidFill>
                <a:latin typeface="Times New Roman"/>
                <a:ea typeface="Times New Roman"/>
                <a:cs typeface="Times New Roman"/>
                <a:sym typeface="Times New Roman"/>
              </a:rPr>
              <a:t>Advantages of mobile agents:</a:t>
            </a:r>
            <a:endParaRPr sz="3200">
              <a:solidFill>
                <a:schemeClr val="dk1"/>
              </a:solidFill>
              <a:latin typeface="Times New Roman"/>
              <a:ea typeface="Times New Roman"/>
              <a:cs typeface="Times New Roman"/>
              <a:sym typeface="Times New Roman"/>
            </a:endParaRPr>
          </a:p>
          <a:p>
            <a:pPr indent="0" lvl="0" marL="12700" marR="5080" rtl="0" algn="just">
              <a:lnSpc>
                <a:spcPct val="120000"/>
              </a:lnSpc>
              <a:spcBef>
                <a:spcPts val="120"/>
              </a:spcBef>
              <a:spcAft>
                <a:spcPts val="0"/>
              </a:spcAft>
              <a:buNone/>
            </a:pPr>
            <a:r>
              <a:rPr lang="en-US" sz="3200">
                <a:solidFill>
                  <a:schemeClr val="dk1"/>
                </a:solidFill>
                <a:latin typeface="Arial"/>
                <a:ea typeface="Arial"/>
                <a:cs typeface="Arial"/>
                <a:sym typeface="Arial"/>
              </a:rPr>
              <a:t>1</a:t>
            </a:r>
            <a:r>
              <a:rPr lang="en-US" sz="3200">
                <a:solidFill>
                  <a:schemeClr val="dk1"/>
                </a:solidFill>
                <a:latin typeface="Times New Roman"/>
                <a:ea typeface="Times New Roman"/>
                <a:cs typeface="Times New Roman"/>
                <a:sym typeface="Times New Roman"/>
              </a:rPr>
              <a:t>. Asynchronous running of codes  on  diversified heterogeneous hosts.</a:t>
            </a:r>
            <a:endParaRPr sz="3200">
              <a:solidFill>
                <a:schemeClr val="dk1"/>
              </a:solidFill>
              <a:latin typeface="Times New Roman"/>
              <a:ea typeface="Times New Roman"/>
              <a:cs typeface="Times New Roman"/>
              <a:sym typeface="Times New Roman"/>
            </a:endParaRPr>
          </a:p>
        </p:txBody>
      </p:sp>
      <p:sp>
        <p:nvSpPr>
          <p:cNvPr id="513" name="Google Shape;513;p60"/>
          <p:cNvSpPr txBox="1"/>
          <p:nvPr/>
        </p:nvSpPr>
        <p:spPr>
          <a:xfrm>
            <a:off x="77469" y="4522470"/>
            <a:ext cx="616775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2.	Reduced	computational</a:t>
            </a:r>
            <a:endParaRPr sz="3200">
              <a:solidFill>
                <a:schemeClr val="dk1"/>
              </a:solidFill>
              <a:latin typeface="Times New Roman"/>
              <a:ea typeface="Times New Roman"/>
              <a:cs typeface="Times New Roman"/>
              <a:sym typeface="Times New Roman"/>
            </a:endParaRPr>
          </a:p>
        </p:txBody>
      </p:sp>
      <p:sp>
        <p:nvSpPr>
          <p:cNvPr id="514" name="Google Shape;514;p60"/>
          <p:cNvSpPr txBox="1"/>
          <p:nvPr/>
        </p:nvSpPr>
        <p:spPr>
          <a:xfrm>
            <a:off x="6499585" y="4522470"/>
            <a:ext cx="2557145" cy="1000760"/>
          </a:xfrm>
          <a:prstGeom prst="rect">
            <a:avLst/>
          </a:prstGeom>
          <a:noFill/>
          <a:ln>
            <a:noFill/>
          </a:ln>
        </p:spPr>
        <p:txBody>
          <a:bodyPr anchorCtr="0" anchor="t" bIns="0" lIns="0" spcFirstLastPara="1" rIns="0" wrap="square" tIns="12700">
            <a:spAutoFit/>
          </a:bodyPr>
          <a:lstStyle/>
          <a:p>
            <a:pPr indent="30797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and		data  with	limited</a:t>
            </a:r>
            <a:endParaRPr sz="3200">
              <a:solidFill>
                <a:schemeClr val="dk1"/>
              </a:solidFill>
              <a:latin typeface="Times New Roman"/>
              <a:ea typeface="Times New Roman"/>
              <a:cs typeface="Times New Roman"/>
              <a:sym typeface="Times New Roman"/>
            </a:endParaRPr>
          </a:p>
        </p:txBody>
      </p:sp>
      <p:sp>
        <p:nvSpPr>
          <p:cNvPr id="515" name="Google Shape;515;p60"/>
          <p:cNvSpPr txBox="1"/>
          <p:nvPr/>
        </p:nvSpPr>
        <p:spPr>
          <a:xfrm>
            <a:off x="77469" y="5010150"/>
            <a:ext cx="6144895" cy="10007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requirements	on	the	devices  resources.</a:t>
            </a:r>
            <a:endParaRPr sz="3200">
              <a:solidFill>
                <a:schemeClr val="dk1"/>
              </a:solidFill>
              <a:latin typeface="Times New Roman"/>
              <a:ea typeface="Times New Roman"/>
              <a:cs typeface="Times New Roman"/>
              <a:sym typeface="Times New Roman"/>
            </a:endParaRPr>
          </a:p>
        </p:txBody>
      </p:sp>
      <p:sp>
        <p:nvSpPr>
          <p:cNvPr id="516" name="Google Shape;516;p60"/>
          <p:cNvSpPr txBox="1"/>
          <p:nvPr/>
        </p:nvSpPr>
        <p:spPr>
          <a:xfrm>
            <a:off x="77469" y="5985509"/>
            <a:ext cx="7017384"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3. Tolerance to connection failures.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0" name="Shape 520"/>
        <p:cNvGrpSpPr/>
        <p:nvPr/>
      </p:nvGrpSpPr>
      <p:grpSpPr>
        <a:xfrm>
          <a:off x="0" y="0"/>
          <a:ext cx="0" cy="0"/>
          <a:chOff x="0" y="0"/>
          <a:chExt cx="0" cy="0"/>
        </a:xfrm>
      </p:grpSpPr>
      <p:sp>
        <p:nvSpPr>
          <p:cNvPr id="521" name="Google Shape;521;p61"/>
          <p:cNvSpPr txBox="1"/>
          <p:nvPr/>
        </p:nvSpPr>
        <p:spPr>
          <a:xfrm>
            <a:off x="77469" y="34290"/>
            <a:ext cx="8978900" cy="5387340"/>
          </a:xfrm>
          <a:prstGeom prst="rect">
            <a:avLst/>
          </a:prstGeom>
          <a:noFill/>
          <a:ln>
            <a:noFill/>
          </a:ln>
        </p:spPr>
        <p:txBody>
          <a:bodyPr anchorCtr="0" anchor="t" bIns="0" lIns="0" spcFirstLastPara="1" rIns="0" wrap="square" tIns="12700">
            <a:spAutoFit/>
          </a:bodyPr>
          <a:lstStyle/>
          <a:p>
            <a:pPr indent="0" lvl="0" marL="12700" marR="6350"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4. Only the agent source (for example, device  middleware, which sends the agent) needs to  be modified in order to redefine the  functions expected from the agent.</a:t>
            </a:r>
            <a:endParaRPr sz="3200">
              <a:solidFill>
                <a:schemeClr val="dk1"/>
              </a:solidFill>
              <a:latin typeface="Times New Roman"/>
              <a:ea typeface="Times New Roman"/>
              <a:cs typeface="Times New Roman"/>
              <a:sym typeface="Times New Roman"/>
            </a:endParaRPr>
          </a:p>
          <a:p>
            <a:pPr indent="-203200" lvl="0" marL="12700" marR="6350" rtl="0" algn="just">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There is no need of a centralized or an  application-specific server.</a:t>
            </a:r>
            <a:endParaRPr sz="3200">
              <a:solidFill>
                <a:schemeClr val="dk1"/>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5. An agent can send the requests to a  computing system as well as generate  responses for requests from the system. An  agent thus has certain similarities to peer-  to-peer architecture.</a:t>
            </a:r>
            <a:endParaRPr sz="3200">
              <a:solidFill>
                <a:schemeClr val="dk1"/>
              </a:solidFill>
              <a:latin typeface="Times New Roman"/>
              <a:ea typeface="Times New Roman"/>
              <a:cs typeface="Times New Roman"/>
              <a:sym typeface="Times New Roman"/>
            </a:endParaRPr>
          </a:p>
        </p:txBody>
      </p:sp>
      <p:sp>
        <p:nvSpPr>
          <p:cNvPr id="522" name="Google Shape;522;p61"/>
          <p:cNvSpPr txBox="1"/>
          <p:nvPr/>
        </p:nvSpPr>
        <p:spPr>
          <a:xfrm>
            <a:off x="77469" y="5396229"/>
            <a:ext cx="1672589"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6.	The</a:t>
            </a:r>
            <a:endParaRPr sz="3200">
              <a:solidFill>
                <a:schemeClr val="dk1"/>
              </a:solidFill>
              <a:latin typeface="Times New Roman"/>
              <a:ea typeface="Times New Roman"/>
              <a:cs typeface="Times New Roman"/>
              <a:sym typeface="Times New Roman"/>
            </a:endParaRPr>
          </a:p>
        </p:txBody>
      </p:sp>
      <p:sp>
        <p:nvSpPr>
          <p:cNvPr id="523" name="Google Shape;523;p61"/>
          <p:cNvSpPr txBox="1"/>
          <p:nvPr/>
        </p:nvSpPr>
        <p:spPr>
          <a:xfrm>
            <a:off x="77469" y="5396229"/>
            <a:ext cx="4381500" cy="1000760"/>
          </a:xfrm>
          <a:prstGeom prst="rect">
            <a:avLst/>
          </a:prstGeom>
          <a:noFill/>
          <a:ln>
            <a:noFill/>
          </a:ln>
        </p:spPr>
        <p:txBody>
          <a:bodyPr anchorCtr="0" anchor="t" bIns="0" lIns="0" spcFirstLastPara="1" rIns="0" wrap="square" tIns="12700">
            <a:spAutoFit/>
          </a:bodyPr>
          <a:lstStyle/>
          <a:p>
            <a:pPr indent="218249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connection  connecting	network</a:t>
            </a:r>
            <a:endParaRPr sz="3200">
              <a:solidFill>
                <a:schemeClr val="dk1"/>
              </a:solidFill>
              <a:latin typeface="Times New Roman"/>
              <a:ea typeface="Times New Roman"/>
              <a:cs typeface="Times New Roman"/>
              <a:sym typeface="Times New Roman"/>
            </a:endParaRPr>
          </a:p>
        </p:txBody>
      </p:sp>
      <p:sp>
        <p:nvSpPr>
          <p:cNvPr id="524" name="Google Shape;524;p61"/>
          <p:cNvSpPr txBox="1"/>
          <p:nvPr/>
        </p:nvSpPr>
        <p:spPr>
          <a:xfrm>
            <a:off x="4817033" y="5396229"/>
            <a:ext cx="1779905" cy="1000760"/>
          </a:xfrm>
          <a:prstGeom prst="rect">
            <a:avLst/>
          </a:prstGeom>
          <a:noFill/>
          <a:ln>
            <a:noFill/>
          </a:ln>
        </p:spPr>
        <p:txBody>
          <a:bodyPr anchorCtr="0" anchor="t" bIns="0" lIns="0" spcFirstLastPara="1" rIns="0" wrap="square" tIns="12700">
            <a:spAutoFit/>
          </a:bodyPr>
          <a:lstStyle/>
          <a:p>
            <a:pPr indent="15113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protocol  between</a:t>
            </a:r>
            <a:endParaRPr sz="3200">
              <a:solidFill>
                <a:schemeClr val="dk1"/>
              </a:solidFill>
              <a:latin typeface="Times New Roman"/>
              <a:ea typeface="Times New Roman"/>
              <a:cs typeface="Times New Roman"/>
              <a:sym typeface="Times New Roman"/>
            </a:endParaRPr>
          </a:p>
        </p:txBody>
      </p:sp>
      <p:sp>
        <p:nvSpPr>
          <p:cNvPr id="525" name="Google Shape;525;p61"/>
          <p:cNvSpPr txBox="1"/>
          <p:nvPr/>
        </p:nvSpPr>
        <p:spPr>
          <a:xfrm>
            <a:off x="6930720" y="5396229"/>
            <a:ext cx="2126615" cy="1000760"/>
          </a:xfrm>
          <a:prstGeom prst="rect">
            <a:avLst/>
          </a:prstGeom>
          <a:noFill/>
          <a:ln>
            <a:noFill/>
          </a:ln>
        </p:spPr>
        <p:txBody>
          <a:bodyPr anchorCtr="0" anchor="t" bIns="0" lIns="0" spcFirstLastPara="1" rIns="0" wrap="square" tIns="12700">
            <a:spAutoFit/>
          </a:bodyPr>
          <a:lstStyle/>
          <a:p>
            <a:pPr indent="0" lvl="0" marL="18796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and	the</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host	and</a:t>
            </a:r>
            <a:endParaRPr sz="3200">
              <a:solidFill>
                <a:schemeClr val="dk1"/>
              </a:solidFill>
              <a:latin typeface="Times New Roman"/>
              <a:ea typeface="Times New Roman"/>
              <a:cs typeface="Times New Roman"/>
              <a:sym typeface="Times New Roman"/>
            </a:endParaRPr>
          </a:p>
        </p:txBody>
      </p:sp>
      <p:sp>
        <p:nvSpPr>
          <p:cNvPr id="526" name="Google Shape;526;p61"/>
          <p:cNvSpPr txBox="1"/>
          <p:nvPr/>
        </p:nvSpPr>
        <p:spPr>
          <a:xfrm>
            <a:off x="77469" y="6370320"/>
            <a:ext cx="450723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source are immaterial.</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0" name="Shape 530"/>
        <p:cNvGrpSpPr/>
        <p:nvPr/>
      </p:nvGrpSpPr>
      <p:grpSpPr>
        <a:xfrm>
          <a:off x="0" y="0"/>
          <a:ext cx="0" cy="0"/>
          <a:chOff x="0" y="0"/>
          <a:chExt cx="0" cy="0"/>
        </a:xfrm>
      </p:grpSpPr>
      <p:sp>
        <p:nvSpPr>
          <p:cNvPr id="531" name="Google Shape;531;p62"/>
          <p:cNvSpPr txBox="1"/>
          <p:nvPr/>
        </p:nvSpPr>
        <p:spPr>
          <a:xfrm>
            <a:off x="77469" y="34290"/>
            <a:ext cx="8979535" cy="6666230"/>
          </a:xfrm>
          <a:prstGeom prst="rect">
            <a:avLst/>
          </a:prstGeom>
          <a:noFill/>
          <a:ln>
            <a:noFill/>
          </a:ln>
        </p:spPr>
        <p:txBody>
          <a:bodyPr anchorCtr="0" anchor="t" bIns="0" lIns="0" spcFirstLastPara="1" rIns="0" wrap="square" tIns="12700">
            <a:spAutoFit/>
          </a:bodyPr>
          <a:lstStyle/>
          <a:p>
            <a:pPr indent="-337820" lvl="0" marL="350520" marR="635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main objective of mobile agents is  application virtualization environment. An  agent may have strong or weak mobility.</a:t>
            </a:r>
            <a:endParaRPr sz="3200">
              <a:solidFill>
                <a:schemeClr val="dk1"/>
              </a:solidFill>
              <a:latin typeface="Times New Roman"/>
              <a:ea typeface="Times New Roman"/>
              <a:cs typeface="Times New Roman"/>
              <a:sym typeface="Times New Roman"/>
            </a:endParaRPr>
          </a:p>
          <a:p>
            <a:pPr indent="-337820" lvl="0" marL="350520" marR="5715"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An agent may also have migration and  collaboration latencies. Migration latency  means the waiting period in migrating from  one host to another.</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Collaboration latency means waiting period  in start of collaboration between  application server and service requesting  system.</a:t>
            </a:r>
            <a:endParaRPr sz="3200">
              <a:solidFill>
                <a:schemeClr val="dk1"/>
              </a:solidFill>
              <a:latin typeface="Times New Roman"/>
              <a:ea typeface="Times New Roman"/>
              <a:cs typeface="Times New Roman"/>
              <a:sym typeface="Times New Roman"/>
            </a:endParaRPr>
          </a:p>
          <a:p>
            <a:pPr indent="-337820" lvl="0" marL="350520" marR="6350" rtl="0" algn="just">
              <a:lnSpc>
                <a:spcPct val="119656"/>
              </a:lnSpc>
              <a:spcBef>
                <a:spcPts val="93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There is some environmental and platform  specific difficulties in implementing mobile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5" name="Shape 535"/>
        <p:cNvGrpSpPr/>
        <p:nvPr/>
      </p:nvGrpSpPr>
      <p:grpSpPr>
        <a:xfrm>
          <a:off x="0" y="0"/>
          <a:ext cx="0" cy="0"/>
          <a:chOff x="0" y="0"/>
          <a:chExt cx="0" cy="0"/>
        </a:xfrm>
      </p:grpSpPr>
      <p:sp>
        <p:nvSpPr>
          <p:cNvPr id="536" name="Google Shape;536;p63"/>
          <p:cNvSpPr txBox="1"/>
          <p:nvPr/>
        </p:nvSpPr>
        <p:spPr>
          <a:xfrm>
            <a:off x="77469" y="34290"/>
            <a:ext cx="8976995" cy="666623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agents due to adaptability and compatibility  of diversified hosts and also some security  specific is there.</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None/>
            </a:pPr>
            <a:r>
              <a:rPr lang="en-US" sz="3200">
                <a:solidFill>
                  <a:srgbClr val="0000CC"/>
                </a:solidFill>
                <a:latin typeface="Times New Roman"/>
                <a:ea typeface="Times New Roman"/>
                <a:cs typeface="Times New Roman"/>
                <a:sym typeface="Times New Roman"/>
              </a:rPr>
              <a:t>Aglets: </a:t>
            </a:r>
            <a:r>
              <a:rPr lang="en-US" sz="3200">
                <a:solidFill>
                  <a:schemeClr val="dk1"/>
                </a:solidFill>
                <a:latin typeface="Times New Roman"/>
                <a:ea typeface="Times New Roman"/>
                <a:cs typeface="Times New Roman"/>
                <a:sym typeface="Times New Roman"/>
              </a:rPr>
              <a:t>Aglet is a Java base agent. Java is a  mobile agent platform and library which  are used for building applications based on  mobile agents.</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An aglet can move autonomously and  spontaneously and its code can move from  one host to another.</a:t>
            </a:r>
            <a:endParaRPr sz="3200">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Aglet code can able to execute on remote  host and it adopt the behaviour according  to the host.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0" name="Shape 540"/>
        <p:cNvGrpSpPr/>
        <p:nvPr/>
      </p:nvGrpSpPr>
      <p:grpSpPr>
        <a:xfrm>
          <a:off x="0" y="0"/>
          <a:ext cx="0" cy="0"/>
          <a:chOff x="0" y="0"/>
          <a:chExt cx="0" cy="0"/>
        </a:xfrm>
      </p:grpSpPr>
      <p:sp>
        <p:nvSpPr>
          <p:cNvPr id="541" name="Google Shape;541;p64"/>
          <p:cNvSpPr txBox="1"/>
          <p:nvPr/>
        </p:nvSpPr>
        <p:spPr>
          <a:xfrm>
            <a:off x="77469" y="34290"/>
            <a:ext cx="8977630" cy="2665730"/>
          </a:xfrm>
          <a:prstGeom prst="rect">
            <a:avLst/>
          </a:prstGeom>
          <a:noFill/>
          <a:ln>
            <a:noFill/>
          </a:ln>
        </p:spPr>
        <p:txBody>
          <a:bodyPr anchorCtr="0" anchor="t" bIns="0" lIns="0" spcFirstLastPara="1" rIns="0" wrap="square" tIns="12700">
            <a:spAutoFit/>
          </a:bodyPr>
          <a:lstStyle/>
          <a:p>
            <a:pPr indent="-337820" lvl="0" marL="350520" marR="8255"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Java	security	classes	are	used	to	provide  security to the aglets.</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790"/>
              </a:spcBef>
              <a:spcAft>
                <a:spcPts val="0"/>
              </a:spcAft>
              <a:buNone/>
            </a:pPr>
            <a:r>
              <a:rPr lang="en-US" sz="3200">
                <a:solidFill>
                  <a:srgbClr val="FF0000"/>
                </a:solidFill>
                <a:latin typeface="Times New Roman"/>
                <a:ea typeface="Times New Roman"/>
                <a:cs typeface="Times New Roman"/>
                <a:sym typeface="Times New Roman"/>
              </a:rPr>
              <a:t>Application Server:</a:t>
            </a:r>
            <a:endParaRPr sz="3200">
              <a:solidFill>
                <a:schemeClr val="dk1"/>
              </a:solidFill>
              <a:latin typeface="Times New Roman"/>
              <a:ea typeface="Times New Roman"/>
              <a:cs typeface="Times New Roman"/>
              <a:sym typeface="Times New Roman"/>
            </a:endParaRPr>
          </a:p>
          <a:p>
            <a:pPr indent="-337820" lvl="0" marL="350520" marR="5080" rtl="0" algn="l">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Application	server	(AS)	is	a	software	which  executes on server computer.</a:t>
            </a:r>
            <a:endParaRPr sz="3200">
              <a:solidFill>
                <a:schemeClr val="dk1"/>
              </a:solidFill>
              <a:latin typeface="Times New Roman"/>
              <a:ea typeface="Times New Roman"/>
              <a:cs typeface="Times New Roman"/>
              <a:sym typeface="Times New Roman"/>
            </a:endParaRPr>
          </a:p>
        </p:txBody>
      </p:sp>
      <p:sp>
        <p:nvSpPr>
          <p:cNvPr id="542" name="Google Shape;542;p64"/>
          <p:cNvSpPr txBox="1"/>
          <p:nvPr/>
        </p:nvSpPr>
        <p:spPr>
          <a:xfrm>
            <a:off x="77469" y="2776220"/>
            <a:ext cx="4029075" cy="207645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application  application level  functions.</a:t>
            </a:r>
            <a:endParaRPr sz="3200">
              <a:solidFill>
                <a:schemeClr val="dk1"/>
              </a:solidFill>
              <a:latin typeface="Times New Roman"/>
              <a:ea typeface="Times New Roman"/>
              <a:cs typeface="Times New Roman"/>
              <a:sym typeface="Times New Roman"/>
            </a:endParaRPr>
          </a:p>
          <a:p>
            <a:pPr indent="-337820" lvl="0" marL="350520" marR="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Here application</a:t>
            </a:r>
            <a:endParaRPr sz="3200">
              <a:solidFill>
                <a:schemeClr val="dk1"/>
              </a:solidFill>
              <a:latin typeface="Times New Roman"/>
              <a:ea typeface="Times New Roman"/>
              <a:cs typeface="Times New Roman"/>
              <a:sym typeface="Times New Roman"/>
            </a:endParaRPr>
          </a:p>
        </p:txBody>
      </p:sp>
      <p:sp>
        <p:nvSpPr>
          <p:cNvPr id="543" name="Google Shape;543;p64"/>
          <p:cNvSpPr txBox="1"/>
          <p:nvPr/>
        </p:nvSpPr>
        <p:spPr>
          <a:xfrm>
            <a:off x="4661244" y="2776220"/>
            <a:ext cx="2045970" cy="1000760"/>
          </a:xfrm>
          <a:prstGeom prst="rect">
            <a:avLst/>
          </a:prstGeom>
          <a:noFill/>
          <a:ln>
            <a:noFill/>
          </a:ln>
        </p:spPr>
        <p:txBody>
          <a:bodyPr anchorCtr="0" anchor="t" bIns="0" lIns="0" spcFirstLastPara="1" rIns="0" wrap="square" tIns="12700">
            <a:spAutoFit/>
          </a:bodyPr>
          <a:lstStyle/>
          <a:p>
            <a:pPr indent="126364"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server  logic	for</a:t>
            </a:r>
            <a:endParaRPr sz="3200">
              <a:solidFill>
                <a:schemeClr val="dk1"/>
              </a:solidFill>
              <a:latin typeface="Times New Roman"/>
              <a:ea typeface="Times New Roman"/>
              <a:cs typeface="Times New Roman"/>
              <a:sym typeface="Times New Roman"/>
            </a:endParaRPr>
          </a:p>
        </p:txBody>
      </p:sp>
      <p:sp>
        <p:nvSpPr>
          <p:cNvPr id="544" name="Google Shape;544;p64"/>
          <p:cNvSpPr txBox="1"/>
          <p:nvPr/>
        </p:nvSpPr>
        <p:spPr>
          <a:xfrm>
            <a:off x="6712178" y="2776220"/>
            <a:ext cx="2343785" cy="1000760"/>
          </a:xfrm>
          <a:prstGeom prst="rect">
            <a:avLst/>
          </a:prstGeom>
          <a:noFill/>
          <a:ln>
            <a:noFill/>
          </a:ln>
        </p:spPr>
        <p:txBody>
          <a:bodyPr anchorCtr="0" anchor="t" bIns="0" lIns="0" spcFirstLastPara="1" rIns="0" wrap="square" tIns="12700">
            <a:spAutoFit/>
          </a:bodyPr>
          <a:lstStyle/>
          <a:p>
            <a:pPr indent="-549910" lvl="0" marL="561975"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implements  business</a:t>
            </a:r>
            <a:endParaRPr sz="3200">
              <a:solidFill>
                <a:schemeClr val="dk1"/>
              </a:solidFill>
              <a:latin typeface="Times New Roman"/>
              <a:ea typeface="Times New Roman"/>
              <a:cs typeface="Times New Roman"/>
              <a:sym typeface="Times New Roman"/>
            </a:endParaRPr>
          </a:p>
        </p:txBody>
      </p:sp>
      <p:sp>
        <p:nvSpPr>
          <p:cNvPr id="545" name="Google Shape;545;p64"/>
          <p:cNvSpPr txBox="1"/>
          <p:nvPr/>
        </p:nvSpPr>
        <p:spPr>
          <a:xfrm>
            <a:off x="4189869" y="4339590"/>
            <a:ext cx="268859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logic	means,</a:t>
            </a:r>
            <a:endParaRPr sz="3200">
              <a:solidFill>
                <a:schemeClr val="dk1"/>
              </a:solidFill>
              <a:latin typeface="Times New Roman"/>
              <a:ea typeface="Times New Roman"/>
              <a:cs typeface="Times New Roman"/>
              <a:sym typeface="Times New Roman"/>
            </a:endParaRPr>
          </a:p>
        </p:txBody>
      </p:sp>
      <p:sp>
        <p:nvSpPr>
          <p:cNvPr id="546" name="Google Shape;546;p64"/>
          <p:cNvSpPr txBox="1"/>
          <p:nvPr/>
        </p:nvSpPr>
        <p:spPr>
          <a:xfrm>
            <a:off x="7173355" y="4339590"/>
            <a:ext cx="188341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logic</a:t>
            </a:r>
            <a:endParaRPr sz="3200">
              <a:solidFill>
                <a:schemeClr val="dk1"/>
              </a:solidFill>
              <a:latin typeface="Times New Roman"/>
              <a:ea typeface="Times New Roman"/>
              <a:cs typeface="Times New Roman"/>
              <a:sym typeface="Times New Roman"/>
            </a:endParaRPr>
          </a:p>
        </p:txBody>
      </p:sp>
      <p:sp>
        <p:nvSpPr>
          <p:cNvPr id="547" name="Google Shape;547;p64"/>
          <p:cNvSpPr txBox="1"/>
          <p:nvPr/>
        </p:nvSpPr>
        <p:spPr>
          <a:xfrm>
            <a:off x="415290" y="4827270"/>
            <a:ext cx="561530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commands	or	instructions</a:t>
            </a:r>
            <a:endParaRPr sz="3200">
              <a:solidFill>
                <a:schemeClr val="dk1"/>
              </a:solidFill>
              <a:latin typeface="Times New Roman"/>
              <a:ea typeface="Times New Roman"/>
              <a:cs typeface="Times New Roman"/>
              <a:sym typeface="Times New Roman"/>
            </a:endParaRPr>
          </a:p>
        </p:txBody>
      </p:sp>
      <p:sp>
        <p:nvSpPr>
          <p:cNvPr id="548" name="Google Shape;548;p64"/>
          <p:cNvSpPr txBox="1"/>
          <p:nvPr/>
        </p:nvSpPr>
        <p:spPr>
          <a:xfrm>
            <a:off x="6307148" y="4827270"/>
            <a:ext cx="27495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are	used	for</a:t>
            </a:r>
            <a:endParaRPr sz="3200">
              <a:solidFill>
                <a:schemeClr val="dk1"/>
              </a:solidFill>
              <a:latin typeface="Times New Roman"/>
              <a:ea typeface="Times New Roman"/>
              <a:cs typeface="Times New Roman"/>
              <a:sym typeface="Times New Roman"/>
            </a:endParaRPr>
          </a:p>
        </p:txBody>
      </p:sp>
      <p:sp>
        <p:nvSpPr>
          <p:cNvPr id="549" name="Google Shape;549;p64"/>
          <p:cNvSpPr txBox="1"/>
          <p:nvPr/>
        </p:nvSpPr>
        <p:spPr>
          <a:xfrm>
            <a:off x="415290" y="5314950"/>
            <a:ext cx="8638540" cy="1487170"/>
          </a:xfrm>
          <a:prstGeom prst="rect">
            <a:avLst/>
          </a:prstGeom>
          <a:noFill/>
          <a:ln>
            <a:noFill/>
          </a:ln>
        </p:spPr>
        <p:txBody>
          <a:bodyPr anchorCtr="0" anchor="t" bIns="0" lIns="0" spcFirstLastPara="1" rIns="0" wrap="square" tIns="12700">
            <a:spAutoFit/>
          </a:bodyPr>
          <a:lstStyle/>
          <a:p>
            <a:pPr indent="0" lvl="0" marL="12700" marR="5080"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sending and receiving logic results from  computing systems (clients) by the  application server.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3" name="Shape 553"/>
        <p:cNvGrpSpPr/>
        <p:nvPr/>
      </p:nvGrpSpPr>
      <p:grpSpPr>
        <a:xfrm>
          <a:off x="0" y="0"/>
          <a:ext cx="0" cy="0"/>
          <a:chOff x="0" y="0"/>
          <a:chExt cx="0" cy="0"/>
        </a:xfrm>
      </p:grpSpPr>
      <p:sp>
        <p:nvSpPr>
          <p:cNvPr id="554" name="Google Shape;554;p65"/>
          <p:cNvSpPr txBox="1"/>
          <p:nvPr/>
        </p:nvSpPr>
        <p:spPr>
          <a:xfrm>
            <a:off x="77469" y="34290"/>
            <a:ext cx="3159125" cy="513080"/>
          </a:xfrm>
          <a:prstGeom prst="rect">
            <a:avLst/>
          </a:prstGeom>
          <a:noFill/>
          <a:ln>
            <a:noFill/>
          </a:ln>
        </p:spPr>
        <p:txBody>
          <a:bodyPr anchorCtr="0" anchor="t" bIns="0" lIns="0" spcFirstLastPara="1" rIns="0" wrap="square" tIns="12700">
            <a:spAutoFit/>
          </a:bodyPr>
          <a:lstStyle/>
          <a:p>
            <a:pPr indent="-337820" lvl="0" marL="35052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business</a:t>
            </a:r>
            <a:endParaRPr sz="3200">
              <a:solidFill>
                <a:schemeClr val="dk1"/>
              </a:solidFill>
              <a:latin typeface="Times New Roman"/>
              <a:ea typeface="Times New Roman"/>
              <a:cs typeface="Times New Roman"/>
              <a:sym typeface="Times New Roman"/>
            </a:endParaRPr>
          </a:p>
        </p:txBody>
      </p:sp>
      <p:sp>
        <p:nvSpPr>
          <p:cNvPr id="555" name="Google Shape;555;p65"/>
          <p:cNvSpPr txBox="1"/>
          <p:nvPr/>
        </p:nvSpPr>
        <p:spPr>
          <a:xfrm>
            <a:off x="3509292" y="34290"/>
            <a:ext cx="189420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functions</a:t>
            </a:r>
            <a:endParaRPr sz="3200">
              <a:solidFill>
                <a:schemeClr val="dk1"/>
              </a:solidFill>
              <a:latin typeface="Times New Roman"/>
              <a:ea typeface="Times New Roman"/>
              <a:cs typeface="Times New Roman"/>
              <a:sym typeface="Times New Roman"/>
            </a:endParaRPr>
          </a:p>
        </p:txBody>
      </p:sp>
      <p:sp>
        <p:nvSpPr>
          <p:cNvPr id="556" name="Google Shape;556;p65"/>
          <p:cNvSpPr txBox="1"/>
          <p:nvPr/>
        </p:nvSpPr>
        <p:spPr>
          <a:xfrm>
            <a:off x="5675379" y="34290"/>
            <a:ext cx="337947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means	how	the</a:t>
            </a:r>
            <a:endParaRPr sz="3200">
              <a:solidFill>
                <a:schemeClr val="dk1"/>
              </a:solidFill>
              <a:latin typeface="Times New Roman"/>
              <a:ea typeface="Times New Roman"/>
              <a:cs typeface="Times New Roman"/>
              <a:sym typeface="Times New Roman"/>
            </a:endParaRPr>
          </a:p>
        </p:txBody>
      </p:sp>
      <p:sp>
        <p:nvSpPr>
          <p:cNvPr id="557" name="Google Shape;557;p65"/>
          <p:cNvSpPr txBox="1"/>
          <p:nvPr/>
        </p:nvSpPr>
        <p:spPr>
          <a:xfrm>
            <a:off x="415290" y="521970"/>
            <a:ext cx="406146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logical	transactions</a:t>
            </a:r>
            <a:endParaRPr sz="3200">
              <a:solidFill>
                <a:schemeClr val="dk1"/>
              </a:solidFill>
              <a:latin typeface="Times New Roman"/>
              <a:ea typeface="Times New Roman"/>
              <a:cs typeface="Times New Roman"/>
              <a:sym typeface="Times New Roman"/>
            </a:endParaRPr>
          </a:p>
        </p:txBody>
      </p:sp>
      <p:sp>
        <p:nvSpPr>
          <p:cNvPr id="558" name="Google Shape;558;p65"/>
          <p:cNvSpPr txBox="1"/>
          <p:nvPr/>
        </p:nvSpPr>
        <p:spPr>
          <a:xfrm>
            <a:off x="4751108" y="521970"/>
            <a:ext cx="430403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carried	out	between</a:t>
            </a:r>
            <a:endParaRPr sz="3200">
              <a:solidFill>
                <a:schemeClr val="dk1"/>
              </a:solidFill>
              <a:latin typeface="Times New Roman"/>
              <a:ea typeface="Times New Roman"/>
              <a:cs typeface="Times New Roman"/>
              <a:sym typeface="Times New Roman"/>
            </a:endParaRPr>
          </a:p>
        </p:txBody>
      </p:sp>
      <p:sp>
        <p:nvSpPr>
          <p:cNvPr id="559" name="Google Shape;559;p65"/>
          <p:cNvSpPr txBox="1"/>
          <p:nvPr/>
        </p:nvSpPr>
        <p:spPr>
          <a:xfrm>
            <a:off x="415290" y="1009650"/>
            <a:ext cx="499554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server and the client.</a:t>
            </a:r>
            <a:endParaRPr sz="3200">
              <a:solidFill>
                <a:schemeClr val="dk1"/>
              </a:solidFill>
              <a:latin typeface="Times New Roman"/>
              <a:ea typeface="Times New Roman"/>
              <a:cs typeface="Times New Roman"/>
              <a:sym typeface="Times New Roman"/>
            </a:endParaRPr>
          </a:p>
        </p:txBody>
      </p:sp>
      <p:sp>
        <p:nvSpPr>
          <p:cNvPr id="560" name="Google Shape;560;p65"/>
          <p:cNvSpPr txBox="1"/>
          <p:nvPr/>
        </p:nvSpPr>
        <p:spPr>
          <a:xfrm>
            <a:off x="77469" y="1597659"/>
            <a:ext cx="6626859" cy="513080"/>
          </a:xfrm>
          <a:prstGeom prst="rect">
            <a:avLst/>
          </a:prstGeom>
          <a:noFill/>
          <a:ln>
            <a:noFill/>
          </a:ln>
        </p:spPr>
        <p:txBody>
          <a:bodyPr anchorCtr="0" anchor="t" bIns="0" lIns="0" spcFirstLastPara="1" rIns="0" wrap="square" tIns="12700">
            <a:spAutoFit/>
          </a:bodyPr>
          <a:lstStyle/>
          <a:p>
            <a:pPr indent="-337820" lvl="0" marL="35052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following	are	some</a:t>
            </a:r>
            <a:endParaRPr sz="3200">
              <a:solidFill>
                <a:schemeClr val="dk1"/>
              </a:solidFill>
              <a:latin typeface="Times New Roman"/>
              <a:ea typeface="Times New Roman"/>
              <a:cs typeface="Times New Roman"/>
              <a:sym typeface="Times New Roman"/>
            </a:endParaRPr>
          </a:p>
        </p:txBody>
      </p:sp>
      <p:sp>
        <p:nvSpPr>
          <p:cNvPr id="561" name="Google Shape;561;p65"/>
          <p:cNvSpPr txBox="1"/>
          <p:nvPr/>
        </p:nvSpPr>
        <p:spPr>
          <a:xfrm>
            <a:off x="7386132" y="1597659"/>
            <a:ext cx="16700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example</a:t>
            </a:r>
            <a:endParaRPr sz="3200">
              <a:solidFill>
                <a:schemeClr val="dk1"/>
              </a:solidFill>
              <a:latin typeface="Times New Roman"/>
              <a:ea typeface="Times New Roman"/>
              <a:cs typeface="Times New Roman"/>
              <a:sym typeface="Times New Roman"/>
            </a:endParaRPr>
          </a:p>
        </p:txBody>
      </p:sp>
      <p:sp>
        <p:nvSpPr>
          <p:cNvPr id="562" name="Google Shape;562;p65"/>
          <p:cNvSpPr txBox="1"/>
          <p:nvPr/>
        </p:nvSpPr>
        <p:spPr>
          <a:xfrm>
            <a:off x="77469" y="2085340"/>
            <a:ext cx="8976995" cy="4413250"/>
          </a:xfrm>
          <a:prstGeom prst="rect">
            <a:avLst/>
          </a:prstGeom>
          <a:noFill/>
          <a:ln>
            <a:noFill/>
          </a:ln>
        </p:spPr>
        <p:txBody>
          <a:bodyPr anchorCtr="0" anchor="t" bIns="0" lIns="0" spcFirstLastPara="1" rIns="0" wrap="square" tIns="12700">
            <a:spAutoFit/>
          </a:bodyPr>
          <a:lstStyle/>
          <a:p>
            <a:pPr indent="0" lvl="0" marL="350520" marR="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transactions carried out by the mail AS.</a:t>
            </a:r>
            <a:endParaRPr sz="3200">
              <a:solidFill>
                <a:schemeClr val="dk1"/>
              </a:solidFill>
              <a:latin typeface="Times New Roman"/>
              <a:ea typeface="Times New Roman"/>
              <a:cs typeface="Times New Roman"/>
              <a:sym typeface="Times New Roman"/>
            </a:endParaRPr>
          </a:p>
          <a:p>
            <a:pPr indent="-337820" lvl="0" marL="350520" marR="5715" rtl="0" algn="just">
              <a:lnSpc>
                <a:spcPct val="100000"/>
              </a:lnSpc>
              <a:spcBef>
                <a:spcPts val="0"/>
              </a:spcBef>
              <a:spcAft>
                <a:spcPts val="0"/>
              </a:spcAft>
              <a:buClr>
                <a:schemeClr val="dk1"/>
              </a:buClr>
              <a:buSzPts val="3200"/>
              <a:buFont typeface="Times New Roman"/>
              <a:buAutoNum type="alphaLcParenBoth"/>
            </a:pPr>
            <a:r>
              <a:rPr lang="en-US" sz="3200">
                <a:solidFill>
                  <a:schemeClr val="dk1"/>
                </a:solidFill>
                <a:latin typeface="Times New Roman"/>
                <a:ea typeface="Times New Roman"/>
                <a:cs typeface="Times New Roman"/>
                <a:sym typeface="Times New Roman"/>
              </a:rPr>
              <a:t>Establishing connection between mail  APIs (application program interfaces) and  mail server.</a:t>
            </a:r>
            <a:endParaRPr sz="3200">
              <a:solidFill>
                <a:schemeClr val="dk1"/>
              </a:solidFill>
              <a:latin typeface="Times New Roman"/>
              <a:ea typeface="Times New Roman"/>
              <a:cs typeface="Times New Roman"/>
              <a:sym typeface="Times New Roman"/>
            </a:endParaRPr>
          </a:p>
          <a:p>
            <a:pPr indent="-337820" lvl="0" marL="350520" marR="5080" rtl="0" algn="just">
              <a:lnSpc>
                <a:spcPct val="120000"/>
              </a:lnSpc>
              <a:spcBef>
                <a:spcPts val="114"/>
              </a:spcBef>
              <a:spcAft>
                <a:spcPts val="0"/>
              </a:spcAft>
              <a:buClr>
                <a:schemeClr val="dk1"/>
              </a:buClr>
              <a:buSzPts val="3200"/>
              <a:buFont typeface="Times New Roman"/>
              <a:buAutoNum type="alphaLcParenBoth"/>
            </a:pPr>
            <a:r>
              <a:rPr lang="en-US" sz="3200">
                <a:solidFill>
                  <a:schemeClr val="dk1"/>
                </a:solidFill>
                <a:latin typeface="Times New Roman"/>
                <a:ea typeface="Times New Roman"/>
                <a:cs typeface="Times New Roman"/>
                <a:sym typeface="Times New Roman"/>
              </a:rPr>
              <a:t>Updating mails by inserting, adding,  replacing, or deleting.</a:t>
            </a:r>
            <a:endParaRPr sz="3200">
              <a:solidFill>
                <a:schemeClr val="dk1"/>
              </a:solidFill>
              <a:latin typeface="Times New Roman"/>
              <a:ea typeface="Times New Roman"/>
              <a:cs typeface="Times New Roman"/>
              <a:sym typeface="Times New Roman"/>
            </a:endParaRPr>
          </a:p>
          <a:p>
            <a:pPr indent="-584200" lvl="0" marL="596265" marR="0" rtl="0" algn="just">
              <a:lnSpc>
                <a:spcPct val="115937"/>
              </a:lnSpc>
              <a:spcBef>
                <a:spcPts val="0"/>
              </a:spcBef>
              <a:spcAft>
                <a:spcPts val="0"/>
              </a:spcAft>
              <a:buClr>
                <a:schemeClr val="dk1"/>
              </a:buClr>
              <a:buSzPts val="3200"/>
              <a:buFont typeface="Times New Roman"/>
              <a:buAutoNum type="alphaLcParenBoth"/>
            </a:pPr>
            <a:r>
              <a:rPr lang="en-US" sz="3200">
                <a:solidFill>
                  <a:schemeClr val="dk1"/>
                </a:solidFill>
                <a:latin typeface="Times New Roman"/>
                <a:ea typeface="Times New Roman"/>
                <a:cs typeface="Times New Roman"/>
                <a:sym typeface="Times New Roman"/>
              </a:rPr>
              <a:t>Querying for the mails.</a:t>
            </a:r>
            <a:endParaRPr sz="3200">
              <a:solidFill>
                <a:schemeClr val="dk1"/>
              </a:solidFill>
              <a:latin typeface="Times New Roman"/>
              <a:ea typeface="Times New Roman"/>
              <a:cs typeface="Times New Roman"/>
              <a:sym typeface="Times New Roman"/>
            </a:endParaRPr>
          </a:p>
          <a:p>
            <a:pPr indent="-337820" lvl="0" marL="350520" marR="5715" rtl="0" algn="just">
              <a:lnSpc>
                <a:spcPct val="100000"/>
              </a:lnSpc>
              <a:spcBef>
                <a:spcPts val="0"/>
              </a:spcBef>
              <a:spcAft>
                <a:spcPts val="0"/>
              </a:spcAft>
              <a:buClr>
                <a:schemeClr val="dk1"/>
              </a:buClr>
              <a:buSzPts val="3200"/>
              <a:buFont typeface="Times New Roman"/>
              <a:buAutoNum type="alphaLcParenBoth"/>
            </a:pPr>
            <a:r>
              <a:rPr lang="en-US" sz="3200">
                <a:solidFill>
                  <a:schemeClr val="dk1"/>
                </a:solidFill>
                <a:latin typeface="Times New Roman"/>
                <a:ea typeface="Times New Roman"/>
                <a:cs typeface="Times New Roman"/>
                <a:sym typeface="Times New Roman"/>
              </a:rPr>
              <a:t>Terminating the connection between the  API and the mail server.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12"/>
          <p:cNvSpPr txBox="1"/>
          <p:nvPr/>
        </p:nvSpPr>
        <p:spPr>
          <a:xfrm>
            <a:off x="77469" y="34290"/>
            <a:ext cx="8977630" cy="100076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Data replication among many data sources  and devices in peer-to-peer architecture.</a:t>
            </a:r>
            <a:endParaRPr sz="3200">
              <a:solidFill>
                <a:schemeClr val="dk1"/>
              </a:solidFill>
              <a:latin typeface="Times New Roman"/>
              <a:ea typeface="Times New Roman"/>
              <a:cs typeface="Times New Roman"/>
              <a:sym typeface="Times New Roman"/>
            </a:endParaRPr>
          </a:p>
        </p:txBody>
      </p:sp>
      <p:sp>
        <p:nvSpPr>
          <p:cNvPr id="91" name="Google Shape;91;p12"/>
          <p:cNvSpPr/>
          <p:nvPr/>
        </p:nvSpPr>
        <p:spPr>
          <a:xfrm>
            <a:off x="3046729" y="4724400"/>
            <a:ext cx="5383530" cy="805180"/>
          </a:xfrm>
          <a:custGeom>
            <a:rect b="b" l="l" r="r" t="t"/>
            <a:pathLst>
              <a:path extrusionOk="0" h="805179" w="5383530">
                <a:moveTo>
                  <a:pt x="0" y="0"/>
                </a:moveTo>
                <a:lnTo>
                  <a:pt x="5383530" y="0"/>
                </a:lnTo>
                <a:lnTo>
                  <a:pt x="5383530" y="805180"/>
                </a:lnTo>
                <a:lnTo>
                  <a:pt x="0" y="805180"/>
                </a:lnTo>
                <a:lnTo>
                  <a:pt x="0" y="0"/>
                </a:lnTo>
                <a:close/>
              </a:path>
              <a:path extrusionOk="0" h="805179" w="5383530">
                <a:moveTo>
                  <a:pt x="0" y="0"/>
                </a:moveTo>
                <a:lnTo>
                  <a:pt x="0" y="0"/>
                </a:lnTo>
              </a:path>
              <a:path extrusionOk="0" h="805179" w="5383530">
                <a:moveTo>
                  <a:pt x="5383530" y="805180"/>
                </a:moveTo>
                <a:lnTo>
                  <a:pt x="5383530" y="8051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2"/>
          <p:cNvSpPr txBox="1"/>
          <p:nvPr/>
        </p:nvSpPr>
        <p:spPr>
          <a:xfrm>
            <a:off x="5063490" y="4757420"/>
            <a:ext cx="1361440" cy="19304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1100">
                <a:solidFill>
                  <a:schemeClr val="dk1"/>
                </a:solidFill>
                <a:latin typeface="Arial"/>
                <a:ea typeface="Arial"/>
                <a:cs typeface="Arial"/>
                <a:sym typeface="Arial"/>
              </a:rPr>
              <a:t>Mobile service provider</a:t>
            </a:r>
            <a:endParaRPr sz="1100">
              <a:solidFill>
                <a:schemeClr val="dk1"/>
              </a:solidFill>
              <a:latin typeface="Arial"/>
              <a:ea typeface="Arial"/>
              <a:cs typeface="Arial"/>
              <a:sym typeface="Arial"/>
            </a:endParaRPr>
          </a:p>
        </p:txBody>
      </p:sp>
      <p:sp>
        <p:nvSpPr>
          <p:cNvPr id="93" name="Google Shape;93;p12"/>
          <p:cNvSpPr/>
          <p:nvPr/>
        </p:nvSpPr>
        <p:spPr>
          <a:xfrm>
            <a:off x="3228339" y="2529839"/>
            <a:ext cx="74930" cy="76200"/>
          </a:xfrm>
          <a:custGeom>
            <a:rect b="b" l="l" r="r" t="t"/>
            <a:pathLst>
              <a:path extrusionOk="0" h="76200" w="74929">
                <a:moveTo>
                  <a:pt x="38100" y="0"/>
                </a:moveTo>
                <a:lnTo>
                  <a:pt x="0" y="76200"/>
                </a:lnTo>
                <a:lnTo>
                  <a:pt x="74930" y="762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4" name="Google Shape;94;p12"/>
          <p:cNvGrpSpPr/>
          <p:nvPr/>
        </p:nvGrpSpPr>
        <p:grpSpPr>
          <a:xfrm>
            <a:off x="3247390" y="2529839"/>
            <a:ext cx="4405630" cy="2194561"/>
            <a:chOff x="3247390" y="2529839"/>
            <a:chExt cx="4405630" cy="2194561"/>
          </a:xfrm>
        </p:grpSpPr>
        <p:sp>
          <p:nvSpPr>
            <p:cNvPr id="95" name="Google Shape;95;p12"/>
            <p:cNvSpPr/>
            <p:nvPr/>
          </p:nvSpPr>
          <p:spPr>
            <a:xfrm>
              <a:off x="7025640" y="2600959"/>
              <a:ext cx="17780" cy="2122170"/>
            </a:xfrm>
            <a:custGeom>
              <a:rect b="b" l="l" r="r" t="t"/>
              <a:pathLst>
                <a:path extrusionOk="0" h="2122170" w="17779">
                  <a:moveTo>
                    <a:pt x="0" y="2122170"/>
                  </a:moveTo>
                  <a:lnTo>
                    <a:pt x="1777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2"/>
            <p:cNvSpPr/>
            <p:nvPr/>
          </p:nvSpPr>
          <p:spPr>
            <a:xfrm>
              <a:off x="3675380" y="2529839"/>
              <a:ext cx="3406140" cy="2194560"/>
            </a:xfrm>
            <a:custGeom>
              <a:rect b="b" l="l" r="r" t="t"/>
              <a:pathLst>
                <a:path extrusionOk="0" h="2194560" w="3406140">
                  <a:moveTo>
                    <a:pt x="74930" y="2118360"/>
                  </a:moveTo>
                  <a:lnTo>
                    <a:pt x="0" y="2118360"/>
                  </a:lnTo>
                  <a:lnTo>
                    <a:pt x="36830" y="2194560"/>
                  </a:lnTo>
                  <a:lnTo>
                    <a:pt x="74930" y="2118360"/>
                  </a:lnTo>
                  <a:close/>
                </a:path>
                <a:path extrusionOk="0" h="2194560" w="3406140">
                  <a:moveTo>
                    <a:pt x="3406140" y="76200"/>
                  </a:moveTo>
                  <a:lnTo>
                    <a:pt x="3369310" y="0"/>
                  </a:lnTo>
                  <a:lnTo>
                    <a:pt x="3329940" y="76200"/>
                  </a:lnTo>
                  <a:lnTo>
                    <a:pt x="3406140" y="762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2"/>
            <p:cNvSpPr/>
            <p:nvPr/>
          </p:nvSpPr>
          <p:spPr>
            <a:xfrm>
              <a:off x="3247390" y="2531109"/>
              <a:ext cx="4376420" cy="2192020"/>
            </a:xfrm>
            <a:custGeom>
              <a:rect b="b" l="l" r="r" t="t"/>
              <a:pathLst>
                <a:path extrusionOk="0" h="2192020" w="4376420">
                  <a:moveTo>
                    <a:pt x="0" y="2192020"/>
                  </a:moveTo>
                  <a:lnTo>
                    <a:pt x="17780" y="69850"/>
                  </a:lnTo>
                </a:path>
                <a:path extrusionOk="0" h="2192020" w="4376420">
                  <a:moveTo>
                    <a:pt x="4376420" y="0"/>
                  </a:moveTo>
                  <a:lnTo>
                    <a:pt x="4367530" y="212217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2"/>
            <p:cNvSpPr/>
            <p:nvPr/>
          </p:nvSpPr>
          <p:spPr>
            <a:xfrm>
              <a:off x="7578090" y="4648200"/>
              <a:ext cx="74930" cy="76200"/>
            </a:xfrm>
            <a:custGeom>
              <a:rect b="b" l="l" r="r" t="t"/>
              <a:pathLst>
                <a:path extrusionOk="0" h="76200" w="74929">
                  <a:moveTo>
                    <a:pt x="74929" y="0"/>
                  </a:moveTo>
                  <a:lnTo>
                    <a:pt x="0" y="0"/>
                  </a:lnTo>
                  <a:lnTo>
                    <a:pt x="36829" y="76200"/>
                  </a:lnTo>
                  <a:lnTo>
                    <a:pt x="7492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9" name="Google Shape;99;p12"/>
          <p:cNvSpPr txBox="1"/>
          <p:nvPr/>
        </p:nvSpPr>
        <p:spPr>
          <a:xfrm>
            <a:off x="6010909" y="3441700"/>
            <a:ext cx="38925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Uplink</a:t>
            </a:r>
            <a:endParaRPr sz="1100">
              <a:solidFill>
                <a:schemeClr val="dk1"/>
              </a:solidFill>
              <a:latin typeface="Arial"/>
              <a:ea typeface="Arial"/>
              <a:cs typeface="Arial"/>
              <a:sym typeface="Arial"/>
            </a:endParaRPr>
          </a:p>
        </p:txBody>
      </p:sp>
      <p:sp>
        <p:nvSpPr>
          <p:cNvPr id="100" name="Google Shape;100;p12"/>
          <p:cNvSpPr txBox="1"/>
          <p:nvPr/>
        </p:nvSpPr>
        <p:spPr>
          <a:xfrm>
            <a:off x="7871459" y="3441700"/>
            <a:ext cx="56070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Downlink</a:t>
            </a:r>
            <a:endParaRPr sz="1100">
              <a:solidFill>
                <a:schemeClr val="dk1"/>
              </a:solidFill>
              <a:latin typeface="Arial"/>
              <a:ea typeface="Arial"/>
              <a:cs typeface="Arial"/>
              <a:sym typeface="Arial"/>
            </a:endParaRPr>
          </a:p>
        </p:txBody>
      </p:sp>
      <p:graphicFrame>
        <p:nvGraphicFramePr>
          <p:cNvPr id="101" name="Google Shape;101;p12"/>
          <p:cNvGraphicFramePr/>
          <p:nvPr/>
        </p:nvGraphicFramePr>
        <p:xfrm>
          <a:off x="2624227" y="1366927"/>
          <a:ext cx="3000000" cy="3000000"/>
        </p:xfrm>
        <a:graphic>
          <a:graphicData uri="http://schemas.openxmlformats.org/drawingml/2006/table">
            <a:tbl>
              <a:tblPr bandRow="1" firstRow="1">
                <a:noFill/>
                <a:tableStyleId>{A01275AD-D5A8-4055-AE1C-DA69248193DE}</a:tableStyleId>
              </a:tblPr>
              <a:tblGrid>
                <a:gridCol w="1087750"/>
                <a:gridCol w="1325250"/>
              </a:tblGrid>
              <a:tr h="1159500">
                <a:tc gridSpan="2">
                  <a:txBody>
                    <a:bodyPr/>
                    <a:lstStyle/>
                    <a:p>
                      <a:pPr indent="0" lvl="0" marL="89535" marR="0" rtl="0" algn="l">
                        <a:lnSpc>
                          <a:spcPct val="100000"/>
                        </a:lnSpc>
                        <a:spcBef>
                          <a:spcPts val="0"/>
                        </a:spcBef>
                        <a:spcAft>
                          <a:spcPts val="0"/>
                        </a:spcAft>
                        <a:buNone/>
                      </a:pPr>
                      <a:r>
                        <a:rPr lang="en-US" sz="1100" u="none" cap="none" strike="noStrike">
                          <a:latin typeface="Arial"/>
                          <a:ea typeface="Arial"/>
                          <a:cs typeface="Arial"/>
                          <a:sym typeface="Arial"/>
                        </a:rPr>
                        <a:t>Mobile computing system or Device - 1</a:t>
                      </a:r>
                      <a:endParaRPr sz="1100" u="none" cap="none" strike="noStrike">
                        <a:latin typeface="Arial"/>
                        <a:ea typeface="Arial"/>
                        <a:cs typeface="Arial"/>
                        <a:sym typeface="Arial"/>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126625">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944"/>
                        </a:spcBef>
                        <a:spcAft>
                          <a:spcPts val="0"/>
                        </a:spcAft>
                        <a:buNone/>
                      </a:pPr>
                      <a:r>
                        <a:rPr lang="en-US" sz="1100" u="none" cap="none" strike="noStrike">
                          <a:latin typeface="Arial"/>
                          <a:ea typeface="Arial"/>
                          <a:cs typeface="Arial"/>
                          <a:sym typeface="Arial"/>
                        </a:rPr>
                        <a:t>nk</a:t>
                      </a:r>
                      <a:endParaRPr sz="1100" u="none" cap="none" strike="noStrike">
                        <a:latin typeface="Arial"/>
                        <a:ea typeface="Arial"/>
                        <a:cs typeface="Arial"/>
                        <a:sym typeface="Arial"/>
                      </a:endParaRPr>
                    </a:p>
                  </a:txBody>
                  <a:tcPr marT="0" marB="0" marR="0" marL="0">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p>
                      <a:pPr indent="0" lvl="0" marL="264795" marR="0" rtl="0" algn="l">
                        <a:lnSpc>
                          <a:spcPct val="100000"/>
                        </a:lnSpc>
                        <a:spcBef>
                          <a:spcPts val="944"/>
                        </a:spcBef>
                        <a:spcAft>
                          <a:spcPts val="0"/>
                        </a:spcAft>
                        <a:buNone/>
                      </a:pPr>
                      <a:r>
                        <a:rPr lang="en-US" sz="1100" u="none" cap="none" strike="noStrike">
                          <a:latin typeface="Arial"/>
                          <a:ea typeface="Arial"/>
                          <a:cs typeface="Arial"/>
                          <a:sym typeface="Arial"/>
                        </a:rPr>
                        <a:t>Downlink</a:t>
                      </a:r>
                      <a:endParaRPr sz="1100" u="none" cap="none" strike="noStrike">
                        <a:latin typeface="Arial"/>
                        <a:ea typeface="Arial"/>
                        <a:cs typeface="Arial"/>
                        <a:sym typeface="Arial"/>
                      </a:endParaRPr>
                    </a:p>
                  </a:txBody>
                  <a:tcPr marT="0" marB="0" marR="0" marL="0">
                    <a:lnL cap="flat" cmpd="sng" w="19050">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sp>
        <p:nvSpPr>
          <p:cNvPr id="102" name="Google Shape;102;p12"/>
          <p:cNvSpPr txBox="1"/>
          <p:nvPr/>
        </p:nvSpPr>
        <p:spPr>
          <a:xfrm>
            <a:off x="77469" y="1405890"/>
            <a:ext cx="8097520" cy="360680"/>
          </a:xfrm>
          <a:prstGeom prst="rect">
            <a:avLst/>
          </a:prstGeom>
          <a:noFill/>
          <a:ln>
            <a:noFill/>
          </a:ln>
        </p:spPr>
        <p:txBody>
          <a:bodyPr anchorCtr="0" anchor="t" bIns="0" lIns="0" spcFirstLastPara="1" rIns="0" wrap="square" tIns="12700">
            <a:spAutoFit/>
          </a:bodyPr>
          <a:lstStyle/>
          <a:p>
            <a:pPr indent="0" lvl="0" marL="12700" marR="90805" rtl="0" algn="l">
              <a:lnSpc>
                <a:spcPct val="100000"/>
              </a:lnSpc>
              <a:spcBef>
                <a:spcPts val="0"/>
              </a:spcBef>
              <a:spcAft>
                <a:spcPts val="0"/>
              </a:spcAft>
              <a:buNone/>
            </a:pPr>
            <a:r>
              <a:rPr lang="en-US" sz="1100">
                <a:solidFill>
                  <a:schemeClr val="dk1"/>
                </a:solidFill>
                <a:latin typeface="Arial"/>
                <a:ea typeface="Arial"/>
                <a:cs typeface="Arial"/>
                <a:sym typeface="Arial"/>
              </a:rPr>
              <a:t>System   specific  platform,  OS   &amp; data	Mobile computing system or Device - 2  formats on each system</a:t>
            </a:r>
            <a:endParaRPr sz="1100">
              <a:solidFill>
                <a:schemeClr val="dk1"/>
              </a:solidFill>
              <a:latin typeface="Arial"/>
              <a:ea typeface="Arial"/>
              <a:cs typeface="Arial"/>
              <a:sym typeface="Arial"/>
            </a:endParaRPr>
          </a:p>
        </p:txBody>
      </p:sp>
      <p:sp>
        <p:nvSpPr>
          <p:cNvPr id="103" name="Google Shape;103;p12"/>
          <p:cNvSpPr txBox="1"/>
          <p:nvPr/>
        </p:nvSpPr>
        <p:spPr>
          <a:xfrm>
            <a:off x="2355850" y="3441700"/>
            <a:ext cx="252729"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Upli</a:t>
            </a:r>
            <a:endParaRPr sz="1100">
              <a:solidFill>
                <a:schemeClr val="dk1"/>
              </a:solidFill>
              <a:latin typeface="Arial"/>
              <a:ea typeface="Arial"/>
              <a:cs typeface="Arial"/>
              <a:sym typeface="Arial"/>
            </a:endParaRPr>
          </a:p>
        </p:txBody>
      </p:sp>
      <p:sp>
        <p:nvSpPr>
          <p:cNvPr id="104" name="Google Shape;104;p12"/>
          <p:cNvSpPr txBox="1"/>
          <p:nvPr/>
        </p:nvSpPr>
        <p:spPr>
          <a:xfrm>
            <a:off x="153670" y="4758690"/>
            <a:ext cx="2254885" cy="3606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100">
                <a:solidFill>
                  <a:schemeClr val="dk1"/>
                </a:solidFill>
                <a:latin typeface="Arial"/>
                <a:ea typeface="Arial"/>
                <a:cs typeface="Arial"/>
                <a:sym typeface="Arial"/>
              </a:rPr>
              <a:t>Data sent between the systems in  peer-to-peer architecture</a:t>
            </a:r>
            <a:endParaRPr sz="1100">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6" name="Shape 566"/>
        <p:cNvGrpSpPr/>
        <p:nvPr/>
      </p:nvGrpSpPr>
      <p:grpSpPr>
        <a:xfrm>
          <a:off x="0" y="0"/>
          <a:ext cx="0" cy="0"/>
          <a:chOff x="0" y="0"/>
          <a:chExt cx="0" cy="0"/>
        </a:xfrm>
      </p:grpSpPr>
      <p:sp>
        <p:nvSpPr>
          <p:cNvPr id="567" name="Google Shape;567;p66"/>
          <p:cNvSpPr txBox="1"/>
          <p:nvPr/>
        </p:nvSpPr>
        <p:spPr>
          <a:xfrm>
            <a:off x="77469" y="12700"/>
            <a:ext cx="1682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
        <p:nvSpPr>
          <p:cNvPr id="568" name="Google Shape;568;p66"/>
          <p:cNvSpPr txBox="1"/>
          <p:nvPr/>
        </p:nvSpPr>
        <p:spPr>
          <a:xfrm>
            <a:off x="415290" y="34290"/>
            <a:ext cx="8639810" cy="1974850"/>
          </a:xfrm>
          <a:prstGeom prst="rect">
            <a:avLst/>
          </a:prstGeom>
          <a:noFill/>
          <a:ln>
            <a:noFill/>
          </a:ln>
        </p:spPr>
        <p:txBody>
          <a:bodyPr anchorCtr="0" anchor="t" bIns="0" lIns="0" spcFirstLastPara="1" rIns="0" wrap="square" tIns="12700">
            <a:spAutoFit/>
          </a:bodyPr>
          <a:lstStyle/>
          <a:p>
            <a:pPr indent="224790" lvl="0" marL="12700" marR="5080" rtl="0" algn="just">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The application server gets the requests  from collaborating or independent mobile  devices of an enterprise or from distributed  mobile computing system.</a:t>
            </a:r>
            <a:endParaRPr sz="3200">
              <a:solidFill>
                <a:schemeClr val="dk1"/>
              </a:solidFill>
              <a:latin typeface="Times New Roman"/>
              <a:ea typeface="Times New Roman"/>
              <a:cs typeface="Times New Roman"/>
              <a:sym typeface="Times New Roman"/>
            </a:endParaRPr>
          </a:p>
        </p:txBody>
      </p:sp>
      <p:sp>
        <p:nvSpPr>
          <p:cNvPr id="569" name="Google Shape;569;p66"/>
          <p:cNvSpPr txBox="1"/>
          <p:nvPr/>
        </p:nvSpPr>
        <p:spPr>
          <a:xfrm>
            <a:off x="77469" y="2085340"/>
            <a:ext cx="8980170" cy="4716780"/>
          </a:xfrm>
          <a:prstGeom prst="rect">
            <a:avLst/>
          </a:prstGeom>
          <a:noFill/>
          <a:ln>
            <a:noFill/>
          </a:ln>
        </p:spPr>
        <p:txBody>
          <a:bodyPr anchorCtr="0" anchor="t" bIns="0" lIns="0" spcFirstLastPara="1" rIns="0" wrap="square" tIns="12700">
            <a:spAutoFit/>
          </a:bodyPr>
          <a:lstStyle/>
          <a:p>
            <a:pPr indent="-337820" lvl="0" marL="350520" marR="762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All the requests are processed by the  application server and responses are send  back.</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following are different functions  exhibit by the application server.</a:t>
            </a:r>
            <a:endParaRPr sz="3200">
              <a:solidFill>
                <a:schemeClr val="dk1"/>
              </a:solidFill>
              <a:latin typeface="Times New Roman"/>
              <a:ea typeface="Times New Roman"/>
              <a:cs typeface="Times New Roman"/>
              <a:sym typeface="Times New Roman"/>
            </a:endParaRPr>
          </a:p>
          <a:p>
            <a:pPr indent="-337820" lvl="0" marL="350520" marR="8255" rtl="0" algn="just">
              <a:lnSpc>
                <a:spcPct val="100000"/>
              </a:lnSpc>
              <a:spcBef>
                <a:spcPts val="800"/>
              </a:spcBef>
              <a:spcAft>
                <a:spcPts val="0"/>
              </a:spcAft>
              <a:buClr>
                <a:schemeClr val="dk1"/>
              </a:buClr>
              <a:buSzPts val="3100"/>
              <a:buFont typeface="Times New Roman"/>
              <a:buAutoNum type="arabicParenR"/>
            </a:pPr>
            <a:r>
              <a:rPr lang="en-US" sz="3200">
                <a:solidFill>
                  <a:schemeClr val="dk1"/>
                </a:solidFill>
                <a:latin typeface="Times New Roman"/>
                <a:ea typeface="Times New Roman"/>
                <a:cs typeface="Times New Roman"/>
                <a:sym typeface="Times New Roman"/>
              </a:rPr>
              <a:t>It provides application services and  runtime environment.</a:t>
            </a:r>
            <a:endParaRPr sz="3200">
              <a:solidFill>
                <a:schemeClr val="dk1"/>
              </a:solidFill>
              <a:latin typeface="Times New Roman"/>
              <a:ea typeface="Times New Roman"/>
              <a:cs typeface="Times New Roman"/>
              <a:sym typeface="Times New Roman"/>
            </a:endParaRPr>
          </a:p>
          <a:p>
            <a:pPr indent="-337820" lvl="0" marL="350520" marR="7620" rtl="0" algn="just">
              <a:lnSpc>
                <a:spcPct val="119656"/>
              </a:lnSpc>
              <a:spcBef>
                <a:spcPts val="935"/>
              </a:spcBef>
              <a:spcAft>
                <a:spcPts val="0"/>
              </a:spcAft>
              <a:buClr>
                <a:schemeClr val="dk1"/>
              </a:buClr>
              <a:buSzPts val="3100"/>
              <a:buFont typeface="Times New Roman"/>
              <a:buAutoNum type="arabicParenR"/>
            </a:pPr>
            <a:r>
              <a:rPr lang="en-US" sz="3200">
                <a:solidFill>
                  <a:schemeClr val="dk1"/>
                </a:solidFill>
                <a:latin typeface="Times New Roman"/>
                <a:ea typeface="Times New Roman"/>
                <a:cs typeface="Times New Roman"/>
                <a:sym typeface="Times New Roman"/>
              </a:rPr>
              <a:t>It handles presentation services to the  systems (clients) for this purpose it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3" name="Shape 573"/>
        <p:cNvGrpSpPr/>
        <p:nvPr/>
      </p:nvGrpSpPr>
      <p:grpSpPr>
        <a:xfrm>
          <a:off x="0" y="0"/>
          <a:ext cx="0" cy="0"/>
          <a:chOff x="0" y="0"/>
          <a:chExt cx="0" cy="0"/>
        </a:xfrm>
      </p:grpSpPr>
      <p:sp>
        <p:nvSpPr>
          <p:cNvPr id="574" name="Google Shape;574;p67"/>
          <p:cNvSpPr txBox="1"/>
          <p:nvPr/>
        </p:nvSpPr>
        <p:spPr>
          <a:xfrm>
            <a:off x="77469" y="0"/>
            <a:ext cx="8978265" cy="2767330"/>
          </a:xfrm>
          <a:prstGeom prst="rect">
            <a:avLst/>
          </a:prstGeom>
          <a:noFill/>
          <a:ln>
            <a:noFill/>
          </a:ln>
        </p:spPr>
        <p:txBody>
          <a:bodyPr anchorCtr="0" anchor="t" bIns="0" lIns="0" spcFirstLastPara="1" rIns="0" wrap="square" tIns="1143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maintains a separate database records.</a:t>
            </a:r>
            <a:endParaRPr sz="3200">
              <a:solidFill>
                <a:schemeClr val="dk1"/>
              </a:solidFill>
              <a:latin typeface="Times New Roman"/>
              <a:ea typeface="Times New Roman"/>
              <a:cs typeface="Times New Roman"/>
              <a:sym typeface="Times New Roman"/>
            </a:endParaRPr>
          </a:p>
          <a:p>
            <a:pPr indent="-337820" lvl="0" marL="350520" marR="7620" rtl="0" algn="l">
              <a:lnSpc>
                <a:spcPct val="119656"/>
              </a:lnSpc>
              <a:spcBef>
                <a:spcPts val="935"/>
              </a:spcBef>
              <a:spcAft>
                <a:spcPts val="0"/>
              </a:spcAft>
              <a:buNone/>
            </a:pPr>
            <a:r>
              <a:rPr lang="en-US" sz="3200">
                <a:solidFill>
                  <a:schemeClr val="dk1"/>
                </a:solidFill>
                <a:latin typeface="Times New Roman"/>
                <a:ea typeface="Times New Roman"/>
                <a:cs typeface="Times New Roman"/>
                <a:sym typeface="Times New Roman"/>
              </a:rPr>
              <a:t>3)An	application	server	itself	integrates	with  backend databases and systems.</a:t>
            </a:r>
            <a:endParaRPr sz="3200">
              <a:solidFill>
                <a:schemeClr val="dk1"/>
              </a:solidFill>
              <a:latin typeface="Times New Roman"/>
              <a:ea typeface="Times New Roman"/>
              <a:cs typeface="Times New Roman"/>
              <a:sym typeface="Times New Roman"/>
            </a:endParaRPr>
          </a:p>
          <a:p>
            <a:pPr indent="-337820" lvl="0" marL="350520" marR="5080" rtl="0" algn="l">
              <a:lnSpc>
                <a:spcPct val="100000"/>
              </a:lnSpc>
              <a:spcBef>
                <a:spcPts val="675"/>
              </a:spcBef>
              <a:spcAft>
                <a:spcPts val="0"/>
              </a:spcAft>
              <a:buNone/>
            </a:pPr>
            <a:r>
              <a:rPr lang="en-US" sz="3200">
                <a:solidFill>
                  <a:srgbClr val="00AF4F"/>
                </a:solidFill>
                <a:latin typeface="Times New Roman"/>
                <a:ea typeface="Times New Roman"/>
                <a:cs typeface="Times New Roman"/>
                <a:sym typeface="Times New Roman"/>
              </a:rPr>
              <a:t>The	following	diagram	shows	N	tire  application server.</a:t>
            </a:r>
            <a:endParaRPr sz="3200">
              <a:solidFill>
                <a:schemeClr val="dk1"/>
              </a:solidFill>
              <a:latin typeface="Times New Roman"/>
              <a:ea typeface="Times New Roman"/>
              <a:cs typeface="Times New Roman"/>
              <a:sym typeface="Times New Roman"/>
            </a:endParaRPr>
          </a:p>
        </p:txBody>
      </p:sp>
      <p:sp>
        <p:nvSpPr>
          <p:cNvPr id="575" name="Google Shape;575;p67"/>
          <p:cNvSpPr/>
          <p:nvPr/>
        </p:nvSpPr>
        <p:spPr>
          <a:xfrm>
            <a:off x="0" y="2743200"/>
            <a:ext cx="9144000" cy="411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9" name="Shape 579"/>
        <p:cNvGrpSpPr/>
        <p:nvPr/>
      </p:nvGrpSpPr>
      <p:grpSpPr>
        <a:xfrm>
          <a:off x="0" y="0"/>
          <a:ext cx="0" cy="0"/>
          <a:chOff x="0" y="0"/>
          <a:chExt cx="0" cy="0"/>
        </a:xfrm>
      </p:grpSpPr>
      <p:sp>
        <p:nvSpPr>
          <p:cNvPr id="580" name="Google Shape;580;p68"/>
          <p:cNvSpPr txBox="1"/>
          <p:nvPr/>
        </p:nvSpPr>
        <p:spPr>
          <a:xfrm>
            <a:off x="77469" y="34290"/>
            <a:ext cx="8979535" cy="6362700"/>
          </a:xfrm>
          <a:prstGeom prst="rect">
            <a:avLst/>
          </a:prstGeom>
          <a:noFill/>
          <a:ln>
            <a:noFill/>
          </a:ln>
        </p:spPr>
        <p:txBody>
          <a:bodyPr anchorCtr="0" anchor="t" bIns="0" lIns="0" spcFirstLastPara="1" rIns="0" wrap="square" tIns="12700">
            <a:spAutoFit/>
          </a:bodyPr>
          <a:lstStyle/>
          <a:p>
            <a:pPr indent="-203200" lvl="0" marL="12700" marR="92075" rtl="0" algn="l">
              <a:lnSpc>
                <a:spcPct val="999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Here consider that there are j clients which  can request to the server.	A client 1 … or j  sends the request from collaborating or  independent mobile devices of an enterprise  or from a distributed mobile computing  system.</a:t>
            </a:r>
            <a:endParaRPr sz="3200">
              <a:solidFill>
                <a:schemeClr val="dk1"/>
              </a:solidFill>
              <a:latin typeface="Times New Roman"/>
              <a:ea typeface="Times New Roman"/>
              <a:cs typeface="Times New Roman"/>
              <a:sym typeface="Times New Roman"/>
            </a:endParaRPr>
          </a:p>
          <a:p>
            <a:pPr indent="-203200" lvl="0" marL="12700" marR="57785"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Now the requests are passed through tire-1  to tire N and then responses are sent to the  backend system, tire-1.</a:t>
            </a:r>
            <a:endParaRPr sz="3200">
              <a:solidFill>
                <a:schemeClr val="dk1"/>
              </a:solidFill>
              <a:latin typeface="Times New Roman"/>
              <a:ea typeface="Times New Roman"/>
              <a:cs typeface="Times New Roman"/>
              <a:sym typeface="Times New Roman"/>
            </a:endParaRPr>
          </a:p>
          <a:p>
            <a:pPr indent="0" lvl="0" marL="12700" marR="485140" rtl="0" algn="l">
              <a:lnSpc>
                <a:spcPct val="120000"/>
              </a:lnSpc>
              <a:spcBef>
                <a:spcPts val="120"/>
              </a:spcBef>
              <a:spcAft>
                <a:spcPts val="0"/>
              </a:spcAft>
              <a:buNone/>
            </a:pPr>
            <a:r>
              <a:rPr lang="en-US" sz="3200">
                <a:solidFill>
                  <a:srgbClr val="00AF4F"/>
                </a:solidFill>
                <a:latin typeface="Times New Roman"/>
                <a:ea typeface="Times New Roman"/>
                <a:cs typeface="Times New Roman"/>
                <a:sym typeface="Times New Roman"/>
              </a:rPr>
              <a:t>The following are the some of the services  provided by the application server at tire-2</a:t>
            </a:r>
            <a:endParaRPr sz="3200">
              <a:solidFill>
                <a:schemeClr val="dk1"/>
              </a:solidFill>
              <a:latin typeface="Times New Roman"/>
              <a:ea typeface="Times New Roman"/>
              <a:cs typeface="Times New Roman"/>
              <a:sym typeface="Times New Roman"/>
            </a:endParaRPr>
          </a:p>
          <a:p>
            <a:pPr indent="0" lvl="0" marL="12700" marR="5080" rtl="0" algn="l">
              <a:lnSpc>
                <a:spcPct val="120000"/>
              </a:lnSpc>
              <a:spcBef>
                <a:spcPts val="0"/>
              </a:spcBef>
              <a:spcAft>
                <a:spcPts val="0"/>
              </a:spcAft>
              <a:buNone/>
            </a:pPr>
            <a:r>
              <a:rPr lang="en-US" sz="3200">
                <a:solidFill>
                  <a:schemeClr val="dk1"/>
                </a:solidFill>
                <a:latin typeface="Times New Roman"/>
                <a:ea typeface="Times New Roman"/>
                <a:cs typeface="Times New Roman"/>
                <a:sym typeface="Times New Roman"/>
              </a:rPr>
              <a:t>1.	</a:t>
            </a:r>
            <a:r>
              <a:rPr lang="en-US" sz="3200">
                <a:solidFill>
                  <a:srgbClr val="E36B09"/>
                </a:solidFill>
                <a:latin typeface="Times New Roman"/>
                <a:ea typeface="Times New Roman"/>
                <a:cs typeface="Times New Roman"/>
                <a:sym typeface="Times New Roman"/>
              </a:rPr>
              <a:t>Service	i:	</a:t>
            </a:r>
            <a:r>
              <a:rPr lang="en-US" sz="3200">
                <a:solidFill>
                  <a:schemeClr val="dk1"/>
                </a:solidFill>
                <a:latin typeface="Times New Roman"/>
                <a:ea typeface="Times New Roman"/>
                <a:cs typeface="Times New Roman"/>
                <a:sym typeface="Times New Roman"/>
              </a:rPr>
              <a:t>application	logic	processing	at  the server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4" name="Shape 584"/>
        <p:cNvGrpSpPr/>
        <p:nvPr/>
      </p:nvGrpSpPr>
      <p:grpSpPr>
        <a:xfrm>
          <a:off x="0" y="0"/>
          <a:ext cx="0" cy="0"/>
          <a:chOff x="0" y="0"/>
          <a:chExt cx="0" cy="0"/>
        </a:xfrm>
      </p:grpSpPr>
      <p:sp>
        <p:nvSpPr>
          <p:cNvPr id="585" name="Google Shape;585;p69"/>
          <p:cNvSpPr txBox="1"/>
          <p:nvPr/>
        </p:nvSpPr>
        <p:spPr>
          <a:xfrm>
            <a:off x="77469" y="34290"/>
            <a:ext cx="8982075" cy="6362700"/>
          </a:xfrm>
          <a:prstGeom prst="rect">
            <a:avLst/>
          </a:prstGeom>
          <a:noFill/>
          <a:ln>
            <a:noFill/>
          </a:ln>
        </p:spPr>
        <p:txBody>
          <a:bodyPr anchorCtr="0" anchor="t" bIns="0" lIns="0" spcFirstLastPara="1" rIns="0" wrap="square" tIns="12700">
            <a:spAutoFit/>
          </a:bodyPr>
          <a:lstStyle/>
          <a:p>
            <a:pPr indent="-153670" lvl="0" marL="166370" marR="8255" rtl="0" algn="just">
              <a:lnSpc>
                <a:spcPct val="100000"/>
              </a:lnSpc>
              <a:spcBef>
                <a:spcPts val="0"/>
              </a:spcBef>
              <a:spcAft>
                <a:spcPts val="0"/>
              </a:spcAft>
              <a:buClr>
                <a:srgbClr val="000000"/>
              </a:buClr>
              <a:buSzPts val="3200"/>
              <a:buFont typeface="Times New Roman"/>
              <a:buAutoNum type="arabicPeriod" startAt="2"/>
            </a:pPr>
            <a:r>
              <a:rPr lang="en-US" sz="3200">
                <a:solidFill>
                  <a:srgbClr val="E36B09"/>
                </a:solidFill>
                <a:latin typeface="Times New Roman"/>
                <a:ea typeface="Times New Roman"/>
                <a:cs typeface="Times New Roman"/>
                <a:sym typeface="Times New Roman"/>
              </a:rPr>
              <a:t>Service j: </a:t>
            </a:r>
            <a:r>
              <a:rPr lang="en-US" sz="3200">
                <a:solidFill>
                  <a:schemeClr val="dk1"/>
                </a:solidFill>
                <a:latin typeface="Times New Roman"/>
                <a:ea typeface="Times New Roman"/>
                <a:cs typeface="Times New Roman"/>
                <a:sym typeface="Times New Roman"/>
              </a:rPr>
              <a:t>presentation services for device  responses and decoding the device requests.</a:t>
            </a:r>
            <a:endParaRPr sz="3200">
              <a:solidFill>
                <a:schemeClr val="dk1"/>
              </a:solidFill>
              <a:latin typeface="Times New Roman"/>
              <a:ea typeface="Times New Roman"/>
              <a:cs typeface="Times New Roman"/>
              <a:sym typeface="Times New Roman"/>
            </a:endParaRPr>
          </a:p>
          <a:p>
            <a:pPr indent="-203200" lvl="0" marL="12700" marR="5080" rtl="0" algn="just">
              <a:lnSpc>
                <a:spcPct val="99900"/>
              </a:lnSpc>
              <a:spcBef>
                <a:spcPts val="0"/>
              </a:spcBef>
              <a:spcAft>
                <a:spcPts val="0"/>
              </a:spcAft>
              <a:buClr>
                <a:srgbClr val="000000"/>
              </a:buClr>
              <a:buSzPts val="3200"/>
              <a:buFont typeface="Times New Roman"/>
              <a:buAutoNum type="arabicPeriod" startAt="2"/>
            </a:pPr>
            <a:r>
              <a:rPr lang="en-US" sz="3200">
                <a:solidFill>
                  <a:srgbClr val="E36B09"/>
                </a:solidFill>
                <a:latin typeface="Times New Roman"/>
                <a:ea typeface="Times New Roman"/>
                <a:cs typeface="Times New Roman"/>
                <a:sym typeface="Times New Roman"/>
              </a:rPr>
              <a:t>Service k : </a:t>
            </a:r>
            <a:r>
              <a:rPr lang="en-US" sz="3200">
                <a:solidFill>
                  <a:schemeClr val="dk1"/>
                </a:solidFill>
                <a:latin typeface="Times New Roman"/>
                <a:ea typeface="Times New Roman"/>
                <a:cs typeface="Times New Roman"/>
                <a:sym typeface="Times New Roman"/>
              </a:rPr>
              <a:t>transaction services with  support to pervasive computing model of  mobile applications.</a:t>
            </a:r>
            <a:endParaRPr sz="3200">
              <a:solidFill>
                <a:schemeClr val="dk1"/>
              </a:solidFill>
              <a:latin typeface="Times New Roman"/>
              <a:ea typeface="Times New Roman"/>
              <a:cs typeface="Times New Roman"/>
              <a:sym typeface="Times New Roman"/>
            </a:endParaRPr>
          </a:p>
          <a:p>
            <a:pPr indent="-203200" lvl="0" marL="12700" marR="5715" rtl="0" algn="just">
              <a:lnSpc>
                <a:spcPct val="100000"/>
              </a:lnSpc>
              <a:spcBef>
                <a:spcPts val="0"/>
              </a:spcBef>
              <a:spcAft>
                <a:spcPts val="0"/>
              </a:spcAft>
              <a:buClr>
                <a:srgbClr val="000000"/>
              </a:buClr>
              <a:buSzPts val="3200"/>
              <a:buFont typeface="Times New Roman"/>
              <a:buAutoNum type="arabicPeriod" startAt="2"/>
            </a:pPr>
            <a:r>
              <a:rPr lang="en-US" sz="3200">
                <a:solidFill>
                  <a:srgbClr val="E36B09"/>
                </a:solidFill>
                <a:latin typeface="Times New Roman"/>
                <a:ea typeface="Times New Roman"/>
                <a:cs typeface="Times New Roman"/>
                <a:sym typeface="Times New Roman"/>
              </a:rPr>
              <a:t>Application l: </a:t>
            </a:r>
            <a:r>
              <a:rPr lang="en-US" sz="3200">
                <a:solidFill>
                  <a:schemeClr val="dk1"/>
                </a:solidFill>
                <a:latin typeface="Times New Roman"/>
                <a:ea typeface="Times New Roman"/>
                <a:cs typeface="Times New Roman"/>
                <a:sym typeface="Times New Roman"/>
              </a:rPr>
              <a:t>system integration service  for backend services and database at Tiers  3, …, N.</a:t>
            </a:r>
            <a:endParaRPr sz="3200">
              <a:solidFill>
                <a:schemeClr val="dk1"/>
              </a:solidFill>
              <a:latin typeface="Times New Roman"/>
              <a:ea typeface="Times New Roman"/>
              <a:cs typeface="Times New Roman"/>
              <a:sym typeface="Times New Roman"/>
            </a:endParaRPr>
          </a:p>
          <a:p>
            <a:pPr indent="0" lvl="0" marL="12700" marR="6985" rtl="0" algn="just">
              <a:lnSpc>
                <a:spcPct val="120000"/>
              </a:lnSpc>
              <a:spcBef>
                <a:spcPts val="120"/>
              </a:spcBef>
              <a:spcAft>
                <a:spcPts val="0"/>
              </a:spcAft>
              <a:buNone/>
            </a:pPr>
            <a:r>
              <a:rPr lang="en-US" sz="3200">
                <a:solidFill>
                  <a:srgbClr val="00AF4F"/>
                </a:solidFill>
                <a:latin typeface="Times New Roman"/>
                <a:ea typeface="Times New Roman"/>
                <a:cs typeface="Times New Roman"/>
                <a:sym typeface="Times New Roman"/>
              </a:rPr>
              <a:t>The following are the examples of web  database and enterprise application servers</a:t>
            </a:r>
            <a:r>
              <a:rPr lang="en-US" sz="3200">
                <a:solidFill>
                  <a:schemeClr val="dk1"/>
                </a:solidFill>
                <a:latin typeface="Times New Roman"/>
                <a:ea typeface="Times New Roman"/>
                <a:cs typeface="Times New Roman"/>
                <a:sym typeface="Times New Roman"/>
              </a:rPr>
              <a:t>;  1.IBM DB2 is an  RDBMS (Relational  Database Management System) data server  from IBM,</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9" name="Shape 589"/>
        <p:cNvGrpSpPr/>
        <p:nvPr/>
      </p:nvGrpSpPr>
      <p:grpSpPr>
        <a:xfrm>
          <a:off x="0" y="0"/>
          <a:ext cx="0" cy="0"/>
          <a:chOff x="0" y="0"/>
          <a:chExt cx="0" cy="0"/>
        </a:xfrm>
      </p:grpSpPr>
      <p:sp>
        <p:nvSpPr>
          <p:cNvPr id="590" name="Google Shape;590;p70"/>
          <p:cNvSpPr txBox="1"/>
          <p:nvPr/>
        </p:nvSpPr>
        <p:spPr>
          <a:xfrm>
            <a:off x="295909" y="34290"/>
            <a:ext cx="8757920" cy="1488440"/>
          </a:xfrm>
          <a:prstGeom prst="rect">
            <a:avLst/>
          </a:prstGeom>
          <a:noFill/>
          <a:ln>
            <a:noFill/>
          </a:ln>
        </p:spPr>
        <p:txBody>
          <a:bodyPr anchorCtr="0" anchor="t" bIns="0" lIns="0" spcFirstLastPara="1" rIns="0" wrap="square" tIns="12700">
            <a:spAutoFit/>
          </a:bodyPr>
          <a:lstStyle/>
          <a:p>
            <a:pPr indent="-119379" lvl="0" marL="13208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and its versions run on handheld devices  and in enterprises where application logic  processing at the server.</a:t>
            </a:r>
            <a:endParaRPr sz="3200">
              <a:solidFill>
                <a:schemeClr val="dk1"/>
              </a:solidFill>
              <a:latin typeface="Times New Roman"/>
              <a:ea typeface="Times New Roman"/>
              <a:cs typeface="Times New Roman"/>
              <a:sym typeface="Times New Roman"/>
            </a:endParaRPr>
          </a:p>
        </p:txBody>
      </p:sp>
      <p:sp>
        <p:nvSpPr>
          <p:cNvPr id="591" name="Google Shape;591;p70"/>
          <p:cNvSpPr txBox="1"/>
          <p:nvPr/>
        </p:nvSpPr>
        <p:spPr>
          <a:xfrm>
            <a:off x="77469" y="1496059"/>
            <a:ext cx="222440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2.	Oracle</a:t>
            </a:r>
            <a:endParaRPr sz="3200">
              <a:solidFill>
                <a:schemeClr val="dk1"/>
              </a:solidFill>
              <a:latin typeface="Times New Roman"/>
              <a:ea typeface="Times New Roman"/>
              <a:cs typeface="Times New Roman"/>
              <a:sym typeface="Times New Roman"/>
            </a:endParaRPr>
          </a:p>
        </p:txBody>
      </p:sp>
      <p:sp>
        <p:nvSpPr>
          <p:cNvPr id="592" name="Google Shape;592;p70"/>
          <p:cNvSpPr txBox="1"/>
          <p:nvPr/>
        </p:nvSpPr>
        <p:spPr>
          <a:xfrm>
            <a:off x="415290" y="1983740"/>
            <a:ext cx="1685289"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Oracle9i</a:t>
            </a:r>
            <a:endParaRPr sz="3200">
              <a:solidFill>
                <a:schemeClr val="dk1"/>
              </a:solidFill>
              <a:latin typeface="Times New Roman"/>
              <a:ea typeface="Times New Roman"/>
              <a:cs typeface="Times New Roman"/>
              <a:sym typeface="Times New Roman"/>
            </a:endParaRPr>
          </a:p>
        </p:txBody>
      </p:sp>
      <p:sp>
        <p:nvSpPr>
          <p:cNvPr id="593" name="Google Shape;593;p70"/>
          <p:cNvSpPr txBox="1"/>
          <p:nvPr/>
        </p:nvSpPr>
        <p:spPr>
          <a:xfrm>
            <a:off x="2390943" y="1496059"/>
            <a:ext cx="6664325" cy="1000760"/>
          </a:xfrm>
          <a:prstGeom prst="rect">
            <a:avLst/>
          </a:prstGeom>
          <a:noFill/>
          <a:ln>
            <a:noFill/>
          </a:ln>
        </p:spPr>
        <p:txBody>
          <a:bodyPr anchorCtr="0" anchor="t" bIns="0" lIns="0" spcFirstLastPara="1" rIns="0" wrap="square" tIns="12700">
            <a:spAutoFit/>
          </a:bodyPr>
          <a:lstStyle/>
          <a:p>
            <a:pPr indent="421005"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9i	database	Server-RDBMS  server		has	a	large	number	of</a:t>
            </a:r>
            <a:endParaRPr sz="3200">
              <a:solidFill>
                <a:schemeClr val="dk1"/>
              </a:solidFill>
              <a:latin typeface="Times New Roman"/>
              <a:ea typeface="Times New Roman"/>
              <a:cs typeface="Times New Roman"/>
              <a:sym typeface="Times New Roman"/>
            </a:endParaRPr>
          </a:p>
        </p:txBody>
      </p:sp>
      <p:sp>
        <p:nvSpPr>
          <p:cNvPr id="594" name="Google Shape;594;p70"/>
          <p:cNvSpPr txBox="1"/>
          <p:nvPr/>
        </p:nvSpPr>
        <p:spPr>
          <a:xfrm>
            <a:off x="77469" y="2471420"/>
            <a:ext cx="8978900" cy="2950210"/>
          </a:xfrm>
          <a:prstGeom prst="rect">
            <a:avLst/>
          </a:prstGeom>
          <a:noFill/>
          <a:ln>
            <a:noFill/>
          </a:ln>
        </p:spPr>
        <p:txBody>
          <a:bodyPr anchorCtr="0" anchor="t" bIns="0" lIns="0" spcFirstLastPara="1" rIns="0" wrap="square" tIns="12700">
            <a:spAutoFit/>
          </a:bodyPr>
          <a:lstStyle/>
          <a:p>
            <a:pPr indent="0" lvl="0" marL="35052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features and it supports XML documents  and has an option for cluster database.</a:t>
            </a:r>
            <a:endParaRPr sz="3200">
              <a:solidFill>
                <a:schemeClr val="dk1"/>
              </a:solidFill>
              <a:latin typeface="Times New Roman"/>
              <a:ea typeface="Times New Roman"/>
              <a:cs typeface="Times New Roman"/>
              <a:sym typeface="Times New Roman"/>
            </a:endParaRPr>
          </a:p>
          <a:p>
            <a:pPr indent="0" lvl="0" marL="12700" marR="0" rtl="0" algn="just">
              <a:lnSpc>
                <a:spcPct val="119843"/>
              </a:lnSpc>
              <a:spcBef>
                <a:spcPts val="0"/>
              </a:spcBef>
              <a:spcAft>
                <a:spcPts val="0"/>
              </a:spcAft>
              <a:buNone/>
            </a:pPr>
            <a:r>
              <a:rPr lang="en-US" sz="3200">
                <a:solidFill>
                  <a:srgbClr val="0000CC"/>
                </a:solidFill>
                <a:latin typeface="Times New Roman"/>
                <a:ea typeface="Times New Roman"/>
                <a:cs typeface="Times New Roman"/>
                <a:sym typeface="Times New Roman"/>
              </a:rPr>
              <a:t>Enterprise Server:</a:t>
            </a:r>
            <a:endParaRPr sz="3200">
              <a:solidFill>
                <a:schemeClr val="dk1"/>
              </a:solidFill>
              <a:latin typeface="Times New Roman"/>
              <a:ea typeface="Times New Roman"/>
              <a:cs typeface="Times New Roman"/>
              <a:sym typeface="Times New Roman"/>
            </a:endParaRPr>
          </a:p>
          <a:p>
            <a:pPr indent="-337820" lvl="0" marL="350520" marR="5080" rtl="0" algn="just">
              <a:lnSpc>
                <a:spcPct val="120000"/>
              </a:lnSpc>
              <a:spcBef>
                <a:spcPts val="12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 server which is centralized data server in  an enterprise in known as enterprise  server.</a:t>
            </a:r>
            <a:endParaRPr sz="3200">
              <a:solidFill>
                <a:schemeClr val="dk1"/>
              </a:solidFill>
              <a:latin typeface="Times New Roman"/>
              <a:ea typeface="Times New Roman"/>
              <a:cs typeface="Times New Roman"/>
              <a:sym typeface="Times New Roman"/>
            </a:endParaRPr>
          </a:p>
        </p:txBody>
      </p:sp>
      <p:sp>
        <p:nvSpPr>
          <p:cNvPr id="595" name="Google Shape;595;p70"/>
          <p:cNvSpPr txBox="1"/>
          <p:nvPr/>
        </p:nvSpPr>
        <p:spPr>
          <a:xfrm>
            <a:off x="77469" y="5374640"/>
            <a:ext cx="1682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
        <p:nvSpPr>
          <p:cNvPr id="596" name="Google Shape;596;p70"/>
          <p:cNvSpPr txBox="1"/>
          <p:nvPr/>
        </p:nvSpPr>
        <p:spPr>
          <a:xfrm>
            <a:off x="647700" y="5396229"/>
            <a:ext cx="840740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enterprise	server	holds	most	of	the</a:t>
            </a:r>
            <a:endParaRPr sz="3200">
              <a:solidFill>
                <a:schemeClr val="dk1"/>
              </a:solidFill>
              <a:latin typeface="Times New Roman"/>
              <a:ea typeface="Times New Roman"/>
              <a:cs typeface="Times New Roman"/>
              <a:sym typeface="Times New Roman"/>
            </a:endParaRPr>
          </a:p>
        </p:txBody>
      </p:sp>
      <p:sp>
        <p:nvSpPr>
          <p:cNvPr id="597" name="Google Shape;597;p70"/>
          <p:cNvSpPr txBox="1"/>
          <p:nvPr/>
        </p:nvSpPr>
        <p:spPr>
          <a:xfrm>
            <a:off x="415290" y="5883909"/>
            <a:ext cx="8641080" cy="99949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information	about		the	enterprise	and	it  responds	to		the	request	that	are	from</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1" name="Shape 601"/>
        <p:cNvGrpSpPr/>
        <p:nvPr/>
      </p:nvGrpSpPr>
      <p:grpSpPr>
        <a:xfrm>
          <a:off x="0" y="0"/>
          <a:ext cx="0" cy="0"/>
          <a:chOff x="0" y="0"/>
          <a:chExt cx="0" cy="0"/>
        </a:xfrm>
      </p:grpSpPr>
      <p:sp>
        <p:nvSpPr>
          <p:cNvPr id="602" name="Google Shape;602;p71"/>
          <p:cNvSpPr txBox="1"/>
          <p:nvPr/>
        </p:nvSpPr>
        <p:spPr>
          <a:xfrm>
            <a:off x="77469" y="34290"/>
            <a:ext cx="8979535" cy="5976620"/>
          </a:xfrm>
          <a:prstGeom prst="rect">
            <a:avLst/>
          </a:prstGeom>
          <a:noFill/>
          <a:ln>
            <a:noFill/>
          </a:ln>
        </p:spPr>
        <p:txBody>
          <a:bodyPr anchorCtr="0" anchor="t" bIns="0" lIns="0" spcFirstLastPara="1" rIns="0" wrap="square" tIns="12700">
            <a:spAutoFit/>
          </a:bodyPr>
          <a:lstStyle/>
          <a:p>
            <a:pPr indent="-337820" lvl="0" marL="350520" marR="6985"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enterprise servers consists of at least 3  to N tires. These servers has backend  database.</a:t>
            </a:r>
            <a:endParaRPr sz="3200">
              <a:solidFill>
                <a:schemeClr val="dk1"/>
              </a:solidFill>
              <a:latin typeface="Times New Roman"/>
              <a:ea typeface="Times New Roman"/>
              <a:cs typeface="Times New Roman"/>
              <a:sym typeface="Times New Roman"/>
            </a:endParaRPr>
          </a:p>
          <a:p>
            <a:pPr indent="-337820" lvl="0" marL="350520" marR="8890" rtl="0" algn="just">
              <a:lnSpc>
                <a:spcPct val="100000"/>
              </a:lnSpc>
              <a:spcBef>
                <a:spcPts val="790"/>
              </a:spcBef>
              <a:spcAft>
                <a:spcPts val="0"/>
              </a:spcAft>
              <a:buNone/>
            </a:pPr>
            <a:r>
              <a:rPr lang="en-US" sz="3200">
                <a:solidFill>
                  <a:srgbClr val="00AF4F"/>
                </a:solidFill>
                <a:latin typeface="Times New Roman"/>
                <a:ea typeface="Times New Roman"/>
                <a:cs typeface="Times New Roman"/>
                <a:sym typeface="Times New Roman"/>
              </a:rPr>
              <a:t>The following are examples for enterprise  servers</a:t>
            </a:r>
            <a:endParaRPr sz="3200">
              <a:solidFill>
                <a:schemeClr val="dk1"/>
              </a:solidFill>
              <a:latin typeface="Times New Roman"/>
              <a:ea typeface="Times New Roman"/>
              <a:cs typeface="Times New Roman"/>
              <a:sym typeface="Times New Roman"/>
            </a:endParaRPr>
          </a:p>
          <a:p>
            <a:pPr indent="-337820" lvl="0" marL="350520" marR="6985" rtl="0" algn="just">
              <a:lnSpc>
                <a:spcPct val="100000"/>
              </a:lnSpc>
              <a:spcBef>
                <a:spcPts val="0"/>
              </a:spcBef>
              <a:spcAft>
                <a:spcPts val="0"/>
              </a:spcAft>
              <a:buClr>
                <a:schemeClr val="dk1"/>
              </a:buClr>
              <a:buSzPts val="3100"/>
              <a:buFont typeface="Times New Roman"/>
              <a:buAutoNum type="arabicPeriod"/>
            </a:pPr>
            <a:r>
              <a:rPr lang="en-US" sz="3200">
                <a:solidFill>
                  <a:schemeClr val="dk1"/>
                </a:solidFill>
                <a:latin typeface="Times New Roman"/>
                <a:ea typeface="Times New Roman"/>
                <a:cs typeface="Times New Roman"/>
                <a:sym typeface="Times New Roman"/>
              </a:rPr>
              <a:t>Web Generic application servers for Java-  based web applications (Microsoft, Sun,  and Netscape) with additional support for  wireless network and mobile devices.</a:t>
            </a:r>
            <a:endParaRPr sz="3200">
              <a:solidFill>
                <a:schemeClr val="dk1"/>
              </a:solidFill>
              <a:latin typeface="Times New Roman"/>
              <a:ea typeface="Times New Roman"/>
              <a:cs typeface="Times New Roman"/>
              <a:sym typeface="Times New Roman"/>
            </a:endParaRPr>
          </a:p>
          <a:p>
            <a:pPr indent="-337820" lvl="0" marL="350520" marR="5080" rtl="0" algn="just">
              <a:lnSpc>
                <a:spcPct val="120000"/>
              </a:lnSpc>
              <a:spcBef>
                <a:spcPts val="114"/>
              </a:spcBef>
              <a:spcAft>
                <a:spcPts val="0"/>
              </a:spcAft>
              <a:buClr>
                <a:schemeClr val="dk1"/>
              </a:buClr>
              <a:buSzPts val="3200"/>
              <a:buFont typeface="Arial"/>
              <a:buAutoNum type="arabicPeriod"/>
            </a:pPr>
            <a:r>
              <a:rPr lang="en-US" sz="3200">
                <a:solidFill>
                  <a:schemeClr val="dk1"/>
                </a:solidFill>
                <a:latin typeface="Times New Roman"/>
                <a:ea typeface="Times New Roman"/>
                <a:cs typeface="Times New Roman"/>
                <a:sym typeface="Times New Roman"/>
              </a:rPr>
              <a:t>IBM Web Sphere Application Server with  specialized mobile Web computing  application server.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6" name="Shape 606"/>
        <p:cNvGrpSpPr/>
        <p:nvPr/>
      </p:nvGrpSpPr>
      <p:grpSpPr>
        <a:xfrm>
          <a:off x="0" y="0"/>
          <a:ext cx="0" cy="0"/>
          <a:chOff x="0" y="0"/>
          <a:chExt cx="0" cy="0"/>
        </a:xfrm>
      </p:grpSpPr>
      <p:sp>
        <p:nvSpPr>
          <p:cNvPr id="607" name="Google Shape;607;p72"/>
          <p:cNvSpPr txBox="1"/>
          <p:nvPr/>
        </p:nvSpPr>
        <p:spPr>
          <a:xfrm>
            <a:off x="77469" y="34290"/>
            <a:ext cx="8988425" cy="6849109"/>
          </a:xfrm>
          <a:prstGeom prst="rect">
            <a:avLst/>
          </a:prstGeom>
          <a:noFill/>
          <a:ln>
            <a:noFill/>
          </a:ln>
        </p:spPr>
        <p:txBody>
          <a:bodyPr anchorCtr="0" anchor="t" bIns="0" lIns="0" spcFirstLastPara="1" rIns="0" wrap="square" tIns="12700">
            <a:spAutoFit/>
          </a:bodyPr>
          <a:lstStyle/>
          <a:p>
            <a:pPr indent="0" lvl="0" marL="12700" marR="12700" rtl="0" algn="l">
              <a:lnSpc>
                <a:spcPct val="99900"/>
              </a:lnSpc>
              <a:spcBef>
                <a:spcPts val="0"/>
              </a:spcBef>
              <a:spcAft>
                <a:spcPts val="0"/>
              </a:spcAft>
              <a:buNone/>
            </a:pPr>
            <a:r>
              <a:rPr lang="en-US" sz="3200">
                <a:solidFill>
                  <a:schemeClr val="dk1"/>
                </a:solidFill>
                <a:latin typeface="Times New Roman"/>
                <a:ea typeface="Times New Roman"/>
                <a:cs typeface="Times New Roman"/>
                <a:sym typeface="Times New Roman"/>
              </a:rPr>
              <a:t>3.	IBM	Domino		Application		Server		for  workgroups, email applications, and support  for handheld and Windows CE devices.  4.Microsoft	Mobile	Information	Server.	(e.g.,  for messenger and email).</a:t>
            </a:r>
            <a:endParaRPr sz="3200">
              <a:solidFill>
                <a:schemeClr val="dk1"/>
              </a:solidFill>
              <a:latin typeface="Times New Roman"/>
              <a:ea typeface="Times New Roman"/>
              <a:cs typeface="Times New Roman"/>
              <a:sym typeface="Times New Roman"/>
            </a:endParaRPr>
          </a:p>
          <a:p>
            <a:pPr indent="-203200" lvl="0" marL="12700" marR="288925" rtl="0" algn="l">
              <a:lnSpc>
                <a:spcPct val="100000"/>
              </a:lnSpc>
              <a:spcBef>
                <a:spcPts val="0"/>
              </a:spcBef>
              <a:spcAft>
                <a:spcPts val="0"/>
              </a:spcAft>
              <a:buClr>
                <a:schemeClr val="dk1"/>
              </a:buClr>
              <a:buSzPts val="3200"/>
              <a:buFont typeface="Times New Roman"/>
              <a:buAutoNum type="arabicPeriod" startAt="5"/>
            </a:pPr>
            <a:r>
              <a:rPr lang="en-US" sz="3200">
                <a:solidFill>
                  <a:schemeClr val="dk1"/>
                </a:solidFill>
                <a:latin typeface="Times New Roman"/>
                <a:ea typeface="Times New Roman"/>
                <a:cs typeface="Times New Roman"/>
                <a:sym typeface="Times New Roman"/>
              </a:rPr>
              <a:t>Oracle 9i Application Server for database  services with mobile support.</a:t>
            </a:r>
            <a:endParaRPr sz="3200">
              <a:solidFill>
                <a:schemeClr val="dk1"/>
              </a:solidFill>
              <a:latin typeface="Times New Roman"/>
              <a:ea typeface="Times New Roman"/>
              <a:cs typeface="Times New Roman"/>
              <a:sym typeface="Times New Roman"/>
            </a:endParaRPr>
          </a:p>
          <a:p>
            <a:pPr indent="-203200" lvl="0" marL="12700" marR="15240" rtl="0" algn="l">
              <a:lnSpc>
                <a:spcPct val="100000"/>
              </a:lnSpc>
              <a:spcBef>
                <a:spcPts val="0"/>
              </a:spcBef>
              <a:spcAft>
                <a:spcPts val="0"/>
              </a:spcAft>
              <a:buClr>
                <a:schemeClr val="dk1"/>
              </a:buClr>
              <a:buSzPts val="3200"/>
              <a:buFont typeface="Times New Roman"/>
              <a:buAutoNum type="arabicPeriod" startAt="5"/>
            </a:pPr>
            <a:r>
              <a:rPr lang="en-US" sz="3200">
                <a:solidFill>
                  <a:schemeClr val="dk1"/>
                </a:solidFill>
                <a:latin typeface="Times New Roman"/>
                <a:ea typeface="Times New Roman"/>
                <a:cs typeface="Times New Roman"/>
                <a:sym typeface="Times New Roman"/>
              </a:rPr>
              <a:t>Puma	and	Synchrologic	iMobile	Suite	for  data-synchronization services.</a:t>
            </a:r>
            <a:endParaRPr sz="3200">
              <a:solidFill>
                <a:schemeClr val="dk1"/>
              </a:solidFill>
              <a:latin typeface="Times New Roman"/>
              <a:ea typeface="Times New Roman"/>
              <a:cs typeface="Times New Roman"/>
              <a:sym typeface="Times New Roman"/>
            </a:endParaRPr>
          </a:p>
          <a:p>
            <a:pPr indent="-203200" lvl="0" marL="12700" marR="5080" rtl="0" algn="l">
              <a:lnSpc>
                <a:spcPct val="120000"/>
              </a:lnSpc>
              <a:spcBef>
                <a:spcPts val="120"/>
              </a:spcBef>
              <a:spcAft>
                <a:spcPts val="0"/>
              </a:spcAft>
              <a:buClr>
                <a:schemeClr val="dk1"/>
              </a:buClr>
              <a:buSzPts val="3200"/>
              <a:buFont typeface="Times New Roman"/>
              <a:buAutoNum type="arabicPeriod" startAt="5"/>
            </a:pPr>
            <a:r>
              <a:rPr lang="en-US" sz="3200">
                <a:solidFill>
                  <a:schemeClr val="dk1"/>
                </a:solidFill>
                <a:latin typeface="Times New Roman"/>
                <a:ea typeface="Times New Roman"/>
                <a:cs typeface="Times New Roman"/>
                <a:sym typeface="Times New Roman"/>
              </a:rPr>
              <a:t>Nokia WAP (Wireless Application	Protocol)  Server for wireless Internet WAP apps.</a:t>
            </a:r>
            <a:endParaRPr sz="3200">
              <a:solidFill>
                <a:schemeClr val="dk1"/>
              </a:solidFill>
              <a:latin typeface="Times New Roman"/>
              <a:ea typeface="Times New Roman"/>
              <a:cs typeface="Times New Roman"/>
              <a:sym typeface="Times New Roman"/>
            </a:endParaRPr>
          </a:p>
          <a:p>
            <a:pPr indent="-658495" lvl="0" marL="670560" marR="0" rtl="0" algn="l">
              <a:lnSpc>
                <a:spcPct val="115937"/>
              </a:lnSpc>
              <a:spcBef>
                <a:spcPts val="0"/>
              </a:spcBef>
              <a:spcAft>
                <a:spcPts val="0"/>
              </a:spcAft>
              <a:buClr>
                <a:schemeClr val="dk1"/>
              </a:buClr>
              <a:buSzPts val="3200"/>
              <a:buFont typeface="Times New Roman"/>
              <a:buAutoNum type="arabicPeriod" startAt="5"/>
            </a:pPr>
            <a:r>
              <a:rPr lang="en-US" sz="3200">
                <a:solidFill>
                  <a:schemeClr val="dk1"/>
                </a:solidFill>
                <a:latin typeface="Times New Roman"/>
                <a:ea typeface="Times New Roman"/>
                <a:cs typeface="Times New Roman"/>
                <a:sym typeface="Times New Roman"/>
              </a:rPr>
              <a:t>BlackBerry	Enterprise	Server	(BES)─	a</a:t>
            </a:r>
            <a:endParaRPr sz="3200">
              <a:solidFill>
                <a:schemeClr val="dk1"/>
              </a:solidFill>
              <a:latin typeface="Times New Roman"/>
              <a:ea typeface="Times New Roman"/>
              <a:cs typeface="Times New Roman"/>
              <a:sym typeface="Times New Roman"/>
            </a:endParaRPr>
          </a:p>
          <a:p>
            <a:pPr indent="0" lvl="0" marL="12700" marR="17145"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middleware	software	for	BlackBerry	wireless  devices.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1" name="Shape 611"/>
        <p:cNvGrpSpPr/>
        <p:nvPr/>
      </p:nvGrpSpPr>
      <p:grpSpPr>
        <a:xfrm>
          <a:off x="0" y="0"/>
          <a:ext cx="0" cy="0"/>
          <a:chOff x="0" y="0"/>
          <a:chExt cx="0" cy="0"/>
        </a:xfrm>
      </p:grpSpPr>
      <p:sp>
        <p:nvSpPr>
          <p:cNvPr id="612" name="Google Shape;612;p73"/>
          <p:cNvSpPr txBox="1"/>
          <p:nvPr/>
        </p:nvSpPr>
        <p:spPr>
          <a:xfrm>
            <a:off x="77469" y="0"/>
            <a:ext cx="8979535" cy="4716780"/>
          </a:xfrm>
          <a:prstGeom prst="rect">
            <a:avLst/>
          </a:prstGeom>
          <a:noFill/>
          <a:ln>
            <a:noFill/>
          </a:ln>
        </p:spPr>
        <p:txBody>
          <a:bodyPr anchorCtr="0" anchor="t" bIns="0" lIns="0" spcFirstLastPara="1" rIns="0" wrap="square" tIns="114300">
            <a:spAutoFit/>
          </a:bodyPr>
          <a:lstStyle/>
          <a:p>
            <a:pPr indent="0" lvl="0" marL="12700" marR="0" rtl="0" algn="just">
              <a:lnSpc>
                <a:spcPct val="100000"/>
              </a:lnSpc>
              <a:spcBef>
                <a:spcPts val="0"/>
              </a:spcBef>
              <a:spcAft>
                <a:spcPts val="0"/>
              </a:spcAft>
              <a:buNone/>
            </a:pPr>
            <a:r>
              <a:rPr lang="en-US" sz="3200">
                <a:solidFill>
                  <a:srgbClr val="0000CC"/>
                </a:solidFill>
                <a:latin typeface="Times New Roman"/>
                <a:ea typeface="Times New Roman"/>
                <a:cs typeface="Times New Roman"/>
                <a:sym typeface="Times New Roman"/>
              </a:rPr>
              <a:t>Sun Java System Web Server 6</a:t>
            </a:r>
            <a:endParaRPr sz="3200">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Sun Java System web server 6 is used for  large business applications. It is  compatible with number of operating  systems and allows the deployment of CGI,  PHP, ColdFusion, Servelets, JSP and ASP.</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CGI-Common Gateway Interface is a  protocol, it is a language neutral interface  for processing. It use PERL or PHP.</a:t>
            </a:r>
            <a:endParaRPr sz="3200">
              <a:solidFill>
                <a:schemeClr val="dk1"/>
              </a:solidFill>
              <a:latin typeface="Times New Roman"/>
              <a:ea typeface="Times New Roman"/>
              <a:cs typeface="Times New Roman"/>
              <a:sym typeface="Times New Roman"/>
            </a:endParaRPr>
          </a:p>
        </p:txBody>
      </p:sp>
      <p:sp>
        <p:nvSpPr>
          <p:cNvPr id="613" name="Google Shape;613;p73"/>
          <p:cNvSpPr txBox="1"/>
          <p:nvPr/>
        </p:nvSpPr>
        <p:spPr>
          <a:xfrm>
            <a:off x="77469" y="4725670"/>
            <a:ext cx="2283460" cy="148844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PHP-Pre  language  preparing</a:t>
            </a:r>
            <a:endParaRPr sz="3200">
              <a:solidFill>
                <a:schemeClr val="dk1"/>
              </a:solidFill>
              <a:latin typeface="Times New Roman"/>
              <a:ea typeface="Times New Roman"/>
              <a:cs typeface="Times New Roman"/>
              <a:sym typeface="Times New Roman"/>
            </a:endParaRPr>
          </a:p>
        </p:txBody>
      </p:sp>
      <p:sp>
        <p:nvSpPr>
          <p:cNvPr id="614" name="Google Shape;614;p73"/>
          <p:cNvSpPr txBox="1"/>
          <p:nvPr/>
        </p:nvSpPr>
        <p:spPr>
          <a:xfrm>
            <a:off x="2610980" y="5213350"/>
            <a:ext cx="5281930" cy="1000760"/>
          </a:xfrm>
          <a:prstGeom prst="rect">
            <a:avLst/>
          </a:prstGeom>
          <a:noFill/>
          <a:ln>
            <a:noFill/>
          </a:ln>
        </p:spPr>
        <p:txBody>
          <a:bodyPr anchorCtr="0" anchor="t" bIns="0" lIns="0" spcFirstLastPara="1" rIns="0" wrap="square" tIns="12700">
            <a:spAutoFit/>
          </a:bodyPr>
          <a:lstStyle/>
          <a:p>
            <a:pPr indent="-141605" lvl="0" marL="15367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		processing	the	text  it	in	hypertext	format</a:t>
            </a:r>
            <a:endParaRPr sz="3200">
              <a:solidFill>
                <a:schemeClr val="dk1"/>
              </a:solidFill>
              <a:latin typeface="Times New Roman"/>
              <a:ea typeface="Times New Roman"/>
              <a:cs typeface="Times New Roman"/>
              <a:sym typeface="Times New Roman"/>
            </a:endParaRPr>
          </a:p>
        </p:txBody>
      </p:sp>
      <p:sp>
        <p:nvSpPr>
          <p:cNvPr id="615" name="Google Shape;615;p73"/>
          <p:cNvSpPr txBox="1"/>
          <p:nvPr/>
        </p:nvSpPr>
        <p:spPr>
          <a:xfrm>
            <a:off x="2660243" y="4725670"/>
            <a:ext cx="6395720" cy="1488440"/>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Hypertext	Processor,	is	a</a:t>
            </a:r>
            <a:endParaRPr sz="3200">
              <a:solidFill>
                <a:schemeClr val="dk1"/>
              </a:solidFill>
              <a:latin typeface="Times New Roman"/>
              <a:ea typeface="Times New Roman"/>
              <a:cs typeface="Times New Roman"/>
              <a:sym typeface="Times New Roman"/>
            </a:endParaRPr>
          </a:p>
          <a:p>
            <a:pPr indent="-1269" lvl="0" marL="5626735" marR="5080"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and  and</a:t>
            </a:r>
            <a:endParaRPr sz="3200">
              <a:solidFill>
                <a:schemeClr val="dk1"/>
              </a:solidFill>
              <a:latin typeface="Times New Roman"/>
              <a:ea typeface="Times New Roman"/>
              <a:cs typeface="Times New Roman"/>
              <a:sym typeface="Times New Roman"/>
            </a:endParaRPr>
          </a:p>
        </p:txBody>
      </p:sp>
      <p:sp>
        <p:nvSpPr>
          <p:cNvPr id="616" name="Google Shape;616;p73"/>
          <p:cNvSpPr txBox="1"/>
          <p:nvPr/>
        </p:nvSpPr>
        <p:spPr>
          <a:xfrm>
            <a:off x="415290" y="6187440"/>
            <a:ext cx="566547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enables dynamic web pages.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0" name="Shape 620"/>
        <p:cNvGrpSpPr/>
        <p:nvPr/>
      </p:nvGrpSpPr>
      <p:grpSpPr>
        <a:xfrm>
          <a:off x="0" y="0"/>
          <a:ext cx="0" cy="0"/>
          <a:chOff x="0" y="0"/>
          <a:chExt cx="0" cy="0"/>
        </a:xfrm>
      </p:grpSpPr>
      <p:sp>
        <p:nvSpPr>
          <p:cNvPr id="621" name="Google Shape;621;p74"/>
          <p:cNvSpPr txBox="1"/>
          <p:nvPr/>
        </p:nvSpPr>
        <p:spPr>
          <a:xfrm>
            <a:off x="77469" y="34290"/>
            <a:ext cx="8978265" cy="6869430"/>
          </a:xfrm>
          <a:prstGeom prst="rect">
            <a:avLst/>
          </a:prstGeom>
          <a:noFill/>
          <a:ln>
            <a:noFill/>
          </a:ln>
        </p:spPr>
        <p:txBody>
          <a:bodyPr anchorCtr="0" anchor="t" bIns="0" lIns="0" spcFirstLastPara="1" rIns="0" wrap="square" tIns="12700">
            <a:spAutoFit/>
          </a:bodyPr>
          <a:lstStyle/>
          <a:p>
            <a:pPr indent="-337820" lvl="0" marL="350520" marR="5080" rtl="0" algn="just">
              <a:lnSpc>
                <a:spcPct val="999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ColdFusion creates  pages by joining  different entities, elements, and databases  before a web server sends the response to  the client.</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Servelets are Java classes at the server  side and JSP is a web page at the server  which does the following using servelets;</a:t>
            </a:r>
            <a:endParaRPr sz="3200">
              <a:solidFill>
                <a:schemeClr val="dk1"/>
              </a:solidFill>
              <a:latin typeface="Times New Roman"/>
              <a:ea typeface="Times New Roman"/>
              <a:cs typeface="Times New Roman"/>
              <a:sym typeface="Times New Roman"/>
            </a:endParaRPr>
          </a:p>
          <a:p>
            <a:pPr indent="-358775" lvl="0" marL="370840" marR="0" rtl="0" algn="just">
              <a:lnSpc>
                <a:spcPct val="100000"/>
              </a:lnSpc>
              <a:spcBef>
                <a:spcPts val="790"/>
              </a:spcBef>
              <a:spcAft>
                <a:spcPts val="0"/>
              </a:spcAft>
              <a:buClr>
                <a:schemeClr val="dk1"/>
              </a:buClr>
              <a:buSzPts val="3100"/>
              <a:buFont typeface="Times New Roman"/>
              <a:buAutoNum type="alphaLcParenR"/>
            </a:pPr>
            <a:r>
              <a:rPr lang="en-US" sz="3200">
                <a:solidFill>
                  <a:schemeClr val="dk1"/>
                </a:solidFill>
                <a:latin typeface="Times New Roman"/>
                <a:ea typeface="Times New Roman"/>
                <a:cs typeface="Times New Roman"/>
                <a:sym typeface="Times New Roman"/>
              </a:rPr>
              <a:t>Process the web page.</a:t>
            </a:r>
            <a:endParaRPr sz="3200">
              <a:solidFill>
                <a:schemeClr val="dk1"/>
              </a:solidFill>
              <a:latin typeface="Times New Roman"/>
              <a:ea typeface="Times New Roman"/>
              <a:cs typeface="Times New Roman"/>
              <a:sym typeface="Times New Roman"/>
            </a:endParaRPr>
          </a:p>
          <a:p>
            <a:pPr indent="-374650" lvl="0" marL="387350" marR="0" rtl="0" algn="just">
              <a:lnSpc>
                <a:spcPct val="100000"/>
              </a:lnSpc>
              <a:spcBef>
                <a:spcPts val="800"/>
              </a:spcBef>
              <a:spcAft>
                <a:spcPts val="0"/>
              </a:spcAft>
              <a:buClr>
                <a:schemeClr val="dk1"/>
              </a:buClr>
              <a:buSzPts val="3100"/>
              <a:buFont typeface="Times New Roman"/>
              <a:buAutoNum type="alphaLcParenR"/>
            </a:pPr>
            <a:r>
              <a:rPr lang="en-US" sz="3200">
                <a:solidFill>
                  <a:schemeClr val="dk1"/>
                </a:solidFill>
                <a:latin typeface="Times New Roman"/>
                <a:ea typeface="Times New Roman"/>
                <a:cs typeface="Times New Roman"/>
                <a:sym typeface="Times New Roman"/>
              </a:rPr>
              <a:t>Connects the page to database.</a:t>
            </a:r>
            <a:endParaRPr sz="3200">
              <a:solidFill>
                <a:schemeClr val="dk1"/>
              </a:solidFill>
              <a:latin typeface="Times New Roman"/>
              <a:ea typeface="Times New Roman"/>
              <a:cs typeface="Times New Roman"/>
              <a:sym typeface="Times New Roman"/>
            </a:endParaRPr>
          </a:p>
          <a:p>
            <a:pPr indent="-337820" lvl="0" marL="350520" marR="7620" rtl="0" algn="just">
              <a:lnSpc>
                <a:spcPct val="100000"/>
              </a:lnSpc>
              <a:spcBef>
                <a:spcPts val="800"/>
              </a:spcBef>
              <a:spcAft>
                <a:spcPts val="0"/>
              </a:spcAft>
              <a:buClr>
                <a:schemeClr val="dk1"/>
              </a:buClr>
              <a:buSzPts val="3100"/>
              <a:buFont typeface="Times New Roman"/>
              <a:buAutoNum type="alphaLcParenR"/>
            </a:pPr>
            <a:r>
              <a:rPr lang="en-US" sz="3200">
                <a:solidFill>
                  <a:schemeClr val="dk1"/>
                </a:solidFill>
                <a:latin typeface="Times New Roman"/>
                <a:ea typeface="Times New Roman"/>
                <a:cs typeface="Times New Roman"/>
                <a:sym typeface="Times New Roman"/>
              </a:rPr>
              <a:t>Deploy Java script code, Java components  and directives.</a:t>
            </a:r>
            <a:endParaRPr sz="3200">
              <a:solidFill>
                <a:schemeClr val="dk1"/>
              </a:solidFill>
              <a:latin typeface="Times New Roman"/>
              <a:ea typeface="Times New Roman"/>
              <a:cs typeface="Times New Roman"/>
              <a:sym typeface="Times New Roman"/>
            </a:endParaRPr>
          </a:p>
          <a:p>
            <a:pPr indent="-337820" lvl="0" marL="350520" marR="5715" rtl="0" algn="just">
              <a:lnSpc>
                <a:spcPct val="100000"/>
              </a:lnSpc>
              <a:spcBef>
                <a:spcPts val="790"/>
              </a:spcBef>
              <a:spcAft>
                <a:spcPts val="0"/>
              </a:spcAft>
              <a:buClr>
                <a:schemeClr val="dk1"/>
              </a:buClr>
              <a:buSzPts val="3100"/>
              <a:buFont typeface="Times New Roman"/>
              <a:buAutoNum type="alphaLcParenR"/>
            </a:pPr>
            <a:r>
              <a:rPr lang="en-US" sz="3200">
                <a:solidFill>
                  <a:schemeClr val="dk1"/>
                </a:solidFill>
                <a:latin typeface="Times New Roman"/>
                <a:ea typeface="Times New Roman"/>
                <a:cs typeface="Times New Roman"/>
                <a:sym typeface="Times New Roman"/>
              </a:rPr>
              <a:t>Generates responses when client send  request in HTML.</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5" name="Shape 625"/>
        <p:cNvGrpSpPr/>
        <p:nvPr/>
      </p:nvGrpSpPr>
      <p:grpSpPr>
        <a:xfrm>
          <a:off x="0" y="0"/>
          <a:ext cx="0" cy="0"/>
          <a:chOff x="0" y="0"/>
          <a:chExt cx="0" cy="0"/>
        </a:xfrm>
      </p:grpSpPr>
      <p:sp>
        <p:nvSpPr>
          <p:cNvPr id="626" name="Google Shape;626;p75"/>
          <p:cNvSpPr txBox="1"/>
          <p:nvPr/>
        </p:nvSpPr>
        <p:spPr>
          <a:xfrm>
            <a:off x="77469" y="34290"/>
            <a:ext cx="8973185" cy="2178050"/>
          </a:xfrm>
          <a:prstGeom prst="rect">
            <a:avLst/>
          </a:prstGeom>
          <a:noFill/>
          <a:ln>
            <a:noFill/>
          </a:ln>
        </p:spPr>
        <p:txBody>
          <a:bodyPr anchorCtr="0" anchor="t" bIns="0" lIns="0" spcFirstLastPara="1" rIns="0" wrap="square" tIns="12700">
            <a:spAutoFit/>
          </a:bodyPr>
          <a:lstStyle/>
          <a:p>
            <a:pPr indent="-337820" lvl="0" marL="35052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ASP-Active	Server	Page	is	also	a	web	page  do the following;</a:t>
            </a:r>
            <a:endParaRPr sz="3200">
              <a:solidFill>
                <a:schemeClr val="dk1"/>
              </a:solidFill>
              <a:latin typeface="Times New Roman"/>
              <a:ea typeface="Times New Roman"/>
              <a:cs typeface="Times New Roman"/>
              <a:sym typeface="Times New Roman"/>
            </a:endParaRPr>
          </a:p>
          <a:p>
            <a:pPr indent="-358775" lvl="0" marL="370840" marR="0" rtl="0" algn="l">
              <a:lnSpc>
                <a:spcPct val="100000"/>
              </a:lnSpc>
              <a:spcBef>
                <a:spcPts val="790"/>
              </a:spcBef>
              <a:spcAft>
                <a:spcPts val="0"/>
              </a:spcAft>
              <a:buClr>
                <a:schemeClr val="dk1"/>
              </a:buClr>
              <a:buSzPts val="3100"/>
              <a:buFont typeface="Times New Roman"/>
              <a:buAutoNum type="alphaLcParenR"/>
            </a:pPr>
            <a:r>
              <a:rPr lang="en-US" sz="3200">
                <a:solidFill>
                  <a:schemeClr val="dk1"/>
                </a:solidFill>
                <a:latin typeface="Times New Roman"/>
                <a:ea typeface="Times New Roman"/>
                <a:cs typeface="Times New Roman"/>
                <a:sym typeface="Times New Roman"/>
              </a:rPr>
              <a:t>Process the web page.</a:t>
            </a:r>
            <a:endParaRPr sz="3200">
              <a:solidFill>
                <a:schemeClr val="dk1"/>
              </a:solidFill>
              <a:latin typeface="Times New Roman"/>
              <a:ea typeface="Times New Roman"/>
              <a:cs typeface="Times New Roman"/>
              <a:sym typeface="Times New Roman"/>
            </a:endParaRPr>
          </a:p>
          <a:p>
            <a:pPr indent="-374650" lvl="0" marL="387350" marR="0" rtl="0" algn="l">
              <a:lnSpc>
                <a:spcPct val="100000"/>
              </a:lnSpc>
              <a:spcBef>
                <a:spcPts val="800"/>
              </a:spcBef>
              <a:spcAft>
                <a:spcPts val="0"/>
              </a:spcAft>
              <a:buClr>
                <a:schemeClr val="dk1"/>
              </a:buClr>
              <a:buSzPts val="3100"/>
              <a:buFont typeface="Times New Roman"/>
              <a:buAutoNum type="alphaLcParenR"/>
            </a:pPr>
            <a:r>
              <a:rPr lang="en-US" sz="3200">
                <a:solidFill>
                  <a:schemeClr val="dk1"/>
                </a:solidFill>
                <a:latin typeface="Times New Roman"/>
                <a:ea typeface="Times New Roman"/>
                <a:cs typeface="Times New Roman"/>
                <a:sym typeface="Times New Roman"/>
              </a:rPr>
              <a:t>Connects to the database.</a:t>
            </a:r>
            <a:endParaRPr sz="3200">
              <a:solidFill>
                <a:schemeClr val="dk1"/>
              </a:solidFill>
              <a:latin typeface="Times New Roman"/>
              <a:ea typeface="Times New Roman"/>
              <a:cs typeface="Times New Roman"/>
              <a:sym typeface="Times New Roman"/>
            </a:endParaRPr>
          </a:p>
        </p:txBody>
      </p:sp>
      <p:graphicFrame>
        <p:nvGraphicFramePr>
          <p:cNvPr id="627" name="Google Shape;627;p75"/>
          <p:cNvGraphicFramePr/>
          <p:nvPr/>
        </p:nvGraphicFramePr>
        <p:xfrm>
          <a:off x="58419" y="2324854"/>
          <a:ext cx="3000000" cy="3000000"/>
        </p:xfrm>
        <a:graphic>
          <a:graphicData uri="http://schemas.openxmlformats.org/drawingml/2006/table">
            <a:tbl>
              <a:tblPr bandRow="1" firstRow="1">
                <a:noFill/>
                <a:tableStyleId>{A01275AD-D5A8-4055-AE1C-DA69248193DE}</a:tableStyleId>
              </a:tblPr>
              <a:tblGrid>
                <a:gridCol w="5049525"/>
                <a:gridCol w="1345575"/>
                <a:gridCol w="1478925"/>
                <a:gridCol w="1141725"/>
              </a:tblGrid>
              <a:tr h="482350">
                <a:tc>
                  <a:txBody>
                    <a:bodyPr/>
                    <a:lstStyle/>
                    <a:p>
                      <a:pPr indent="0" lvl="0" marL="31750" marR="0" rtl="0" algn="l">
                        <a:lnSpc>
                          <a:spcPct val="114187"/>
                        </a:lnSpc>
                        <a:spcBef>
                          <a:spcPts val="0"/>
                        </a:spcBef>
                        <a:spcAft>
                          <a:spcPts val="0"/>
                        </a:spcAft>
                        <a:buNone/>
                      </a:pPr>
                      <a:r>
                        <a:rPr lang="en-US" sz="3200" u="none" cap="none" strike="noStrike">
                          <a:latin typeface="Times New Roman"/>
                          <a:ea typeface="Times New Roman"/>
                          <a:cs typeface="Times New Roman"/>
                          <a:sym typeface="Times New Roman"/>
                        </a:rPr>
                        <a:t>c)Deploy	Java	script,</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424180" marR="0" rtl="0" algn="l">
                        <a:lnSpc>
                          <a:spcPct val="114187"/>
                        </a:lnSpc>
                        <a:spcBef>
                          <a:spcPts val="0"/>
                        </a:spcBef>
                        <a:spcAft>
                          <a:spcPts val="0"/>
                        </a:spcAft>
                        <a:buNone/>
                      </a:pPr>
                      <a:r>
                        <a:rPr lang="en-US" sz="3200" u="none" cap="none" strike="noStrike">
                          <a:latin typeface="Times New Roman"/>
                          <a:ea typeface="Times New Roman"/>
                          <a:cs typeface="Times New Roman"/>
                          <a:sym typeface="Times New Roman"/>
                        </a:rPr>
                        <a:t>VB</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19050" marR="0" rtl="0" algn="ctr">
                        <a:lnSpc>
                          <a:spcPct val="114187"/>
                        </a:lnSpc>
                        <a:spcBef>
                          <a:spcPts val="0"/>
                        </a:spcBef>
                        <a:spcAft>
                          <a:spcPts val="0"/>
                        </a:spcAft>
                        <a:buNone/>
                      </a:pPr>
                      <a:r>
                        <a:rPr lang="en-US" sz="3200" u="none" cap="none" strike="noStrike">
                          <a:latin typeface="Times New Roman"/>
                          <a:ea typeface="Times New Roman"/>
                          <a:cs typeface="Times New Roman"/>
                          <a:sym typeface="Times New Roman"/>
                        </a:rPr>
                        <a:t>script</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0" marR="24130" rtl="0" algn="r">
                        <a:lnSpc>
                          <a:spcPct val="114187"/>
                        </a:lnSpc>
                        <a:spcBef>
                          <a:spcPts val="0"/>
                        </a:spcBef>
                        <a:spcAft>
                          <a:spcPts val="0"/>
                        </a:spcAft>
                        <a:buNone/>
                      </a:pPr>
                      <a:r>
                        <a:rPr lang="en-US" sz="3200" u="none" cap="none" strike="noStrike">
                          <a:latin typeface="Times New Roman"/>
                          <a:ea typeface="Times New Roman"/>
                          <a:cs typeface="Times New Roman"/>
                          <a:sym typeface="Times New Roman"/>
                        </a:rPr>
                        <a:t>and</a:t>
                      </a:r>
                      <a:endParaRPr sz="3200" u="none" cap="none" strike="noStrike">
                        <a:latin typeface="Times New Roman"/>
                        <a:ea typeface="Times New Roman"/>
                        <a:cs typeface="Times New Roman"/>
                        <a:sym typeface="Times New Roman"/>
                      </a:endParaRPr>
                    </a:p>
                  </a:txBody>
                  <a:tcPr marT="0" marB="0" marR="0" marL="0"/>
                </a:tc>
              </a:tr>
              <a:tr h="1070375">
                <a:tc>
                  <a:txBody>
                    <a:bodyPr/>
                    <a:lstStyle/>
                    <a:p>
                      <a:pPr indent="0" lvl="0" marL="369570" marR="0" rtl="0" algn="l">
                        <a:lnSpc>
                          <a:spcPct val="115468"/>
                        </a:lnSpc>
                        <a:spcBef>
                          <a:spcPts val="0"/>
                        </a:spcBef>
                        <a:spcAft>
                          <a:spcPts val="0"/>
                        </a:spcAft>
                        <a:buNone/>
                      </a:pPr>
                      <a:r>
                        <a:rPr lang="en-US" sz="3200" u="none" cap="none" strike="noStrike">
                          <a:latin typeface="Times New Roman"/>
                          <a:ea typeface="Times New Roman"/>
                          <a:cs typeface="Times New Roman"/>
                          <a:sym typeface="Times New Roman"/>
                        </a:rPr>
                        <a:t>directives.</a:t>
                      </a:r>
                      <a:endParaRPr sz="3200" u="none" cap="none" strike="noStrike">
                        <a:latin typeface="Times New Roman"/>
                        <a:ea typeface="Times New Roman"/>
                        <a:cs typeface="Times New Roman"/>
                        <a:sym typeface="Times New Roman"/>
                      </a:endParaRPr>
                    </a:p>
                    <a:p>
                      <a:pPr indent="0" lvl="0" marL="31750" marR="0" rtl="0" algn="l">
                        <a:lnSpc>
                          <a:spcPct val="100000"/>
                        </a:lnSpc>
                        <a:spcBef>
                          <a:spcPts val="790"/>
                        </a:spcBef>
                        <a:spcAft>
                          <a:spcPts val="0"/>
                        </a:spcAft>
                        <a:buNone/>
                      </a:pPr>
                      <a:r>
                        <a:rPr lang="en-US" sz="3200" u="none" cap="none" strike="noStrike">
                          <a:latin typeface="Times New Roman"/>
                          <a:ea typeface="Times New Roman"/>
                          <a:cs typeface="Times New Roman"/>
                          <a:sym typeface="Times New Roman"/>
                        </a:rPr>
                        <a:t>d)Generates	responses</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900" u="none" cap="none" strike="noStrike">
                        <a:latin typeface="Times New Roman"/>
                        <a:ea typeface="Times New Roman"/>
                        <a:cs typeface="Times New Roman"/>
                        <a:sym typeface="Times New Roman"/>
                      </a:endParaRPr>
                    </a:p>
                    <a:p>
                      <a:pPr indent="0" lvl="0" marL="94615" marR="0" rtl="0" algn="l">
                        <a:lnSpc>
                          <a:spcPct val="100000"/>
                        </a:lnSpc>
                        <a:spcBef>
                          <a:spcPts val="0"/>
                        </a:spcBef>
                        <a:spcAft>
                          <a:spcPts val="0"/>
                        </a:spcAft>
                        <a:buNone/>
                      </a:pPr>
                      <a:r>
                        <a:rPr lang="en-US" sz="3200" u="none" cap="none" strike="noStrike">
                          <a:latin typeface="Times New Roman"/>
                          <a:ea typeface="Times New Roman"/>
                          <a:cs typeface="Times New Roman"/>
                          <a:sym typeface="Times New Roman"/>
                        </a:rPr>
                        <a:t>when</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900" u="none" cap="none" strike="noStrike">
                        <a:latin typeface="Times New Roman"/>
                        <a:ea typeface="Times New Roman"/>
                        <a:cs typeface="Times New Roman"/>
                        <a:sym typeface="Times New Roman"/>
                      </a:endParaRPr>
                    </a:p>
                    <a:p>
                      <a:pPr indent="0" lvl="0" marL="0" marR="9525" rtl="0" algn="ctr">
                        <a:lnSpc>
                          <a:spcPct val="100000"/>
                        </a:lnSpc>
                        <a:spcBef>
                          <a:spcPts val="0"/>
                        </a:spcBef>
                        <a:spcAft>
                          <a:spcPts val="0"/>
                        </a:spcAft>
                        <a:buNone/>
                      </a:pPr>
                      <a:r>
                        <a:rPr lang="en-US" sz="3200" u="none" cap="none" strike="noStrike">
                          <a:latin typeface="Times New Roman"/>
                          <a:ea typeface="Times New Roman"/>
                          <a:cs typeface="Times New Roman"/>
                          <a:sym typeface="Times New Roman"/>
                        </a:rPr>
                        <a:t>client</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900" u="none" cap="none" strike="noStrike">
                        <a:latin typeface="Times New Roman"/>
                        <a:ea typeface="Times New Roman"/>
                        <a:cs typeface="Times New Roman"/>
                        <a:sym typeface="Times New Roman"/>
                      </a:endParaRPr>
                    </a:p>
                    <a:p>
                      <a:pPr indent="0" lvl="0" marL="0" marR="24130" rtl="0" algn="r">
                        <a:lnSpc>
                          <a:spcPct val="100000"/>
                        </a:lnSpc>
                        <a:spcBef>
                          <a:spcPts val="0"/>
                        </a:spcBef>
                        <a:spcAft>
                          <a:spcPts val="0"/>
                        </a:spcAft>
                        <a:buNone/>
                      </a:pPr>
                      <a:r>
                        <a:rPr lang="en-US" sz="3200" u="none" cap="none" strike="noStrike">
                          <a:latin typeface="Times New Roman"/>
                          <a:ea typeface="Times New Roman"/>
                          <a:cs typeface="Times New Roman"/>
                          <a:sym typeface="Times New Roman"/>
                        </a:rPr>
                        <a:t>send</a:t>
                      </a:r>
                      <a:endParaRPr sz="3200" u="none" cap="none" strike="noStrike">
                        <a:latin typeface="Times New Roman"/>
                        <a:ea typeface="Times New Roman"/>
                        <a:cs typeface="Times New Roman"/>
                        <a:sym typeface="Times New Roman"/>
                      </a:endParaRPr>
                    </a:p>
                  </a:txBody>
                  <a:tcPr marT="0" marB="0" marR="0" marL="0"/>
                </a:tc>
              </a:tr>
            </a:tbl>
          </a:graphicData>
        </a:graphic>
      </p:graphicFrame>
      <p:sp>
        <p:nvSpPr>
          <p:cNvPr id="628" name="Google Shape;628;p75"/>
          <p:cNvSpPr txBox="1"/>
          <p:nvPr/>
        </p:nvSpPr>
        <p:spPr>
          <a:xfrm>
            <a:off x="77469" y="3750310"/>
            <a:ext cx="8976360" cy="2179320"/>
          </a:xfrm>
          <a:prstGeom prst="rect">
            <a:avLst/>
          </a:prstGeom>
          <a:noFill/>
          <a:ln>
            <a:noFill/>
          </a:ln>
        </p:spPr>
        <p:txBody>
          <a:bodyPr anchorCtr="0" anchor="t" bIns="0" lIns="0" spcFirstLastPara="1" rIns="0" wrap="square" tIns="114300">
            <a:spAutoFit/>
          </a:bodyPr>
          <a:lstStyle/>
          <a:p>
            <a:pPr indent="0" lvl="0" marL="350520" marR="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request in HTML.</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None/>
            </a:pPr>
            <a:r>
              <a:rPr lang="en-US" sz="3200">
                <a:solidFill>
                  <a:schemeClr val="dk1"/>
                </a:solidFill>
                <a:latin typeface="Times New Roman"/>
                <a:ea typeface="Times New Roman"/>
                <a:cs typeface="Times New Roman"/>
                <a:sym typeface="Times New Roman"/>
              </a:rPr>
              <a:t>e)Provide application services include email  service, security, file system, and session  management.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13"/>
          <p:cNvSpPr txBox="1"/>
          <p:nvPr/>
        </p:nvSpPr>
        <p:spPr>
          <a:xfrm>
            <a:off x="77469" y="34290"/>
            <a:ext cx="8983980" cy="6362700"/>
          </a:xfrm>
          <a:prstGeom prst="rect">
            <a:avLst/>
          </a:prstGeom>
          <a:noFill/>
          <a:ln>
            <a:noFill/>
          </a:ln>
        </p:spPr>
        <p:txBody>
          <a:bodyPr anchorCtr="0" anchor="t" bIns="0" lIns="0" spcFirstLastPara="1" rIns="0" wrap="square" tIns="12700">
            <a:spAutoFit/>
          </a:bodyPr>
          <a:lstStyle/>
          <a:p>
            <a:pPr indent="0" lvl="0" marL="12700" marR="5080" rtl="0" algn="just">
              <a:lnSpc>
                <a:spcPct val="99900"/>
              </a:lnSpc>
              <a:spcBef>
                <a:spcPts val="0"/>
              </a:spcBef>
              <a:spcAft>
                <a:spcPts val="0"/>
              </a:spcAft>
              <a:buNone/>
            </a:pPr>
            <a:r>
              <a:rPr lang="en-US" sz="3200">
                <a:solidFill>
                  <a:srgbClr val="6F2F9F"/>
                </a:solidFill>
                <a:latin typeface="Times New Roman"/>
                <a:ea typeface="Times New Roman"/>
                <a:cs typeface="Times New Roman"/>
                <a:sym typeface="Times New Roman"/>
              </a:rPr>
              <a:t>Full copy replication: </a:t>
            </a:r>
            <a:r>
              <a:rPr lang="en-US" sz="3200">
                <a:solidFill>
                  <a:schemeClr val="dk1"/>
                </a:solidFill>
                <a:latin typeface="Times New Roman"/>
                <a:ea typeface="Times New Roman"/>
                <a:cs typeface="Times New Roman"/>
                <a:sym typeface="Times New Roman"/>
              </a:rPr>
              <a:t>Means that the full set  of data records replicates according to  certain domain-specific data format rules at  the replicating devices or systems.</a:t>
            </a:r>
            <a:endParaRPr sz="3200">
              <a:solidFill>
                <a:schemeClr val="dk1"/>
              </a:solidFill>
              <a:latin typeface="Times New Roman"/>
              <a:ea typeface="Times New Roman"/>
              <a:cs typeface="Times New Roman"/>
              <a:sym typeface="Times New Roman"/>
            </a:endParaRPr>
          </a:p>
          <a:p>
            <a:pPr indent="-203200" lvl="0" marL="12700" marR="10795" rtl="0" algn="l">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A	server	having	 a	set	of	8		images	with  resolution 640 × 640 pixels in the domain of  a	mobile	device,	it	can	replicate	 and	hoard  with		160		×		160		pixels			when	all		8	images  copied,	though	with	the		different	resolution,  then it is known as full copy replication. </a:t>
            </a:r>
            <a:r>
              <a:rPr lang="en-US" sz="3200">
                <a:solidFill>
                  <a:srgbClr val="6F2F9F"/>
                </a:solidFill>
                <a:latin typeface="Times New Roman"/>
                <a:ea typeface="Times New Roman"/>
                <a:cs typeface="Times New Roman"/>
                <a:sym typeface="Times New Roman"/>
              </a:rPr>
              <a:t> Partial copy replication: </a:t>
            </a:r>
            <a:r>
              <a:rPr lang="en-US" sz="3200">
                <a:solidFill>
                  <a:schemeClr val="dk1"/>
                </a:solidFill>
                <a:latin typeface="Times New Roman"/>
                <a:ea typeface="Times New Roman"/>
                <a:cs typeface="Times New Roman"/>
                <a:sym typeface="Times New Roman"/>
              </a:rPr>
              <a:t>A subset of the data  set copied according to certain domain-  specific rules at the devices or systems.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2" name="Shape 632"/>
        <p:cNvGrpSpPr/>
        <p:nvPr/>
      </p:nvGrpSpPr>
      <p:grpSpPr>
        <a:xfrm>
          <a:off x="0" y="0"/>
          <a:ext cx="0" cy="0"/>
          <a:chOff x="0" y="0"/>
          <a:chExt cx="0" cy="0"/>
        </a:xfrm>
      </p:grpSpPr>
      <p:sp>
        <p:nvSpPr>
          <p:cNvPr id="633" name="Google Shape;633;p76"/>
          <p:cNvSpPr txBox="1"/>
          <p:nvPr/>
        </p:nvSpPr>
        <p:spPr>
          <a:xfrm>
            <a:off x="77469" y="34290"/>
            <a:ext cx="8978265" cy="3051810"/>
          </a:xfrm>
          <a:prstGeom prst="rect">
            <a:avLst/>
          </a:prstGeom>
          <a:noFill/>
          <a:ln>
            <a:noFill/>
          </a:ln>
        </p:spPr>
        <p:txBody>
          <a:bodyPr anchorCtr="0" anchor="t" bIns="0" lIns="0" spcFirstLastPara="1" rIns="0" wrap="square" tIns="12700">
            <a:spAutoFit/>
          </a:bodyPr>
          <a:lstStyle/>
          <a:p>
            <a:pPr indent="-337820" lvl="0" marL="350520" marR="5080" rtl="0" algn="just">
              <a:lnSpc>
                <a:spcPct val="999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In ASP an access manager provides secure  access to web based resources and session  management lead to starting a session,  carrying transactions and closing the  session.</a:t>
            </a:r>
            <a:endParaRPr sz="3200">
              <a:solidFill>
                <a:schemeClr val="dk1"/>
              </a:solidFill>
              <a:latin typeface="Times New Roman"/>
              <a:ea typeface="Times New Roman"/>
              <a:cs typeface="Times New Roman"/>
              <a:sym typeface="Times New Roman"/>
            </a:endParaRPr>
          </a:p>
          <a:p>
            <a:pPr indent="0" lvl="0" marL="12700" marR="0" rtl="0" algn="just">
              <a:lnSpc>
                <a:spcPct val="100000"/>
              </a:lnSpc>
              <a:spcBef>
                <a:spcPts val="800"/>
              </a:spcBef>
              <a:spcAft>
                <a:spcPts val="0"/>
              </a:spcAft>
              <a:buNone/>
            </a:pPr>
            <a:r>
              <a:rPr lang="en-US" sz="3200">
                <a:solidFill>
                  <a:srgbClr val="974706"/>
                </a:solidFill>
                <a:latin typeface="Times New Roman"/>
                <a:ea typeface="Times New Roman"/>
                <a:cs typeface="Times New Roman"/>
                <a:sym typeface="Times New Roman"/>
              </a:rPr>
              <a:t>Content Engine:</a:t>
            </a:r>
            <a:endParaRPr sz="3200">
              <a:solidFill>
                <a:schemeClr val="dk1"/>
              </a:solidFill>
              <a:latin typeface="Times New Roman"/>
              <a:ea typeface="Times New Roman"/>
              <a:cs typeface="Times New Roman"/>
              <a:sym typeface="Times New Roman"/>
            </a:endParaRPr>
          </a:p>
        </p:txBody>
      </p:sp>
      <p:sp>
        <p:nvSpPr>
          <p:cNvPr id="634" name="Google Shape;634;p76"/>
          <p:cNvSpPr txBox="1"/>
          <p:nvPr/>
        </p:nvSpPr>
        <p:spPr>
          <a:xfrm>
            <a:off x="77469" y="3162300"/>
            <a:ext cx="5593715" cy="513080"/>
          </a:xfrm>
          <a:prstGeom prst="rect">
            <a:avLst/>
          </a:prstGeom>
          <a:noFill/>
          <a:ln>
            <a:noFill/>
          </a:ln>
        </p:spPr>
        <p:txBody>
          <a:bodyPr anchorCtr="0" anchor="t" bIns="0" lIns="0" spcFirstLastPara="1" rIns="0" wrap="square" tIns="12700">
            <a:spAutoFit/>
          </a:bodyPr>
          <a:lstStyle/>
          <a:p>
            <a:pPr indent="-337820" lvl="0" marL="35052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Sun	Java	web	server	6</a:t>
            </a:r>
            <a:endParaRPr sz="3200">
              <a:solidFill>
                <a:schemeClr val="dk1"/>
              </a:solidFill>
              <a:latin typeface="Times New Roman"/>
              <a:ea typeface="Times New Roman"/>
              <a:cs typeface="Times New Roman"/>
              <a:sym typeface="Times New Roman"/>
            </a:endParaRPr>
          </a:p>
        </p:txBody>
      </p:sp>
      <p:sp>
        <p:nvSpPr>
          <p:cNvPr id="635" name="Google Shape;635;p76"/>
          <p:cNvSpPr txBox="1"/>
          <p:nvPr/>
        </p:nvSpPr>
        <p:spPr>
          <a:xfrm>
            <a:off x="415290" y="3162300"/>
            <a:ext cx="8642350" cy="999490"/>
          </a:xfrm>
          <a:prstGeom prst="rect">
            <a:avLst/>
          </a:prstGeom>
          <a:noFill/>
          <a:ln>
            <a:noFill/>
          </a:ln>
        </p:spPr>
        <p:txBody>
          <a:bodyPr anchorCtr="0" anchor="t" bIns="0" lIns="0" spcFirstLastPara="1" rIns="0" wrap="square" tIns="12700">
            <a:spAutoFit/>
          </a:bodyPr>
          <a:lstStyle/>
          <a:p>
            <a:pPr indent="554228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has	a		content  engine.	It	is	a	software	layer,		used	for</a:t>
            </a:r>
            <a:endParaRPr sz="3200">
              <a:solidFill>
                <a:schemeClr val="dk1"/>
              </a:solidFill>
              <a:latin typeface="Times New Roman"/>
              <a:ea typeface="Times New Roman"/>
              <a:cs typeface="Times New Roman"/>
              <a:sym typeface="Times New Roman"/>
            </a:endParaRPr>
          </a:p>
        </p:txBody>
      </p:sp>
      <p:sp>
        <p:nvSpPr>
          <p:cNvPr id="636" name="Google Shape;636;p76"/>
          <p:cNvSpPr txBox="1"/>
          <p:nvPr/>
        </p:nvSpPr>
        <p:spPr>
          <a:xfrm>
            <a:off x="77469" y="4034789"/>
            <a:ext cx="8978900" cy="2179320"/>
          </a:xfrm>
          <a:prstGeom prst="rect">
            <a:avLst/>
          </a:prstGeom>
          <a:noFill/>
          <a:ln>
            <a:noFill/>
          </a:ln>
        </p:spPr>
        <p:txBody>
          <a:bodyPr anchorCtr="0" anchor="t" bIns="0" lIns="0" spcFirstLastPara="1" rIns="0" wrap="square" tIns="114300">
            <a:spAutoFit/>
          </a:bodyPr>
          <a:lstStyle/>
          <a:p>
            <a:pPr indent="0" lvl="0" marL="350520" marR="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publishing web application response.</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In other words, it is a program which uses  content sources at a server and drives  them to destination.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0" name="Shape 640"/>
        <p:cNvGrpSpPr/>
        <p:nvPr/>
      </p:nvGrpSpPr>
      <p:grpSpPr>
        <a:xfrm>
          <a:off x="0" y="0"/>
          <a:ext cx="0" cy="0"/>
          <a:chOff x="0" y="0"/>
          <a:chExt cx="0" cy="0"/>
        </a:xfrm>
      </p:grpSpPr>
      <p:sp>
        <p:nvSpPr>
          <p:cNvPr id="641" name="Google Shape;641;p77"/>
          <p:cNvSpPr txBox="1"/>
          <p:nvPr/>
        </p:nvSpPr>
        <p:spPr>
          <a:xfrm>
            <a:off x="77469" y="34290"/>
            <a:ext cx="8980805" cy="3539490"/>
          </a:xfrm>
          <a:prstGeom prst="rect">
            <a:avLst/>
          </a:prstGeom>
          <a:noFill/>
          <a:ln>
            <a:noFill/>
          </a:ln>
        </p:spPr>
        <p:txBody>
          <a:bodyPr anchorCtr="0" anchor="t" bIns="0" lIns="0" spcFirstLastPara="1" rIns="0" wrap="square" tIns="12700">
            <a:spAutoFit/>
          </a:bodyPr>
          <a:lstStyle/>
          <a:p>
            <a:pPr indent="-337820" lvl="0" marL="350520" marR="8890" rtl="0" algn="just">
              <a:lnSpc>
                <a:spcPct val="999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Here driving means, sending publishing, or  generating response to web applications so  that the client gets the required content  from the source (server).</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content engine has three components-  search engine, content management  engine, and HTTP engine.</a:t>
            </a:r>
            <a:endParaRPr sz="3200">
              <a:solidFill>
                <a:schemeClr val="dk1"/>
              </a:solidFill>
              <a:latin typeface="Times New Roman"/>
              <a:ea typeface="Times New Roman"/>
              <a:cs typeface="Times New Roman"/>
              <a:sym typeface="Times New Roman"/>
            </a:endParaRPr>
          </a:p>
        </p:txBody>
      </p:sp>
      <p:sp>
        <p:nvSpPr>
          <p:cNvPr id="642" name="Google Shape;642;p77"/>
          <p:cNvSpPr txBox="1"/>
          <p:nvPr/>
        </p:nvSpPr>
        <p:spPr>
          <a:xfrm>
            <a:off x="77469" y="3648709"/>
            <a:ext cx="5182235" cy="513080"/>
          </a:xfrm>
          <a:prstGeom prst="rect">
            <a:avLst/>
          </a:prstGeom>
          <a:noFill/>
          <a:ln>
            <a:noFill/>
          </a:ln>
        </p:spPr>
        <p:txBody>
          <a:bodyPr anchorCtr="0" anchor="t" bIns="0" lIns="0" spcFirstLastPara="1" rIns="0" wrap="square" tIns="12700">
            <a:spAutoFit/>
          </a:bodyPr>
          <a:lstStyle/>
          <a:p>
            <a:pPr indent="-337820" lvl="0" marL="35052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content	engine	is</a:t>
            </a:r>
            <a:endParaRPr sz="3200">
              <a:solidFill>
                <a:schemeClr val="dk1"/>
              </a:solidFill>
              <a:latin typeface="Times New Roman"/>
              <a:ea typeface="Times New Roman"/>
              <a:cs typeface="Times New Roman"/>
              <a:sym typeface="Times New Roman"/>
            </a:endParaRPr>
          </a:p>
        </p:txBody>
      </p:sp>
      <p:sp>
        <p:nvSpPr>
          <p:cNvPr id="643" name="Google Shape;643;p77"/>
          <p:cNvSpPr txBox="1"/>
          <p:nvPr/>
        </p:nvSpPr>
        <p:spPr>
          <a:xfrm>
            <a:off x="5552416" y="3648709"/>
            <a:ext cx="154686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	layer</a:t>
            </a:r>
            <a:endParaRPr sz="3200">
              <a:solidFill>
                <a:schemeClr val="dk1"/>
              </a:solidFill>
              <a:latin typeface="Times New Roman"/>
              <a:ea typeface="Times New Roman"/>
              <a:cs typeface="Times New Roman"/>
              <a:sym typeface="Times New Roman"/>
            </a:endParaRPr>
          </a:p>
        </p:txBody>
      </p:sp>
      <p:sp>
        <p:nvSpPr>
          <p:cNvPr id="644" name="Google Shape;644;p77"/>
          <p:cNvSpPr txBox="1"/>
          <p:nvPr/>
        </p:nvSpPr>
        <p:spPr>
          <a:xfrm>
            <a:off x="7390825" y="3648709"/>
            <a:ext cx="166179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for	web</a:t>
            </a:r>
            <a:endParaRPr sz="3200">
              <a:solidFill>
                <a:schemeClr val="dk1"/>
              </a:solidFill>
              <a:latin typeface="Times New Roman"/>
              <a:ea typeface="Times New Roman"/>
              <a:cs typeface="Times New Roman"/>
              <a:sym typeface="Times New Roman"/>
            </a:endParaRPr>
          </a:p>
        </p:txBody>
      </p:sp>
      <p:sp>
        <p:nvSpPr>
          <p:cNvPr id="645" name="Google Shape;645;p77"/>
          <p:cNvSpPr txBox="1"/>
          <p:nvPr/>
        </p:nvSpPr>
        <p:spPr>
          <a:xfrm>
            <a:off x="77469" y="4136390"/>
            <a:ext cx="8979535" cy="2564130"/>
          </a:xfrm>
          <a:prstGeom prst="rect">
            <a:avLst/>
          </a:prstGeom>
          <a:noFill/>
          <a:ln>
            <a:noFill/>
          </a:ln>
        </p:spPr>
        <p:txBody>
          <a:bodyPr anchorCtr="0" anchor="t" bIns="0" lIns="0" spcFirstLastPara="1" rIns="0" wrap="square" tIns="12700">
            <a:spAutoFit/>
          </a:bodyPr>
          <a:lstStyle/>
          <a:p>
            <a:pPr indent="0" lvl="0" marL="35052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content creation, addition to existing  contents, and storage  of content page  using HTML, JSP, and ASP.</a:t>
            </a:r>
            <a:endParaRPr sz="3200">
              <a:solidFill>
                <a:schemeClr val="dk1"/>
              </a:solidFill>
              <a:latin typeface="Times New Roman"/>
              <a:ea typeface="Times New Roman"/>
              <a:cs typeface="Times New Roman"/>
              <a:sym typeface="Times New Roman"/>
            </a:endParaRPr>
          </a:p>
          <a:p>
            <a:pPr indent="-337820" lvl="0" marL="350520" marR="5715" rtl="0" algn="l">
              <a:lnSpc>
                <a:spcPct val="119656"/>
              </a:lnSpc>
              <a:spcBef>
                <a:spcPts val="93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maintains	integrity	of	clients	content	at  the server.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9" name="Shape 649"/>
        <p:cNvGrpSpPr/>
        <p:nvPr/>
      </p:nvGrpSpPr>
      <p:grpSpPr>
        <a:xfrm>
          <a:off x="0" y="0"/>
          <a:ext cx="0" cy="0"/>
          <a:chOff x="0" y="0"/>
          <a:chExt cx="0" cy="0"/>
        </a:xfrm>
      </p:grpSpPr>
      <p:sp>
        <p:nvSpPr>
          <p:cNvPr id="650" name="Google Shape;650;p78"/>
          <p:cNvSpPr txBox="1"/>
          <p:nvPr/>
        </p:nvSpPr>
        <p:spPr>
          <a:xfrm>
            <a:off x="77469" y="0"/>
            <a:ext cx="8981440" cy="7153909"/>
          </a:xfrm>
          <a:prstGeom prst="rect">
            <a:avLst/>
          </a:prstGeom>
          <a:noFill/>
          <a:ln>
            <a:noFill/>
          </a:ln>
        </p:spPr>
        <p:txBody>
          <a:bodyPr anchorCtr="0" anchor="t" bIns="0" lIns="0" spcFirstLastPara="1" rIns="0" wrap="square" tIns="114300">
            <a:spAutoFit/>
          </a:bodyPr>
          <a:lstStyle/>
          <a:p>
            <a:pPr indent="0" lvl="0" marL="12700" marR="0" rtl="0" algn="l">
              <a:lnSpc>
                <a:spcPct val="100000"/>
              </a:lnSpc>
              <a:spcBef>
                <a:spcPts val="0"/>
              </a:spcBef>
              <a:spcAft>
                <a:spcPts val="0"/>
              </a:spcAft>
              <a:buNone/>
            </a:pPr>
            <a:r>
              <a:rPr lang="en-US" sz="3200">
                <a:solidFill>
                  <a:srgbClr val="0000CC"/>
                </a:solidFill>
                <a:latin typeface="Times New Roman"/>
                <a:ea typeface="Times New Roman"/>
                <a:cs typeface="Times New Roman"/>
                <a:sym typeface="Times New Roman"/>
              </a:rPr>
              <a:t>IBM WebSphere MQe:</a:t>
            </a:r>
            <a:endParaRPr sz="3200">
              <a:solidFill>
                <a:schemeClr val="dk1"/>
              </a:solidFill>
              <a:latin typeface="Times New Roman"/>
              <a:ea typeface="Times New Roman"/>
              <a:cs typeface="Times New Roman"/>
              <a:sym typeface="Times New Roman"/>
            </a:endParaRPr>
          </a:p>
          <a:p>
            <a:pPr indent="-337820" lvl="0" marL="350520" marR="9525" rtl="0" algn="just">
              <a:lnSpc>
                <a:spcPct val="999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IBM websphere is an application server for  web applications on mobile devices with  Messaging and Queuing Everyplace (MQe).</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Every place means for mobile devices at all  places including sensors, phones,  PDAs,IBM</a:t>
            </a:r>
            <a:endParaRPr sz="3200">
              <a:solidFill>
                <a:schemeClr val="dk1"/>
              </a:solidFill>
              <a:latin typeface="Times New Roman"/>
              <a:ea typeface="Times New Roman"/>
              <a:cs typeface="Times New Roman"/>
              <a:sym typeface="Times New Roman"/>
            </a:endParaRPr>
          </a:p>
          <a:p>
            <a:pPr indent="-337820" lvl="0" marL="350520" marR="5715" rtl="0" algn="just">
              <a:lnSpc>
                <a:spcPct val="120000"/>
              </a:lnSpc>
              <a:spcBef>
                <a:spcPts val="120"/>
              </a:spcBef>
              <a:spcAft>
                <a:spcPts val="0"/>
              </a:spcAft>
              <a:buNone/>
            </a:pPr>
            <a:r>
              <a:rPr lang="en-US" sz="3200">
                <a:solidFill>
                  <a:schemeClr val="dk1"/>
                </a:solidFill>
                <a:latin typeface="Times New Roman"/>
                <a:ea typeface="Times New Roman"/>
                <a:cs typeface="Times New Roman"/>
                <a:sym typeface="Times New Roman"/>
              </a:rPr>
              <a:t>WebSphere Voice Server, text-to-speech(TTS)  software, and IBM WebSphere RFID  Premises Server.</a:t>
            </a:r>
            <a:endParaRPr sz="3200">
              <a:solidFill>
                <a:schemeClr val="dk1"/>
              </a:solidFill>
              <a:latin typeface="Times New Roman"/>
              <a:ea typeface="Times New Roman"/>
              <a:cs typeface="Times New Roman"/>
              <a:sym typeface="Times New Roman"/>
            </a:endParaRPr>
          </a:p>
          <a:p>
            <a:pPr indent="-337820" lvl="0" marL="350520" marR="7620" rtl="0" algn="just">
              <a:lnSpc>
                <a:spcPct val="99900"/>
              </a:lnSpc>
              <a:spcBef>
                <a:spcPts val="67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runs on mobile devices with application  accelerator, which accelerates the running  of an application so the results obtain  much faster.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4" name="Shape 654"/>
        <p:cNvGrpSpPr/>
        <p:nvPr/>
      </p:nvGrpSpPr>
      <p:grpSpPr>
        <a:xfrm>
          <a:off x="0" y="0"/>
          <a:ext cx="0" cy="0"/>
          <a:chOff x="0" y="0"/>
          <a:chExt cx="0" cy="0"/>
        </a:xfrm>
      </p:grpSpPr>
      <p:sp>
        <p:nvSpPr>
          <p:cNvPr id="655" name="Google Shape;655;p79"/>
          <p:cNvSpPr txBox="1"/>
          <p:nvPr/>
        </p:nvSpPr>
        <p:spPr>
          <a:xfrm>
            <a:off x="77469" y="34290"/>
            <a:ext cx="8978900" cy="5996940"/>
          </a:xfrm>
          <a:prstGeom prst="rect">
            <a:avLst/>
          </a:prstGeom>
          <a:noFill/>
          <a:ln>
            <a:noFill/>
          </a:ln>
        </p:spPr>
        <p:txBody>
          <a:bodyPr anchorCtr="0" anchor="t" bIns="0" lIns="0" spcFirstLastPara="1" rIns="0" wrap="square" tIns="12700">
            <a:spAutoFit/>
          </a:bodyPr>
          <a:lstStyle/>
          <a:p>
            <a:pPr indent="-337820" lvl="0" marL="350520" marR="6350" rtl="0" algn="l">
              <a:lnSpc>
                <a:spcPct val="1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The functions of websphere is deployment  and integration of client data.</a:t>
            </a:r>
            <a:endParaRPr sz="3200">
              <a:solidFill>
                <a:schemeClr val="dk1"/>
              </a:solidFill>
              <a:latin typeface="Times New Roman"/>
              <a:ea typeface="Times New Roman"/>
              <a:cs typeface="Times New Roman"/>
              <a:sym typeface="Times New Roman"/>
            </a:endParaRPr>
          </a:p>
          <a:p>
            <a:pPr indent="-203200" lvl="0" marL="12700" marR="1295400" rtl="0" algn="l">
              <a:lnSpc>
                <a:spcPct val="145000"/>
              </a:lnSpc>
              <a:spcBef>
                <a:spcPts val="275"/>
              </a:spcBef>
              <a:spcAft>
                <a:spcPts val="0"/>
              </a:spcAft>
              <a:buClr>
                <a:srgbClr val="00AF4F"/>
              </a:buClr>
              <a:buSzPts val="3200"/>
              <a:buFont typeface="Arial"/>
              <a:buChar char="•"/>
            </a:pPr>
            <a:r>
              <a:rPr lang="en-US" sz="3200">
                <a:solidFill>
                  <a:srgbClr val="00AF4F"/>
                </a:solidFill>
                <a:latin typeface="Times New Roman"/>
                <a:ea typeface="Times New Roman"/>
                <a:cs typeface="Times New Roman"/>
                <a:sym typeface="Times New Roman"/>
              </a:rPr>
              <a:t>The following are the feature of MQe; </a:t>
            </a:r>
            <a:r>
              <a:rPr lang="en-US" sz="3200">
                <a:solidFill>
                  <a:schemeClr val="dk1"/>
                </a:solidFill>
                <a:latin typeface="Times New Roman"/>
                <a:ea typeface="Times New Roman"/>
                <a:cs typeface="Times New Roman"/>
                <a:sym typeface="Times New Roman"/>
              </a:rPr>
              <a:t> 1.It assure secure messaging.</a:t>
            </a:r>
            <a:endParaRPr sz="3200">
              <a:solidFill>
                <a:schemeClr val="dk1"/>
              </a:solidFill>
              <a:latin typeface="Times New Roman"/>
              <a:ea typeface="Times New Roman"/>
              <a:cs typeface="Times New Roman"/>
              <a:sym typeface="Times New Roman"/>
            </a:endParaRPr>
          </a:p>
          <a:p>
            <a:pPr indent="-382270" lvl="0" marL="394970" marR="0" rtl="0" algn="l">
              <a:lnSpc>
                <a:spcPct val="100000"/>
              </a:lnSpc>
              <a:spcBef>
                <a:spcPts val="515"/>
              </a:spcBef>
              <a:spcAft>
                <a:spcPts val="0"/>
              </a:spcAft>
              <a:buClr>
                <a:schemeClr val="dk1"/>
              </a:buClr>
              <a:buSzPts val="3100"/>
              <a:buFont typeface="Times New Roman"/>
              <a:buAutoNum type="arabicPeriod" startAt="2"/>
            </a:pPr>
            <a:r>
              <a:rPr lang="en-US" sz="3200">
                <a:solidFill>
                  <a:schemeClr val="dk1"/>
                </a:solidFill>
                <a:latin typeface="Times New Roman"/>
                <a:ea typeface="Times New Roman"/>
                <a:cs typeface="Times New Roman"/>
                <a:sym typeface="Times New Roman"/>
              </a:rPr>
              <a:t>It decouples from the application.</a:t>
            </a:r>
            <a:endParaRPr sz="3200">
              <a:solidFill>
                <a:schemeClr val="dk1"/>
              </a:solidFill>
              <a:latin typeface="Times New Roman"/>
              <a:ea typeface="Times New Roman"/>
              <a:cs typeface="Times New Roman"/>
              <a:sym typeface="Times New Roman"/>
            </a:endParaRPr>
          </a:p>
          <a:p>
            <a:pPr indent="-337820" lvl="0" marL="350520" marR="5080" rtl="0" algn="l">
              <a:lnSpc>
                <a:spcPct val="119656"/>
              </a:lnSpc>
              <a:spcBef>
                <a:spcPts val="935"/>
              </a:spcBef>
              <a:spcAft>
                <a:spcPts val="0"/>
              </a:spcAft>
              <a:buClr>
                <a:schemeClr val="dk1"/>
              </a:buClr>
              <a:buSzPts val="3100"/>
              <a:buFont typeface="Times New Roman"/>
              <a:buAutoNum type="arabicPeriod" startAt="2"/>
            </a:pPr>
            <a:r>
              <a:rPr lang="en-US" sz="3200">
                <a:solidFill>
                  <a:schemeClr val="dk1"/>
                </a:solidFill>
                <a:latin typeface="Times New Roman"/>
                <a:ea typeface="Times New Roman"/>
                <a:cs typeface="Times New Roman"/>
                <a:sym typeface="Times New Roman"/>
              </a:rPr>
              <a:t>It	uses	queue	manager	that	sends  messages onto a queue.</a:t>
            </a:r>
            <a:endParaRPr sz="3200">
              <a:solidFill>
                <a:schemeClr val="dk1"/>
              </a:solidFill>
              <a:latin typeface="Times New Roman"/>
              <a:ea typeface="Times New Roman"/>
              <a:cs typeface="Times New Roman"/>
              <a:sym typeface="Times New Roman"/>
            </a:endParaRPr>
          </a:p>
          <a:p>
            <a:pPr indent="-337820" lvl="0" marL="350520" marR="6350" rtl="0" algn="l">
              <a:lnSpc>
                <a:spcPct val="100000"/>
              </a:lnSpc>
              <a:spcBef>
                <a:spcPts val="675"/>
              </a:spcBef>
              <a:spcAft>
                <a:spcPts val="0"/>
              </a:spcAft>
              <a:buClr>
                <a:schemeClr val="dk1"/>
              </a:buClr>
              <a:buSzPts val="3100"/>
              <a:buFont typeface="Times New Roman"/>
              <a:buAutoNum type="arabicPeriod" startAt="2"/>
            </a:pPr>
            <a:r>
              <a:rPr lang="en-US" sz="3200">
                <a:solidFill>
                  <a:schemeClr val="dk1"/>
                </a:solidFill>
                <a:latin typeface="Times New Roman"/>
                <a:ea typeface="Times New Roman"/>
                <a:cs typeface="Times New Roman"/>
                <a:sym typeface="Times New Roman"/>
              </a:rPr>
              <a:t>It	has	adapters	that	adapt	to	device  interfaces.</a:t>
            </a:r>
            <a:endParaRPr sz="3200">
              <a:solidFill>
                <a:schemeClr val="dk1"/>
              </a:solidFill>
              <a:latin typeface="Times New Roman"/>
              <a:ea typeface="Times New Roman"/>
              <a:cs typeface="Times New Roman"/>
              <a:sym typeface="Times New Roman"/>
            </a:endParaRPr>
          </a:p>
          <a:p>
            <a:pPr indent="-337820" lvl="0" marL="350520" marR="8255" rtl="0" algn="l">
              <a:lnSpc>
                <a:spcPct val="100000"/>
              </a:lnSpc>
              <a:spcBef>
                <a:spcPts val="800"/>
              </a:spcBef>
              <a:spcAft>
                <a:spcPts val="0"/>
              </a:spcAft>
              <a:buClr>
                <a:schemeClr val="dk1"/>
              </a:buClr>
              <a:buSzPts val="3100"/>
              <a:buFont typeface="Times New Roman"/>
              <a:buAutoNum type="arabicPeriod" startAt="2"/>
            </a:pPr>
            <a:r>
              <a:rPr lang="en-US" sz="3200">
                <a:solidFill>
                  <a:schemeClr val="dk1"/>
                </a:solidFill>
                <a:latin typeface="Times New Roman"/>
                <a:ea typeface="Times New Roman"/>
                <a:cs typeface="Times New Roman"/>
                <a:sym typeface="Times New Roman"/>
              </a:rPr>
              <a:t>It	enables	remote	connection	to	mobile  devices.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9" name="Shape 659"/>
        <p:cNvGrpSpPr/>
        <p:nvPr/>
      </p:nvGrpSpPr>
      <p:grpSpPr>
        <a:xfrm>
          <a:off x="0" y="0"/>
          <a:ext cx="0" cy="0"/>
          <a:chOff x="0" y="0"/>
          <a:chExt cx="0" cy="0"/>
        </a:xfrm>
      </p:grpSpPr>
      <p:sp>
        <p:nvSpPr>
          <p:cNvPr id="660" name="Google Shape;660;p80"/>
          <p:cNvSpPr txBox="1"/>
          <p:nvPr/>
        </p:nvSpPr>
        <p:spPr>
          <a:xfrm>
            <a:off x="77469" y="34290"/>
            <a:ext cx="8980170" cy="2564130"/>
          </a:xfrm>
          <a:prstGeom prst="rect">
            <a:avLst/>
          </a:prstGeom>
          <a:noFill/>
          <a:ln>
            <a:noFill/>
          </a:ln>
        </p:spPr>
        <p:txBody>
          <a:bodyPr anchorCtr="0" anchor="t" bIns="0" lIns="0" spcFirstLastPara="1" rIns="0" wrap="square" tIns="12700">
            <a:spAutoFit/>
          </a:bodyPr>
          <a:lstStyle/>
          <a:p>
            <a:pPr indent="-337820" lvl="0" marL="350520" marR="5715"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MQe has a development kit used for  developing applications for messaging for  mobile devices.</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MQe includes portal, transcoding, and  personalization servers. A web portal or</a:t>
            </a:r>
            <a:endParaRPr sz="3200">
              <a:solidFill>
                <a:schemeClr val="dk1"/>
              </a:solidFill>
              <a:latin typeface="Times New Roman"/>
              <a:ea typeface="Times New Roman"/>
              <a:cs typeface="Times New Roman"/>
              <a:sym typeface="Times New Roman"/>
            </a:endParaRPr>
          </a:p>
        </p:txBody>
      </p:sp>
      <p:graphicFrame>
        <p:nvGraphicFramePr>
          <p:cNvPr id="661" name="Google Shape;661;p80"/>
          <p:cNvGraphicFramePr/>
          <p:nvPr/>
        </p:nvGraphicFramePr>
        <p:xfrm>
          <a:off x="396240" y="2609334"/>
          <a:ext cx="3000000" cy="3000000"/>
        </p:xfrm>
        <a:graphic>
          <a:graphicData uri="http://schemas.openxmlformats.org/drawingml/2006/table">
            <a:tbl>
              <a:tblPr bandRow="1" firstRow="1">
                <a:noFill/>
                <a:tableStyleId>{A01275AD-D5A8-4055-AE1C-DA69248193DE}</a:tableStyleId>
              </a:tblPr>
              <a:tblGrid>
                <a:gridCol w="1474475"/>
                <a:gridCol w="2971800"/>
                <a:gridCol w="2817500"/>
                <a:gridCol w="1412250"/>
              </a:tblGrid>
              <a:tr h="482350">
                <a:tc>
                  <a:txBody>
                    <a:bodyPr/>
                    <a:lstStyle/>
                    <a:p>
                      <a:pPr indent="0" lvl="0" marL="31750" marR="0" rtl="0" algn="l">
                        <a:lnSpc>
                          <a:spcPct val="114187"/>
                        </a:lnSpc>
                        <a:spcBef>
                          <a:spcPts val="0"/>
                        </a:spcBef>
                        <a:spcAft>
                          <a:spcPts val="0"/>
                        </a:spcAft>
                        <a:buNone/>
                      </a:pPr>
                      <a:r>
                        <a:rPr lang="en-US" sz="3200" u="none" cap="none" strike="noStrike">
                          <a:latin typeface="Times New Roman"/>
                          <a:ea typeface="Times New Roman"/>
                          <a:cs typeface="Times New Roman"/>
                          <a:sym typeface="Times New Roman"/>
                        </a:rPr>
                        <a:t>server</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0" marR="168910" rtl="0" algn="r">
                        <a:lnSpc>
                          <a:spcPct val="114187"/>
                        </a:lnSpc>
                        <a:spcBef>
                          <a:spcPts val="0"/>
                        </a:spcBef>
                        <a:spcAft>
                          <a:spcPts val="0"/>
                        </a:spcAft>
                        <a:buNone/>
                      </a:pPr>
                      <a:r>
                        <a:rPr lang="en-US" sz="3200" u="none" cap="none" strike="noStrike">
                          <a:latin typeface="Times New Roman"/>
                          <a:ea typeface="Times New Roman"/>
                          <a:cs typeface="Times New Roman"/>
                          <a:sym typeface="Times New Roman"/>
                        </a:rPr>
                        <a:t>deploys	data</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151130" marR="0" rtl="0" algn="l">
                        <a:lnSpc>
                          <a:spcPct val="114187"/>
                        </a:lnSpc>
                        <a:spcBef>
                          <a:spcPts val="0"/>
                        </a:spcBef>
                        <a:spcAft>
                          <a:spcPts val="0"/>
                        </a:spcAft>
                        <a:buNone/>
                      </a:pPr>
                      <a:r>
                        <a:rPr lang="en-US" sz="3200" u="none" cap="none" strike="noStrike">
                          <a:latin typeface="Times New Roman"/>
                          <a:ea typeface="Times New Roman"/>
                          <a:cs typeface="Times New Roman"/>
                          <a:sym typeface="Times New Roman"/>
                        </a:rPr>
                        <a:t>formats	and</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0" marR="24130" rtl="0" algn="r">
                        <a:lnSpc>
                          <a:spcPct val="114187"/>
                        </a:lnSpc>
                        <a:spcBef>
                          <a:spcPts val="0"/>
                        </a:spcBef>
                        <a:spcAft>
                          <a:spcPts val="0"/>
                        </a:spcAft>
                        <a:buNone/>
                      </a:pPr>
                      <a:r>
                        <a:rPr lang="en-US" sz="3200" u="none" cap="none" strike="noStrike">
                          <a:latin typeface="Times New Roman"/>
                          <a:ea typeface="Times New Roman"/>
                          <a:cs typeface="Times New Roman"/>
                          <a:sym typeface="Times New Roman"/>
                        </a:rPr>
                        <a:t>codes</a:t>
                      </a:r>
                      <a:endParaRPr sz="3200" u="none" cap="none" strike="noStrike">
                        <a:latin typeface="Times New Roman"/>
                        <a:ea typeface="Times New Roman"/>
                        <a:cs typeface="Times New Roman"/>
                        <a:sym typeface="Times New Roman"/>
                      </a:endParaRPr>
                    </a:p>
                  </a:txBody>
                  <a:tcPr marT="0" marB="0" marR="0" marL="0"/>
                </a:tc>
              </a:tr>
              <a:tr h="968775">
                <a:tc>
                  <a:txBody>
                    <a:bodyPr/>
                    <a:lstStyle/>
                    <a:p>
                      <a:pPr indent="0" lvl="0" marL="31750" marR="0" rtl="0" algn="l">
                        <a:lnSpc>
                          <a:spcPct val="115312"/>
                        </a:lnSpc>
                        <a:spcBef>
                          <a:spcPts val="0"/>
                        </a:spcBef>
                        <a:spcAft>
                          <a:spcPts val="0"/>
                        </a:spcAft>
                        <a:buNone/>
                      </a:pPr>
                      <a:r>
                        <a:rPr lang="en-US" sz="3200" u="none" cap="none" strike="noStrike">
                          <a:latin typeface="Times New Roman"/>
                          <a:ea typeface="Times New Roman"/>
                          <a:cs typeface="Times New Roman"/>
                          <a:sym typeface="Times New Roman"/>
                        </a:rPr>
                        <a:t>which</a:t>
                      </a:r>
                      <a:endParaRPr sz="3200" u="none" cap="none" strike="noStrike">
                        <a:latin typeface="Times New Roman"/>
                        <a:ea typeface="Times New Roman"/>
                        <a:cs typeface="Times New Roman"/>
                        <a:sym typeface="Times New Roman"/>
                      </a:endParaRPr>
                    </a:p>
                    <a:p>
                      <a:pPr indent="0" lvl="0" marL="31750" marR="0" rtl="0" algn="l">
                        <a:lnSpc>
                          <a:spcPct val="119843"/>
                        </a:lnSpc>
                        <a:spcBef>
                          <a:spcPts val="0"/>
                        </a:spcBef>
                        <a:spcAft>
                          <a:spcPts val="0"/>
                        </a:spcAft>
                        <a:buNone/>
                      </a:pPr>
                      <a:r>
                        <a:rPr lang="en-US" sz="3200" u="none" cap="none" strike="noStrike">
                          <a:latin typeface="Times New Roman"/>
                          <a:ea typeface="Times New Roman"/>
                          <a:cs typeface="Times New Roman"/>
                          <a:sym typeface="Times New Roman"/>
                        </a:rPr>
                        <a:t>device.</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0" marR="143510" rtl="0" algn="r">
                        <a:lnSpc>
                          <a:spcPct val="115468"/>
                        </a:lnSpc>
                        <a:spcBef>
                          <a:spcPts val="0"/>
                        </a:spcBef>
                        <a:spcAft>
                          <a:spcPts val="0"/>
                        </a:spcAft>
                        <a:buNone/>
                      </a:pPr>
                      <a:r>
                        <a:rPr lang="en-US" sz="3200" u="none" cap="none" strike="noStrike">
                          <a:latin typeface="Times New Roman"/>
                          <a:ea typeface="Times New Roman"/>
                          <a:cs typeface="Times New Roman"/>
                          <a:sym typeface="Times New Roman"/>
                        </a:rPr>
                        <a:t>are	different</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243204" marR="0" rtl="0" algn="l">
                        <a:lnSpc>
                          <a:spcPct val="115468"/>
                        </a:lnSpc>
                        <a:spcBef>
                          <a:spcPts val="0"/>
                        </a:spcBef>
                        <a:spcAft>
                          <a:spcPts val="0"/>
                        </a:spcAft>
                        <a:buNone/>
                      </a:pPr>
                      <a:r>
                        <a:rPr lang="en-US" sz="3200" u="none" cap="none" strike="noStrike">
                          <a:latin typeface="Times New Roman"/>
                          <a:ea typeface="Times New Roman"/>
                          <a:cs typeface="Times New Roman"/>
                          <a:sym typeface="Times New Roman"/>
                        </a:rPr>
                        <a:t>from	each</a:t>
                      </a:r>
                      <a:endParaRPr sz="3200" u="none" cap="none" strike="noStrike">
                        <a:latin typeface="Times New Roman"/>
                        <a:ea typeface="Times New Roman"/>
                        <a:cs typeface="Times New Roman"/>
                        <a:sym typeface="Times New Roman"/>
                      </a:endParaRPr>
                    </a:p>
                  </a:txBody>
                  <a:tcPr marT="0" marB="0" marR="0" marL="0"/>
                </a:tc>
                <a:tc>
                  <a:txBody>
                    <a:bodyPr/>
                    <a:lstStyle/>
                    <a:p>
                      <a:pPr indent="0" lvl="0" marL="0" marR="24130" rtl="0" algn="r">
                        <a:lnSpc>
                          <a:spcPct val="115468"/>
                        </a:lnSpc>
                        <a:spcBef>
                          <a:spcPts val="0"/>
                        </a:spcBef>
                        <a:spcAft>
                          <a:spcPts val="0"/>
                        </a:spcAft>
                        <a:buNone/>
                      </a:pPr>
                      <a:r>
                        <a:rPr lang="en-US" sz="3200" u="none" cap="none" strike="noStrike">
                          <a:latin typeface="Times New Roman"/>
                          <a:ea typeface="Times New Roman"/>
                          <a:cs typeface="Times New Roman"/>
                          <a:sym typeface="Times New Roman"/>
                        </a:rPr>
                        <a:t>mobile</a:t>
                      </a:r>
                      <a:endParaRPr sz="3200" u="none" cap="none" strike="noStrike">
                        <a:latin typeface="Times New Roman"/>
                        <a:ea typeface="Times New Roman"/>
                        <a:cs typeface="Times New Roman"/>
                        <a:sym typeface="Times New Roman"/>
                      </a:endParaRPr>
                    </a:p>
                  </a:txBody>
                  <a:tcPr marT="0" marB="0" marR="0" marL="0"/>
                </a:tc>
              </a:tr>
            </a:tbl>
          </a:graphicData>
        </a:graphic>
      </p:graphicFrame>
      <p:sp>
        <p:nvSpPr>
          <p:cNvPr id="662" name="Google Shape;662;p80"/>
          <p:cNvSpPr txBox="1"/>
          <p:nvPr/>
        </p:nvSpPr>
        <p:spPr>
          <a:xfrm>
            <a:off x="77469" y="4136390"/>
            <a:ext cx="8978900" cy="2564130"/>
          </a:xfrm>
          <a:prstGeom prst="rect">
            <a:avLst/>
          </a:prstGeom>
          <a:noFill/>
          <a:ln>
            <a:noFill/>
          </a:ln>
        </p:spPr>
        <p:txBody>
          <a:bodyPr anchorCtr="0" anchor="t" bIns="0" lIns="0" spcFirstLastPara="1" rIns="0" wrap="square" tIns="12700">
            <a:spAutoFit/>
          </a:bodyPr>
          <a:lstStyle/>
          <a:p>
            <a:pPr indent="-337820" lvl="0" marL="350520" marR="635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Websphere provides three basic services-  configuration services, directory services,  and networking protocols.</a:t>
            </a:r>
            <a:endParaRPr sz="3200">
              <a:solidFill>
                <a:schemeClr val="dk1"/>
              </a:solidFill>
              <a:latin typeface="Times New Roman"/>
              <a:ea typeface="Times New Roman"/>
              <a:cs typeface="Times New Roman"/>
              <a:sym typeface="Times New Roman"/>
            </a:endParaRPr>
          </a:p>
          <a:p>
            <a:pPr indent="-337820" lvl="0" marL="350520" marR="5080" rtl="0" algn="just">
              <a:lnSpc>
                <a:spcPct val="119656"/>
              </a:lnSpc>
              <a:spcBef>
                <a:spcPts val="93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basic service of websphere is  configuration service and next one is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6" name="Shape 666"/>
        <p:cNvGrpSpPr/>
        <p:nvPr/>
      </p:nvGrpSpPr>
      <p:grpSpPr>
        <a:xfrm>
          <a:off x="0" y="0"/>
          <a:ext cx="0" cy="0"/>
          <a:chOff x="0" y="0"/>
          <a:chExt cx="0" cy="0"/>
        </a:xfrm>
      </p:grpSpPr>
      <p:sp>
        <p:nvSpPr>
          <p:cNvPr id="667" name="Google Shape;667;p81"/>
          <p:cNvSpPr txBox="1"/>
          <p:nvPr/>
        </p:nvSpPr>
        <p:spPr>
          <a:xfrm>
            <a:off x="77469" y="34290"/>
            <a:ext cx="8980170" cy="4229100"/>
          </a:xfrm>
          <a:prstGeom prst="rect">
            <a:avLst/>
          </a:prstGeom>
          <a:noFill/>
          <a:ln>
            <a:noFill/>
          </a:ln>
        </p:spPr>
        <p:txBody>
          <a:bodyPr anchorCtr="0" anchor="t" bIns="0" lIns="0" spcFirstLastPara="1" rIns="0" wrap="square" tIns="12700">
            <a:spAutoFit/>
          </a:bodyPr>
          <a:lstStyle/>
          <a:p>
            <a:pPr indent="-337820" lvl="0" marL="350520" marR="6985"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Directory service. It deploys JNDS-Java  Naming and Directory Service and LDAP-  Light weight Directory Access Protocol.</a:t>
            </a:r>
            <a:endParaRPr sz="3200">
              <a:solidFill>
                <a:schemeClr val="dk1"/>
              </a:solidFill>
              <a:latin typeface="Times New Roman"/>
              <a:ea typeface="Times New Roman"/>
              <a:cs typeface="Times New Roman"/>
              <a:sym typeface="Times New Roman"/>
            </a:endParaRPr>
          </a:p>
          <a:p>
            <a:pPr indent="-337820" lvl="0" marL="350520" marR="6985" rtl="0" algn="l">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Websphere	also	has	a	HTTP	server	which  functions as a web server.</a:t>
            </a:r>
            <a:endParaRPr sz="3200">
              <a:solidFill>
                <a:schemeClr val="dk1"/>
              </a:solidFill>
              <a:latin typeface="Times New Roman"/>
              <a:ea typeface="Times New Roman"/>
              <a:cs typeface="Times New Roman"/>
              <a:sym typeface="Times New Roman"/>
            </a:endParaRPr>
          </a:p>
          <a:p>
            <a:pPr indent="-337820" lvl="0" marL="350520" marR="5080" rtl="0" algn="l">
              <a:lnSpc>
                <a:spcPct val="100000"/>
              </a:lnSpc>
              <a:spcBef>
                <a:spcPts val="800"/>
              </a:spcBef>
              <a:spcAft>
                <a:spcPts val="0"/>
              </a:spcAft>
              <a:buClr>
                <a:srgbClr val="00AF4F"/>
              </a:buClr>
              <a:buSzPts val="3200"/>
              <a:buFont typeface="Arial"/>
              <a:buChar char="•"/>
            </a:pPr>
            <a:r>
              <a:rPr lang="en-US" sz="3200">
                <a:solidFill>
                  <a:srgbClr val="00AF4F"/>
                </a:solidFill>
                <a:latin typeface="Times New Roman"/>
                <a:ea typeface="Times New Roman"/>
                <a:cs typeface="Times New Roman"/>
                <a:sym typeface="Times New Roman"/>
              </a:rPr>
              <a:t>The	following	are	other	services	of  websphere;</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790"/>
              </a:spcBef>
              <a:spcAft>
                <a:spcPts val="0"/>
              </a:spcAft>
              <a:buNone/>
            </a:pPr>
            <a:r>
              <a:rPr lang="en-US" sz="3200">
                <a:solidFill>
                  <a:schemeClr val="dk1"/>
                </a:solidFill>
                <a:latin typeface="Times New Roman"/>
                <a:ea typeface="Times New Roman"/>
                <a:cs typeface="Times New Roman"/>
                <a:sym typeface="Times New Roman"/>
              </a:rPr>
              <a:t>1.	Device	management	and	management	of</a:t>
            </a:r>
            <a:endParaRPr sz="3200">
              <a:solidFill>
                <a:schemeClr val="dk1"/>
              </a:solidFill>
              <a:latin typeface="Times New Roman"/>
              <a:ea typeface="Times New Roman"/>
              <a:cs typeface="Times New Roman"/>
              <a:sym typeface="Times New Roman"/>
            </a:endParaRPr>
          </a:p>
        </p:txBody>
      </p:sp>
      <p:sp>
        <p:nvSpPr>
          <p:cNvPr id="668" name="Google Shape;668;p81"/>
          <p:cNvSpPr txBox="1"/>
          <p:nvPr/>
        </p:nvSpPr>
        <p:spPr>
          <a:xfrm>
            <a:off x="415290" y="4237990"/>
            <a:ext cx="399542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subscriptions	for</a:t>
            </a:r>
            <a:endParaRPr sz="3200">
              <a:solidFill>
                <a:schemeClr val="dk1"/>
              </a:solidFill>
              <a:latin typeface="Times New Roman"/>
              <a:ea typeface="Times New Roman"/>
              <a:cs typeface="Times New Roman"/>
              <a:sym typeface="Times New Roman"/>
            </a:endParaRPr>
          </a:p>
        </p:txBody>
      </p:sp>
      <p:sp>
        <p:nvSpPr>
          <p:cNvPr id="669" name="Google Shape;669;p81"/>
          <p:cNvSpPr txBox="1"/>
          <p:nvPr/>
        </p:nvSpPr>
        <p:spPr>
          <a:xfrm>
            <a:off x="5118452" y="4237990"/>
            <a:ext cx="3938270" cy="1000760"/>
          </a:xfrm>
          <a:prstGeom prst="rect">
            <a:avLst/>
          </a:prstGeom>
          <a:noFill/>
          <a:ln>
            <a:noFill/>
          </a:ln>
        </p:spPr>
        <p:txBody>
          <a:bodyPr anchorCtr="0" anchor="t" bIns="0" lIns="0" spcFirstLastPara="1" rIns="0" wrap="square" tIns="12700">
            <a:spAutoFit/>
          </a:bodyPr>
          <a:lstStyle/>
          <a:p>
            <a:pPr indent="-33655" lvl="0" marL="4572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applications,  the</a:t>
            </a:r>
            <a:endParaRPr sz="3200">
              <a:solidFill>
                <a:schemeClr val="dk1"/>
              </a:solidFill>
              <a:latin typeface="Times New Roman"/>
              <a:ea typeface="Times New Roman"/>
              <a:cs typeface="Times New Roman"/>
              <a:sym typeface="Times New Roman"/>
            </a:endParaRPr>
          </a:p>
        </p:txBody>
      </p:sp>
      <p:sp>
        <p:nvSpPr>
          <p:cNvPr id="670" name="Google Shape;670;p81"/>
          <p:cNvSpPr txBox="1"/>
          <p:nvPr/>
        </p:nvSpPr>
        <p:spPr>
          <a:xfrm>
            <a:off x="6261074" y="4725670"/>
            <a:ext cx="279400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devices	with</a:t>
            </a:r>
            <a:endParaRPr sz="3200">
              <a:solidFill>
                <a:schemeClr val="dk1"/>
              </a:solidFill>
              <a:latin typeface="Times New Roman"/>
              <a:ea typeface="Times New Roman"/>
              <a:cs typeface="Times New Roman"/>
              <a:sym typeface="Times New Roman"/>
            </a:endParaRPr>
          </a:p>
        </p:txBody>
      </p:sp>
      <p:sp>
        <p:nvSpPr>
          <p:cNvPr id="671" name="Google Shape;671;p81"/>
          <p:cNvSpPr txBox="1"/>
          <p:nvPr/>
        </p:nvSpPr>
        <p:spPr>
          <a:xfrm>
            <a:off x="415290" y="4725670"/>
            <a:ext cx="2407285" cy="10007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websphere  connectivity</a:t>
            </a:r>
            <a:endParaRPr sz="3200">
              <a:solidFill>
                <a:schemeClr val="dk1"/>
              </a:solidFill>
              <a:latin typeface="Times New Roman"/>
              <a:ea typeface="Times New Roman"/>
              <a:cs typeface="Times New Roman"/>
              <a:sym typeface="Times New Roman"/>
            </a:endParaRPr>
          </a:p>
        </p:txBody>
      </p:sp>
      <p:sp>
        <p:nvSpPr>
          <p:cNvPr id="672" name="Google Shape;672;p81"/>
          <p:cNvSpPr txBox="1"/>
          <p:nvPr/>
        </p:nvSpPr>
        <p:spPr>
          <a:xfrm>
            <a:off x="3008934" y="4725670"/>
            <a:ext cx="6047740" cy="1000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provides</a:t>
            </a:r>
            <a:endParaRPr sz="3200">
              <a:solidFill>
                <a:schemeClr val="dk1"/>
              </a:solidFill>
              <a:latin typeface="Times New Roman"/>
              <a:ea typeface="Times New Roman"/>
              <a:cs typeface="Times New Roman"/>
              <a:sym typeface="Times New Roman"/>
            </a:endParaRPr>
          </a:p>
          <a:p>
            <a:pPr indent="0" lvl="0" marL="127635"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protocols,	such	as	TCP/IP,</a:t>
            </a:r>
            <a:endParaRPr sz="3200">
              <a:solidFill>
                <a:schemeClr val="dk1"/>
              </a:solidFill>
              <a:latin typeface="Times New Roman"/>
              <a:ea typeface="Times New Roman"/>
              <a:cs typeface="Times New Roman"/>
              <a:sym typeface="Times New Roman"/>
            </a:endParaRPr>
          </a:p>
        </p:txBody>
      </p:sp>
      <p:sp>
        <p:nvSpPr>
          <p:cNvPr id="673" name="Google Shape;673;p81"/>
          <p:cNvSpPr txBox="1"/>
          <p:nvPr/>
        </p:nvSpPr>
        <p:spPr>
          <a:xfrm>
            <a:off x="415290" y="5701029"/>
            <a:ext cx="459740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CDMA, GSM and WAP.</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7" name="Shape 677"/>
        <p:cNvGrpSpPr/>
        <p:nvPr/>
      </p:nvGrpSpPr>
      <p:grpSpPr>
        <a:xfrm>
          <a:off x="0" y="0"/>
          <a:ext cx="0" cy="0"/>
          <a:chOff x="0" y="0"/>
          <a:chExt cx="0" cy="0"/>
        </a:xfrm>
      </p:grpSpPr>
      <p:sp>
        <p:nvSpPr>
          <p:cNvPr id="678" name="Google Shape;678;p82"/>
          <p:cNvSpPr txBox="1"/>
          <p:nvPr/>
        </p:nvSpPr>
        <p:spPr>
          <a:xfrm>
            <a:off x="77469" y="34290"/>
            <a:ext cx="8978900" cy="6281420"/>
          </a:xfrm>
          <a:prstGeom prst="rect">
            <a:avLst/>
          </a:prstGeom>
          <a:noFill/>
          <a:ln>
            <a:noFill/>
          </a:ln>
        </p:spPr>
        <p:txBody>
          <a:bodyPr anchorCtr="0" anchor="t" bIns="0" lIns="0" spcFirstLastPara="1" rIns="0" wrap="square" tIns="12700">
            <a:spAutoFit/>
          </a:bodyPr>
          <a:lstStyle/>
          <a:p>
            <a:pPr indent="-337820" lvl="0" marL="350520" marR="5080" rtl="0" algn="just">
              <a:lnSpc>
                <a:spcPct val="99900"/>
              </a:lnSpc>
              <a:spcBef>
                <a:spcPts val="0"/>
              </a:spcBef>
              <a:spcAft>
                <a:spcPts val="0"/>
              </a:spcAft>
              <a:buClr>
                <a:schemeClr val="dk1"/>
              </a:buClr>
              <a:buSzPts val="3200"/>
              <a:buFont typeface="Times New Roman"/>
              <a:buAutoNum type="arabicPeriod" startAt="2"/>
            </a:pPr>
            <a:r>
              <a:rPr lang="en-US" sz="3200">
                <a:solidFill>
                  <a:schemeClr val="dk1"/>
                </a:solidFill>
                <a:latin typeface="Times New Roman"/>
                <a:ea typeface="Times New Roman"/>
                <a:cs typeface="Times New Roman"/>
                <a:sym typeface="Times New Roman"/>
              </a:rPr>
              <a:t>It provides a synchronization engine,  which synchronizes the data at the device  with the server. It maintains consistency  without conflicts.</a:t>
            </a:r>
            <a:endParaRPr sz="3200">
              <a:solidFill>
                <a:schemeClr val="dk1"/>
              </a:solidFill>
              <a:latin typeface="Times New Roman"/>
              <a:ea typeface="Times New Roman"/>
              <a:cs typeface="Times New Roman"/>
              <a:sym typeface="Times New Roman"/>
            </a:endParaRPr>
          </a:p>
          <a:p>
            <a:pPr indent="-511808" lvl="0" marL="523875" marR="0" rtl="0" algn="just">
              <a:lnSpc>
                <a:spcPct val="100000"/>
              </a:lnSpc>
              <a:spcBef>
                <a:spcPts val="800"/>
              </a:spcBef>
              <a:spcAft>
                <a:spcPts val="0"/>
              </a:spcAft>
              <a:buClr>
                <a:schemeClr val="dk1"/>
              </a:buClr>
              <a:buSzPts val="3200"/>
              <a:buFont typeface="Times New Roman"/>
              <a:buAutoNum type="arabicPeriod" startAt="2"/>
            </a:pPr>
            <a:r>
              <a:rPr lang="en-US" sz="3200">
                <a:solidFill>
                  <a:schemeClr val="dk1"/>
                </a:solidFill>
                <a:latin typeface="Times New Roman"/>
                <a:ea typeface="Times New Roman"/>
                <a:cs typeface="Times New Roman"/>
                <a:sym typeface="Times New Roman"/>
              </a:rPr>
              <a:t>It facilitates device caching.</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Clr>
                <a:schemeClr val="dk1"/>
              </a:buClr>
              <a:buSzPts val="3200"/>
              <a:buFont typeface="Times New Roman"/>
              <a:buAutoNum type="arabicPeriod" startAt="2"/>
            </a:pPr>
            <a:r>
              <a:rPr lang="en-US" sz="3200">
                <a:solidFill>
                  <a:schemeClr val="dk1"/>
                </a:solidFill>
                <a:latin typeface="Times New Roman"/>
                <a:ea typeface="Times New Roman"/>
                <a:cs typeface="Times New Roman"/>
                <a:sym typeface="Times New Roman"/>
              </a:rPr>
              <a:t>It enables load balancing,  that  is  distribution of time between multiple client  requests.</a:t>
            </a:r>
            <a:endParaRPr sz="3200">
              <a:solidFill>
                <a:schemeClr val="dk1"/>
              </a:solidFill>
              <a:latin typeface="Times New Roman"/>
              <a:ea typeface="Times New Roman"/>
              <a:cs typeface="Times New Roman"/>
              <a:sym typeface="Times New Roman"/>
            </a:endParaRPr>
          </a:p>
          <a:p>
            <a:pPr indent="0" lvl="0" marL="12700" marR="0" rtl="0" algn="just">
              <a:lnSpc>
                <a:spcPct val="100000"/>
              </a:lnSpc>
              <a:spcBef>
                <a:spcPts val="790"/>
              </a:spcBef>
              <a:spcAft>
                <a:spcPts val="0"/>
              </a:spcAft>
              <a:buNone/>
            </a:pPr>
            <a:r>
              <a:rPr lang="en-US" sz="3200">
                <a:solidFill>
                  <a:srgbClr val="0000CC"/>
                </a:solidFill>
                <a:latin typeface="Times New Roman"/>
                <a:ea typeface="Times New Roman"/>
                <a:cs typeface="Times New Roman"/>
                <a:sym typeface="Times New Roman"/>
              </a:rPr>
              <a:t>Oracle Application Server:</a:t>
            </a:r>
            <a:endParaRPr sz="3200">
              <a:solidFill>
                <a:schemeClr val="dk1"/>
              </a:solidFill>
              <a:latin typeface="Times New Roman"/>
              <a:ea typeface="Times New Roman"/>
              <a:cs typeface="Times New Roman"/>
              <a:sym typeface="Times New Roman"/>
            </a:endParaRPr>
          </a:p>
          <a:p>
            <a:pPr indent="-337820" lvl="0" marL="350520" marR="6985"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We know that oracle is a popular RDBMS,  the oracle application server enables web  based transactions with the database.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2" name="Shape 682"/>
        <p:cNvGrpSpPr/>
        <p:nvPr/>
      </p:nvGrpSpPr>
      <p:grpSpPr>
        <a:xfrm>
          <a:off x="0" y="0"/>
          <a:ext cx="0" cy="0"/>
          <a:chOff x="0" y="0"/>
          <a:chExt cx="0" cy="0"/>
        </a:xfrm>
      </p:grpSpPr>
      <p:sp>
        <p:nvSpPr>
          <p:cNvPr id="683" name="Google Shape;683;p83"/>
          <p:cNvSpPr txBox="1"/>
          <p:nvPr/>
        </p:nvSpPr>
        <p:spPr>
          <a:xfrm>
            <a:off x="77469" y="34290"/>
            <a:ext cx="8978265" cy="3153410"/>
          </a:xfrm>
          <a:prstGeom prst="rect">
            <a:avLst/>
          </a:prstGeom>
          <a:noFill/>
          <a:ln>
            <a:noFill/>
          </a:ln>
        </p:spPr>
        <p:txBody>
          <a:bodyPr anchorCtr="0" anchor="t" bIns="0" lIns="0" spcFirstLastPara="1" rIns="0" wrap="square" tIns="12700">
            <a:spAutoFit/>
          </a:bodyPr>
          <a:lstStyle/>
          <a:p>
            <a:pPr indent="-337820" lvl="0" marL="350520" marR="10795"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latest version of oracle AS is 12G- here  G refers the grid computing.</a:t>
            </a:r>
            <a:endParaRPr sz="3200">
              <a:solidFill>
                <a:schemeClr val="dk1"/>
              </a:solidFill>
              <a:latin typeface="Times New Roman"/>
              <a:ea typeface="Times New Roman"/>
              <a:cs typeface="Times New Roman"/>
              <a:sym typeface="Times New Roman"/>
            </a:endParaRPr>
          </a:p>
          <a:p>
            <a:pPr indent="-337820" lvl="0" marL="350520" marR="635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oracle 9i AS is used in both windows  and UNIX platforms. It includes oracle  XML parser and oracleJSP.</a:t>
            </a:r>
            <a:endParaRPr sz="3200">
              <a:solidFill>
                <a:schemeClr val="dk1"/>
              </a:solidFill>
              <a:latin typeface="Times New Roman"/>
              <a:ea typeface="Times New Roman"/>
              <a:cs typeface="Times New Roman"/>
              <a:sym typeface="Times New Roman"/>
            </a:endParaRPr>
          </a:p>
          <a:p>
            <a:pPr indent="-337820" lvl="0" marL="350520" marR="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oracle 9i AS has two components –</a:t>
            </a:r>
            <a:endParaRPr sz="3200">
              <a:solidFill>
                <a:schemeClr val="dk1"/>
              </a:solidFill>
              <a:latin typeface="Times New Roman"/>
              <a:ea typeface="Times New Roman"/>
              <a:cs typeface="Times New Roman"/>
              <a:sym typeface="Times New Roman"/>
            </a:endParaRPr>
          </a:p>
        </p:txBody>
      </p:sp>
      <p:sp>
        <p:nvSpPr>
          <p:cNvPr id="684" name="Google Shape;684;p83"/>
          <p:cNvSpPr txBox="1"/>
          <p:nvPr/>
        </p:nvSpPr>
        <p:spPr>
          <a:xfrm>
            <a:off x="415290" y="3162300"/>
            <a:ext cx="138811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one	is</a:t>
            </a:r>
            <a:endParaRPr sz="3200">
              <a:solidFill>
                <a:schemeClr val="dk1"/>
              </a:solidFill>
              <a:latin typeface="Times New Roman"/>
              <a:ea typeface="Times New Roman"/>
              <a:cs typeface="Times New Roman"/>
              <a:sym typeface="Times New Roman"/>
            </a:endParaRPr>
          </a:p>
        </p:txBody>
      </p:sp>
      <p:sp>
        <p:nvSpPr>
          <p:cNvPr id="685" name="Google Shape;685;p83"/>
          <p:cNvSpPr txBox="1"/>
          <p:nvPr/>
        </p:nvSpPr>
        <p:spPr>
          <a:xfrm>
            <a:off x="415290" y="3648709"/>
            <a:ext cx="132651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portal,</a:t>
            </a:r>
            <a:endParaRPr sz="3200">
              <a:solidFill>
                <a:schemeClr val="dk1"/>
              </a:solidFill>
              <a:latin typeface="Times New Roman"/>
              <a:ea typeface="Times New Roman"/>
              <a:cs typeface="Times New Roman"/>
              <a:sym typeface="Times New Roman"/>
            </a:endParaRPr>
          </a:p>
        </p:txBody>
      </p:sp>
      <p:sp>
        <p:nvSpPr>
          <p:cNvPr id="686" name="Google Shape;686;p83"/>
          <p:cNvSpPr txBox="1"/>
          <p:nvPr/>
        </p:nvSpPr>
        <p:spPr>
          <a:xfrm>
            <a:off x="2099005" y="3162300"/>
            <a:ext cx="1296035" cy="999490"/>
          </a:xfrm>
          <a:prstGeom prst="rect">
            <a:avLst/>
          </a:prstGeom>
          <a:noFill/>
          <a:ln>
            <a:noFill/>
          </a:ln>
        </p:spPr>
        <p:txBody>
          <a:bodyPr anchorCtr="0" anchor="t" bIns="0" lIns="0" spcFirstLastPara="1" rIns="0" wrap="square" tIns="12700">
            <a:spAutoFit/>
          </a:bodyPr>
          <a:lstStyle/>
          <a:p>
            <a:pPr indent="0" lvl="0" marL="12700" marR="0" rtl="0" algn="l">
              <a:lnSpc>
                <a:spcPct val="119843"/>
              </a:lnSpc>
              <a:spcBef>
                <a:spcPts val="0"/>
              </a:spcBef>
              <a:spcAft>
                <a:spcPts val="0"/>
              </a:spcAft>
              <a:buNone/>
            </a:pPr>
            <a:r>
              <a:rPr lang="en-US" sz="3200">
                <a:solidFill>
                  <a:schemeClr val="dk1"/>
                </a:solidFill>
                <a:latin typeface="Times New Roman"/>
                <a:ea typeface="Times New Roman"/>
                <a:cs typeface="Times New Roman"/>
                <a:sym typeface="Times New Roman"/>
              </a:rPr>
              <a:t>HTTP</a:t>
            </a:r>
            <a:endParaRPr sz="3200">
              <a:solidFill>
                <a:schemeClr val="dk1"/>
              </a:solidFill>
              <a:latin typeface="Times New Roman"/>
              <a:ea typeface="Times New Roman"/>
              <a:cs typeface="Times New Roman"/>
              <a:sym typeface="Times New Roman"/>
            </a:endParaRPr>
          </a:p>
          <a:p>
            <a:pPr indent="0" lvl="0" marL="97155" marR="0" rtl="0" algn="l">
              <a:lnSpc>
                <a:spcPct val="119843"/>
              </a:lnSpc>
              <a:spcBef>
                <a:spcPts val="0"/>
              </a:spcBef>
              <a:spcAft>
                <a:spcPts val="0"/>
              </a:spcAft>
              <a:buNone/>
            </a:pPr>
            <a:r>
              <a:rPr lang="en-US" sz="3200">
                <a:solidFill>
                  <a:schemeClr val="dk1"/>
                </a:solidFill>
                <a:latin typeface="Times New Roman"/>
                <a:ea typeface="Times New Roman"/>
                <a:cs typeface="Times New Roman"/>
                <a:sym typeface="Times New Roman"/>
              </a:rPr>
              <a:t>which</a:t>
            </a:r>
            <a:endParaRPr sz="3200">
              <a:solidFill>
                <a:schemeClr val="dk1"/>
              </a:solidFill>
              <a:latin typeface="Times New Roman"/>
              <a:ea typeface="Times New Roman"/>
              <a:cs typeface="Times New Roman"/>
              <a:sym typeface="Times New Roman"/>
            </a:endParaRPr>
          </a:p>
        </p:txBody>
      </p:sp>
      <p:sp>
        <p:nvSpPr>
          <p:cNvPr id="687" name="Google Shape;687;p83"/>
          <p:cNvSpPr txBox="1"/>
          <p:nvPr/>
        </p:nvSpPr>
        <p:spPr>
          <a:xfrm>
            <a:off x="3496335" y="3162300"/>
            <a:ext cx="5560695" cy="999490"/>
          </a:xfrm>
          <a:prstGeom prst="rect">
            <a:avLst/>
          </a:prstGeom>
          <a:noFill/>
          <a:ln>
            <a:noFill/>
          </a:ln>
        </p:spPr>
        <p:txBody>
          <a:bodyPr anchorCtr="0" anchor="t" bIns="0" lIns="0" spcFirstLastPara="1" rIns="0" wrap="square" tIns="12700">
            <a:spAutoFit/>
          </a:bodyPr>
          <a:lstStyle/>
          <a:p>
            <a:pPr indent="-340994" lvl="0" marL="35306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server	 and	other	is	9iAS  has	OC4J	(Oracle		AS</a:t>
            </a:r>
            <a:endParaRPr sz="3200">
              <a:solidFill>
                <a:schemeClr val="dk1"/>
              </a:solidFill>
              <a:latin typeface="Times New Roman"/>
              <a:ea typeface="Times New Roman"/>
              <a:cs typeface="Times New Roman"/>
              <a:sym typeface="Times New Roman"/>
            </a:endParaRPr>
          </a:p>
        </p:txBody>
      </p:sp>
      <p:sp>
        <p:nvSpPr>
          <p:cNvPr id="688" name="Google Shape;688;p83"/>
          <p:cNvSpPr txBox="1"/>
          <p:nvPr/>
        </p:nvSpPr>
        <p:spPr>
          <a:xfrm>
            <a:off x="77469" y="4031512"/>
            <a:ext cx="8981440" cy="2609850"/>
          </a:xfrm>
          <a:prstGeom prst="rect">
            <a:avLst/>
          </a:prstGeom>
          <a:noFill/>
          <a:ln>
            <a:noFill/>
          </a:ln>
        </p:spPr>
        <p:txBody>
          <a:bodyPr anchorCtr="0" anchor="t" bIns="0" lIns="0" spcFirstLastPara="1" rIns="0" wrap="square" tIns="117475">
            <a:spAutoFit/>
          </a:bodyPr>
          <a:lstStyle/>
          <a:p>
            <a:pPr indent="0" lvl="0" marL="350520" marR="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container for J2EE1.4)</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Clr>
                <a:schemeClr val="dk1"/>
              </a:buClr>
              <a:buSzPts val="3100"/>
              <a:buFont typeface="Arial"/>
              <a:buChar char="•"/>
            </a:pPr>
            <a:r>
              <a:rPr lang="en-US" sz="3100">
                <a:solidFill>
                  <a:schemeClr val="dk1"/>
                </a:solidFill>
                <a:latin typeface="Times New Roman"/>
                <a:ea typeface="Times New Roman"/>
                <a:cs typeface="Times New Roman"/>
                <a:sym typeface="Times New Roman"/>
              </a:rPr>
              <a:t>In oracle 9i AS, the HTTP server responds to  simple SQL requests from the clients. Here a  client send the request and getting response  through 9iAS enterprise web cash.</a:t>
            </a:r>
            <a:endParaRPr sz="3100">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2" name="Shape 692"/>
        <p:cNvGrpSpPr/>
        <p:nvPr/>
      </p:nvGrpSpPr>
      <p:grpSpPr>
        <a:xfrm>
          <a:off x="0" y="0"/>
          <a:ext cx="0" cy="0"/>
          <a:chOff x="0" y="0"/>
          <a:chExt cx="0" cy="0"/>
        </a:xfrm>
      </p:grpSpPr>
      <p:sp>
        <p:nvSpPr>
          <p:cNvPr id="693" name="Google Shape;693;p84"/>
          <p:cNvSpPr txBox="1"/>
          <p:nvPr/>
        </p:nvSpPr>
        <p:spPr>
          <a:xfrm>
            <a:off x="77469" y="34290"/>
            <a:ext cx="8978900" cy="412750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HTTP server is also interfaces with  9iAS portal.</a:t>
            </a:r>
            <a:endParaRPr sz="3200">
              <a:solidFill>
                <a:schemeClr val="dk1"/>
              </a:solidFill>
              <a:latin typeface="Times New Roman"/>
              <a:ea typeface="Times New Roman"/>
              <a:cs typeface="Times New Roman"/>
              <a:sym typeface="Times New Roman"/>
            </a:endParaRPr>
          </a:p>
          <a:p>
            <a:pPr indent="-337820" lvl="0" marL="350520" marR="6985"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oracle 9iAS portal has Parallel Page  Engine (PPE), which retrieves the pages in  parallel to the portal.</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In oracle AS J2EE supports the web  applications and EJB establish sessions  with the client.</a:t>
            </a:r>
            <a:endParaRPr sz="3200">
              <a:solidFill>
                <a:schemeClr val="dk1"/>
              </a:solidFill>
              <a:latin typeface="Times New Roman"/>
              <a:ea typeface="Times New Roman"/>
              <a:cs typeface="Times New Roman"/>
              <a:sym typeface="Times New Roman"/>
            </a:endParaRPr>
          </a:p>
        </p:txBody>
      </p:sp>
      <p:sp>
        <p:nvSpPr>
          <p:cNvPr id="694" name="Google Shape;694;p84"/>
          <p:cNvSpPr txBox="1"/>
          <p:nvPr/>
        </p:nvSpPr>
        <p:spPr>
          <a:xfrm>
            <a:off x="77469" y="4237990"/>
            <a:ext cx="5147310" cy="513080"/>
          </a:xfrm>
          <a:prstGeom prst="rect">
            <a:avLst/>
          </a:prstGeom>
          <a:noFill/>
          <a:ln>
            <a:noFill/>
          </a:ln>
        </p:spPr>
        <p:txBody>
          <a:bodyPr anchorCtr="0" anchor="t" bIns="0" lIns="0" spcFirstLastPara="1" rIns="0" wrap="square" tIns="12700">
            <a:spAutoFit/>
          </a:bodyPr>
          <a:lstStyle/>
          <a:p>
            <a:pPr indent="-337820" lvl="0" marL="35052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9iAS	containing</a:t>
            </a:r>
            <a:endParaRPr sz="3200">
              <a:solidFill>
                <a:schemeClr val="dk1"/>
              </a:solidFill>
              <a:latin typeface="Times New Roman"/>
              <a:ea typeface="Times New Roman"/>
              <a:cs typeface="Times New Roman"/>
              <a:sym typeface="Times New Roman"/>
            </a:endParaRPr>
          </a:p>
        </p:txBody>
      </p:sp>
      <p:sp>
        <p:nvSpPr>
          <p:cNvPr id="695" name="Google Shape;695;p84"/>
          <p:cNvSpPr txBox="1"/>
          <p:nvPr/>
        </p:nvSpPr>
        <p:spPr>
          <a:xfrm>
            <a:off x="5699279" y="4237990"/>
            <a:ext cx="2167255" cy="1000760"/>
          </a:xfrm>
          <a:prstGeom prst="rect">
            <a:avLst/>
          </a:prstGeom>
          <a:noFill/>
          <a:ln>
            <a:noFill/>
          </a:ln>
        </p:spPr>
        <p:txBody>
          <a:bodyPr anchorCtr="0" anchor="t" bIns="0" lIns="0" spcFirstLastPara="1" rIns="0" wrap="square" tIns="12700">
            <a:spAutoFit/>
          </a:bodyPr>
          <a:lstStyle/>
          <a:p>
            <a:pPr indent="0" lvl="0" marL="29844"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business</a:t>
            </a:r>
            <a:endParaRPr sz="32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e-business</a:t>
            </a:r>
            <a:endParaRPr sz="3200">
              <a:solidFill>
                <a:schemeClr val="dk1"/>
              </a:solidFill>
              <a:latin typeface="Times New Roman"/>
              <a:ea typeface="Times New Roman"/>
              <a:cs typeface="Times New Roman"/>
              <a:sym typeface="Times New Roman"/>
            </a:endParaRPr>
          </a:p>
        </p:txBody>
      </p:sp>
      <p:sp>
        <p:nvSpPr>
          <p:cNvPr id="696" name="Google Shape;696;p84"/>
          <p:cNvSpPr txBox="1"/>
          <p:nvPr/>
        </p:nvSpPr>
        <p:spPr>
          <a:xfrm>
            <a:off x="8000324" y="4237990"/>
            <a:ext cx="1057275" cy="1000760"/>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logic,  and</a:t>
            </a:r>
            <a:endParaRPr sz="3200">
              <a:solidFill>
                <a:schemeClr val="dk1"/>
              </a:solidFill>
              <a:latin typeface="Times New Roman"/>
              <a:ea typeface="Times New Roman"/>
              <a:cs typeface="Times New Roman"/>
              <a:sym typeface="Times New Roman"/>
            </a:endParaRPr>
          </a:p>
        </p:txBody>
      </p:sp>
      <p:sp>
        <p:nvSpPr>
          <p:cNvPr id="697" name="Google Shape;697;p84"/>
          <p:cNvSpPr txBox="1"/>
          <p:nvPr/>
        </p:nvSpPr>
        <p:spPr>
          <a:xfrm>
            <a:off x="415290" y="4725670"/>
            <a:ext cx="4875530" cy="10007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management,	security,  portal functions.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1" name="Shape 701"/>
        <p:cNvGrpSpPr/>
        <p:nvPr/>
      </p:nvGrpSpPr>
      <p:grpSpPr>
        <a:xfrm>
          <a:off x="0" y="0"/>
          <a:ext cx="0" cy="0"/>
          <a:chOff x="0" y="0"/>
          <a:chExt cx="0" cy="0"/>
        </a:xfrm>
      </p:grpSpPr>
      <p:sp>
        <p:nvSpPr>
          <p:cNvPr id="702" name="Google Shape;702;p85"/>
          <p:cNvSpPr txBox="1"/>
          <p:nvPr/>
        </p:nvSpPr>
        <p:spPr>
          <a:xfrm>
            <a:off x="77469" y="0"/>
            <a:ext cx="8978265" cy="6584950"/>
          </a:xfrm>
          <a:prstGeom prst="rect">
            <a:avLst/>
          </a:prstGeom>
          <a:noFill/>
          <a:ln>
            <a:noFill/>
          </a:ln>
        </p:spPr>
        <p:txBody>
          <a:bodyPr anchorCtr="0" anchor="t" bIns="0" lIns="0" spcFirstLastPara="1" rIns="0" wrap="square" tIns="114300">
            <a:spAutoFit/>
          </a:bodyPr>
          <a:lstStyle/>
          <a:p>
            <a:pPr indent="0" lvl="0" marL="12700" marR="0" rtl="0" algn="l">
              <a:lnSpc>
                <a:spcPct val="100000"/>
              </a:lnSpc>
              <a:spcBef>
                <a:spcPts val="0"/>
              </a:spcBef>
              <a:spcAft>
                <a:spcPts val="0"/>
              </a:spcAft>
              <a:buNone/>
            </a:pPr>
            <a:r>
              <a:rPr lang="en-US" sz="3200">
                <a:solidFill>
                  <a:srgbClr val="0000CC"/>
                </a:solidFill>
                <a:latin typeface="Times New Roman"/>
                <a:ea typeface="Times New Roman"/>
                <a:cs typeface="Times New Roman"/>
                <a:sym typeface="Times New Roman"/>
              </a:rPr>
              <a:t>Portals:</a:t>
            </a:r>
            <a:endParaRPr sz="3200">
              <a:solidFill>
                <a:schemeClr val="dk1"/>
              </a:solidFill>
              <a:latin typeface="Times New Roman"/>
              <a:ea typeface="Times New Roman"/>
              <a:cs typeface="Times New Roman"/>
              <a:sym typeface="Times New Roman"/>
            </a:endParaRPr>
          </a:p>
          <a:p>
            <a:pPr indent="-337820" lvl="0" marL="350520" marR="5080" rtl="0" algn="l">
              <a:lnSpc>
                <a:spcPct val="119656"/>
              </a:lnSpc>
              <a:spcBef>
                <a:spcPts val="93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web	portal	is	a	web	site,	which  supports the following actions;</a:t>
            </a:r>
            <a:endParaRPr sz="3200">
              <a:solidFill>
                <a:schemeClr val="dk1"/>
              </a:solidFill>
              <a:latin typeface="Times New Roman"/>
              <a:ea typeface="Times New Roman"/>
              <a:cs typeface="Times New Roman"/>
              <a:sym typeface="Times New Roman"/>
            </a:endParaRPr>
          </a:p>
          <a:p>
            <a:pPr indent="0" lvl="0" marL="12700" marR="5080" rtl="0" algn="l">
              <a:lnSpc>
                <a:spcPct val="145000"/>
              </a:lnSpc>
              <a:spcBef>
                <a:spcPts val="160"/>
              </a:spcBef>
              <a:spcAft>
                <a:spcPts val="0"/>
              </a:spcAft>
              <a:buNone/>
            </a:pPr>
            <a:r>
              <a:rPr lang="en-US" sz="3200">
                <a:solidFill>
                  <a:schemeClr val="dk1"/>
                </a:solidFill>
                <a:latin typeface="Times New Roman"/>
                <a:ea typeface="Times New Roman"/>
                <a:cs typeface="Times New Roman"/>
                <a:sym typeface="Times New Roman"/>
              </a:rPr>
              <a:t>1.It provides application specific programs.  2.It	provides	services	available	from	number</a:t>
            </a:r>
            <a:endParaRPr sz="3200">
              <a:solidFill>
                <a:schemeClr val="dk1"/>
              </a:solidFill>
              <a:latin typeface="Times New Roman"/>
              <a:ea typeface="Times New Roman"/>
              <a:cs typeface="Times New Roman"/>
              <a:sym typeface="Times New Roman"/>
            </a:endParaRPr>
          </a:p>
          <a:p>
            <a:pPr indent="0" lvl="0" marL="350520" marR="0" rtl="0" algn="l">
              <a:lnSpc>
                <a:spcPct val="110937"/>
              </a:lnSpc>
              <a:spcBef>
                <a:spcPts val="0"/>
              </a:spcBef>
              <a:spcAft>
                <a:spcPts val="0"/>
              </a:spcAft>
              <a:buNone/>
            </a:pPr>
            <a:r>
              <a:rPr lang="en-US" sz="3200">
                <a:solidFill>
                  <a:schemeClr val="dk1"/>
                </a:solidFill>
                <a:latin typeface="Times New Roman"/>
                <a:ea typeface="Times New Roman"/>
                <a:cs typeface="Times New Roman"/>
                <a:sym typeface="Times New Roman"/>
              </a:rPr>
              <a:t>of websites.</a:t>
            </a:r>
            <a:endParaRPr sz="3200">
              <a:solidFill>
                <a:schemeClr val="dk1"/>
              </a:solidFill>
              <a:latin typeface="Times New Roman"/>
              <a:ea typeface="Times New Roman"/>
              <a:cs typeface="Times New Roman"/>
              <a:sym typeface="Times New Roman"/>
            </a:endParaRPr>
          </a:p>
          <a:p>
            <a:pPr indent="-337820" lvl="0" marL="350520" marR="10160" rtl="0" algn="l">
              <a:lnSpc>
                <a:spcPct val="100000"/>
              </a:lnSpc>
              <a:spcBef>
                <a:spcPts val="790"/>
              </a:spcBef>
              <a:spcAft>
                <a:spcPts val="0"/>
              </a:spcAft>
              <a:buClr>
                <a:schemeClr val="dk1"/>
              </a:buClr>
              <a:buSzPts val="3100"/>
              <a:buFont typeface="Times New Roman"/>
              <a:buAutoNum type="arabicPeriod" startAt="3"/>
            </a:pPr>
            <a:r>
              <a:rPr lang="en-US" sz="3200">
                <a:solidFill>
                  <a:schemeClr val="dk1"/>
                </a:solidFill>
                <a:latin typeface="Times New Roman"/>
                <a:ea typeface="Times New Roman"/>
                <a:cs typeface="Times New Roman"/>
                <a:sym typeface="Times New Roman"/>
              </a:rPr>
              <a:t>It	provide	services	to	PC	as	well	as	mobile  devices.</a:t>
            </a:r>
            <a:endParaRPr sz="3200">
              <a:solidFill>
                <a:schemeClr val="dk1"/>
              </a:solidFill>
              <a:latin typeface="Times New Roman"/>
              <a:ea typeface="Times New Roman"/>
              <a:cs typeface="Times New Roman"/>
              <a:sym typeface="Times New Roman"/>
            </a:endParaRPr>
          </a:p>
          <a:p>
            <a:pPr indent="-337820" lvl="0" marL="350520" marR="10795" rtl="0" algn="l">
              <a:lnSpc>
                <a:spcPct val="100000"/>
              </a:lnSpc>
              <a:spcBef>
                <a:spcPts val="800"/>
              </a:spcBef>
              <a:spcAft>
                <a:spcPts val="0"/>
              </a:spcAft>
              <a:buClr>
                <a:schemeClr val="dk1"/>
              </a:buClr>
              <a:buSzPts val="3100"/>
              <a:buFont typeface="Times New Roman"/>
              <a:buAutoNum type="arabicPeriod" startAt="3"/>
            </a:pPr>
            <a:r>
              <a:rPr lang="en-US" sz="3200">
                <a:solidFill>
                  <a:schemeClr val="dk1"/>
                </a:solidFill>
                <a:latin typeface="Times New Roman"/>
                <a:ea typeface="Times New Roman"/>
                <a:cs typeface="Times New Roman"/>
                <a:sym typeface="Times New Roman"/>
              </a:rPr>
              <a:t>It	provide	diversified	middleware	to	enable  transactions with client.</a:t>
            </a:r>
            <a:endParaRPr sz="3200">
              <a:solidFill>
                <a:schemeClr val="dk1"/>
              </a:solidFill>
              <a:latin typeface="Times New Roman"/>
              <a:ea typeface="Times New Roman"/>
              <a:cs typeface="Times New Roman"/>
              <a:sym typeface="Times New Roman"/>
            </a:endParaRPr>
          </a:p>
          <a:p>
            <a:pPr indent="-337820" lvl="0" marL="350520" marR="10160" rtl="0" algn="l">
              <a:lnSpc>
                <a:spcPct val="119656"/>
              </a:lnSpc>
              <a:spcBef>
                <a:spcPts val="935"/>
              </a:spcBef>
              <a:spcAft>
                <a:spcPts val="0"/>
              </a:spcAft>
              <a:buClr>
                <a:schemeClr val="dk1"/>
              </a:buClr>
              <a:buSzPts val="3100"/>
              <a:buFont typeface="Times New Roman"/>
              <a:buAutoNum type="arabicPeriod" startAt="3"/>
            </a:pPr>
            <a:r>
              <a:rPr lang="en-US" sz="3200">
                <a:solidFill>
                  <a:schemeClr val="dk1"/>
                </a:solidFill>
                <a:latin typeface="Times New Roman"/>
                <a:ea typeface="Times New Roman"/>
                <a:cs typeface="Times New Roman"/>
                <a:sym typeface="Times New Roman"/>
              </a:rPr>
              <a:t>It	enables	personalized	capabilities	like  business transactions to clients.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14"/>
          <p:cNvSpPr txBox="1"/>
          <p:nvPr/>
        </p:nvSpPr>
        <p:spPr>
          <a:xfrm>
            <a:off x="77469" y="34290"/>
            <a:ext cx="8985250" cy="2462530"/>
          </a:xfrm>
          <a:prstGeom prst="rect">
            <a:avLst/>
          </a:prstGeom>
          <a:noFill/>
          <a:ln>
            <a:noFill/>
          </a:ln>
        </p:spPr>
        <p:txBody>
          <a:bodyPr anchorCtr="0" anchor="t" bIns="0" lIns="0" spcFirstLastPara="1" rIns="0" wrap="square" tIns="12700">
            <a:spAutoFit/>
          </a:bodyPr>
          <a:lstStyle/>
          <a:p>
            <a:pPr indent="-337820" lvl="0" marL="350520" marR="13334"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Partial replication should have consistency  and do discrepancy and all basic features  of original data.</a:t>
            </a:r>
            <a:endParaRPr sz="3200">
              <a:solidFill>
                <a:schemeClr val="dk1"/>
              </a:solidFill>
              <a:latin typeface="Times New Roman"/>
              <a:ea typeface="Times New Roman"/>
              <a:cs typeface="Times New Roman"/>
              <a:sym typeface="Times New Roman"/>
            </a:endParaRPr>
          </a:p>
          <a:p>
            <a:pPr indent="-337820" lvl="0" marL="350520" marR="5080" rtl="0" algn="just">
              <a:lnSpc>
                <a:spcPct val="120000"/>
              </a:lnSpc>
              <a:spcBef>
                <a:spcPts val="114"/>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Generally data replication precedes data  synchronization. The synchronization</a:t>
            </a:r>
            <a:endParaRPr sz="3200">
              <a:solidFill>
                <a:schemeClr val="dk1"/>
              </a:solidFill>
              <a:latin typeface="Times New Roman"/>
              <a:ea typeface="Times New Roman"/>
              <a:cs typeface="Times New Roman"/>
              <a:sym typeface="Times New Roman"/>
            </a:endParaRPr>
          </a:p>
        </p:txBody>
      </p:sp>
      <p:sp>
        <p:nvSpPr>
          <p:cNvPr id="115" name="Google Shape;115;p14"/>
          <p:cNvSpPr txBox="1"/>
          <p:nvPr/>
        </p:nvSpPr>
        <p:spPr>
          <a:xfrm>
            <a:off x="2102997" y="2959100"/>
            <a:ext cx="44132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disseminated	or</a:t>
            </a:r>
            <a:endParaRPr sz="3200">
              <a:solidFill>
                <a:schemeClr val="dk1"/>
              </a:solidFill>
              <a:latin typeface="Times New Roman"/>
              <a:ea typeface="Times New Roman"/>
              <a:cs typeface="Times New Roman"/>
              <a:sym typeface="Times New Roman"/>
            </a:endParaRPr>
          </a:p>
        </p:txBody>
      </p:sp>
      <p:sp>
        <p:nvSpPr>
          <p:cNvPr id="116" name="Google Shape;116;p14"/>
          <p:cNvSpPr txBox="1"/>
          <p:nvPr/>
        </p:nvSpPr>
        <p:spPr>
          <a:xfrm>
            <a:off x="1917830" y="2471420"/>
            <a:ext cx="7138670" cy="1000760"/>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to	maintaining	data	consistency</a:t>
            </a:r>
            <a:endParaRPr sz="3200">
              <a:solidFill>
                <a:schemeClr val="dk1"/>
              </a:solidFill>
              <a:latin typeface="Times New Roman"/>
              <a:ea typeface="Times New Roman"/>
              <a:cs typeface="Times New Roman"/>
              <a:sym typeface="Times New Roman"/>
            </a:endParaRPr>
          </a:p>
          <a:p>
            <a:pPr indent="0" lvl="0" marL="0" marR="5715" rtl="0" algn="r">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distributed</a:t>
            </a:r>
            <a:endParaRPr sz="3200">
              <a:solidFill>
                <a:schemeClr val="dk1"/>
              </a:solidFill>
              <a:latin typeface="Times New Roman"/>
              <a:ea typeface="Times New Roman"/>
              <a:cs typeface="Times New Roman"/>
              <a:sym typeface="Times New Roman"/>
            </a:endParaRPr>
          </a:p>
        </p:txBody>
      </p:sp>
      <p:sp>
        <p:nvSpPr>
          <p:cNvPr id="117" name="Google Shape;117;p14"/>
          <p:cNvSpPr txBox="1"/>
          <p:nvPr/>
        </p:nvSpPr>
        <p:spPr>
          <a:xfrm>
            <a:off x="415290" y="2471420"/>
            <a:ext cx="1359535" cy="14884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refers  among  data.</a:t>
            </a:r>
            <a:endParaRPr sz="3200">
              <a:solidFill>
                <a:schemeClr val="dk1"/>
              </a:solidFill>
              <a:latin typeface="Times New Roman"/>
              <a:ea typeface="Times New Roman"/>
              <a:cs typeface="Times New Roman"/>
              <a:sym typeface="Times New Roman"/>
            </a:endParaRPr>
          </a:p>
        </p:txBody>
      </p:sp>
      <p:sp>
        <p:nvSpPr>
          <p:cNvPr id="118" name="Google Shape;118;p14"/>
          <p:cNvSpPr txBox="1"/>
          <p:nvPr/>
        </p:nvSpPr>
        <p:spPr>
          <a:xfrm>
            <a:off x="77469" y="3912870"/>
            <a:ext cx="16827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
        <p:nvSpPr>
          <p:cNvPr id="119" name="Google Shape;119;p14"/>
          <p:cNvSpPr txBox="1"/>
          <p:nvPr/>
        </p:nvSpPr>
        <p:spPr>
          <a:xfrm>
            <a:off x="636269" y="3933190"/>
            <a:ext cx="841946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Data	consistency	means	if	there	is	data</a:t>
            </a:r>
            <a:endParaRPr sz="3200">
              <a:solidFill>
                <a:schemeClr val="dk1"/>
              </a:solidFill>
              <a:latin typeface="Times New Roman"/>
              <a:ea typeface="Times New Roman"/>
              <a:cs typeface="Times New Roman"/>
              <a:sym typeface="Times New Roman"/>
            </a:endParaRPr>
          </a:p>
        </p:txBody>
      </p:sp>
      <p:sp>
        <p:nvSpPr>
          <p:cNvPr id="120" name="Google Shape;120;p14"/>
          <p:cNvSpPr txBox="1"/>
          <p:nvPr/>
        </p:nvSpPr>
        <p:spPr>
          <a:xfrm>
            <a:off x="415290" y="4420870"/>
            <a:ext cx="8640445" cy="197612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modification at the server then the  modification should reflect in the data with  in the device within a defined period. There  are two ways of synchronization.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6" name="Shape 706"/>
        <p:cNvGrpSpPr/>
        <p:nvPr/>
      </p:nvGrpSpPr>
      <p:grpSpPr>
        <a:xfrm>
          <a:off x="0" y="0"/>
          <a:ext cx="0" cy="0"/>
          <a:chOff x="0" y="0"/>
          <a:chExt cx="0" cy="0"/>
        </a:xfrm>
      </p:grpSpPr>
      <p:sp>
        <p:nvSpPr>
          <p:cNvPr id="707" name="Google Shape;707;p86"/>
          <p:cNvSpPr txBox="1"/>
          <p:nvPr/>
        </p:nvSpPr>
        <p:spPr>
          <a:xfrm>
            <a:off x="77469" y="34290"/>
            <a:ext cx="8977630" cy="5407660"/>
          </a:xfrm>
          <a:prstGeom prst="rect">
            <a:avLst/>
          </a:prstGeom>
          <a:noFill/>
          <a:ln>
            <a:noFill/>
          </a:ln>
        </p:spPr>
        <p:txBody>
          <a:bodyPr anchorCtr="0" anchor="t" bIns="0" lIns="0" spcFirstLastPara="1" rIns="0" wrap="square" tIns="12700">
            <a:spAutoFit/>
          </a:bodyPr>
          <a:lstStyle/>
          <a:p>
            <a:pPr indent="-337820" lvl="0" marL="350520" marR="8255" rtl="0" algn="l">
              <a:lnSpc>
                <a:spcPct val="100000"/>
              </a:lnSpc>
              <a:spcBef>
                <a:spcPts val="0"/>
              </a:spcBef>
              <a:spcAft>
                <a:spcPts val="0"/>
              </a:spcAft>
              <a:buClr>
                <a:schemeClr val="dk1"/>
              </a:buClr>
              <a:buSzPts val="3200"/>
              <a:buFont typeface="Times New Roman"/>
              <a:buAutoNum type="arabicPeriod" startAt="6"/>
            </a:pPr>
            <a:r>
              <a:rPr lang="en-US" sz="3200">
                <a:solidFill>
                  <a:schemeClr val="dk1"/>
                </a:solidFill>
                <a:latin typeface="Times New Roman"/>
                <a:ea typeface="Times New Roman"/>
                <a:cs typeface="Times New Roman"/>
                <a:sym typeface="Times New Roman"/>
              </a:rPr>
              <a:t>It	provides	a	path	for	running	distributed  or collaboration applications.</a:t>
            </a:r>
            <a:endParaRPr sz="3200">
              <a:solidFill>
                <a:schemeClr val="dk1"/>
              </a:solidFill>
              <a:latin typeface="Times New Roman"/>
              <a:ea typeface="Times New Roman"/>
              <a:cs typeface="Times New Roman"/>
              <a:sym typeface="Times New Roman"/>
            </a:endParaRPr>
          </a:p>
          <a:p>
            <a:pPr indent="-511808" lvl="0" marL="523875" marR="0" rtl="0" algn="l">
              <a:lnSpc>
                <a:spcPct val="100000"/>
              </a:lnSpc>
              <a:spcBef>
                <a:spcPts val="790"/>
              </a:spcBef>
              <a:spcAft>
                <a:spcPts val="0"/>
              </a:spcAft>
              <a:buClr>
                <a:schemeClr val="dk1"/>
              </a:buClr>
              <a:buSzPts val="3200"/>
              <a:buFont typeface="Times New Roman"/>
              <a:buAutoNum type="arabicPeriod" startAt="6"/>
            </a:pPr>
            <a:r>
              <a:rPr lang="en-US" sz="3200">
                <a:solidFill>
                  <a:schemeClr val="dk1"/>
                </a:solidFill>
                <a:latin typeface="Times New Roman"/>
                <a:ea typeface="Times New Roman"/>
                <a:cs typeface="Times New Roman"/>
                <a:sym typeface="Times New Roman"/>
              </a:rPr>
              <a:t>It has portlets.</a:t>
            </a:r>
            <a:endParaRPr sz="3200">
              <a:solidFill>
                <a:schemeClr val="dk1"/>
              </a:solidFill>
              <a:latin typeface="Times New Roman"/>
              <a:ea typeface="Times New Roman"/>
              <a:cs typeface="Times New Roman"/>
              <a:sym typeface="Times New Roman"/>
            </a:endParaRPr>
          </a:p>
          <a:p>
            <a:pPr indent="-203200" lvl="0" marL="12700" marR="151130" rtl="0" algn="l">
              <a:lnSpc>
                <a:spcPct val="120800"/>
              </a:lnSpc>
              <a:spcBef>
                <a:spcPts val="0"/>
              </a:spcBef>
              <a:spcAft>
                <a:spcPts val="0"/>
              </a:spcAft>
              <a:buClr>
                <a:schemeClr val="dk1"/>
              </a:buClr>
              <a:buSzPts val="3200"/>
              <a:buFont typeface="Times New Roman"/>
              <a:buAutoNum type="arabicPeriod" startAt="6"/>
            </a:pPr>
            <a:r>
              <a:rPr lang="en-US" sz="3200">
                <a:solidFill>
                  <a:schemeClr val="dk1"/>
                </a:solidFill>
                <a:latin typeface="Times New Roman"/>
                <a:ea typeface="Times New Roman"/>
                <a:cs typeface="Times New Roman"/>
                <a:sym typeface="Times New Roman"/>
              </a:rPr>
              <a:t>It may have page processing Engine (PPE) </a:t>
            </a:r>
            <a:r>
              <a:rPr lang="en-US" sz="3200">
                <a:solidFill>
                  <a:srgbClr val="974706"/>
                </a:solidFill>
                <a:latin typeface="Times New Roman"/>
                <a:ea typeface="Times New Roman"/>
                <a:cs typeface="Times New Roman"/>
                <a:sym typeface="Times New Roman"/>
              </a:rPr>
              <a:t> IBM web sphere:</a:t>
            </a:r>
            <a:endParaRPr sz="3200">
              <a:solidFill>
                <a:schemeClr val="dk1"/>
              </a:solidFill>
              <a:latin typeface="Times New Roman"/>
              <a:ea typeface="Times New Roman"/>
              <a:cs typeface="Times New Roman"/>
              <a:sym typeface="Times New Roman"/>
            </a:endParaRPr>
          </a:p>
          <a:p>
            <a:pPr indent="-337820" lvl="0" marL="350520" marR="6985" rtl="0" algn="just">
              <a:lnSpc>
                <a:spcPct val="119656"/>
              </a:lnSpc>
              <a:spcBef>
                <a:spcPts val="935"/>
              </a:spcBef>
              <a:spcAft>
                <a:spcPts val="0"/>
              </a:spcAft>
              <a:buClr>
                <a:srgbClr val="974706"/>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This portal provide a software architecture  for applications and business transactions.</a:t>
            </a:r>
            <a:endParaRPr sz="3200">
              <a:solidFill>
                <a:schemeClr val="dk1"/>
              </a:solidFill>
              <a:latin typeface="Times New Roman"/>
              <a:ea typeface="Times New Roman"/>
              <a:cs typeface="Times New Roman"/>
              <a:sym typeface="Times New Roman"/>
            </a:endParaRPr>
          </a:p>
          <a:p>
            <a:pPr indent="-337820" lvl="0" marL="350520" marR="5080" rtl="0" algn="just">
              <a:lnSpc>
                <a:spcPct val="100000"/>
              </a:lnSpc>
              <a:spcBef>
                <a:spcPts val="67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has scalability to fit to any size  organization and it is a extension of voice  based applications.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1" name="Shape 711"/>
        <p:cNvGrpSpPr/>
        <p:nvPr/>
      </p:nvGrpSpPr>
      <p:grpSpPr>
        <a:xfrm>
          <a:off x="0" y="0"/>
          <a:ext cx="0" cy="0"/>
          <a:chOff x="0" y="0"/>
          <a:chExt cx="0" cy="0"/>
        </a:xfrm>
      </p:grpSpPr>
      <p:sp>
        <p:nvSpPr>
          <p:cNvPr id="712" name="Google Shape;712;p87"/>
          <p:cNvSpPr txBox="1"/>
          <p:nvPr/>
        </p:nvSpPr>
        <p:spPr>
          <a:xfrm>
            <a:off x="77469" y="34290"/>
            <a:ext cx="264160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Java	portal:</a:t>
            </a:r>
            <a:endParaRPr sz="3200">
              <a:solidFill>
                <a:schemeClr val="dk1"/>
              </a:solidFill>
              <a:latin typeface="Times New Roman"/>
              <a:ea typeface="Times New Roman"/>
              <a:cs typeface="Times New Roman"/>
              <a:sym typeface="Times New Roman"/>
            </a:endParaRPr>
          </a:p>
        </p:txBody>
      </p:sp>
      <p:sp>
        <p:nvSpPr>
          <p:cNvPr id="713" name="Google Shape;713;p87"/>
          <p:cNvSpPr txBox="1"/>
          <p:nvPr/>
        </p:nvSpPr>
        <p:spPr>
          <a:xfrm>
            <a:off x="3082417" y="34290"/>
            <a:ext cx="207200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Java</a:t>
            </a:r>
            <a:endParaRPr sz="3200">
              <a:solidFill>
                <a:schemeClr val="dk1"/>
              </a:solidFill>
              <a:latin typeface="Times New Roman"/>
              <a:ea typeface="Times New Roman"/>
              <a:cs typeface="Times New Roman"/>
              <a:sym typeface="Times New Roman"/>
            </a:endParaRPr>
          </a:p>
        </p:txBody>
      </p:sp>
      <p:sp>
        <p:nvSpPr>
          <p:cNvPr id="714" name="Google Shape;714;p87"/>
          <p:cNvSpPr txBox="1"/>
          <p:nvPr/>
        </p:nvSpPr>
        <p:spPr>
          <a:xfrm>
            <a:off x="5517900" y="34290"/>
            <a:ext cx="35369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portlet	define	a</a:t>
            </a:r>
            <a:endParaRPr sz="3200">
              <a:solidFill>
                <a:schemeClr val="dk1"/>
              </a:solidFill>
              <a:latin typeface="Times New Roman"/>
              <a:ea typeface="Times New Roman"/>
              <a:cs typeface="Times New Roman"/>
              <a:sym typeface="Times New Roman"/>
            </a:endParaRPr>
          </a:p>
        </p:txBody>
      </p:sp>
      <p:sp>
        <p:nvSpPr>
          <p:cNvPr id="715" name="Google Shape;715;p87"/>
          <p:cNvSpPr txBox="1"/>
          <p:nvPr/>
        </p:nvSpPr>
        <p:spPr>
          <a:xfrm>
            <a:off x="415290" y="521970"/>
            <a:ext cx="364934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contract	between</a:t>
            </a:r>
            <a:endParaRPr sz="3200">
              <a:solidFill>
                <a:schemeClr val="dk1"/>
              </a:solidFill>
              <a:latin typeface="Times New Roman"/>
              <a:ea typeface="Times New Roman"/>
              <a:cs typeface="Times New Roman"/>
              <a:sym typeface="Times New Roman"/>
            </a:endParaRPr>
          </a:p>
        </p:txBody>
      </p:sp>
      <p:sp>
        <p:nvSpPr>
          <p:cNvPr id="716" name="Google Shape;716;p87"/>
          <p:cNvSpPr txBox="1"/>
          <p:nvPr/>
        </p:nvSpPr>
        <p:spPr>
          <a:xfrm>
            <a:off x="4391077" y="521970"/>
            <a:ext cx="466534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portlet	container	and</a:t>
            </a:r>
            <a:endParaRPr sz="3200">
              <a:solidFill>
                <a:schemeClr val="dk1"/>
              </a:solidFill>
              <a:latin typeface="Times New Roman"/>
              <a:ea typeface="Times New Roman"/>
              <a:cs typeface="Times New Roman"/>
              <a:sym typeface="Times New Roman"/>
            </a:endParaRPr>
          </a:p>
        </p:txBody>
      </p:sp>
      <p:sp>
        <p:nvSpPr>
          <p:cNvPr id="717" name="Google Shape;717;p87"/>
          <p:cNvSpPr txBox="1"/>
          <p:nvPr/>
        </p:nvSpPr>
        <p:spPr>
          <a:xfrm>
            <a:off x="77469" y="909320"/>
            <a:ext cx="8978265" cy="5892800"/>
          </a:xfrm>
          <a:prstGeom prst="rect">
            <a:avLst/>
          </a:prstGeom>
          <a:noFill/>
          <a:ln>
            <a:noFill/>
          </a:ln>
        </p:spPr>
        <p:txBody>
          <a:bodyPr anchorCtr="0" anchor="t" bIns="0" lIns="0" spcFirstLastPara="1" rIns="0" wrap="square" tIns="113025">
            <a:spAutoFit/>
          </a:bodyPr>
          <a:lstStyle/>
          <a:p>
            <a:pPr indent="0" lvl="0" marL="35052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portlets.</a:t>
            </a:r>
            <a:endParaRPr sz="3200">
              <a:solidFill>
                <a:schemeClr val="dk1"/>
              </a:solidFill>
              <a:latin typeface="Times New Roman"/>
              <a:ea typeface="Times New Roman"/>
              <a:cs typeface="Times New Roman"/>
              <a:sym typeface="Times New Roman"/>
            </a:endParaRPr>
          </a:p>
          <a:p>
            <a:pPr indent="-337820" lvl="0" marL="350520" marR="5715"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To use java portal we may deploy JSR-Java  Specification Recommendation 168.</a:t>
            </a:r>
            <a:endParaRPr sz="3200">
              <a:solidFill>
                <a:schemeClr val="dk1"/>
              </a:solidFill>
              <a:latin typeface="Times New Roman"/>
              <a:ea typeface="Times New Roman"/>
              <a:cs typeface="Times New Roman"/>
              <a:sym typeface="Times New Roman"/>
            </a:endParaRPr>
          </a:p>
          <a:p>
            <a:pPr indent="-337820" lvl="0" marL="350520" marR="6350" rtl="0" algn="just">
              <a:lnSpc>
                <a:spcPct val="1000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In Java portlet the WSRP- web service for  remote portlet, is a software works as a  content aggregator.</a:t>
            </a:r>
            <a:endParaRPr sz="3200">
              <a:solidFill>
                <a:schemeClr val="dk1"/>
              </a:solidFill>
              <a:latin typeface="Times New Roman"/>
              <a:ea typeface="Times New Roman"/>
              <a:cs typeface="Times New Roman"/>
              <a:sym typeface="Times New Roman"/>
            </a:endParaRPr>
          </a:p>
          <a:p>
            <a:pPr indent="-337820" lvl="0" marL="350520" marR="635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WSRP access and display content which  are at remote sites or at portals.</a:t>
            </a:r>
            <a:endParaRPr sz="3200">
              <a:solidFill>
                <a:schemeClr val="dk1"/>
              </a:solidFill>
              <a:latin typeface="Times New Roman"/>
              <a:ea typeface="Times New Roman"/>
              <a:cs typeface="Times New Roman"/>
              <a:sym typeface="Times New Roman"/>
            </a:endParaRPr>
          </a:p>
          <a:p>
            <a:pPr indent="-337820" lvl="0" marL="350520" marR="5080" rtl="0" algn="just">
              <a:lnSpc>
                <a:spcPct val="99900"/>
              </a:lnSpc>
              <a:spcBef>
                <a:spcPts val="80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Finally a portal includes an authentication  server, a content aggregator and APIs for  service.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1" name="Shape 721"/>
        <p:cNvGrpSpPr/>
        <p:nvPr/>
      </p:nvGrpSpPr>
      <p:grpSpPr>
        <a:xfrm>
          <a:off x="0" y="0"/>
          <a:ext cx="0" cy="0"/>
          <a:chOff x="0" y="0"/>
          <a:chExt cx="0" cy="0"/>
        </a:xfrm>
      </p:grpSpPr>
      <p:sp>
        <p:nvSpPr>
          <p:cNvPr id="722" name="Google Shape;722;p88"/>
          <p:cNvSpPr txBox="1"/>
          <p:nvPr>
            <p:ph type="title"/>
          </p:nvPr>
        </p:nvSpPr>
        <p:spPr>
          <a:xfrm>
            <a:off x="1925320" y="2390140"/>
            <a:ext cx="5067300"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solidFill>
                  <a:srgbClr val="FF0000"/>
                </a:solidFill>
              </a:rPr>
              <a:t>End of UNIT VI</a:t>
            </a:r>
            <a:endParaRPr sz="5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15"/>
          <p:cNvSpPr txBox="1"/>
          <p:nvPr/>
        </p:nvSpPr>
        <p:spPr>
          <a:xfrm>
            <a:off x="77469" y="34290"/>
            <a:ext cx="8986520" cy="5590540"/>
          </a:xfrm>
          <a:prstGeom prst="rect">
            <a:avLst/>
          </a:prstGeom>
          <a:noFill/>
          <a:ln>
            <a:noFill/>
          </a:ln>
        </p:spPr>
        <p:txBody>
          <a:bodyPr anchorCtr="0" anchor="t" bIns="0" lIns="0" spcFirstLastPara="1" rIns="0" wrap="square" tIns="12700">
            <a:spAutoFit/>
          </a:bodyPr>
          <a:lstStyle/>
          <a:p>
            <a:pPr indent="-337820" lvl="0" marL="350520" marR="5080" rtl="0" algn="just">
              <a:lnSpc>
                <a:spcPct val="100000"/>
              </a:lnSpc>
              <a:spcBef>
                <a:spcPts val="0"/>
              </a:spcBef>
              <a:spcAft>
                <a:spcPts val="0"/>
              </a:spcAft>
              <a:buNone/>
            </a:pPr>
            <a:r>
              <a:rPr lang="en-US" sz="3200">
                <a:solidFill>
                  <a:srgbClr val="6F2F9F"/>
                </a:solidFill>
                <a:latin typeface="Times New Roman"/>
                <a:ea typeface="Times New Roman"/>
                <a:cs typeface="Times New Roman"/>
                <a:sym typeface="Times New Roman"/>
              </a:rPr>
              <a:t>One-to-many synchronization: </a:t>
            </a:r>
            <a:r>
              <a:rPr lang="en-US" sz="3200">
                <a:solidFill>
                  <a:schemeClr val="dk1"/>
                </a:solidFill>
                <a:latin typeface="Times New Roman"/>
                <a:ea typeface="Times New Roman"/>
                <a:cs typeface="Times New Roman"/>
                <a:sym typeface="Times New Roman"/>
              </a:rPr>
              <a:t>We know that  each system stores the data either pushed  from the server or by sending the request.</a:t>
            </a:r>
            <a:endParaRPr sz="3200">
              <a:solidFill>
                <a:schemeClr val="dk1"/>
              </a:solidFill>
              <a:latin typeface="Times New Roman"/>
              <a:ea typeface="Times New Roman"/>
              <a:cs typeface="Times New Roman"/>
              <a:sym typeface="Times New Roman"/>
            </a:endParaRPr>
          </a:p>
          <a:p>
            <a:pPr indent="-337820" lvl="0" marL="350520" marR="1397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This type of synchronization is occurred in  the client server architecture. Here the  server maintains a synchronization server,  it may separate accounts of different users  for that data.</a:t>
            </a:r>
            <a:endParaRPr sz="3200">
              <a:solidFill>
                <a:schemeClr val="dk1"/>
              </a:solidFill>
              <a:latin typeface="Times New Roman"/>
              <a:ea typeface="Times New Roman"/>
              <a:cs typeface="Times New Roman"/>
              <a:sym typeface="Times New Roman"/>
            </a:endParaRPr>
          </a:p>
          <a:p>
            <a:pPr indent="-337820" lvl="0" marL="350520" marR="12700" rtl="0" algn="just">
              <a:lnSpc>
                <a:spcPct val="100000"/>
              </a:lnSpc>
              <a:spcBef>
                <a:spcPts val="7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synchronization server, synchronizes  the data and disseminates the copies to  each and every client.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