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y="6858000" cx="9144000"/>
  <p:notesSz cx="6708775" cy="9774225"/>
  <p:embeddedFontLst>
    <p:embeddedFont>
      <p:font typeface="Tahoma"/>
      <p:regular r:id="rId74"/>
      <p:bold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Tahoma-bold.fntdata"/><Relationship Id="rId30" Type="http://schemas.openxmlformats.org/officeDocument/2006/relationships/slide" Target="slides/slide24.xml"/><Relationship Id="rId74" Type="http://schemas.openxmlformats.org/officeDocument/2006/relationships/font" Target="fonts/Tahoma-regular.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06712" cy="4889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00475" y="0"/>
            <a:ext cx="2906712" cy="4889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1512" y="4643437"/>
            <a:ext cx="5365750" cy="43973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283700"/>
            <a:ext cx="2906712" cy="4889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00475" y="9283700"/>
            <a:ext cx="2906712"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8: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9: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0: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8: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8: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9: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0: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0: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8: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38: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9: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9: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0: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0: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4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4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4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4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4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4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8: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48: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9: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49: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0: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50: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5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5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5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5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5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5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5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5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5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5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58: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58: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59: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59: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60: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60: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6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6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6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6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6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6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6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6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6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6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6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6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6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6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2"/>
          <p:cNvSpPr txBox="1"/>
          <p:nvPr>
            <p:ph type="ctrTitle"/>
          </p:nvPr>
        </p:nvSpPr>
        <p:spPr>
          <a:xfrm>
            <a:off x="990600" y="1676400"/>
            <a:ext cx="7772400" cy="14620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6" name="Google Shape;26;p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/67</a:t>
            </a:r>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 name="Shape 70"/>
        <p:cNvGrpSpPr/>
        <p:nvPr/>
      </p:nvGrpSpPr>
      <p:grpSpPr>
        <a:xfrm>
          <a:off x="0" y="0"/>
          <a:ext cx="0" cy="0"/>
          <a:chOff x="0" y="0"/>
          <a:chExt cx="0" cy="0"/>
        </a:xfrm>
      </p:grpSpPr>
      <p:sp>
        <p:nvSpPr>
          <p:cNvPr id="71" name="Google Shape;71;p12"/>
          <p:cNvSpPr txBox="1"/>
          <p:nvPr>
            <p:ph type="title"/>
          </p:nvPr>
        </p:nvSpPr>
        <p:spPr>
          <a:xfrm>
            <a:off x="630238" y="365125"/>
            <a:ext cx="7886700" cy="132556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 name="Google Shape;73;p12"/>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2"/>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5" name="Google Shape;75;p12"/>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2"/>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/67</a:t>
            </a:r>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13"/>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440"/>
              <a:buNone/>
              <a:defRPr sz="2400"/>
            </a:lvl1pPr>
            <a:lvl2pPr indent="-228600" lvl="1" marL="914400" algn="l">
              <a:spcBef>
                <a:spcPts val="400"/>
              </a:spcBef>
              <a:spcAft>
                <a:spcPts val="0"/>
              </a:spcAft>
              <a:buSzPts val="1100"/>
              <a:buNone/>
              <a:defRPr sz="2000"/>
            </a:lvl2pPr>
            <a:lvl3pPr indent="-228600" lvl="2" marL="1371600" algn="l">
              <a:spcBef>
                <a:spcPts val="360"/>
              </a:spcBef>
              <a:spcAft>
                <a:spcPts val="0"/>
              </a:spcAft>
              <a:buSzPts val="900"/>
              <a:buNone/>
              <a:defRPr sz="1800"/>
            </a:lvl3pPr>
            <a:lvl4pPr indent="-228600" lvl="3" marL="1828800" algn="l">
              <a:spcBef>
                <a:spcPts val="320"/>
              </a:spcBef>
              <a:spcAft>
                <a:spcPts val="0"/>
              </a:spcAft>
              <a:buSzPts val="880"/>
              <a:buNone/>
              <a:defRPr sz="1600"/>
            </a:lvl4pPr>
            <a:lvl5pPr indent="-228600" lvl="4" marL="2286000" algn="l">
              <a:spcBef>
                <a:spcPts val="320"/>
              </a:spcBef>
              <a:spcAft>
                <a:spcPts val="0"/>
              </a:spcAft>
              <a:buSzPts val="8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80" name="Google Shape;80;p13"/>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/67</a:t>
            </a:r>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4"/>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/67</a:t>
            </a:r>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5"/>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/67</a:t>
            </a:r>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/67</a:t>
            </a:r>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0" name="Shape 50"/>
        <p:cNvGrpSpPr/>
        <p:nvPr/>
      </p:nvGrpSpPr>
      <p:grpSpPr>
        <a:xfrm>
          <a:off x="0" y="0"/>
          <a:ext cx="0" cy="0"/>
          <a:chOff x="0" y="0"/>
          <a:chExt cx="0" cy="0"/>
        </a:xfrm>
      </p:grpSpPr>
      <p:sp>
        <p:nvSpPr>
          <p:cNvPr id="51" name="Google Shape;51;p7"/>
          <p:cNvSpPr txBox="1"/>
          <p:nvPr>
            <p:ph type="title"/>
          </p:nvPr>
        </p:nvSpPr>
        <p:spPr>
          <a:xfrm rot="5400000">
            <a:off x="5020469" y="2197894"/>
            <a:ext cx="5918200" cy="19510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 type="body"/>
          </p:nvPr>
        </p:nvSpPr>
        <p:spPr>
          <a:xfrm rot="5400000">
            <a:off x="1042194" y="323057"/>
            <a:ext cx="5918200" cy="5700712"/>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/67</a:t>
            </a:r>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4" name="Shape 54"/>
        <p:cNvGrpSpPr/>
        <p:nvPr/>
      </p:nvGrpSpPr>
      <p:grpSpPr>
        <a:xfrm>
          <a:off x="0" y="0"/>
          <a:ext cx="0" cy="0"/>
          <a:chOff x="0" y="0"/>
          <a:chExt cx="0" cy="0"/>
        </a:xfrm>
      </p:grpSpPr>
      <p:sp>
        <p:nvSpPr>
          <p:cNvPr id="55" name="Google Shape;55;p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 type="body"/>
          </p:nvPr>
        </p:nvSpPr>
        <p:spPr>
          <a:xfrm rot="5400000">
            <a:off x="3011487" y="188912"/>
            <a:ext cx="4114800" cy="7772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8"/>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/67</a:t>
            </a:r>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p:nvPr>
            <p:ph idx="2" type="pic"/>
          </p:nvPr>
        </p:nvSpPr>
        <p:spPr>
          <a:xfrm>
            <a:off x="3887788" y="987425"/>
            <a:ext cx="4629150" cy="4873625"/>
          </a:xfrm>
          <a:prstGeom prst="rect">
            <a:avLst/>
          </a:prstGeom>
          <a:noFill/>
          <a:ln>
            <a:noFill/>
          </a:ln>
        </p:spPr>
      </p:sp>
      <p:sp>
        <p:nvSpPr>
          <p:cNvPr id="61" name="Google Shape;61;p9"/>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960"/>
              <a:buNone/>
              <a:defRPr sz="1600"/>
            </a:lvl1pPr>
            <a:lvl2pPr indent="-228600" lvl="1" marL="914400" algn="l">
              <a:spcBef>
                <a:spcPts val="280"/>
              </a:spcBef>
              <a:spcAft>
                <a:spcPts val="0"/>
              </a:spcAft>
              <a:buSzPts val="770"/>
              <a:buNone/>
              <a:defRPr sz="1400"/>
            </a:lvl2pPr>
            <a:lvl3pPr indent="-228600" lvl="2" marL="1371600" algn="l">
              <a:spcBef>
                <a:spcPts val="240"/>
              </a:spcBef>
              <a:spcAft>
                <a:spcPts val="0"/>
              </a:spcAft>
              <a:buSzPts val="600"/>
              <a:buNone/>
              <a:defRPr sz="1200"/>
            </a:lvl3pPr>
            <a:lvl4pPr indent="-228600" lvl="3" marL="1828800" algn="l">
              <a:spcBef>
                <a:spcPts val="200"/>
              </a:spcBef>
              <a:spcAft>
                <a:spcPts val="0"/>
              </a:spcAft>
              <a:buSzPts val="550"/>
              <a:buNone/>
              <a:defRPr sz="1000"/>
            </a:lvl4pPr>
            <a:lvl5pPr indent="-228600" lvl="4" marL="2286000" algn="l">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/67</a:t>
            </a:r>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2100" lvl="4" marL="2286000" algn="l">
              <a:spcBef>
                <a:spcPts val="400"/>
              </a:spcBef>
              <a:spcAft>
                <a:spcPts val="0"/>
              </a:spcAft>
              <a:buSzPts val="1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10"/>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960"/>
              <a:buNone/>
              <a:defRPr sz="1600"/>
            </a:lvl1pPr>
            <a:lvl2pPr indent="-228600" lvl="1" marL="914400" algn="l">
              <a:spcBef>
                <a:spcPts val="280"/>
              </a:spcBef>
              <a:spcAft>
                <a:spcPts val="0"/>
              </a:spcAft>
              <a:buSzPts val="770"/>
              <a:buNone/>
              <a:defRPr sz="1400"/>
            </a:lvl2pPr>
            <a:lvl3pPr indent="-228600" lvl="2" marL="1371600" algn="l">
              <a:spcBef>
                <a:spcPts val="240"/>
              </a:spcBef>
              <a:spcAft>
                <a:spcPts val="0"/>
              </a:spcAft>
              <a:buSzPts val="600"/>
              <a:buNone/>
              <a:defRPr sz="1200"/>
            </a:lvl3pPr>
            <a:lvl4pPr indent="-228600" lvl="3" marL="1828800" algn="l">
              <a:spcBef>
                <a:spcPts val="200"/>
              </a:spcBef>
              <a:spcAft>
                <a:spcPts val="0"/>
              </a:spcAft>
              <a:buSzPts val="550"/>
              <a:buNone/>
              <a:defRPr sz="1000"/>
            </a:lvl4pPr>
            <a:lvl5pPr indent="-228600" lvl="4" marL="2286000" algn="l">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0"/>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/67</a:t>
            </a:r>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1"/>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/67</a:t>
            </a:r>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1.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2438400"/>
            <a:ext cx="9009062" cy="1052512"/>
            <a:chOff x="0" y="1536"/>
            <a:chExt cx="5675" cy="663"/>
          </a:xfrm>
        </p:grpSpPr>
        <p:grpSp>
          <p:nvGrpSpPr>
            <p:cNvPr id="11" name="Google Shape;11;p1"/>
            <p:cNvGrpSpPr/>
            <p:nvPr/>
          </p:nvGrpSpPr>
          <p:grpSpPr>
            <a:xfrm>
              <a:off x="183" y="1604"/>
              <a:ext cx="448" cy="299"/>
              <a:chOff x="720" y="336"/>
              <a:chExt cx="624" cy="432"/>
            </a:xfrm>
          </p:grpSpPr>
          <p:sp>
            <p:nvSpPr>
              <p:cNvPr id="12" name="Google Shape;12;p1"/>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 name="Google Shape;13;p1"/>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4" name="Google Shape;14;p1"/>
            <p:cNvGrpSpPr/>
            <p:nvPr/>
          </p:nvGrpSpPr>
          <p:grpSpPr>
            <a:xfrm>
              <a:off x="261" y="1870"/>
              <a:ext cx="465" cy="299"/>
              <a:chOff x="912" y="2640"/>
              <a:chExt cx="672" cy="432"/>
            </a:xfrm>
          </p:grpSpPr>
          <p:sp>
            <p:nvSpPr>
              <p:cNvPr id="15" name="Google Shape;15;p1"/>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6" name="Google Shape;16;p1"/>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7" name="Google Shape;17;p1"/>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8" name="Google Shape;18;p1"/>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9" name="Google Shape;19;p1"/>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20" name="Google Shape;20;p1"/>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1" name="Google Shape;21;p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2" name="Google Shape;22;p1"/>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/67</a:t>
            </a:r>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3"/>
          <p:cNvSpPr txBox="1"/>
          <p:nvPr/>
        </p:nvSpPr>
        <p:spPr>
          <a:xfrm>
            <a:off x="417512" y="10985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 name="Google Shape;29;p3"/>
          <p:cNvSpPr txBox="1"/>
          <p:nvPr/>
        </p:nvSpPr>
        <p:spPr>
          <a:xfrm>
            <a:off x="800100" y="10985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 name="Google Shape;30;p3"/>
          <p:cNvSpPr txBox="1"/>
          <p:nvPr/>
        </p:nvSpPr>
        <p:spPr>
          <a:xfrm>
            <a:off x="541337" y="15208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 name="Google Shape;31;p3"/>
          <p:cNvSpPr txBox="1"/>
          <p:nvPr/>
        </p:nvSpPr>
        <p:spPr>
          <a:xfrm>
            <a:off x="911225" y="15208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 name="Google Shape;32;p3"/>
          <p:cNvSpPr txBox="1"/>
          <p:nvPr/>
        </p:nvSpPr>
        <p:spPr>
          <a:xfrm>
            <a:off x="127000" y="14478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 name="Google Shape;33;p3"/>
          <p:cNvSpPr txBox="1"/>
          <p:nvPr/>
        </p:nvSpPr>
        <p:spPr>
          <a:xfrm>
            <a:off x="762000" y="99060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 name="Google Shape;34;p3"/>
          <p:cNvSpPr txBox="1"/>
          <p:nvPr/>
        </p:nvSpPr>
        <p:spPr>
          <a:xfrm>
            <a:off x="442912" y="1781175"/>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 name="Google Shape;35;p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6" name="Google Shape;36;p3"/>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37" name="Google Shape;37;p3"/>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/67</a:t>
            </a:r>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1.png"/><Relationship Id="rId7"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9.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1.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4.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49.png"/><Relationship Id="rId4" Type="http://schemas.openxmlformats.org/officeDocument/2006/relationships/image" Target="../media/image48.png"/><Relationship Id="rId5" Type="http://schemas.openxmlformats.org/officeDocument/2006/relationships/image" Target="../media/image5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3.png"/><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6.png"/><Relationship Id="rId4" Type="http://schemas.openxmlformats.org/officeDocument/2006/relationships/image" Target="../media/image57.png"/><Relationship Id="rId5" Type="http://schemas.openxmlformats.org/officeDocument/2006/relationships/image" Target="../media/image6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9.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3.png"/><Relationship Id="rId4" Type="http://schemas.openxmlformats.org/officeDocument/2006/relationships/image" Target="../media/image60.png"/><Relationship Id="rId5" Type="http://schemas.openxmlformats.org/officeDocument/2006/relationships/image" Target="../media/image6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2.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6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8.png"/><Relationship Id="rId4" Type="http://schemas.openxmlformats.org/officeDocument/2006/relationships/image" Target="../media/image72.png"/><Relationship Id="rId5" Type="http://schemas.openxmlformats.org/officeDocument/2006/relationships/image" Target="../media/image7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77.png"/><Relationship Id="rId4" Type="http://schemas.openxmlformats.org/officeDocument/2006/relationships/image" Target="../media/image7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78.png"/><Relationship Id="rId4" Type="http://schemas.openxmlformats.org/officeDocument/2006/relationships/image" Target="../media/image8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7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8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85.png"/><Relationship Id="rId4" Type="http://schemas.openxmlformats.org/officeDocument/2006/relationships/image" Target="../media/image8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8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86.png"/><Relationship Id="rId4" Type="http://schemas.openxmlformats.org/officeDocument/2006/relationships/image" Target="../media/image8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87.png"/><Relationship Id="rId4" Type="http://schemas.openxmlformats.org/officeDocument/2006/relationships/image" Target="../media/image8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8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90.png"/><Relationship Id="rId4" Type="http://schemas.openxmlformats.org/officeDocument/2006/relationships/image" Target="../media/image9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9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93.png"/><Relationship Id="rId4" Type="http://schemas.openxmlformats.org/officeDocument/2006/relationships/image" Target="../media/image9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94.png"/><Relationship Id="rId4" Type="http://schemas.openxmlformats.org/officeDocument/2006/relationships/image" Target="../media/image96.png"/><Relationship Id="rId5" Type="http://schemas.openxmlformats.org/officeDocument/2006/relationships/image" Target="../media/image9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98.png"/><Relationship Id="rId4" Type="http://schemas.openxmlformats.org/officeDocument/2006/relationships/image" Target="../media/image101.png"/><Relationship Id="rId5" Type="http://schemas.openxmlformats.org/officeDocument/2006/relationships/image" Target="../media/image9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0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02.png"/><Relationship Id="rId4" Type="http://schemas.openxmlformats.org/officeDocument/2006/relationships/image" Target="../media/image1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Tahoma"/>
              <a:buNone/>
            </a:pPr>
            <a:fld id="{00000000-1234-1234-1234-123412341234}" type="slidenum">
              <a:rPr b="0" i="0" lang="en-US" sz="1400" u="none">
                <a:solidFill>
                  <a:schemeClr val="lt2"/>
                </a:solidFill>
                <a:latin typeface="Tahoma"/>
                <a:ea typeface="Tahoma"/>
                <a:cs typeface="Tahoma"/>
                <a:sym typeface="Tahoma"/>
              </a:rPr>
              <a:t>‹#›</a:t>
            </a:fld>
            <a:r>
              <a:rPr b="0" i="0" lang="en-US" sz="1400" u="none">
                <a:solidFill>
                  <a:schemeClr val="lt2"/>
                </a:solidFill>
                <a:latin typeface="Tahoma"/>
                <a:ea typeface="Tahoma"/>
                <a:cs typeface="Tahoma"/>
                <a:sym typeface="Tahoma"/>
              </a:rPr>
              <a:t>/67</a:t>
            </a:r>
            <a:endParaRPr/>
          </a:p>
        </p:txBody>
      </p:sp>
      <p:sp>
        <p:nvSpPr>
          <p:cNvPr id="86" name="Google Shape;86;p14"/>
          <p:cNvSpPr txBox="1"/>
          <p:nvPr>
            <p:ph type="ctrTitle"/>
          </p:nvPr>
        </p:nvSpPr>
        <p:spPr>
          <a:xfrm>
            <a:off x="990600" y="1676400"/>
            <a:ext cx="7772400"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FF"/>
              </a:buClr>
              <a:buSzPts val="4400"/>
              <a:buFont typeface="Times New Roman"/>
              <a:buNone/>
            </a:pPr>
            <a:r>
              <a:rPr b="0" i="0" lang="en-US" sz="4400" u="none">
                <a:solidFill>
                  <a:srgbClr val="0000FF"/>
                </a:solidFill>
                <a:latin typeface="Times New Roman"/>
                <a:ea typeface="Times New Roman"/>
                <a:cs typeface="Times New Roman"/>
                <a:sym typeface="Times New Roman"/>
              </a:rPr>
              <a:t>Neural Networks: </a:t>
            </a:r>
            <a:br>
              <a:rPr b="0" i="0" lang="en-US" sz="4400" u="none">
                <a:solidFill>
                  <a:srgbClr val="0000FF"/>
                </a:solidFill>
                <a:latin typeface="Times New Roman"/>
                <a:ea typeface="Times New Roman"/>
                <a:cs typeface="Times New Roman"/>
                <a:sym typeface="Times New Roman"/>
              </a:rPr>
            </a:br>
            <a:r>
              <a:rPr b="0" i="0" lang="en-US" sz="4400" u="none">
                <a:solidFill>
                  <a:srgbClr val="0000FF"/>
                </a:solidFill>
                <a:latin typeface="Times New Roman"/>
                <a:ea typeface="Times New Roman"/>
                <a:cs typeface="Times New Roman"/>
                <a:sym typeface="Times New Roman"/>
              </a:rPr>
              <a:t>A Statistical Pattern Recognition Perspective</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159" name="Google Shape;159;p2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Posterior Probability: Bayes’ Theorem</a:t>
            </a:r>
            <a:endParaRPr/>
          </a:p>
        </p:txBody>
      </p:sp>
      <p:sp>
        <p:nvSpPr>
          <p:cNvPr id="160" name="Google Shape;160;p23"/>
          <p:cNvSpPr txBox="1"/>
          <p:nvPr>
            <p:ph idx="1" type="body"/>
          </p:nvPr>
        </p:nvSpPr>
        <p:spPr>
          <a:xfrm>
            <a:off x="684212" y="2017712"/>
            <a:ext cx="8270875"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Note: </a:t>
            </a:r>
            <a:r>
              <a:rPr b="0" i="0" lang="en-US" sz="3200" u="none">
                <a:solidFill>
                  <a:srgbClr val="009900"/>
                </a:solidFill>
                <a:latin typeface="Times New Roman"/>
                <a:ea typeface="Times New Roman"/>
                <a:cs typeface="Times New Roman"/>
                <a:sym typeface="Times New Roman"/>
              </a:rPr>
              <a:t>P(C</a:t>
            </a:r>
            <a:r>
              <a:rPr b="0" baseline="-25000" i="0" lang="en-US" sz="3200" u="none">
                <a:solidFill>
                  <a:srgbClr val="009900"/>
                </a:solidFill>
                <a:latin typeface="Times New Roman"/>
                <a:ea typeface="Times New Roman"/>
                <a:cs typeface="Times New Roman"/>
                <a:sym typeface="Times New Roman"/>
              </a:rPr>
              <a:t>k</a:t>
            </a:r>
            <a:r>
              <a:rPr b="0" i="0" lang="en-US" sz="3200" u="none">
                <a:solidFill>
                  <a:srgbClr val="009900"/>
                </a:solidFill>
                <a:latin typeface="Times New Roman"/>
                <a:ea typeface="Times New Roman"/>
                <a:cs typeface="Times New Roman"/>
                <a:sym typeface="Times New Roman"/>
              </a:rPr>
              <a:t>, x</a:t>
            </a:r>
            <a:r>
              <a:rPr b="0" baseline="30000" i="0" lang="en-US" sz="3200" u="none">
                <a:solidFill>
                  <a:srgbClr val="009900"/>
                </a:solidFill>
                <a:latin typeface="Times New Roman"/>
                <a:ea typeface="Times New Roman"/>
                <a:cs typeface="Times New Roman"/>
                <a:sym typeface="Times New Roman"/>
              </a:rPr>
              <a:t>l</a:t>
            </a:r>
            <a:r>
              <a:rPr b="0" i="0" lang="en-US" sz="3200" u="none">
                <a:solidFill>
                  <a:srgbClr val="009900"/>
                </a:solidFill>
                <a:latin typeface="Times New Roman"/>
                <a:ea typeface="Times New Roman"/>
                <a:cs typeface="Times New Roman"/>
                <a:sym typeface="Times New Roman"/>
              </a:rPr>
              <a:t>) = P(x</a:t>
            </a:r>
            <a:r>
              <a:rPr b="0" baseline="30000" i="0" lang="en-US" sz="3200" u="none">
                <a:solidFill>
                  <a:srgbClr val="009900"/>
                </a:solidFill>
                <a:latin typeface="Times New Roman"/>
                <a:ea typeface="Times New Roman"/>
                <a:cs typeface="Times New Roman"/>
                <a:sym typeface="Times New Roman"/>
              </a:rPr>
              <a:t>l</a:t>
            </a:r>
            <a:r>
              <a:rPr b="0" i="0" lang="en-US" sz="3200" u="none">
                <a:solidFill>
                  <a:srgbClr val="009900"/>
                </a:solidFill>
                <a:latin typeface="Times New Roman"/>
                <a:ea typeface="Times New Roman"/>
                <a:cs typeface="Times New Roman"/>
                <a:sym typeface="Times New Roman"/>
              </a:rPr>
              <a:t>, C</a:t>
            </a:r>
            <a:r>
              <a:rPr b="0" baseline="-25000" i="0" lang="en-US" sz="3200" u="none">
                <a:solidFill>
                  <a:srgbClr val="009900"/>
                </a:solidFill>
                <a:latin typeface="Times New Roman"/>
                <a:ea typeface="Times New Roman"/>
                <a:cs typeface="Times New Roman"/>
                <a:sym typeface="Times New Roman"/>
              </a:rPr>
              <a:t>k</a:t>
            </a:r>
            <a:r>
              <a:rPr b="0" i="0" lang="en-US" sz="3200" u="none">
                <a:solidFill>
                  <a:srgbClr val="009900"/>
                </a:solidFill>
                <a:latin typeface="Times New Roman"/>
                <a:ea typeface="Times New Roman"/>
                <a:cs typeface="Times New Roman"/>
                <a:sym typeface="Times New Roman"/>
              </a:rPr>
              <a:t>)</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rgbClr val="009900"/>
                </a:solidFill>
                <a:latin typeface="Times New Roman"/>
                <a:ea typeface="Times New Roman"/>
                <a:cs typeface="Times New Roman"/>
                <a:sym typeface="Times New Roman"/>
              </a:rPr>
              <a:t>P(C</a:t>
            </a:r>
            <a:r>
              <a:rPr b="0" baseline="-25000" i="0" lang="en-US" sz="3200" u="none">
                <a:solidFill>
                  <a:srgbClr val="009900"/>
                </a:solidFill>
                <a:latin typeface="Times New Roman"/>
                <a:ea typeface="Times New Roman"/>
                <a:cs typeface="Times New Roman"/>
                <a:sym typeface="Times New Roman"/>
              </a:rPr>
              <a:t>k</a:t>
            </a:r>
            <a:r>
              <a:rPr b="0" i="0" lang="en-US" sz="3200" u="none">
                <a:solidFill>
                  <a:srgbClr val="009900"/>
                </a:solidFill>
                <a:latin typeface="Times New Roman"/>
                <a:ea typeface="Times New Roman"/>
                <a:cs typeface="Times New Roman"/>
                <a:sym typeface="Times New Roman"/>
              </a:rPr>
              <a:t>, x</a:t>
            </a:r>
            <a:r>
              <a:rPr b="0" baseline="30000" i="0" lang="en-US" sz="3200" u="none">
                <a:solidFill>
                  <a:srgbClr val="009900"/>
                </a:solidFill>
                <a:latin typeface="Times New Roman"/>
                <a:ea typeface="Times New Roman"/>
                <a:cs typeface="Times New Roman"/>
                <a:sym typeface="Times New Roman"/>
              </a:rPr>
              <a:t>l</a:t>
            </a:r>
            <a:r>
              <a:rPr b="0" i="0" lang="en-US" sz="3200" u="none">
                <a:solidFill>
                  <a:srgbClr val="009900"/>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 is the </a:t>
            </a:r>
            <a:r>
              <a:rPr b="0" i="0" lang="en-US" sz="3200" u="none">
                <a:solidFill>
                  <a:srgbClr val="FF6600"/>
                </a:solidFill>
                <a:latin typeface="Times New Roman"/>
                <a:ea typeface="Times New Roman"/>
                <a:cs typeface="Times New Roman"/>
                <a:sym typeface="Times New Roman"/>
              </a:rPr>
              <a:t>posterior probability</a:t>
            </a:r>
            <a:r>
              <a:rPr b="0" i="0" lang="en-US" sz="3200" u="none">
                <a:solidFill>
                  <a:schemeClr val="dk1"/>
                </a:solidFill>
                <a:latin typeface="Times New Roman"/>
                <a:ea typeface="Times New Roman"/>
                <a:cs typeface="Times New Roman"/>
                <a:sym typeface="Times New Roman"/>
              </a:rPr>
              <a:t>: probability that feature value </a:t>
            </a:r>
            <a:r>
              <a:rPr b="0" i="0" lang="en-US" sz="3200" u="none">
                <a:solidFill>
                  <a:srgbClr val="009900"/>
                </a:solidFill>
                <a:latin typeface="Times New Roman"/>
                <a:ea typeface="Times New Roman"/>
                <a:cs typeface="Times New Roman"/>
                <a:sym typeface="Times New Roman"/>
              </a:rPr>
              <a:t>x</a:t>
            </a:r>
            <a:r>
              <a:rPr b="0" baseline="30000" i="0" lang="en-US" sz="3200" u="none">
                <a:solidFill>
                  <a:srgbClr val="009900"/>
                </a:solidFill>
                <a:latin typeface="Times New Roman"/>
                <a:ea typeface="Times New Roman"/>
                <a:cs typeface="Times New Roman"/>
                <a:sym typeface="Times New Roman"/>
              </a:rPr>
              <a:t>l</a:t>
            </a:r>
            <a:r>
              <a:rPr b="0" i="0" lang="en-US" sz="3200" u="none">
                <a:solidFill>
                  <a:schemeClr val="dk1"/>
                </a:solidFill>
                <a:latin typeface="Times New Roman"/>
                <a:ea typeface="Times New Roman"/>
                <a:cs typeface="Times New Roman"/>
                <a:sym typeface="Times New Roman"/>
              </a:rPr>
              <a:t> belongs to class </a:t>
            </a:r>
            <a:r>
              <a:rPr b="0" i="0" lang="en-US" sz="3200" u="none">
                <a:solidFill>
                  <a:srgbClr val="009900"/>
                </a:solidFill>
                <a:latin typeface="Times New Roman"/>
                <a:ea typeface="Times New Roman"/>
                <a:cs typeface="Times New Roman"/>
                <a:sym typeface="Times New Roman"/>
              </a:rPr>
              <a:t>C</a:t>
            </a:r>
            <a:r>
              <a:rPr b="0" baseline="-25000" i="0" lang="en-US" sz="3200" u="none">
                <a:solidFill>
                  <a:srgbClr val="009900"/>
                </a:solidFill>
                <a:latin typeface="Times New Roman"/>
                <a:ea typeface="Times New Roman"/>
                <a:cs typeface="Times New Roman"/>
                <a:sym typeface="Times New Roman"/>
              </a:rPr>
              <a:t>k</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rgbClr val="FF6600"/>
              </a:solidFill>
              <a:latin typeface="Times New Roman"/>
              <a:ea typeface="Times New Roman"/>
              <a:cs typeface="Times New Roman"/>
              <a:sym typeface="Times New Roman"/>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rgbClr val="FF6600"/>
              </a:solidFill>
              <a:latin typeface="Times New Roman"/>
              <a:ea typeface="Times New Roman"/>
              <a:cs typeface="Times New Roman"/>
              <a:sym typeface="Times New Roman"/>
            </a:endParaRPr>
          </a:p>
          <a:p>
            <a:pPr indent="-236220" lvl="0" marL="342900" rtl="0" algn="l">
              <a:lnSpc>
                <a:spcPct val="100000"/>
              </a:lnSpc>
              <a:spcBef>
                <a:spcPts val="560"/>
              </a:spcBef>
              <a:spcAft>
                <a:spcPts val="0"/>
              </a:spcAft>
              <a:buClr>
                <a:schemeClr val="folHlink"/>
              </a:buClr>
              <a:buSzPts val="1680"/>
              <a:buFont typeface="Noto Sans Symbols"/>
              <a:buNone/>
            </a:pPr>
            <a:r>
              <a:t/>
            </a:r>
            <a:endParaRPr b="1" i="0" sz="2800" u="none">
              <a:solidFill>
                <a:srgbClr val="FF6600"/>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Clr>
                <a:schemeClr val="folHlink"/>
              </a:buClr>
              <a:buSzPts val="1680"/>
              <a:buFont typeface="Noto Sans Symbols"/>
              <a:buChar char="■"/>
            </a:pPr>
            <a:r>
              <a:rPr b="1" i="0" lang="en-US" sz="2800" u="none">
                <a:solidFill>
                  <a:srgbClr val="FF6600"/>
                </a:solidFill>
                <a:latin typeface="Times New Roman"/>
                <a:ea typeface="Times New Roman"/>
                <a:cs typeface="Times New Roman"/>
                <a:sym typeface="Times New Roman"/>
              </a:rPr>
              <a:t>Bayes’ Theorem</a:t>
            </a:r>
            <a:endParaRPr/>
          </a:p>
        </p:txBody>
      </p:sp>
      <p:pic>
        <p:nvPicPr>
          <p:cNvPr id="161" name="Google Shape;161;p23"/>
          <p:cNvPicPr preferRelativeResize="0"/>
          <p:nvPr/>
        </p:nvPicPr>
        <p:blipFill rotWithShape="1">
          <a:blip r:embed="rId3">
            <a:alphaModFix/>
          </a:blip>
          <a:srcRect b="0" l="0" r="0" t="0"/>
          <a:stretch/>
        </p:blipFill>
        <p:spPr>
          <a:xfrm>
            <a:off x="1403350" y="4292600"/>
            <a:ext cx="6146800" cy="1200150"/>
          </a:xfrm>
          <a:prstGeom prst="rect">
            <a:avLst/>
          </a:prstGeom>
          <a:noFill/>
          <a:ln>
            <a:noFill/>
          </a:ln>
        </p:spPr>
      </p:pic>
      <p:pic>
        <p:nvPicPr>
          <p:cNvPr id="162" name="Google Shape;162;p23"/>
          <p:cNvPicPr preferRelativeResize="0"/>
          <p:nvPr/>
        </p:nvPicPr>
        <p:blipFill rotWithShape="1">
          <a:blip r:embed="rId4">
            <a:alphaModFix/>
          </a:blip>
          <a:srcRect b="0" l="0" r="0" t="0"/>
          <a:stretch/>
        </p:blipFill>
        <p:spPr>
          <a:xfrm>
            <a:off x="4140200" y="5824537"/>
            <a:ext cx="4240212" cy="1033462"/>
          </a:xfrm>
          <a:prstGeom prst="rect">
            <a:avLst/>
          </a:prstGeom>
          <a:noFill/>
          <a:ln cap="flat" cmpd="sng" w="9525">
            <a:solidFill>
              <a:srgbClr val="800080"/>
            </a:solidFill>
            <a:prstDash val="solid"/>
            <a:miter lim="800000"/>
            <a:headEnd len="sm" w="sm" type="none"/>
            <a:tailEnd len="sm" w="sm" type="none"/>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pic>
        <p:nvPicPr>
          <p:cNvPr id="168" name="Google Shape;168;p24"/>
          <p:cNvPicPr preferRelativeResize="0"/>
          <p:nvPr/>
        </p:nvPicPr>
        <p:blipFill rotWithShape="1">
          <a:blip r:embed="rId3">
            <a:alphaModFix/>
          </a:blip>
          <a:srcRect b="0" l="0" r="0" t="0"/>
          <a:stretch/>
        </p:blipFill>
        <p:spPr>
          <a:xfrm>
            <a:off x="3132137" y="4868862"/>
            <a:ext cx="2232025" cy="1039812"/>
          </a:xfrm>
          <a:prstGeom prst="rect">
            <a:avLst/>
          </a:prstGeom>
          <a:noFill/>
          <a:ln>
            <a:noFill/>
          </a:ln>
        </p:spPr>
      </p:pic>
      <p:sp>
        <p:nvSpPr>
          <p:cNvPr id="169" name="Google Shape;169;p24"/>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Bayes’ Theorem and Classification</a:t>
            </a:r>
            <a:endParaRPr/>
          </a:p>
        </p:txBody>
      </p:sp>
      <p:sp>
        <p:nvSpPr>
          <p:cNvPr id="170" name="Google Shape;170;p24"/>
          <p:cNvSpPr txBox="1"/>
          <p:nvPr>
            <p:ph idx="1" type="body"/>
          </p:nvPr>
        </p:nvSpPr>
        <p:spPr>
          <a:xfrm>
            <a:off x="900112" y="19161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Bayes’ Theorem</a:t>
            </a:r>
            <a:r>
              <a:rPr b="0" i="0" lang="en-US" sz="3200" u="none">
                <a:solidFill>
                  <a:srgbClr val="FF6600"/>
                </a:solidFill>
                <a:latin typeface="Times New Roman"/>
                <a:ea typeface="Times New Roman"/>
                <a:cs typeface="Times New Roman"/>
                <a:sym typeface="Times New Roman"/>
              </a:rPr>
              <a:t> provides the key to classifier design</a:t>
            </a:r>
            <a:r>
              <a:rPr b="0" i="0" lang="en-US" sz="3200" u="none">
                <a:solidFill>
                  <a:schemeClr val="dk1"/>
                </a:solidFill>
                <a:latin typeface="Times New Roman"/>
                <a:ea typeface="Times New Roman"/>
                <a:cs typeface="Times New Roman"/>
                <a:sym typeface="Times New Roman"/>
              </a:rPr>
              <a:t>:</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rgbClr val="0000FF"/>
                </a:solidFill>
                <a:latin typeface="Times New Roman"/>
                <a:ea typeface="Times New Roman"/>
                <a:cs typeface="Times New Roman"/>
                <a:sym typeface="Times New Roman"/>
              </a:rPr>
              <a:t>Assign pattern</a:t>
            </a:r>
            <a:r>
              <a:rPr b="0" i="0" lang="en-US" sz="2800" u="none">
                <a:solidFill>
                  <a:schemeClr val="dk1"/>
                </a:solidFill>
                <a:latin typeface="Times New Roman"/>
                <a:ea typeface="Times New Roman"/>
                <a:cs typeface="Times New Roman"/>
                <a:sym typeface="Times New Roman"/>
              </a:rPr>
              <a:t> </a:t>
            </a:r>
            <a:r>
              <a:rPr b="0" i="0" lang="en-US" sz="2800" u="none">
                <a:solidFill>
                  <a:srgbClr val="009900"/>
                </a:solidFill>
                <a:latin typeface="Times New Roman"/>
                <a:ea typeface="Times New Roman"/>
                <a:cs typeface="Times New Roman"/>
                <a:sym typeface="Times New Roman"/>
              </a:rPr>
              <a:t>x</a:t>
            </a:r>
            <a:r>
              <a:rPr b="0" baseline="30000" i="0" lang="en-US" sz="2800" u="none">
                <a:solidFill>
                  <a:srgbClr val="009900"/>
                </a:solidFill>
                <a:latin typeface="Times New Roman"/>
                <a:ea typeface="Times New Roman"/>
                <a:cs typeface="Times New Roman"/>
                <a:sym typeface="Times New Roman"/>
              </a:rPr>
              <a:t>l</a:t>
            </a:r>
            <a:r>
              <a:rPr b="0" i="0" lang="en-US" sz="2800" u="none">
                <a:solidFill>
                  <a:schemeClr val="dk1"/>
                </a:solidFill>
                <a:latin typeface="Times New Roman"/>
                <a:ea typeface="Times New Roman"/>
                <a:cs typeface="Times New Roman"/>
                <a:sym typeface="Times New Roman"/>
              </a:rPr>
              <a:t> </a:t>
            </a:r>
            <a:r>
              <a:rPr b="0" i="0" lang="en-US" sz="2800" u="none">
                <a:solidFill>
                  <a:srgbClr val="0000FF"/>
                </a:solidFill>
                <a:latin typeface="Times New Roman"/>
                <a:ea typeface="Times New Roman"/>
                <a:cs typeface="Times New Roman"/>
                <a:sym typeface="Times New Roman"/>
              </a:rPr>
              <a:t>to class</a:t>
            </a:r>
            <a:r>
              <a:rPr b="0" i="0" lang="en-US" sz="2800" u="none">
                <a:solidFill>
                  <a:schemeClr val="dk1"/>
                </a:solidFill>
                <a:latin typeface="Times New Roman"/>
                <a:ea typeface="Times New Roman"/>
                <a:cs typeface="Times New Roman"/>
                <a:sym typeface="Times New Roman"/>
              </a:rPr>
              <a:t> </a:t>
            </a:r>
            <a:r>
              <a:rPr b="0" i="0" lang="en-US" sz="2800" u="none">
                <a:solidFill>
                  <a:srgbClr val="009900"/>
                </a:solidFill>
                <a:latin typeface="Times New Roman"/>
                <a:ea typeface="Times New Roman"/>
                <a:cs typeface="Times New Roman"/>
                <a:sym typeface="Times New Roman"/>
              </a:rPr>
              <a:t>C</a:t>
            </a:r>
            <a:r>
              <a:rPr b="0" baseline="-25000" i="0" lang="en-US" sz="2800" u="none">
                <a:solidFill>
                  <a:srgbClr val="009900"/>
                </a:solidFill>
                <a:latin typeface="Times New Roman"/>
                <a:ea typeface="Times New Roman"/>
                <a:cs typeface="Times New Roman"/>
                <a:sym typeface="Times New Roman"/>
              </a:rPr>
              <a:t>K</a:t>
            </a:r>
            <a:r>
              <a:rPr b="0" i="0" lang="en-US" sz="2800" u="none">
                <a:solidFill>
                  <a:schemeClr val="dk1"/>
                </a:solidFill>
                <a:latin typeface="Times New Roman"/>
                <a:ea typeface="Times New Roman"/>
                <a:cs typeface="Times New Roman"/>
                <a:sym typeface="Times New Roman"/>
              </a:rPr>
              <a:t> </a:t>
            </a:r>
            <a:r>
              <a:rPr b="0" i="0" lang="en-US" sz="2800" u="none">
                <a:solidFill>
                  <a:srgbClr val="0000FF"/>
                </a:solidFill>
                <a:latin typeface="Times New Roman"/>
                <a:ea typeface="Times New Roman"/>
                <a:cs typeface="Times New Roman"/>
                <a:sym typeface="Times New Roman"/>
              </a:rPr>
              <a:t>for which the posterior is the highest!</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Note therefore that all posteriors must sum to one</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And </a:t>
            </a:r>
            <a:endParaRPr/>
          </a:p>
        </p:txBody>
      </p:sp>
      <p:pic>
        <p:nvPicPr>
          <p:cNvPr id="171" name="Google Shape;171;p24"/>
          <p:cNvPicPr preferRelativeResize="0"/>
          <p:nvPr/>
        </p:nvPicPr>
        <p:blipFill rotWithShape="1">
          <a:blip r:embed="rId4">
            <a:alphaModFix/>
          </a:blip>
          <a:srcRect b="0" l="0" r="0" t="0"/>
          <a:stretch/>
        </p:blipFill>
        <p:spPr>
          <a:xfrm>
            <a:off x="2987675" y="5791200"/>
            <a:ext cx="3384550" cy="1066800"/>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177" name="Google Shape;177;p2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Bayes’ Theorem for Continuous Variables</a:t>
            </a:r>
            <a:endParaRPr/>
          </a:p>
        </p:txBody>
      </p:sp>
      <p:sp>
        <p:nvSpPr>
          <p:cNvPr id="178" name="Google Shape;178;p25"/>
          <p:cNvSpPr txBox="1"/>
          <p:nvPr>
            <p:ph idx="1" type="body"/>
          </p:nvPr>
        </p:nvSpPr>
        <p:spPr>
          <a:xfrm>
            <a:off x="900112" y="1989137"/>
            <a:ext cx="7772400" cy="187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Probabilities for discrete intervals of a feature measurement are then replaced by </a:t>
            </a:r>
            <a:r>
              <a:rPr b="0" i="0" lang="en-US" sz="3200" u="none">
                <a:solidFill>
                  <a:srgbClr val="0000FF"/>
                </a:solidFill>
                <a:latin typeface="Times New Roman"/>
                <a:ea typeface="Times New Roman"/>
                <a:cs typeface="Times New Roman"/>
                <a:sym typeface="Times New Roman"/>
              </a:rPr>
              <a:t>probability density functions p(x)</a:t>
            </a:r>
            <a:endParaRPr/>
          </a:p>
        </p:txBody>
      </p:sp>
      <p:pic>
        <p:nvPicPr>
          <p:cNvPr id="179" name="Google Shape;179;p25"/>
          <p:cNvPicPr preferRelativeResize="0"/>
          <p:nvPr/>
        </p:nvPicPr>
        <p:blipFill rotWithShape="1">
          <a:blip r:embed="rId3">
            <a:alphaModFix/>
          </a:blip>
          <a:srcRect b="0" l="0" r="0" t="0"/>
          <a:stretch/>
        </p:blipFill>
        <p:spPr>
          <a:xfrm>
            <a:off x="1116012" y="3933825"/>
            <a:ext cx="3816350" cy="850900"/>
          </a:xfrm>
          <a:prstGeom prst="rect">
            <a:avLst/>
          </a:prstGeom>
          <a:noFill/>
          <a:ln>
            <a:noFill/>
          </a:ln>
        </p:spPr>
      </p:pic>
      <p:pic>
        <p:nvPicPr>
          <p:cNvPr id="180" name="Google Shape;180;p25"/>
          <p:cNvPicPr preferRelativeResize="0"/>
          <p:nvPr/>
        </p:nvPicPr>
        <p:blipFill rotWithShape="1">
          <a:blip r:embed="rId4">
            <a:alphaModFix/>
          </a:blip>
          <a:srcRect b="0" l="0" r="0" t="0"/>
          <a:stretch/>
        </p:blipFill>
        <p:spPr>
          <a:xfrm>
            <a:off x="1547812" y="5084762"/>
            <a:ext cx="4324350" cy="1219200"/>
          </a:xfrm>
          <a:prstGeom prst="rect">
            <a:avLst/>
          </a:prstGeom>
          <a:noFill/>
          <a:ln cap="flat" cmpd="sng" w="9525">
            <a:solidFill>
              <a:srgbClr val="800080"/>
            </a:solidFill>
            <a:prstDash val="solid"/>
            <a:miter lim="800000"/>
            <a:headEnd len="sm" w="sm" type="none"/>
            <a:tailEnd len="sm" w="sm" type="none"/>
          </a:ln>
        </p:spPr>
      </p:pic>
      <p:pic>
        <p:nvPicPr>
          <p:cNvPr id="181" name="Google Shape;181;p25"/>
          <p:cNvPicPr preferRelativeResize="0"/>
          <p:nvPr/>
        </p:nvPicPr>
        <p:blipFill rotWithShape="1">
          <a:blip r:embed="rId5">
            <a:alphaModFix/>
          </a:blip>
          <a:srcRect b="0" l="0" r="0" t="0"/>
          <a:stretch/>
        </p:blipFill>
        <p:spPr>
          <a:xfrm>
            <a:off x="5292725" y="3860800"/>
            <a:ext cx="3103562" cy="927100"/>
          </a:xfrm>
          <a:prstGeom prst="rect">
            <a:avLst/>
          </a:prstGeom>
          <a:noFill/>
          <a:ln>
            <a:noFill/>
          </a:ln>
        </p:spPr>
      </p:pic>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187" name="Google Shape;187;p2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Gaussian Distributions</a:t>
            </a:r>
            <a:endParaRPr/>
          </a:p>
        </p:txBody>
      </p:sp>
      <p:sp>
        <p:nvSpPr>
          <p:cNvPr id="188" name="Google Shape;188;p26"/>
          <p:cNvSpPr txBox="1"/>
          <p:nvPr>
            <p:ph idx="1" type="body"/>
          </p:nvPr>
        </p:nvSpPr>
        <p:spPr>
          <a:xfrm>
            <a:off x="539750" y="2017712"/>
            <a:ext cx="4454525" cy="22034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Two-class one dimensional Gaussian probability density function</a:t>
            </a:r>
            <a:endParaRPr/>
          </a:p>
        </p:txBody>
      </p:sp>
      <p:grpSp>
        <p:nvGrpSpPr>
          <p:cNvPr id="189" name="Google Shape;189;p26"/>
          <p:cNvGrpSpPr/>
          <p:nvPr/>
        </p:nvGrpSpPr>
        <p:grpSpPr>
          <a:xfrm>
            <a:off x="900112" y="4743450"/>
            <a:ext cx="6918325" cy="2114550"/>
            <a:chOff x="540" y="2024"/>
            <a:chExt cx="4358" cy="1332"/>
          </a:xfrm>
        </p:grpSpPr>
        <p:pic>
          <p:nvPicPr>
            <p:cNvPr id="190" name="Google Shape;190;p26"/>
            <p:cNvPicPr preferRelativeResize="0"/>
            <p:nvPr/>
          </p:nvPicPr>
          <p:blipFill rotWithShape="1">
            <a:blip r:embed="rId3">
              <a:alphaModFix/>
            </a:blip>
            <a:srcRect b="0" l="0" r="0" t="0"/>
            <a:stretch/>
          </p:blipFill>
          <p:spPr>
            <a:xfrm>
              <a:off x="1156" y="2024"/>
              <a:ext cx="3312" cy="794"/>
            </a:xfrm>
            <a:prstGeom prst="rect">
              <a:avLst/>
            </a:prstGeom>
            <a:noFill/>
            <a:ln>
              <a:noFill/>
            </a:ln>
          </p:spPr>
        </p:pic>
        <p:cxnSp>
          <p:nvCxnSpPr>
            <p:cNvPr id="191" name="Google Shape;191;p26"/>
            <p:cNvCxnSpPr/>
            <p:nvPr/>
          </p:nvCxnSpPr>
          <p:spPr>
            <a:xfrm rot="10800000">
              <a:off x="4014" y="2296"/>
              <a:ext cx="635" cy="817"/>
            </a:xfrm>
            <a:prstGeom prst="straightConnector1">
              <a:avLst/>
            </a:prstGeom>
            <a:noFill/>
            <a:ln cap="flat" cmpd="sng" w="28575">
              <a:solidFill>
                <a:srgbClr val="FF6600"/>
              </a:solidFill>
              <a:prstDash val="solid"/>
              <a:miter lim="800000"/>
              <a:headEnd len="med" w="med" type="none"/>
              <a:tailEnd len="med" w="med" type="stealth"/>
            </a:ln>
          </p:spPr>
        </p:cxnSp>
        <p:cxnSp>
          <p:nvCxnSpPr>
            <p:cNvPr id="192" name="Google Shape;192;p26"/>
            <p:cNvCxnSpPr/>
            <p:nvPr/>
          </p:nvCxnSpPr>
          <p:spPr>
            <a:xfrm rot="10800000">
              <a:off x="3878" y="2659"/>
              <a:ext cx="181" cy="272"/>
            </a:xfrm>
            <a:prstGeom prst="straightConnector1">
              <a:avLst/>
            </a:prstGeom>
            <a:noFill/>
            <a:ln cap="flat" cmpd="sng" w="28575">
              <a:solidFill>
                <a:srgbClr val="FF6600"/>
              </a:solidFill>
              <a:prstDash val="solid"/>
              <a:miter lim="800000"/>
              <a:headEnd len="med" w="med" type="none"/>
              <a:tailEnd len="med" w="med" type="stealth"/>
            </a:ln>
          </p:spPr>
        </p:cxnSp>
        <p:cxnSp>
          <p:nvCxnSpPr>
            <p:cNvPr id="193" name="Google Shape;193;p26"/>
            <p:cNvCxnSpPr/>
            <p:nvPr/>
          </p:nvCxnSpPr>
          <p:spPr>
            <a:xfrm flipH="1" rot="10800000">
              <a:off x="1404" y="2704"/>
              <a:ext cx="523" cy="418"/>
            </a:xfrm>
            <a:prstGeom prst="straightConnector1">
              <a:avLst/>
            </a:prstGeom>
            <a:noFill/>
            <a:ln cap="flat" cmpd="sng" w="28575">
              <a:solidFill>
                <a:srgbClr val="FF6600"/>
              </a:solidFill>
              <a:prstDash val="solid"/>
              <a:miter lim="800000"/>
              <a:headEnd len="med" w="med" type="none"/>
              <a:tailEnd len="med" w="med" type="stealth"/>
            </a:ln>
          </p:spPr>
        </p:cxnSp>
        <p:sp>
          <p:nvSpPr>
            <p:cNvPr id="194" name="Google Shape;194;p26"/>
            <p:cNvSpPr txBox="1"/>
            <p:nvPr/>
          </p:nvSpPr>
          <p:spPr>
            <a:xfrm>
              <a:off x="540" y="3164"/>
              <a:ext cx="1135"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1400"/>
                <a:buFont typeface="Verdana"/>
                <a:buNone/>
              </a:pPr>
              <a:r>
                <a:rPr b="0" i="0" lang="en-US" sz="1400" u="none">
                  <a:solidFill>
                    <a:srgbClr val="0000FF"/>
                  </a:solidFill>
                  <a:latin typeface="Verdana"/>
                  <a:ea typeface="Verdana"/>
                  <a:cs typeface="Verdana"/>
                  <a:sym typeface="Verdana"/>
                </a:rPr>
                <a:t>normalizing factor</a:t>
              </a:r>
              <a:endParaRPr/>
            </a:p>
          </p:txBody>
        </p:sp>
        <p:sp>
          <p:nvSpPr>
            <p:cNvPr id="195" name="Google Shape;195;p26"/>
            <p:cNvSpPr txBox="1"/>
            <p:nvPr/>
          </p:nvSpPr>
          <p:spPr>
            <a:xfrm>
              <a:off x="3787" y="2931"/>
              <a:ext cx="591"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1400"/>
                <a:buFont typeface="Verdana"/>
                <a:buNone/>
              </a:pPr>
              <a:r>
                <a:rPr b="0" i="0" lang="en-US" sz="1400" u="none">
                  <a:solidFill>
                    <a:srgbClr val="0000FF"/>
                  </a:solidFill>
                  <a:latin typeface="Verdana"/>
                  <a:ea typeface="Verdana"/>
                  <a:cs typeface="Verdana"/>
                  <a:sym typeface="Verdana"/>
                </a:rPr>
                <a:t>variance</a:t>
              </a:r>
              <a:endParaRPr/>
            </a:p>
          </p:txBody>
        </p:sp>
        <p:sp>
          <p:nvSpPr>
            <p:cNvPr id="196" name="Google Shape;196;p26"/>
            <p:cNvSpPr txBox="1"/>
            <p:nvPr/>
          </p:nvSpPr>
          <p:spPr>
            <a:xfrm>
              <a:off x="4468" y="3095"/>
              <a:ext cx="430"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1400"/>
                <a:buFont typeface="Verdana"/>
                <a:buNone/>
              </a:pPr>
              <a:r>
                <a:rPr b="0" i="0" lang="en-US" sz="1400" u="none">
                  <a:solidFill>
                    <a:srgbClr val="0000FF"/>
                  </a:solidFill>
                  <a:latin typeface="Verdana"/>
                  <a:ea typeface="Verdana"/>
                  <a:cs typeface="Verdana"/>
                  <a:sym typeface="Verdana"/>
                </a:rPr>
                <a:t>mean</a:t>
              </a:r>
              <a:endParaRPr/>
            </a:p>
          </p:txBody>
        </p:sp>
      </p:grpSp>
      <p:pic>
        <p:nvPicPr>
          <p:cNvPr id="197" name="Google Shape;197;p26"/>
          <p:cNvPicPr preferRelativeResize="0"/>
          <p:nvPr/>
        </p:nvPicPr>
        <p:blipFill rotWithShape="1">
          <a:blip r:embed="rId4">
            <a:alphaModFix/>
          </a:blip>
          <a:srcRect b="0" l="0" r="0" t="0"/>
          <a:stretch/>
        </p:blipFill>
        <p:spPr>
          <a:xfrm>
            <a:off x="4643437" y="2997200"/>
            <a:ext cx="4500562" cy="1395412"/>
          </a:xfrm>
          <a:prstGeom prst="rect">
            <a:avLst/>
          </a:prstGeom>
          <a:noFill/>
          <a:ln>
            <a:noFill/>
          </a:ln>
        </p:spPr>
      </p:pic>
      <p:sp>
        <p:nvSpPr>
          <p:cNvPr id="198" name="Google Shape;198;p26"/>
          <p:cNvSpPr txBox="1"/>
          <p:nvPr/>
        </p:nvSpPr>
        <p:spPr>
          <a:xfrm>
            <a:off x="4787900" y="1844675"/>
            <a:ext cx="4105275" cy="1066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3200"/>
              <a:buFont typeface="Times New Roman"/>
              <a:buNone/>
            </a:pPr>
            <a:r>
              <a:rPr b="0" i="0" lang="en-US" sz="3200" u="none">
                <a:solidFill>
                  <a:srgbClr val="0000FF"/>
                </a:solidFill>
                <a:latin typeface="Times New Roman"/>
                <a:ea typeface="Times New Roman"/>
                <a:cs typeface="Times New Roman"/>
                <a:sym typeface="Times New Roman"/>
              </a:rPr>
              <a:t>Distribution Mean and Variance</a:t>
            </a:r>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204" name="Google Shape;204;p2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of Gaussian Distribution</a:t>
            </a:r>
            <a:endParaRPr/>
          </a:p>
        </p:txBody>
      </p:sp>
      <p:sp>
        <p:nvSpPr>
          <p:cNvPr id="205" name="Google Shape;205;p27"/>
          <p:cNvSpPr txBox="1"/>
          <p:nvPr>
            <p:ph idx="1" type="body"/>
          </p:nvPr>
        </p:nvSpPr>
        <p:spPr>
          <a:xfrm>
            <a:off x="1182687" y="2017712"/>
            <a:ext cx="7772400" cy="19161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Two classes are assumed to be distributed about means 1.5 and 3 respectively, with equal variances 0.25.</a:t>
            </a:r>
            <a:endParaRPr/>
          </a:p>
        </p:txBody>
      </p:sp>
      <p:pic>
        <p:nvPicPr>
          <p:cNvPr id="206" name="Google Shape;206;p27"/>
          <p:cNvPicPr preferRelativeResize="0"/>
          <p:nvPr/>
        </p:nvPicPr>
        <p:blipFill rotWithShape="1">
          <a:blip r:embed="rId3">
            <a:alphaModFix/>
          </a:blip>
          <a:srcRect b="0" l="0" r="0" t="0"/>
          <a:stretch/>
        </p:blipFill>
        <p:spPr>
          <a:xfrm>
            <a:off x="684212" y="4292600"/>
            <a:ext cx="7632700" cy="2211387"/>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212" name="Google Shape;212;p2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of Gaussian Distribution</a:t>
            </a:r>
            <a:endParaRPr/>
          </a:p>
        </p:txBody>
      </p:sp>
      <p:pic>
        <p:nvPicPr>
          <p:cNvPr id="213" name="Google Shape;213;p28"/>
          <p:cNvPicPr preferRelativeResize="0"/>
          <p:nvPr/>
        </p:nvPicPr>
        <p:blipFill rotWithShape="1">
          <a:blip r:embed="rId3">
            <a:alphaModFix/>
          </a:blip>
          <a:srcRect b="0" l="0" r="0" t="0"/>
          <a:stretch/>
        </p:blipFill>
        <p:spPr>
          <a:xfrm>
            <a:off x="900112" y="1773237"/>
            <a:ext cx="7029450" cy="4305300"/>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219" name="Google Shape;219;p2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Extension to n-dimensions</a:t>
            </a:r>
            <a:endParaRPr/>
          </a:p>
        </p:txBody>
      </p:sp>
      <p:sp>
        <p:nvSpPr>
          <p:cNvPr id="220" name="Google Shape;220;p29"/>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probability density function expression extends to the following</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rgbClr val="FF6600"/>
                </a:solidFill>
                <a:latin typeface="Times New Roman"/>
                <a:ea typeface="Times New Roman"/>
                <a:cs typeface="Times New Roman"/>
                <a:sym typeface="Times New Roman"/>
              </a:rPr>
              <a:t>Mean</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rgbClr val="FF6600"/>
                </a:solidFill>
                <a:latin typeface="Times New Roman"/>
                <a:ea typeface="Times New Roman"/>
                <a:cs typeface="Times New Roman"/>
                <a:sym typeface="Times New Roman"/>
              </a:rPr>
              <a:t>Covariance matrix</a:t>
            </a:r>
            <a:endParaRPr/>
          </a:p>
        </p:txBody>
      </p:sp>
      <p:pic>
        <p:nvPicPr>
          <p:cNvPr id="221" name="Google Shape;221;p29"/>
          <p:cNvPicPr preferRelativeResize="0"/>
          <p:nvPr/>
        </p:nvPicPr>
        <p:blipFill rotWithShape="1">
          <a:blip r:embed="rId3">
            <a:alphaModFix/>
          </a:blip>
          <a:srcRect b="0" l="0" r="0" t="0"/>
          <a:stretch/>
        </p:blipFill>
        <p:spPr>
          <a:xfrm>
            <a:off x="900112" y="3284537"/>
            <a:ext cx="7531100" cy="985837"/>
          </a:xfrm>
          <a:prstGeom prst="rect">
            <a:avLst/>
          </a:prstGeom>
          <a:noFill/>
          <a:ln>
            <a:noFill/>
          </a:ln>
        </p:spPr>
      </p:pic>
      <p:pic>
        <p:nvPicPr>
          <p:cNvPr id="222" name="Google Shape;222;p29"/>
          <p:cNvPicPr preferRelativeResize="0"/>
          <p:nvPr/>
        </p:nvPicPr>
        <p:blipFill rotWithShape="1">
          <a:blip r:embed="rId4">
            <a:alphaModFix/>
          </a:blip>
          <a:srcRect b="0" l="0" r="0" t="0"/>
          <a:stretch/>
        </p:blipFill>
        <p:spPr>
          <a:xfrm>
            <a:off x="1979612" y="5805487"/>
            <a:ext cx="4619625" cy="590550"/>
          </a:xfrm>
          <a:prstGeom prst="rect">
            <a:avLst/>
          </a:prstGeom>
          <a:noFill/>
          <a:ln>
            <a:noFill/>
          </a:ln>
        </p:spPr>
      </p:pic>
      <p:pic>
        <p:nvPicPr>
          <p:cNvPr id="223" name="Google Shape;223;p29"/>
          <p:cNvPicPr preferRelativeResize="0"/>
          <p:nvPr/>
        </p:nvPicPr>
        <p:blipFill rotWithShape="1">
          <a:blip r:embed="rId5">
            <a:alphaModFix/>
          </a:blip>
          <a:srcRect b="0" l="0" r="0" t="0"/>
          <a:stretch/>
        </p:blipFill>
        <p:spPr>
          <a:xfrm>
            <a:off x="2208212" y="3879850"/>
            <a:ext cx="1819275" cy="542925"/>
          </a:xfrm>
          <a:prstGeom prst="rect">
            <a:avLst/>
          </a:prstGeom>
          <a:noFill/>
          <a:ln>
            <a:noFill/>
          </a:ln>
        </p:spPr>
      </p:pic>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229" name="Google Shape;229;p3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Covariance Matrix and Mean </a:t>
            </a:r>
            <a:endParaRPr/>
          </a:p>
        </p:txBody>
      </p:sp>
      <p:sp>
        <p:nvSpPr>
          <p:cNvPr id="230" name="Google Shape;230;p30"/>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rgbClr val="FF6600"/>
                </a:solidFill>
                <a:latin typeface="Times New Roman"/>
                <a:ea typeface="Times New Roman"/>
                <a:cs typeface="Times New Roman"/>
                <a:sym typeface="Times New Roman"/>
              </a:rPr>
              <a:t>Covariance matrix</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describes the </a:t>
            </a:r>
            <a:r>
              <a:rPr b="0" i="0" lang="en-US" sz="2800" u="none">
                <a:solidFill>
                  <a:srgbClr val="0000FF"/>
                </a:solidFill>
                <a:latin typeface="Times New Roman"/>
                <a:ea typeface="Times New Roman"/>
                <a:cs typeface="Times New Roman"/>
                <a:sym typeface="Times New Roman"/>
              </a:rPr>
              <a:t>shape and orientation of the distribution in space</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rgbClr val="FF6600"/>
                </a:solidFill>
                <a:latin typeface="Times New Roman"/>
                <a:ea typeface="Times New Roman"/>
                <a:cs typeface="Times New Roman"/>
                <a:sym typeface="Times New Roman"/>
              </a:rPr>
              <a:t>Mean</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describes the </a:t>
            </a:r>
            <a:r>
              <a:rPr b="0" i="0" lang="en-US" sz="2800" u="none">
                <a:solidFill>
                  <a:srgbClr val="0000FF"/>
                </a:solidFill>
                <a:latin typeface="Times New Roman"/>
                <a:ea typeface="Times New Roman"/>
                <a:cs typeface="Times New Roman"/>
                <a:sym typeface="Times New Roman"/>
              </a:rPr>
              <a:t>translation of the scatter from the origin</a:t>
            </a:r>
            <a:endParaRPr/>
          </a:p>
          <a:p>
            <a:pPr indent="-236220" lvl="0" marL="342900" rtl="0" algn="l">
              <a:spcBef>
                <a:spcPts val="560"/>
              </a:spcBef>
              <a:spcAft>
                <a:spcPts val="0"/>
              </a:spcAft>
              <a:buSzPts val="1680"/>
              <a:buNone/>
            </a:pPr>
            <a:r>
              <a:t/>
            </a:r>
            <a:endParaRPr b="0" i="0" sz="2800" u="none">
              <a:solidFill>
                <a:srgbClr val="0000FF"/>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pic>
        <p:nvPicPr>
          <p:cNvPr id="236" name="Google Shape;236;p31"/>
          <p:cNvPicPr preferRelativeResize="0"/>
          <p:nvPr/>
        </p:nvPicPr>
        <p:blipFill rotWithShape="1">
          <a:blip r:embed="rId3">
            <a:alphaModFix/>
          </a:blip>
          <a:srcRect b="0" l="0" r="0" t="0"/>
          <a:stretch/>
        </p:blipFill>
        <p:spPr>
          <a:xfrm>
            <a:off x="468312" y="3802062"/>
            <a:ext cx="8089900" cy="3055937"/>
          </a:xfrm>
          <a:prstGeom prst="rect">
            <a:avLst/>
          </a:prstGeom>
          <a:noFill/>
          <a:ln>
            <a:noFill/>
          </a:ln>
        </p:spPr>
      </p:pic>
      <p:sp>
        <p:nvSpPr>
          <p:cNvPr id="237" name="Google Shape;237;p31"/>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Covariance Matrix and Data Scatters</a:t>
            </a:r>
            <a:endParaRPr/>
          </a:p>
        </p:txBody>
      </p:sp>
      <p:pic>
        <p:nvPicPr>
          <p:cNvPr id="238" name="Google Shape;238;p31"/>
          <p:cNvPicPr preferRelativeResize="0"/>
          <p:nvPr/>
        </p:nvPicPr>
        <p:blipFill rotWithShape="1">
          <a:blip r:embed="rId4">
            <a:alphaModFix/>
          </a:blip>
          <a:srcRect b="0" l="0" r="0" t="0"/>
          <a:stretch/>
        </p:blipFill>
        <p:spPr>
          <a:xfrm>
            <a:off x="684212" y="2133600"/>
            <a:ext cx="3709987" cy="1087437"/>
          </a:xfrm>
          <a:prstGeom prst="rect">
            <a:avLst/>
          </a:prstGeom>
          <a:noFill/>
          <a:ln>
            <a:noFill/>
          </a:ln>
        </p:spPr>
      </p:pic>
      <p:pic>
        <p:nvPicPr>
          <p:cNvPr id="239" name="Google Shape;239;p31"/>
          <p:cNvPicPr preferRelativeResize="0"/>
          <p:nvPr/>
        </p:nvPicPr>
        <p:blipFill rotWithShape="1">
          <a:blip r:embed="rId5">
            <a:alphaModFix/>
          </a:blip>
          <a:srcRect b="0" l="0" r="0" t="0"/>
          <a:stretch/>
        </p:blipFill>
        <p:spPr>
          <a:xfrm>
            <a:off x="4859337" y="2060575"/>
            <a:ext cx="2844800" cy="488950"/>
          </a:xfrm>
          <a:prstGeom prst="rect">
            <a:avLst/>
          </a:prstGeom>
          <a:noFill/>
          <a:ln>
            <a:noFill/>
          </a:ln>
        </p:spPr>
      </p:pic>
      <p:pic>
        <p:nvPicPr>
          <p:cNvPr id="240" name="Google Shape;240;p31"/>
          <p:cNvPicPr preferRelativeResize="0"/>
          <p:nvPr/>
        </p:nvPicPr>
        <p:blipFill rotWithShape="1">
          <a:blip r:embed="rId6">
            <a:alphaModFix/>
          </a:blip>
          <a:srcRect b="0" l="0" r="0" t="0"/>
          <a:stretch/>
        </p:blipFill>
        <p:spPr>
          <a:xfrm>
            <a:off x="4859337" y="2565400"/>
            <a:ext cx="3719512" cy="531812"/>
          </a:xfrm>
          <a:prstGeom prst="rect">
            <a:avLst/>
          </a:prstGeom>
          <a:noFill/>
          <a:ln>
            <a:noFill/>
          </a:ln>
        </p:spPr>
      </p:pic>
      <p:pic>
        <p:nvPicPr>
          <p:cNvPr id="241" name="Google Shape;241;p31"/>
          <p:cNvPicPr preferRelativeResize="0"/>
          <p:nvPr/>
        </p:nvPicPr>
        <p:blipFill rotWithShape="1">
          <a:blip r:embed="rId7">
            <a:alphaModFix/>
          </a:blip>
          <a:srcRect b="0" l="0" r="0" t="0"/>
          <a:stretch/>
        </p:blipFill>
        <p:spPr>
          <a:xfrm>
            <a:off x="4787900" y="3141662"/>
            <a:ext cx="3316287" cy="496887"/>
          </a:xfrm>
          <a:prstGeom prst="rect">
            <a:avLst/>
          </a:prstGeom>
          <a:noFill/>
          <a:ln>
            <a:noFill/>
          </a:ln>
        </p:spPr>
      </p:pic>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pic>
        <p:nvPicPr>
          <p:cNvPr id="247" name="Google Shape;247;p32"/>
          <p:cNvPicPr preferRelativeResize="0"/>
          <p:nvPr/>
        </p:nvPicPr>
        <p:blipFill rotWithShape="1">
          <a:blip r:embed="rId3">
            <a:alphaModFix/>
          </a:blip>
          <a:srcRect b="0" l="0" r="0" t="0"/>
          <a:stretch/>
        </p:blipFill>
        <p:spPr>
          <a:xfrm>
            <a:off x="395287" y="3644900"/>
            <a:ext cx="8145462" cy="2936875"/>
          </a:xfrm>
          <a:prstGeom prst="rect">
            <a:avLst/>
          </a:prstGeom>
          <a:noFill/>
          <a:ln>
            <a:noFill/>
          </a:ln>
        </p:spPr>
      </p:pic>
      <p:sp>
        <p:nvSpPr>
          <p:cNvPr id="248" name="Google Shape;248;p32"/>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Covariance Matrix and Data Scatters</a:t>
            </a:r>
            <a:endParaRPr/>
          </a:p>
        </p:txBody>
      </p:sp>
      <p:pic>
        <p:nvPicPr>
          <p:cNvPr id="249" name="Google Shape;249;p32"/>
          <p:cNvPicPr preferRelativeResize="0"/>
          <p:nvPr/>
        </p:nvPicPr>
        <p:blipFill rotWithShape="1">
          <a:blip r:embed="rId4">
            <a:alphaModFix/>
          </a:blip>
          <a:srcRect b="0" l="0" r="0" t="0"/>
          <a:stretch/>
        </p:blipFill>
        <p:spPr>
          <a:xfrm>
            <a:off x="755650" y="2133600"/>
            <a:ext cx="3059112" cy="1028700"/>
          </a:xfrm>
          <a:prstGeom prst="rect">
            <a:avLst/>
          </a:prstGeom>
          <a:noFill/>
          <a:ln>
            <a:noFill/>
          </a:ln>
        </p:spPr>
      </p:pic>
      <p:pic>
        <p:nvPicPr>
          <p:cNvPr id="250" name="Google Shape;250;p32"/>
          <p:cNvPicPr preferRelativeResize="0"/>
          <p:nvPr/>
        </p:nvPicPr>
        <p:blipFill rotWithShape="1">
          <a:blip r:embed="rId5">
            <a:alphaModFix/>
          </a:blip>
          <a:srcRect b="0" l="0" r="0" t="0"/>
          <a:stretch/>
        </p:blipFill>
        <p:spPr>
          <a:xfrm>
            <a:off x="5219700" y="1916112"/>
            <a:ext cx="2827337" cy="419100"/>
          </a:xfrm>
          <a:prstGeom prst="rect">
            <a:avLst/>
          </a:prstGeom>
          <a:noFill/>
          <a:ln>
            <a:noFill/>
          </a:ln>
        </p:spPr>
      </p:pic>
      <p:pic>
        <p:nvPicPr>
          <p:cNvPr id="251" name="Google Shape;251;p32"/>
          <p:cNvPicPr preferRelativeResize="0"/>
          <p:nvPr/>
        </p:nvPicPr>
        <p:blipFill rotWithShape="1">
          <a:blip r:embed="rId6">
            <a:alphaModFix/>
          </a:blip>
          <a:srcRect b="0" l="0" r="0" t="0"/>
          <a:stretch/>
        </p:blipFill>
        <p:spPr>
          <a:xfrm>
            <a:off x="5219700" y="2349500"/>
            <a:ext cx="3282950" cy="557212"/>
          </a:xfrm>
          <a:prstGeom prst="rect">
            <a:avLst/>
          </a:prstGeom>
          <a:noFill/>
          <a:ln>
            <a:noFill/>
          </a:ln>
        </p:spPr>
      </p:pic>
      <p:pic>
        <p:nvPicPr>
          <p:cNvPr id="252" name="Google Shape;252;p32"/>
          <p:cNvPicPr preferRelativeResize="0"/>
          <p:nvPr/>
        </p:nvPicPr>
        <p:blipFill rotWithShape="1">
          <a:blip r:embed="rId7">
            <a:alphaModFix/>
          </a:blip>
          <a:srcRect b="0" l="0" r="0" t="0"/>
          <a:stretch/>
        </p:blipFill>
        <p:spPr>
          <a:xfrm>
            <a:off x="5219700" y="2924175"/>
            <a:ext cx="3043237" cy="547687"/>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92" name="Google Shape;92;p1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Statistical Framework</a:t>
            </a:r>
            <a:endParaRPr/>
          </a:p>
        </p:txBody>
      </p:sp>
      <p:sp>
        <p:nvSpPr>
          <p:cNvPr id="93" name="Google Shape;93;p15"/>
          <p:cNvSpPr txBox="1"/>
          <p:nvPr>
            <p:ph idx="1" type="body"/>
          </p:nvPr>
        </p:nvSpPr>
        <p:spPr>
          <a:xfrm>
            <a:off x="611187" y="1989137"/>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natural framework for studying the design and capabilities of pattern classification machines is statistical</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Nature of information available for decision making is probabilistic</a:t>
            </a:r>
            <a:endParaRPr/>
          </a:p>
          <a:p>
            <a:pPr indent="-220980" lvl="0" marL="342900" rtl="0" algn="l">
              <a:spcBef>
                <a:spcPts val="640"/>
              </a:spcBef>
              <a:spcAft>
                <a:spcPts val="0"/>
              </a:spcAft>
              <a:buSzPts val="1920"/>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258" name="Google Shape;258;p3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Covariance Matrix and Data Scatters</a:t>
            </a:r>
            <a:endParaRPr/>
          </a:p>
        </p:txBody>
      </p:sp>
      <p:pic>
        <p:nvPicPr>
          <p:cNvPr id="259" name="Google Shape;259;p33"/>
          <p:cNvPicPr preferRelativeResize="0"/>
          <p:nvPr/>
        </p:nvPicPr>
        <p:blipFill rotWithShape="1">
          <a:blip r:embed="rId3">
            <a:alphaModFix/>
          </a:blip>
          <a:srcRect b="0" l="0" r="0" t="0"/>
          <a:stretch/>
        </p:blipFill>
        <p:spPr>
          <a:xfrm>
            <a:off x="5003800" y="1844675"/>
            <a:ext cx="2784475" cy="411162"/>
          </a:xfrm>
          <a:prstGeom prst="rect">
            <a:avLst/>
          </a:prstGeom>
          <a:noFill/>
          <a:ln>
            <a:noFill/>
          </a:ln>
        </p:spPr>
      </p:pic>
      <p:pic>
        <p:nvPicPr>
          <p:cNvPr id="260" name="Google Shape;260;p33"/>
          <p:cNvPicPr preferRelativeResize="0"/>
          <p:nvPr/>
        </p:nvPicPr>
        <p:blipFill rotWithShape="1">
          <a:blip r:embed="rId4">
            <a:alphaModFix/>
          </a:blip>
          <a:srcRect b="0" l="0" r="0" t="0"/>
          <a:stretch/>
        </p:blipFill>
        <p:spPr>
          <a:xfrm>
            <a:off x="5035550" y="2276475"/>
            <a:ext cx="3633787" cy="471487"/>
          </a:xfrm>
          <a:prstGeom prst="rect">
            <a:avLst/>
          </a:prstGeom>
          <a:noFill/>
          <a:ln>
            <a:noFill/>
          </a:ln>
        </p:spPr>
      </p:pic>
      <p:pic>
        <p:nvPicPr>
          <p:cNvPr id="261" name="Google Shape;261;p33"/>
          <p:cNvPicPr preferRelativeResize="0"/>
          <p:nvPr/>
        </p:nvPicPr>
        <p:blipFill rotWithShape="1">
          <a:blip r:embed="rId5">
            <a:alphaModFix/>
          </a:blip>
          <a:srcRect b="0" l="0" r="0" t="0"/>
          <a:stretch/>
        </p:blipFill>
        <p:spPr>
          <a:xfrm>
            <a:off x="684212" y="1773237"/>
            <a:ext cx="3033712" cy="1036637"/>
          </a:xfrm>
          <a:prstGeom prst="rect">
            <a:avLst/>
          </a:prstGeom>
          <a:noFill/>
          <a:ln>
            <a:noFill/>
          </a:ln>
        </p:spPr>
      </p:pic>
      <p:pic>
        <p:nvPicPr>
          <p:cNvPr id="262" name="Google Shape;262;p33"/>
          <p:cNvPicPr preferRelativeResize="0"/>
          <p:nvPr/>
        </p:nvPicPr>
        <p:blipFill rotWithShape="1">
          <a:blip r:embed="rId6">
            <a:alphaModFix/>
          </a:blip>
          <a:srcRect b="0" l="0" r="0" t="0"/>
          <a:stretch/>
        </p:blipFill>
        <p:spPr>
          <a:xfrm>
            <a:off x="547687" y="3030537"/>
            <a:ext cx="8162925" cy="3089275"/>
          </a:xfrm>
          <a:prstGeom prst="rect">
            <a:avLst/>
          </a:prstGeom>
          <a:noFill/>
          <a:ln>
            <a:noFill/>
          </a:ln>
        </p:spPr>
      </p:pic>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268" name="Google Shape;268;p34"/>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Probability Contours</a:t>
            </a:r>
            <a:endParaRPr/>
          </a:p>
        </p:txBody>
      </p:sp>
      <p:sp>
        <p:nvSpPr>
          <p:cNvPr id="269" name="Google Shape;269;p34"/>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Contours of the probability density function are loci of equal </a:t>
            </a:r>
            <a:r>
              <a:rPr b="0" i="1" lang="en-US" sz="3200" u="none">
                <a:solidFill>
                  <a:srgbClr val="FF6600"/>
                </a:solidFill>
                <a:latin typeface="Times New Roman"/>
                <a:ea typeface="Times New Roman"/>
                <a:cs typeface="Times New Roman"/>
                <a:sym typeface="Times New Roman"/>
              </a:rPr>
              <a:t>Mahalanobis distance</a:t>
            </a:r>
            <a:endParaRPr b="0" i="0" sz="3200" u="none">
              <a:solidFill>
                <a:srgbClr val="FF6600"/>
              </a:solidFill>
              <a:latin typeface="Times New Roman"/>
              <a:ea typeface="Times New Roman"/>
              <a:cs typeface="Times New Roman"/>
              <a:sym typeface="Times New Roman"/>
            </a:endParaRPr>
          </a:p>
          <a:p>
            <a:pPr indent="-220980" lvl="0" marL="342900" rtl="0" algn="l">
              <a:spcBef>
                <a:spcPts val="640"/>
              </a:spcBef>
              <a:spcAft>
                <a:spcPts val="0"/>
              </a:spcAft>
              <a:buSzPts val="1920"/>
              <a:buNone/>
            </a:pPr>
            <a:r>
              <a:t/>
            </a:r>
            <a:endParaRPr b="0" i="0" sz="3200" u="none">
              <a:solidFill>
                <a:srgbClr val="FF6600"/>
              </a:solidFill>
              <a:latin typeface="Times New Roman"/>
              <a:ea typeface="Times New Roman"/>
              <a:cs typeface="Times New Roman"/>
              <a:sym typeface="Times New Roman"/>
            </a:endParaRPr>
          </a:p>
        </p:txBody>
      </p:sp>
      <p:pic>
        <p:nvPicPr>
          <p:cNvPr id="270" name="Google Shape;270;p34"/>
          <p:cNvPicPr preferRelativeResize="0"/>
          <p:nvPr/>
        </p:nvPicPr>
        <p:blipFill rotWithShape="1">
          <a:blip r:embed="rId3">
            <a:alphaModFix/>
          </a:blip>
          <a:srcRect b="0" l="0" r="0" t="0"/>
          <a:stretch/>
        </p:blipFill>
        <p:spPr>
          <a:xfrm>
            <a:off x="2268537" y="3429000"/>
            <a:ext cx="4838700" cy="704850"/>
          </a:xfrm>
          <a:prstGeom prst="rect">
            <a:avLst/>
          </a:prstGeom>
          <a:noFill/>
          <a:ln>
            <a:noFill/>
          </a:ln>
        </p:spPr>
      </p:pic>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276" name="Google Shape;276;p3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Classification Decisions with Bayes’ Theorem</a:t>
            </a:r>
            <a:endParaRPr/>
          </a:p>
        </p:txBody>
      </p:sp>
      <p:sp>
        <p:nvSpPr>
          <p:cNvPr id="277" name="Google Shape;277;p35"/>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rgbClr val="0000FF"/>
                </a:solidFill>
                <a:latin typeface="Times New Roman"/>
                <a:ea typeface="Times New Roman"/>
                <a:cs typeface="Times New Roman"/>
                <a:sym typeface="Times New Roman"/>
              </a:rPr>
              <a:t>Key</a:t>
            </a:r>
            <a:r>
              <a:rPr b="0" i="0" lang="en-US" sz="3200" u="none">
                <a:solidFill>
                  <a:schemeClr val="dk1"/>
                </a:solidFill>
                <a:latin typeface="Times New Roman"/>
                <a:ea typeface="Times New Roman"/>
                <a:cs typeface="Times New Roman"/>
                <a:sym typeface="Times New Roman"/>
              </a:rPr>
              <a:t>: Assign </a:t>
            </a:r>
            <a:r>
              <a:rPr b="0" i="0" lang="en-US" sz="3200" u="none">
                <a:solidFill>
                  <a:srgbClr val="009900"/>
                </a:solidFill>
                <a:latin typeface="Times New Roman"/>
                <a:ea typeface="Times New Roman"/>
                <a:cs typeface="Times New Roman"/>
                <a:sym typeface="Times New Roman"/>
              </a:rPr>
              <a:t>X</a:t>
            </a:r>
            <a:r>
              <a:rPr b="0" i="0" lang="en-US" sz="3200" u="none">
                <a:solidFill>
                  <a:schemeClr val="dk1"/>
                </a:solidFill>
                <a:latin typeface="Times New Roman"/>
                <a:ea typeface="Times New Roman"/>
                <a:cs typeface="Times New Roman"/>
                <a:sym typeface="Times New Roman"/>
              </a:rPr>
              <a:t> to Class </a:t>
            </a:r>
            <a:r>
              <a:rPr b="0" i="0" lang="en-US" sz="3200" u="none">
                <a:solidFill>
                  <a:srgbClr val="009900"/>
                </a:solidFill>
                <a:latin typeface="Times New Roman"/>
                <a:ea typeface="Times New Roman"/>
                <a:cs typeface="Times New Roman"/>
                <a:sym typeface="Times New Roman"/>
              </a:rPr>
              <a:t>C</a:t>
            </a:r>
            <a:r>
              <a:rPr b="0" baseline="-25000" i="0" lang="en-US" sz="3200" u="none">
                <a:solidFill>
                  <a:srgbClr val="009900"/>
                </a:solidFill>
                <a:latin typeface="Times New Roman"/>
                <a:ea typeface="Times New Roman"/>
                <a:cs typeface="Times New Roman"/>
                <a:sym typeface="Times New Roman"/>
              </a:rPr>
              <a:t>k</a:t>
            </a:r>
            <a:r>
              <a:rPr b="0" i="0" lang="en-US" sz="3200" u="none">
                <a:solidFill>
                  <a:schemeClr val="dk1"/>
                </a:solidFill>
                <a:latin typeface="Times New Roman"/>
                <a:ea typeface="Times New Roman"/>
                <a:cs typeface="Times New Roman"/>
                <a:sym typeface="Times New Roman"/>
              </a:rPr>
              <a:t> such that</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SzPts val="1920"/>
              <a:buNone/>
            </a:pPr>
            <a:r>
              <a:rPr b="0" i="0" lang="en-US" sz="3200" u="none">
                <a:solidFill>
                  <a:schemeClr val="dk1"/>
                </a:solidFill>
                <a:latin typeface="Times New Roman"/>
                <a:ea typeface="Times New Roman"/>
                <a:cs typeface="Times New Roman"/>
                <a:sym typeface="Times New Roman"/>
              </a:rPr>
              <a:t>    or,</a:t>
            </a:r>
            <a:endParaRPr/>
          </a:p>
        </p:txBody>
      </p:sp>
      <p:pic>
        <p:nvPicPr>
          <p:cNvPr id="278" name="Google Shape;278;p35"/>
          <p:cNvPicPr preferRelativeResize="0"/>
          <p:nvPr/>
        </p:nvPicPr>
        <p:blipFill rotWithShape="1">
          <a:blip r:embed="rId3">
            <a:alphaModFix/>
          </a:blip>
          <a:srcRect b="0" l="0" r="0" t="0"/>
          <a:stretch/>
        </p:blipFill>
        <p:spPr>
          <a:xfrm>
            <a:off x="2411412" y="2708275"/>
            <a:ext cx="4017962" cy="754062"/>
          </a:xfrm>
          <a:prstGeom prst="rect">
            <a:avLst/>
          </a:prstGeom>
          <a:noFill/>
          <a:ln>
            <a:noFill/>
          </a:ln>
        </p:spPr>
      </p:pic>
      <p:pic>
        <p:nvPicPr>
          <p:cNvPr id="279" name="Google Shape;279;p35"/>
          <p:cNvPicPr preferRelativeResize="0"/>
          <p:nvPr/>
        </p:nvPicPr>
        <p:blipFill rotWithShape="1">
          <a:blip r:embed="rId4">
            <a:alphaModFix/>
          </a:blip>
          <a:srcRect b="0" l="0" r="0" t="0"/>
          <a:stretch/>
        </p:blipFill>
        <p:spPr>
          <a:xfrm>
            <a:off x="1692275" y="4005262"/>
            <a:ext cx="6392862" cy="592137"/>
          </a:xfrm>
          <a:prstGeom prst="rect">
            <a:avLst/>
          </a:prstGeom>
          <a:noFill/>
          <a:ln>
            <a:noFill/>
          </a:ln>
        </p:spPr>
      </p:pic>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285" name="Google Shape;285;p3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Placement of a Decision Boundary</a:t>
            </a:r>
            <a:endParaRPr/>
          </a:p>
        </p:txBody>
      </p:sp>
      <p:sp>
        <p:nvSpPr>
          <p:cNvPr id="286" name="Google Shape;286;p36"/>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Decision boundary separates the classes in question</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rgbClr val="0000FF"/>
                </a:solidFill>
                <a:latin typeface="Times New Roman"/>
                <a:ea typeface="Times New Roman"/>
                <a:cs typeface="Times New Roman"/>
                <a:sym typeface="Times New Roman"/>
              </a:rPr>
              <a:t>Where do we place decision region boundaries such that the probability of misclassification is minimized?</a:t>
            </a:r>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292" name="Google Shape;292;p3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Quantifying the Classification Error</a:t>
            </a:r>
            <a:endParaRPr/>
          </a:p>
        </p:txBody>
      </p:sp>
      <p:sp>
        <p:nvSpPr>
          <p:cNvPr id="293" name="Google Shape;293;p37"/>
          <p:cNvSpPr txBox="1"/>
          <p:nvPr>
            <p:ph idx="1" type="body"/>
          </p:nvPr>
        </p:nvSpPr>
        <p:spPr>
          <a:xfrm>
            <a:off x="468312" y="2017712"/>
            <a:ext cx="8486775" cy="48402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Example: 1-dimension, 2 classes identified by regions </a:t>
            </a:r>
            <a:r>
              <a:rPr b="0" i="0" lang="en-US" sz="3200" u="none">
                <a:solidFill>
                  <a:srgbClr val="009900"/>
                </a:solidFill>
                <a:latin typeface="Times New Roman"/>
                <a:ea typeface="Times New Roman"/>
                <a:cs typeface="Times New Roman"/>
                <a:sym typeface="Times New Roman"/>
              </a:rPr>
              <a:t>R</a:t>
            </a:r>
            <a:r>
              <a:rPr b="0" baseline="-25000" i="0" lang="en-US" sz="3200" u="none">
                <a:solidFill>
                  <a:srgbClr val="009900"/>
                </a:solidFill>
                <a:latin typeface="Times New Roman"/>
                <a:ea typeface="Times New Roman"/>
                <a:cs typeface="Times New Roman"/>
                <a:sym typeface="Times New Roman"/>
              </a:rPr>
              <a:t>1</a:t>
            </a:r>
            <a:r>
              <a:rPr b="0" i="0" lang="en-US" sz="3200" u="none">
                <a:solidFill>
                  <a:schemeClr val="dk1"/>
                </a:solidFill>
                <a:latin typeface="Times New Roman"/>
                <a:ea typeface="Times New Roman"/>
                <a:cs typeface="Times New Roman"/>
                <a:sym typeface="Times New Roman"/>
              </a:rPr>
              <a:t>, </a:t>
            </a:r>
            <a:r>
              <a:rPr b="0" i="0" lang="en-US" sz="3200" u="none">
                <a:solidFill>
                  <a:srgbClr val="009900"/>
                </a:solidFill>
                <a:latin typeface="Times New Roman"/>
                <a:ea typeface="Times New Roman"/>
                <a:cs typeface="Times New Roman"/>
                <a:sym typeface="Times New Roman"/>
              </a:rPr>
              <a:t>R</a:t>
            </a:r>
            <a:r>
              <a:rPr b="0" baseline="-25000" i="0" lang="en-US" sz="3200" u="none">
                <a:solidFill>
                  <a:srgbClr val="009900"/>
                </a:solidFill>
                <a:latin typeface="Times New Roman"/>
                <a:ea typeface="Times New Roman"/>
                <a:cs typeface="Times New Roman"/>
                <a:sym typeface="Times New Roman"/>
              </a:rPr>
              <a:t>2</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rgbClr val="009900"/>
                </a:solidFill>
                <a:latin typeface="Times New Roman"/>
                <a:ea typeface="Times New Roman"/>
                <a:cs typeface="Times New Roman"/>
                <a:sym typeface="Times New Roman"/>
              </a:rPr>
              <a:t>P</a:t>
            </a:r>
            <a:r>
              <a:rPr b="0" baseline="-25000" i="0" lang="en-US" sz="3200" u="none">
                <a:solidFill>
                  <a:srgbClr val="009900"/>
                </a:solidFill>
                <a:latin typeface="Times New Roman"/>
                <a:ea typeface="Times New Roman"/>
                <a:cs typeface="Times New Roman"/>
                <a:sym typeface="Times New Roman"/>
              </a:rPr>
              <a:t>error</a:t>
            </a:r>
            <a:r>
              <a:rPr b="0" i="0" lang="en-US" sz="3200" u="none">
                <a:solidFill>
                  <a:srgbClr val="009900"/>
                </a:solidFill>
                <a:latin typeface="Times New Roman"/>
                <a:ea typeface="Times New Roman"/>
                <a:cs typeface="Times New Roman"/>
                <a:sym typeface="Times New Roman"/>
              </a:rPr>
              <a:t> = P(x ∈ R</a:t>
            </a:r>
            <a:r>
              <a:rPr b="0" baseline="-25000" i="0" lang="en-US" sz="3200" u="none">
                <a:solidFill>
                  <a:srgbClr val="009900"/>
                </a:solidFill>
                <a:latin typeface="Times New Roman"/>
                <a:ea typeface="Times New Roman"/>
                <a:cs typeface="Times New Roman"/>
                <a:sym typeface="Times New Roman"/>
              </a:rPr>
              <a:t>1</a:t>
            </a:r>
            <a:r>
              <a:rPr b="0" i="0" lang="en-US" sz="3200" u="none">
                <a:solidFill>
                  <a:srgbClr val="009900"/>
                </a:solidFill>
                <a:latin typeface="Times New Roman"/>
                <a:ea typeface="Times New Roman"/>
                <a:cs typeface="Times New Roman"/>
                <a:sym typeface="Times New Roman"/>
              </a:rPr>
              <a:t>, C</a:t>
            </a:r>
            <a:r>
              <a:rPr b="0" baseline="-25000" i="0" lang="en-US" sz="3200" u="none">
                <a:solidFill>
                  <a:srgbClr val="009900"/>
                </a:solidFill>
                <a:latin typeface="Times New Roman"/>
                <a:ea typeface="Times New Roman"/>
                <a:cs typeface="Times New Roman"/>
                <a:sym typeface="Times New Roman"/>
              </a:rPr>
              <a:t>2</a:t>
            </a:r>
            <a:r>
              <a:rPr b="0" i="0" lang="en-US" sz="3200" u="none">
                <a:solidFill>
                  <a:srgbClr val="009900"/>
                </a:solidFill>
                <a:latin typeface="Times New Roman"/>
                <a:ea typeface="Times New Roman"/>
                <a:cs typeface="Times New Roman"/>
                <a:sym typeface="Times New Roman"/>
              </a:rPr>
              <a:t>) + P(x ∈ R</a:t>
            </a:r>
            <a:r>
              <a:rPr b="0" baseline="-25000" i="0" lang="en-US" sz="3200" u="none">
                <a:solidFill>
                  <a:srgbClr val="009900"/>
                </a:solidFill>
                <a:latin typeface="Times New Roman"/>
                <a:ea typeface="Times New Roman"/>
                <a:cs typeface="Times New Roman"/>
                <a:sym typeface="Times New Roman"/>
              </a:rPr>
              <a:t>2</a:t>
            </a:r>
            <a:r>
              <a:rPr b="0" i="0" lang="en-US" sz="3200" u="none">
                <a:solidFill>
                  <a:srgbClr val="009900"/>
                </a:solidFill>
                <a:latin typeface="Times New Roman"/>
                <a:ea typeface="Times New Roman"/>
                <a:cs typeface="Times New Roman"/>
                <a:sym typeface="Times New Roman"/>
              </a:rPr>
              <a:t>, C</a:t>
            </a:r>
            <a:r>
              <a:rPr b="0" baseline="-25000" i="0" lang="en-US" sz="3200" u="none">
                <a:solidFill>
                  <a:srgbClr val="009900"/>
                </a:solidFill>
                <a:latin typeface="Times New Roman"/>
                <a:ea typeface="Times New Roman"/>
                <a:cs typeface="Times New Roman"/>
                <a:sym typeface="Times New Roman"/>
              </a:rPr>
              <a:t>1</a:t>
            </a:r>
            <a:r>
              <a:rPr b="0" i="0" lang="en-US" sz="3200" u="none">
                <a:solidFill>
                  <a:srgbClr val="009900"/>
                </a:solidFill>
                <a:latin typeface="Times New Roman"/>
                <a:ea typeface="Times New Roman"/>
                <a:cs typeface="Times New Roman"/>
                <a:sym typeface="Times New Roman"/>
              </a:rPr>
              <a:t>)</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rgbClr val="009900"/>
              </a:solidFill>
              <a:latin typeface="Times New Roman"/>
              <a:ea typeface="Times New Roman"/>
              <a:cs typeface="Times New Roman"/>
              <a:sym typeface="Times New Roman"/>
            </a:endParaRPr>
          </a:p>
          <a:p>
            <a:pPr indent="-220980" lvl="0" marL="342900" rtl="0" algn="l">
              <a:spcBef>
                <a:spcPts val="640"/>
              </a:spcBef>
              <a:spcAft>
                <a:spcPts val="0"/>
              </a:spcAft>
              <a:buSzPts val="1920"/>
              <a:buNone/>
            </a:pPr>
            <a:r>
              <a:t/>
            </a:r>
            <a:endParaRPr b="0" i="0" sz="3200" u="none">
              <a:solidFill>
                <a:srgbClr val="009900"/>
              </a:solidFill>
              <a:latin typeface="Times New Roman"/>
              <a:ea typeface="Times New Roman"/>
              <a:cs typeface="Times New Roman"/>
              <a:sym typeface="Times New Roman"/>
            </a:endParaRPr>
          </a:p>
        </p:txBody>
      </p:sp>
      <p:pic>
        <p:nvPicPr>
          <p:cNvPr id="294" name="Google Shape;294;p37"/>
          <p:cNvPicPr preferRelativeResize="0"/>
          <p:nvPr/>
        </p:nvPicPr>
        <p:blipFill rotWithShape="1">
          <a:blip r:embed="rId3">
            <a:alphaModFix/>
          </a:blip>
          <a:srcRect b="0" l="0" r="0" t="0"/>
          <a:stretch/>
        </p:blipFill>
        <p:spPr>
          <a:xfrm>
            <a:off x="1116012" y="3933825"/>
            <a:ext cx="693737" cy="396875"/>
          </a:xfrm>
          <a:prstGeom prst="rect">
            <a:avLst/>
          </a:prstGeom>
          <a:noFill/>
          <a:ln>
            <a:noFill/>
          </a:ln>
        </p:spPr>
      </p:pic>
      <p:pic>
        <p:nvPicPr>
          <p:cNvPr id="295" name="Google Shape;295;p37"/>
          <p:cNvPicPr preferRelativeResize="0"/>
          <p:nvPr/>
        </p:nvPicPr>
        <p:blipFill rotWithShape="1">
          <a:blip r:embed="rId4">
            <a:alphaModFix/>
          </a:blip>
          <a:srcRect b="0" l="0" r="0" t="0"/>
          <a:stretch/>
        </p:blipFill>
        <p:spPr>
          <a:xfrm>
            <a:off x="1116012" y="4724400"/>
            <a:ext cx="6718300" cy="982662"/>
          </a:xfrm>
          <a:prstGeom prst="rect">
            <a:avLst/>
          </a:prstGeom>
          <a:noFill/>
          <a:ln>
            <a:noFill/>
          </a:ln>
        </p:spPr>
      </p:pic>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301" name="Google Shape;301;p3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Quantifying the Classification Error</a:t>
            </a:r>
            <a:endParaRPr/>
          </a:p>
        </p:txBody>
      </p:sp>
      <p:sp>
        <p:nvSpPr>
          <p:cNvPr id="302" name="Google Shape;302;p38"/>
          <p:cNvSpPr txBox="1"/>
          <p:nvPr>
            <p:ph idx="1" type="body"/>
          </p:nvPr>
        </p:nvSpPr>
        <p:spPr>
          <a:xfrm>
            <a:off x="657225" y="2017712"/>
            <a:ext cx="8486775" cy="29956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Place decision boundary such that </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point </a:t>
            </a:r>
            <a:r>
              <a:rPr b="0" i="0" lang="en-US" sz="2800" u="none">
                <a:solidFill>
                  <a:srgbClr val="009900"/>
                </a:solidFill>
                <a:latin typeface="Times New Roman"/>
                <a:ea typeface="Times New Roman"/>
                <a:cs typeface="Times New Roman"/>
                <a:sym typeface="Times New Roman"/>
              </a:rPr>
              <a:t>x</a:t>
            </a:r>
            <a:r>
              <a:rPr b="0" i="0" lang="en-US" sz="2800" u="none">
                <a:solidFill>
                  <a:schemeClr val="dk1"/>
                </a:solidFill>
                <a:latin typeface="Times New Roman"/>
                <a:ea typeface="Times New Roman"/>
                <a:cs typeface="Times New Roman"/>
                <a:sym typeface="Times New Roman"/>
              </a:rPr>
              <a:t> lies in </a:t>
            </a:r>
            <a:r>
              <a:rPr b="0" i="0" lang="en-US" sz="2800" u="none">
                <a:solidFill>
                  <a:srgbClr val="009900"/>
                </a:solidFill>
                <a:latin typeface="Times New Roman"/>
                <a:ea typeface="Times New Roman"/>
                <a:cs typeface="Times New Roman"/>
                <a:sym typeface="Times New Roman"/>
              </a:rPr>
              <a:t>R</a:t>
            </a:r>
            <a:r>
              <a:rPr b="0" baseline="-25000" i="0" lang="en-US" sz="2800" u="none">
                <a:solidFill>
                  <a:srgbClr val="009900"/>
                </a:solidFill>
                <a:latin typeface="Times New Roman"/>
                <a:ea typeface="Times New Roman"/>
                <a:cs typeface="Times New Roman"/>
                <a:sym typeface="Times New Roman"/>
              </a:rPr>
              <a:t>1</a:t>
            </a:r>
            <a:r>
              <a:rPr b="0" i="0" lang="en-US" sz="2800" u="none">
                <a:solidFill>
                  <a:schemeClr val="dk1"/>
                </a:solidFill>
                <a:latin typeface="Times New Roman"/>
                <a:ea typeface="Times New Roman"/>
                <a:cs typeface="Times New Roman"/>
                <a:sym typeface="Times New Roman"/>
              </a:rPr>
              <a:t> (decide </a:t>
            </a:r>
            <a:r>
              <a:rPr b="0" i="0" lang="en-US" sz="2800" u="none">
                <a:solidFill>
                  <a:srgbClr val="009900"/>
                </a:solidFill>
                <a:latin typeface="Times New Roman"/>
                <a:ea typeface="Times New Roman"/>
                <a:cs typeface="Times New Roman"/>
                <a:sym typeface="Times New Roman"/>
              </a:rPr>
              <a:t>C</a:t>
            </a:r>
            <a:r>
              <a:rPr b="0" baseline="-25000" i="0" lang="en-US" sz="2800" u="none">
                <a:solidFill>
                  <a:srgbClr val="009900"/>
                </a:solidFill>
                <a:latin typeface="Times New Roman"/>
                <a:ea typeface="Times New Roman"/>
                <a:cs typeface="Times New Roman"/>
                <a:sym typeface="Times New Roman"/>
              </a:rPr>
              <a:t>1</a:t>
            </a:r>
            <a:r>
              <a:rPr b="0" i="0" lang="en-US" sz="2800" u="none">
                <a:solidFill>
                  <a:schemeClr val="dk1"/>
                </a:solidFill>
                <a:latin typeface="Times New Roman"/>
                <a:ea typeface="Times New Roman"/>
                <a:cs typeface="Times New Roman"/>
                <a:sym typeface="Times New Roman"/>
              </a:rPr>
              <a:t>) if </a:t>
            </a:r>
            <a:r>
              <a:rPr b="0" i="0" lang="en-US" sz="2800" u="none">
                <a:solidFill>
                  <a:srgbClr val="009900"/>
                </a:solidFill>
                <a:latin typeface="Times New Roman"/>
                <a:ea typeface="Times New Roman"/>
                <a:cs typeface="Times New Roman"/>
                <a:sym typeface="Times New Roman"/>
              </a:rPr>
              <a:t>p(x|C</a:t>
            </a:r>
            <a:r>
              <a:rPr b="0" baseline="-25000" i="0" lang="en-US" sz="2800" u="none">
                <a:solidFill>
                  <a:srgbClr val="009900"/>
                </a:solidFill>
                <a:latin typeface="Times New Roman"/>
                <a:ea typeface="Times New Roman"/>
                <a:cs typeface="Times New Roman"/>
                <a:sym typeface="Times New Roman"/>
              </a:rPr>
              <a:t>1</a:t>
            </a:r>
            <a:r>
              <a:rPr b="0" i="0" lang="en-US" sz="2800" u="none">
                <a:solidFill>
                  <a:srgbClr val="009900"/>
                </a:solidFill>
                <a:latin typeface="Times New Roman"/>
                <a:ea typeface="Times New Roman"/>
                <a:cs typeface="Times New Roman"/>
                <a:sym typeface="Times New Roman"/>
              </a:rPr>
              <a:t>)P(C</a:t>
            </a:r>
            <a:r>
              <a:rPr b="0" baseline="-25000" i="0" lang="en-US" sz="2800" u="none">
                <a:solidFill>
                  <a:srgbClr val="009900"/>
                </a:solidFill>
                <a:latin typeface="Times New Roman"/>
                <a:ea typeface="Times New Roman"/>
                <a:cs typeface="Times New Roman"/>
                <a:sym typeface="Times New Roman"/>
              </a:rPr>
              <a:t>1</a:t>
            </a:r>
            <a:r>
              <a:rPr b="0" i="0" lang="en-US" sz="2800" u="none">
                <a:solidFill>
                  <a:srgbClr val="009900"/>
                </a:solidFill>
                <a:latin typeface="Times New Roman"/>
                <a:ea typeface="Times New Roman"/>
                <a:cs typeface="Times New Roman"/>
                <a:sym typeface="Times New Roman"/>
              </a:rPr>
              <a:t>) &gt; p(x|C</a:t>
            </a:r>
            <a:r>
              <a:rPr b="0" baseline="-25000" i="0" lang="en-US" sz="2800" u="none">
                <a:solidFill>
                  <a:srgbClr val="009900"/>
                </a:solidFill>
                <a:latin typeface="Times New Roman"/>
                <a:ea typeface="Times New Roman"/>
                <a:cs typeface="Times New Roman"/>
                <a:sym typeface="Times New Roman"/>
              </a:rPr>
              <a:t>2</a:t>
            </a:r>
            <a:r>
              <a:rPr b="0" i="0" lang="en-US" sz="2800" u="none">
                <a:solidFill>
                  <a:srgbClr val="009900"/>
                </a:solidFill>
                <a:latin typeface="Times New Roman"/>
                <a:ea typeface="Times New Roman"/>
                <a:cs typeface="Times New Roman"/>
                <a:sym typeface="Times New Roman"/>
              </a:rPr>
              <a:t>)P(C</a:t>
            </a:r>
            <a:r>
              <a:rPr b="0" baseline="-25000" i="0" lang="en-US" sz="2800" u="none">
                <a:solidFill>
                  <a:srgbClr val="009900"/>
                </a:solidFill>
                <a:latin typeface="Times New Roman"/>
                <a:ea typeface="Times New Roman"/>
                <a:cs typeface="Times New Roman"/>
                <a:sym typeface="Times New Roman"/>
              </a:rPr>
              <a:t>2</a:t>
            </a:r>
            <a:r>
              <a:rPr b="0" i="0" lang="en-US" sz="2800" u="none">
                <a:solidFill>
                  <a:srgbClr val="009900"/>
                </a:solidFill>
                <a:latin typeface="Times New Roman"/>
                <a:ea typeface="Times New Roman"/>
                <a:cs typeface="Times New Roman"/>
                <a:sym typeface="Times New Roman"/>
              </a:rPr>
              <a:t>)</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point </a:t>
            </a:r>
            <a:r>
              <a:rPr b="0" i="0" lang="en-US" sz="2800" u="none">
                <a:solidFill>
                  <a:srgbClr val="009900"/>
                </a:solidFill>
                <a:latin typeface="Times New Roman"/>
                <a:ea typeface="Times New Roman"/>
                <a:cs typeface="Times New Roman"/>
                <a:sym typeface="Times New Roman"/>
              </a:rPr>
              <a:t>x</a:t>
            </a:r>
            <a:r>
              <a:rPr b="0" i="0" lang="en-US" sz="2800" u="none">
                <a:solidFill>
                  <a:schemeClr val="dk1"/>
                </a:solidFill>
                <a:latin typeface="Times New Roman"/>
                <a:ea typeface="Times New Roman"/>
                <a:cs typeface="Times New Roman"/>
                <a:sym typeface="Times New Roman"/>
              </a:rPr>
              <a:t> lies in </a:t>
            </a:r>
            <a:r>
              <a:rPr b="0" i="0" lang="en-US" sz="2800" u="none">
                <a:solidFill>
                  <a:srgbClr val="009900"/>
                </a:solidFill>
                <a:latin typeface="Times New Roman"/>
                <a:ea typeface="Times New Roman"/>
                <a:cs typeface="Times New Roman"/>
                <a:sym typeface="Times New Roman"/>
              </a:rPr>
              <a:t>R</a:t>
            </a:r>
            <a:r>
              <a:rPr b="0" baseline="-25000" i="0" lang="en-US" sz="2800" u="none">
                <a:solidFill>
                  <a:srgbClr val="009900"/>
                </a:solidFill>
                <a:latin typeface="Times New Roman"/>
                <a:ea typeface="Times New Roman"/>
                <a:cs typeface="Times New Roman"/>
                <a:sym typeface="Times New Roman"/>
              </a:rPr>
              <a:t>2</a:t>
            </a:r>
            <a:r>
              <a:rPr b="0" i="0" lang="en-US" sz="2800" u="none">
                <a:solidFill>
                  <a:schemeClr val="dk1"/>
                </a:solidFill>
                <a:latin typeface="Times New Roman"/>
                <a:ea typeface="Times New Roman"/>
                <a:cs typeface="Times New Roman"/>
                <a:sym typeface="Times New Roman"/>
              </a:rPr>
              <a:t> (decide </a:t>
            </a:r>
            <a:r>
              <a:rPr b="0" i="0" lang="en-US" sz="2800" u="none">
                <a:solidFill>
                  <a:srgbClr val="009900"/>
                </a:solidFill>
                <a:latin typeface="Times New Roman"/>
                <a:ea typeface="Times New Roman"/>
                <a:cs typeface="Times New Roman"/>
                <a:sym typeface="Times New Roman"/>
              </a:rPr>
              <a:t>C</a:t>
            </a:r>
            <a:r>
              <a:rPr b="0" baseline="-25000" i="0" lang="en-US" sz="2800" u="none">
                <a:solidFill>
                  <a:srgbClr val="009900"/>
                </a:solidFill>
                <a:latin typeface="Times New Roman"/>
                <a:ea typeface="Times New Roman"/>
                <a:cs typeface="Times New Roman"/>
                <a:sym typeface="Times New Roman"/>
              </a:rPr>
              <a:t>2</a:t>
            </a:r>
            <a:r>
              <a:rPr b="0" i="0" lang="en-US" sz="2800" u="none">
                <a:solidFill>
                  <a:schemeClr val="dk1"/>
                </a:solidFill>
                <a:latin typeface="Times New Roman"/>
                <a:ea typeface="Times New Roman"/>
                <a:cs typeface="Times New Roman"/>
                <a:sym typeface="Times New Roman"/>
              </a:rPr>
              <a:t>) if </a:t>
            </a:r>
            <a:r>
              <a:rPr b="0" i="0" lang="en-US" sz="2800" u="none">
                <a:solidFill>
                  <a:srgbClr val="009900"/>
                </a:solidFill>
                <a:latin typeface="Times New Roman"/>
                <a:ea typeface="Times New Roman"/>
                <a:cs typeface="Times New Roman"/>
                <a:sym typeface="Times New Roman"/>
              </a:rPr>
              <a:t>p(x|C</a:t>
            </a:r>
            <a:r>
              <a:rPr b="0" baseline="-25000" i="0" lang="en-US" sz="2800" u="none">
                <a:solidFill>
                  <a:srgbClr val="009900"/>
                </a:solidFill>
                <a:latin typeface="Times New Roman"/>
                <a:ea typeface="Times New Roman"/>
                <a:cs typeface="Times New Roman"/>
                <a:sym typeface="Times New Roman"/>
              </a:rPr>
              <a:t>2</a:t>
            </a:r>
            <a:r>
              <a:rPr b="0" i="0" lang="en-US" sz="2800" u="none">
                <a:solidFill>
                  <a:srgbClr val="009900"/>
                </a:solidFill>
                <a:latin typeface="Times New Roman"/>
                <a:ea typeface="Times New Roman"/>
                <a:cs typeface="Times New Roman"/>
                <a:sym typeface="Times New Roman"/>
              </a:rPr>
              <a:t>)P(C</a:t>
            </a:r>
            <a:r>
              <a:rPr b="0" baseline="-25000" i="0" lang="en-US" sz="2800" u="none">
                <a:solidFill>
                  <a:srgbClr val="009900"/>
                </a:solidFill>
                <a:latin typeface="Times New Roman"/>
                <a:ea typeface="Times New Roman"/>
                <a:cs typeface="Times New Roman"/>
                <a:sym typeface="Times New Roman"/>
              </a:rPr>
              <a:t>2</a:t>
            </a:r>
            <a:r>
              <a:rPr b="0" i="0" lang="en-US" sz="2800" u="none">
                <a:solidFill>
                  <a:srgbClr val="009900"/>
                </a:solidFill>
                <a:latin typeface="Times New Roman"/>
                <a:ea typeface="Times New Roman"/>
                <a:cs typeface="Times New Roman"/>
                <a:sym typeface="Times New Roman"/>
              </a:rPr>
              <a:t>) &gt; p(x|C</a:t>
            </a:r>
            <a:r>
              <a:rPr b="0" baseline="-25000" i="0" lang="en-US" sz="2800" u="none">
                <a:solidFill>
                  <a:srgbClr val="009900"/>
                </a:solidFill>
                <a:latin typeface="Times New Roman"/>
                <a:ea typeface="Times New Roman"/>
                <a:cs typeface="Times New Roman"/>
                <a:sym typeface="Times New Roman"/>
              </a:rPr>
              <a:t>1</a:t>
            </a:r>
            <a:r>
              <a:rPr b="0" i="0" lang="en-US" sz="2800" u="none">
                <a:solidFill>
                  <a:srgbClr val="009900"/>
                </a:solidFill>
                <a:latin typeface="Times New Roman"/>
                <a:ea typeface="Times New Roman"/>
                <a:cs typeface="Times New Roman"/>
                <a:sym typeface="Times New Roman"/>
              </a:rPr>
              <a:t>)P(C</a:t>
            </a:r>
            <a:r>
              <a:rPr b="0" baseline="-25000" i="0" lang="en-US" sz="2800" u="none">
                <a:solidFill>
                  <a:srgbClr val="009900"/>
                </a:solidFill>
                <a:latin typeface="Times New Roman"/>
                <a:ea typeface="Times New Roman"/>
                <a:cs typeface="Times New Roman"/>
                <a:sym typeface="Times New Roman"/>
              </a:rPr>
              <a:t>1</a:t>
            </a:r>
            <a:r>
              <a:rPr b="0" i="0" lang="en-US" sz="2800" u="none">
                <a:solidFill>
                  <a:srgbClr val="009900"/>
                </a:solidFill>
                <a:latin typeface="Times New Roman"/>
                <a:ea typeface="Times New Roman"/>
                <a:cs typeface="Times New Roman"/>
                <a:sym typeface="Times New Roman"/>
              </a:rPr>
              <a:t>)</a:t>
            </a:r>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308" name="Google Shape;308;p3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Optimal Placement of A Decision Boundary</a:t>
            </a:r>
            <a:endParaRPr/>
          </a:p>
        </p:txBody>
      </p:sp>
      <p:pic>
        <p:nvPicPr>
          <p:cNvPr id="309" name="Google Shape;309;p39"/>
          <p:cNvPicPr preferRelativeResize="0"/>
          <p:nvPr/>
        </p:nvPicPr>
        <p:blipFill rotWithShape="1">
          <a:blip r:embed="rId3">
            <a:alphaModFix/>
          </a:blip>
          <a:srcRect b="0" l="0" r="0" t="0"/>
          <a:stretch/>
        </p:blipFill>
        <p:spPr>
          <a:xfrm>
            <a:off x="3059112" y="1773237"/>
            <a:ext cx="5640387" cy="4197350"/>
          </a:xfrm>
          <a:prstGeom prst="rect">
            <a:avLst/>
          </a:prstGeom>
          <a:noFill/>
          <a:ln>
            <a:noFill/>
          </a:ln>
        </p:spPr>
      </p:pic>
      <p:sp>
        <p:nvSpPr>
          <p:cNvPr id="310" name="Google Shape;310;p39"/>
          <p:cNvSpPr txBox="1"/>
          <p:nvPr/>
        </p:nvSpPr>
        <p:spPr>
          <a:xfrm>
            <a:off x="395287" y="4048125"/>
            <a:ext cx="2592387" cy="1581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400"/>
              <a:buFont typeface="Verdana"/>
              <a:buNone/>
            </a:pPr>
            <a:r>
              <a:rPr b="0" i="0" lang="en-US" sz="1400" u="none">
                <a:solidFill>
                  <a:srgbClr val="0000FF"/>
                </a:solidFill>
                <a:latin typeface="Verdana"/>
                <a:ea typeface="Verdana"/>
                <a:cs typeface="Verdana"/>
                <a:sym typeface="Verdana"/>
              </a:rPr>
              <a:t>Bayesian Decision Boundary:</a:t>
            </a:r>
            <a:endParaRPr/>
          </a:p>
          <a:p>
            <a:pPr indent="0" lvl="0" marL="0" marR="0" rtl="0" algn="l">
              <a:lnSpc>
                <a:spcPct val="100000"/>
              </a:lnSpc>
              <a:spcBef>
                <a:spcPts val="0"/>
              </a:spcBef>
              <a:spcAft>
                <a:spcPts val="0"/>
              </a:spcAft>
              <a:buClr>
                <a:schemeClr val="dk1"/>
              </a:buClr>
              <a:buSzPts val="1400"/>
              <a:buFont typeface="Tahoma"/>
              <a:buNone/>
            </a:pPr>
            <a:r>
              <a:t/>
            </a:r>
            <a:endParaRPr b="0" i="0" sz="1400" u="none">
              <a:solidFill>
                <a:srgbClr val="0000FF"/>
              </a:solidFill>
              <a:latin typeface="Verdana"/>
              <a:ea typeface="Verdana"/>
              <a:cs typeface="Verdana"/>
              <a:sym typeface="Verdana"/>
            </a:endParaRPr>
          </a:p>
          <a:p>
            <a:pPr indent="0" lvl="0" marL="0" marR="0" rtl="0" algn="l">
              <a:lnSpc>
                <a:spcPct val="100000"/>
              </a:lnSpc>
              <a:spcBef>
                <a:spcPts val="0"/>
              </a:spcBef>
              <a:spcAft>
                <a:spcPts val="0"/>
              </a:spcAft>
              <a:buClr>
                <a:srgbClr val="0000FF"/>
              </a:buClr>
              <a:buSzPts val="1400"/>
              <a:buFont typeface="Verdana"/>
              <a:buNone/>
            </a:pPr>
            <a:r>
              <a:rPr b="0" i="0" lang="en-US" sz="1400" u="none">
                <a:solidFill>
                  <a:srgbClr val="0000FF"/>
                </a:solidFill>
                <a:latin typeface="Verdana"/>
                <a:ea typeface="Verdana"/>
                <a:cs typeface="Verdana"/>
                <a:sym typeface="Verdana"/>
              </a:rPr>
              <a:t>The point</a:t>
            </a:r>
            <a:endParaRPr/>
          </a:p>
          <a:p>
            <a:pPr indent="0" lvl="0" marL="0" marR="0" rtl="0" algn="l">
              <a:lnSpc>
                <a:spcPct val="100000"/>
              </a:lnSpc>
              <a:spcBef>
                <a:spcPts val="0"/>
              </a:spcBef>
              <a:spcAft>
                <a:spcPts val="0"/>
              </a:spcAft>
              <a:buClr>
                <a:srgbClr val="0000FF"/>
              </a:buClr>
              <a:buSzPts val="1400"/>
              <a:buFont typeface="Verdana"/>
              <a:buNone/>
            </a:pPr>
            <a:r>
              <a:rPr b="0" i="0" lang="en-US" sz="1400" u="none">
                <a:solidFill>
                  <a:srgbClr val="0000FF"/>
                </a:solidFill>
                <a:latin typeface="Verdana"/>
                <a:ea typeface="Verdana"/>
                <a:cs typeface="Verdana"/>
                <a:sym typeface="Verdana"/>
              </a:rPr>
              <a:t>where the unnormalized probability density functions crossover</a:t>
            </a:r>
            <a:endParaRPr/>
          </a:p>
        </p:txBody>
      </p:sp>
      <p:cxnSp>
        <p:nvCxnSpPr>
          <p:cNvPr id="311" name="Google Shape;311;p39"/>
          <p:cNvCxnSpPr/>
          <p:nvPr/>
        </p:nvCxnSpPr>
        <p:spPr>
          <a:xfrm>
            <a:off x="2801937" y="5094287"/>
            <a:ext cx="2719387" cy="173037"/>
          </a:xfrm>
          <a:prstGeom prst="straightConnector1">
            <a:avLst/>
          </a:prstGeom>
          <a:noFill/>
          <a:ln cap="flat" cmpd="sng" w="28575">
            <a:solidFill>
              <a:srgbClr val="FF6600"/>
            </a:solidFill>
            <a:prstDash val="solid"/>
            <a:miter lim="800000"/>
            <a:headEnd len="med" w="med" type="none"/>
            <a:tailEnd len="med" w="med" type="stealth"/>
          </a:ln>
        </p:spPr>
      </p:cxn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0"/>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317" name="Google Shape;317;p4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Probabilistic Interpretation of a Neuron Discriminant Function</a:t>
            </a:r>
            <a:endParaRPr/>
          </a:p>
        </p:txBody>
      </p:sp>
      <p:sp>
        <p:nvSpPr>
          <p:cNvPr id="318" name="Google Shape;318;p40"/>
          <p:cNvSpPr txBox="1"/>
          <p:nvPr>
            <p:ph idx="1" type="body"/>
          </p:nvPr>
        </p:nvSpPr>
        <p:spPr>
          <a:xfrm>
            <a:off x="533400" y="1752600"/>
            <a:ext cx="5029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800"/>
              <a:buFont typeface="Noto Sans Symbols"/>
              <a:buChar char="■"/>
            </a:pPr>
            <a:r>
              <a:rPr b="0" i="0" lang="en-US" sz="3000" u="none">
                <a:solidFill>
                  <a:schemeClr val="dk1"/>
                </a:solidFill>
                <a:latin typeface="Times New Roman"/>
                <a:ea typeface="Times New Roman"/>
                <a:cs typeface="Times New Roman"/>
                <a:sym typeface="Times New Roman"/>
              </a:rPr>
              <a:t>An artificial neuron implements the discriminant function:</a:t>
            </a:r>
            <a:endParaRPr/>
          </a:p>
          <a:p>
            <a:pPr indent="-342900" lvl="0" marL="342900" rtl="0" algn="l">
              <a:lnSpc>
                <a:spcPct val="90000"/>
              </a:lnSpc>
              <a:spcBef>
                <a:spcPts val="600"/>
              </a:spcBef>
              <a:spcAft>
                <a:spcPts val="0"/>
              </a:spcAft>
              <a:buClr>
                <a:schemeClr val="folHlink"/>
              </a:buClr>
              <a:buSzPts val="1800"/>
              <a:buFont typeface="Noto Sans Symbols"/>
              <a:buChar char="■"/>
            </a:pPr>
            <a:r>
              <a:rPr b="0" i="0" lang="en-US" sz="3000" u="none">
                <a:solidFill>
                  <a:schemeClr val="dk1"/>
                </a:solidFill>
                <a:latin typeface="Times New Roman"/>
                <a:ea typeface="Times New Roman"/>
                <a:cs typeface="Times New Roman"/>
                <a:sym typeface="Times New Roman"/>
              </a:rPr>
              <a:t>Each of </a:t>
            </a:r>
            <a:r>
              <a:rPr b="0" i="0" lang="en-US" sz="3000" u="none">
                <a:solidFill>
                  <a:srgbClr val="009900"/>
                </a:solidFill>
                <a:latin typeface="Times New Roman"/>
                <a:ea typeface="Times New Roman"/>
                <a:cs typeface="Times New Roman"/>
                <a:sym typeface="Times New Roman"/>
              </a:rPr>
              <a:t>C</a:t>
            </a:r>
            <a:r>
              <a:rPr b="0" i="0" lang="en-US" sz="3000" u="none">
                <a:solidFill>
                  <a:schemeClr val="dk1"/>
                </a:solidFill>
                <a:latin typeface="Times New Roman"/>
                <a:ea typeface="Times New Roman"/>
                <a:cs typeface="Times New Roman"/>
                <a:sym typeface="Times New Roman"/>
              </a:rPr>
              <a:t> neurons implements its own discriminant function for a </a:t>
            </a:r>
            <a:r>
              <a:rPr b="0" i="0" lang="en-US" sz="3000" u="none">
                <a:solidFill>
                  <a:srgbClr val="009900"/>
                </a:solidFill>
                <a:latin typeface="Times New Roman"/>
                <a:ea typeface="Times New Roman"/>
                <a:cs typeface="Times New Roman"/>
                <a:sym typeface="Times New Roman"/>
              </a:rPr>
              <a:t>C</a:t>
            </a:r>
            <a:r>
              <a:rPr b="0" i="0" lang="en-US" sz="3000" u="none">
                <a:solidFill>
                  <a:schemeClr val="dk1"/>
                </a:solidFill>
                <a:latin typeface="Times New Roman"/>
                <a:ea typeface="Times New Roman"/>
                <a:cs typeface="Times New Roman"/>
                <a:sym typeface="Times New Roman"/>
              </a:rPr>
              <a:t>-class problem</a:t>
            </a:r>
            <a:endParaRPr/>
          </a:p>
          <a:p>
            <a:pPr indent="-342900" lvl="0" marL="342900" rtl="0" algn="l">
              <a:lnSpc>
                <a:spcPct val="90000"/>
              </a:lnSpc>
              <a:spcBef>
                <a:spcPts val="600"/>
              </a:spcBef>
              <a:spcAft>
                <a:spcPts val="0"/>
              </a:spcAft>
              <a:buClr>
                <a:schemeClr val="folHlink"/>
              </a:buClr>
              <a:buSzPts val="1800"/>
              <a:buFont typeface="Noto Sans Symbols"/>
              <a:buChar char="■"/>
            </a:pPr>
            <a:r>
              <a:rPr b="0" i="0" lang="en-US" sz="3000" u="none">
                <a:solidFill>
                  <a:schemeClr val="dk1"/>
                </a:solidFill>
                <a:latin typeface="Times New Roman"/>
                <a:ea typeface="Times New Roman"/>
                <a:cs typeface="Times New Roman"/>
                <a:sym typeface="Times New Roman"/>
              </a:rPr>
              <a:t>An arbitrary input vector </a:t>
            </a:r>
            <a:r>
              <a:rPr b="0" i="0" lang="en-US" sz="3000" u="none">
                <a:solidFill>
                  <a:srgbClr val="009900"/>
                </a:solidFill>
                <a:latin typeface="Times New Roman"/>
                <a:ea typeface="Times New Roman"/>
                <a:cs typeface="Times New Roman"/>
                <a:sym typeface="Times New Roman"/>
              </a:rPr>
              <a:t>X</a:t>
            </a:r>
            <a:r>
              <a:rPr b="0" i="0" lang="en-US" sz="3000" u="none">
                <a:solidFill>
                  <a:schemeClr val="dk1"/>
                </a:solidFill>
                <a:latin typeface="Times New Roman"/>
                <a:ea typeface="Times New Roman"/>
                <a:cs typeface="Times New Roman"/>
                <a:sym typeface="Times New Roman"/>
              </a:rPr>
              <a:t> is assigned to class </a:t>
            </a:r>
            <a:r>
              <a:rPr b="0" i="0" lang="en-US" sz="3000" u="none">
                <a:solidFill>
                  <a:srgbClr val="009900"/>
                </a:solidFill>
                <a:latin typeface="Times New Roman"/>
                <a:ea typeface="Times New Roman"/>
                <a:cs typeface="Times New Roman"/>
                <a:sym typeface="Times New Roman"/>
              </a:rPr>
              <a:t>C</a:t>
            </a:r>
            <a:r>
              <a:rPr b="0" baseline="-25000" i="0" lang="en-US" sz="3000" u="none">
                <a:solidFill>
                  <a:srgbClr val="009900"/>
                </a:solidFill>
                <a:latin typeface="Times New Roman"/>
                <a:ea typeface="Times New Roman"/>
                <a:cs typeface="Times New Roman"/>
                <a:sym typeface="Times New Roman"/>
              </a:rPr>
              <a:t>k</a:t>
            </a:r>
            <a:r>
              <a:rPr b="0" i="0" lang="en-US" sz="3000" u="none">
                <a:solidFill>
                  <a:schemeClr val="dk1"/>
                </a:solidFill>
                <a:latin typeface="Times New Roman"/>
                <a:ea typeface="Times New Roman"/>
                <a:cs typeface="Times New Roman"/>
                <a:sym typeface="Times New Roman"/>
              </a:rPr>
              <a:t> if neuron </a:t>
            </a:r>
            <a:r>
              <a:rPr b="0" i="0" lang="en-US" sz="3000" u="none">
                <a:solidFill>
                  <a:srgbClr val="009900"/>
                </a:solidFill>
                <a:latin typeface="Times New Roman"/>
                <a:ea typeface="Times New Roman"/>
                <a:cs typeface="Times New Roman"/>
                <a:sym typeface="Times New Roman"/>
              </a:rPr>
              <a:t>k</a:t>
            </a:r>
            <a:r>
              <a:rPr b="0" i="0" lang="en-US" sz="3000" u="none">
                <a:solidFill>
                  <a:schemeClr val="dk1"/>
                </a:solidFill>
                <a:latin typeface="Times New Roman"/>
                <a:ea typeface="Times New Roman"/>
                <a:cs typeface="Times New Roman"/>
                <a:sym typeface="Times New Roman"/>
              </a:rPr>
              <a:t> has the largest activation</a:t>
            </a:r>
            <a:endParaRPr b="0" baseline="-25000" i="0" sz="3000" u="none">
              <a:solidFill>
                <a:srgbClr val="009900"/>
              </a:solidFill>
              <a:latin typeface="Times New Roman"/>
              <a:ea typeface="Times New Roman"/>
              <a:cs typeface="Times New Roman"/>
              <a:sym typeface="Times New Roman"/>
            </a:endParaRPr>
          </a:p>
          <a:p>
            <a:pPr indent="-228600" lvl="0" marL="342900" rtl="0" algn="l">
              <a:spcBef>
                <a:spcPts val="600"/>
              </a:spcBef>
              <a:spcAft>
                <a:spcPts val="0"/>
              </a:spcAft>
              <a:buSzPts val="1800"/>
              <a:buNone/>
            </a:pPr>
            <a:r>
              <a:t/>
            </a:r>
            <a:endParaRPr b="0" baseline="-25000" i="0" sz="3000" u="none">
              <a:solidFill>
                <a:srgbClr val="009900"/>
              </a:solidFill>
              <a:latin typeface="Times New Roman"/>
              <a:ea typeface="Times New Roman"/>
              <a:cs typeface="Times New Roman"/>
              <a:sym typeface="Times New Roman"/>
            </a:endParaRPr>
          </a:p>
        </p:txBody>
      </p:sp>
      <p:pic>
        <p:nvPicPr>
          <p:cNvPr id="319" name="Google Shape;319;p40"/>
          <p:cNvPicPr preferRelativeResize="0"/>
          <p:nvPr/>
        </p:nvPicPr>
        <p:blipFill rotWithShape="1">
          <a:blip r:embed="rId3">
            <a:alphaModFix/>
          </a:blip>
          <a:srcRect b="0" l="0" r="0" t="0"/>
          <a:stretch/>
        </p:blipFill>
        <p:spPr>
          <a:xfrm>
            <a:off x="5580062" y="1916112"/>
            <a:ext cx="3168650" cy="1520825"/>
          </a:xfrm>
          <a:prstGeom prst="rect">
            <a:avLst/>
          </a:prstGeom>
          <a:noFill/>
          <a:ln>
            <a:noFill/>
          </a:ln>
        </p:spPr>
      </p:pic>
      <p:pic>
        <p:nvPicPr>
          <p:cNvPr id="320" name="Google Shape;320;p40"/>
          <p:cNvPicPr preferRelativeResize="0"/>
          <p:nvPr/>
        </p:nvPicPr>
        <p:blipFill rotWithShape="1">
          <a:blip r:embed="rId4">
            <a:alphaModFix/>
          </a:blip>
          <a:srcRect b="0" l="0" r="0" t="0"/>
          <a:stretch/>
        </p:blipFill>
        <p:spPr>
          <a:xfrm>
            <a:off x="5580062" y="5013325"/>
            <a:ext cx="2808287" cy="525462"/>
          </a:xfrm>
          <a:prstGeom prst="rect">
            <a:avLst/>
          </a:prstGeom>
          <a:noFill/>
          <a:ln>
            <a:noFill/>
          </a:ln>
        </p:spPr>
      </p:pic>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326" name="Google Shape;326;p41"/>
          <p:cNvSpPr txBox="1"/>
          <p:nvPr>
            <p:ph type="title"/>
          </p:nvPr>
        </p:nvSpPr>
        <p:spPr>
          <a:xfrm>
            <a:off x="1042987" y="333375"/>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Probabilistic Interpretation of a Neuron Discriminant Function</a:t>
            </a:r>
            <a:endParaRPr/>
          </a:p>
        </p:txBody>
      </p:sp>
      <p:sp>
        <p:nvSpPr>
          <p:cNvPr id="327" name="Google Shape;327;p4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An optimal Bayes’ classification chooses the class with maximum posterior probability </a:t>
            </a:r>
            <a:r>
              <a:rPr b="0" i="0" lang="en-US" sz="3200" u="none">
                <a:solidFill>
                  <a:srgbClr val="009900"/>
                </a:solidFill>
                <a:latin typeface="Times New Roman"/>
                <a:ea typeface="Times New Roman"/>
                <a:cs typeface="Times New Roman"/>
                <a:sym typeface="Times New Roman"/>
              </a:rPr>
              <a:t>P(C</a:t>
            </a:r>
            <a:r>
              <a:rPr b="0" baseline="-25000" i="0" lang="en-US" sz="3200" u="none">
                <a:solidFill>
                  <a:srgbClr val="009900"/>
                </a:solidFill>
                <a:latin typeface="Times New Roman"/>
                <a:ea typeface="Times New Roman"/>
                <a:cs typeface="Times New Roman"/>
                <a:sym typeface="Times New Roman"/>
              </a:rPr>
              <a:t>j</a:t>
            </a:r>
            <a:r>
              <a:rPr b="0" i="0" lang="en-US" sz="3200" u="none">
                <a:solidFill>
                  <a:srgbClr val="009900"/>
                </a:solidFill>
                <a:latin typeface="Times New Roman"/>
                <a:ea typeface="Times New Roman"/>
                <a:cs typeface="Times New Roman"/>
                <a:sym typeface="Times New Roman"/>
              </a:rPr>
              <a:t>|X)</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Discriminant function </a:t>
            </a:r>
            <a:r>
              <a:rPr b="0" i="0" lang="en-US" sz="3200" u="none">
                <a:solidFill>
                  <a:srgbClr val="009900"/>
                </a:solidFill>
                <a:latin typeface="Times New Roman"/>
                <a:ea typeface="Times New Roman"/>
                <a:cs typeface="Times New Roman"/>
                <a:sym typeface="Times New Roman"/>
              </a:rPr>
              <a:t>y</a:t>
            </a:r>
            <a:r>
              <a:rPr b="0" baseline="-25000" i="0" lang="en-US" sz="3200" u="none">
                <a:solidFill>
                  <a:srgbClr val="009900"/>
                </a:solidFill>
                <a:latin typeface="Times New Roman"/>
                <a:ea typeface="Times New Roman"/>
                <a:cs typeface="Times New Roman"/>
                <a:sym typeface="Times New Roman"/>
              </a:rPr>
              <a:t>j</a:t>
            </a:r>
            <a:r>
              <a:rPr b="0" i="0" lang="en-US" sz="3200" u="none">
                <a:solidFill>
                  <a:srgbClr val="009900"/>
                </a:solidFill>
                <a:latin typeface="Times New Roman"/>
                <a:ea typeface="Times New Roman"/>
                <a:cs typeface="Times New Roman"/>
                <a:sym typeface="Times New Roman"/>
              </a:rPr>
              <a:t> = P(X|C</a:t>
            </a:r>
            <a:r>
              <a:rPr b="0" baseline="-25000" i="0" lang="en-US" sz="3200" u="none">
                <a:solidFill>
                  <a:srgbClr val="009900"/>
                </a:solidFill>
                <a:latin typeface="Times New Roman"/>
                <a:ea typeface="Times New Roman"/>
                <a:cs typeface="Times New Roman"/>
                <a:sym typeface="Times New Roman"/>
              </a:rPr>
              <a:t>j</a:t>
            </a:r>
            <a:r>
              <a:rPr b="0" i="0" lang="en-US" sz="3200" u="none">
                <a:solidFill>
                  <a:srgbClr val="009900"/>
                </a:solidFill>
                <a:latin typeface="Times New Roman"/>
                <a:ea typeface="Times New Roman"/>
                <a:cs typeface="Times New Roman"/>
                <a:sym typeface="Times New Roman"/>
              </a:rPr>
              <a:t>) P(C</a:t>
            </a:r>
            <a:r>
              <a:rPr b="0" baseline="-25000" i="0" lang="en-US" sz="3200" u="none">
                <a:solidFill>
                  <a:srgbClr val="009900"/>
                </a:solidFill>
                <a:latin typeface="Times New Roman"/>
                <a:ea typeface="Times New Roman"/>
                <a:cs typeface="Times New Roman"/>
                <a:sym typeface="Times New Roman"/>
              </a:rPr>
              <a:t>j</a:t>
            </a:r>
            <a:r>
              <a:rPr b="0" i="0" lang="en-US" sz="3200" u="none">
                <a:solidFill>
                  <a:srgbClr val="009900"/>
                </a:solidFill>
                <a:latin typeface="Times New Roman"/>
                <a:ea typeface="Times New Roman"/>
                <a:cs typeface="Times New Roman"/>
                <a:sym typeface="Times New Roman"/>
              </a:rPr>
              <a:t>)</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rgbClr val="009900"/>
                </a:solidFill>
                <a:latin typeface="Times New Roman"/>
                <a:ea typeface="Times New Roman"/>
                <a:cs typeface="Times New Roman"/>
                <a:sym typeface="Times New Roman"/>
              </a:rPr>
              <a:t>y</a:t>
            </a:r>
            <a:r>
              <a:rPr b="0" baseline="-25000" i="0" lang="en-US" sz="2800" u="none">
                <a:solidFill>
                  <a:srgbClr val="009900"/>
                </a:solidFill>
                <a:latin typeface="Times New Roman"/>
                <a:ea typeface="Times New Roman"/>
                <a:cs typeface="Times New Roman"/>
                <a:sym typeface="Times New Roman"/>
              </a:rPr>
              <a:t>j</a:t>
            </a:r>
            <a:r>
              <a:rPr b="0" i="0" lang="en-US" sz="2800" u="none">
                <a:solidFill>
                  <a:srgbClr val="009900"/>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notation re-used for emphasis</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Relative magnitudes are important: use any monotonic function of the probabilities to generate a new discriminant function</a:t>
            </a:r>
            <a:endParaRPr/>
          </a:p>
        </p:txBody>
      </p:sp>
      <p:pic>
        <p:nvPicPr>
          <p:cNvPr id="328" name="Google Shape;328;p41"/>
          <p:cNvPicPr preferRelativeResize="0"/>
          <p:nvPr/>
        </p:nvPicPr>
        <p:blipFill rotWithShape="1">
          <a:blip r:embed="rId3">
            <a:alphaModFix/>
          </a:blip>
          <a:srcRect b="0" l="0" r="0" t="0"/>
          <a:stretch/>
        </p:blipFill>
        <p:spPr>
          <a:xfrm>
            <a:off x="2195512" y="5300662"/>
            <a:ext cx="4321175" cy="455612"/>
          </a:xfrm>
          <a:prstGeom prst="rect">
            <a:avLst/>
          </a:prstGeom>
          <a:noFill/>
          <a:ln>
            <a:noFill/>
          </a:ln>
        </p:spPr>
      </p:pic>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334" name="Google Shape;334;p42"/>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Probabilistic Interpretation of a Neuron Discriminant Function</a:t>
            </a:r>
            <a:endParaRPr/>
          </a:p>
        </p:txBody>
      </p:sp>
      <p:sp>
        <p:nvSpPr>
          <p:cNvPr id="335" name="Google Shape;335;p42"/>
          <p:cNvSpPr txBox="1"/>
          <p:nvPr>
            <p:ph idx="1" type="body"/>
          </p:nvPr>
        </p:nvSpPr>
        <p:spPr>
          <a:xfrm>
            <a:off x="611187" y="2017712"/>
            <a:ext cx="8343900" cy="48402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Assume an </a:t>
            </a:r>
            <a:r>
              <a:rPr b="0" i="0" lang="en-US" sz="3200" u="none">
                <a:solidFill>
                  <a:srgbClr val="009900"/>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-dimensional density function</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This yields,</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Ignore the constant term, assume that all covariance matrices are the same:</a:t>
            </a:r>
            <a:endParaRPr/>
          </a:p>
        </p:txBody>
      </p:sp>
      <p:pic>
        <p:nvPicPr>
          <p:cNvPr id="336" name="Google Shape;336;p42"/>
          <p:cNvPicPr preferRelativeResize="0"/>
          <p:nvPr/>
        </p:nvPicPr>
        <p:blipFill rotWithShape="1">
          <a:blip r:embed="rId3">
            <a:alphaModFix/>
          </a:blip>
          <a:srcRect b="0" l="0" r="0" t="0"/>
          <a:stretch/>
        </p:blipFill>
        <p:spPr>
          <a:xfrm>
            <a:off x="1116012" y="3213100"/>
            <a:ext cx="7488237" cy="581025"/>
          </a:xfrm>
          <a:prstGeom prst="rect">
            <a:avLst/>
          </a:prstGeom>
          <a:noFill/>
          <a:ln>
            <a:noFill/>
          </a:ln>
        </p:spPr>
      </p:pic>
      <p:grpSp>
        <p:nvGrpSpPr>
          <p:cNvPr id="337" name="Google Shape;337;p42"/>
          <p:cNvGrpSpPr/>
          <p:nvPr/>
        </p:nvGrpSpPr>
        <p:grpSpPr>
          <a:xfrm>
            <a:off x="1979612" y="4938712"/>
            <a:ext cx="5543550" cy="1919287"/>
            <a:chOff x="1292" y="2614"/>
            <a:chExt cx="3492" cy="1209"/>
          </a:xfrm>
        </p:grpSpPr>
        <p:pic>
          <p:nvPicPr>
            <p:cNvPr id="338" name="Google Shape;338;p42"/>
            <p:cNvPicPr preferRelativeResize="0"/>
            <p:nvPr/>
          </p:nvPicPr>
          <p:blipFill rotWithShape="1">
            <a:blip r:embed="rId4">
              <a:alphaModFix/>
            </a:blip>
            <a:srcRect b="0" l="0" r="0" t="0"/>
            <a:stretch/>
          </p:blipFill>
          <p:spPr>
            <a:xfrm>
              <a:off x="1292" y="2614"/>
              <a:ext cx="3492" cy="1209"/>
            </a:xfrm>
            <a:prstGeom prst="rect">
              <a:avLst/>
            </a:prstGeom>
            <a:noFill/>
            <a:ln>
              <a:noFill/>
            </a:ln>
          </p:spPr>
        </p:pic>
        <p:sp>
          <p:nvSpPr>
            <p:cNvPr id="339" name="Google Shape;339;p42"/>
            <p:cNvSpPr txBox="1"/>
            <p:nvPr/>
          </p:nvSpPr>
          <p:spPr>
            <a:xfrm>
              <a:off x="1925" y="3158"/>
              <a:ext cx="563" cy="296"/>
            </a:xfrm>
            <a:prstGeom prst="rect">
              <a:avLst/>
            </a:prstGeom>
            <a:no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0" name="Google Shape;340;p42"/>
            <p:cNvSpPr txBox="1"/>
            <p:nvPr/>
          </p:nvSpPr>
          <p:spPr>
            <a:xfrm>
              <a:off x="2821" y="3086"/>
              <a:ext cx="1731" cy="432"/>
            </a:xfrm>
            <a:prstGeom prst="rect">
              <a:avLst/>
            </a:prstGeom>
            <a:no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341" name="Google Shape;341;p42"/>
            <p:cNvCxnSpPr/>
            <p:nvPr/>
          </p:nvCxnSpPr>
          <p:spPr>
            <a:xfrm>
              <a:off x="2034" y="3454"/>
              <a:ext cx="0" cy="136"/>
            </a:xfrm>
            <a:prstGeom prst="straightConnector1">
              <a:avLst/>
            </a:prstGeom>
            <a:noFill/>
            <a:ln cap="flat" cmpd="sng" w="9525">
              <a:solidFill>
                <a:srgbClr val="FF6600"/>
              </a:solidFill>
              <a:prstDash val="solid"/>
              <a:miter lim="800000"/>
              <a:headEnd len="med" w="med" type="none"/>
              <a:tailEnd len="med" w="med" type="triangle"/>
            </a:ln>
          </p:spPr>
        </p:cxnSp>
        <p:sp>
          <p:nvSpPr>
            <p:cNvPr id="342" name="Google Shape;342;p42"/>
            <p:cNvSpPr/>
            <p:nvPr/>
          </p:nvSpPr>
          <p:spPr>
            <a:xfrm>
              <a:off x="2835" y="3521"/>
              <a:ext cx="635" cy="181"/>
            </a:xfrm>
            <a:custGeom>
              <a:rect b="b" l="l" r="r" t="t"/>
              <a:pathLst>
                <a:path extrusionOk="0" h="181" w="635">
                  <a:moveTo>
                    <a:pt x="635" y="0"/>
                  </a:moveTo>
                  <a:lnTo>
                    <a:pt x="635" y="181"/>
                  </a:lnTo>
                  <a:lnTo>
                    <a:pt x="0" y="181"/>
                  </a:lnTo>
                </a:path>
              </a:pathLst>
            </a:custGeom>
            <a:noFill/>
            <a:ln cap="flat" cmpd="sng" w="9525">
              <a:solidFill>
                <a:srgbClr val="FF6600"/>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99" name="Google Shape;99;p1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Feedforward Neural Networks</a:t>
            </a:r>
            <a:endParaRPr/>
          </a:p>
        </p:txBody>
      </p:sp>
      <p:sp>
        <p:nvSpPr>
          <p:cNvPr id="100" name="Google Shape;100;p16"/>
          <p:cNvSpPr txBox="1"/>
          <p:nvPr>
            <p:ph idx="1" type="body"/>
          </p:nvPr>
        </p:nvSpPr>
        <p:spPr>
          <a:xfrm>
            <a:off x="250825" y="1773237"/>
            <a:ext cx="8704262" cy="48402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Have a natural propensity for performing classification tasks</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Solve the problem of </a:t>
            </a:r>
            <a:r>
              <a:rPr b="0" i="1" lang="en-US" sz="3200" u="none">
                <a:solidFill>
                  <a:schemeClr val="dk1"/>
                </a:solidFill>
                <a:latin typeface="Times New Roman"/>
                <a:ea typeface="Times New Roman"/>
                <a:cs typeface="Times New Roman"/>
                <a:sym typeface="Times New Roman"/>
              </a:rPr>
              <a:t>recognition of patterns </a:t>
            </a:r>
            <a:r>
              <a:rPr b="0" i="0" lang="en-US" sz="3200" u="none">
                <a:solidFill>
                  <a:schemeClr val="dk1"/>
                </a:solidFill>
                <a:latin typeface="Times New Roman"/>
                <a:ea typeface="Times New Roman"/>
                <a:cs typeface="Times New Roman"/>
                <a:sym typeface="Times New Roman"/>
              </a:rPr>
              <a:t>in the input space or </a:t>
            </a:r>
            <a:r>
              <a:rPr b="0" i="1" lang="en-US" sz="3200" u="none">
                <a:solidFill>
                  <a:srgbClr val="0000FF"/>
                </a:solidFill>
                <a:latin typeface="Times New Roman"/>
                <a:ea typeface="Times New Roman"/>
                <a:cs typeface="Times New Roman"/>
                <a:sym typeface="Times New Roman"/>
              </a:rPr>
              <a:t>pattern space</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rgbClr val="FF6600"/>
                </a:solidFill>
                <a:latin typeface="Times New Roman"/>
                <a:ea typeface="Times New Roman"/>
                <a:cs typeface="Times New Roman"/>
                <a:sym typeface="Times New Roman"/>
              </a:rPr>
              <a:t>Pattern recognition</a:t>
            </a:r>
            <a:r>
              <a:rPr b="0" i="0" lang="en-US" sz="3200" u="none">
                <a:solidFill>
                  <a:schemeClr val="dk1"/>
                </a:solidFill>
                <a:latin typeface="Times New Roman"/>
                <a:ea typeface="Times New Roman"/>
                <a:cs typeface="Times New Roman"/>
                <a:sym typeface="Times New Roman"/>
              </a:rPr>
              <a:t>:</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rgbClr val="0000FF"/>
                </a:solidFill>
                <a:latin typeface="Times New Roman"/>
                <a:ea typeface="Times New Roman"/>
                <a:cs typeface="Times New Roman"/>
                <a:sym typeface="Times New Roman"/>
              </a:rPr>
              <a:t>Concerned with the problem of decision making based on complex patterns of information that are probabilistic in nature.</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Network outputs can be shown to find proper interpretation of conventional statistical pattern recognition concepts.</a:t>
            </a:r>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348" name="Google Shape;348;p4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Plotting a Bayesian Decision Boundary: 2-Class Example</a:t>
            </a:r>
            <a:endParaRPr/>
          </a:p>
        </p:txBody>
      </p:sp>
      <p:sp>
        <p:nvSpPr>
          <p:cNvPr id="349" name="Google Shape;349;p43"/>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Assume classes </a:t>
            </a:r>
            <a:r>
              <a:rPr b="0" i="0" lang="en-US" sz="2800" u="none">
                <a:solidFill>
                  <a:srgbClr val="009900"/>
                </a:solidFill>
                <a:latin typeface="Times New Roman"/>
                <a:ea typeface="Times New Roman"/>
                <a:cs typeface="Times New Roman"/>
                <a:sym typeface="Times New Roman"/>
              </a:rPr>
              <a:t>C</a:t>
            </a:r>
            <a:r>
              <a:rPr b="0" baseline="-25000" i="0" lang="en-US" sz="2800" u="none">
                <a:solidFill>
                  <a:srgbClr val="009900"/>
                </a:solidFill>
                <a:latin typeface="Times New Roman"/>
                <a:ea typeface="Times New Roman"/>
                <a:cs typeface="Times New Roman"/>
                <a:sym typeface="Times New Roman"/>
              </a:rPr>
              <a:t>1</a:t>
            </a:r>
            <a:r>
              <a:rPr b="0" i="0" lang="en-US" sz="2800" u="none">
                <a:solidFill>
                  <a:schemeClr val="dk1"/>
                </a:solidFill>
                <a:latin typeface="Times New Roman"/>
                <a:ea typeface="Times New Roman"/>
                <a:cs typeface="Times New Roman"/>
                <a:sym typeface="Times New Roman"/>
              </a:rPr>
              <a:t>, </a:t>
            </a:r>
            <a:r>
              <a:rPr b="0" i="0" lang="en-US" sz="2800" u="none">
                <a:solidFill>
                  <a:srgbClr val="009900"/>
                </a:solidFill>
                <a:latin typeface="Times New Roman"/>
                <a:ea typeface="Times New Roman"/>
                <a:cs typeface="Times New Roman"/>
                <a:sym typeface="Times New Roman"/>
              </a:rPr>
              <a:t>C</a:t>
            </a:r>
            <a:r>
              <a:rPr b="0" baseline="-25000" i="0" lang="en-US" sz="2800" u="none">
                <a:solidFill>
                  <a:srgbClr val="009900"/>
                </a:solidFill>
                <a:latin typeface="Times New Roman"/>
                <a:ea typeface="Times New Roman"/>
                <a:cs typeface="Times New Roman"/>
                <a:sym typeface="Times New Roman"/>
              </a:rPr>
              <a:t>2</a:t>
            </a:r>
            <a:r>
              <a:rPr b="0" i="0" lang="en-US" sz="2800" u="none">
                <a:solidFill>
                  <a:schemeClr val="dk1"/>
                </a:solidFill>
                <a:latin typeface="Times New Roman"/>
                <a:ea typeface="Times New Roman"/>
                <a:cs typeface="Times New Roman"/>
                <a:sym typeface="Times New Roman"/>
              </a:rPr>
              <a:t>, and discriminant functions of the form,</a:t>
            </a:r>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Combine the discriminants </a:t>
            </a:r>
            <a:r>
              <a:rPr b="0" i="0" lang="en-US" sz="2800" u="none">
                <a:solidFill>
                  <a:srgbClr val="009900"/>
                </a:solidFill>
                <a:latin typeface="Times New Roman"/>
                <a:ea typeface="Times New Roman"/>
                <a:cs typeface="Times New Roman"/>
                <a:sym typeface="Times New Roman"/>
              </a:rPr>
              <a:t>y(X) = y</a:t>
            </a:r>
            <a:r>
              <a:rPr b="0" baseline="-25000" i="0" lang="en-US" sz="2800" u="none">
                <a:solidFill>
                  <a:srgbClr val="009900"/>
                </a:solidFill>
                <a:latin typeface="Times New Roman"/>
                <a:ea typeface="Times New Roman"/>
                <a:cs typeface="Times New Roman"/>
                <a:sym typeface="Times New Roman"/>
              </a:rPr>
              <a:t>2</a:t>
            </a:r>
            <a:r>
              <a:rPr b="0" i="0" lang="en-US" sz="2800" u="none">
                <a:solidFill>
                  <a:srgbClr val="009900"/>
                </a:solidFill>
                <a:latin typeface="Times New Roman"/>
                <a:ea typeface="Times New Roman"/>
                <a:cs typeface="Times New Roman"/>
                <a:sym typeface="Times New Roman"/>
              </a:rPr>
              <a:t>(X) – Y</a:t>
            </a:r>
            <a:r>
              <a:rPr b="0" baseline="-25000" i="0" lang="en-US" sz="2800" u="none">
                <a:solidFill>
                  <a:srgbClr val="009900"/>
                </a:solidFill>
                <a:latin typeface="Times New Roman"/>
                <a:ea typeface="Times New Roman"/>
                <a:cs typeface="Times New Roman"/>
                <a:sym typeface="Times New Roman"/>
              </a:rPr>
              <a:t>1</a:t>
            </a:r>
            <a:r>
              <a:rPr b="0" i="0" lang="en-US" sz="2800" u="none">
                <a:solidFill>
                  <a:srgbClr val="009900"/>
                </a:solidFill>
                <a:latin typeface="Times New Roman"/>
                <a:ea typeface="Times New Roman"/>
                <a:cs typeface="Times New Roman"/>
                <a:sym typeface="Times New Roman"/>
              </a:rPr>
              <a:t>(X)</a:t>
            </a:r>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New rule: </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imes New Roman"/>
                <a:ea typeface="Times New Roman"/>
                <a:cs typeface="Times New Roman"/>
                <a:sym typeface="Times New Roman"/>
              </a:rPr>
              <a:t>Assign </a:t>
            </a:r>
            <a:r>
              <a:rPr b="0" i="0" lang="en-US" sz="2400" u="none">
                <a:solidFill>
                  <a:srgbClr val="009900"/>
                </a:solidFill>
                <a:latin typeface="Times New Roman"/>
                <a:ea typeface="Times New Roman"/>
                <a:cs typeface="Times New Roman"/>
                <a:sym typeface="Times New Roman"/>
              </a:rPr>
              <a:t>X</a:t>
            </a:r>
            <a:r>
              <a:rPr b="0" i="0" lang="en-US" sz="2400" u="none">
                <a:solidFill>
                  <a:schemeClr val="dk1"/>
                </a:solidFill>
                <a:latin typeface="Times New Roman"/>
                <a:ea typeface="Times New Roman"/>
                <a:cs typeface="Times New Roman"/>
                <a:sym typeface="Times New Roman"/>
              </a:rPr>
              <a:t> to </a:t>
            </a:r>
            <a:r>
              <a:rPr b="0" i="0" lang="en-US" sz="2400" u="none">
                <a:solidFill>
                  <a:srgbClr val="009900"/>
                </a:solidFill>
                <a:latin typeface="Times New Roman"/>
                <a:ea typeface="Times New Roman"/>
                <a:cs typeface="Times New Roman"/>
                <a:sym typeface="Times New Roman"/>
              </a:rPr>
              <a:t>C</a:t>
            </a:r>
            <a:r>
              <a:rPr b="0" baseline="-25000" i="0" lang="en-US" sz="2400" u="none">
                <a:solidFill>
                  <a:srgbClr val="009900"/>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 if </a:t>
            </a:r>
            <a:r>
              <a:rPr b="0" i="0" lang="en-US" sz="2400" u="none">
                <a:solidFill>
                  <a:srgbClr val="009900"/>
                </a:solidFill>
                <a:latin typeface="Times New Roman"/>
                <a:ea typeface="Times New Roman"/>
                <a:cs typeface="Times New Roman"/>
                <a:sym typeface="Times New Roman"/>
              </a:rPr>
              <a:t>y(X) &gt; 0</a:t>
            </a:r>
            <a:r>
              <a:rPr b="0" i="0" lang="en-US" sz="2400" u="none">
                <a:solidFill>
                  <a:schemeClr val="dk1"/>
                </a:solidFill>
                <a:latin typeface="Times New Roman"/>
                <a:ea typeface="Times New Roman"/>
                <a:cs typeface="Times New Roman"/>
                <a:sym typeface="Times New Roman"/>
              </a:rPr>
              <a:t>; </a:t>
            </a:r>
            <a:r>
              <a:rPr b="0" i="0" lang="en-US" sz="2400" u="none">
                <a:solidFill>
                  <a:srgbClr val="009900"/>
                </a:solidFill>
                <a:latin typeface="Times New Roman"/>
                <a:ea typeface="Times New Roman"/>
                <a:cs typeface="Times New Roman"/>
                <a:sym typeface="Times New Roman"/>
              </a:rPr>
              <a:t>C</a:t>
            </a:r>
            <a:r>
              <a:rPr b="0" baseline="-25000" i="0" lang="en-US" sz="2400" u="none">
                <a:solidFill>
                  <a:srgbClr val="009900"/>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otherwise</a:t>
            </a:r>
            <a:endParaRPr/>
          </a:p>
        </p:txBody>
      </p:sp>
      <p:pic>
        <p:nvPicPr>
          <p:cNvPr id="350" name="Google Shape;350;p43"/>
          <p:cNvPicPr preferRelativeResize="0"/>
          <p:nvPr/>
        </p:nvPicPr>
        <p:blipFill rotWithShape="1">
          <a:blip r:embed="rId3">
            <a:alphaModFix/>
          </a:blip>
          <a:srcRect b="0" l="0" r="0" t="0"/>
          <a:stretch/>
        </p:blipFill>
        <p:spPr>
          <a:xfrm>
            <a:off x="1187450" y="2997200"/>
            <a:ext cx="7038975" cy="600075"/>
          </a:xfrm>
          <a:prstGeom prst="rect">
            <a:avLst/>
          </a:prstGeom>
          <a:noFill/>
          <a:ln>
            <a:noFill/>
          </a:ln>
        </p:spPr>
      </p:pic>
      <p:pic>
        <p:nvPicPr>
          <p:cNvPr id="351" name="Google Shape;351;p43"/>
          <p:cNvPicPr preferRelativeResize="0"/>
          <p:nvPr/>
        </p:nvPicPr>
        <p:blipFill rotWithShape="1">
          <a:blip r:embed="rId4">
            <a:alphaModFix/>
          </a:blip>
          <a:srcRect b="0" l="0" r="0" t="0"/>
          <a:stretch/>
        </p:blipFill>
        <p:spPr>
          <a:xfrm>
            <a:off x="1187450" y="3644900"/>
            <a:ext cx="7043737" cy="593725"/>
          </a:xfrm>
          <a:prstGeom prst="rect">
            <a:avLst/>
          </a:prstGeom>
          <a:noFill/>
          <a:ln>
            <a:noFill/>
          </a:ln>
        </p:spPr>
      </p:pic>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4"/>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357" name="Google Shape;357;p44"/>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Plotting a Bayesian Decision Boundary: 2-Class Example</a:t>
            </a:r>
            <a:endParaRPr/>
          </a:p>
        </p:txBody>
      </p:sp>
      <p:sp>
        <p:nvSpPr>
          <p:cNvPr id="358" name="Google Shape;358;p44"/>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This boundary is elliptic</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If </a:t>
            </a:r>
            <a:r>
              <a:rPr b="0" i="0" lang="en-US" sz="3200" u="none">
                <a:solidFill>
                  <a:srgbClr val="009900"/>
                </a:solidFill>
                <a:latin typeface="Times New Roman"/>
                <a:ea typeface="Times New Roman"/>
                <a:cs typeface="Times New Roman"/>
                <a:sym typeface="Times New Roman"/>
              </a:rPr>
              <a:t>K</a:t>
            </a:r>
            <a:r>
              <a:rPr b="0" baseline="-25000" i="0" lang="en-US" sz="3200" u="none">
                <a:solidFill>
                  <a:srgbClr val="009900"/>
                </a:solidFill>
                <a:latin typeface="Times New Roman"/>
                <a:ea typeface="Times New Roman"/>
                <a:cs typeface="Times New Roman"/>
                <a:sym typeface="Times New Roman"/>
              </a:rPr>
              <a:t>1</a:t>
            </a:r>
            <a:r>
              <a:rPr b="0" i="0" lang="en-US" sz="3200" u="none">
                <a:solidFill>
                  <a:srgbClr val="009900"/>
                </a:solidFill>
                <a:latin typeface="Times New Roman"/>
                <a:ea typeface="Times New Roman"/>
                <a:cs typeface="Times New Roman"/>
                <a:sym typeface="Times New Roman"/>
              </a:rPr>
              <a:t> = K</a:t>
            </a:r>
            <a:r>
              <a:rPr b="0" baseline="-25000" i="0" lang="en-US" sz="3200" u="none">
                <a:solidFill>
                  <a:srgbClr val="009900"/>
                </a:solidFill>
                <a:latin typeface="Times New Roman"/>
                <a:ea typeface="Times New Roman"/>
                <a:cs typeface="Times New Roman"/>
                <a:sym typeface="Times New Roman"/>
              </a:rPr>
              <a:t>2</a:t>
            </a:r>
            <a:r>
              <a:rPr b="0" i="0" lang="en-US" sz="3200" u="none">
                <a:solidFill>
                  <a:srgbClr val="009900"/>
                </a:solidFill>
                <a:latin typeface="Times New Roman"/>
                <a:ea typeface="Times New Roman"/>
                <a:cs typeface="Times New Roman"/>
                <a:sym typeface="Times New Roman"/>
              </a:rPr>
              <a:t> = K</a:t>
            </a:r>
            <a:r>
              <a:rPr b="0" i="0" lang="en-US" sz="3200" u="none">
                <a:solidFill>
                  <a:schemeClr val="dk1"/>
                </a:solidFill>
                <a:latin typeface="Times New Roman"/>
                <a:ea typeface="Times New Roman"/>
                <a:cs typeface="Times New Roman"/>
                <a:sym typeface="Times New Roman"/>
              </a:rPr>
              <a:t> then the boundary becomes linear…</a:t>
            </a:r>
            <a:endParaRPr/>
          </a:p>
        </p:txBody>
      </p:sp>
      <p:pic>
        <p:nvPicPr>
          <p:cNvPr id="359" name="Google Shape;359;p44"/>
          <p:cNvPicPr preferRelativeResize="0"/>
          <p:nvPr/>
        </p:nvPicPr>
        <p:blipFill rotWithShape="1">
          <a:blip r:embed="rId3">
            <a:alphaModFix/>
          </a:blip>
          <a:srcRect b="0" l="0" r="0" t="0"/>
          <a:stretch/>
        </p:blipFill>
        <p:spPr>
          <a:xfrm>
            <a:off x="1331912" y="2565400"/>
            <a:ext cx="7439025" cy="700087"/>
          </a:xfrm>
          <a:prstGeom prst="rect">
            <a:avLst/>
          </a:prstGeom>
          <a:noFill/>
          <a:ln>
            <a:noFill/>
          </a:ln>
        </p:spPr>
      </p:pic>
      <p:pic>
        <p:nvPicPr>
          <p:cNvPr id="360" name="Google Shape;360;p44"/>
          <p:cNvPicPr preferRelativeResize="0"/>
          <p:nvPr/>
        </p:nvPicPr>
        <p:blipFill rotWithShape="1">
          <a:blip r:embed="rId4">
            <a:alphaModFix/>
          </a:blip>
          <a:srcRect b="0" l="0" r="0" t="0"/>
          <a:stretch/>
        </p:blipFill>
        <p:spPr>
          <a:xfrm>
            <a:off x="5219700" y="3500437"/>
            <a:ext cx="2792412" cy="854075"/>
          </a:xfrm>
          <a:prstGeom prst="rect">
            <a:avLst/>
          </a:prstGeom>
          <a:noFill/>
          <a:ln>
            <a:noFill/>
          </a:ln>
        </p:spPr>
      </p:pic>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366" name="Google Shape;366;p4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Bayesian Decision Boundary</a:t>
            </a:r>
            <a:endParaRPr/>
          </a:p>
        </p:txBody>
      </p:sp>
      <p:pic>
        <p:nvPicPr>
          <p:cNvPr id="367" name="Google Shape;367;p45"/>
          <p:cNvPicPr preferRelativeResize="0"/>
          <p:nvPr/>
        </p:nvPicPr>
        <p:blipFill rotWithShape="1">
          <a:blip r:embed="rId3">
            <a:alphaModFix/>
          </a:blip>
          <a:srcRect b="0" l="0" r="0" t="0"/>
          <a:stretch/>
        </p:blipFill>
        <p:spPr>
          <a:xfrm>
            <a:off x="755650" y="4149725"/>
            <a:ext cx="2833687" cy="893762"/>
          </a:xfrm>
          <a:prstGeom prst="rect">
            <a:avLst/>
          </a:prstGeom>
          <a:noFill/>
          <a:ln>
            <a:noFill/>
          </a:ln>
        </p:spPr>
      </p:pic>
      <p:pic>
        <p:nvPicPr>
          <p:cNvPr id="368" name="Google Shape;368;p45"/>
          <p:cNvPicPr preferRelativeResize="0"/>
          <p:nvPr/>
        </p:nvPicPr>
        <p:blipFill rotWithShape="1">
          <a:blip r:embed="rId4">
            <a:alphaModFix/>
          </a:blip>
          <a:srcRect b="0" l="0" r="0" t="0"/>
          <a:stretch/>
        </p:blipFill>
        <p:spPr>
          <a:xfrm>
            <a:off x="684212" y="5229225"/>
            <a:ext cx="4318000" cy="785812"/>
          </a:xfrm>
          <a:prstGeom prst="rect">
            <a:avLst/>
          </a:prstGeom>
          <a:noFill/>
          <a:ln>
            <a:noFill/>
          </a:ln>
        </p:spPr>
      </p:pic>
      <p:pic>
        <p:nvPicPr>
          <p:cNvPr id="369" name="Google Shape;369;p45"/>
          <p:cNvPicPr preferRelativeResize="0"/>
          <p:nvPr/>
        </p:nvPicPr>
        <p:blipFill rotWithShape="1">
          <a:blip r:embed="rId5">
            <a:alphaModFix/>
          </a:blip>
          <a:srcRect b="0" l="0" r="0" t="0"/>
          <a:stretch/>
        </p:blipFill>
        <p:spPr>
          <a:xfrm>
            <a:off x="4211637" y="1700212"/>
            <a:ext cx="4460875" cy="3471862"/>
          </a:xfrm>
          <a:prstGeom prst="rect">
            <a:avLst/>
          </a:prstGeom>
          <a:noFill/>
          <a:ln>
            <a:noFill/>
          </a:ln>
        </p:spPr>
      </p:pic>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6"/>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375" name="Google Shape;375;p4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Bayesian Decision Boundary</a:t>
            </a:r>
            <a:endParaRPr/>
          </a:p>
        </p:txBody>
      </p:sp>
      <p:pic>
        <p:nvPicPr>
          <p:cNvPr id="376" name="Google Shape;376;p46"/>
          <p:cNvPicPr preferRelativeResize="0"/>
          <p:nvPr/>
        </p:nvPicPr>
        <p:blipFill rotWithShape="1">
          <a:blip r:embed="rId3">
            <a:alphaModFix/>
          </a:blip>
          <a:srcRect b="0" l="0" r="0" t="0"/>
          <a:stretch/>
        </p:blipFill>
        <p:spPr>
          <a:xfrm>
            <a:off x="827087" y="3284537"/>
            <a:ext cx="2149475" cy="957262"/>
          </a:xfrm>
          <a:prstGeom prst="rect">
            <a:avLst/>
          </a:prstGeom>
          <a:noFill/>
          <a:ln>
            <a:noFill/>
          </a:ln>
        </p:spPr>
      </p:pic>
      <p:pic>
        <p:nvPicPr>
          <p:cNvPr id="377" name="Google Shape;377;p46"/>
          <p:cNvPicPr preferRelativeResize="0"/>
          <p:nvPr/>
        </p:nvPicPr>
        <p:blipFill rotWithShape="1">
          <a:blip r:embed="rId4">
            <a:alphaModFix/>
          </a:blip>
          <a:srcRect b="0" l="0" r="0" t="0"/>
          <a:stretch/>
        </p:blipFill>
        <p:spPr>
          <a:xfrm>
            <a:off x="827087" y="4292600"/>
            <a:ext cx="2855912" cy="1785937"/>
          </a:xfrm>
          <a:prstGeom prst="rect">
            <a:avLst/>
          </a:prstGeom>
          <a:noFill/>
          <a:ln>
            <a:noFill/>
          </a:ln>
        </p:spPr>
      </p:pic>
      <p:pic>
        <p:nvPicPr>
          <p:cNvPr id="378" name="Google Shape;378;p46"/>
          <p:cNvPicPr preferRelativeResize="0"/>
          <p:nvPr/>
        </p:nvPicPr>
        <p:blipFill rotWithShape="1">
          <a:blip r:embed="rId5">
            <a:alphaModFix/>
          </a:blip>
          <a:srcRect b="0" l="0" r="0" t="0"/>
          <a:stretch/>
        </p:blipFill>
        <p:spPr>
          <a:xfrm>
            <a:off x="3779837" y="1773237"/>
            <a:ext cx="4799012" cy="3736975"/>
          </a:xfrm>
          <a:prstGeom prst="rect">
            <a:avLst/>
          </a:prstGeom>
          <a:noFill/>
          <a:ln>
            <a:noFill/>
          </a:ln>
        </p:spPr>
      </p:pic>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384" name="Google Shape;384;p4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Cholesky Decomposition of Covariance Matrix K</a:t>
            </a:r>
            <a:endParaRPr/>
          </a:p>
        </p:txBody>
      </p:sp>
      <p:sp>
        <p:nvSpPr>
          <p:cNvPr id="385" name="Google Shape;385;p47"/>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Returns a matrix </a:t>
            </a:r>
            <a:r>
              <a:rPr b="0" i="0" lang="en-US" sz="3200" u="none">
                <a:solidFill>
                  <a:srgbClr val="009900"/>
                </a:solidFill>
                <a:latin typeface="Times New Roman"/>
                <a:ea typeface="Times New Roman"/>
                <a:cs typeface="Times New Roman"/>
                <a:sym typeface="Times New Roman"/>
              </a:rPr>
              <a:t>Q</a:t>
            </a:r>
            <a:r>
              <a:rPr b="0" i="0" lang="en-US" sz="3200" u="none">
                <a:solidFill>
                  <a:schemeClr val="dk1"/>
                </a:solidFill>
                <a:latin typeface="Times New Roman"/>
                <a:ea typeface="Times New Roman"/>
                <a:cs typeface="Times New Roman"/>
                <a:sym typeface="Times New Roman"/>
              </a:rPr>
              <a:t> such that </a:t>
            </a:r>
            <a:r>
              <a:rPr b="0" i="0" lang="en-US" sz="3200" u="none">
                <a:solidFill>
                  <a:srgbClr val="009900"/>
                </a:solidFill>
                <a:latin typeface="Times New Roman"/>
                <a:ea typeface="Times New Roman"/>
                <a:cs typeface="Times New Roman"/>
                <a:sym typeface="Times New Roman"/>
              </a:rPr>
              <a:t>Q</a:t>
            </a:r>
            <a:r>
              <a:rPr b="0" baseline="30000" i="0" lang="en-US" sz="3200" u="none">
                <a:solidFill>
                  <a:srgbClr val="009900"/>
                </a:solidFill>
                <a:latin typeface="Times New Roman"/>
                <a:ea typeface="Times New Roman"/>
                <a:cs typeface="Times New Roman"/>
                <a:sym typeface="Times New Roman"/>
              </a:rPr>
              <a:t>T</a:t>
            </a:r>
            <a:r>
              <a:rPr b="0" i="0" lang="en-US" sz="3200" u="none">
                <a:solidFill>
                  <a:srgbClr val="009900"/>
                </a:solidFill>
                <a:latin typeface="Times New Roman"/>
                <a:ea typeface="Times New Roman"/>
                <a:cs typeface="Times New Roman"/>
                <a:sym typeface="Times New Roman"/>
              </a:rPr>
              <a:t>Q = K </a:t>
            </a:r>
            <a:r>
              <a:rPr b="0" i="0" lang="en-US" sz="3200" u="none">
                <a:solidFill>
                  <a:schemeClr val="dk1"/>
                </a:solidFill>
                <a:latin typeface="Times New Roman"/>
                <a:ea typeface="Times New Roman"/>
                <a:cs typeface="Times New Roman"/>
                <a:sym typeface="Times New Roman"/>
              </a:rPr>
              <a:t>and </a:t>
            </a:r>
            <a:r>
              <a:rPr b="0" i="0" lang="en-US" sz="3200" u="none">
                <a:solidFill>
                  <a:srgbClr val="009900"/>
                </a:solidFill>
                <a:latin typeface="Times New Roman"/>
                <a:ea typeface="Times New Roman"/>
                <a:cs typeface="Times New Roman"/>
                <a:sym typeface="Times New Roman"/>
              </a:rPr>
              <a:t>Q</a:t>
            </a:r>
            <a:r>
              <a:rPr b="0" i="0" lang="en-US" sz="3200" u="none">
                <a:solidFill>
                  <a:schemeClr val="dk1"/>
                </a:solidFill>
                <a:latin typeface="Times New Roman"/>
                <a:ea typeface="Times New Roman"/>
                <a:cs typeface="Times New Roman"/>
                <a:sym typeface="Times New Roman"/>
              </a:rPr>
              <a:t> is upper triangular</a:t>
            </a:r>
            <a:endParaRPr/>
          </a:p>
          <a:p>
            <a:pPr indent="-220980" lvl="0" marL="342900" rtl="0" algn="l">
              <a:spcBef>
                <a:spcPts val="640"/>
              </a:spcBef>
              <a:spcAft>
                <a:spcPts val="0"/>
              </a:spcAft>
              <a:buSzPts val="1920"/>
              <a:buNone/>
            </a:pPr>
            <a:r>
              <a:t/>
            </a:r>
            <a:endParaRPr b="0" i="0" sz="3200" u="none">
              <a:solidFill>
                <a:schemeClr val="dk1"/>
              </a:solidFill>
              <a:latin typeface="Times New Roman"/>
              <a:ea typeface="Times New Roman"/>
              <a:cs typeface="Times New Roman"/>
              <a:sym typeface="Times New Roman"/>
            </a:endParaRPr>
          </a:p>
        </p:txBody>
      </p:sp>
      <p:pic>
        <p:nvPicPr>
          <p:cNvPr id="386" name="Google Shape;386;p47"/>
          <p:cNvPicPr preferRelativeResize="0"/>
          <p:nvPr/>
        </p:nvPicPr>
        <p:blipFill rotWithShape="1">
          <a:blip r:embed="rId3">
            <a:alphaModFix/>
          </a:blip>
          <a:srcRect b="0" l="0" r="0" t="0"/>
          <a:stretch/>
        </p:blipFill>
        <p:spPr>
          <a:xfrm>
            <a:off x="1042987" y="3284537"/>
            <a:ext cx="7586662" cy="1787525"/>
          </a:xfrm>
          <a:prstGeom prst="rect">
            <a:avLst/>
          </a:prstGeom>
          <a:noFill/>
          <a:ln>
            <a:noFill/>
          </a:ln>
        </p:spPr>
      </p:pic>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392" name="Google Shape;392;p4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Interpreting Neuron Signals as Probabilities: Gaussian Data</a:t>
            </a:r>
            <a:endParaRPr/>
          </a:p>
        </p:txBody>
      </p:sp>
      <p:sp>
        <p:nvSpPr>
          <p:cNvPr id="393" name="Google Shape;393;p48"/>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1" i="0" lang="en-US" sz="3200" u="none">
                <a:solidFill>
                  <a:srgbClr val="0000FF"/>
                </a:solidFill>
                <a:latin typeface="Times New Roman"/>
                <a:ea typeface="Times New Roman"/>
                <a:cs typeface="Times New Roman"/>
                <a:sym typeface="Times New Roman"/>
              </a:rPr>
              <a:t>Gaussian Distributed Data</a:t>
            </a:r>
            <a:endParaRPr/>
          </a:p>
          <a:p>
            <a:pPr indent="-342900" lvl="0" marL="342900" rtl="0" algn="l">
              <a:lnSpc>
                <a:spcPct val="100000"/>
              </a:lnSpc>
              <a:spcBef>
                <a:spcPts val="640"/>
              </a:spcBef>
              <a:spcAft>
                <a:spcPts val="0"/>
              </a:spcAft>
              <a:buClr>
                <a:schemeClr val="folHlink"/>
              </a:buClr>
              <a:buSzPts val="1920"/>
              <a:buFont typeface="Noto Sans Symbols"/>
              <a:buChar char="■"/>
            </a:pPr>
            <a:r>
              <a:rPr b="1" i="0" lang="en-US" sz="3200" u="none">
                <a:solidFill>
                  <a:srgbClr val="0000FF"/>
                </a:solidFill>
                <a:latin typeface="Times New Roman"/>
                <a:ea typeface="Times New Roman"/>
                <a:cs typeface="Times New Roman"/>
                <a:sym typeface="Times New Roman"/>
              </a:rPr>
              <a:t>2-Class data</a:t>
            </a:r>
            <a:r>
              <a:rPr b="0" i="0" lang="en-US" sz="3200" u="none">
                <a:solidFill>
                  <a:schemeClr val="dk1"/>
                </a:solidFill>
                <a:latin typeface="Times New Roman"/>
                <a:ea typeface="Times New Roman"/>
                <a:cs typeface="Times New Roman"/>
                <a:sym typeface="Times New Roman"/>
              </a:rPr>
              <a:t>,</a:t>
            </a:r>
            <a:r>
              <a:rPr b="1" i="0" lang="en-US" sz="3200" u="none">
                <a:solidFill>
                  <a:schemeClr val="dk1"/>
                </a:solidFill>
                <a:latin typeface="Times New Roman"/>
                <a:ea typeface="Times New Roman"/>
                <a:cs typeface="Times New Roman"/>
                <a:sym typeface="Times New Roman"/>
              </a:rPr>
              <a:t> </a:t>
            </a:r>
            <a:r>
              <a:rPr b="1" i="0" lang="en-US" sz="3200" u="none">
                <a:solidFill>
                  <a:srgbClr val="009900"/>
                </a:solidFill>
                <a:latin typeface="Times New Roman"/>
                <a:ea typeface="Times New Roman"/>
                <a:cs typeface="Times New Roman"/>
                <a:sym typeface="Times New Roman"/>
              </a:rPr>
              <a:t>K</a:t>
            </a:r>
            <a:r>
              <a:rPr b="1" baseline="-25000" i="0" lang="en-US" sz="3200" u="none">
                <a:solidFill>
                  <a:srgbClr val="009900"/>
                </a:solidFill>
                <a:latin typeface="Times New Roman"/>
                <a:ea typeface="Times New Roman"/>
                <a:cs typeface="Times New Roman"/>
                <a:sym typeface="Times New Roman"/>
              </a:rPr>
              <a:t>2</a:t>
            </a:r>
            <a:r>
              <a:rPr b="1" i="0" lang="en-US" sz="3200" u="none">
                <a:solidFill>
                  <a:srgbClr val="009900"/>
                </a:solidFill>
                <a:latin typeface="Times New Roman"/>
                <a:ea typeface="Times New Roman"/>
                <a:cs typeface="Times New Roman"/>
                <a:sym typeface="Times New Roman"/>
              </a:rPr>
              <a:t> = K</a:t>
            </a:r>
            <a:r>
              <a:rPr b="1" baseline="-25000" i="0" lang="en-US" sz="3200" u="none">
                <a:solidFill>
                  <a:srgbClr val="009900"/>
                </a:solidFill>
                <a:latin typeface="Times New Roman"/>
                <a:ea typeface="Times New Roman"/>
                <a:cs typeface="Times New Roman"/>
                <a:sym typeface="Times New Roman"/>
              </a:rPr>
              <a:t>1</a:t>
            </a:r>
            <a:r>
              <a:rPr b="1" i="0" lang="en-US" sz="3200" u="none">
                <a:solidFill>
                  <a:srgbClr val="009900"/>
                </a:solidFill>
                <a:latin typeface="Times New Roman"/>
                <a:ea typeface="Times New Roman"/>
                <a:cs typeface="Times New Roman"/>
                <a:sym typeface="Times New Roman"/>
              </a:rPr>
              <a:t> = K</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1" i="0" sz="3200" u="none">
              <a:solidFill>
                <a:schemeClr val="dk1"/>
              </a:solidFill>
              <a:latin typeface="Times New Roman"/>
              <a:ea typeface="Times New Roman"/>
              <a:cs typeface="Times New Roman"/>
              <a:sym typeface="Times New Roman"/>
            </a:endParaRPr>
          </a:p>
          <a:p>
            <a:pPr indent="-220980" lvl="0" marL="342900" rtl="0" algn="l">
              <a:lnSpc>
                <a:spcPct val="100000"/>
              </a:lnSpc>
              <a:spcBef>
                <a:spcPts val="640"/>
              </a:spcBef>
              <a:spcAft>
                <a:spcPts val="0"/>
              </a:spcAft>
              <a:buClr>
                <a:schemeClr val="folHlink"/>
              </a:buClr>
              <a:buSzPts val="1920"/>
              <a:buFont typeface="Noto Sans Symbols"/>
              <a:buNone/>
            </a:pPr>
            <a:r>
              <a:t/>
            </a:r>
            <a:endParaRPr b="1"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From Bayes’ Theorem, we have the posterior probability</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1" i="0" sz="3200" u="none">
              <a:solidFill>
                <a:schemeClr val="dk1"/>
              </a:solidFill>
              <a:latin typeface="Times New Roman"/>
              <a:ea typeface="Times New Roman"/>
              <a:cs typeface="Times New Roman"/>
              <a:sym typeface="Times New Roman"/>
            </a:endParaRPr>
          </a:p>
          <a:p>
            <a:pPr indent="-220980" lvl="0" marL="342900" rtl="0" algn="l">
              <a:spcBef>
                <a:spcPts val="640"/>
              </a:spcBef>
              <a:spcAft>
                <a:spcPts val="0"/>
              </a:spcAft>
              <a:buSzPts val="1920"/>
              <a:buNone/>
            </a:pPr>
            <a:r>
              <a:t/>
            </a:r>
            <a:endParaRPr b="1" i="0" sz="3200" u="none">
              <a:solidFill>
                <a:schemeClr val="dk1"/>
              </a:solidFill>
              <a:latin typeface="Times New Roman"/>
              <a:ea typeface="Times New Roman"/>
              <a:cs typeface="Times New Roman"/>
              <a:sym typeface="Times New Roman"/>
            </a:endParaRPr>
          </a:p>
        </p:txBody>
      </p:sp>
      <p:pic>
        <p:nvPicPr>
          <p:cNvPr id="394" name="Google Shape;394;p48"/>
          <p:cNvPicPr preferRelativeResize="0"/>
          <p:nvPr/>
        </p:nvPicPr>
        <p:blipFill rotWithShape="1">
          <a:blip r:embed="rId3">
            <a:alphaModFix/>
          </a:blip>
          <a:srcRect b="0" l="0" r="0" t="0"/>
          <a:stretch/>
        </p:blipFill>
        <p:spPr>
          <a:xfrm>
            <a:off x="1116012" y="3357562"/>
            <a:ext cx="7119937" cy="814387"/>
          </a:xfrm>
          <a:prstGeom prst="rect">
            <a:avLst/>
          </a:prstGeom>
          <a:noFill/>
          <a:ln>
            <a:noFill/>
          </a:ln>
        </p:spPr>
      </p:pic>
      <p:pic>
        <p:nvPicPr>
          <p:cNvPr id="395" name="Google Shape;395;p48"/>
          <p:cNvPicPr preferRelativeResize="0"/>
          <p:nvPr/>
        </p:nvPicPr>
        <p:blipFill rotWithShape="1">
          <a:blip r:embed="rId4">
            <a:alphaModFix/>
          </a:blip>
          <a:srcRect b="0" l="0" r="0" t="0"/>
          <a:stretch/>
        </p:blipFill>
        <p:spPr>
          <a:xfrm>
            <a:off x="900112" y="5661025"/>
            <a:ext cx="7561262" cy="782637"/>
          </a:xfrm>
          <a:prstGeom prst="rect">
            <a:avLst/>
          </a:prstGeom>
          <a:noFill/>
          <a:ln>
            <a:noFill/>
          </a:ln>
        </p:spPr>
      </p:pic>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401" name="Google Shape;401;p4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Interpreting Neuron Signals as Probabilities: Gaussian Data</a:t>
            </a:r>
            <a:endParaRPr/>
          </a:p>
        </p:txBody>
      </p:sp>
      <p:sp>
        <p:nvSpPr>
          <p:cNvPr id="402" name="Google Shape;402;p49"/>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Consider Class 1</a:t>
            </a:r>
            <a:endParaRPr/>
          </a:p>
        </p:txBody>
      </p:sp>
      <p:pic>
        <p:nvPicPr>
          <p:cNvPr id="403" name="Google Shape;403;p49"/>
          <p:cNvPicPr preferRelativeResize="0"/>
          <p:nvPr/>
        </p:nvPicPr>
        <p:blipFill rotWithShape="1">
          <a:blip r:embed="rId3">
            <a:alphaModFix/>
          </a:blip>
          <a:srcRect b="0" l="0" r="0" t="0"/>
          <a:stretch/>
        </p:blipFill>
        <p:spPr>
          <a:xfrm>
            <a:off x="1331912" y="2636837"/>
            <a:ext cx="5976937" cy="3148012"/>
          </a:xfrm>
          <a:prstGeom prst="rect">
            <a:avLst/>
          </a:prstGeom>
          <a:noFill/>
          <a:ln>
            <a:noFill/>
          </a:ln>
        </p:spPr>
      </p:pic>
      <p:sp>
        <p:nvSpPr>
          <p:cNvPr id="404" name="Google Shape;404;p49"/>
          <p:cNvSpPr/>
          <p:nvPr/>
        </p:nvSpPr>
        <p:spPr>
          <a:xfrm rot="-1500000">
            <a:off x="2916237" y="4868862"/>
            <a:ext cx="1368425" cy="1079500"/>
          </a:xfrm>
          <a:prstGeom prst="ellipse">
            <a:avLst/>
          </a:prstGeom>
          <a:noFill/>
          <a:ln cap="flat" cmpd="sng" w="2857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405" name="Google Shape;405;p49"/>
          <p:cNvCxnSpPr/>
          <p:nvPr/>
        </p:nvCxnSpPr>
        <p:spPr>
          <a:xfrm>
            <a:off x="4140200" y="5589587"/>
            <a:ext cx="1800225" cy="0"/>
          </a:xfrm>
          <a:prstGeom prst="straightConnector1">
            <a:avLst/>
          </a:prstGeom>
          <a:noFill/>
          <a:ln cap="flat" cmpd="sng" w="28575">
            <a:solidFill>
              <a:srgbClr val="FF6600"/>
            </a:solidFill>
            <a:prstDash val="solid"/>
            <a:miter lim="800000"/>
            <a:headEnd len="med" w="med" type="none"/>
            <a:tailEnd len="med" w="med" type="none"/>
          </a:ln>
        </p:spPr>
      </p:cxnSp>
      <p:sp>
        <p:nvSpPr>
          <p:cNvPr id="406" name="Google Shape;406;p49"/>
          <p:cNvSpPr txBox="1"/>
          <p:nvPr/>
        </p:nvSpPr>
        <p:spPr>
          <a:xfrm>
            <a:off x="5876925" y="5394325"/>
            <a:ext cx="1912937"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1400"/>
              <a:buFont typeface="Verdana"/>
              <a:buNone/>
            </a:pPr>
            <a:r>
              <a:rPr b="0" i="0" lang="en-US" sz="1400" u="none">
                <a:solidFill>
                  <a:srgbClr val="0000FF"/>
                </a:solidFill>
                <a:latin typeface="Verdana"/>
                <a:ea typeface="Verdana"/>
                <a:cs typeface="Verdana"/>
                <a:sym typeface="Verdana"/>
              </a:rPr>
              <a:t>Sigmoidal neuron ?</a:t>
            </a:r>
            <a:endParaRPr/>
          </a:p>
        </p:txBody>
      </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0"/>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412" name="Google Shape;412;p5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Interpreting Neuron Signals as Probabilities: Gaussian Data</a:t>
            </a:r>
            <a:endParaRPr/>
          </a:p>
        </p:txBody>
      </p:sp>
      <p:sp>
        <p:nvSpPr>
          <p:cNvPr id="413" name="Google Shape;413;p50"/>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We substituted</a:t>
            </a:r>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or,</a:t>
            </a:r>
            <a:endParaRPr/>
          </a:p>
        </p:txBody>
      </p:sp>
      <p:pic>
        <p:nvPicPr>
          <p:cNvPr id="414" name="Google Shape;414;p50"/>
          <p:cNvPicPr preferRelativeResize="0"/>
          <p:nvPr/>
        </p:nvPicPr>
        <p:blipFill rotWithShape="1">
          <a:blip r:embed="rId3">
            <a:alphaModFix/>
          </a:blip>
          <a:srcRect b="0" l="0" r="0" t="0"/>
          <a:stretch/>
        </p:blipFill>
        <p:spPr>
          <a:xfrm>
            <a:off x="1258887" y="3141662"/>
            <a:ext cx="4579937" cy="1541462"/>
          </a:xfrm>
          <a:prstGeom prst="rect">
            <a:avLst/>
          </a:prstGeom>
          <a:noFill/>
          <a:ln>
            <a:noFill/>
          </a:ln>
        </p:spPr>
      </p:pic>
      <p:pic>
        <p:nvPicPr>
          <p:cNvPr id="415" name="Google Shape;415;p50"/>
          <p:cNvPicPr preferRelativeResize="0"/>
          <p:nvPr/>
        </p:nvPicPr>
        <p:blipFill rotWithShape="1">
          <a:blip r:embed="rId4">
            <a:alphaModFix/>
          </a:blip>
          <a:srcRect b="0" l="0" r="0" t="0"/>
          <a:stretch/>
        </p:blipFill>
        <p:spPr>
          <a:xfrm>
            <a:off x="4427537" y="1844675"/>
            <a:ext cx="2574925" cy="828675"/>
          </a:xfrm>
          <a:prstGeom prst="rect">
            <a:avLst/>
          </a:prstGeom>
          <a:noFill/>
          <a:ln>
            <a:noFill/>
          </a:ln>
        </p:spPr>
      </p:pic>
      <p:pic>
        <p:nvPicPr>
          <p:cNvPr id="416" name="Google Shape;416;p50"/>
          <p:cNvPicPr preferRelativeResize="0"/>
          <p:nvPr/>
        </p:nvPicPr>
        <p:blipFill rotWithShape="1">
          <a:blip r:embed="rId5">
            <a:alphaModFix/>
          </a:blip>
          <a:srcRect b="0" l="0" r="0" t="0"/>
          <a:stretch/>
        </p:blipFill>
        <p:spPr>
          <a:xfrm>
            <a:off x="1514475" y="4724400"/>
            <a:ext cx="6746875" cy="1206500"/>
          </a:xfrm>
          <a:prstGeom prst="rect">
            <a:avLst/>
          </a:prstGeom>
          <a:noFill/>
          <a:ln>
            <a:noFill/>
          </a:ln>
        </p:spPr>
      </p:pic>
      <p:sp>
        <p:nvSpPr>
          <p:cNvPr id="417" name="Google Shape;417;p50"/>
          <p:cNvSpPr/>
          <p:nvPr/>
        </p:nvSpPr>
        <p:spPr>
          <a:xfrm rot="-180000">
            <a:off x="1822450" y="5337175"/>
            <a:ext cx="1427162" cy="719137"/>
          </a:xfrm>
          <a:prstGeom prst="ellipse">
            <a:avLst/>
          </a:prstGeom>
          <a:noFill/>
          <a:ln cap="flat" cmpd="sng" w="2857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418" name="Google Shape;418;p50"/>
          <p:cNvCxnSpPr/>
          <p:nvPr/>
        </p:nvCxnSpPr>
        <p:spPr>
          <a:xfrm>
            <a:off x="3251200" y="5661025"/>
            <a:ext cx="1223962" cy="144462"/>
          </a:xfrm>
          <a:prstGeom prst="straightConnector1">
            <a:avLst/>
          </a:prstGeom>
          <a:noFill/>
          <a:ln cap="flat" cmpd="sng" w="28575">
            <a:solidFill>
              <a:srgbClr val="FF6600"/>
            </a:solidFill>
            <a:prstDash val="solid"/>
            <a:miter lim="800000"/>
            <a:headEnd len="med" w="med" type="none"/>
            <a:tailEnd len="med" w="med" type="none"/>
          </a:ln>
        </p:spPr>
      </p:cxnSp>
      <p:sp>
        <p:nvSpPr>
          <p:cNvPr id="419" name="Google Shape;419;p50"/>
          <p:cNvSpPr txBox="1"/>
          <p:nvPr/>
        </p:nvSpPr>
        <p:spPr>
          <a:xfrm>
            <a:off x="4487862" y="5715000"/>
            <a:ext cx="1895475"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1400"/>
              <a:buFont typeface="Verdana"/>
              <a:buNone/>
            </a:pPr>
            <a:r>
              <a:rPr b="0" i="0" lang="en-US" sz="1400" u="none">
                <a:solidFill>
                  <a:srgbClr val="0000FF"/>
                </a:solidFill>
                <a:latin typeface="Verdana"/>
                <a:ea typeface="Verdana"/>
                <a:cs typeface="Verdana"/>
                <a:sym typeface="Verdana"/>
              </a:rPr>
              <a:t>Neuron activation !</a:t>
            </a:r>
            <a:endParaRPr/>
          </a:p>
        </p:txBody>
      </p:sp>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1"/>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425" name="Google Shape;425;p51"/>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Interpreting Neuron Signals as Probabilities</a:t>
            </a:r>
            <a:endParaRPr/>
          </a:p>
        </p:txBody>
      </p:sp>
      <p:sp>
        <p:nvSpPr>
          <p:cNvPr id="426" name="Google Shape;426;p5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1" i="0" lang="en-US" sz="3200" u="none">
                <a:solidFill>
                  <a:srgbClr val="0000FF"/>
                </a:solidFill>
                <a:latin typeface="Times New Roman"/>
                <a:ea typeface="Times New Roman"/>
                <a:cs typeface="Times New Roman"/>
                <a:sym typeface="Times New Roman"/>
              </a:rPr>
              <a:t>Bernoulli Distributed Data</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Random variable </a:t>
            </a:r>
            <a:r>
              <a:rPr b="0" i="0" lang="en-US" sz="3200" u="none">
                <a:solidFill>
                  <a:srgbClr val="009900"/>
                </a:solidFill>
                <a:latin typeface="Times New Roman"/>
                <a:ea typeface="Times New Roman"/>
                <a:cs typeface="Times New Roman"/>
                <a:sym typeface="Times New Roman"/>
              </a:rPr>
              <a:t>x</a:t>
            </a:r>
            <a:r>
              <a:rPr b="0" baseline="-25000" i="0" lang="en-US" sz="3200" u="none">
                <a:solidFill>
                  <a:srgbClr val="009900"/>
                </a:solidFill>
                <a:latin typeface="Times New Roman"/>
                <a:ea typeface="Times New Roman"/>
                <a:cs typeface="Times New Roman"/>
                <a:sym typeface="Times New Roman"/>
              </a:rPr>
              <a:t>i</a:t>
            </a:r>
            <a:r>
              <a:rPr b="0" i="0" lang="en-US" sz="3200" u="none">
                <a:solidFill>
                  <a:schemeClr val="dk1"/>
                </a:solidFill>
                <a:latin typeface="Times New Roman"/>
                <a:ea typeface="Times New Roman"/>
                <a:cs typeface="Times New Roman"/>
                <a:sym typeface="Times New Roman"/>
              </a:rPr>
              <a:t> takes values 0,1</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Bernoulli distribution</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Extending this result to an n-dimensional vector of </a:t>
            </a:r>
            <a:r>
              <a:rPr b="0" i="1" lang="en-US" sz="3200" u="none">
                <a:solidFill>
                  <a:srgbClr val="0000FF"/>
                </a:solidFill>
                <a:latin typeface="Times New Roman"/>
                <a:ea typeface="Times New Roman"/>
                <a:cs typeface="Times New Roman"/>
                <a:sym typeface="Times New Roman"/>
              </a:rPr>
              <a:t>independent </a:t>
            </a:r>
            <a:r>
              <a:rPr b="0" i="0" lang="en-US" sz="3200" u="none">
                <a:solidFill>
                  <a:schemeClr val="dk1"/>
                </a:solidFill>
                <a:latin typeface="Times New Roman"/>
                <a:ea typeface="Times New Roman"/>
                <a:cs typeface="Times New Roman"/>
                <a:sym typeface="Times New Roman"/>
              </a:rPr>
              <a:t>input variables</a:t>
            </a:r>
            <a:endParaRPr/>
          </a:p>
        </p:txBody>
      </p:sp>
      <p:pic>
        <p:nvPicPr>
          <p:cNvPr id="427" name="Google Shape;427;p51"/>
          <p:cNvPicPr preferRelativeResize="0"/>
          <p:nvPr/>
        </p:nvPicPr>
        <p:blipFill rotWithShape="1">
          <a:blip r:embed="rId3">
            <a:alphaModFix/>
          </a:blip>
          <a:srcRect b="0" l="0" r="0" t="0"/>
          <a:stretch/>
        </p:blipFill>
        <p:spPr>
          <a:xfrm>
            <a:off x="1835150" y="5589587"/>
            <a:ext cx="4767262" cy="1076325"/>
          </a:xfrm>
          <a:prstGeom prst="rect">
            <a:avLst/>
          </a:prstGeom>
          <a:noFill/>
          <a:ln>
            <a:noFill/>
          </a:ln>
        </p:spPr>
      </p:pic>
      <p:pic>
        <p:nvPicPr>
          <p:cNvPr id="428" name="Google Shape;428;p51"/>
          <p:cNvPicPr preferRelativeResize="0"/>
          <p:nvPr/>
        </p:nvPicPr>
        <p:blipFill rotWithShape="1">
          <a:blip r:embed="rId4">
            <a:alphaModFix/>
          </a:blip>
          <a:srcRect b="0" l="0" r="0" t="0"/>
          <a:stretch/>
        </p:blipFill>
        <p:spPr>
          <a:xfrm>
            <a:off x="2339975" y="3789362"/>
            <a:ext cx="4418012" cy="517525"/>
          </a:xfrm>
          <a:prstGeom prst="rect">
            <a:avLst/>
          </a:prstGeom>
          <a:noFill/>
          <a:ln>
            <a:noFill/>
          </a:ln>
        </p:spPr>
      </p:pic>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2"/>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434" name="Google Shape;434;p52"/>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Interpreting Neuron Signals as Probabilities: Bernoulli Data</a:t>
            </a:r>
            <a:endParaRPr/>
          </a:p>
        </p:txBody>
      </p:sp>
      <p:sp>
        <p:nvSpPr>
          <p:cNvPr id="435" name="Google Shape;435;p52"/>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Bayesian discriminant</a:t>
            </a:r>
            <a:endParaRPr/>
          </a:p>
        </p:txBody>
      </p:sp>
      <p:pic>
        <p:nvPicPr>
          <p:cNvPr id="436" name="Google Shape;436;p52"/>
          <p:cNvPicPr preferRelativeResize="0"/>
          <p:nvPr/>
        </p:nvPicPr>
        <p:blipFill rotWithShape="1">
          <a:blip r:embed="rId3">
            <a:alphaModFix/>
          </a:blip>
          <a:srcRect b="0" l="0" r="0" t="0"/>
          <a:stretch/>
        </p:blipFill>
        <p:spPr>
          <a:xfrm>
            <a:off x="5508625" y="2060575"/>
            <a:ext cx="3429000" cy="407987"/>
          </a:xfrm>
          <a:prstGeom prst="rect">
            <a:avLst/>
          </a:prstGeom>
          <a:noFill/>
          <a:ln>
            <a:noFill/>
          </a:ln>
        </p:spPr>
      </p:pic>
      <p:pic>
        <p:nvPicPr>
          <p:cNvPr id="437" name="Google Shape;437;p52"/>
          <p:cNvPicPr preferRelativeResize="0"/>
          <p:nvPr/>
        </p:nvPicPr>
        <p:blipFill rotWithShape="1">
          <a:blip r:embed="rId4">
            <a:alphaModFix/>
          </a:blip>
          <a:srcRect b="0" l="0" r="0" t="0"/>
          <a:stretch/>
        </p:blipFill>
        <p:spPr>
          <a:xfrm>
            <a:off x="1116012" y="2565400"/>
            <a:ext cx="6119812" cy="1708150"/>
          </a:xfrm>
          <a:prstGeom prst="rect">
            <a:avLst/>
          </a:prstGeom>
          <a:noFill/>
          <a:ln>
            <a:noFill/>
          </a:ln>
        </p:spPr>
      </p:pic>
      <p:pic>
        <p:nvPicPr>
          <p:cNvPr id="438" name="Google Shape;438;p52"/>
          <p:cNvPicPr preferRelativeResize="0"/>
          <p:nvPr/>
        </p:nvPicPr>
        <p:blipFill rotWithShape="1">
          <a:blip r:embed="rId5">
            <a:alphaModFix/>
          </a:blip>
          <a:srcRect b="0" l="0" r="0" t="0"/>
          <a:stretch/>
        </p:blipFill>
        <p:spPr>
          <a:xfrm>
            <a:off x="1733550" y="4081462"/>
            <a:ext cx="6381750" cy="1770062"/>
          </a:xfrm>
          <a:prstGeom prst="rect">
            <a:avLst/>
          </a:prstGeom>
          <a:noFill/>
          <a:ln>
            <a:noFill/>
          </a:ln>
        </p:spPr>
      </p:pic>
      <p:cxnSp>
        <p:nvCxnSpPr>
          <p:cNvPr id="439" name="Google Shape;439;p52"/>
          <p:cNvCxnSpPr/>
          <p:nvPr/>
        </p:nvCxnSpPr>
        <p:spPr>
          <a:xfrm>
            <a:off x="5148262" y="2205037"/>
            <a:ext cx="3455987" cy="0"/>
          </a:xfrm>
          <a:prstGeom prst="straightConnector1">
            <a:avLst/>
          </a:prstGeom>
          <a:noFill/>
          <a:ln cap="flat" cmpd="sng" w="9525">
            <a:solidFill>
              <a:schemeClr val="accent2"/>
            </a:solidFill>
            <a:prstDash val="solid"/>
            <a:miter lim="800000"/>
            <a:headEnd len="med" w="med" type="none"/>
            <a:tailEnd len="med" w="med" type="none"/>
          </a:ln>
        </p:spPr>
      </p:cxnSp>
      <p:sp>
        <p:nvSpPr>
          <p:cNvPr id="440" name="Google Shape;440;p52"/>
          <p:cNvSpPr/>
          <p:nvPr/>
        </p:nvSpPr>
        <p:spPr>
          <a:xfrm>
            <a:off x="2000250" y="4822825"/>
            <a:ext cx="1754187" cy="1260475"/>
          </a:xfrm>
          <a:prstGeom prst="ellipse">
            <a:avLst/>
          </a:prstGeom>
          <a:noFill/>
          <a:ln cap="flat" cmpd="sng" w="2857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441" name="Google Shape;441;p52"/>
          <p:cNvCxnSpPr/>
          <p:nvPr/>
        </p:nvCxnSpPr>
        <p:spPr>
          <a:xfrm>
            <a:off x="3779837" y="5516562"/>
            <a:ext cx="1223962" cy="288925"/>
          </a:xfrm>
          <a:prstGeom prst="straightConnector1">
            <a:avLst/>
          </a:prstGeom>
          <a:noFill/>
          <a:ln cap="flat" cmpd="sng" w="28575">
            <a:solidFill>
              <a:srgbClr val="FF6600"/>
            </a:solidFill>
            <a:prstDash val="solid"/>
            <a:miter lim="800000"/>
            <a:headEnd len="med" w="med" type="none"/>
            <a:tailEnd len="med" w="med" type="none"/>
          </a:ln>
        </p:spPr>
      </p:cxnSp>
      <p:sp>
        <p:nvSpPr>
          <p:cNvPr id="442" name="Google Shape;442;p52"/>
          <p:cNvSpPr txBox="1"/>
          <p:nvPr/>
        </p:nvSpPr>
        <p:spPr>
          <a:xfrm>
            <a:off x="5003800" y="5661025"/>
            <a:ext cx="1763712"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1400"/>
              <a:buFont typeface="Verdana"/>
              <a:buNone/>
            </a:pPr>
            <a:r>
              <a:rPr b="0" i="0" lang="en-US" sz="1400" u="none">
                <a:solidFill>
                  <a:srgbClr val="0000FF"/>
                </a:solidFill>
                <a:latin typeface="Verdana"/>
                <a:ea typeface="Verdana"/>
                <a:cs typeface="Verdana"/>
                <a:sym typeface="Verdana"/>
              </a:rPr>
              <a:t>Neuron activation</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106" name="Google Shape;106;p17"/>
          <p:cNvSpPr txBox="1"/>
          <p:nvPr>
            <p:ph type="title"/>
          </p:nvPr>
        </p:nvSpPr>
        <p:spPr>
          <a:xfrm>
            <a:off x="1150937" y="908050"/>
            <a:ext cx="7793037" cy="7683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Pattern Classification</a:t>
            </a:r>
            <a:endParaRPr/>
          </a:p>
        </p:txBody>
      </p:sp>
      <p:sp>
        <p:nvSpPr>
          <p:cNvPr id="107" name="Google Shape;107;p17"/>
          <p:cNvSpPr txBox="1"/>
          <p:nvPr>
            <p:ph idx="1" type="body"/>
          </p:nvPr>
        </p:nvSpPr>
        <p:spPr>
          <a:xfrm>
            <a:off x="684212" y="2060575"/>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Linearly separable pattern sets:</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only the simplest ones</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Iris data: classes overlap </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Important issue:</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rgbClr val="0000FF"/>
                </a:solidFill>
                <a:latin typeface="Times New Roman"/>
                <a:ea typeface="Times New Roman"/>
                <a:cs typeface="Times New Roman"/>
                <a:sym typeface="Times New Roman"/>
              </a:rPr>
              <a:t>Find an optimal placement of the discriminant function so as to minimize the number of misclassifications on the given data set, and simultaneously minimize the probability of misclassification on unseen patterns</a:t>
            </a:r>
            <a:r>
              <a:rPr b="0" i="0" lang="en-US" sz="2800" u="none">
                <a:solidFill>
                  <a:schemeClr val="dk1"/>
                </a:solidFill>
                <a:latin typeface="Times New Roman"/>
                <a:ea typeface="Times New Roman"/>
                <a:cs typeface="Times New Roman"/>
                <a:sym typeface="Times New Roman"/>
              </a:rPr>
              <a:t>.</a:t>
            </a:r>
            <a:endParaRPr/>
          </a:p>
        </p:txBody>
      </p:sp>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3"/>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pic>
        <p:nvPicPr>
          <p:cNvPr id="448" name="Google Shape;448;p53"/>
          <p:cNvPicPr preferRelativeResize="0"/>
          <p:nvPr/>
        </p:nvPicPr>
        <p:blipFill rotWithShape="1">
          <a:blip r:embed="rId3">
            <a:alphaModFix/>
          </a:blip>
          <a:srcRect b="0" l="0" r="0" t="0"/>
          <a:stretch/>
        </p:blipFill>
        <p:spPr>
          <a:xfrm>
            <a:off x="1619250" y="2852737"/>
            <a:ext cx="6313487" cy="1958975"/>
          </a:xfrm>
          <a:prstGeom prst="rect">
            <a:avLst/>
          </a:prstGeom>
          <a:noFill/>
          <a:ln>
            <a:noFill/>
          </a:ln>
        </p:spPr>
      </p:pic>
      <p:sp>
        <p:nvSpPr>
          <p:cNvPr id="449" name="Google Shape;449;p5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Interpreting Neuron Signals as Probabilities: Bernoulli Data</a:t>
            </a:r>
            <a:endParaRPr/>
          </a:p>
        </p:txBody>
      </p:sp>
      <p:sp>
        <p:nvSpPr>
          <p:cNvPr id="450" name="Google Shape;450;p53"/>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Consider the posterior probability for class </a:t>
            </a:r>
            <a:r>
              <a:rPr b="0" i="0" lang="en-US" sz="3200" u="none">
                <a:solidFill>
                  <a:srgbClr val="009900"/>
                </a:solidFill>
                <a:latin typeface="Times New Roman"/>
                <a:ea typeface="Times New Roman"/>
                <a:cs typeface="Times New Roman"/>
                <a:sym typeface="Times New Roman"/>
              </a:rPr>
              <a:t>C</a:t>
            </a:r>
            <a:r>
              <a:rPr b="0" baseline="-25000" i="0" lang="en-US" sz="3200" u="none">
                <a:solidFill>
                  <a:srgbClr val="009900"/>
                </a:solidFill>
                <a:latin typeface="Times New Roman"/>
                <a:ea typeface="Times New Roman"/>
                <a:cs typeface="Times New Roman"/>
                <a:sym typeface="Times New Roman"/>
              </a:rPr>
              <a:t>1</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SzPts val="1920"/>
              <a:buNone/>
            </a:pPr>
            <a:r>
              <a:rPr b="0" i="0" lang="en-US" sz="3200" u="none">
                <a:solidFill>
                  <a:schemeClr val="dk1"/>
                </a:solidFill>
                <a:latin typeface="Times New Roman"/>
                <a:ea typeface="Times New Roman"/>
                <a:cs typeface="Times New Roman"/>
                <a:sym typeface="Times New Roman"/>
              </a:rPr>
              <a:t>    where</a:t>
            </a:r>
            <a:endParaRPr b="0" baseline="-25000" i="0" sz="3200" u="none">
              <a:solidFill>
                <a:srgbClr val="009900"/>
              </a:solidFill>
              <a:latin typeface="Times New Roman"/>
              <a:ea typeface="Times New Roman"/>
              <a:cs typeface="Times New Roman"/>
              <a:sym typeface="Times New Roman"/>
            </a:endParaRPr>
          </a:p>
          <a:p>
            <a:pPr indent="-220980" lvl="0" marL="342900" rtl="0" algn="l">
              <a:spcBef>
                <a:spcPts val="640"/>
              </a:spcBef>
              <a:spcAft>
                <a:spcPts val="0"/>
              </a:spcAft>
              <a:buSzPts val="1920"/>
              <a:buNone/>
            </a:pPr>
            <a:r>
              <a:t/>
            </a:r>
            <a:endParaRPr b="0" baseline="-25000" i="0" sz="3200" u="none">
              <a:solidFill>
                <a:srgbClr val="009900"/>
              </a:solidFill>
              <a:latin typeface="Times New Roman"/>
              <a:ea typeface="Times New Roman"/>
              <a:cs typeface="Times New Roman"/>
              <a:sym typeface="Times New Roman"/>
            </a:endParaRPr>
          </a:p>
        </p:txBody>
      </p:sp>
      <p:pic>
        <p:nvPicPr>
          <p:cNvPr id="451" name="Google Shape;451;p53"/>
          <p:cNvPicPr preferRelativeResize="0"/>
          <p:nvPr/>
        </p:nvPicPr>
        <p:blipFill rotWithShape="1">
          <a:blip r:embed="rId4">
            <a:alphaModFix/>
          </a:blip>
          <a:srcRect b="0" l="0" r="0" t="0"/>
          <a:stretch/>
        </p:blipFill>
        <p:spPr>
          <a:xfrm>
            <a:off x="2916237" y="5300662"/>
            <a:ext cx="3286125" cy="914400"/>
          </a:xfrm>
          <a:prstGeom prst="rect">
            <a:avLst/>
          </a:prstGeom>
          <a:noFill/>
          <a:ln>
            <a:noFill/>
          </a:ln>
        </p:spPr>
      </p:pic>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4"/>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457" name="Google Shape;457;p54"/>
          <p:cNvSpPr txBox="1"/>
          <p:nvPr>
            <p:ph type="title"/>
          </p:nvPr>
        </p:nvSpPr>
        <p:spPr>
          <a:xfrm>
            <a:off x="1116012" y="260350"/>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Interpreting Neuron Signals as Probabilities: Bernoulli Data</a:t>
            </a:r>
            <a:endParaRPr/>
          </a:p>
        </p:txBody>
      </p:sp>
      <p:pic>
        <p:nvPicPr>
          <p:cNvPr id="458" name="Google Shape;458;p54"/>
          <p:cNvPicPr preferRelativeResize="0"/>
          <p:nvPr/>
        </p:nvPicPr>
        <p:blipFill rotWithShape="1">
          <a:blip r:embed="rId3">
            <a:alphaModFix/>
          </a:blip>
          <a:srcRect b="0" l="0" r="0" t="0"/>
          <a:stretch/>
        </p:blipFill>
        <p:spPr>
          <a:xfrm>
            <a:off x="758825" y="1755775"/>
            <a:ext cx="7653337" cy="4232275"/>
          </a:xfrm>
          <a:prstGeom prst="rect">
            <a:avLst/>
          </a:prstGeom>
          <a:noFill/>
          <a:ln>
            <a:noFill/>
          </a:ln>
        </p:spPr>
      </p:pic>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464" name="Google Shape;464;p5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Multilayered Networks</a:t>
            </a:r>
            <a:endParaRPr/>
          </a:p>
        </p:txBody>
      </p:sp>
      <p:sp>
        <p:nvSpPr>
          <p:cNvPr id="465" name="Google Shape;465;p55"/>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computational power of neural networks stems from their multilayered architecture</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rgbClr val="0000FF"/>
                </a:solidFill>
                <a:latin typeface="Times New Roman"/>
                <a:ea typeface="Times New Roman"/>
                <a:cs typeface="Times New Roman"/>
                <a:sym typeface="Times New Roman"/>
              </a:rPr>
              <a:t>What kind of interpretation can the outputs of such networks be given?</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rgbClr val="0000FF"/>
                </a:solidFill>
                <a:latin typeface="Times New Roman"/>
                <a:ea typeface="Times New Roman"/>
                <a:cs typeface="Times New Roman"/>
                <a:sym typeface="Times New Roman"/>
              </a:rPr>
              <a:t>Can we use some other (more appropriate) error function to train such networks?</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rgbClr val="0000FF"/>
                </a:solidFill>
                <a:latin typeface="Times New Roman"/>
                <a:ea typeface="Times New Roman"/>
                <a:cs typeface="Times New Roman"/>
                <a:sym typeface="Times New Roman"/>
              </a:rPr>
              <a:t>If so, then with what consequences in network behaviour?</a:t>
            </a:r>
            <a:endParaRPr/>
          </a:p>
        </p:txBody>
      </p:sp>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6"/>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471" name="Google Shape;471;p5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Likelihood</a:t>
            </a:r>
            <a:endParaRPr/>
          </a:p>
        </p:txBody>
      </p:sp>
      <p:sp>
        <p:nvSpPr>
          <p:cNvPr id="472" name="Google Shape;472;p56"/>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Assume a training data set </a:t>
            </a:r>
            <a:r>
              <a:rPr b="0" i="0" lang="en-US" sz="3200" u="none">
                <a:solidFill>
                  <a:srgbClr val="009900"/>
                </a:solidFill>
                <a:latin typeface="Times New Roman"/>
                <a:ea typeface="Times New Roman"/>
                <a:cs typeface="Times New Roman"/>
                <a:sym typeface="Times New Roman"/>
              </a:rPr>
              <a:t>T={X</a:t>
            </a:r>
            <a:r>
              <a:rPr b="0" baseline="-25000" i="0" lang="en-US" sz="3200" u="none">
                <a:solidFill>
                  <a:srgbClr val="009900"/>
                </a:solidFill>
                <a:latin typeface="Times New Roman"/>
                <a:ea typeface="Times New Roman"/>
                <a:cs typeface="Times New Roman"/>
                <a:sym typeface="Times New Roman"/>
              </a:rPr>
              <a:t>k</a:t>
            </a:r>
            <a:r>
              <a:rPr b="0" i="0" lang="en-US" sz="3200" u="none">
                <a:solidFill>
                  <a:srgbClr val="009900"/>
                </a:solidFill>
                <a:latin typeface="Times New Roman"/>
                <a:ea typeface="Times New Roman"/>
                <a:cs typeface="Times New Roman"/>
                <a:sym typeface="Times New Roman"/>
              </a:rPr>
              <a:t>,D</a:t>
            </a:r>
            <a:r>
              <a:rPr b="0" baseline="-25000" i="0" lang="en-US" sz="3200" u="none">
                <a:solidFill>
                  <a:srgbClr val="009900"/>
                </a:solidFill>
                <a:latin typeface="Times New Roman"/>
                <a:ea typeface="Times New Roman"/>
                <a:cs typeface="Times New Roman"/>
                <a:sym typeface="Times New Roman"/>
              </a:rPr>
              <a:t>k</a:t>
            </a:r>
            <a:r>
              <a:rPr b="0" i="0" lang="en-US" sz="3200" u="none">
                <a:solidFill>
                  <a:srgbClr val="009900"/>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 drawn from a joint p.d.f. </a:t>
            </a:r>
            <a:r>
              <a:rPr b="0" i="0" lang="en-US" sz="3200" u="none">
                <a:solidFill>
                  <a:srgbClr val="009900"/>
                </a:solidFill>
                <a:latin typeface="Times New Roman"/>
                <a:ea typeface="Times New Roman"/>
                <a:cs typeface="Times New Roman"/>
                <a:sym typeface="Times New Roman"/>
              </a:rPr>
              <a:t>p(X,D) </a:t>
            </a:r>
            <a:r>
              <a:rPr b="0" i="0" lang="en-US" sz="3200" u="none">
                <a:solidFill>
                  <a:schemeClr val="dk1"/>
                </a:solidFill>
                <a:latin typeface="Times New Roman"/>
                <a:ea typeface="Times New Roman"/>
                <a:cs typeface="Times New Roman"/>
                <a:sym typeface="Times New Roman"/>
              </a:rPr>
              <a:t>defined on</a:t>
            </a:r>
            <a:r>
              <a:rPr b="0" i="0" lang="en-US" sz="3200" u="none">
                <a:solidFill>
                  <a:srgbClr val="009900"/>
                </a:solidFill>
                <a:latin typeface="Times New Roman"/>
                <a:ea typeface="Times New Roman"/>
                <a:cs typeface="Times New Roman"/>
                <a:sym typeface="Times New Roman"/>
              </a:rPr>
              <a:t> ℜ</a:t>
            </a:r>
            <a:r>
              <a:rPr b="0" baseline="30000" i="0" lang="en-US" sz="3200" u="none">
                <a:solidFill>
                  <a:srgbClr val="009900"/>
                </a:solidFill>
                <a:latin typeface="Times New Roman"/>
                <a:ea typeface="Times New Roman"/>
                <a:cs typeface="Times New Roman"/>
                <a:sym typeface="Times New Roman"/>
              </a:rPr>
              <a:t>n×p</a:t>
            </a:r>
            <a:endParaRPr b="0" baseline="30000"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Joint probability or </a:t>
            </a:r>
            <a:r>
              <a:rPr b="0" i="0" lang="en-US" sz="3200" u="none">
                <a:solidFill>
                  <a:srgbClr val="FF6600"/>
                </a:solidFill>
                <a:latin typeface="Times New Roman"/>
                <a:ea typeface="Times New Roman"/>
                <a:cs typeface="Times New Roman"/>
                <a:sym typeface="Times New Roman"/>
              </a:rPr>
              <a:t>likelihood</a:t>
            </a:r>
            <a:r>
              <a:rPr b="0" i="0" lang="en-US" sz="3200" u="none">
                <a:solidFill>
                  <a:schemeClr val="dk1"/>
                </a:solidFill>
                <a:latin typeface="Times New Roman"/>
                <a:ea typeface="Times New Roman"/>
                <a:cs typeface="Times New Roman"/>
                <a:sym typeface="Times New Roman"/>
              </a:rPr>
              <a:t> of </a:t>
            </a:r>
            <a:r>
              <a:rPr b="0" i="0" lang="en-US" sz="3200" u="none">
                <a:solidFill>
                  <a:srgbClr val="009900"/>
                </a:solidFill>
                <a:latin typeface="Times New Roman"/>
                <a:ea typeface="Times New Roman"/>
                <a:cs typeface="Times New Roman"/>
                <a:sym typeface="Times New Roman"/>
              </a:rPr>
              <a:t>T </a:t>
            </a:r>
            <a:endParaRPr b="0" i="0" sz="3200" u="none">
              <a:solidFill>
                <a:schemeClr val="dk1"/>
              </a:solidFill>
              <a:latin typeface="Times New Roman"/>
              <a:ea typeface="Times New Roman"/>
              <a:cs typeface="Times New Roman"/>
              <a:sym typeface="Times New Roman"/>
            </a:endParaRPr>
          </a:p>
          <a:p>
            <a:pPr indent="-220980" lvl="0" marL="342900" rtl="0" algn="l">
              <a:spcBef>
                <a:spcPts val="640"/>
              </a:spcBef>
              <a:spcAft>
                <a:spcPts val="0"/>
              </a:spcAft>
              <a:buSzPts val="1920"/>
              <a:buNone/>
            </a:pPr>
            <a:r>
              <a:t/>
            </a:r>
            <a:endParaRPr b="0" i="0" sz="3200" u="none">
              <a:solidFill>
                <a:schemeClr val="dk1"/>
              </a:solidFill>
              <a:latin typeface="Times New Roman"/>
              <a:ea typeface="Times New Roman"/>
              <a:cs typeface="Times New Roman"/>
              <a:sym typeface="Times New Roman"/>
            </a:endParaRPr>
          </a:p>
        </p:txBody>
      </p:sp>
      <p:pic>
        <p:nvPicPr>
          <p:cNvPr id="473" name="Google Shape;473;p56"/>
          <p:cNvPicPr preferRelativeResize="0"/>
          <p:nvPr/>
        </p:nvPicPr>
        <p:blipFill rotWithShape="1">
          <a:blip r:embed="rId3">
            <a:alphaModFix/>
          </a:blip>
          <a:srcRect b="0" l="0" r="0" t="0"/>
          <a:stretch/>
        </p:blipFill>
        <p:spPr>
          <a:xfrm>
            <a:off x="3059112" y="4221162"/>
            <a:ext cx="3168650" cy="2260600"/>
          </a:xfrm>
          <a:prstGeom prst="rect">
            <a:avLst/>
          </a:prstGeom>
          <a:noFill/>
          <a:ln>
            <a:noFill/>
          </a:ln>
        </p:spPr>
      </p:pic>
    </p:spTree>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479" name="Google Shape;479;p5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Sum of Squares Error Function</a:t>
            </a:r>
            <a:endParaRPr/>
          </a:p>
        </p:txBody>
      </p:sp>
      <p:sp>
        <p:nvSpPr>
          <p:cNvPr id="480" name="Google Shape;480;p57"/>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Motivated by the concept of maximum likelihood</a:t>
            </a:r>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rgbClr val="0000FF"/>
                </a:solidFill>
                <a:latin typeface="Times New Roman"/>
                <a:ea typeface="Times New Roman"/>
                <a:cs typeface="Times New Roman"/>
                <a:sym typeface="Times New Roman"/>
              </a:rPr>
              <a:t>Context</a:t>
            </a:r>
            <a:r>
              <a:rPr b="0" i="0" lang="en-US" sz="2800" u="none">
                <a:solidFill>
                  <a:schemeClr val="dk1"/>
                </a:solidFill>
                <a:latin typeface="Times New Roman"/>
                <a:ea typeface="Times New Roman"/>
                <a:cs typeface="Times New Roman"/>
                <a:sym typeface="Times New Roman"/>
              </a:rPr>
              <a:t>: neural network solving a classification or regression problem</a:t>
            </a:r>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rgbClr val="0000FF"/>
                </a:solidFill>
                <a:latin typeface="Times New Roman"/>
                <a:ea typeface="Times New Roman"/>
                <a:cs typeface="Times New Roman"/>
                <a:sym typeface="Times New Roman"/>
              </a:rPr>
              <a:t>Objective</a:t>
            </a:r>
            <a:r>
              <a:rPr b="0" i="0" lang="en-US" sz="2800" u="none">
                <a:solidFill>
                  <a:schemeClr val="dk1"/>
                </a:solidFill>
                <a:latin typeface="Times New Roman"/>
                <a:ea typeface="Times New Roman"/>
                <a:cs typeface="Times New Roman"/>
                <a:sym typeface="Times New Roman"/>
              </a:rPr>
              <a:t>: maximize the likelihood function</a:t>
            </a:r>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Alternatively: minimize negative likelihood:</a:t>
            </a:r>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236220" lvl="0" marL="342900" rtl="0" algn="l">
              <a:spcBef>
                <a:spcPts val="560"/>
              </a:spcBef>
              <a:spcAft>
                <a:spcPts val="0"/>
              </a:spcAft>
              <a:buSzPts val="1680"/>
              <a:buNone/>
            </a:pPr>
            <a:r>
              <a:t/>
            </a:r>
            <a:endParaRPr b="0" i="0" sz="2800" u="none">
              <a:solidFill>
                <a:schemeClr val="dk1"/>
              </a:solidFill>
              <a:latin typeface="Times New Roman"/>
              <a:ea typeface="Times New Roman"/>
              <a:cs typeface="Times New Roman"/>
              <a:sym typeface="Times New Roman"/>
            </a:endParaRPr>
          </a:p>
        </p:txBody>
      </p:sp>
      <p:pic>
        <p:nvPicPr>
          <p:cNvPr id="481" name="Google Shape;481;p57"/>
          <p:cNvPicPr preferRelativeResize="0"/>
          <p:nvPr/>
        </p:nvPicPr>
        <p:blipFill rotWithShape="1">
          <a:blip r:embed="rId3">
            <a:alphaModFix/>
          </a:blip>
          <a:srcRect b="0" l="0" r="0" t="0"/>
          <a:stretch/>
        </p:blipFill>
        <p:spPr>
          <a:xfrm>
            <a:off x="900112" y="4581525"/>
            <a:ext cx="7559675" cy="1265237"/>
          </a:xfrm>
          <a:prstGeom prst="rect">
            <a:avLst/>
          </a:prstGeom>
          <a:noFill/>
          <a:ln>
            <a:noFill/>
          </a:ln>
        </p:spPr>
      </p:pic>
      <p:sp>
        <p:nvSpPr>
          <p:cNvPr id="482" name="Google Shape;482;p57"/>
          <p:cNvSpPr/>
          <p:nvPr/>
        </p:nvSpPr>
        <p:spPr>
          <a:xfrm>
            <a:off x="6323012" y="4462462"/>
            <a:ext cx="2389187" cy="1606550"/>
          </a:xfrm>
          <a:custGeom>
            <a:rect b="b" l="l" r="r" t="t"/>
            <a:pathLst>
              <a:path extrusionOk="0" h="1012" w="1505">
                <a:moveTo>
                  <a:pt x="1361" y="333"/>
                </a:moveTo>
                <a:cubicBezTo>
                  <a:pt x="1225" y="214"/>
                  <a:pt x="714" y="26"/>
                  <a:pt x="497" y="13"/>
                </a:cubicBezTo>
                <a:cubicBezTo>
                  <a:pt x="280" y="0"/>
                  <a:pt x="105" y="100"/>
                  <a:pt x="57" y="253"/>
                </a:cubicBezTo>
                <a:cubicBezTo>
                  <a:pt x="9" y="406"/>
                  <a:pt x="0" y="854"/>
                  <a:pt x="209" y="933"/>
                </a:cubicBezTo>
                <a:cubicBezTo>
                  <a:pt x="418" y="1012"/>
                  <a:pt x="1121" y="825"/>
                  <a:pt x="1313" y="725"/>
                </a:cubicBezTo>
                <a:cubicBezTo>
                  <a:pt x="1505" y="625"/>
                  <a:pt x="1497" y="452"/>
                  <a:pt x="1361" y="333"/>
                </a:cubicBezTo>
                <a:close/>
              </a:path>
            </a:pathLst>
          </a:custGeom>
          <a:noFill/>
          <a:ln cap="flat" cmpd="sng" w="28575">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83" name="Google Shape;483;p57"/>
          <p:cNvSpPr txBox="1"/>
          <p:nvPr/>
        </p:nvSpPr>
        <p:spPr>
          <a:xfrm>
            <a:off x="7885112" y="5661025"/>
            <a:ext cx="1295400" cy="5175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1400"/>
              <a:buFont typeface="Verdana"/>
              <a:buNone/>
            </a:pPr>
            <a:r>
              <a:rPr b="0" i="0" lang="en-US" sz="1400" u="none">
                <a:solidFill>
                  <a:srgbClr val="0000FF"/>
                </a:solidFill>
                <a:latin typeface="Verdana"/>
                <a:ea typeface="Verdana"/>
                <a:cs typeface="Verdana"/>
                <a:sym typeface="Verdana"/>
              </a:rPr>
              <a:t>Drop this constant</a:t>
            </a:r>
            <a:endParaRPr/>
          </a:p>
        </p:txBody>
      </p:sp>
    </p:spTree>
  </p:cSld>
  <p:clrMapOvr>
    <a:masterClrMapping/>
  </p:clrMapOvr>
  <p:transition spd="slow">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489" name="Google Shape;489;p5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Sum of Squares Error Function</a:t>
            </a:r>
            <a:endParaRPr/>
          </a:p>
        </p:txBody>
      </p:sp>
      <p:sp>
        <p:nvSpPr>
          <p:cNvPr id="490" name="Google Shape;490;p58"/>
          <p:cNvSpPr txBox="1"/>
          <p:nvPr>
            <p:ph idx="1" type="body"/>
          </p:nvPr>
        </p:nvSpPr>
        <p:spPr>
          <a:xfrm>
            <a:off x="1182687" y="2017712"/>
            <a:ext cx="4408487"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800"/>
              <a:buFont typeface="Noto Sans Symbols"/>
              <a:buChar char="■"/>
            </a:pPr>
            <a:r>
              <a:rPr b="0" i="0" lang="en-US" sz="3000" u="none">
                <a:solidFill>
                  <a:srgbClr val="0000FF"/>
                </a:solidFill>
                <a:latin typeface="Times New Roman"/>
                <a:ea typeface="Times New Roman"/>
                <a:cs typeface="Times New Roman"/>
                <a:sym typeface="Times New Roman"/>
              </a:rPr>
              <a:t>Error function is the negative sum of the log-probabilities of desired outputs conditioned on inputs</a:t>
            </a:r>
            <a:endParaRPr/>
          </a:p>
          <a:p>
            <a:pPr indent="-228600" lvl="0" marL="342900" rtl="0" algn="l">
              <a:lnSpc>
                <a:spcPct val="90000"/>
              </a:lnSpc>
              <a:spcBef>
                <a:spcPts val="600"/>
              </a:spcBef>
              <a:spcAft>
                <a:spcPts val="0"/>
              </a:spcAft>
              <a:buClr>
                <a:schemeClr val="folHlink"/>
              </a:buClr>
              <a:buSzPts val="1800"/>
              <a:buFont typeface="Noto Sans Symbols"/>
              <a:buNone/>
            </a:pPr>
            <a:r>
              <a:t/>
            </a:r>
            <a:endParaRPr b="0" i="0" sz="3000" u="none">
              <a:solidFill>
                <a:srgbClr val="0000FF"/>
              </a:solidFill>
              <a:latin typeface="Times New Roman"/>
              <a:ea typeface="Times New Roman"/>
              <a:cs typeface="Times New Roman"/>
              <a:sym typeface="Times New Roman"/>
            </a:endParaRPr>
          </a:p>
          <a:p>
            <a:pPr indent="-342900" lvl="0" marL="342900" rtl="0" algn="l">
              <a:lnSpc>
                <a:spcPct val="90000"/>
              </a:lnSpc>
              <a:spcBef>
                <a:spcPts val="600"/>
              </a:spcBef>
              <a:spcAft>
                <a:spcPts val="0"/>
              </a:spcAft>
              <a:buClr>
                <a:schemeClr val="folHlink"/>
              </a:buClr>
              <a:buSzPts val="1800"/>
              <a:buFont typeface="Noto Sans Symbols"/>
              <a:buChar char="■"/>
            </a:pPr>
            <a:r>
              <a:rPr b="0" i="0" lang="en-US" sz="3000" u="none">
                <a:solidFill>
                  <a:schemeClr val="dk1"/>
                </a:solidFill>
                <a:latin typeface="Times New Roman"/>
                <a:ea typeface="Times New Roman"/>
                <a:cs typeface="Times New Roman"/>
                <a:sym typeface="Times New Roman"/>
              </a:rPr>
              <a:t>A feedforward neural network provides a framework for modelling </a:t>
            </a:r>
            <a:r>
              <a:rPr b="0" i="0" lang="en-US" sz="3000" u="none">
                <a:solidFill>
                  <a:srgbClr val="009900"/>
                </a:solidFill>
                <a:latin typeface="Times New Roman"/>
                <a:ea typeface="Times New Roman"/>
                <a:cs typeface="Times New Roman"/>
                <a:sym typeface="Times New Roman"/>
              </a:rPr>
              <a:t>p(D|X)</a:t>
            </a:r>
            <a:endParaRPr/>
          </a:p>
        </p:txBody>
      </p:sp>
      <p:pic>
        <p:nvPicPr>
          <p:cNvPr id="491" name="Google Shape;491;p58"/>
          <p:cNvPicPr preferRelativeResize="0"/>
          <p:nvPr/>
        </p:nvPicPr>
        <p:blipFill rotWithShape="1">
          <a:blip r:embed="rId3">
            <a:alphaModFix/>
          </a:blip>
          <a:srcRect b="0" l="0" r="0" t="0"/>
          <a:stretch/>
        </p:blipFill>
        <p:spPr>
          <a:xfrm>
            <a:off x="5724525" y="1989137"/>
            <a:ext cx="3024187" cy="1093787"/>
          </a:xfrm>
          <a:prstGeom prst="rect">
            <a:avLst/>
          </a:prstGeom>
          <a:noFill/>
          <a:ln>
            <a:noFill/>
          </a:ln>
        </p:spPr>
      </p:pic>
    </p:spTree>
  </p:cSld>
  <p:clrMapOvr>
    <a:masterClrMapping/>
  </p:clrMapOvr>
  <p:transition spd="slow">
    <p:fade thruBlk="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497" name="Google Shape;497;p5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Normally Distributed Data</a:t>
            </a:r>
            <a:endParaRPr/>
          </a:p>
        </p:txBody>
      </p:sp>
      <p:sp>
        <p:nvSpPr>
          <p:cNvPr id="498" name="Google Shape;498;p59"/>
          <p:cNvSpPr txBox="1"/>
          <p:nvPr>
            <p:ph idx="1" type="body"/>
          </p:nvPr>
        </p:nvSpPr>
        <p:spPr>
          <a:xfrm>
            <a:off x="1187450" y="1773237"/>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800"/>
              <a:buFont typeface="Noto Sans Symbols"/>
              <a:buChar char="■"/>
            </a:pPr>
            <a:r>
              <a:rPr b="0" i="0" lang="en-US" sz="3000" u="none">
                <a:solidFill>
                  <a:schemeClr val="dk1"/>
                </a:solidFill>
                <a:latin typeface="Times New Roman"/>
                <a:ea typeface="Times New Roman"/>
                <a:cs typeface="Times New Roman"/>
                <a:sym typeface="Times New Roman"/>
              </a:rPr>
              <a:t>Decompose the p.d.f. into a product of individual density functions</a:t>
            </a:r>
            <a:endParaRPr/>
          </a:p>
          <a:p>
            <a:pPr indent="-228600" lvl="0" marL="342900" rtl="0" algn="l">
              <a:lnSpc>
                <a:spcPct val="90000"/>
              </a:lnSpc>
              <a:spcBef>
                <a:spcPts val="600"/>
              </a:spcBef>
              <a:spcAft>
                <a:spcPts val="0"/>
              </a:spcAft>
              <a:buClr>
                <a:schemeClr val="folHlink"/>
              </a:buClr>
              <a:buSzPts val="1800"/>
              <a:buFont typeface="Noto Sans Symbols"/>
              <a:buNone/>
            </a:pPr>
            <a:r>
              <a:t/>
            </a:r>
            <a:endParaRPr b="0" i="0" sz="3000" u="none">
              <a:solidFill>
                <a:schemeClr val="dk1"/>
              </a:solidFill>
              <a:latin typeface="Times New Roman"/>
              <a:ea typeface="Times New Roman"/>
              <a:cs typeface="Times New Roman"/>
              <a:sym typeface="Times New Roman"/>
            </a:endParaRPr>
          </a:p>
          <a:p>
            <a:pPr indent="-228600" lvl="0" marL="342900" rtl="0" algn="l">
              <a:lnSpc>
                <a:spcPct val="90000"/>
              </a:lnSpc>
              <a:spcBef>
                <a:spcPts val="600"/>
              </a:spcBef>
              <a:spcAft>
                <a:spcPts val="0"/>
              </a:spcAft>
              <a:buClr>
                <a:schemeClr val="folHlink"/>
              </a:buClr>
              <a:buSzPts val="1800"/>
              <a:buFont typeface="Noto Sans Symbols"/>
              <a:buNone/>
            </a:pPr>
            <a:r>
              <a:t/>
            </a:r>
            <a:endParaRPr b="0" i="0" sz="3000" u="none">
              <a:solidFill>
                <a:schemeClr val="dk1"/>
              </a:solidFill>
              <a:latin typeface="Times New Roman"/>
              <a:ea typeface="Times New Roman"/>
              <a:cs typeface="Times New Roman"/>
              <a:sym typeface="Times New Roman"/>
            </a:endParaRPr>
          </a:p>
          <a:p>
            <a:pPr indent="-342900" lvl="0" marL="342900" rtl="0" algn="l">
              <a:lnSpc>
                <a:spcPct val="90000"/>
              </a:lnSpc>
              <a:spcBef>
                <a:spcPts val="600"/>
              </a:spcBef>
              <a:spcAft>
                <a:spcPts val="0"/>
              </a:spcAft>
              <a:buClr>
                <a:schemeClr val="folHlink"/>
              </a:buClr>
              <a:buSzPts val="1800"/>
              <a:buFont typeface="Noto Sans Symbols"/>
              <a:buChar char="■"/>
            </a:pPr>
            <a:r>
              <a:rPr b="0" i="0" lang="en-US" sz="3000" u="none">
                <a:solidFill>
                  <a:schemeClr val="dk1"/>
                </a:solidFill>
                <a:latin typeface="Times New Roman"/>
                <a:ea typeface="Times New Roman"/>
                <a:cs typeface="Times New Roman"/>
                <a:sym typeface="Times New Roman"/>
              </a:rPr>
              <a:t>Assume target data is Gaussian distributed</a:t>
            </a:r>
            <a:endParaRPr/>
          </a:p>
          <a:p>
            <a:pPr indent="-228600" lvl="0" marL="342900" rtl="0" algn="l">
              <a:lnSpc>
                <a:spcPct val="90000"/>
              </a:lnSpc>
              <a:spcBef>
                <a:spcPts val="600"/>
              </a:spcBef>
              <a:spcAft>
                <a:spcPts val="0"/>
              </a:spcAft>
              <a:buClr>
                <a:schemeClr val="folHlink"/>
              </a:buClr>
              <a:buSzPts val="1800"/>
              <a:buFont typeface="Noto Sans Symbols"/>
              <a:buNone/>
            </a:pPr>
            <a:r>
              <a:t/>
            </a:r>
            <a:endParaRPr b="0" i="0" sz="3000" u="none">
              <a:solidFill>
                <a:schemeClr val="dk1"/>
              </a:solidFill>
              <a:latin typeface="Times New Roman"/>
              <a:ea typeface="Times New Roman"/>
              <a:cs typeface="Times New Roman"/>
              <a:sym typeface="Times New Roman"/>
            </a:endParaRPr>
          </a:p>
          <a:p>
            <a:pPr indent="-342900" lvl="0" marL="342900" rtl="0" algn="l">
              <a:lnSpc>
                <a:spcPct val="90000"/>
              </a:lnSpc>
              <a:spcBef>
                <a:spcPts val="600"/>
              </a:spcBef>
              <a:spcAft>
                <a:spcPts val="0"/>
              </a:spcAft>
              <a:buClr>
                <a:schemeClr val="folHlink"/>
              </a:buClr>
              <a:buSzPts val="1800"/>
              <a:buFont typeface="Noto Sans Symbols"/>
              <a:buChar char="■"/>
            </a:pPr>
            <a:r>
              <a:rPr b="0" i="0" lang="en-US" sz="3000" u="none">
                <a:solidFill>
                  <a:srgbClr val="009900"/>
                </a:solidFill>
                <a:latin typeface="Times New Roman"/>
                <a:ea typeface="Times New Roman"/>
                <a:cs typeface="Times New Roman"/>
                <a:sym typeface="Times New Roman"/>
              </a:rPr>
              <a:t>∈</a:t>
            </a:r>
            <a:r>
              <a:rPr b="0" baseline="-25000" i="0" lang="en-US" sz="3000" u="none">
                <a:solidFill>
                  <a:srgbClr val="009900"/>
                </a:solidFill>
                <a:latin typeface="Times New Roman"/>
                <a:ea typeface="Times New Roman"/>
                <a:cs typeface="Times New Roman"/>
                <a:sym typeface="Times New Roman"/>
              </a:rPr>
              <a:t>j</a:t>
            </a:r>
            <a:r>
              <a:rPr b="0" i="0" lang="en-US" sz="3000" u="none">
                <a:solidFill>
                  <a:schemeClr val="dk1"/>
                </a:solidFill>
                <a:latin typeface="Times New Roman"/>
                <a:ea typeface="Times New Roman"/>
                <a:cs typeface="Times New Roman"/>
                <a:sym typeface="Times New Roman"/>
              </a:rPr>
              <a:t> is a Gaussian distributed noise term</a:t>
            </a:r>
            <a:endParaRPr/>
          </a:p>
          <a:p>
            <a:pPr indent="-342900" lvl="0" marL="342900" rtl="0" algn="l">
              <a:lnSpc>
                <a:spcPct val="90000"/>
              </a:lnSpc>
              <a:spcBef>
                <a:spcPts val="600"/>
              </a:spcBef>
              <a:spcAft>
                <a:spcPts val="0"/>
              </a:spcAft>
              <a:buClr>
                <a:schemeClr val="folHlink"/>
              </a:buClr>
              <a:buSzPts val="1800"/>
              <a:buFont typeface="Noto Sans Symbols"/>
              <a:buChar char="■"/>
            </a:pPr>
            <a:r>
              <a:rPr b="0" i="0" lang="en-US" sz="3000" u="none">
                <a:solidFill>
                  <a:srgbClr val="009900"/>
                </a:solidFill>
                <a:latin typeface="Times New Roman"/>
                <a:ea typeface="Times New Roman"/>
                <a:cs typeface="Times New Roman"/>
                <a:sym typeface="Times New Roman"/>
              </a:rPr>
              <a:t>g</a:t>
            </a:r>
            <a:r>
              <a:rPr b="0" baseline="-25000" i="0" lang="en-US" sz="3000" u="none">
                <a:solidFill>
                  <a:srgbClr val="009900"/>
                </a:solidFill>
                <a:latin typeface="Times New Roman"/>
                <a:ea typeface="Times New Roman"/>
                <a:cs typeface="Times New Roman"/>
                <a:sym typeface="Times New Roman"/>
              </a:rPr>
              <a:t>j</a:t>
            </a:r>
            <a:r>
              <a:rPr b="0" i="0" lang="en-US" sz="3000" u="none">
                <a:solidFill>
                  <a:srgbClr val="009900"/>
                </a:solidFill>
                <a:latin typeface="Times New Roman"/>
                <a:ea typeface="Times New Roman"/>
                <a:cs typeface="Times New Roman"/>
                <a:sym typeface="Times New Roman"/>
              </a:rPr>
              <a:t>(X)</a:t>
            </a:r>
            <a:r>
              <a:rPr b="0" i="0" lang="en-US" sz="3000" u="none">
                <a:solidFill>
                  <a:schemeClr val="dk1"/>
                </a:solidFill>
                <a:latin typeface="Times New Roman"/>
                <a:ea typeface="Times New Roman"/>
                <a:cs typeface="Times New Roman"/>
                <a:sym typeface="Times New Roman"/>
              </a:rPr>
              <a:t> is an underlying deterministic function</a:t>
            </a:r>
            <a:endParaRPr b="0" baseline="-25000" i="0" sz="3000" u="none">
              <a:solidFill>
                <a:schemeClr val="dk1"/>
              </a:solidFill>
              <a:latin typeface="Times New Roman"/>
              <a:ea typeface="Times New Roman"/>
              <a:cs typeface="Times New Roman"/>
              <a:sym typeface="Times New Roman"/>
            </a:endParaRPr>
          </a:p>
          <a:p>
            <a:pPr indent="-228600" lvl="0" marL="342900" rtl="0" algn="l">
              <a:spcBef>
                <a:spcPts val="600"/>
              </a:spcBef>
              <a:spcAft>
                <a:spcPts val="0"/>
              </a:spcAft>
              <a:buSzPts val="1800"/>
              <a:buNone/>
            </a:pPr>
            <a:r>
              <a:t/>
            </a:r>
            <a:endParaRPr b="0" baseline="-25000" i="0" sz="3000" u="none">
              <a:solidFill>
                <a:schemeClr val="dk1"/>
              </a:solidFill>
              <a:latin typeface="Times New Roman"/>
              <a:ea typeface="Times New Roman"/>
              <a:cs typeface="Times New Roman"/>
              <a:sym typeface="Times New Roman"/>
            </a:endParaRPr>
          </a:p>
        </p:txBody>
      </p:sp>
      <p:pic>
        <p:nvPicPr>
          <p:cNvPr id="499" name="Google Shape;499;p59"/>
          <p:cNvPicPr preferRelativeResize="0"/>
          <p:nvPr/>
        </p:nvPicPr>
        <p:blipFill rotWithShape="1">
          <a:blip r:embed="rId3">
            <a:alphaModFix/>
          </a:blip>
          <a:srcRect b="0" l="0" r="0" t="0"/>
          <a:stretch/>
        </p:blipFill>
        <p:spPr>
          <a:xfrm>
            <a:off x="1979612" y="2636837"/>
            <a:ext cx="2663825" cy="917575"/>
          </a:xfrm>
          <a:prstGeom prst="rect">
            <a:avLst/>
          </a:prstGeom>
          <a:noFill/>
          <a:ln>
            <a:noFill/>
          </a:ln>
        </p:spPr>
      </p:pic>
      <p:pic>
        <p:nvPicPr>
          <p:cNvPr id="500" name="Google Shape;500;p59"/>
          <p:cNvPicPr preferRelativeResize="0"/>
          <p:nvPr/>
        </p:nvPicPr>
        <p:blipFill rotWithShape="1">
          <a:blip r:embed="rId4">
            <a:alphaModFix/>
          </a:blip>
          <a:srcRect b="0" l="0" r="0" t="0"/>
          <a:stretch/>
        </p:blipFill>
        <p:spPr>
          <a:xfrm>
            <a:off x="1979612" y="4292600"/>
            <a:ext cx="2017712" cy="469900"/>
          </a:xfrm>
          <a:prstGeom prst="rect">
            <a:avLst/>
          </a:prstGeom>
          <a:noFill/>
          <a:ln>
            <a:noFill/>
          </a:ln>
        </p:spPr>
      </p:pic>
      <p:pic>
        <p:nvPicPr>
          <p:cNvPr id="501" name="Google Shape;501;p59"/>
          <p:cNvPicPr preferRelativeResize="0"/>
          <p:nvPr/>
        </p:nvPicPr>
        <p:blipFill rotWithShape="1">
          <a:blip r:embed="rId5">
            <a:alphaModFix/>
          </a:blip>
          <a:srcRect b="0" l="0" r="0" t="0"/>
          <a:stretch/>
        </p:blipFill>
        <p:spPr>
          <a:xfrm>
            <a:off x="3348037" y="5837237"/>
            <a:ext cx="2665412" cy="1020762"/>
          </a:xfrm>
          <a:prstGeom prst="rect">
            <a:avLst/>
          </a:prstGeom>
          <a:noFill/>
          <a:ln>
            <a:noFill/>
          </a:ln>
        </p:spPr>
      </p:pic>
    </p:spTree>
  </p:cSld>
  <p:clrMapOvr>
    <a:masterClrMapping/>
  </p:clrMapOvr>
  <p:transition spd="slow">
    <p:fade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0"/>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507" name="Google Shape;507;p6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From Likelihood to Sum Square Errors</a:t>
            </a:r>
            <a:endParaRPr/>
          </a:p>
        </p:txBody>
      </p:sp>
      <p:sp>
        <p:nvSpPr>
          <p:cNvPr id="508" name="Google Shape;508;p60"/>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Noise term has zero mean and s.d. </a:t>
            </a:r>
            <a:r>
              <a:rPr b="0" i="0" lang="en-US" sz="2800" u="none">
                <a:solidFill>
                  <a:srgbClr val="009900"/>
                </a:solidFill>
                <a:latin typeface="Times New Roman"/>
                <a:ea typeface="Times New Roman"/>
                <a:cs typeface="Times New Roman"/>
                <a:sym typeface="Times New Roman"/>
              </a:rPr>
              <a:t>σ</a:t>
            </a:r>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rgbClr val="009900"/>
              </a:solidFill>
              <a:latin typeface="Times New Roman"/>
              <a:ea typeface="Times New Roman"/>
              <a:cs typeface="Times New Roman"/>
              <a:sym typeface="Times New Roman"/>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Neural network expected to provide a model of </a:t>
            </a:r>
            <a:r>
              <a:rPr b="0" i="0" lang="en-US" sz="2800" u="none">
                <a:solidFill>
                  <a:srgbClr val="009900"/>
                </a:solidFill>
                <a:latin typeface="Times New Roman"/>
                <a:ea typeface="Times New Roman"/>
                <a:cs typeface="Times New Roman"/>
                <a:sym typeface="Times New Roman"/>
              </a:rPr>
              <a:t>g(X)</a:t>
            </a:r>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rgbClr val="009900"/>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Since </a:t>
            </a:r>
            <a:r>
              <a:rPr b="0" i="0" lang="en-US" sz="2800" u="none">
                <a:solidFill>
                  <a:srgbClr val="009900"/>
                </a:solidFill>
                <a:latin typeface="Times New Roman"/>
                <a:ea typeface="Times New Roman"/>
                <a:cs typeface="Times New Roman"/>
                <a:sym typeface="Times New Roman"/>
              </a:rPr>
              <a:t>f(X,W)</a:t>
            </a:r>
            <a:r>
              <a:rPr b="0" i="0" lang="en-US" sz="2800" u="none">
                <a:solidFill>
                  <a:schemeClr val="dk1"/>
                </a:solidFill>
                <a:latin typeface="Times New Roman"/>
                <a:ea typeface="Times New Roman"/>
                <a:cs typeface="Times New Roman"/>
                <a:sym typeface="Times New Roman"/>
              </a:rPr>
              <a:t> is deterministic </a:t>
            </a:r>
            <a:r>
              <a:rPr b="0" i="0" lang="en-US" sz="2800" u="none">
                <a:solidFill>
                  <a:srgbClr val="009900"/>
                </a:solidFill>
                <a:latin typeface="Times New Roman"/>
                <a:ea typeface="Times New Roman"/>
                <a:cs typeface="Times New Roman"/>
                <a:sym typeface="Times New Roman"/>
              </a:rPr>
              <a:t>p(d</a:t>
            </a:r>
            <a:r>
              <a:rPr b="0" baseline="-25000" i="0" lang="en-US" sz="2800" u="none">
                <a:solidFill>
                  <a:srgbClr val="009900"/>
                </a:solidFill>
                <a:latin typeface="Times New Roman"/>
                <a:ea typeface="Times New Roman"/>
                <a:cs typeface="Times New Roman"/>
                <a:sym typeface="Times New Roman"/>
              </a:rPr>
              <a:t>j</a:t>
            </a:r>
            <a:r>
              <a:rPr b="0" i="0" lang="en-US" sz="2800" u="none">
                <a:solidFill>
                  <a:srgbClr val="009900"/>
                </a:solidFill>
                <a:latin typeface="Times New Roman"/>
                <a:ea typeface="Times New Roman"/>
                <a:cs typeface="Times New Roman"/>
                <a:sym typeface="Times New Roman"/>
              </a:rPr>
              <a:t>|X) = p(∈</a:t>
            </a:r>
            <a:r>
              <a:rPr b="0" baseline="-25000" i="0" lang="en-US" sz="2800" u="none">
                <a:solidFill>
                  <a:srgbClr val="009900"/>
                </a:solidFill>
                <a:latin typeface="Times New Roman"/>
                <a:ea typeface="Times New Roman"/>
                <a:cs typeface="Times New Roman"/>
                <a:sym typeface="Times New Roman"/>
              </a:rPr>
              <a:t>j</a:t>
            </a:r>
            <a:r>
              <a:rPr b="0" i="0" lang="en-US" sz="2800" u="none">
                <a:solidFill>
                  <a:srgbClr val="009900"/>
                </a:solidFill>
                <a:latin typeface="Times New Roman"/>
                <a:ea typeface="Times New Roman"/>
                <a:cs typeface="Times New Roman"/>
                <a:sym typeface="Times New Roman"/>
              </a:rPr>
              <a:t>)</a:t>
            </a:r>
            <a:endParaRPr b="0" i="0" sz="2800" u="none">
              <a:solidFill>
                <a:srgbClr val="009900"/>
              </a:solidFill>
              <a:latin typeface="Times New Roman"/>
              <a:ea typeface="Times New Roman"/>
              <a:cs typeface="Times New Roman"/>
              <a:sym typeface="Times New Roman"/>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rgbClr val="009900"/>
              </a:solidFill>
              <a:latin typeface="Times New Roman"/>
              <a:ea typeface="Times New Roman"/>
              <a:cs typeface="Times New Roman"/>
              <a:sym typeface="Times New Roman"/>
            </a:endParaRPr>
          </a:p>
          <a:p>
            <a:pPr indent="-236220" lvl="0" marL="342900" rtl="0" algn="l">
              <a:spcBef>
                <a:spcPts val="560"/>
              </a:spcBef>
              <a:spcAft>
                <a:spcPts val="0"/>
              </a:spcAft>
              <a:buSzPts val="1680"/>
              <a:buNone/>
            </a:pPr>
            <a:r>
              <a:t/>
            </a:r>
            <a:endParaRPr b="0" i="0" sz="2800" u="none">
              <a:solidFill>
                <a:srgbClr val="009900"/>
              </a:solidFill>
              <a:latin typeface="Times New Roman"/>
              <a:ea typeface="Times New Roman"/>
              <a:cs typeface="Times New Roman"/>
              <a:sym typeface="Times New Roman"/>
            </a:endParaRPr>
          </a:p>
        </p:txBody>
      </p:sp>
      <p:pic>
        <p:nvPicPr>
          <p:cNvPr id="509" name="Google Shape;509;p60"/>
          <p:cNvPicPr preferRelativeResize="0"/>
          <p:nvPr/>
        </p:nvPicPr>
        <p:blipFill rotWithShape="1">
          <a:blip r:embed="rId3">
            <a:alphaModFix/>
          </a:blip>
          <a:srcRect b="0" l="0" r="0" t="0"/>
          <a:stretch/>
        </p:blipFill>
        <p:spPr>
          <a:xfrm>
            <a:off x="1763712" y="2565400"/>
            <a:ext cx="4249737" cy="893762"/>
          </a:xfrm>
          <a:prstGeom prst="rect">
            <a:avLst/>
          </a:prstGeom>
          <a:noFill/>
          <a:ln>
            <a:noFill/>
          </a:ln>
        </p:spPr>
      </p:pic>
      <p:pic>
        <p:nvPicPr>
          <p:cNvPr id="510" name="Google Shape;510;p60"/>
          <p:cNvPicPr preferRelativeResize="0"/>
          <p:nvPr/>
        </p:nvPicPr>
        <p:blipFill rotWithShape="1">
          <a:blip r:embed="rId4">
            <a:alphaModFix/>
          </a:blip>
          <a:srcRect b="0" l="0" r="0" t="0"/>
          <a:stretch/>
        </p:blipFill>
        <p:spPr>
          <a:xfrm>
            <a:off x="2555875" y="4437062"/>
            <a:ext cx="2833687" cy="579437"/>
          </a:xfrm>
          <a:prstGeom prst="rect">
            <a:avLst/>
          </a:prstGeom>
          <a:noFill/>
          <a:ln>
            <a:noFill/>
          </a:ln>
        </p:spPr>
      </p:pic>
      <p:pic>
        <p:nvPicPr>
          <p:cNvPr id="511" name="Google Shape;511;p60"/>
          <p:cNvPicPr preferRelativeResize="0"/>
          <p:nvPr/>
        </p:nvPicPr>
        <p:blipFill rotWithShape="1">
          <a:blip r:embed="rId5">
            <a:alphaModFix/>
          </a:blip>
          <a:srcRect b="0" l="0" r="0" t="0"/>
          <a:stretch/>
        </p:blipFill>
        <p:spPr>
          <a:xfrm>
            <a:off x="1692275" y="5734050"/>
            <a:ext cx="5903912" cy="895350"/>
          </a:xfrm>
          <a:prstGeom prst="rect">
            <a:avLst/>
          </a:prstGeom>
          <a:noFill/>
          <a:ln>
            <a:noFill/>
          </a:ln>
        </p:spPr>
      </p:pic>
    </p:spTree>
  </p:cSld>
  <p:clrMapOvr>
    <a:masterClrMapping/>
  </p:clrMapOvr>
  <p:transition spd="slow">
    <p:fade thruBlk="1"/>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1"/>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517" name="Google Shape;517;p61"/>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From Likelihood to Sum Square Errors</a:t>
            </a:r>
            <a:endParaRPr/>
          </a:p>
        </p:txBody>
      </p:sp>
      <p:sp>
        <p:nvSpPr>
          <p:cNvPr id="518" name="Google Shape;518;p6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220980" lvl="0" marL="342900" rtl="0" algn="l">
              <a:lnSpc>
                <a:spcPct val="100000"/>
              </a:lnSpc>
              <a:spcBef>
                <a:spcPts val="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Neglecting the constant terms yields</a:t>
            </a:r>
            <a:endParaRPr/>
          </a:p>
        </p:txBody>
      </p:sp>
      <p:pic>
        <p:nvPicPr>
          <p:cNvPr id="519" name="Google Shape;519;p61"/>
          <p:cNvPicPr preferRelativeResize="0"/>
          <p:nvPr/>
        </p:nvPicPr>
        <p:blipFill rotWithShape="1">
          <a:blip r:embed="rId3">
            <a:alphaModFix/>
          </a:blip>
          <a:srcRect b="0" l="0" r="0" t="0"/>
          <a:stretch/>
        </p:blipFill>
        <p:spPr>
          <a:xfrm>
            <a:off x="755650" y="1700212"/>
            <a:ext cx="7920037" cy="2244725"/>
          </a:xfrm>
          <a:prstGeom prst="rect">
            <a:avLst/>
          </a:prstGeom>
          <a:noFill/>
          <a:ln>
            <a:noFill/>
          </a:ln>
        </p:spPr>
      </p:pic>
      <p:pic>
        <p:nvPicPr>
          <p:cNvPr id="520" name="Google Shape;520;p61"/>
          <p:cNvPicPr preferRelativeResize="0"/>
          <p:nvPr/>
        </p:nvPicPr>
        <p:blipFill rotWithShape="1">
          <a:blip r:embed="rId4">
            <a:alphaModFix/>
          </a:blip>
          <a:srcRect b="0" l="0" r="0" t="0"/>
          <a:stretch/>
        </p:blipFill>
        <p:spPr>
          <a:xfrm>
            <a:off x="2195512" y="5229225"/>
            <a:ext cx="4681537" cy="1209675"/>
          </a:xfrm>
          <a:prstGeom prst="rect">
            <a:avLst/>
          </a:prstGeom>
          <a:noFill/>
          <a:ln>
            <a:noFill/>
          </a:ln>
        </p:spPr>
      </p:pic>
    </p:spTree>
  </p:cSld>
  <p:clrMapOvr>
    <a:masterClrMapping/>
  </p:clrMapOvr>
  <p:transition spd="slow">
    <p:fade thruBlk="1"/>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2"/>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526" name="Google Shape;526;p62"/>
          <p:cNvSpPr txBox="1"/>
          <p:nvPr>
            <p:ph type="title"/>
          </p:nvPr>
        </p:nvSpPr>
        <p:spPr>
          <a:xfrm>
            <a:off x="1350962" y="260350"/>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Interpreting Network Signal Vectors</a:t>
            </a:r>
            <a:endParaRPr/>
          </a:p>
        </p:txBody>
      </p:sp>
      <p:sp>
        <p:nvSpPr>
          <p:cNvPr id="527" name="Google Shape;527;p62"/>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Re-write the sum of squares error function</a:t>
            </a:r>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rgbClr val="009900"/>
                </a:solidFill>
                <a:latin typeface="Times New Roman"/>
                <a:ea typeface="Times New Roman"/>
                <a:cs typeface="Times New Roman"/>
                <a:sym typeface="Times New Roman"/>
              </a:rPr>
              <a:t>1/Q</a:t>
            </a:r>
            <a:r>
              <a:rPr b="0" i="0" lang="en-US" sz="2800" u="none">
                <a:solidFill>
                  <a:schemeClr val="dk1"/>
                </a:solidFill>
                <a:latin typeface="Times New Roman"/>
                <a:ea typeface="Times New Roman"/>
                <a:cs typeface="Times New Roman"/>
                <a:sym typeface="Times New Roman"/>
              </a:rPr>
              <a:t> provides averaging, permits replacement of the summations by integrals</a:t>
            </a:r>
            <a:endParaRPr/>
          </a:p>
          <a:p>
            <a:pPr indent="-236220" lvl="0" marL="342900" rtl="0" algn="l">
              <a:spcBef>
                <a:spcPts val="560"/>
              </a:spcBef>
              <a:spcAft>
                <a:spcPts val="0"/>
              </a:spcAft>
              <a:buSzPts val="1680"/>
              <a:buNone/>
            </a:pPr>
            <a:r>
              <a:t/>
            </a:r>
            <a:endParaRPr b="0" i="0" sz="2800" u="none">
              <a:solidFill>
                <a:schemeClr val="dk1"/>
              </a:solidFill>
              <a:latin typeface="Times New Roman"/>
              <a:ea typeface="Times New Roman"/>
              <a:cs typeface="Times New Roman"/>
              <a:sym typeface="Times New Roman"/>
            </a:endParaRPr>
          </a:p>
        </p:txBody>
      </p:sp>
      <p:pic>
        <p:nvPicPr>
          <p:cNvPr id="528" name="Google Shape;528;p62"/>
          <p:cNvPicPr preferRelativeResize="0"/>
          <p:nvPr/>
        </p:nvPicPr>
        <p:blipFill rotWithShape="1">
          <a:blip r:embed="rId3">
            <a:alphaModFix/>
          </a:blip>
          <a:srcRect b="0" l="0" r="0" t="0"/>
          <a:stretch/>
        </p:blipFill>
        <p:spPr>
          <a:xfrm>
            <a:off x="1763712" y="2565400"/>
            <a:ext cx="4537075" cy="846137"/>
          </a:xfrm>
          <a:prstGeom prst="rect">
            <a:avLst/>
          </a:prstGeom>
          <a:noFill/>
          <a:ln>
            <a:noFill/>
          </a:ln>
        </p:spPr>
      </p:pic>
      <p:pic>
        <p:nvPicPr>
          <p:cNvPr id="529" name="Google Shape;529;p62"/>
          <p:cNvPicPr preferRelativeResize="0"/>
          <p:nvPr/>
        </p:nvPicPr>
        <p:blipFill rotWithShape="1">
          <a:blip r:embed="rId4">
            <a:alphaModFix/>
          </a:blip>
          <a:srcRect b="0" l="0" r="0" t="0"/>
          <a:stretch/>
        </p:blipFill>
        <p:spPr>
          <a:xfrm>
            <a:off x="1692275" y="4581525"/>
            <a:ext cx="5040312" cy="1754187"/>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113" name="Google Shape;113;p1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Notion of Prior</a:t>
            </a:r>
            <a:endParaRPr/>
          </a:p>
        </p:txBody>
      </p:sp>
      <p:sp>
        <p:nvSpPr>
          <p:cNvPr id="114" name="Google Shape;114;p18"/>
          <p:cNvSpPr txBox="1"/>
          <p:nvPr>
            <p:ph idx="1" type="body"/>
          </p:nvPr>
        </p:nvSpPr>
        <p:spPr>
          <a:xfrm>
            <a:off x="684212" y="21336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a:t>
            </a:r>
            <a:r>
              <a:rPr b="0" i="0" lang="en-US" sz="3200" u="none">
                <a:solidFill>
                  <a:srgbClr val="0000FF"/>
                </a:solidFill>
                <a:latin typeface="Times New Roman"/>
                <a:ea typeface="Times New Roman"/>
                <a:cs typeface="Times New Roman"/>
                <a:sym typeface="Times New Roman"/>
              </a:rPr>
              <a:t>prior probability</a:t>
            </a:r>
            <a:r>
              <a:rPr b="0" i="0" lang="en-US" sz="3200" u="none">
                <a:solidFill>
                  <a:schemeClr val="dk1"/>
                </a:solidFill>
                <a:latin typeface="Times New Roman"/>
                <a:ea typeface="Times New Roman"/>
                <a:cs typeface="Times New Roman"/>
                <a:sym typeface="Times New Roman"/>
              </a:rPr>
              <a:t> </a:t>
            </a:r>
            <a:r>
              <a:rPr b="0" i="0" lang="en-US" sz="3200" u="none">
                <a:solidFill>
                  <a:srgbClr val="009900"/>
                </a:solidFill>
                <a:latin typeface="Times New Roman"/>
                <a:ea typeface="Times New Roman"/>
                <a:cs typeface="Times New Roman"/>
                <a:sym typeface="Times New Roman"/>
              </a:rPr>
              <a:t>P(C</a:t>
            </a:r>
            <a:r>
              <a:rPr b="0" baseline="-25000" i="0" lang="en-US" sz="3200" u="none">
                <a:solidFill>
                  <a:srgbClr val="009900"/>
                </a:solidFill>
                <a:latin typeface="Times New Roman"/>
                <a:ea typeface="Times New Roman"/>
                <a:cs typeface="Times New Roman"/>
                <a:sym typeface="Times New Roman"/>
              </a:rPr>
              <a:t>k</a:t>
            </a:r>
            <a:r>
              <a:rPr b="0" i="0" lang="en-US" sz="3200" u="none">
                <a:solidFill>
                  <a:srgbClr val="009900"/>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 of a pattern belonging to class </a:t>
            </a:r>
            <a:r>
              <a:rPr b="0" i="0" lang="en-US" sz="3200" u="none">
                <a:solidFill>
                  <a:srgbClr val="009900"/>
                </a:solidFill>
                <a:latin typeface="Times New Roman"/>
                <a:ea typeface="Times New Roman"/>
                <a:cs typeface="Times New Roman"/>
                <a:sym typeface="Times New Roman"/>
              </a:rPr>
              <a:t>C</a:t>
            </a:r>
            <a:r>
              <a:rPr b="0" baseline="-25000" i="0" lang="en-US" sz="3200" u="none">
                <a:solidFill>
                  <a:srgbClr val="009900"/>
                </a:solidFill>
                <a:latin typeface="Times New Roman"/>
                <a:ea typeface="Times New Roman"/>
                <a:cs typeface="Times New Roman"/>
                <a:sym typeface="Times New Roman"/>
              </a:rPr>
              <a:t>k</a:t>
            </a:r>
            <a:r>
              <a:rPr b="0" i="0" lang="en-US" sz="3200" u="none">
                <a:solidFill>
                  <a:schemeClr val="dk1"/>
                </a:solidFill>
                <a:latin typeface="Times New Roman"/>
                <a:ea typeface="Times New Roman"/>
                <a:cs typeface="Times New Roman"/>
                <a:sym typeface="Times New Roman"/>
              </a:rPr>
              <a:t> is measured by the fraction of patterns in that class assuming an infinite number of patterns in the training set.</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Priors influence our decision to assign an unseen pattern to a class.</a:t>
            </a:r>
            <a:endParaRPr/>
          </a:p>
        </p:txBody>
      </p:sp>
    </p:spTree>
  </p:cSld>
  <p:clrMapOvr>
    <a:masterClrMapping/>
  </p:clrMapOvr>
  <p:transition spd="slow">
    <p:fade thruBlk="1"/>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3"/>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535" name="Google Shape;535;p6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Interpreting Network Signal Vectors</a:t>
            </a:r>
            <a:endParaRPr/>
          </a:p>
        </p:txBody>
      </p:sp>
      <p:sp>
        <p:nvSpPr>
          <p:cNvPr id="536" name="Google Shape;536;p63"/>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500"/>
              <a:buFont typeface="Noto Sans Symbols"/>
              <a:buChar char="■"/>
            </a:pPr>
            <a:r>
              <a:rPr b="0" i="0" lang="en-US" sz="2500" u="none">
                <a:solidFill>
                  <a:schemeClr val="dk1"/>
                </a:solidFill>
                <a:latin typeface="Times New Roman"/>
                <a:ea typeface="Times New Roman"/>
                <a:cs typeface="Times New Roman"/>
                <a:sym typeface="Times New Roman"/>
              </a:rPr>
              <a:t>Algebra yields</a:t>
            </a:r>
            <a:endParaRPr/>
          </a:p>
          <a:p>
            <a:pPr indent="-247650" lvl="0" marL="342900" rtl="0" algn="l">
              <a:lnSpc>
                <a:spcPct val="100000"/>
              </a:lnSpc>
              <a:spcBef>
                <a:spcPts val="500"/>
              </a:spcBef>
              <a:spcAft>
                <a:spcPts val="0"/>
              </a:spcAft>
              <a:buClr>
                <a:schemeClr val="folHlink"/>
              </a:buClr>
              <a:buSzPts val="1500"/>
              <a:buFont typeface="Noto Sans Symbols"/>
              <a:buNone/>
            </a:pPr>
            <a:r>
              <a:t/>
            </a:r>
            <a:endParaRPr b="0" i="0" sz="2500" u="none">
              <a:solidFill>
                <a:schemeClr val="dk1"/>
              </a:solidFill>
              <a:latin typeface="Times New Roman"/>
              <a:ea typeface="Times New Roman"/>
              <a:cs typeface="Times New Roman"/>
              <a:sym typeface="Times New Roman"/>
            </a:endParaRPr>
          </a:p>
          <a:p>
            <a:pPr indent="-247650" lvl="0" marL="342900" rtl="0" algn="l">
              <a:lnSpc>
                <a:spcPct val="100000"/>
              </a:lnSpc>
              <a:spcBef>
                <a:spcPts val="500"/>
              </a:spcBef>
              <a:spcAft>
                <a:spcPts val="0"/>
              </a:spcAft>
              <a:buClr>
                <a:schemeClr val="folHlink"/>
              </a:buClr>
              <a:buSzPts val="1500"/>
              <a:buFont typeface="Noto Sans Symbols"/>
              <a:buNone/>
            </a:pPr>
            <a:r>
              <a:t/>
            </a:r>
            <a:endParaRPr b="0" i="0" sz="2500" u="none">
              <a:solidFill>
                <a:schemeClr val="dk1"/>
              </a:solidFill>
              <a:latin typeface="Times New Roman"/>
              <a:ea typeface="Times New Roman"/>
              <a:cs typeface="Times New Roman"/>
              <a:sym typeface="Times New Roman"/>
            </a:endParaRPr>
          </a:p>
          <a:p>
            <a:pPr indent="-247650" lvl="0" marL="342900" rtl="0" algn="l">
              <a:lnSpc>
                <a:spcPct val="100000"/>
              </a:lnSpc>
              <a:spcBef>
                <a:spcPts val="500"/>
              </a:spcBef>
              <a:spcAft>
                <a:spcPts val="0"/>
              </a:spcAft>
              <a:buClr>
                <a:schemeClr val="folHlink"/>
              </a:buClr>
              <a:buSzPts val="1500"/>
              <a:buFont typeface="Noto Sans Symbols"/>
              <a:buNone/>
            </a:pPr>
            <a:r>
              <a:t/>
            </a:r>
            <a:endParaRPr b="0" i="0" sz="2500" u="none">
              <a:solidFill>
                <a:schemeClr val="dk1"/>
              </a:solidFill>
              <a:latin typeface="Times New Roman"/>
              <a:ea typeface="Times New Roman"/>
              <a:cs typeface="Times New Roman"/>
              <a:sym typeface="Times New Roman"/>
            </a:endParaRPr>
          </a:p>
          <a:p>
            <a:pPr indent="-247650" lvl="0" marL="342900" rtl="0" algn="l">
              <a:lnSpc>
                <a:spcPct val="100000"/>
              </a:lnSpc>
              <a:spcBef>
                <a:spcPts val="500"/>
              </a:spcBef>
              <a:spcAft>
                <a:spcPts val="0"/>
              </a:spcAft>
              <a:buClr>
                <a:schemeClr val="folHlink"/>
              </a:buClr>
              <a:buSzPts val="1500"/>
              <a:buFont typeface="Noto Sans Symbols"/>
              <a:buNone/>
            </a:pPr>
            <a:r>
              <a:t/>
            </a:r>
            <a:endParaRPr b="0" i="0" sz="2500" u="none">
              <a:solidFill>
                <a:schemeClr val="dk1"/>
              </a:solidFill>
              <a:latin typeface="Times New Roman"/>
              <a:ea typeface="Times New Roman"/>
              <a:cs typeface="Times New Roman"/>
              <a:sym typeface="Times New Roman"/>
            </a:endParaRPr>
          </a:p>
          <a:p>
            <a:pPr indent="-342900" lvl="0" marL="342900" rtl="0" algn="l">
              <a:lnSpc>
                <a:spcPct val="100000"/>
              </a:lnSpc>
              <a:spcBef>
                <a:spcPts val="500"/>
              </a:spcBef>
              <a:spcAft>
                <a:spcPts val="0"/>
              </a:spcAft>
              <a:buClr>
                <a:schemeClr val="folHlink"/>
              </a:buClr>
              <a:buSzPts val="1500"/>
              <a:buFont typeface="Noto Sans Symbols"/>
              <a:buChar char="■"/>
            </a:pPr>
            <a:r>
              <a:rPr b="0" i="0" lang="en-US" sz="2500" u="none">
                <a:solidFill>
                  <a:schemeClr val="dk1"/>
                </a:solidFill>
                <a:latin typeface="Times New Roman"/>
                <a:ea typeface="Times New Roman"/>
                <a:cs typeface="Times New Roman"/>
                <a:sym typeface="Times New Roman"/>
              </a:rPr>
              <a:t>Error is minimized when </a:t>
            </a:r>
            <a:r>
              <a:rPr b="0" i="0" lang="en-US" sz="2500" u="none">
                <a:solidFill>
                  <a:srgbClr val="009900"/>
                </a:solidFill>
                <a:latin typeface="Times New Roman"/>
                <a:ea typeface="Times New Roman"/>
                <a:cs typeface="Times New Roman"/>
                <a:sym typeface="Times New Roman"/>
              </a:rPr>
              <a:t>f</a:t>
            </a:r>
            <a:r>
              <a:rPr b="0" baseline="-25000" i="0" lang="en-US" sz="2500" u="none">
                <a:solidFill>
                  <a:srgbClr val="009900"/>
                </a:solidFill>
                <a:latin typeface="Times New Roman"/>
                <a:ea typeface="Times New Roman"/>
                <a:cs typeface="Times New Roman"/>
                <a:sym typeface="Times New Roman"/>
              </a:rPr>
              <a:t>j</a:t>
            </a:r>
            <a:r>
              <a:rPr b="0" i="0" lang="en-US" sz="2500" u="none">
                <a:solidFill>
                  <a:srgbClr val="009900"/>
                </a:solidFill>
                <a:latin typeface="Times New Roman"/>
                <a:ea typeface="Times New Roman"/>
                <a:cs typeface="Times New Roman"/>
                <a:sym typeface="Times New Roman"/>
              </a:rPr>
              <a:t>(X,W) = E[d</a:t>
            </a:r>
            <a:r>
              <a:rPr b="0" baseline="-25000" i="0" lang="en-US" sz="2500" u="none">
                <a:solidFill>
                  <a:srgbClr val="009900"/>
                </a:solidFill>
                <a:latin typeface="Times New Roman"/>
                <a:ea typeface="Times New Roman"/>
                <a:cs typeface="Times New Roman"/>
                <a:sym typeface="Times New Roman"/>
              </a:rPr>
              <a:t>j</a:t>
            </a:r>
            <a:r>
              <a:rPr b="0" i="0" lang="en-US" sz="2500" u="none">
                <a:solidFill>
                  <a:srgbClr val="009900"/>
                </a:solidFill>
                <a:latin typeface="Times New Roman"/>
                <a:ea typeface="Times New Roman"/>
                <a:cs typeface="Times New Roman"/>
                <a:sym typeface="Times New Roman"/>
              </a:rPr>
              <a:t>|X]</a:t>
            </a:r>
            <a:r>
              <a:rPr b="0" i="0" lang="en-US" sz="2500" u="none">
                <a:solidFill>
                  <a:schemeClr val="dk1"/>
                </a:solidFill>
                <a:latin typeface="Times New Roman"/>
                <a:ea typeface="Times New Roman"/>
                <a:cs typeface="Times New Roman"/>
                <a:sym typeface="Times New Roman"/>
              </a:rPr>
              <a:t> for each </a:t>
            </a:r>
            <a:r>
              <a:rPr b="0" i="0" lang="en-US" sz="2500" u="none">
                <a:solidFill>
                  <a:srgbClr val="009900"/>
                </a:solidFill>
                <a:latin typeface="Times New Roman"/>
                <a:ea typeface="Times New Roman"/>
                <a:cs typeface="Times New Roman"/>
                <a:sym typeface="Times New Roman"/>
              </a:rPr>
              <a:t>j</a:t>
            </a:r>
            <a:r>
              <a:rPr b="0" i="0" lang="en-US" sz="25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500"/>
              </a:spcBef>
              <a:spcAft>
                <a:spcPts val="0"/>
              </a:spcAft>
              <a:buClr>
                <a:schemeClr val="folHlink"/>
              </a:buClr>
              <a:buSzPts val="1500"/>
              <a:buFont typeface="Noto Sans Symbols"/>
              <a:buChar char="■"/>
            </a:pPr>
            <a:r>
              <a:rPr b="0" i="0" lang="en-US" sz="2500" u="none">
                <a:solidFill>
                  <a:schemeClr val="dk1"/>
                </a:solidFill>
                <a:latin typeface="Times New Roman"/>
                <a:ea typeface="Times New Roman"/>
                <a:cs typeface="Times New Roman"/>
                <a:sym typeface="Times New Roman"/>
              </a:rPr>
              <a:t>The error minimization procedure tends to drive the network map </a:t>
            </a:r>
            <a:r>
              <a:rPr b="0" i="0" lang="en-US" sz="2500" u="none">
                <a:solidFill>
                  <a:srgbClr val="009900"/>
                </a:solidFill>
                <a:latin typeface="Times New Roman"/>
                <a:ea typeface="Times New Roman"/>
                <a:cs typeface="Times New Roman"/>
                <a:sym typeface="Times New Roman"/>
              </a:rPr>
              <a:t>f</a:t>
            </a:r>
            <a:r>
              <a:rPr b="0" baseline="-25000" i="0" lang="en-US" sz="2500" u="none">
                <a:solidFill>
                  <a:srgbClr val="009900"/>
                </a:solidFill>
                <a:latin typeface="Times New Roman"/>
                <a:ea typeface="Times New Roman"/>
                <a:cs typeface="Times New Roman"/>
                <a:sym typeface="Times New Roman"/>
              </a:rPr>
              <a:t>j</a:t>
            </a:r>
            <a:r>
              <a:rPr b="0" i="0" lang="en-US" sz="2500" u="none">
                <a:solidFill>
                  <a:srgbClr val="009900"/>
                </a:solidFill>
                <a:latin typeface="Times New Roman"/>
                <a:ea typeface="Times New Roman"/>
                <a:cs typeface="Times New Roman"/>
                <a:sym typeface="Times New Roman"/>
              </a:rPr>
              <a:t>(X,W)</a:t>
            </a:r>
            <a:r>
              <a:rPr b="0" i="0" lang="en-US" sz="2500" u="none">
                <a:solidFill>
                  <a:schemeClr val="dk1"/>
                </a:solidFill>
                <a:latin typeface="Times New Roman"/>
                <a:ea typeface="Times New Roman"/>
                <a:cs typeface="Times New Roman"/>
                <a:sym typeface="Times New Roman"/>
              </a:rPr>
              <a:t> towards the conditional average </a:t>
            </a:r>
            <a:r>
              <a:rPr b="0" i="0" lang="en-US" sz="2500" u="none">
                <a:solidFill>
                  <a:srgbClr val="009900"/>
                </a:solidFill>
                <a:latin typeface="Times New Roman"/>
                <a:ea typeface="Times New Roman"/>
                <a:cs typeface="Times New Roman"/>
                <a:sym typeface="Times New Roman"/>
              </a:rPr>
              <a:t>E[d</a:t>
            </a:r>
            <a:r>
              <a:rPr b="0" baseline="-25000" i="0" lang="en-US" sz="2500" u="none">
                <a:solidFill>
                  <a:srgbClr val="009900"/>
                </a:solidFill>
                <a:latin typeface="Times New Roman"/>
                <a:ea typeface="Times New Roman"/>
                <a:cs typeface="Times New Roman"/>
                <a:sym typeface="Times New Roman"/>
              </a:rPr>
              <a:t>j</a:t>
            </a:r>
            <a:r>
              <a:rPr b="0" i="0" lang="en-US" sz="2500" u="none">
                <a:solidFill>
                  <a:srgbClr val="009900"/>
                </a:solidFill>
                <a:latin typeface="Times New Roman"/>
                <a:ea typeface="Times New Roman"/>
                <a:cs typeface="Times New Roman"/>
                <a:sym typeface="Times New Roman"/>
              </a:rPr>
              <a:t>,X]</a:t>
            </a:r>
            <a:r>
              <a:rPr b="0" i="0" lang="en-US" sz="2500" u="none">
                <a:solidFill>
                  <a:schemeClr val="dk1"/>
                </a:solidFill>
                <a:latin typeface="Times New Roman"/>
                <a:ea typeface="Times New Roman"/>
                <a:cs typeface="Times New Roman"/>
                <a:sym typeface="Times New Roman"/>
              </a:rPr>
              <a:t> of the desired outputs</a:t>
            </a:r>
            <a:endParaRPr/>
          </a:p>
          <a:p>
            <a:pPr indent="-342900" lvl="0" marL="342900" rtl="0" algn="l">
              <a:lnSpc>
                <a:spcPct val="100000"/>
              </a:lnSpc>
              <a:spcBef>
                <a:spcPts val="500"/>
              </a:spcBef>
              <a:spcAft>
                <a:spcPts val="0"/>
              </a:spcAft>
              <a:buClr>
                <a:schemeClr val="folHlink"/>
              </a:buClr>
              <a:buSzPts val="1500"/>
              <a:buFont typeface="Noto Sans Symbols"/>
              <a:buChar char="■"/>
            </a:pPr>
            <a:r>
              <a:rPr b="0" i="0" lang="en-US" sz="2500" u="none">
                <a:solidFill>
                  <a:schemeClr val="dk1"/>
                </a:solidFill>
                <a:latin typeface="Times New Roman"/>
                <a:ea typeface="Times New Roman"/>
                <a:cs typeface="Times New Roman"/>
                <a:sym typeface="Times New Roman"/>
              </a:rPr>
              <a:t>At the error minimum, network map approximates the regression of </a:t>
            </a:r>
            <a:r>
              <a:rPr b="0" i="0" lang="en-US" sz="2500" u="none">
                <a:solidFill>
                  <a:srgbClr val="009900"/>
                </a:solidFill>
                <a:latin typeface="Times New Roman"/>
                <a:ea typeface="Times New Roman"/>
                <a:cs typeface="Times New Roman"/>
                <a:sym typeface="Times New Roman"/>
              </a:rPr>
              <a:t>d</a:t>
            </a:r>
            <a:r>
              <a:rPr b="0" i="0" lang="en-US" sz="2500" u="none">
                <a:solidFill>
                  <a:schemeClr val="dk1"/>
                </a:solidFill>
                <a:latin typeface="Times New Roman"/>
                <a:ea typeface="Times New Roman"/>
                <a:cs typeface="Times New Roman"/>
                <a:sym typeface="Times New Roman"/>
              </a:rPr>
              <a:t> conditioned on </a:t>
            </a:r>
            <a:r>
              <a:rPr b="0" i="0" lang="en-US" sz="2500" u="none">
                <a:solidFill>
                  <a:srgbClr val="009900"/>
                </a:solidFill>
                <a:latin typeface="Times New Roman"/>
                <a:ea typeface="Times New Roman"/>
                <a:cs typeface="Times New Roman"/>
                <a:sym typeface="Times New Roman"/>
              </a:rPr>
              <a:t>X</a:t>
            </a:r>
            <a:r>
              <a:rPr b="0" i="0" lang="en-US" sz="2500" u="none">
                <a:solidFill>
                  <a:schemeClr val="dk1"/>
                </a:solidFill>
                <a:latin typeface="Times New Roman"/>
                <a:ea typeface="Times New Roman"/>
                <a:cs typeface="Times New Roman"/>
                <a:sym typeface="Times New Roman"/>
              </a:rPr>
              <a:t>!</a:t>
            </a:r>
            <a:endParaRPr/>
          </a:p>
        </p:txBody>
      </p:sp>
      <p:pic>
        <p:nvPicPr>
          <p:cNvPr id="537" name="Google Shape;537;p63"/>
          <p:cNvPicPr preferRelativeResize="0"/>
          <p:nvPr/>
        </p:nvPicPr>
        <p:blipFill rotWithShape="1">
          <a:blip r:embed="rId3">
            <a:alphaModFix/>
          </a:blip>
          <a:srcRect b="0" l="0" r="0" t="0"/>
          <a:stretch/>
        </p:blipFill>
        <p:spPr>
          <a:xfrm>
            <a:off x="1835150" y="2492375"/>
            <a:ext cx="5111750" cy="1927225"/>
          </a:xfrm>
          <a:prstGeom prst="rect">
            <a:avLst/>
          </a:prstGeom>
          <a:noFill/>
          <a:ln>
            <a:noFill/>
          </a:ln>
        </p:spPr>
      </p:pic>
    </p:spTree>
  </p:cSld>
  <p:clrMapOvr>
    <a:masterClrMapping/>
  </p:clrMapOvr>
  <p:transition spd="slow">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4"/>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543" name="Google Shape;543;p64"/>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Numerical Example</a:t>
            </a:r>
            <a:endParaRPr/>
          </a:p>
        </p:txBody>
      </p:sp>
      <p:sp>
        <p:nvSpPr>
          <p:cNvPr id="544" name="Google Shape;544;p64"/>
          <p:cNvSpPr txBox="1"/>
          <p:nvPr>
            <p:ph idx="1" type="body"/>
          </p:nvPr>
        </p:nvSpPr>
        <p:spPr>
          <a:xfrm>
            <a:off x="539750" y="2060575"/>
            <a:ext cx="3330575"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560"/>
              <a:buFont typeface="Noto Sans Symbols"/>
              <a:buChar char="■"/>
            </a:pPr>
            <a:r>
              <a:rPr b="0" i="0" lang="en-US" sz="2600" u="none">
                <a:solidFill>
                  <a:schemeClr val="dk1"/>
                </a:solidFill>
                <a:latin typeface="Times New Roman"/>
                <a:ea typeface="Times New Roman"/>
                <a:cs typeface="Times New Roman"/>
                <a:sym typeface="Times New Roman"/>
              </a:rPr>
              <a:t>Noisy distribution of 200 points distributed about the function</a:t>
            </a:r>
            <a:endParaRPr/>
          </a:p>
          <a:p>
            <a:pPr indent="-342900" lvl="0" marL="342900" rtl="0" algn="l">
              <a:lnSpc>
                <a:spcPct val="90000"/>
              </a:lnSpc>
              <a:spcBef>
                <a:spcPts val="520"/>
              </a:spcBef>
              <a:spcAft>
                <a:spcPts val="0"/>
              </a:spcAft>
              <a:buClr>
                <a:schemeClr val="folHlink"/>
              </a:buClr>
              <a:buSzPts val="1560"/>
              <a:buFont typeface="Noto Sans Symbols"/>
              <a:buChar char="■"/>
            </a:pPr>
            <a:r>
              <a:rPr b="0" i="0" lang="en-US" sz="2600" u="none">
                <a:solidFill>
                  <a:schemeClr val="dk1"/>
                </a:solidFill>
                <a:latin typeface="Times New Roman"/>
                <a:ea typeface="Times New Roman"/>
                <a:cs typeface="Times New Roman"/>
                <a:sym typeface="Times New Roman"/>
              </a:rPr>
              <a:t>Used to train a neural network with 7 hidden nodes</a:t>
            </a:r>
            <a:endParaRPr/>
          </a:p>
          <a:p>
            <a:pPr indent="-342900" lvl="0" marL="342900" rtl="0" algn="l">
              <a:lnSpc>
                <a:spcPct val="90000"/>
              </a:lnSpc>
              <a:spcBef>
                <a:spcPts val="520"/>
              </a:spcBef>
              <a:spcAft>
                <a:spcPts val="0"/>
              </a:spcAft>
              <a:buClr>
                <a:schemeClr val="folHlink"/>
              </a:buClr>
              <a:buSzPts val="1560"/>
              <a:buFont typeface="Noto Sans Symbols"/>
              <a:buChar char="■"/>
            </a:pPr>
            <a:r>
              <a:rPr b="0" i="0" lang="en-US" sz="2600" u="none">
                <a:solidFill>
                  <a:schemeClr val="dk1"/>
                </a:solidFill>
                <a:latin typeface="Times New Roman"/>
                <a:ea typeface="Times New Roman"/>
                <a:cs typeface="Times New Roman"/>
                <a:sym typeface="Times New Roman"/>
              </a:rPr>
              <a:t>Response of the network is plotted with a continuous line</a:t>
            </a:r>
            <a:endParaRPr/>
          </a:p>
        </p:txBody>
      </p:sp>
      <p:pic>
        <p:nvPicPr>
          <p:cNvPr id="545" name="Google Shape;545;p64"/>
          <p:cNvPicPr preferRelativeResize="0"/>
          <p:nvPr/>
        </p:nvPicPr>
        <p:blipFill rotWithShape="1">
          <a:blip r:embed="rId3">
            <a:alphaModFix/>
          </a:blip>
          <a:srcRect b="0" l="0" r="0" t="0"/>
          <a:stretch/>
        </p:blipFill>
        <p:spPr>
          <a:xfrm>
            <a:off x="3924300" y="2133600"/>
            <a:ext cx="4751387" cy="3635375"/>
          </a:xfrm>
          <a:prstGeom prst="rect">
            <a:avLst/>
          </a:prstGeom>
          <a:noFill/>
          <a:ln>
            <a:noFill/>
          </a:ln>
        </p:spPr>
      </p:pic>
    </p:spTree>
  </p:cSld>
  <p:clrMapOvr>
    <a:masterClrMapping/>
  </p:clrMapOvr>
  <p:transition spd="slow">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551" name="Google Shape;551;p65"/>
          <p:cNvSpPr txBox="1"/>
          <p:nvPr>
            <p:ph type="title"/>
          </p:nvPr>
        </p:nvSpPr>
        <p:spPr>
          <a:xfrm>
            <a:off x="1042987" y="4048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Residual Error</a:t>
            </a:r>
            <a:endParaRPr/>
          </a:p>
        </p:txBody>
      </p:sp>
      <p:sp>
        <p:nvSpPr>
          <p:cNvPr id="552" name="Google Shape;552;p65"/>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500"/>
              <a:buFont typeface="Noto Sans Symbols"/>
              <a:buChar char="■"/>
            </a:pPr>
            <a:r>
              <a:rPr b="0" i="0" lang="en-US" sz="2500" u="none">
                <a:solidFill>
                  <a:schemeClr val="dk1"/>
                </a:solidFill>
                <a:latin typeface="Times New Roman"/>
                <a:ea typeface="Times New Roman"/>
                <a:cs typeface="Times New Roman"/>
                <a:sym typeface="Times New Roman"/>
              </a:rPr>
              <a:t>The error expression just presented neglected an integral term shown below</a:t>
            </a:r>
            <a:endParaRPr/>
          </a:p>
          <a:p>
            <a:pPr indent="-247650" lvl="0" marL="342900" rtl="0" algn="l">
              <a:lnSpc>
                <a:spcPct val="100000"/>
              </a:lnSpc>
              <a:spcBef>
                <a:spcPts val="500"/>
              </a:spcBef>
              <a:spcAft>
                <a:spcPts val="0"/>
              </a:spcAft>
              <a:buClr>
                <a:schemeClr val="folHlink"/>
              </a:buClr>
              <a:buSzPts val="1500"/>
              <a:buFont typeface="Noto Sans Symbols"/>
              <a:buNone/>
            </a:pPr>
            <a:r>
              <a:t/>
            </a:r>
            <a:endParaRPr b="0" i="0" sz="2500" u="none">
              <a:solidFill>
                <a:schemeClr val="dk1"/>
              </a:solidFill>
              <a:latin typeface="Times New Roman"/>
              <a:ea typeface="Times New Roman"/>
              <a:cs typeface="Times New Roman"/>
              <a:sym typeface="Times New Roman"/>
            </a:endParaRPr>
          </a:p>
          <a:p>
            <a:pPr indent="-247650" lvl="0" marL="342900" rtl="0" algn="l">
              <a:lnSpc>
                <a:spcPct val="100000"/>
              </a:lnSpc>
              <a:spcBef>
                <a:spcPts val="500"/>
              </a:spcBef>
              <a:spcAft>
                <a:spcPts val="0"/>
              </a:spcAft>
              <a:buClr>
                <a:schemeClr val="folHlink"/>
              </a:buClr>
              <a:buSzPts val="1500"/>
              <a:buFont typeface="Noto Sans Symbols"/>
              <a:buNone/>
            </a:pPr>
            <a:r>
              <a:t/>
            </a:r>
            <a:endParaRPr b="0" i="0" sz="2500" u="none">
              <a:solidFill>
                <a:schemeClr val="dk1"/>
              </a:solidFill>
              <a:latin typeface="Times New Roman"/>
              <a:ea typeface="Times New Roman"/>
              <a:cs typeface="Times New Roman"/>
              <a:sym typeface="Times New Roman"/>
            </a:endParaRPr>
          </a:p>
          <a:p>
            <a:pPr indent="-247650" lvl="0" marL="342900" rtl="0" algn="l">
              <a:lnSpc>
                <a:spcPct val="100000"/>
              </a:lnSpc>
              <a:spcBef>
                <a:spcPts val="500"/>
              </a:spcBef>
              <a:spcAft>
                <a:spcPts val="0"/>
              </a:spcAft>
              <a:buClr>
                <a:schemeClr val="folHlink"/>
              </a:buClr>
              <a:buSzPts val="1500"/>
              <a:buFont typeface="Noto Sans Symbols"/>
              <a:buNone/>
            </a:pPr>
            <a:r>
              <a:t/>
            </a:r>
            <a:endParaRPr b="0" i="0" sz="2500" u="none">
              <a:solidFill>
                <a:schemeClr val="dk1"/>
              </a:solidFill>
              <a:latin typeface="Times New Roman"/>
              <a:ea typeface="Times New Roman"/>
              <a:cs typeface="Times New Roman"/>
              <a:sym typeface="Times New Roman"/>
            </a:endParaRPr>
          </a:p>
          <a:p>
            <a:pPr indent="-247650" lvl="0" marL="342900" rtl="0" algn="l">
              <a:lnSpc>
                <a:spcPct val="100000"/>
              </a:lnSpc>
              <a:spcBef>
                <a:spcPts val="500"/>
              </a:spcBef>
              <a:spcAft>
                <a:spcPts val="0"/>
              </a:spcAft>
              <a:buClr>
                <a:schemeClr val="folHlink"/>
              </a:buClr>
              <a:buSzPts val="1500"/>
              <a:buFont typeface="Noto Sans Symbols"/>
              <a:buNone/>
            </a:pPr>
            <a:r>
              <a:t/>
            </a:r>
            <a:endParaRPr b="0" i="0" sz="2500" u="none">
              <a:solidFill>
                <a:schemeClr val="dk1"/>
              </a:solidFill>
              <a:latin typeface="Times New Roman"/>
              <a:ea typeface="Times New Roman"/>
              <a:cs typeface="Times New Roman"/>
              <a:sym typeface="Times New Roman"/>
            </a:endParaRPr>
          </a:p>
          <a:p>
            <a:pPr indent="-247650" lvl="0" marL="342900" rtl="0" algn="l">
              <a:lnSpc>
                <a:spcPct val="100000"/>
              </a:lnSpc>
              <a:spcBef>
                <a:spcPts val="500"/>
              </a:spcBef>
              <a:spcAft>
                <a:spcPts val="0"/>
              </a:spcAft>
              <a:buClr>
                <a:schemeClr val="folHlink"/>
              </a:buClr>
              <a:buSzPts val="1500"/>
              <a:buFont typeface="Noto Sans Symbols"/>
              <a:buNone/>
            </a:pPr>
            <a:r>
              <a:t/>
            </a:r>
            <a:endParaRPr b="0" i="0" sz="2500" u="none">
              <a:solidFill>
                <a:schemeClr val="dk1"/>
              </a:solidFill>
              <a:latin typeface="Times New Roman"/>
              <a:ea typeface="Times New Roman"/>
              <a:cs typeface="Times New Roman"/>
              <a:sym typeface="Times New Roman"/>
            </a:endParaRPr>
          </a:p>
          <a:p>
            <a:pPr indent="-342900" lvl="0" marL="342900" rtl="0" algn="l">
              <a:lnSpc>
                <a:spcPct val="100000"/>
              </a:lnSpc>
              <a:spcBef>
                <a:spcPts val="500"/>
              </a:spcBef>
              <a:spcAft>
                <a:spcPts val="0"/>
              </a:spcAft>
              <a:buClr>
                <a:schemeClr val="folHlink"/>
              </a:buClr>
              <a:buSzPts val="1500"/>
              <a:buFont typeface="Noto Sans Symbols"/>
              <a:buChar char="■"/>
            </a:pPr>
            <a:r>
              <a:rPr b="0" i="0" lang="en-US" sz="2500" u="none">
                <a:solidFill>
                  <a:schemeClr val="dk1"/>
                </a:solidFill>
                <a:latin typeface="Times New Roman"/>
                <a:ea typeface="Times New Roman"/>
                <a:cs typeface="Times New Roman"/>
                <a:sym typeface="Times New Roman"/>
              </a:rPr>
              <a:t>If the training environment does manage to reduce the error on the first integral term in to zero, a </a:t>
            </a:r>
            <a:r>
              <a:rPr b="0" i="0" lang="en-US" sz="2500" u="none">
                <a:solidFill>
                  <a:srgbClr val="FF6600"/>
                </a:solidFill>
                <a:latin typeface="Times New Roman"/>
                <a:ea typeface="Times New Roman"/>
                <a:cs typeface="Times New Roman"/>
                <a:sym typeface="Times New Roman"/>
              </a:rPr>
              <a:t>residual error</a:t>
            </a:r>
            <a:r>
              <a:rPr b="0" i="0" lang="en-US" sz="2500" u="none">
                <a:solidFill>
                  <a:schemeClr val="dk1"/>
                </a:solidFill>
                <a:latin typeface="Times New Roman"/>
                <a:ea typeface="Times New Roman"/>
                <a:cs typeface="Times New Roman"/>
                <a:sym typeface="Times New Roman"/>
              </a:rPr>
              <a:t> still manifests due to the second integral term</a:t>
            </a:r>
            <a:endParaRPr/>
          </a:p>
        </p:txBody>
      </p:sp>
      <p:pic>
        <p:nvPicPr>
          <p:cNvPr id="553" name="Google Shape;553;p65"/>
          <p:cNvPicPr preferRelativeResize="0"/>
          <p:nvPr/>
        </p:nvPicPr>
        <p:blipFill rotWithShape="1">
          <a:blip r:embed="rId3">
            <a:alphaModFix/>
          </a:blip>
          <a:srcRect b="0" l="0" r="0" t="0"/>
          <a:stretch/>
        </p:blipFill>
        <p:spPr>
          <a:xfrm>
            <a:off x="900112" y="2540000"/>
            <a:ext cx="7770812" cy="1049337"/>
          </a:xfrm>
          <a:prstGeom prst="rect">
            <a:avLst/>
          </a:prstGeom>
          <a:noFill/>
          <a:ln>
            <a:noFill/>
          </a:ln>
        </p:spPr>
      </p:pic>
      <p:pic>
        <p:nvPicPr>
          <p:cNvPr id="554" name="Google Shape;554;p65"/>
          <p:cNvPicPr preferRelativeResize="0"/>
          <p:nvPr/>
        </p:nvPicPr>
        <p:blipFill rotWithShape="1">
          <a:blip r:embed="rId4">
            <a:alphaModFix/>
          </a:blip>
          <a:srcRect b="0" l="0" r="0" t="0"/>
          <a:stretch/>
        </p:blipFill>
        <p:spPr>
          <a:xfrm>
            <a:off x="4572000" y="3476625"/>
            <a:ext cx="2692400" cy="814387"/>
          </a:xfrm>
          <a:prstGeom prst="rect">
            <a:avLst/>
          </a:prstGeom>
          <a:noFill/>
          <a:ln>
            <a:noFill/>
          </a:ln>
        </p:spPr>
      </p:pic>
      <p:sp>
        <p:nvSpPr>
          <p:cNvPr id="555" name="Google Shape;555;p65"/>
          <p:cNvSpPr/>
          <p:nvPr/>
        </p:nvSpPr>
        <p:spPr>
          <a:xfrm>
            <a:off x="4427537" y="3332162"/>
            <a:ext cx="3303587" cy="1104900"/>
          </a:xfrm>
          <a:prstGeom prst="ellipse">
            <a:avLst/>
          </a:prstGeom>
          <a:noFill/>
          <a:ln cap="flat" cmpd="sng" w="2857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6"/>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561" name="Google Shape;561;p6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Notes…</a:t>
            </a:r>
            <a:endParaRPr/>
          </a:p>
        </p:txBody>
      </p:sp>
      <p:sp>
        <p:nvSpPr>
          <p:cNvPr id="562" name="Google Shape;562;p66"/>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rgbClr val="FF6600"/>
                </a:solidFill>
                <a:latin typeface="Times New Roman"/>
                <a:ea typeface="Times New Roman"/>
                <a:cs typeface="Times New Roman"/>
                <a:sym typeface="Times New Roman"/>
              </a:rPr>
              <a:t>The network cannot reduce the error below the average variance of the target data!</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results discussed rest on the three assumptions:</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rgbClr val="0000FF"/>
                </a:solidFill>
                <a:latin typeface="Times New Roman"/>
                <a:ea typeface="Times New Roman"/>
                <a:cs typeface="Times New Roman"/>
                <a:sym typeface="Times New Roman"/>
              </a:rPr>
              <a:t>The data set is sufficiently large</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rgbClr val="0000FF"/>
                </a:solidFill>
                <a:latin typeface="Times New Roman"/>
                <a:ea typeface="Times New Roman"/>
                <a:cs typeface="Times New Roman"/>
                <a:sym typeface="Times New Roman"/>
              </a:rPr>
              <a:t>The network architecture is sufficiently general to drive the error to zero.</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rgbClr val="0000FF"/>
                </a:solidFill>
                <a:latin typeface="Times New Roman"/>
                <a:ea typeface="Times New Roman"/>
                <a:cs typeface="Times New Roman"/>
                <a:sym typeface="Times New Roman"/>
              </a:rPr>
              <a:t>The error minimization procedure selected does find the appropriate error minimum.</a:t>
            </a:r>
            <a:endParaRPr/>
          </a:p>
        </p:txBody>
      </p:sp>
    </p:spTree>
  </p:cSld>
  <p:clrMapOvr>
    <a:masterClrMapping/>
  </p:clrMapOvr>
  <p:transition spd="slow">
    <p:fade thruBlk="1"/>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568" name="Google Shape;568;p6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An Important Point</a:t>
            </a:r>
            <a:endParaRPr/>
          </a:p>
        </p:txBody>
      </p:sp>
      <p:sp>
        <p:nvSpPr>
          <p:cNvPr id="569" name="Google Shape;569;p67"/>
          <p:cNvSpPr txBox="1"/>
          <p:nvPr>
            <p:ph idx="1" type="body"/>
          </p:nvPr>
        </p:nvSpPr>
        <p:spPr>
          <a:xfrm>
            <a:off x="566737" y="1778000"/>
            <a:ext cx="8196262"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folHlink"/>
              </a:buClr>
              <a:buSzPts val="1500"/>
              <a:buFont typeface="Noto Sans Symbols"/>
              <a:buChar char="■"/>
            </a:pPr>
            <a:r>
              <a:rPr b="0" i="0" lang="en-US" sz="2500" u="none">
                <a:solidFill>
                  <a:schemeClr val="dk1"/>
                </a:solidFill>
                <a:latin typeface="Times New Roman"/>
                <a:ea typeface="Times New Roman"/>
                <a:cs typeface="Times New Roman"/>
                <a:sym typeface="Times New Roman"/>
              </a:rPr>
              <a:t>Sum of squares error function was derived from maximum likelihood and Gaussian distributed target data</a:t>
            </a:r>
            <a:endParaRPr/>
          </a:p>
          <a:p>
            <a:pPr indent="-342900" lvl="0" marL="342900" rtl="0" algn="l">
              <a:lnSpc>
                <a:spcPct val="80000"/>
              </a:lnSpc>
              <a:spcBef>
                <a:spcPts val="500"/>
              </a:spcBef>
              <a:spcAft>
                <a:spcPts val="0"/>
              </a:spcAft>
              <a:buClr>
                <a:schemeClr val="folHlink"/>
              </a:buClr>
              <a:buSzPts val="1500"/>
              <a:buFont typeface="Noto Sans Symbols"/>
              <a:buChar char="■"/>
            </a:pPr>
            <a:r>
              <a:rPr b="0" i="0" lang="en-US" sz="2500" u="none">
                <a:solidFill>
                  <a:schemeClr val="dk1"/>
                </a:solidFill>
                <a:latin typeface="Times New Roman"/>
                <a:ea typeface="Times New Roman"/>
                <a:cs typeface="Times New Roman"/>
                <a:sym typeface="Times New Roman"/>
              </a:rPr>
              <a:t>Using a sum of squares error function for training a neural network does not require target data be Gaussian distributed. </a:t>
            </a:r>
            <a:endParaRPr/>
          </a:p>
          <a:p>
            <a:pPr indent="-342900" lvl="0" marL="342900" rtl="0" algn="l">
              <a:lnSpc>
                <a:spcPct val="80000"/>
              </a:lnSpc>
              <a:spcBef>
                <a:spcPts val="500"/>
              </a:spcBef>
              <a:spcAft>
                <a:spcPts val="0"/>
              </a:spcAft>
              <a:buClr>
                <a:schemeClr val="folHlink"/>
              </a:buClr>
              <a:buSzPts val="1500"/>
              <a:buFont typeface="Noto Sans Symbols"/>
              <a:buChar char="■"/>
            </a:pPr>
            <a:r>
              <a:rPr b="0" i="0" lang="en-US" sz="2500" u="none">
                <a:solidFill>
                  <a:schemeClr val="dk1"/>
                </a:solidFill>
                <a:latin typeface="Times New Roman"/>
                <a:ea typeface="Times New Roman"/>
                <a:cs typeface="Times New Roman"/>
                <a:sym typeface="Times New Roman"/>
              </a:rPr>
              <a:t>A neural network trained with a sum of squares error function generates outputs that provide estimates of the average of the target data and the average variance of target data</a:t>
            </a:r>
            <a:endParaRPr/>
          </a:p>
          <a:p>
            <a:pPr indent="-342900" lvl="0" marL="342900" rtl="0" algn="l">
              <a:lnSpc>
                <a:spcPct val="80000"/>
              </a:lnSpc>
              <a:spcBef>
                <a:spcPts val="500"/>
              </a:spcBef>
              <a:spcAft>
                <a:spcPts val="0"/>
              </a:spcAft>
              <a:buClr>
                <a:schemeClr val="folHlink"/>
              </a:buClr>
              <a:buSzPts val="1500"/>
              <a:buFont typeface="Noto Sans Symbols"/>
              <a:buChar char="■"/>
            </a:pPr>
            <a:r>
              <a:rPr b="0" i="0" lang="en-US" sz="2500" u="none">
                <a:solidFill>
                  <a:schemeClr val="dk1"/>
                </a:solidFill>
                <a:latin typeface="Times New Roman"/>
                <a:ea typeface="Times New Roman"/>
                <a:cs typeface="Times New Roman"/>
                <a:sym typeface="Times New Roman"/>
              </a:rPr>
              <a:t>Therefore, the specific selection of a sum of squares error function does not allow us to distinguish between Gaussian and non-Gaussian distributed target data which share the same average desired outputs and average desired output variances…</a:t>
            </a:r>
            <a:endParaRPr/>
          </a:p>
        </p:txBody>
      </p:sp>
    </p:spTree>
  </p:cSld>
  <p:clrMapOvr>
    <a:masterClrMapping/>
  </p:clrMapOvr>
  <p:transition spd="slow">
    <p:fade thruBlk="1"/>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575" name="Google Shape;575;p6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Classification Problems</a:t>
            </a:r>
            <a:endParaRPr/>
          </a:p>
        </p:txBody>
      </p:sp>
      <p:sp>
        <p:nvSpPr>
          <p:cNvPr id="576" name="Google Shape;576;p68"/>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For a </a:t>
            </a:r>
            <a:r>
              <a:rPr b="0" i="0" lang="en-US" sz="2800" u="none">
                <a:solidFill>
                  <a:srgbClr val="009900"/>
                </a:solidFill>
                <a:latin typeface="Times New Roman"/>
                <a:ea typeface="Times New Roman"/>
                <a:cs typeface="Times New Roman"/>
                <a:sym typeface="Times New Roman"/>
              </a:rPr>
              <a:t>C</a:t>
            </a:r>
            <a:r>
              <a:rPr b="0" i="0" lang="en-US" sz="2800" u="none">
                <a:solidFill>
                  <a:schemeClr val="dk1"/>
                </a:solidFill>
                <a:latin typeface="Times New Roman"/>
                <a:ea typeface="Times New Roman"/>
                <a:cs typeface="Times New Roman"/>
                <a:sym typeface="Times New Roman"/>
              </a:rPr>
              <a:t>-class classification problem, there will be </a:t>
            </a:r>
            <a:r>
              <a:rPr b="0" i="0" lang="en-US" sz="2800" u="none">
                <a:solidFill>
                  <a:srgbClr val="009900"/>
                </a:solidFill>
                <a:latin typeface="Times New Roman"/>
                <a:ea typeface="Times New Roman"/>
                <a:cs typeface="Times New Roman"/>
                <a:sym typeface="Times New Roman"/>
              </a:rPr>
              <a:t>C</a:t>
            </a:r>
            <a:r>
              <a:rPr b="0" i="0" lang="en-US" sz="2800" u="none">
                <a:solidFill>
                  <a:schemeClr val="dk1"/>
                </a:solidFill>
                <a:latin typeface="Times New Roman"/>
                <a:ea typeface="Times New Roman"/>
                <a:cs typeface="Times New Roman"/>
                <a:sym typeface="Times New Roman"/>
              </a:rPr>
              <a:t>-outputs</a:t>
            </a:r>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Only 1-of-</a:t>
            </a:r>
            <a:r>
              <a:rPr b="0" i="0" lang="en-US" sz="2800" u="none">
                <a:solidFill>
                  <a:srgbClr val="009900"/>
                </a:solidFill>
                <a:latin typeface="Times New Roman"/>
                <a:ea typeface="Times New Roman"/>
                <a:cs typeface="Times New Roman"/>
                <a:sym typeface="Times New Roman"/>
              </a:rPr>
              <a:t>C</a:t>
            </a:r>
            <a:r>
              <a:rPr b="0" i="0" lang="en-US" sz="2800" u="none">
                <a:solidFill>
                  <a:schemeClr val="dk1"/>
                </a:solidFill>
                <a:latin typeface="Times New Roman"/>
                <a:ea typeface="Times New Roman"/>
                <a:cs typeface="Times New Roman"/>
                <a:sym typeface="Times New Roman"/>
              </a:rPr>
              <a:t> outputs will be one</a:t>
            </a:r>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Input pattern </a:t>
            </a:r>
            <a:r>
              <a:rPr b="0" i="0" lang="en-US" sz="2800" u="none">
                <a:solidFill>
                  <a:srgbClr val="009900"/>
                </a:solidFill>
                <a:latin typeface="Times New Roman"/>
                <a:ea typeface="Times New Roman"/>
                <a:cs typeface="Times New Roman"/>
                <a:sym typeface="Times New Roman"/>
              </a:rPr>
              <a:t>X</a:t>
            </a:r>
            <a:r>
              <a:rPr b="0" baseline="-25000" i="0" lang="en-US" sz="2800" u="none">
                <a:solidFill>
                  <a:srgbClr val="009900"/>
                </a:solidFill>
                <a:latin typeface="Times New Roman"/>
                <a:ea typeface="Times New Roman"/>
                <a:cs typeface="Times New Roman"/>
                <a:sym typeface="Times New Roman"/>
              </a:rPr>
              <a:t>k</a:t>
            </a:r>
            <a:r>
              <a:rPr b="0" i="0" lang="en-US" sz="2800" u="none">
                <a:solidFill>
                  <a:schemeClr val="dk1"/>
                </a:solidFill>
                <a:latin typeface="Times New Roman"/>
                <a:ea typeface="Times New Roman"/>
                <a:cs typeface="Times New Roman"/>
                <a:sym typeface="Times New Roman"/>
              </a:rPr>
              <a:t> is classified into class </a:t>
            </a:r>
            <a:r>
              <a:rPr b="0" i="0" lang="en-US" sz="2800" u="none">
                <a:solidFill>
                  <a:srgbClr val="009900"/>
                </a:solidFill>
                <a:latin typeface="Times New Roman"/>
                <a:ea typeface="Times New Roman"/>
                <a:cs typeface="Times New Roman"/>
                <a:sym typeface="Times New Roman"/>
              </a:rPr>
              <a:t>J</a:t>
            </a:r>
            <a:r>
              <a:rPr b="0" i="0" lang="en-US" sz="2800" u="none">
                <a:solidFill>
                  <a:schemeClr val="dk1"/>
                </a:solidFill>
                <a:latin typeface="Times New Roman"/>
                <a:ea typeface="Times New Roman"/>
                <a:cs typeface="Times New Roman"/>
                <a:sym typeface="Times New Roman"/>
              </a:rPr>
              <a:t> if </a:t>
            </a:r>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A more sophisticated approach seeks to represent the outputs of the network as posterior probabilities of class memberships.</a:t>
            </a:r>
            <a:endParaRPr/>
          </a:p>
        </p:txBody>
      </p:sp>
      <p:pic>
        <p:nvPicPr>
          <p:cNvPr id="577" name="Google Shape;577;p68"/>
          <p:cNvPicPr preferRelativeResize="0"/>
          <p:nvPr/>
        </p:nvPicPr>
        <p:blipFill rotWithShape="1">
          <a:blip r:embed="rId3">
            <a:alphaModFix/>
          </a:blip>
          <a:srcRect b="0" l="0" r="0" t="0"/>
          <a:stretch/>
        </p:blipFill>
        <p:spPr>
          <a:xfrm>
            <a:off x="2124075" y="4076700"/>
            <a:ext cx="2735262" cy="852487"/>
          </a:xfrm>
          <a:prstGeom prst="rect">
            <a:avLst/>
          </a:prstGeom>
          <a:noFill/>
          <a:ln>
            <a:noFill/>
          </a:ln>
        </p:spPr>
      </p:pic>
    </p:spTree>
  </p:cSld>
  <p:clrMapOvr>
    <a:masterClrMapping/>
  </p:clrMapOvr>
  <p:transition spd="slow">
    <p:fade thruBlk="1"/>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583" name="Google Shape;583;p6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Advantages of a Probabilistic Interpretation</a:t>
            </a:r>
            <a:endParaRPr/>
          </a:p>
        </p:txBody>
      </p:sp>
      <p:sp>
        <p:nvSpPr>
          <p:cNvPr id="584" name="Google Shape;584;p69"/>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500"/>
              <a:buFont typeface="Noto Sans Symbols"/>
              <a:buChar char="■"/>
            </a:pPr>
            <a:r>
              <a:rPr b="0" i="0" lang="en-US" sz="2500" u="none">
                <a:solidFill>
                  <a:schemeClr val="dk1"/>
                </a:solidFill>
                <a:latin typeface="Times New Roman"/>
                <a:ea typeface="Times New Roman"/>
                <a:cs typeface="Times New Roman"/>
                <a:sym typeface="Times New Roman"/>
              </a:rPr>
              <a:t>We make classification decisions that lead to the smallest error rates.</a:t>
            </a:r>
            <a:endParaRPr/>
          </a:p>
          <a:p>
            <a:pPr indent="-342900" lvl="0" marL="342900" rtl="0" algn="l">
              <a:lnSpc>
                <a:spcPct val="90000"/>
              </a:lnSpc>
              <a:spcBef>
                <a:spcPts val="500"/>
              </a:spcBef>
              <a:spcAft>
                <a:spcPts val="0"/>
              </a:spcAft>
              <a:buClr>
                <a:schemeClr val="folHlink"/>
              </a:buClr>
              <a:buSzPts val="1500"/>
              <a:buFont typeface="Noto Sans Symbols"/>
              <a:buChar char="■"/>
            </a:pPr>
            <a:r>
              <a:rPr b="0" i="0" lang="en-US" sz="2500" u="none">
                <a:solidFill>
                  <a:schemeClr val="dk1"/>
                </a:solidFill>
                <a:latin typeface="Times New Roman"/>
                <a:ea typeface="Times New Roman"/>
                <a:cs typeface="Times New Roman"/>
                <a:sym typeface="Times New Roman"/>
              </a:rPr>
              <a:t>By actually computing a prior from the network pattern average, and comparing that value with the knowledge of a prior calculated from class frequency fractions on the training set, one can measure how closely the network is able to model the posterior probabilities.</a:t>
            </a:r>
            <a:endParaRPr/>
          </a:p>
          <a:p>
            <a:pPr indent="-342900" lvl="0" marL="342900" rtl="0" algn="l">
              <a:lnSpc>
                <a:spcPct val="90000"/>
              </a:lnSpc>
              <a:spcBef>
                <a:spcPts val="500"/>
              </a:spcBef>
              <a:spcAft>
                <a:spcPts val="0"/>
              </a:spcAft>
              <a:buClr>
                <a:schemeClr val="folHlink"/>
              </a:buClr>
              <a:buSzPts val="1500"/>
              <a:buFont typeface="Noto Sans Symbols"/>
              <a:buChar char="■"/>
            </a:pPr>
            <a:r>
              <a:rPr b="0" i="0" lang="en-US" sz="2500" u="none">
                <a:solidFill>
                  <a:schemeClr val="dk1"/>
                </a:solidFill>
                <a:latin typeface="Times New Roman"/>
                <a:ea typeface="Times New Roman"/>
                <a:cs typeface="Times New Roman"/>
                <a:sym typeface="Times New Roman"/>
              </a:rPr>
              <a:t>The network outputs estimate posterior probabilities from training data in which class priors are naturally estimated from the training set. Sometimes class priors will actually differ from those computed from the training set. A compensation for this difference can be made easily.</a:t>
            </a:r>
            <a:endParaRPr/>
          </a:p>
        </p:txBody>
      </p:sp>
    </p:spTree>
  </p:cSld>
  <p:clrMapOvr>
    <a:masterClrMapping/>
  </p:clrMapOvr>
  <p:transition spd="slow">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0"/>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590" name="Google Shape;590;p70"/>
          <p:cNvSpPr txBox="1"/>
          <p:nvPr>
            <p:ph type="title"/>
          </p:nvPr>
        </p:nvSpPr>
        <p:spPr>
          <a:xfrm>
            <a:off x="1350962" y="260350"/>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NN Classifiers and Square Error Functions</a:t>
            </a:r>
            <a:endParaRPr/>
          </a:p>
        </p:txBody>
      </p:sp>
      <p:sp>
        <p:nvSpPr>
          <p:cNvPr id="591" name="Google Shape;591;p70"/>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500"/>
              <a:buFont typeface="Noto Sans Symbols"/>
              <a:buChar char="■"/>
            </a:pPr>
            <a:r>
              <a:rPr b="0" i="0" lang="en-US" sz="2500" u="none">
                <a:solidFill>
                  <a:srgbClr val="0000FF"/>
                </a:solidFill>
                <a:latin typeface="Times New Roman"/>
                <a:ea typeface="Times New Roman"/>
                <a:cs typeface="Times New Roman"/>
                <a:sym typeface="Times New Roman"/>
              </a:rPr>
              <a:t>Recall</a:t>
            </a:r>
            <a:r>
              <a:rPr b="0" i="0" lang="en-US" sz="2500" u="none">
                <a:solidFill>
                  <a:schemeClr val="dk1"/>
                </a:solidFill>
                <a:latin typeface="Times New Roman"/>
                <a:ea typeface="Times New Roman"/>
                <a:cs typeface="Times New Roman"/>
                <a:sym typeface="Times New Roman"/>
              </a:rPr>
              <a:t>: feedforward neural network trained on a squared error function </a:t>
            </a:r>
            <a:r>
              <a:rPr b="0" i="0" lang="en-US" sz="2500" u="none">
                <a:solidFill>
                  <a:srgbClr val="FF6600"/>
                </a:solidFill>
                <a:latin typeface="Times New Roman"/>
                <a:ea typeface="Times New Roman"/>
                <a:cs typeface="Times New Roman"/>
                <a:sym typeface="Times New Roman"/>
              </a:rPr>
              <a:t>generates signals that approximate the conditional average of the desired target vectors</a:t>
            </a:r>
            <a:endParaRPr/>
          </a:p>
          <a:p>
            <a:pPr indent="-342900" lvl="0" marL="342900" rtl="0" algn="l">
              <a:lnSpc>
                <a:spcPct val="100000"/>
              </a:lnSpc>
              <a:spcBef>
                <a:spcPts val="500"/>
              </a:spcBef>
              <a:spcAft>
                <a:spcPts val="0"/>
              </a:spcAft>
              <a:buClr>
                <a:schemeClr val="folHlink"/>
              </a:buClr>
              <a:buSzPts val="1500"/>
              <a:buFont typeface="Noto Sans Symbols"/>
              <a:buChar char="■"/>
            </a:pPr>
            <a:r>
              <a:rPr b="0" i="0" lang="en-US" sz="2500" u="none">
                <a:solidFill>
                  <a:schemeClr val="dk1"/>
                </a:solidFill>
                <a:latin typeface="Times New Roman"/>
                <a:ea typeface="Times New Roman"/>
                <a:cs typeface="Times New Roman"/>
                <a:sym typeface="Times New Roman"/>
              </a:rPr>
              <a:t>If the error approaches zero,</a:t>
            </a:r>
            <a:endParaRPr/>
          </a:p>
          <a:p>
            <a:pPr indent="-247650" lvl="0" marL="342900" rtl="0" algn="l">
              <a:lnSpc>
                <a:spcPct val="100000"/>
              </a:lnSpc>
              <a:spcBef>
                <a:spcPts val="500"/>
              </a:spcBef>
              <a:spcAft>
                <a:spcPts val="0"/>
              </a:spcAft>
              <a:buClr>
                <a:schemeClr val="folHlink"/>
              </a:buClr>
              <a:buSzPts val="1500"/>
              <a:buFont typeface="Noto Sans Symbols"/>
              <a:buNone/>
            </a:pPr>
            <a:r>
              <a:t/>
            </a:r>
            <a:endParaRPr b="0" i="0" sz="2500" u="none">
              <a:solidFill>
                <a:schemeClr val="dk1"/>
              </a:solidFill>
              <a:latin typeface="Times New Roman"/>
              <a:ea typeface="Times New Roman"/>
              <a:cs typeface="Times New Roman"/>
              <a:sym typeface="Times New Roman"/>
            </a:endParaRPr>
          </a:p>
          <a:p>
            <a:pPr indent="-247650" lvl="0" marL="342900" rtl="0" algn="l">
              <a:lnSpc>
                <a:spcPct val="100000"/>
              </a:lnSpc>
              <a:spcBef>
                <a:spcPts val="500"/>
              </a:spcBef>
              <a:spcAft>
                <a:spcPts val="0"/>
              </a:spcAft>
              <a:buClr>
                <a:schemeClr val="folHlink"/>
              </a:buClr>
              <a:buSzPts val="1500"/>
              <a:buFont typeface="Noto Sans Symbols"/>
              <a:buNone/>
            </a:pPr>
            <a:r>
              <a:t/>
            </a:r>
            <a:endParaRPr b="0" i="0" sz="2500" u="none">
              <a:solidFill>
                <a:schemeClr val="dk1"/>
              </a:solidFill>
              <a:latin typeface="Times New Roman"/>
              <a:ea typeface="Times New Roman"/>
              <a:cs typeface="Times New Roman"/>
              <a:sym typeface="Times New Roman"/>
            </a:endParaRPr>
          </a:p>
          <a:p>
            <a:pPr indent="-342900" lvl="0" marL="342900" rtl="0" algn="l">
              <a:lnSpc>
                <a:spcPct val="100000"/>
              </a:lnSpc>
              <a:spcBef>
                <a:spcPts val="500"/>
              </a:spcBef>
              <a:spcAft>
                <a:spcPts val="0"/>
              </a:spcAft>
              <a:buClr>
                <a:schemeClr val="folHlink"/>
              </a:buClr>
              <a:buSzPts val="1500"/>
              <a:buFont typeface="Noto Sans Symbols"/>
              <a:buChar char="■"/>
            </a:pPr>
            <a:r>
              <a:rPr b="0" i="0" lang="en-US" sz="2500" u="none">
                <a:solidFill>
                  <a:schemeClr val="dk1"/>
                </a:solidFill>
                <a:latin typeface="Times New Roman"/>
                <a:ea typeface="Times New Roman"/>
                <a:cs typeface="Times New Roman"/>
                <a:sym typeface="Times New Roman"/>
              </a:rPr>
              <a:t>The probability that desired values take on 0 or 1 is the probability of the pattern belonging to that class </a:t>
            </a:r>
            <a:endParaRPr/>
          </a:p>
        </p:txBody>
      </p:sp>
      <p:pic>
        <p:nvPicPr>
          <p:cNvPr id="592" name="Google Shape;592;p70"/>
          <p:cNvPicPr preferRelativeResize="0"/>
          <p:nvPr/>
        </p:nvPicPr>
        <p:blipFill rotWithShape="1">
          <a:blip r:embed="rId3">
            <a:alphaModFix/>
          </a:blip>
          <a:srcRect b="0" l="0" r="0" t="0"/>
          <a:stretch/>
        </p:blipFill>
        <p:spPr>
          <a:xfrm>
            <a:off x="2051050" y="3860800"/>
            <a:ext cx="4205287" cy="649287"/>
          </a:xfrm>
          <a:prstGeom prst="rect">
            <a:avLst/>
          </a:prstGeom>
          <a:noFill/>
          <a:ln>
            <a:noFill/>
          </a:ln>
        </p:spPr>
      </p:pic>
      <p:pic>
        <p:nvPicPr>
          <p:cNvPr id="593" name="Google Shape;593;p70"/>
          <p:cNvPicPr preferRelativeResize="0"/>
          <p:nvPr/>
        </p:nvPicPr>
        <p:blipFill rotWithShape="1">
          <a:blip r:embed="rId4">
            <a:alphaModFix/>
          </a:blip>
          <a:srcRect b="0" l="0" r="0" t="0"/>
          <a:stretch/>
        </p:blipFill>
        <p:spPr>
          <a:xfrm>
            <a:off x="2195512" y="5589587"/>
            <a:ext cx="3857625" cy="849312"/>
          </a:xfrm>
          <a:prstGeom prst="rect">
            <a:avLst/>
          </a:prstGeom>
          <a:noFill/>
          <a:ln>
            <a:noFill/>
          </a:ln>
        </p:spPr>
      </p:pic>
    </p:spTree>
  </p:cSld>
  <p:clrMapOvr>
    <a:masterClrMapping/>
  </p:clrMapOvr>
  <p:transition spd="slow">
    <p:fade thruBlk="1"/>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1"/>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599" name="Google Shape;599;p71"/>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Network Output = Class Posterior</a:t>
            </a:r>
            <a:endParaRPr/>
          </a:p>
        </p:txBody>
      </p:sp>
      <p:sp>
        <p:nvSpPr>
          <p:cNvPr id="600" name="Google Shape;600;p7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a:t>
            </a:r>
            <a:r>
              <a:rPr b="0" i="0" lang="en-US" sz="3200" u="none">
                <a:solidFill>
                  <a:srgbClr val="009900"/>
                </a:solidFill>
                <a:latin typeface="Times New Roman"/>
                <a:ea typeface="Times New Roman"/>
                <a:cs typeface="Times New Roman"/>
                <a:sym typeface="Times New Roman"/>
              </a:rPr>
              <a:t>j</a:t>
            </a:r>
            <a:r>
              <a:rPr b="0" baseline="30000" i="0" lang="en-US" sz="3200" u="none">
                <a:solidFill>
                  <a:srgbClr val="009900"/>
                </a:solidFill>
                <a:latin typeface="Times New Roman"/>
                <a:ea typeface="Times New Roman"/>
                <a:cs typeface="Times New Roman"/>
                <a:sym typeface="Times New Roman"/>
              </a:rPr>
              <a:t>th</a:t>
            </a:r>
            <a:r>
              <a:rPr b="0" i="0" lang="en-US" sz="3200" u="none">
                <a:solidFill>
                  <a:schemeClr val="dk1"/>
                </a:solidFill>
                <a:latin typeface="Times New Roman"/>
                <a:ea typeface="Times New Roman"/>
                <a:cs typeface="Times New Roman"/>
                <a:sym typeface="Times New Roman"/>
              </a:rPr>
              <a:t> output </a:t>
            </a:r>
            <a:r>
              <a:rPr b="0" i="0" lang="en-US" sz="3200" u="none">
                <a:solidFill>
                  <a:srgbClr val="009900"/>
                </a:solidFill>
                <a:latin typeface="Times New Roman"/>
                <a:ea typeface="Times New Roman"/>
                <a:cs typeface="Times New Roman"/>
                <a:sym typeface="Times New Roman"/>
              </a:rPr>
              <a:t>s</a:t>
            </a:r>
            <a:r>
              <a:rPr b="0" baseline="-25000" i="0" lang="en-US" sz="3200" u="none">
                <a:solidFill>
                  <a:srgbClr val="009900"/>
                </a:solidFill>
                <a:latin typeface="Times New Roman"/>
                <a:ea typeface="Times New Roman"/>
                <a:cs typeface="Times New Roman"/>
                <a:sym typeface="Times New Roman"/>
              </a:rPr>
              <a:t>j</a:t>
            </a:r>
            <a:r>
              <a:rPr b="0" i="0" lang="en-US" sz="3200" u="none">
                <a:solidFill>
                  <a:schemeClr val="dk1"/>
                </a:solidFill>
                <a:latin typeface="Times New Roman"/>
                <a:ea typeface="Times New Roman"/>
                <a:cs typeface="Times New Roman"/>
                <a:sym typeface="Times New Roman"/>
              </a:rPr>
              <a:t> is</a:t>
            </a:r>
            <a:endParaRPr/>
          </a:p>
        </p:txBody>
      </p:sp>
      <p:pic>
        <p:nvPicPr>
          <p:cNvPr id="601" name="Google Shape;601;p71"/>
          <p:cNvPicPr preferRelativeResize="0"/>
          <p:nvPr/>
        </p:nvPicPr>
        <p:blipFill rotWithShape="1">
          <a:blip r:embed="rId3">
            <a:alphaModFix/>
          </a:blip>
          <a:srcRect b="0" l="0" r="0" t="0"/>
          <a:stretch/>
        </p:blipFill>
        <p:spPr>
          <a:xfrm>
            <a:off x="2484437" y="2492375"/>
            <a:ext cx="3794125" cy="709612"/>
          </a:xfrm>
          <a:prstGeom prst="rect">
            <a:avLst/>
          </a:prstGeom>
          <a:noFill/>
          <a:ln>
            <a:noFill/>
          </a:ln>
        </p:spPr>
      </p:pic>
      <p:pic>
        <p:nvPicPr>
          <p:cNvPr id="602" name="Google Shape;602;p71"/>
          <p:cNvPicPr preferRelativeResize="0"/>
          <p:nvPr/>
        </p:nvPicPr>
        <p:blipFill rotWithShape="1">
          <a:blip r:embed="rId4">
            <a:alphaModFix/>
          </a:blip>
          <a:srcRect b="0" l="0" r="0" t="0"/>
          <a:stretch/>
        </p:blipFill>
        <p:spPr>
          <a:xfrm>
            <a:off x="2771775" y="3141662"/>
            <a:ext cx="4175125" cy="1314450"/>
          </a:xfrm>
          <a:prstGeom prst="rect">
            <a:avLst/>
          </a:prstGeom>
          <a:noFill/>
          <a:ln>
            <a:noFill/>
          </a:ln>
        </p:spPr>
      </p:pic>
      <p:sp>
        <p:nvSpPr>
          <p:cNvPr id="603" name="Google Shape;603;p71"/>
          <p:cNvSpPr txBox="1"/>
          <p:nvPr/>
        </p:nvSpPr>
        <p:spPr>
          <a:xfrm>
            <a:off x="3022600" y="4013200"/>
            <a:ext cx="1042987" cy="503237"/>
          </a:xfrm>
          <a:prstGeom prst="rect">
            <a:avLst/>
          </a:prstGeom>
          <a:no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04" name="Google Shape;604;p71"/>
          <p:cNvSpPr txBox="1"/>
          <p:nvPr/>
        </p:nvSpPr>
        <p:spPr>
          <a:xfrm>
            <a:off x="2776537" y="4797425"/>
            <a:ext cx="1506537"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1400"/>
              <a:buFont typeface="Verdana"/>
              <a:buNone/>
            </a:pPr>
            <a:r>
              <a:rPr b="0" i="0" lang="en-US" sz="1400" u="none">
                <a:solidFill>
                  <a:srgbClr val="0000FF"/>
                </a:solidFill>
                <a:latin typeface="Verdana"/>
                <a:ea typeface="Verdana"/>
                <a:cs typeface="Verdana"/>
                <a:sym typeface="Verdana"/>
              </a:rPr>
              <a:t>Class posterior</a:t>
            </a:r>
            <a:endParaRPr/>
          </a:p>
        </p:txBody>
      </p:sp>
      <p:cxnSp>
        <p:nvCxnSpPr>
          <p:cNvPr id="605" name="Google Shape;605;p71"/>
          <p:cNvCxnSpPr/>
          <p:nvPr/>
        </p:nvCxnSpPr>
        <p:spPr>
          <a:xfrm rot="10800000">
            <a:off x="3563937" y="4508500"/>
            <a:ext cx="0" cy="288925"/>
          </a:xfrm>
          <a:prstGeom prst="straightConnector1">
            <a:avLst/>
          </a:prstGeom>
          <a:noFill/>
          <a:ln cap="flat" cmpd="sng" w="9525">
            <a:solidFill>
              <a:srgbClr val="FF6600"/>
            </a:solidFill>
            <a:prstDash val="solid"/>
            <a:miter lim="800000"/>
            <a:headEnd len="med" w="med" type="none"/>
            <a:tailEnd len="med" w="med" type="triangle"/>
          </a:ln>
        </p:spPr>
      </p:cxnSp>
    </p:spTree>
  </p:cSld>
  <p:clrMapOvr>
    <a:masterClrMapping/>
  </p:clrMapOvr>
  <p:transition spd="slow">
    <p:fade thruBlk="1"/>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2"/>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611" name="Google Shape;611;p72"/>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Relaxing the Gaussian Constraint</a:t>
            </a:r>
            <a:endParaRPr/>
          </a:p>
        </p:txBody>
      </p:sp>
      <p:sp>
        <p:nvSpPr>
          <p:cNvPr id="612" name="Google Shape;612;p72"/>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Design a new error function</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Without the Gaussian noise assumption on the desired outputs</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Retain the ability to interpret the network outputs as posterior probabilities </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Subject to constraints:</a:t>
            </a:r>
            <a:endParaRPr/>
          </a:p>
          <a:p>
            <a:pPr indent="-228600" lvl="2" marL="1143000" rtl="0" algn="l">
              <a:lnSpc>
                <a:spcPct val="100000"/>
              </a:lnSpc>
              <a:spcBef>
                <a:spcPts val="480"/>
              </a:spcBef>
              <a:spcAft>
                <a:spcPts val="0"/>
              </a:spcAft>
              <a:buClr>
                <a:schemeClr val="folHlink"/>
              </a:buClr>
              <a:buSzPts val="1200"/>
              <a:buFont typeface="Noto Sans Symbols"/>
              <a:buChar char="■"/>
            </a:pPr>
            <a:r>
              <a:rPr b="0" i="0" lang="en-US" sz="2400" u="none">
                <a:solidFill>
                  <a:schemeClr val="dk1"/>
                </a:solidFill>
                <a:latin typeface="Times New Roman"/>
                <a:ea typeface="Times New Roman"/>
                <a:cs typeface="Times New Roman"/>
                <a:sym typeface="Times New Roman"/>
              </a:rPr>
              <a:t>signal confinement to (0,1) and</a:t>
            </a:r>
            <a:endParaRPr/>
          </a:p>
          <a:p>
            <a:pPr indent="-228600" lvl="2" marL="1143000" rtl="0" algn="l">
              <a:lnSpc>
                <a:spcPct val="100000"/>
              </a:lnSpc>
              <a:spcBef>
                <a:spcPts val="480"/>
              </a:spcBef>
              <a:spcAft>
                <a:spcPts val="0"/>
              </a:spcAft>
              <a:buClr>
                <a:schemeClr val="folHlink"/>
              </a:buClr>
              <a:buSzPts val="1200"/>
              <a:buFont typeface="Noto Sans Symbols"/>
              <a:buChar char="■"/>
            </a:pPr>
            <a:r>
              <a:rPr b="0" i="0" lang="en-US" sz="2400" u="none">
                <a:solidFill>
                  <a:schemeClr val="dk1"/>
                </a:solidFill>
                <a:latin typeface="Times New Roman"/>
                <a:ea typeface="Times New Roman"/>
                <a:cs typeface="Times New Roman"/>
                <a:sym typeface="Times New Roman"/>
              </a:rPr>
              <a:t>sum of outputs to 1</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120" name="Google Shape;120;p1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Assignment without Information</a:t>
            </a:r>
            <a:endParaRPr/>
          </a:p>
        </p:txBody>
      </p:sp>
      <p:sp>
        <p:nvSpPr>
          <p:cNvPr id="121" name="Google Shape;121;p19"/>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In the absence of all other information:</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rgbClr val="0000FF"/>
                </a:solidFill>
                <a:latin typeface="Times New Roman"/>
                <a:ea typeface="Times New Roman"/>
                <a:cs typeface="Times New Roman"/>
                <a:sym typeface="Times New Roman"/>
              </a:rPr>
              <a:t>Experiment</a:t>
            </a:r>
            <a:r>
              <a:rPr b="0" i="0" lang="en-US" sz="3200" u="none">
                <a:solidFill>
                  <a:schemeClr val="dk1"/>
                </a:solidFill>
                <a:latin typeface="Times New Roman"/>
                <a:ea typeface="Times New Roman"/>
                <a:cs typeface="Times New Roman"/>
                <a:sym typeface="Times New Roman"/>
              </a:rPr>
              <a:t>:</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In a large sample of outcomes of a coin toss experiment the ratio of Heads to Tails is 60:40</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Is the coin biased?</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Classify the next (unseen) outcome and minimize the probability of mis-classification</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(Natural and safe) </a:t>
            </a:r>
            <a:r>
              <a:rPr b="0" i="0" lang="en-US" sz="2800" u="none">
                <a:solidFill>
                  <a:srgbClr val="0000FF"/>
                </a:solidFill>
                <a:latin typeface="Times New Roman"/>
                <a:ea typeface="Times New Roman"/>
                <a:cs typeface="Times New Roman"/>
                <a:sym typeface="Times New Roman"/>
              </a:rPr>
              <a:t>Answer</a:t>
            </a:r>
            <a:r>
              <a:rPr b="0" i="0" lang="en-US" sz="2800" u="none">
                <a:solidFill>
                  <a:schemeClr val="dk1"/>
                </a:solidFill>
                <a:latin typeface="Times New Roman"/>
                <a:ea typeface="Times New Roman"/>
                <a:cs typeface="Times New Roman"/>
                <a:sym typeface="Times New Roman"/>
              </a:rPr>
              <a:t>: Choose </a:t>
            </a:r>
            <a:r>
              <a:rPr b="0" i="0" lang="en-US" sz="2800" u="none">
                <a:solidFill>
                  <a:srgbClr val="0000FF"/>
                </a:solidFill>
                <a:latin typeface="Times New Roman"/>
                <a:ea typeface="Times New Roman"/>
                <a:cs typeface="Times New Roman"/>
                <a:sym typeface="Times New Roman"/>
              </a:rPr>
              <a:t>Heads</a:t>
            </a:r>
            <a:r>
              <a:rPr b="0" i="0" lang="en-US" sz="2800" u="none">
                <a:solidFill>
                  <a:schemeClr val="dk1"/>
                </a:solidFill>
                <a:latin typeface="Times New Roman"/>
                <a:ea typeface="Times New Roman"/>
                <a:cs typeface="Times New Roman"/>
                <a:sym typeface="Times New Roman"/>
              </a:rPr>
              <a:t>!</a:t>
            </a:r>
            <a:endParaRPr/>
          </a:p>
        </p:txBody>
      </p:sp>
    </p:spTree>
  </p:cSld>
  <p:clrMapOvr>
    <a:masterClrMapping/>
  </p:clrMapOvr>
  <p:transition spd="slow">
    <p:fade thruBlk="1"/>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73"/>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618" name="Google Shape;618;p7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Neural Network With A Single Output</a:t>
            </a:r>
            <a:endParaRPr/>
          </a:p>
        </p:txBody>
      </p:sp>
      <p:sp>
        <p:nvSpPr>
          <p:cNvPr id="619" name="Google Shape;619;p73"/>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Output </a:t>
            </a:r>
            <a:r>
              <a:rPr b="0" i="0" lang="en-US" sz="2800" u="none">
                <a:solidFill>
                  <a:srgbClr val="009900"/>
                </a:solidFill>
                <a:latin typeface="Times New Roman"/>
                <a:ea typeface="Times New Roman"/>
                <a:cs typeface="Times New Roman"/>
                <a:sym typeface="Times New Roman"/>
              </a:rPr>
              <a:t>s </a:t>
            </a:r>
            <a:r>
              <a:rPr b="0" i="0" lang="en-US" sz="2800" u="none">
                <a:solidFill>
                  <a:schemeClr val="dk1"/>
                </a:solidFill>
                <a:latin typeface="Times New Roman"/>
                <a:ea typeface="Times New Roman"/>
                <a:cs typeface="Times New Roman"/>
                <a:sym typeface="Times New Roman"/>
              </a:rPr>
              <a:t>represents Class 1 posterior</a:t>
            </a:r>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Then </a:t>
            </a:r>
            <a:r>
              <a:rPr b="0" i="0" lang="en-US" sz="2800" u="none">
                <a:solidFill>
                  <a:srgbClr val="009900"/>
                </a:solidFill>
                <a:latin typeface="Times New Roman"/>
                <a:ea typeface="Times New Roman"/>
                <a:cs typeface="Times New Roman"/>
                <a:sym typeface="Times New Roman"/>
              </a:rPr>
              <a:t>1-s</a:t>
            </a:r>
            <a:r>
              <a:rPr b="0" i="0" lang="en-US" sz="2800" u="none">
                <a:solidFill>
                  <a:schemeClr val="dk1"/>
                </a:solidFill>
                <a:latin typeface="Times New Roman"/>
                <a:ea typeface="Times New Roman"/>
                <a:cs typeface="Times New Roman"/>
                <a:sym typeface="Times New Roman"/>
              </a:rPr>
              <a:t> represents Class 2 posterior</a:t>
            </a:r>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probability that we observe a target value </a:t>
            </a:r>
            <a:r>
              <a:rPr b="0" i="0" lang="en-US" sz="2800" u="none">
                <a:solidFill>
                  <a:srgbClr val="009900"/>
                </a:solidFill>
                <a:latin typeface="Times New Roman"/>
                <a:ea typeface="Times New Roman"/>
                <a:cs typeface="Times New Roman"/>
                <a:sym typeface="Times New Roman"/>
              </a:rPr>
              <a:t>d</a:t>
            </a:r>
            <a:r>
              <a:rPr b="0" baseline="-25000" i="0" lang="en-US" sz="2800" u="none">
                <a:solidFill>
                  <a:srgbClr val="009900"/>
                </a:solidFill>
                <a:latin typeface="Times New Roman"/>
                <a:ea typeface="Times New Roman"/>
                <a:cs typeface="Times New Roman"/>
                <a:sym typeface="Times New Roman"/>
              </a:rPr>
              <a:t>k</a:t>
            </a:r>
            <a:r>
              <a:rPr b="0" i="0" lang="en-US" sz="2800" u="none">
                <a:solidFill>
                  <a:schemeClr val="dk1"/>
                </a:solidFill>
                <a:latin typeface="Times New Roman"/>
                <a:ea typeface="Times New Roman"/>
                <a:cs typeface="Times New Roman"/>
                <a:sym typeface="Times New Roman"/>
              </a:rPr>
              <a:t> on pattern </a:t>
            </a:r>
            <a:r>
              <a:rPr b="0" i="0" lang="en-US" sz="2800" u="none">
                <a:solidFill>
                  <a:srgbClr val="009900"/>
                </a:solidFill>
                <a:latin typeface="Times New Roman"/>
                <a:ea typeface="Times New Roman"/>
                <a:cs typeface="Times New Roman"/>
                <a:sym typeface="Times New Roman"/>
              </a:rPr>
              <a:t>X</a:t>
            </a:r>
            <a:r>
              <a:rPr b="0" baseline="-25000" i="0" lang="en-US" sz="2800" u="none">
                <a:solidFill>
                  <a:srgbClr val="009900"/>
                </a:solidFill>
                <a:latin typeface="Times New Roman"/>
                <a:ea typeface="Times New Roman"/>
                <a:cs typeface="Times New Roman"/>
                <a:sym typeface="Times New Roman"/>
              </a:rPr>
              <a:t>k</a:t>
            </a:r>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baseline="-25000" i="0" sz="2800" u="none">
              <a:solidFill>
                <a:srgbClr val="009900"/>
              </a:solidFill>
              <a:latin typeface="Times New Roman"/>
              <a:ea typeface="Times New Roman"/>
              <a:cs typeface="Times New Roman"/>
              <a:sym typeface="Times New Roman"/>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baseline="-25000" i="0" sz="2800" u="none">
              <a:solidFill>
                <a:srgbClr val="009900"/>
              </a:solidFill>
              <a:latin typeface="Times New Roman"/>
              <a:ea typeface="Times New Roman"/>
              <a:cs typeface="Times New Roman"/>
              <a:sym typeface="Times New Roman"/>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rgbClr val="0000FF"/>
                </a:solidFill>
                <a:latin typeface="Times New Roman"/>
                <a:ea typeface="Times New Roman"/>
                <a:cs typeface="Times New Roman"/>
                <a:sym typeface="Times New Roman"/>
              </a:rPr>
              <a:t>Problem: Maximize the likelihood of observing the training data set</a:t>
            </a:r>
            <a:endParaRPr/>
          </a:p>
        </p:txBody>
      </p:sp>
      <p:pic>
        <p:nvPicPr>
          <p:cNvPr id="620" name="Google Shape;620;p73"/>
          <p:cNvPicPr preferRelativeResize="0"/>
          <p:nvPr/>
        </p:nvPicPr>
        <p:blipFill rotWithShape="1">
          <a:blip r:embed="rId3">
            <a:alphaModFix/>
          </a:blip>
          <a:srcRect b="0" l="0" r="0" t="0"/>
          <a:stretch/>
        </p:blipFill>
        <p:spPr>
          <a:xfrm>
            <a:off x="1692275" y="4221162"/>
            <a:ext cx="4113212" cy="612775"/>
          </a:xfrm>
          <a:prstGeom prst="rect">
            <a:avLst/>
          </a:prstGeom>
          <a:noFill/>
          <a:ln>
            <a:noFill/>
          </a:ln>
        </p:spPr>
      </p:pic>
    </p:spTree>
  </p:cSld>
  <p:clrMapOvr>
    <a:masterClrMapping/>
  </p:clrMapOvr>
  <p:transition spd="slow">
    <p:fade thruBlk="1"/>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74"/>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626" name="Google Shape;626;p74"/>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Cross Entropy Error Function</a:t>
            </a:r>
            <a:endParaRPr/>
          </a:p>
        </p:txBody>
      </p:sp>
      <p:sp>
        <p:nvSpPr>
          <p:cNvPr id="627" name="Google Shape;627;p74"/>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Maximizing the probability of observing desired value </a:t>
            </a:r>
            <a:r>
              <a:rPr b="0" i="0" lang="en-US" sz="2800" u="none">
                <a:solidFill>
                  <a:srgbClr val="009900"/>
                </a:solidFill>
                <a:latin typeface="Times New Roman"/>
                <a:ea typeface="Times New Roman"/>
                <a:cs typeface="Times New Roman"/>
                <a:sym typeface="Times New Roman"/>
              </a:rPr>
              <a:t>d</a:t>
            </a:r>
            <a:r>
              <a:rPr b="0" baseline="-25000" i="0" lang="en-US" sz="2800" u="none">
                <a:solidFill>
                  <a:srgbClr val="009900"/>
                </a:solidFill>
                <a:latin typeface="Times New Roman"/>
                <a:ea typeface="Times New Roman"/>
                <a:cs typeface="Times New Roman"/>
                <a:sym typeface="Times New Roman"/>
              </a:rPr>
              <a:t>k</a:t>
            </a:r>
            <a:r>
              <a:rPr b="0" i="0" lang="en-US" sz="2800" u="none">
                <a:solidFill>
                  <a:schemeClr val="dk1"/>
                </a:solidFill>
                <a:latin typeface="Times New Roman"/>
                <a:ea typeface="Times New Roman"/>
                <a:cs typeface="Times New Roman"/>
                <a:sym typeface="Times New Roman"/>
              </a:rPr>
              <a:t> for input </a:t>
            </a:r>
            <a:r>
              <a:rPr b="0" i="0" lang="en-US" sz="2800" u="none">
                <a:solidFill>
                  <a:srgbClr val="009900"/>
                </a:solidFill>
                <a:latin typeface="Times New Roman"/>
                <a:ea typeface="Times New Roman"/>
                <a:cs typeface="Times New Roman"/>
                <a:sym typeface="Times New Roman"/>
              </a:rPr>
              <a:t>X</a:t>
            </a:r>
            <a:r>
              <a:rPr b="0" baseline="-25000" i="0" lang="en-US" sz="2800" u="none">
                <a:solidFill>
                  <a:srgbClr val="009900"/>
                </a:solidFill>
                <a:latin typeface="Times New Roman"/>
                <a:ea typeface="Times New Roman"/>
                <a:cs typeface="Times New Roman"/>
                <a:sym typeface="Times New Roman"/>
              </a:rPr>
              <a:t>k</a:t>
            </a:r>
            <a:r>
              <a:rPr b="0" i="0" lang="en-US" sz="2800" u="none">
                <a:solidFill>
                  <a:schemeClr val="dk1"/>
                </a:solidFill>
                <a:latin typeface="Times New Roman"/>
                <a:ea typeface="Times New Roman"/>
                <a:cs typeface="Times New Roman"/>
                <a:sym typeface="Times New Roman"/>
              </a:rPr>
              <a:t> on each pattern in </a:t>
            </a:r>
            <a:r>
              <a:rPr b="0" i="0" lang="en-US" sz="2800" u="none">
                <a:solidFill>
                  <a:srgbClr val="009900"/>
                </a:solidFill>
                <a:latin typeface="Times New Roman"/>
                <a:ea typeface="Times New Roman"/>
                <a:cs typeface="Times New Roman"/>
                <a:sym typeface="Times New Roman"/>
              </a:rPr>
              <a:t>T</a:t>
            </a:r>
            <a:endParaRPr/>
          </a:p>
          <a:p>
            <a:pPr indent="-342900" lvl="0" marL="342900" rtl="0" algn="l">
              <a:lnSpc>
                <a:spcPct val="11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Likelihood</a:t>
            </a:r>
            <a:endParaRPr/>
          </a:p>
          <a:p>
            <a:pPr indent="-236220" lvl="0" marL="342900" rtl="0" algn="l">
              <a:spcBef>
                <a:spcPts val="560"/>
              </a:spcBef>
              <a:spcAft>
                <a:spcPts val="0"/>
              </a:spcAft>
              <a:buSzPts val="1680"/>
              <a:buNone/>
            </a:pPr>
            <a:r>
              <a:t/>
            </a:r>
            <a:endParaRPr b="0" i="0" sz="2800" u="none">
              <a:solidFill>
                <a:schemeClr val="dk1"/>
              </a:solidFill>
              <a:latin typeface="Times New Roman"/>
              <a:ea typeface="Times New Roman"/>
              <a:cs typeface="Times New Roman"/>
              <a:sym typeface="Times New Roman"/>
            </a:endParaRPr>
          </a:p>
        </p:txBody>
      </p:sp>
      <p:pic>
        <p:nvPicPr>
          <p:cNvPr id="628" name="Google Shape;628;p74"/>
          <p:cNvPicPr preferRelativeResize="0"/>
          <p:nvPr/>
        </p:nvPicPr>
        <p:blipFill rotWithShape="1">
          <a:blip r:embed="rId3">
            <a:alphaModFix/>
          </a:blip>
          <a:srcRect b="0" l="0" r="0" t="0"/>
          <a:stretch/>
        </p:blipFill>
        <p:spPr>
          <a:xfrm>
            <a:off x="2987675" y="3141662"/>
            <a:ext cx="4533900" cy="695325"/>
          </a:xfrm>
          <a:prstGeom prst="rect">
            <a:avLst/>
          </a:prstGeom>
          <a:noFill/>
          <a:ln>
            <a:noFill/>
          </a:ln>
        </p:spPr>
      </p:pic>
      <p:pic>
        <p:nvPicPr>
          <p:cNvPr id="629" name="Google Shape;629;p74"/>
          <p:cNvPicPr preferRelativeResize="0"/>
          <p:nvPr/>
        </p:nvPicPr>
        <p:blipFill rotWithShape="1">
          <a:blip r:embed="rId4">
            <a:alphaModFix/>
          </a:blip>
          <a:srcRect b="0" l="0" r="0" t="0"/>
          <a:stretch/>
        </p:blipFill>
        <p:spPr>
          <a:xfrm>
            <a:off x="4140200" y="3933825"/>
            <a:ext cx="4762500" cy="2174875"/>
          </a:xfrm>
          <a:prstGeom prst="rect">
            <a:avLst/>
          </a:prstGeom>
          <a:noFill/>
          <a:ln>
            <a:noFill/>
          </a:ln>
        </p:spPr>
      </p:pic>
      <p:sp>
        <p:nvSpPr>
          <p:cNvPr id="630" name="Google Shape;630;p74"/>
          <p:cNvSpPr txBox="1"/>
          <p:nvPr/>
        </p:nvSpPr>
        <p:spPr>
          <a:xfrm>
            <a:off x="552450" y="3819525"/>
            <a:ext cx="3671887" cy="2274887"/>
          </a:xfrm>
          <a:prstGeom prst="rect">
            <a:avLst/>
          </a:prstGeom>
          <a:noFill/>
          <a:ln>
            <a:noFill/>
          </a:ln>
        </p:spPr>
        <p:txBody>
          <a:bodyPr anchorCtr="0" anchor="t" bIns="45700" lIns="91425" spcFirstLastPara="1" rIns="91425" wrap="square" tIns="45700">
            <a:spAutoFit/>
          </a:bodyPr>
          <a:lstStyle/>
          <a:p>
            <a:pPr indent="-165100" lvl="0" marL="0" marR="0" rtl="0" algn="l">
              <a:lnSpc>
                <a:spcPct val="110000"/>
              </a:lnSpc>
              <a:spcBef>
                <a:spcPts val="0"/>
              </a:spcBef>
              <a:spcAft>
                <a:spcPts val="0"/>
              </a:spcAft>
              <a:buClr>
                <a:schemeClr val="accent2"/>
              </a:buClr>
              <a:buSzPts val="2600"/>
              <a:buFont typeface="Noto Sans Symbols"/>
              <a:buChar char="□"/>
            </a:pPr>
            <a:r>
              <a:rPr b="0" i="0" lang="en-US" sz="2600" u="none">
                <a:solidFill>
                  <a:schemeClr val="dk1"/>
                </a:solidFill>
                <a:latin typeface="Comic Sans MS"/>
                <a:ea typeface="Comic Sans MS"/>
                <a:cs typeface="Comic Sans MS"/>
                <a:sym typeface="Comic Sans MS"/>
              </a:rPr>
              <a:t> Convenient to minimize the negative log-likelihood, which we denote as the error:</a:t>
            </a:r>
            <a:endParaRPr/>
          </a:p>
        </p:txBody>
      </p:sp>
      <p:cxnSp>
        <p:nvCxnSpPr>
          <p:cNvPr id="631" name="Google Shape;631;p74"/>
          <p:cNvCxnSpPr/>
          <p:nvPr/>
        </p:nvCxnSpPr>
        <p:spPr>
          <a:xfrm>
            <a:off x="4067175" y="3933825"/>
            <a:ext cx="0" cy="2087562"/>
          </a:xfrm>
          <a:prstGeom prst="straightConnector1">
            <a:avLst/>
          </a:prstGeom>
          <a:noFill/>
          <a:ln cap="flat" cmpd="sng" w="28575">
            <a:solidFill>
              <a:srgbClr val="FF6600"/>
            </a:solidFill>
            <a:prstDash val="solid"/>
            <a:miter lim="800000"/>
            <a:headEnd len="med" w="med" type="none"/>
            <a:tailEnd len="med" w="med" type="none"/>
          </a:ln>
        </p:spPr>
      </p:cxnSp>
      <p:cxnSp>
        <p:nvCxnSpPr>
          <p:cNvPr id="632" name="Google Shape;632;p74"/>
          <p:cNvCxnSpPr/>
          <p:nvPr/>
        </p:nvCxnSpPr>
        <p:spPr>
          <a:xfrm>
            <a:off x="1692275" y="5876925"/>
            <a:ext cx="2374900" cy="0"/>
          </a:xfrm>
          <a:prstGeom prst="straightConnector1">
            <a:avLst/>
          </a:prstGeom>
          <a:noFill/>
          <a:ln cap="flat" cmpd="sng" w="28575">
            <a:solidFill>
              <a:srgbClr val="FF6600"/>
            </a:solidFill>
            <a:prstDash val="solid"/>
            <a:miter lim="800000"/>
            <a:headEnd len="med" w="med" type="none"/>
            <a:tailEnd len="med" w="med" type="stealth"/>
          </a:ln>
        </p:spPr>
      </p:cxnSp>
    </p:spTree>
  </p:cSld>
  <p:clrMapOvr>
    <a:masterClrMapping/>
  </p:clrMapOvr>
  <p:transition spd="slow">
    <p:fade thruBlk="1"/>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638" name="Google Shape;638;p7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Architecture of Feedforward Network Classifier</a:t>
            </a:r>
            <a:endParaRPr/>
          </a:p>
        </p:txBody>
      </p:sp>
      <p:pic>
        <p:nvPicPr>
          <p:cNvPr id="639" name="Google Shape;639;p75"/>
          <p:cNvPicPr preferRelativeResize="0"/>
          <p:nvPr/>
        </p:nvPicPr>
        <p:blipFill rotWithShape="1">
          <a:blip r:embed="rId3">
            <a:alphaModFix/>
          </a:blip>
          <a:srcRect b="0" l="0" r="0" t="0"/>
          <a:stretch/>
        </p:blipFill>
        <p:spPr>
          <a:xfrm>
            <a:off x="1908175" y="1844675"/>
            <a:ext cx="5624512" cy="4238625"/>
          </a:xfrm>
          <a:prstGeom prst="rect">
            <a:avLst/>
          </a:prstGeom>
          <a:noFill/>
          <a:ln>
            <a:noFill/>
          </a:ln>
        </p:spPr>
      </p:pic>
    </p:spTree>
  </p:cSld>
  <p:clrMapOvr>
    <a:masterClrMapping/>
  </p:clrMapOvr>
  <p:transition spd="slow">
    <p:fade thruBlk="1"/>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76"/>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645" name="Google Shape;645;p7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Network Training</a:t>
            </a:r>
            <a:endParaRPr/>
          </a:p>
        </p:txBody>
      </p:sp>
      <p:sp>
        <p:nvSpPr>
          <p:cNvPr id="646" name="Google Shape;646;p76"/>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Using the chain rule (Chapter 6) with the cross entropy error function</a:t>
            </a:r>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Input – hidden weight derivatives can be found similarly</a:t>
            </a:r>
            <a:endParaRPr/>
          </a:p>
        </p:txBody>
      </p:sp>
      <p:grpSp>
        <p:nvGrpSpPr>
          <p:cNvPr id="647" name="Google Shape;647;p76"/>
          <p:cNvGrpSpPr/>
          <p:nvPr/>
        </p:nvGrpSpPr>
        <p:grpSpPr>
          <a:xfrm>
            <a:off x="1763712" y="3068637"/>
            <a:ext cx="2233612" cy="1089025"/>
            <a:chOff x="2381" y="1570"/>
            <a:chExt cx="1407" cy="686"/>
          </a:xfrm>
        </p:grpSpPr>
        <p:pic>
          <p:nvPicPr>
            <p:cNvPr id="648" name="Google Shape;648;p76"/>
            <p:cNvPicPr preferRelativeResize="0"/>
            <p:nvPr/>
          </p:nvPicPr>
          <p:blipFill rotWithShape="1">
            <a:blip r:embed="rId3">
              <a:alphaModFix/>
            </a:blip>
            <a:srcRect b="0" l="0" r="0" t="0"/>
            <a:stretch/>
          </p:blipFill>
          <p:spPr>
            <a:xfrm>
              <a:off x="2381" y="1570"/>
              <a:ext cx="530" cy="686"/>
            </a:xfrm>
            <a:prstGeom prst="rect">
              <a:avLst/>
            </a:prstGeom>
            <a:noFill/>
            <a:ln>
              <a:noFill/>
            </a:ln>
          </p:spPr>
        </p:pic>
        <p:pic>
          <p:nvPicPr>
            <p:cNvPr id="649" name="Google Shape;649;p76"/>
            <p:cNvPicPr preferRelativeResize="0"/>
            <p:nvPr/>
          </p:nvPicPr>
          <p:blipFill rotWithShape="1">
            <a:blip r:embed="rId4">
              <a:alphaModFix/>
            </a:blip>
            <a:srcRect b="0" l="0" r="0" t="0"/>
            <a:stretch/>
          </p:blipFill>
          <p:spPr>
            <a:xfrm>
              <a:off x="2926" y="1706"/>
              <a:ext cx="862" cy="386"/>
            </a:xfrm>
            <a:prstGeom prst="rect">
              <a:avLst/>
            </a:prstGeom>
            <a:noFill/>
            <a:ln>
              <a:noFill/>
            </a:ln>
          </p:spPr>
        </p:pic>
      </p:grpSp>
    </p:spTree>
  </p:cSld>
  <p:clrMapOvr>
    <a:masterClrMapping/>
  </p:clrMapOvr>
  <p:transition spd="slow">
    <p:fade thruBlk="1"/>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7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655" name="Google Shape;655;p7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C-Class Problem</a:t>
            </a:r>
            <a:endParaRPr/>
          </a:p>
        </p:txBody>
      </p:sp>
      <p:sp>
        <p:nvSpPr>
          <p:cNvPr id="656" name="Google Shape;656;p77"/>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Assume a 1 of</a:t>
            </a:r>
            <a:r>
              <a:rPr b="0" i="0" lang="en-US" sz="2800" u="none">
                <a:solidFill>
                  <a:srgbClr val="009900"/>
                </a:solidFill>
                <a:latin typeface="Times New Roman"/>
                <a:ea typeface="Times New Roman"/>
                <a:cs typeface="Times New Roman"/>
                <a:sym typeface="Times New Roman"/>
              </a:rPr>
              <a:t> C</a:t>
            </a:r>
            <a:r>
              <a:rPr b="0" i="0" lang="en-US" sz="2800" u="none">
                <a:solidFill>
                  <a:schemeClr val="dk1"/>
                </a:solidFill>
                <a:latin typeface="Times New Roman"/>
                <a:ea typeface="Times New Roman"/>
                <a:cs typeface="Times New Roman"/>
                <a:sym typeface="Times New Roman"/>
              </a:rPr>
              <a:t> encoding scheme</a:t>
            </a:r>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Network has </a:t>
            </a:r>
            <a:r>
              <a:rPr b="0" i="0" lang="en-US" sz="2800" u="none">
                <a:solidFill>
                  <a:srgbClr val="009900"/>
                </a:solidFill>
                <a:latin typeface="Times New Roman"/>
                <a:ea typeface="Times New Roman"/>
                <a:cs typeface="Times New Roman"/>
                <a:sym typeface="Times New Roman"/>
              </a:rPr>
              <a:t>C</a:t>
            </a:r>
            <a:r>
              <a:rPr b="0" i="0" lang="en-US" sz="2800" u="none">
                <a:solidFill>
                  <a:schemeClr val="dk1"/>
                </a:solidFill>
                <a:latin typeface="Times New Roman"/>
                <a:ea typeface="Times New Roman"/>
                <a:cs typeface="Times New Roman"/>
                <a:sym typeface="Times New Roman"/>
              </a:rPr>
              <a:t> outputs</a:t>
            </a:r>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SzPts val="1680"/>
              <a:buNone/>
            </a:pPr>
            <a:r>
              <a:rPr b="0" i="0" lang="en-US" sz="2800" u="none">
                <a:solidFill>
                  <a:schemeClr val="dk1"/>
                </a:solidFill>
                <a:latin typeface="Times New Roman"/>
                <a:ea typeface="Times New Roman"/>
                <a:cs typeface="Times New Roman"/>
                <a:sym typeface="Times New Roman"/>
              </a:rPr>
              <a:t>    and</a:t>
            </a:r>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236220" lvl="0" marL="34290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Likelihood function</a:t>
            </a:r>
            <a:endParaRPr/>
          </a:p>
          <a:p>
            <a:pPr indent="-236220" lvl="0" marL="342900" rtl="0" algn="l">
              <a:spcBef>
                <a:spcPts val="560"/>
              </a:spcBef>
              <a:spcAft>
                <a:spcPts val="0"/>
              </a:spcAft>
              <a:buSzPts val="1680"/>
              <a:buNone/>
            </a:pPr>
            <a:r>
              <a:t/>
            </a:r>
            <a:endParaRPr b="0" i="0" sz="2800" u="none">
              <a:solidFill>
                <a:schemeClr val="dk1"/>
              </a:solidFill>
              <a:latin typeface="Times New Roman"/>
              <a:ea typeface="Times New Roman"/>
              <a:cs typeface="Times New Roman"/>
              <a:sym typeface="Times New Roman"/>
            </a:endParaRPr>
          </a:p>
        </p:txBody>
      </p:sp>
      <p:pic>
        <p:nvPicPr>
          <p:cNvPr id="657" name="Google Shape;657;p77"/>
          <p:cNvPicPr preferRelativeResize="0"/>
          <p:nvPr/>
        </p:nvPicPr>
        <p:blipFill rotWithShape="1">
          <a:blip r:embed="rId3">
            <a:alphaModFix/>
          </a:blip>
          <a:srcRect b="0" l="0" r="0" t="0"/>
          <a:stretch/>
        </p:blipFill>
        <p:spPr>
          <a:xfrm>
            <a:off x="2268537" y="2997200"/>
            <a:ext cx="2198687" cy="576262"/>
          </a:xfrm>
          <a:prstGeom prst="rect">
            <a:avLst/>
          </a:prstGeom>
          <a:noFill/>
          <a:ln>
            <a:noFill/>
          </a:ln>
        </p:spPr>
      </p:pic>
      <p:pic>
        <p:nvPicPr>
          <p:cNvPr id="658" name="Google Shape;658;p77"/>
          <p:cNvPicPr preferRelativeResize="0"/>
          <p:nvPr/>
        </p:nvPicPr>
        <p:blipFill rotWithShape="1">
          <a:blip r:embed="rId4">
            <a:alphaModFix/>
          </a:blip>
          <a:srcRect b="0" l="0" r="0" t="0"/>
          <a:stretch/>
        </p:blipFill>
        <p:spPr>
          <a:xfrm>
            <a:off x="2195512" y="3933825"/>
            <a:ext cx="2890837" cy="1090612"/>
          </a:xfrm>
          <a:prstGeom prst="rect">
            <a:avLst/>
          </a:prstGeom>
          <a:noFill/>
          <a:ln>
            <a:noFill/>
          </a:ln>
        </p:spPr>
      </p:pic>
      <p:pic>
        <p:nvPicPr>
          <p:cNvPr id="659" name="Google Shape;659;p77"/>
          <p:cNvPicPr preferRelativeResize="0"/>
          <p:nvPr/>
        </p:nvPicPr>
        <p:blipFill rotWithShape="1">
          <a:blip r:embed="rId5">
            <a:alphaModFix/>
          </a:blip>
          <a:srcRect b="0" l="0" r="0" t="0"/>
          <a:stretch/>
        </p:blipFill>
        <p:spPr>
          <a:xfrm>
            <a:off x="2268537" y="5661025"/>
            <a:ext cx="2330450" cy="849312"/>
          </a:xfrm>
          <a:prstGeom prst="rect">
            <a:avLst/>
          </a:prstGeom>
          <a:noFill/>
          <a:ln>
            <a:noFill/>
          </a:ln>
        </p:spPr>
      </p:pic>
    </p:spTree>
  </p:cSld>
  <p:clrMapOvr>
    <a:masterClrMapping/>
  </p:clrMapOvr>
  <p:transition spd="slow">
    <p:fade thruBlk="1"/>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665" name="Google Shape;665;p7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Modified Error Function</a:t>
            </a:r>
            <a:endParaRPr/>
          </a:p>
        </p:txBody>
      </p:sp>
      <p:sp>
        <p:nvSpPr>
          <p:cNvPr id="666" name="Google Shape;666;p78"/>
          <p:cNvSpPr txBox="1"/>
          <p:nvPr>
            <p:ph idx="1" type="body"/>
          </p:nvPr>
        </p:nvSpPr>
        <p:spPr>
          <a:xfrm>
            <a:off x="1182687" y="2017712"/>
            <a:ext cx="42608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Cross entropy error function for the </a:t>
            </a:r>
            <a:r>
              <a:rPr b="0" i="0" lang="en-US" sz="2800" u="none">
                <a:solidFill>
                  <a:srgbClr val="009900"/>
                </a:solidFill>
                <a:latin typeface="Times New Roman"/>
                <a:ea typeface="Times New Roman"/>
                <a:cs typeface="Times New Roman"/>
                <a:sym typeface="Times New Roman"/>
              </a:rPr>
              <a:t>C</a:t>
            </a:r>
            <a:r>
              <a:rPr b="0" i="0" lang="en-US" sz="2800" u="none">
                <a:solidFill>
                  <a:schemeClr val="dk1"/>
                </a:solidFill>
                <a:latin typeface="Times New Roman"/>
                <a:ea typeface="Times New Roman"/>
                <a:cs typeface="Times New Roman"/>
                <a:sym typeface="Times New Roman"/>
              </a:rPr>
              <a:t>- class case</a:t>
            </a:r>
            <a:endParaRPr/>
          </a:p>
          <a:p>
            <a:pPr indent="-236220" lvl="0" marL="342900" rtl="0" algn="l">
              <a:lnSpc>
                <a:spcPct val="9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9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Minimum value</a:t>
            </a:r>
            <a:endParaRPr/>
          </a:p>
          <a:p>
            <a:pPr indent="-236220" lvl="0" marL="342900" rtl="0" algn="l">
              <a:lnSpc>
                <a:spcPct val="9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236220" lvl="0" marL="342900" rtl="0" algn="l">
              <a:lnSpc>
                <a:spcPct val="9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9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Subtracting the minimum value ensures that the minimum is always zero</a:t>
            </a:r>
            <a:endParaRPr/>
          </a:p>
        </p:txBody>
      </p:sp>
      <p:pic>
        <p:nvPicPr>
          <p:cNvPr id="667" name="Google Shape;667;p78"/>
          <p:cNvPicPr preferRelativeResize="0"/>
          <p:nvPr/>
        </p:nvPicPr>
        <p:blipFill rotWithShape="1">
          <a:blip r:embed="rId3">
            <a:alphaModFix/>
          </a:blip>
          <a:srcRect b="0" l="0" r="0" t="0"/>
          <a:stretch/>
        </p:blipFill>
        <p:spPr>
          <a:xfrm>
            <a:off x="5724525" y="1916112"/>
            <a:ext cx="2532062" cy="1533525"/>
          </a:xfrm>
          <a:prstGeom prst="rect">
            <a:avLst/>
          </a:prstGeom>
          <a:noFill/>
          <a:ln>
            <a:noFill/>
          </a:ln>
        </p:spPr>
      </p:pic>
      <p:pic>
        <p:nvPicPr>
          <p:cNvPr id="668" name="Google Shape;668;p78"/>
          <p:cNvPicPr preferRelativeResize="0"/>
          <p:nvPr/>
        </p:nvPicPr>
        <p:blipFill rotWithShape="1">
          <a:blip r:embed="rId4">
            <a:alphaModFix/>
          </a:blip>
          <a:srcRect b="0" l="0" r="0" t="0"/>
          <a:stretch/>
        </p:blipFill>
        <p:spPr>
          <a:xfrm>
            <a:off x="1979612" y="4221162"/>
            <a:ext cx="2784475" cy="776287"/>
          </a:xfrm>
          <a:prstGeom prst="rect">
            <a:avLst/>
          </a:prstGeom>
          <a:noFill/>
          <a:ln>
            <a:noFill/>
          </a:ln>
        </p:spPr>
      </p:pic>
      <p:pic>
        <p:nvPicPr>
          <p:cNvPr id="669" name="Google Shape;669;p78"/>
          <p:cNvPicPr preferRelativeResize="0"/>
          <p:nvPr/>
        </p:nvPicPr>
        <p:blipFill rotWithShape="1">
          <a:blip r:embed="rId5">
            <a:alphaModFix/>
          </a:blip>
          <a:srcRect b="0" l="0" r="0" t="0"/>
          <a:stretch/>
        </p:blipFill>
        <p:spPr>
          <a:xfrm>
            <a:off x="5651500" y="5157787"/>
            <a:ext cx="2562225" cy="1447800"/>
          </a:xfrm>
          <a:prstGeom prst="rect">
            <a:avLst/>
          </a:prstGeom>
          <a:noFill/>
          <a:ln>
            <a:noFill/>
          </a:ln>
        </p:spPr>
      </p:pic>
    </p:spTree>
  </p:cSld>
  <p:clrMapOvr>
    <a:masterClrMapping/>
  </p:clrMapOvr>
  <p:transition spd="slow">
    <p:fade thruBlk="1"/>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7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675" name="Google Shape;675;p7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Softmax Signal Function</a:t>
            </a:r>
            <a:endParaRPr/>
          </a:p>
        </p:txBody>
      </p:sp>
      <p:sp>
        <p:nvSpPr>
          <p:cNvPr id="676" name="Google Shape;676;p79"/>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Ensures that </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the outputs of the network are confined to the interval (0,1) and </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simultaneously all outputs add to 1</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Is a close relative of the sigmoid</a:t>
            </a:r>
            <a:endParaRPr/>
          </a:p>
        </p:txBody>
      </p:sp>
      <p:pic>
        <p:nvPicPr>
          <p:cNvPr id="677" name="Google Shape;677;p79"/>
          <p:cNvPicPr preferRelativeResize="0"/>
          <p:nvPr/>
        </p:nvPicPr>
        <p:blipFill rotWithShape="1">
          <a:blip r:embed="rId3">
            <a:alphaModFix/>
          </a:blip>
          <a:srcRect b="0" l="0" r="0" t="0"/>
          <a:stretch/>
        </p:blipFill>
        <p:spPr>
          <a:xfrm>
            <a:off x="2411412" y="4292600"/>
            <a:ext cx="1992312" cy="1058862"/>
          </a:xfrm>
          <a:prstGeom prst="rect">
            <a:avLst/>
          </a:prstGeom>
          <a:noFill/>
          <a:ln>
            <a:noFill/>
          </a:ln>
        </p:spPr>
      </p:pic>
    </p:spTree>
  </p:cSld>
  <p:clrMapOvr>
    <a:masterClrMapping/>
  </p:clrMapOvr>
  <p:transition spd="slow">
    <p:fade thruBlk="1"/>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80"/>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683" name="Google Shape;683;p8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Error Derivatives</a:t>
            </a:r>
            <a:endParaRPr/>
          </a:p>
        </p:txBody>
      </p:sp>
      <p:sp>
        <p:nvSpPr>
          <p:cNvPr id="684" name="Google Shape;684;p80"/>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For hidden-output weights</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remaining part of the error backpropagation algorithm remains intact</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220980" lvl="0" marL="342900" rtl="0" algn="l">
              <a:spcBef>
                <a:spcPts val="640"/>
              </a:spcBef>
              <a:spcAft>
                <a:spcPts val="0"/>
              </a:spcAft>
              <a:buSzPts val="1920"/>
              <a:buNone/>
            </a:pPr>
            <a:r>
              <a:t/>
            </a:r>
            <a:endParaRPr b="0" i="0" sz="3200" u="none">
              <a:solidFill>
                <a:schemeClr val="dk1"/>
              </a:solidFill>
              <a:latin typeface="Times New Roman"/>
              <a:ea typeface="Times New Roman"/>
              <a:cs typeface="Times New Roman"/>
              <a:sym typeface="Times New Roman"/>
            </a:endParaRPr>
          </a:p>
        </p:txBody>
      </p:sp>
      <p:pic>
        <p:nvPicPr>
          <p:cNvPr id="685" name="Google Shape;685;p80"/>
          <p:cNvPicPr preferRelativeResize="0"/>
          <p:nvPr/>
        </p:nvPicPr>
        <p:blipFill rotWithShape="1">
          <a:blip r:embed="rId3">
            <a:alphaModFix/>
          </a:blip>
          <a:srcRect b="0" l="0" r="0" t="0"/>
          <a:stretch/>
        </p:blipFill>
        <p:spPr>
          <a:xfrm>
            <a:off x="2051050" y="2781300"/>
            <a:ext cx="857250" cy="1028700"/>
          </a:xfrm>
          <a:prstGeom prst="rect">
            <a:avLst/>
          </a:prstGeom>
          <a:noFill/>
          <a:ln>
            <a:noFill/>
          </a:ln>
        </p:spPr>
      </p:pic>
      <p:pic>
        <p:nvPicPr>
          <p:cNvPr id="686" name="Google Shape;686;p80"/>
          <p:cNvPicPr preferRelativeResize="0"/>
          <p:nvPr/>
        </p:nvPicPr>
        <p:blipFill rotWithShape="1">
          <a:blip r:embed="rId4">
            <a:alphaModFix/>
          </a:blip>
          <a:srcRect b="0" l="0" r="0" t="0"/>
          <a:stretch/>
        </p:blipFill>
        <p:spPr>
          <a:xfrm>
            <a:off x="2987675" y="2924175"/>
            <a:ext cx="2184400" cy="539750"/>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127" name="Google Shape;127;p2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Introduce Observations</a:t>
            </a:r>
            <a:endParaRPr/>
          </a:p>
        </p:txBody>
      </p:sp>
      <p:sp>
        <p:nvSpPr>
          <p:cNvPr id="128" name="Google Shape;128;p20"/>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Can do much better with an observation…</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Suppose we are allowed to make a single measurement of a feature </a:t>
            </a:r>
            <a:r>
              <a:rPr b="0" i="0" lang="en-US" sz="3200" u="none">
                <a:solidFill>
                  <a:srgbClr val="009900"/>
                </a:solidFill>
                <a:latin typeface="Times New Roman"/>
                <a:ea typeface="Times New Roman"/>
                <a:cs typeface="Times New Roman"/>
                <a:sym typeface="Times New Roman"/>
              </a:rPr>
              <a:t>x</a:t>
            </a:r>
            <a:r>
              <a:rPr b="0" i="0" lang="en-US" sz="3200" u="none">
                <a:solidFill>
                  <a:schemeClr val="dk1"/>
                </a:solidFill>
                <a:latin typeface="Times New Roman"/>
                <a:ea typeface="Times New Roman"/>
                <a:cs typeface="Times New Roman"/>
                <a:sym typeface="Times New Roman"/>
              </a:rPr>
              <a:t> of each pattern of the data set.</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rgbClr val="009900"/>
                </a:solidFill>
                <a:latin typeface="Times New Roman"/>
                <a:ea typeface="Times New Roman"/>
                <a:cs typeface="Times New Roman"/>
                <a:sym typeface="Times New Roman"/>
              </a:rPr>
              <a:t>x</a:t>
            </a:r>
            <a:r>
              <a:rPr b="0" i="0" lang="en-US" sz="3200" u="none">
                <a:solidFill>
                  <a:schemeClr val="dk1"/>
                </a:solidFill>
                <a:latin typeface="Times New Roman"/>
                <a:ea typeface="Times New Roman"/>
                <a:cs typeface="Times New Roman"/>
                <a:sym typeface="Times New Roman"/>
              </a:rPr>
              <a:t> is assigned a set of discrete values </a:t>
            </a:r>
            <a:endParaRPr/>
          </a:p>
          <a:p>
            <a:pPr indent="-285750" lvl="1" marL="742950" rtl="0" algn="l">
              <a:lnSpc>
                <a:spcPct val="100000"/>
              </a:lnSpc>
              <a:spcBef>
                <a:spcPts val="560"/>
              </a:spcBef>
              <a:spcAft>
                <a:spcPts val="0"/>
              </a:spcAft>
              <a:buSzPts val="1540"/>
              <a:buNone/>
            </a:pPr>
            <a:r>
              <a:rPr b="0" i="0" lang="en-US" sz="2800" u="none">
                <a:solidFill>
                  <a:srgbClr val="009900"/>
                </a:solidFill>
                <a:latin typeface="Times New Roman"/>
                <a:ea typeface="Times New Roman"/>
                <a:cs typeface="Times New Roman"/>
                <a:sym typeface="Times New Roman"/>
              </a:rPr>
              <a:t>{x</a:t>
            </a:r>
            <a:r>
              <a:rPr b="0" baseline="30000" i="0" lang="en-US" sz="2800" u="none">
                <a:solidFill>
                  <a:srgbClr val="009900"/>
                </a:solidFill>
                <a:latin typeface="Times New Roman"/>
                <a:ea typeface="Times New Roman"/>
                <a:cs typeface="Times New Roman"/>
                <a:sym typeface="Times New Roman"/>
              </a:rPr>
              <a:t>1</a:t>
            </a:r>
            <a:r>
              <a:rPr b="0" i="0" lang="en-US" sz="2800" u="none">
                <a:solidFill>
                  <a:srgbClr val="009900"/>
                </a:solidFill>
                <a:latin typeface="Times New Roman"/>
                <a:ea typeface="Times New Roman"/>
                <a:cs typeface="Times New Roman"/>
                <a:sym typeface="Times New Roman"/>
              </a:rPr>
              <a:t>, x</a:t>
            </a:r>
            <a:r>
              <a:rPr b="0" baseline="30000" i="0" lang="en-US" sz="2800" u="none">
                <a:solidFill>
                  <a:srgbClr val="009900"/>
                </a:solidFill>
                <a:latin typeface="Times New Roman"/>
                <a:ea typeface="Times New Roman"/>
                <a:cs typeface="Times New Roman"/>
                <a:sym typeface="Times New Roman"/>
              </a:rPr>
              <a:t>2</a:t>
            </a:r>
            <a:r>
              <a:rPr b="0" i="0" lang="en-US" sz="2800" u="none">
                <a:solidFill>
                  <a:srgbClr val="009900"/>
                </a:solidFill>
                <a:latin typeface="Times New Roman"/>
                <a:ea typeface="Times New Roman"/>
                <a:cs typeface="Times New Roman"/>
                <a:sym typeface="Times New Roman"/>
              </a:rPr>
              <a:t>, …, x</a:t>
            </a:r>
            <a:r>
              <a:rPr b="0" baseline="30000" i="0" lang="en-US" sz="2800" u="none">
                <a:solidFill>
                  <a:srgbClr val="009900"/>
                </a:solidFill>
                <a:latin typeface="Times New Roman"/>
                <a:ea typeface="Times New Roman"/>
                <a:cs typeface="Times New Roman"/>
                <a:sym typeface="Times New Roman"/>
              </a:rPr>
              <a:t>d</a:t>
            </a:r>
            <a:r>
              <a:rPr b="0" i="0" lang="en-US" sz="2800" u="none">
                <a:solidFill>
                  <a:srgbClr val="009900"/>
                </a:solidFill>
                <a:latin typeface="Times New Roman"/>
                <a:ea typeface="Times New Roman"/>
                <a:cs typeface="Times New Roman"/>
                <a:sym typeface="Times New Roman"/>
              </a:rPr>
              <a:t>}</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134" name="Google Shape;134;p21"/>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Joint and Conditional Probability</a:t>
            </a:r>
            <a:endParaRPr/>
          </a:p>
        </p:txBody>
      </p:sp>
      <p:sp>
        <p:nvSpPr>
          <p:cNvPr id="135" name="Google Shape;135;p2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rgbClr val="0000FF"/>
                </a:solidFill>
                <a:latin typeface="Times New Roman"/>
                <a:ea typeface="Times New Roman"/>
                <a:cs typeface="Times New Roman"/>
                <a:sym typeface="Times New Roman"/>
              </a:rPr>
              <a:t>Joint probability</a:t>
            </a:r>
            <a:r>
              <a:rPr b="0" i="0" lang="en-US" sz="3200" u="none">
                <a:solidFill>
                  <a:schemeClr val="dk1"/>
                </a:solidFill>
                <a:latin typeface="Times New Roman"/>
                <a:ea typeface="Times New Roman"/>
                <a:cs typeface="Times New Roman"/>
                <a:sym typeface="Times New Roman"/>
              </a:rPr>
              <a:t> </a:t>
            </a:r>
            <a:r>
              <a:rPr b="0" i="0" lang="en-US" sz="3200" u="none">
                <a:solidFill>
                  <a:srgbClr val="009900"/>
                </a:solidFill>
                <a:latin typeface="Times New Roman"/>
                <a:ea typeface="Times New Roman"/>
                <a:cs typeface="Times New Roman"/>
                <a:sym typeface="Times New Roman"/>
              </a:rPr>
              <a:t>P(C</a:t>
            </a:r>
            <a:r>
              <a:rPr b="0" baseline="-25000" i="0" lang="en-US" sz="3200" u="none">
                <a:solidFill>
                  <a:srgbClr val="009900"/>
                </a:solidFill>
                <a:latin typeface="Times New Roman"/>
                <a:ea typeface="Times New Roman"/>
                <a:cs typeface="Times New Roman"/>
                <a:sym typeface="Times New Roman"/>
              </a:rPr>
              <a:t>k</a:t>
            </a:r>
            <a:r>
              <a:rPr b="0" i="0" lang="en-US" sz="3200" u="none">
                <a:solidFill>
                  <a:srgbClr val="009900"/>
                </a:solidFill>
                <a:latin typeface="Times New Roman"/>
                <a:ea typeface="Times New Roman"/>
                <a:cs typeface="Times New Roman"/>
                <a:sym typeface="Times New Roman"/>
              </a:rPr>
              <a:t>,x</a:t>
            </a:r>
            <a:r>
              <a:rPr b="0" baseline="30000" i="0" lang="en-US" sz="3200" u="none">
                <a:solidFill>
                  <a:srgbClr val="009900"/>
                </a:solidFill>
                <a:latin typeface="Times New Roman"/>
                <a:ea typeface="Times New Roman"/>
                <a:cs typeface="Times New Roman"/>
                <a:sym typeface="Times New Roman"/>
              </a:rPr>
              <a:t>l</a:t>
            </a:r>
            <a:r>
              <a:rPr b="0" i="0" lang="en-US" sz="3200" u="none">
                <a:solidFill>
                  <a:srgbClr val="009900"/>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 that </a:t>
            </a:r>
            <a:r>
              <a:rPr b="0" i="0" lang="en-US" sz="3200" u="none">
                <a:solidFill>
                  <a:srgbClr val="009900"/>
                </a:solidFill>
                <a:latin typeface="Times New Roman"/>
                <a:ea typeface="Times New Roman"/>
                <a:cs typeface="Times New Roman"/>
                <a:sym typeface="Times New Roman"/>
              </a:rPr>
              <a:t>x</a:t>
            </a:r>
            <a:r>
              <a:rPr b="0" baseline="30000" i="0" lang="en-US" sz="3200" u="none">
                <a:solidFill>
                  <a:srgbClr val="009900"/>
                </a:solidFill>
                <a:latin typeface="Times New Roman"/>
                <a:ea typeface="Times New Roman"/>
                <a:cs typeface="Times New Roman"/>
                <a:sym typeface="Times New Roman"/>
              </a:rPr>
              <a:t>l</a:t>
            </a:r>
            <a:r>
              <a:rPr b="0" i="0" lang="en-US" sz="3200" u="none">
                <a:solidFill>
                  <a:schemeClr val="dk1"/>
                </a:solidFill>
                <a:latin typeface="Times New Roman"/>
                <a:ea typeface="Times New Roman"/>
                <a:cs typeface="Times New Roman"/>
                <a:sym typeface="Times New Roman"/>
              </a:rPr>
              <a:t> belongs to </a:t>
            </a:r>
            <a:r>
              <a:rPr b="0" i="0" lang="en-US" sz="3200" u="none">
                <a:solidFill>
                  <a:srgbClr val="009900"/>
                </a:solidFill>
                <a:latin typeface="Times New Roman"/>
                <a:ea typeface="Times New Roman"/>
                <a:cs typeface="Times New Roman"/>
                <a:sym typeface="Times New Roman"/>
              </a:rPr>
              <a:t>C</a:t>
            </a:r>
            <a:r>
              <a:rPr b="0" baseline="-25000" i="0" lang="en-US" sz="3200" u="none">
                <a:solidFill>
                  <a:srgbClr val="009900"/>
                </a:solidFill>
                <a:latin typeface="Times New Roman"/>
                <a:ea typeface="Times New Roman"/>
                <a:cs typeface="Times New Roman"/>
                <a:sym typeface="Times New Roman"/>
              </a:rPr>
              <a:t>k</a:t>
            </a:r>
            <a:r>
              <a:rPr b="0" i="0" lang="en-US" sz="3200" u="none">
                <a:solidFill>
                  <a:schemeClr val="dk1"/>
                </a:solidFill>
                <a:latin typeface="Times New Roman"/>
                <a:ea typeface="Times New Roman"/>
                <a:cs typeface="Times New Roman"/>
                <a:sym typeface="Times New Roman"/>
              </a:rPr>
              <a:t> is the fraction of </a:t>
            </a:r>
            <a:r>
              <a:rPr b="0" i="0" lang="en-US" sz="3200" u="none">
                <a:solidFill>
                  <a:srgbClr val="0000FF"/>
                </a:solidFill>
                <a:latin typeface="Times New Roman"/>
                <a:ea typeface="Times New Roman"/>
                <a:cs typeface="Times New Roman"/>
                <a:sym typeface="Times New Roman"/>
              </a:rPr>
              <a:t>total</a:t>
            </a:r>
            <a:r>
              <a:rPr b="0" i="0" lang="en-US" sz="3200" u="none">
                <a:solidFill>
                  <a:schemeClr val="dk1"/>
                </a:solidFill>
                <a:latin typeface="Times New Roman"/>
                <a:ea typeface="Times New Roman"/>
                <a:cs typeface="Times New Roman"/>
                <a:sym typeface="Times New Roman"/>
              </a:rPr>
              <a:t> patterns that have value </a:t>
            </a:r>
            <a:r>
              <a:rPr b="0" i="0" lang="en-US" sz="3200" u="none">
                <a:solidFill>
                  <a:srgbClr val="009900"/>
                </a:solidFill>
                <a:latin typeface="Times New Roman"/>
                <a:ea typeface="Times New Roman"/>
                <a:cs typeface="Times New Roman"/>
                <a:sym typeface="Times New Roman"/>
              </a:rPr>
              <a:t>x</a:t>
            </a:r>
            <a:r>
              <a:rPr b="0" baseline="30000" i="0" lang="en-US" sz="3200" u="none">
                <a:solidFill>
                  <a:srgbClr val="009900"/>
                </a:solidFill>
                <a:latin typeface="Times New Roman"/>
                <a:ea typeface="Times New Roman"/>
                <a:cs typeface="Times New Roman"/>
                <a:sym typeface="Times New Roman"/>
              </a:rPr>
              <a:t>l</a:t>
            </a:r>
            <a:r>
              <a:rPr b="0" i="0" lang="en-US" sz="3200" u="none">
                <a:solidFill>
                  <a:schemeClr val="dk1"/>
                </a:solidFill>
                <a:latin typeface="Times New Roman"/>
                <a:ea typeface="Times New Roman"/>
                <a:cs typeface="Times New Roman"/>
                <a:sym typeface="Times New Roman"/>
              </a:rPr>
              <a:t> while belonging to class </a:t>
            </a:r>
            <a:r>
              <a:rPr b="0" i="0" lang="en-US" sz="3200" u="none">
                <a:solidFill>
                  <a:srgbClr val="009900"/>
                </a:solidFill>
                <a:latin typeface="Times New Roman"/>
                <a:ea typeface="Times New Roman"/>
                <a:cs typeface="Times New Roman"/>
                <a:sym typeface="Times New Roman"/>
              </a:rPr>
              <a:t>C</a:t>
            </a:r>
            <a:r>
              <a:rPr b="0" baseline="-25000" i="0" lang="en-US" sz="3200" u="none">
                <a:solidFill>
                  <a:srgbClr val="009900"/>
                </a:solidFill>
                <a:latin typeface="Times New Roman"/>
                <a:ea typeface="Times New Roman"/>
                <a:cs typeface="Times New Roman"/>
                <a:sym typeface="Times New Roman"/>
              </a:rPr>
              <a:t>k</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rgbClr val="0000FF"/>
                </a:solidFill>
                <a:latin typeface="Times New Roman"/>
                <a:ea typeface="Times New Roman"/>
                <a:cs typeface="Times New Roman"/>
                <a:sym typeface="Times New Roman"/>
              </a:rPr>
              <a:t>Conditional probability</a:t>
            </a:r>
            <a:r>
              <a:rPr b="0" i="0" lang="en-US" sz="3200" u="none">
                <a:solidFill>
                  <a:schemeClr val="dk1"/>
                </a:solidFill>
                <a:latin typeface="Times New Roman"/>
                <a:ea typeface="Times New Roman"/>
                <a:cs typeface="Times New Roman"/>
                <a:sym typeface="Times New Roman"/>
              </a:rPr>
              <a:t> </a:t>
            </a:r>
            <a:r>
              <a:rPr b="0" i="0" lang="en-US" sz="3200" u="none">
                <a:solidFill>
                  <a:srgbClr val="009900"/>
                </a:solidFill>
                <a:latin typeface="Times New Roman"/>
                <a:ea typeface="Times New Roman"/>
                <a:cs typeface="Times New Roman"/>
                <a:sym typeface="Times New Roman"/>
              </a:rPr>
              <a:t>P(x</a:t>
            </a:r>
            <a:r>
              <a:rPr b="0" baseline="30000" i="0" lang="en-US" sz="3200" u="none">
                <a:solidFill>
                  <a:srgbClr val="009900"/>
                </a:solidFill>
                <a:latin typeface="Times New Roman"/>
                <a:ea typeface="Times New Roman"/>
                <a:cs typeface="Times New Roman"/>
                <a:sym typeface="Times New Roman"/>
              </a:rPr>
              <a:t>l</a:t>
            </a:r>
            <a:r>
              <a:rPr b="0" i="0" lang="en-US" sz="3200" u="none">
                <a:solidFill>
                  <a:srgbClr val="009900"/>
                </a:solidFill>
                <a:latin typeface="Times New Roman"/>
                <a:ea typeface="Times New Roman"/>
                <a:cs typeface="Times New Roman"/>
                <a:sym typeface="Times New Roman"/>
              </a:rPr>
              <a:t>|C</a:t>
            </a:r>
            <a:r>
              <a:rPr b="0" baseline="-25000" i="0" lang="en-US" sz="3200" u="none">
                <a:solidFill>
                  <a:srgbClr val="009900"/>
                </a:solidFill>
                <a:latin typeface="Times New Roman"/>
                <a:ea typeface="Times New Roman"/>
                <a:cs typeface="Times New Roman"/>
                <a:sym typeface="Times New Roman"/>
              </a:rPr>
              <a:t>k</a:t>
            </a:r>
            <a:r>
              <a:rPr b="0" i="0" lang="en-US" sz="3200" u="none">
                <a:solidFill>
                  <a:srgbClr val="009900"/>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 is the fraction of patterns that have value </a:t>
            </a:r>
            <a:r>
              <a:rPr b="0" i="0" lang="en-US" sz="3200" u="none">
                <a:solidFill>
                  <a:srgbClr val="009900"/>
                </a:solidFill>
                <a:latin typeface="Times New Roman"/>
                <a:ea typeface="Times New Roman"/>
                <a:cs typeface="Times New Roman"/>
                <a:sym typeface="Times New Roman"/>
              </a:rPr>
              <a:t>x</a:t>
            </a:r>
            <a:r>
              <a:rPr b="0" baseline="30000" i="0" lang="en-US" sz="3200" u="none">
                <a:solidFill>
                  <a:srgbClr val="009900"/>
                </a:solidFill>
                <a:latin typeface="Times New Roman"/>
                <a:ea typeface="Times New Roman"/>
                <a:cs typeface="Times New Roman"/>
                <a:sym typeface="Times New Roman"/>
              </a:rPr>
              <a:t>l</a:t>
            </a:r>
            <a:r>
              <a:rPr b="0" i="0" lang="en-US" sz="3200" u="none">
                <a:solidFill>
                  <a:schemeClr val="dk1"/>
                </a:solidFill>
                <a:latin typeface="Times New Roman"/>
                <a:ea typeface="Times New Roman"/>
                <a:cs typeface="Times New Roman"/>
                <a:sym typeface="Times New Roman"/>
              </a:rPr>
              <a:t> given only patterns from class </a:t>
            </a:r>
            <a:r>
              <a:rPr b="0" i="0" lang="en-US" sz="3200" u="none">
                <a:solidFill>
                  <a:srgbClr val="009900"/>
                </a:solidFill>
                <a:latin typeface="Times New Roman"/>
                <a:ea typeface="Times New Roman"/>
                <a:cs typeface="Times New Roman"/>
                <a:sym typeface="Times New Roman"/>
              </a:rPr>
              <a:t>C</a:t>
            </a:r>
            <a:r>
              <a:rPr b="0" baseline="-25000" i="0" lang="en-US" sz="3200" u="none">
                <a:solidFill>
                  <a:srgbClr val="009900"/>
                </a:solidFill>
                <a:latin typeface="Times New Roman"/>
                <a:ea typeface="Times New Roman"/>
                <a:cs typeface="Times New Roman"/>
                <a:sym typeface="Times New Roman"/>
              </a:rPr>
              <a:t>k</a:t>
            </a:r>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/67</a:t>
            </a:r>
            <a:endParaRPr/>
          </a:p>
        </p:txBody>
      </p:sp>
      <p:sp>
        <p:nvSpPr>
          <p:cNvPr id="141" name="Google Shape;141;p22"/>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Joint Probability = Conditional Probability × Class Prior</a:t>
            </a:r>
            <a:endParaRPr/>
          </a:p>
        </p:txBody>
      </p:sp>
      <p:grpSp>
        <p:nvGrpSpPr>
          <p:cNvPr id="142" name="Google Shape;142;p22"/>
          <p:cNvGrpSpPr/>
          <p:nvPr/>
        </p:nvGrpSpPr>
        <p:grpSpPr>
          <a:xfrm>
            <a:off x="684212" y="2060575"/>
            <a:ext cx="6634162" cy="1895475"/>
            <a:chOff x="451" y="1162"/>
            <a:chExt cx="4179" cy="1194"/>
          </a:xfrm>
        </p:grpSpPr>
        <p:pic>
          <p:nvPicPr>
            <p:cNvPr id="143" name="Google Shape;143;p22"/>
            <p:cNvPicPr preferRelativeResize="0"/>
            <p:nvPr/>
          </p:nvPicPr>
          <p:blipFill rotWithShape="1">
            <a:blip r:embed="rId3">
              <a:alphaModFix/>
            </a:blip>
            <a:srcRect b="0" l="0" r="0" t="0"/>
            <a:stretch/>
          </p:blipFill>
          <p:spPr>
            <a:xfrm>
              <a:off x="2290" y="1162"/>
              <a:ext cx="2340" cy="708"/>
            </a:xfrm>
            <a:prstGeom prst="rect">
              <a:avLst/>
            </a:prstGeom>
            <a:noFill/>
            <a:ln>
              <a:noFill/>
            </a:ln>
          </p:spPr>
        </p:pic>
        <p:sp>
          <p:nvSpPr>
            <p:cNvPr id="144" name="Google Shape;144;p22"/>
            <p:cNvSpPr txBox="1"/>
            <p:nvPr/>
          </p:nvSpPr>
          <p:spPr>
            <a:xfrm>
              <a:off x="2290" y="1162"/>
              <a:ext cx="635" cy="272"/>
            </a:xfrm>
            <a:prstGeom prst="rect">
              <a:avLst/>
            </a:prstGeom>
            <a:no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45" name="Google Shape;145;p22"/>
            <p:cNvCxnSpPr/>
            <p:nvPr/>
          </p:nvCxnSpPr>
          <p:spPr>
            <a:xfrm>
              <a:off x="1973" y="1344"/>
              <a:ext cx="317" cy="0"/>
            </a:xfrm>
            <a:prstGeom prst="straightConnector1">
              <a:avLst/>
            </a:prstGeom>
            <a:noFill/>
            <a:ln cap="flat" cmpd="sng" w="28575">
              <a:solidFill>
                <a:srgbClr val="FF6600"/>
              </a:solidFill>
              <a:prstDash val="solid"/>
              <a:miter lim="800000"/>
              <a:headEnd len="med" w="med" type="none"/>
              <a:tailEnd len="med" w="med" type="stealth"/>
            </a:ln>
          </p:spPr>
        </p:cxnSp>
        <p:sp>
          <p:nvSpPr>
            <p:cNvPr id="146" name="Google Shape;146;p22"/>
            <p:cNvSpPr txBox="1"/>
            <p:nvPr/>
          </p:nvSpPr>
          <p:spPr>
            <a:xfrm>
              <a:off x="457" y="1162"/>
              <a:ext cx="1515" cy="332"/>
            </a:xfrm>
            <a:prstGeom prst="rect">
              <a:avLst/>
            </a:prstGeom>
            <a:noFill/>
            <a:ln cap="flat" cmpd="sng" w="9525">
              <a:solidFill>
                <a:srgbClr val="FF66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1400"/>
                <a:buFont typeface="Verdana"/>
                <a:buNone/>
              </a:pPr>
              <a:r>
                <a:rPr b="0" i="0" lang="en-US" sz="1400" u="none">
                  <a:solidFill>
                    <a:srgbClr val="0000FF"/>
                  </a:solidFill>
                  <a:latin typeface="Verdana"/>
                  <a:ea typeface="Verdana"/>
                  <a:cs typeface="Verdana"/>
                  <a:sym typeface="Verdana"/>
                </a:rPr>
                <a:t>Number of patterns with value </a:t>
              </a:r>
              <a:r>
                <a:rPr b="0" i="0" lang="en-US" sz="1400" u="none">
                  <a:solidFill>
                    <a:srgbClr val="009900"/>
                  </a:solidFill>
                  <a:latin typeface="Comic Sans MS"/>
                  <a:ea typeface="Comic Sans MS"/>
                  <a:cs typeface="Comic Sans MS"/>
                  <a:sym typeface="Comic Sans MS"/>
                </a:rPr>
                <a:t>x</a:t>
              </a:r>
              <a:r>
                <a:rPr b="0" baseline="30000" i="0" lang="en-US" sz="1400" u="none">
                  <a:solidFill>
                    <a:srgbClr val="009900"/>
                  </a:solidFill>
                  <a:latin typeface="Comic Sans MS"/>
                  <a:ea typeface="Comic Sans MS"/>
                  <a:cs typeface="Comic Sans MS"/>
                  <a:sym typeface="Comic Sans MS"/>
                </a:rPr>
                <a:t>l</a:t>
              </a:r>
              <a:r>
                <a:rPr b="0" i="0" lang="en-US" sz="1400" u="none">
                  <a:solidFill>
                    <a:srgbClr val="0000FF"/>
                  </a:solidFill>
                  <a:latin typeface="Verdana"/>
                  <a:ea typeface="Verdana"/>
                  <a:cs typeface="Verdana"/>
                  <a:sym typeface="Verdana"/>
                </a:rPr>
                <a:t> in class </a:t>
              </a:r>
              <a:r>
                <a:rPr b="0" i="0" lang="en-US" sz="1400" u="none">
                  <a:solidFill>
                    <a:srgbClr val="009900"/>
                  </a:solidFill>
                  <a:latin typeface="Comic Sans MS"/>
                  <a:ea typeface="Comic Sans MS"/>
                  <a:cs typeface="Comic Sans MS"/>
                  <a:sym typeface="Comic Sans MS"/>
                </a:rPr>
                <a:t>C</a:t>
              </a:r>
              <a:r>
                <a:rPr b="0" baseline="-25000" i="0" lang="en-US" sz="1400" u="none">
                  <a:solidFill>
                    <a:srgbClr val="009900"/>
                  </a:solidFill>
                  <a:latin typeface="Comic Sans MS"/>
                  <a:ea typeface="Comic Sans MS"/>
                  <a:cs typeface="Comic Sans MS"/>
                  <a:sym typeface="Comic Sans MS"/>
                </a:rPr>
                <a:t>k</a:t>
              </a:r>
              <a:endParaRPr/>
            </a:p>
          </p:txBody>
        </p:sp>
        <p:sp>
          <p:nvSpPr>
            <p:cNvPr id="147" name="Google Shape;147;p22"/>
            <p:cNvSpPr txBox="1"/>
            <p:nvPr/>
          </p:nvSpPr>
          <p:spPr>
            <a:xfrm>
              <a:off x="2296" y="1531"/>
              <a:ext cx="635" cy="245"/>
            </a:xfrm>
            <a:prstGeom prst="rect">
              <a:avLst/>
            </a:prstGeom>
            <a:no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48" name="Google Shape;148;p22"/>
            <p:cNvCxnSpPr/>
            <p:nvPr/>
          </p:nvCxnSpPr>
          <p:spPr>
            <a:xfrm>
              <a:off x="1971" y="1660"/>
              <a:ext cx="317" cy="0"/>
            </a:xfrm>
            <a:prstGeom prst="straightConnector1">
              <a:avLst/>
            </a:prstGeom>
            <a:noFill/>
            <a:ln cap="flat" cmpd="sng" w="28575">
              <a:solidFill>
                <a:srgbClr val="FF6600"/>
              </a:solidFill>
              <a:prstDash val="solid"/>
              <a:miter lim="800000"/>
              <a:headEnd len="med" w="med" type="none"/>
              <a:tailEnd len="med" w="med" type="stealth"/>
            </a:ln>
          </p:spPr>
        </p:cxnSp>
        <p:sp>
          <p:nvSpPr>
            <p:cNvPr id="149" name="Google Shape;149;p22"/>
            <p:cNvSpPr txBox="1"/>
            <p:nvPr/>
          </p:nvSpPr>
          <p:spPr>
            <a:xfrm>
              <a:off x="451" y="1569"/>
              <a:ext cx="1530" cy="198"/>
            </a:xfrm>
            <a:prstGeom prst="rect">
              <a:avLst/>
            </a:prstGeom>
            <a:noFill/>
            <a:ln cap="flat" cmpd="sng" w="9525">
              <a:solidFill>
                <a:srgbClr val="FF66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1400"/>
                <a:buFont typeface="Verdana"/>
                <a:buNone/>
              </a:pPr>
              <a:r>
                <a:rPr b="0" i="0" lang="en-US" sz="1400" u="none">
                  <a:solidFill>
                    <a:srgbClr val="0000FF"/>
                  </a:solidFill>
                  <a:latin typeface="Verdana"/>
                  <a:ea typeface="Verdana"/>
                  <a:cs typeface="Verdana"/>
                  <a:sym typeface="Verdana"/>
                </a:rPr>
                <a:t>Total number of patterns</a:t>
              </a:r>
              <a:endParaRPr/>
            </a:p>
          </p:txBody>
        </p:sp>
        <p:sp>
          <p:nvSpPr>
            <p:cNvPr id="150" name="Google Shape;150;p22"/>
            <p:cNvSpPr txBox="1"/>
            <p:nvPr/>
          </p:nvSpPr>
          <p:spPr>
            <a:xfrm>
              <a:off x="2925" y="2024"/>
              <a:ext cx="1224" cy="332"/>
            </a:xfrm>
            <a:prstGeom prst="rect">
              <a:avLst/>
            </a:prstGeom>
            <a:noFill/>
            <a:ln cap="flat" cmpd="sng" w="9525">
              <a:solidFill>
                <a:srgbClr val="FF66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1400"/>
                <a:buFont typeface="Verdana"/>
                <a:buNone/>
              </a:pPr>
              <a:r>
                <a:rPr b="0" i="0" lang="en-US" sz="1400" u="none">
                  <a:solidFill>
                    <a:srgbClr val="0000FF"/>
                  </a:solidFill>
                  <a:latin typeface="Verdana"/>
                  <a:ea typeface="Verdana"/>
                  <a:cs typeface="Verdana"/>
                  <a:sym typeface="Verdana"/>
                </a:rPr>
                <a:t>Number of patterns in class </a:t>
              </a:r>
              <a:r>
                <a:rPr b="0" i="0" lang="en-US" sz="1400" u="none">
                  <a:solidFill>
                    <a:srgbClr val="009900"/>
                  </a:solidFill>
                  <a:latin typeface="Comic Sans MS"/>
                  <a:ea typeface="Comic Sans MS"/>
                  <a:cs typeface="Comic Sans MS"/>
                  <a:sym typeface="Comic Sans MS"/>
                </a:rPr>
                <a:t>C</a:t>
              </a:r>
              <a:r>
                <a:rPr b="0" baseline="-25000" i="0" lang="en-US" sz="1400" u="none">
                  <a:solidFill>
                    <a:srgbClr val="009900"/>
                  </a:solidFill>
                  <a:latin typeface="Comic Sans MS"/>
                  <a:ea typeface="Comic Sans MS"/>
                  <a:cs typeface="Comic Sans MS"/>
                  <a:sym typeface="Comic Sans MS"/>
                </a:rPr>
                <a:t>k</a:t>
              </a:r>
              <a:endParaRPr/>
            </a:p>
          </p:txBody>
        </p:sp>
        <p:sp>
          <p:nvSpPr>
            <p:cNvPr id="151" name="Google Shape;151;p22"/>
            <p:cNvSpPr txBox="1"/>
            <p:nvPr/>
          </p:nvSpPr>
          <p:spPr>
            <a:xfrm>
              <a:off x="3243" y="1525"/>
              <a:ext cx="635" cy="272"/>
            </a:xfrm>
            <a:prstGeom prst="rect">
              <a:avLst/>
            </a:prstGeom>
            <a:no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52" name="Google Shape;152;p22"/>
            <p:cNvCxnSpPr/>
            <p:nvPr/>
          </p:nvCxnSpPr>
          <p:spPr>
            <a:xfrm rot="10800000">
              <a:off x="3560" y="1797"/>
              <a:ext cx="0" cy="227"/>
            </a:xfrm>
            <a:prstGeom prst="straightConnector1">
              <a:avLst/>
            </a:prstGeom>
            <a:noFill/>
            <a:ln cap="flat" cmpd="sng" w="28575">
              <a:solidFill>
                <a:srgbClr val="FF6600"/>
              </a:solidFill>
              <a:prstDash val="solid"/>
              <a:miter lim="800000"/>
              <a:headEnd len="med" w="med" type="none"/>
              <a:tailEnd len="med" w="med" type="stealth"/>
            </a:ln>
          </p:spPr>
        </p:cxnSp>
      </p:grpSp>
      <p:pic>
        <p:nvPicPr>
          <p:cNvPr id="153" name="Google Shape;153;p22"/>
          <p:cNvPicPr preferRelativeResize="0"/>
          <p:nvPr/>
        </p:nvPicPr>
        <p:blipFill rotWithShape="1">
          <a:blip r:embed="rId4">
            <a:alphaModFix/>
          </a:blip>
          <a:srcRect b="0" l="0" r="0" t="0"/>
          <a:stretch/>
        </p:blipFill>
        <p:spPr>
          <a:xfrm>
            <a:off x="1042987" y="4149725"/>
            <a:ext cx="7038975" cy="1508125"/>
          </a:xfrm>
          <a:prstGeom prst="rect">
            <a:avLst/>
          </a:prstGeom>
          <a:noFill/>
          <a:ln cap="flat" cmpd="sng" w="9525">
            <a:solidFill>
              <a:srgbClr val="800080"/>
            </a:solidFill>
            <a:prstDash val="solid"/>
            <a:miter lim="800000"/>
            <a:headEnd len="sm" w="sm" type="none"/>
            <a:tailEnd len="sm" w="sm" type="none"/>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