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 id="2147483680" r:id="rId6"/>
    <p:sldMasterId id="214748368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Lst>
  <p:sldSz cy="6858000" cx="9144000"/>
  <p:notesSz cx="6708775" cy="9774225"/>
  <p:embeddedFontLst>
    <p:embeddedFont>
      <p:font typeface="Tahoma"/>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font" Target="fonts/Tahoma-bold.fntdata"/><Relationship Id="rId72" Type="http://schemas.openxmlformats.org/officeDocument/2006/relationships/font" Target="fonts/Tahoma-regular.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6712"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00475" y="0"/>
            <a:ext cx="2906712"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1512" y="4643437"/>
            <a:ext cx="5365750" cy="43973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283700"/>
            <a:ext cx="2906712"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00475" y="9283700"/>
            <a:ext cx="2906712"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1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1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1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2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2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2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2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2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2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2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2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2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2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3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3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3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3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3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3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3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3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3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3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3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3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3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3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3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3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3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4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4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4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4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4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4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4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4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4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p4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4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4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4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4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4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p4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4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4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4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4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5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5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5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5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5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5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5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5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5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5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5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5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5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5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5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5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5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5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5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3" name="Google Shape;963;p5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6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6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6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6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6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6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6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6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26" name="Google Shape;26;p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020469" y="2197894"/>
            <a:ext cx="5918200"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 type="body"/>
          </p:nvPr>
        </p:nvSpPr>
        <p:spPr>
          <a:xfrm rot="5400000">
            <a:off x="1042194" y="323057"/>
            <a:ext cx="5918200"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p:nvPr>
            <p:ph idx="2" type="pic"/>
          </p:nvPr>
        </p:nvSpPr>
        <p:spPr>
          <a:xfrm>
            <a:off x="3887788" y="987425"/>
            <a:ext cx="4629150" cy="4873625"/>
          </a:xfrm>
          <a:prstGeom prst="rect">
            <a:avLst/>
          </a:prstGeom>
          <a:noFill/>
          <a:ln>
            <a:noFill/>
          </a:ln>
        </p:spPr>
      </p:sp>
      <p:sp>
        <p:nvSpPr>
          <p:cNvPr id="89" name="Google Shape;89;p14"/>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14"/>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5"/>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4" name="Google Shape;94;p15"/>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5" name="Google Shape;95;p1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1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17"/>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1" name="Google Shape;101;p1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1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1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440"/>
              <a:buNone/>
              <a:defRPr sz="2400"/>
            </a:lvl1pPr>
            <a:lvl2pPr indent="-228600" lvl="1" marL="914400" algn="l">
              <a:spcBef>
                <a:spcPts val="400"/>
              </a:spcBef>
              <a:spcAft>
                <a:spcPts val="0"/>
              </a:spcAft>
              <a:buSzPts val="1100"/>
              <a:buNone/>
              <a:defRPr sz="2000"/>
            </a:lvl2pPr>
            <a:lvl3pPr indent="-228600" lvl="2" marL="1371600" algn="l">
              <a:spcBef>
                <a:spcPts val="360"/>
              </a:spcBef>
              <a:spcAft>
                <a:spcPts val="0"/>
              </a:spcAft>
              <a:buSzPts val="900"/>
              <a:buNone/>
              <a:defRPr sz="1800"/>
            </a:lvl3pPr>
            <a:lvl4pPr indent="-228600" lvl="3" marL="1828800" algn="l">
              <a:spcBef>
                <a:spcPts val="320"/>
              </a:spcBef>
              <a:spcAft>
                <a:spcPts val="0"/>
              </a:spcAft>
              <a:buSzPts val="880"/>
              <a:buNone/>
              <a:defRPr sz="1600"/>
            </a:lvl4pPr>
            <a:lvl5pPr indent="-228600" lvl="4" marL="2286000" algn="l">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08" name="Google Shape;108;p1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0" name="Shape 120"/>
        <p:cNvGrpSpPr/>
        <p:nvPr/>
      </p:nvGrpSpPr>
      <p:grpSpPr>
        <a:xfrm>
          <a:off x="0" y="0"/>
          <a:ext cx="0" cy="0"/>
          <a:chOff x="0" y="0"/>
          <a:chExt cx="0" cy="0"/>
        </a:xfrm>
      </p:grpSpPr>
      <p:sp>
        <p:nvSpPr>
          <p:cNvPr id="121" name="Google Shape;121;p20"/>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23" name="Google Shape;123;p20"/>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24" name="Google Shape;124;p20"/>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25" name="Google Shape;125;p2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126" name="Shape 126"/>
        <p:cNvGrpSpPr/>
        <p:nvPr/>
      </p:nvGrpSpPr>
      <p:grpSpPr>
        <a:xfrm>
          <a:off x="0" y="0"/>
          <a:ext cx="0" cy="0"/>
          <a:chOff x="0" y="0"/>
          <a:chExt cx="0" cy="0"/>
        </a:xfrm>
      </p:grpSpPr>
      <p:sp>
        <p:nvSpPr>
          <p:cNvPr id="127" name="Google Shape;127;p21"/>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1"/>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29" name="Google Shape;129;p21"/>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30" name="Google Shape;130;p21"/>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31" name="Google Shape;131;p2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32" name="Shape 132"/>
        <p:cNvGrpSpPr/>
        <p:nvPr/>
      </p:nvGrpSpPr>
      <p:grpSpPr>
        <a:xfrm>
          <a:off x="0" y="0"/>
          <a:ext cx="0" cy="0"/>
          <a:chOff x="0" y="0"/>
          <a:chExt cx="0" cy="0"/>
        </a:xfrm>
      </p:grpSpPr>
      <p:sp>
        <p:nvSpPr>
          <p:cNvPr id="133" name="Google Shape;133;p22"/>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2"/>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35" name="Google Shape;135;p22"/>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36" name="Google Shape;136;p2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8" name="Shape 38"/>
        <p:cNvGrpSpPr/>
        <p:nvPr/>
      </p:nvGrpSpPr>
      <p:grpSpPr>
        <a:xfrm>
          <a:off x="0" y="0"/>
          <a:ext cx="0" cy="0"/>
          <a:chOff x="0" y="0"/>
          <a:chExt cx="0" cy="0"/>
        </a:xfrm>
      </p:grpSpPr>
      <p:sp>
        <p:nvSpPr>
          <p:cNvPr id="39" name="Google Shape;39;p4"/>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3"/>
          <p:cNvSpPr txBox="1"/>
          <p:nvPr>
            <p:ph type="title"/>
          </p:nvPr>
        </p:nvSpPr>
        <p:spPr>
          <a:xfrm rot="5400000">
            <a:off x="5020469" y="2197894"/>
            <a:ext cx="5918200"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3"/>
          <p:cNvSpPr txBox="1"/>
          <p:nvPr>
            <p:ph idx="1" type="body"/>
          </p:nvPr>
        </p:nvSpPr>
        <p:spPr>
          <a:xfrm rot="5400000">
            <a:off x="1042194" y="323057"/>
            <a:ext cx="5918200"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40" name="Google Shape;140;p2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2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4"/>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44" name="Google Shape;144;p24"/>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5"/>
          <p:cNvSpPr/>
          <p:nvPr>
            <p:ph idx="2" type="pic"/>
          </p:nvPr>
        </p:nvSpPr>
        <p:spPr>
          <a:xfrm>
            <a:off x="1792288" y="612775"/>
            <a:ext cx="5486400" cy="4114800"/>
          </a:xfrm>
          <a:prstGeom prst="rect">
            <a:avLst/>
          </a:prstGeom>
          <a:noFill/>
          <a:ln>
            <a:noFill/>
          </a:ln>
        </p:spPr>
      </p:sp>
      <p:sp>
        <p:nvSpPr>
          <p:cNvPr id="148" name="Google Shape;148;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149" name="Google Shape;149;p2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0" name="Shape 150"/>
        <p:cNvGrpSpPr/>
        <p:nvPr/>
      </p:nvGrpSpPr>
      <p:grpSpPr>
        <a:xfrm>
          <a:off x="0" y="0"/>
          <a:ext cx="0" cy="0"/>
          <a:chOff x="0" y="0"/>
          <a:chExt cx="0" cy="0"/>
        </a:xfrm>
      </p:grpSpPr>
      <p:sp>
        <p:nvSpPr>
          <p:cNvPr id="151" name="Google Shape;151;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153" name="Google Shape;153;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154" name="Google Shape;154;p2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2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2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0" name="Shape 160"/>
        <p:cNvGrpSpPr/>
        <p:nvPr/>
      </p:nvGrpSpPr>
      <p:grpSpPr>
        <a:xfrm>
          <a:off x="0" y="0"/>
          <a:ext cx="0" cy="0"/>
          <a:chOff x="0" y="0"/>
          <a:chExt cx="0" cy="0"/>
        </a:xfrm>
      </p:grpSpPr>
      <p:sp>
        <p:nvSpPr>
          <p:cNvPr id="161" name="Google Shape;161;p2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163" name="Google Shape;163;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164" name="Google Shape;164;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165" name="Google Shape;165;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166" name="Google Shape;166;p2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3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170" name="Google Shape;170;p30"/>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171" name="Google Shape;171;p3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175" name="Google Shape;175;p3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6" name="Shape 176"/>
        <p:cNvGrpSpPr/>
        <p:nvPr/>
      </p:nvGrpSpPr>
      <p:grpSpPr>
        <a:xfrm>
          <a:off x="0" y="0"/>
          <a:ext cx="0" cy="0"/>
          <a:chOff x="0" y="0"/>
          <a:chExt cx="0" cy="0"/>
        </a:xfrm>
      </p:grpSpPr>
      <p:sp>
        <p:nvSpPr>
          <p:cNvPr id="177" name="Google Shape;177;p3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79" name="Google Shape;179;p3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4" name="Shape 194"/>
        <p:cNvGrpSpPr/>
        <p:nvPr/>
      </p:nvGrpSpPr>
      <p:grpSpPr>
        <a:xfrm>
          <a:off x="0" y="0"/>
          <a:ext cx="0" cy="0"/>
          <a:chOff x="0" y="0"/>
          <a:chExt cx="0" cy="0"/>
        </a:xfrm>
      </p:grpSpPr>
      <p:sp>
        <p:nvSpPr>
          <p:cNvPr id="195" name="Google Shape;195;p34"/>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7" name="Google Shape;197;p3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6" name="Shape 56"/>
        <p:cNvGrpSpPr/>
        <p:nvPr/>
      </p:nvGrpSpPr>
      <p:grpSpPr>
        <a:xfrm>
          <a:off x="0" y="0"/>
          <a:ext cx="0" cy="0"/>
          <a:chOff x="0" y="0"/>
          <a:chExt cx="0" cy="0"/>
        </a:xfrm>
      </p:grpSpPr>
      <p:sp>
        <p:nvSpPr>
          <p:cNvPr id="57" name="Google Shape;57;p8"/>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61" name="Shape 61"/>
        <p:cNvGrpSpPr/>
        <p:nvPr/>
      </p:nvGrpSpPr>
      <p:grpSpPr>
        <a:xfrm>
          <a:off x="0" y="0"/>
          <a:ext cx="0" cy="0"/>
          <a:chOff x="0" y="0"/>
          <a:chExt cx="0" cy="0"/>
        </a:xfrm>
      </p:grpSpPr>
      <p:sp>
        <p:nvSpPr>
          <p:cNvPr id="62" name="Google Shape;62;p9"/>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1182688" y="2017713"/>
            <a:ext cx="77724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9"/>
          <p:cNvSpPr txBox="1"/>
          <p:nvPr>
            <p:ph idx="2" type="body"/>
          </p:nvPr>
        </p:nvSpPr>
        <p:spPr>
          <a:xfrm>
            <a:off x="1182688" y="4151313"/>
            <a:ext cx="77724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type="twoObjOverTx">
  <p:cSld name="TWO_OBJECTS_OVER_TEXT">
    <p:spTree>
      <p:nvGrpSpPr>
        <p:cNvPr id="66" name="Shape 66"/>
        <p:cNvGrpSpPr/>
        <p:nvPr/>
      </p:nvGrpSpPr>
      <p:grpSpPr>
        <a:xfrm>
          <a:off x="0" y="0"/>
          <a:ext cx="0" cy="0"/>
          <a:chOff x="0" y="0"/>
          <a:chExt cx="0" cy="0"/>
        </a:xfrm>
      </p:grpSpPr>
      <p:sp>
        <p:nvSpPr>
          <p:cNvPr id="67" name="Google Shape;67;p10"/>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a:off x="11826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0"/>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3" type="body"/>
          </p:nvPr>
        </p:nvSpPr>
        <p:spPr>
          <a:xfrm>
            <a:off x="1182688" y="4151313"/>
            <a:ext cx="77724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2" name="Shape 72"/>
        <p:cNvGrpSpPr/>
        <p:nvPr/>
      </p:nvGrpSpPr>
      <p:grpSpPr>
        <a:xfrm>
          <a:off x="0" y="0"/>
          <a:ext cx="0" cy="0"/>
          <a:chOff x="0" y="0"/>
          <a:chExt cx="0" cy="0"/>
        </a:xfrm>
      </p:grpSpPr>
      <p:sp>
        <p:nvSpPr>
          <p:cNvPr id="73" name="Google Shape;73;p11"/>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6" Type="http://schemas.openxmlformats.org/officeDocument/2006/relationships/theme" Target="../theme/theme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2438400"/>
            <a:ext cx="9009062" cy="1052512"/>
            <a:chOff x="0" y="1536"/>
            <a:chExt cx="5675" cy="663"/>
          </a:xfrm>
        </p:grpSpPr>
        <p:grpSp>
          <p:nvGrpSpPr>
            <p:cNvPr id="11" name="Google Shape;11;p1"/>
            <p:cNvGrpSpPr/>
            <p:nvPr/>
          </p:nvGrpSpPr>
          <p:grpSpPr>
            <a:xfrm>
              <a:off x="185" y="1604"/>
              <a:ext cx="449" cy="299"/>
              <a:chOff x="720" y="336"/>
              <a:chExt cx="624" cy="432"/>
            </a:xfrm>
          </p:grpSpPr>
          <p:sp>
            <p:nvSpPr>
              <p:cNvPr id="12" name="Google Shape;12;p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 name="Google Shape;13;p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4" name="Google Shape;14;p1"/>
            <p:cNvGrpSpPr/>
            <p:nvPr/>
          </p:nvGrpSpPr>
          <p:grpSpPr>
            <a:xfrm>
              <a:off x="263" y="1870"/>
              <a:ext cx="466" cy="299"/>
              <a:chOff x="912" y="2640"/>
              <a:chExt cx="672" cy="432"/>
            </a:xfrm>
          </p:grpSpPr>
          <p:sp>
            <p:nvSpPr>
              <p:cNvPr id="15" name="Google Shape;15;p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6" name="Google Shape;16;p1"/>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7" name="Google Shape;17;p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 name="Google Shape;18;p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 name="Google Shape;19;p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20" name="Google Shape;20;p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1" name="Google Shape;21;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2" name="Google Shape;22;p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3"/>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 name="Google Shape;29;p3"/>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 name="Google Shape;30;p3"/>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 name="Google Shape;31;p3"/>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 name="Google Shape;32;p3"/>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 name="Google Shape;33;p3"/>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 name="Google Shape;34;p3"/>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 name="Google Shape;35;p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6" name="Google Shape;36;p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7" name="Google Shape;37;p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9"/>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1" name="Google Shape;111;p19"/>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2" name="Google Shape;112;p19"/>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3" name="Google Shape;113;p19"/>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4" name="Google Shape;114;p19"/>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5" name="Google Shape;115;p19"/>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6" name="Google Shape;116;p19"/>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 name="Google Shape;117;p1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8" name="Google Shape;118;p1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9" name="Google Shape;119;p1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grpSp>
        <p:nvGrpSpPr>
          <p:cNvPr id="181" name="Google Shape;181;p33"/>
          <p:cNvGrpSpPr/>
          <p:nvPr/>
        </p:nvGrpSpPr>
        <p:grpSpPr>
          <a:xfrm>
            <a:off x="0" y="2438400"/>
            <a:ext cx="9009062" cy="1052512"/>
            <a:chOff x="0" y="1536"/>
            <a:chExt cx="5675" cy="663"/>
          </a:xfrm>
        </p:grpSpPr>
        <p:grpSp>
          <p:nvGrpSpPr>
            <p:cNvPr id="182" name="Google Shape;182;p33"/>
            <p:cNvGrpSpPr/>
            <p:nvPr/>
          </p:nvGrpSpPr>
          <p:grpSpPr>
            <a:xfrm>
              <a:off x="183" y="1604"/>
              <a:ext cx="448" cy="299"/>
              <a:chOff x="720" y="336"/>
              <a:chExt cx="624" cy="432"/>
            </a:xfrm>
          </p:grpSpPr>
          <p:sp>
            <p:nvSpPr>
              <p:cNvPr id="183" name="Google Shape;183;p33"/>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4" name="Google Shape;184;p33"/>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85" name="Google Shape;185;p33"/>
            <p:cNvGrpSpPr/>
            <p:nvPr/>
          </p:nvGrpSpPr>
          <p:grpSpPr>
            <a:xfrm>
              <a:off x="261" y="1870"/>
              <a:ext cx="465" cy="299"/>
              <a:chOff x="912" y="2640"/>
              <a:chExt cx="672" cy="432"/>
            </a:xfrm>
          </p:grpSpPr>
          <p:sp>
            <p:nvSpPr>
              <p:cNvPr id="186" name="Google Shape;186;p33"/>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7" name="Google Shape;187;p33"/>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88" name="Google Shape;188;p33"/>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9" name="Google Shape;189;p33"/>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0" name="Google Shape;190;p33"/>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91" name="Google Shape;191;p3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92" name="Google Shape;192;p3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93" name="Google Shape;193;p3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/63</a:t>
            </a:r>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7" r:id="rId1"/>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20.png"/><Relationship Id="rId5"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20.png"/><Relationship Id="rId5" Type="http://schemas.openxmlformats.org/officeDocument/2006/relationships/image" Target="../media/image36.png"/><Relationship Id="rId6"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3.png"/><Relationship Id="rId4" Type="http://schemas.openxmlformats.org/officeDocument/2006/relationships/image" Target="../media/image23.png"/><Relationship Id="rId5" Type="http://schemas.openxmlformats.org/officeDocument/2006/relationships/image" Target="../media/image31.png"/><Relationship Id="rId6"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4.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5.png"/><Relationship Id="rId4" Type="http://schemas.openxmlformats.org/officeDocument/2006/relationships/image" Target="../media/image39.png"/><Relationship Id="rId5"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38.png"/><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44.png"/><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41.png"/><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9.png"/><Relationship Id="rId4" Type="http://schemas.openxmlformats.org/officeDocument/2006/relationships/image" Target="../media/image53.png"/><Relationship Id="rId5" Type="http://schemas.openxmlformats.org/officeDocument/2006/relationships/image" Target="../media/image50.png"/><Relationship Id="rId6"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1C1C1C"/>
              </a:buClr>
              <a:buSzPts val="1400"/>
              <a:buFont typeface="Tahoma"/>
              <a:buNone/>
            </a:pPr>
            <a:fld id="{00000000-1234-1234-1234-123412341234}" type="slidenum">
              <a:rPr b="0" i="0" lang="en-US" sz="1400" u="none">
                <a:solidFill>
                  <a:srgbClr val="1C1C1C"/>
                </a:solidFill>
                <a:latin typeface="Tahoma"/>
                <a:ea typeface="Tahoma"/>
                <a:cs typeface="Tahoma"/>
                <a:sym typeface="Tahoma"/>
              </a:rPr>
              <a:t>‹#›</a:t>
            </a:fld>
            <a:endParaRPr/>
          </a:p>
        </p:txBody>
      </p:sp>
      <p:sp>
        <p:nvSpPr>
          <p:cNvPr id="203" name="Google Shape;203;p35"/>
          <p:cNvSpPr txBox="1"/>
          <p:nvPr>
            <p:ph type="ctrTitle"/>
          </p:nvPr>
        </p:nvSpPr>
        <p:spPr>
          <a:xfrm>
            <a:off x="179387" y="1700212"/>
            <a:ext cx="9099550" cy="2943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   Paper II : CE – I Neural Network</a:t>
            </a:r>
            <a:br>
              <a:rPr b="1" i="0" lang="en-US" sz="4400" u="none">
                <a:solidFill>
                  <a:schemeClr val="dk2"/>
                </a:solidFill>
                <a:latin typeface="Times New Roman"/>
                <a:ea typeface="Times New Roman"/>
                <a:cs typeface="Times New Roman"/>
                <a:sym typeface="Times New Roman"/>
              </a:rPr>
            </a:br>
            <a:r>
              <a:rPr b="1" i="0" lang="en-US" sz="4400" u="none">
                <a:solidFill>
                  <a:schemeClr val="dk2"/>
                </a:solidFill>
                <a:latin typeface="Times New Roman"/>
                <a:ea typeface="Times New Roman"/>
                <a:cs typeface="Times New Roman"/>
                <a:sym typeface="Times New Roman"/>
              </a:rPr>
              <a:t>                   UNIT – I</a:t>
            </a:r>
            <a:br>
              <a:rPr b="1" i="0" lang="en-US" sz="3000" u="none">
                <a:solidFill>
                  <a:schemeClr val="dk2"/>
                </a:solidFill>
                <a:latin typeface="Times New Roman"/>
                <a:ea typeface="Times New Roman"/>
                <a:cs typeface="Times New Roman"/>
                <a:sym typeface="Times New Roman"/>
              </a:rPr>
            </a:br>
            <a:br>
              <a:rPr b="1" i="0" lang="en-US" sz="3000" u="none">
                <a:solidFill>
                  <a:schemeClr val="dk2"/>
                </a:solidFill>
                <a:latin typeface="Times New Roman"/>
                <a:ea typeface="Times New Roman"/>
                <a:cs typeface="Times New Roman"/>
                <a:sym typeface="Times New Roman"/>
              </a:rPr>
            </a:br>
            <a:r>
              <a:rPr b="0" i="0" lang="en-US" sz="3200" u="none">
                <a:solidFill>
                  <a:srgbClr val="0000FF"/>
                </a:solidFill>
                <a:latin typeface="Times New Roman"/>
                <a:ea typeface="Times New Roman"/>
                <a:cs typeface="Times New Roman"/>
                <a:sym typeface="Times New Roman"/>
              </a:rPr>
              <a:t>Geometry of Binary Threshold Neurons and their Networks</a:t>
            </a:r>
            <a:endParaRPr/>
          </a:p>
        </p:txBody>
      </p:sp>
      <p:sp>
        <p:nvSpPr>
          <p:cNvPr id="204" name="Google Shape;204;p35"/>
          <p:cNvSpPr txBox="1"/>
          <p:nvPr/>
        </p:nvSpPr>
        <p:spPr>
          <a:xfrm>
            <a:off x="1927225" y="5084762"/>
            <a:ext cx="5883275" cy="212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ONLINE / LIVE TEACHING CLASSES</a:t>
            </a:r>
            <a:endParaRPr/>
          </a:p>
          <a:p>
            <a:pPr indent="0" lvl="0" marL="0" marR="0" rtl="0" algn="ctr">
              <a:lnSpc>
                <a:spcPct val="100000"/>
              </a:lnSpc>
              <a:spcBef>
                <a:spcPts val="120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SESSION 2020-2021</a:t>
            </a:r>
            <a:endParaRPr/>
          </a:p>
          <a:p>
            <a:pPr indent="0" lvl="0" marL="0" marR="0" rtl="0" algn="ctr">
              <a:lnSpc>
                <a:spcPct val="100000"/>
              </a:lnSpc>
              <a:spcBef>
                <a:spcPts val="1200"/>
              </a:spcBef>
              <a:spcAft>
                <a:spcPts val="0"/>
              </a:spcAft>
              <a:buClr>
                <a:srgbClr val="AD8C01"/>
              </a:buClr>
              <a:buSzPts val="2400"/>
              <a:buFont typeface="Times New Roman"/>
              <a:buNone/>
            </a:pPr>
            <a:r>
              <a:rPr b="1" i="0" lang="en-US" sz="2400" u="none">
                <a:solidFill>
                  <a:srgbClr val="AD8C01"/>
                </a:solidFill>
                <a:latin typeface="Times New Roman"/>
                <a:ea typeface="Times New Roman"/>
                <a:cs typeface="Times New Roman"/>
                <a:sym typeface="Times New Roman"/>
              </a:rPr>
              <a:t>DATE: 28 September 2021</a:t>
            </a:r>
            <a:endParaRPr/>
          </a:p>
          <a:p>
            <a:pPr indent="0" lvl="0" marL="0" marR="0" rtl="0" algn="l">
              <a:lnSpc>
                <a:spcPct val="100000"/>
              </a:lnSpc>
              <a:spcBef>
                <a:spcPts val="0"/>
              </a:spcBef>
              <a:spcAft>
                <a:spcPts val="0"/>
              </a:spcAft>
              <a:buNone/>
            </a:pPr>
            <a:r>
              <a:t/>
            </a:r>
            <a:endParaRPr b="1" i="0" sz="2400" u="none">
              <a:solidFill>
                <a:srgbClr val="AD8C0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388" name="Google Shape;388;p4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Two-Class Data Classification Problem</a:t>
            </a:r>
            <a:endParaRPr/>
          </a:p>
        </p:txBody>
      </p:sp>
      <p:sp>
        <p:nvSpPr>
          <p:cNvPr id="389" name="Google Shape;389;p4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Given a set of </a:t>
            </a:r>
            <a:r>
              <a:rPr b="0" i="0" lang="en-US" sz="3200" u="none">
                <a:solidFill>
                  <a:srgbClr val="008000"/>
                </a:solidFill>
                <a:latin typeface="Times New Roman"/>
                <a:ea typeface="Times New Roman"/>
                <a:cs typeface="Times New Roman"/>
                <a:sym typeface="Times New Roman"/>
              </a:rPr>
              <a:t>Q</a:t>
            </a:r>
            <a:r>
              <a:rPr b="0" i="0" lang="en-US" sz="3200" u="none">
                <a:solidFill>
                  <a:schemeClr val="dk1"/>
                </a:solidFill>
                <a:latin typeface="Times New Roman"/>
                <a:ea typeface="Times New Roman"/>
                <a:cs typeface="Times New Roman"/>
                <a:sym typeface="Times New Roman"/>
              </a:rPr>
              <a:t> data samples or patterns </a:t>
            </a:r>
            <a:r>
              <a:rPr b="0" i="0" lang="en-US" sz="3200" u="none">
                <a:solidFill>
                  <a:srgbClr val="008000"/>
                </a:solidFill>
                <a:latin typeface="Times New Roman"/>
                <a:ea typeface="Times New Roman"/>
                <a:cs typeface="Times New Roman"/>
                <a:sym typeface="Times New Roman"/>
              </a:rPr>
              <a:t>X = {X</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 . . ,X</a:t>
            </a:r>
            <a:r>
              <a:rPr b="0" baseline="-25000" i="0" lang="en-US" sz="3200" u="none">
                <a:solidFill>
                  <a:srgbClr val="008000"/>
                </a:solidFill>
                <a:latin typeface="Times New Roman"/>
                <a:ea typeface="Times New Roman"/>
                <a:cs typeface="Times New Roman"/>
                <a:sym typeface="Times New Roman"/>
              </a:rPr>
              <a:t>Q</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i </a:t>
            </a:r>
            <a:r>
              <a:rPr b="0" i="0" lang="en-US" sz="3200" u="none">
                <a:solidFill>
                  <a:srgbClr val="008000"/>
                </a:solidFill>
                <a:latin typeface="Times New Roman"/>
                <a:ea typeface="Times New Roman"/>
                <a:cs typeface="Times New Roman"/>
                <a:sym typeface="Times New Roman"/>
              </a:rPr>
              <a:t>∈ R</a:t>
            </a:r>
            <a:r>
              <a:rPr b="0" baseline="3000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drawn from two classes </a:t>
            </a:r>
            <a:r>
              <a:rPr b="0" i="0" lang="en-US" sz="3200" u="none">
                <a:solidFill>
                  <a:srgbClr val="008000"/>
                </a:solidFill>
                <a:latin typeface="Times New Roman"/>
                <a:ea typeface="Times New Roman"/>
                <a:cs typeface="Times New Roman"/>
                <a:sym typeface="Times New Roman"/>
              </a:rPr>
              <a:t>C</a:t>
            </a:r>
            <a:r>
              <a:rPr b="0" baseline="-2500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and </a:t>
            </a:r>
            <a:r>
              <a:rPr b="0" i="0" lang="en-US" sz="3200" u="none">
                <a:solidFill>
                  <a:srgbClr val="008000"/>
                </a:solidFill>
                <a:latin typeface="Times New Roman"/>
                <a:ea typeface="Times New Roman"/>
                <a:cs typeface="Times New Roman"/>
                <a:sym typeface="Times New Roman"/>
              </a:rPr>
              <a:t>C</a:t>
            </a:r>
            <a:r>
              <a:rPr b="0" baseline="-25000" i="0" lang="en-US" sz="3200" u="none">
                <a:solidFill>
                  <a:srgbClr val="008000"/>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find an appropriate hyperplane that separates the two classes so that the resulting classification decisions based on this class assignment are on average in close agreement with the actual outcome. </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395" name="Google Shape;395;p4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Convex Sets, Convex Hulls and Linear Separability</a:t>
            </a:r>
            <a:endParaRPr/>
          </a:p>
        </p:txBody>
      </p:sp>
      <p:sp>
        <p:nvSpPr>
          <p:cNvPr id="396" name="Google Shape;396;p45"/>
          <p:cNvSpPr txBox="1"/>
          <p:nvPr>
            <p:ph idx="1" type="body"/>
          </p:nvPr>
        </p:nvSpPr>
        <p:spPr>
          <a:xfrm>
            <a:off x="0" y="2060575"/>
            <a:ext cx="4716462" cy="46085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Let </a:t>
            </a:r>
            <a:r>
              <a:rPr b="0" i="0" lang="en-US" sz="3200" u="none">
                <a:solidFill>
                  <a:srgbClr val="008000"/>
                </a:solidFill>
                <a:latin typeface="Times New Roman"/>
                <a:ea typeface="Times New Roman"/>
                <a:cs typeface="Times New Roman"/>
                <a:sym typeface="Times New Roman"/>
              </a:rPr>
              <a:t>X, Y ∈ S ⊂ R</a:t>
            </a:r>
            <a:r>
              <a:rPr b="0" baseline="3000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then </a:t>
            </a:r>
            <a:r>
              <a:rPr b="0" i="0" lang="en-US" sz="3200" u="none">
                <a:solidFill>
                  <a:srgbClr val="008000"/>
                </a:solidFill>
                <a:latin typeface="Times New Roman"/>
                <a:ea typeface="Times New Roman"/>
                <a:cs typeface="Times New Roman"/>
                <a:sym typeface="Times New Roman"/>
              </a:rPr>
              <a:t>S</a:t>
            </a:r>
            <a:r>
              <a:rPr b="0" i="0" lang="en-US" sz="3200" u="none">
                <a:solidFill>
                  <a:schemeClr val="dk1"/>
                </a:solidFill>
                <a:latin typeface="Times New Roman"/>
                <a:ea typeface="Times New Roman"/>
                <a:cs typeface="Times New Roman"/>
                <a:sym typeface="Times New Roman"/>
              </a:rPr>
              <a:t> is convex iff </a:t>
            </a:r>
            <a:r>
              <a:rPr b="0" i="0" lang="en-US" sz="3200" u="none">
                <a:solidFill>
                  <a:srgbClr val="008000"/>
                </a:solidFill>
                <a:latin typeface="Times New Roman"/>
                <a:ea typeface="Times New Roman"/>
                <a:cs typeface="Times New Roman"/>
                <a:sym typeface="Times New Roman"/>
              </a:rPr>
              <a:t>λX + (1 − λ)Y ∈ S, 0 ≤ λ ≤ 1, ∀X, Y ∈S.</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Equivalently, a set </a:t>
            </a:r>
            <a:r>
              <a:rPr b="0" i="0" lang="en-US" sz="3200" u="none">
                <a:solidFill>
                  <a:srgbClr val="008000"/>
                </a:solidFill>
                <a:latin typeface="Times New Roman"/>
                <a:ea typeface="Times New Roman"/>
                <a:cs typeface="Times New Roman"/>
                <a:sym typeface="Times New Roman"/>
              </a:rPr>
              <a:t>S</a:t>
            </a:r>
            <a:r>
              <a:rPr b="0" i="0" lang="en-US" sz="3200" u="none">
                <a:solidFill>
                  <a:schemeClr val="dk1"/>
                </a:solidFill>
                <a:latin typeface="Times New Roman"/>
                <a:ea typeface="Times New Roman"/>
                <a:cs typeface="Times New Roman"/>
                <a:sym typeface="Times New Roman"/>
              </a:rPr>
              <a:t> is convex if it contains all points on all line segments with end points in </a:t>
            </a:r>
            <a:r>
              <a:rPr b="0" i="0" lang="en-US" sz="3200" u="none">
                <a:solidFill>
                  <a:srgbClr val="008000"/>
                </a:solidFill>
                <a:latin typeface="Times New Roman"/>
                <a:ea typeface="Times New Roman"/>
                <a:cs typeface="Times New Roman"/>
                <a:sym typeface="Times New Roman"/>
              </a:rPr>
              <a:t>S</a:t>
            </a:r>
            <a:r>
              <a:rPr b="0" i="0" lang="en-US" sz="3200" u="none">
                <a:solidFill>
                  <a:schemeClr val="dk1"/>
                </a:solidFill>
                <a:latin typeface="Times New Roman"/>
                <a:ea typeface="Times New Roman"/>
                <a:cs typeface="Times New Roman"/>
                <a:sym typeface="Times New Roman"/>
              </a:rPr>
              <a:t>.</a:t>
            </a:r>
            <a:endParaRPr/>
          </a:p>
        </p:txBody>
      </p:sp>
      <p:pic>
        <p:nvPicPr>
          <p:cNvPr id="397" name="Google Shape;397;p45"/>
          <p:cNvPicPr preferRelativeResize="0"/>
          <p:nvPr>
            <p:ph idx="1" type="body"/>
          </p:nvPr>
        </p:nvPicPr>
        <p:blipFill rotWithShape="1">
          <a:blip r:embed="rId3">
            <a:alphaModFix/>
          </a:blip>
          <a:srcRect b="0" l="0" r="0" t="0"/>
          <a:stretch/>
        </p:blipFill>
        <p:spPr>
          <a:xfrm>
            <a:off x="4794250" y="2462212"/>
            <a:ext cx="4125912" cy="269716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03" name="Google Shape;403;p4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Convex Hull</a:t>
            </a:r>
            <a:endParaRPr/>
          </a:p>
        </p:txBody>
      </p:sp>
      <p:sp>
        <p:nvSpPr>
          <p:cNvPr id="404" name="Google Shape;404;p46"/>
          <p:cNvSpPr txBox="1"/>
          <p:nvPr>
            <p:ph idx="1" type="body"/>
          </p:nvPr>
        </p:nvSpPr>
        <p:spPr>
          <a:xfrm>
            <a:off x="611187" y="20605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convex hull, </a:t>
            </a:r>
            <a:r>
              <a:rPr b="0" i="0" lang="en-US" sz="3200" u="none">
                <a:solidFill>
                  <a:srgbClr val="008000"/>
                </a:solidFill>
                <a:latin typeface="Times New Roman"/>
                <a:ea typeface="Times New Roman"/>
                <a:cs typeface="Times New Roman"/>
                <a:sym typeface="Times New Roman"/>
              </a:rPr>
              <a:t>C(X</a:t>
            </a:r>
            <a:r>
              <a:rPr b="0" baseline="-25000" i="0" lang="en-US" sz="3200" u="none">
                <a:solidFill>
                  <a:srgbClr val="008000"/>
                </a:solidFill>
                <a:latin typeface="Times New Roman"/>
                <a:ea typeface="Times New Roman"/>
                <a:cs typeface="Times New Roman"/>
                <a:sym typeface="Times New Roman"/>
              </a:rPr>
              <a:t>i</a:t>
            </a:r>
            <a:r>
              <a:rPr b="0" baseline="-2500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of a pattern set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i</a:t>
            </a:r>
            <a:r>
              <a:rPr b="0" baseline="-25000" i="1" lang="en-US" sz="3200" u="none">
                <a:solidFill>
                  <a:srgbClr val="008000"/>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is the smallest convex set in </a:t>
            </a:r>
            <a:r>
              <a:rPr b="0" i="0" lang="en-US" sz="3200" u="none">
                <a:solidFill>
                  <a:srgbClr val="008000"/>
                </a:solidFill>
                <a:latin typeface="Times New Roman"/>
                <a:ea typeface="Times New Roman"/>
                <a:cs typeface="Times New Roman"/>
                <a:sym typeface="Times New Roman"/>
              </a:rPr>
              <a:t>R</a:t>
            </a:r>
            <a:r>
              <a:rPr b="0" baseline="3000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which contains the set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i</a:t>
            </a:r>
            <a:r>
              <a:rPr b="0" baseline="-2500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Consider every convex set </a:t>
            </a:r>
            <a:r>
              <a:rPr b="0" i="0" lang="en-US" sz="3200" u="none">
                <a:solidFill>
                  <a:srgbClr val="008000"/>
                </a:solidFill>
                <a:latin typeface="Times New Roman"/>
                <a:ea typeface="Times New Roman"/>
                <a:cs typeface="Times New Roman"/>
                <a:sym typeface="Times New Roman"/>
              </a:rPr>
              <a:t>S</a:t>
            </a:r>
            <a:r>
              <a:rPr b="0" baseline="-25000" i="0" lang="en-US" sz="3200" u="none">
                <a:solidFill>
                  <a:srgbClr val="008000"/>
                </a:solidFill>
                <a:latin typeface="Times New Roman"/>
                <a:ea typeface="Times New Roman"/>
                <a:cs typeface="Times New Roman"/>
                <a:sym typeface="Times New Roman"/>
              </a:rPr>
              <a:t>α</a:t>
            </a:r>
            <a:r>
              <a:rPr b="0" i="0" lang="en-US" sz="3200" u="none">
                <a:solidFill>
                  <a:schemeClr val="dk1"/>
                </a:solidFill>
                <a:latin typeface="Times New Roman"/>
                <a:ea typeface="Times New Roman"/>
                <a:cs typeface="Times New Roman"/>
                <a:sym typeface="Times New Roman"/>
              </a:rPr>
              <a:t>, such that </a:t>
            </a:r>
            <a:r>
              <a:rPr b="0" i="0" lang="en-US" sz="3200" u="none">
                <a:solidFill>
                  <a:srgbClr val="008000"/>
                </a:solidFill>
                <a:latin typeface="Times New Roman"/>
                <a:ea typeface="Times New Roman"/>
                <a:cs typeface="Times New Roman"/>
                <a:sym typeface="Times New Roman"/>
              </a:rPr>
              <a:t>X</a:t>
            </a:r>
            <a:r>
              <a:rPr b="0" baseline="-25000" i="1" lang="en-US" sz="3200" u="none">
                <a:solidFill>
                  <a:srgbClr val="008000"/>
                </a:solidFill>
                <a:latin typeface="Times New Roman"/>
                <a:ea typeface="Times New Roman"/>
                <a:cs typeface="Times New Roman"/>
                <a:sym typeface="Times New Roman"/>
              </a:rPr>
              <a:t>i </a:t>
            </a:r>
            <a:r>
              <a:rPr b="0" i="0" lang="en-US" sz="3200" u="none">
                <a:solidFill>
                  <a:srgbClr val="0080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S</a:t>
            </a:r>
            <a:r>
              <a:rPr b="0" baseline="-25000" i="1" lang="en-US" sz="3200" u="none">
                <a:solidFill>
                  <a:srgbClr val="008000"/>
                </a:solidFill>
                <a:latin typeface="Times New Roman"/>
                <a:ea typeface="Times New Roman"/>
                <a:cs typeface="Times New Roman"/>
                <a:sym typeface="Times New Roman"/>
              </a:rPr>
              <a:t>α</a:t>
            </a:r>
            <a:r>
              <a:rPr b="0" i="0" lang="en-US" sz="3200" u="none">
                <a:solidFill>
                  <a:srgbClr val="0080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R</a:t>
            </a:r>
            <a:r>
              <a:rPr b="0" baseline="30000" i="0" lang="en-US" sz="3200" u="none">
                <a:solidFill>
                  <a:srgbClr val="008000"/>
                </a:solidFill>
                <a:latin typeface="Times New Roman"/>
                <a:ea typeface="Times New Roman"/>
                <a:cs typeface="Times New Roman"/>
                <a:sym typeface="Times New Roman"/>
              </a:rPr>
              <a:t>n</a:t>
            </a:r>
            <a:r>
              <a:rPr b="0" i="1" lang="en-US" sz="3200" u="none">
                <a:solidFill>
                  <a:schemeClr val="dk1"/>
                </a:solidFill>
                <a:latin typeface="Times New Roman"/>
                <a:ea typeface="Times New Roman"/>
                <a:cs typeface="Times New Roman"/>
                <a:sym typeface="Times New Roman"/>
              </a:rPr>
              <a:t>, </a:t>
            </a:r>
            <a:r>
              <a:rPr b="0" i="1" lang="en-US" sz="3200" u="none">
                <a:solidFill>
                  <a:srgbClr val="008000"/>
                </a:solidFill>
                <a:latin typeface="Times New Roman"/>
                <a:ea typeface="Times New Roman"/>
                <a:cs typeface="Times New Roman"/>
                <a:sym typeface="Times New Roman"/>
              </a:rPr>
              <a:t>α</a:t>
            </a:r>
            <a:r>
              <a:rPr b="0" i="1"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I</a:t>
            </a:r>
            <a:r>
              <a:rPr b="0" i="0" lang="en-US" sz="3200" u="none">
                <a:solidFill>
                  <a:schemeClr val="dk1"/>
                </a:solidFill>
                <a:latin typeface="Times New Roman"/>
                <a:ea typeface="Times New Roman"/>
                <a:cs typeface="Times New Roman"/>
                <a:sym typeface="Times New Roman"/>
              </a:rPr>
              <a:t>, where </a:t>
            </a:r>
            <a:r>
              <a:rPr b="0" i="0" lang="en-US" sz="3200" u="none">
                <a:solidFill>
                  <a:srgbClr val="008000"/>
                </a:solidFill>
                <a:latin typeface="Times New Roman"/>
                <a:ea typeface="Times New Roman"/>
                <a:cs typeface="Times New Roman"/>
                <a:sym typeface="Times New Roman"/>
              </a:rPr>
              <a:t>I</a:t>
            </a:r>
            <a:r>
              <a:rPr b="0" i="0" lang="en-US" sz="3200" u="none">
                <a:solidFill>
                  <a:schemeClr val="dk1"/>
                </a:solidFill>
                <a:latin typeface="Times New Roman"/>
                <a:ea typeface="Times New Roman"/>
                <a:cs typeface="Times New Roman"/>
                <a:sym typeface="Times New Roman"/>
              </a:rPr>
              <a:t> is an index set. Then the convex hull of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i, </a:t>
            </a:r>
            <a:r>
              <a:rPr b="0" i="0" lang="en-US" sz="3200" u="none">
                <a:solidFill>
                  <a:srgbClr val="008000"/>
                </a:solidFill>
                <a:latin typeface="Times New Roman"/>
                <a:ea typeface="Times New Roman"/>
                <a:cs typeface="Times New Roman"/>
                <a:sym typeface="Times New Roman"/>
              </a:rPr>
              <a:t>C(X</a:t>
            </a:r>
            <a:r>
              <a:rPr b="0" baseline="-25000" i="0" lang="en-US" sz="3200" u="none">
                <a:solidFill>
                  <a:srgbClr val="008000"/>
                </a:solidFill>
                <a:latin typeface="Times New Roman"/>
                <a:ea typeface="Times New Roman"/>
                <a:cs typeface="Times New Roman"/>
                <a:sym typeface="Times New Roman"/>
              </a:rPr>
              <a:t>i </a:t>
            </a:r>
            <a:r>
              <a:rPr b="0" i="0" lang="en-US" sz="3200" u="none">
                <a:solidFill>
                  <a:srgbClr val="008000"/>
                </a:solidFill>
                <a:latin typeface="Times New Roman"/>
                <a:ea typeface="Times New Roman"/>
                <a:cs typeface="Times New Roman"/>
                <a:sym typeface="Times New Roman"/>
              </a:rPr>
              <a:t>) =</a:t>
            </a:r>
            <a:endParaRPr/>
          </a:p>
          <a:p>
            <a:pPr indent="-285750" lvl="1" marL="742950" rtl="0" algn="l">
              <a:lnSpc>
                <a:spcPct val="90000"/>
              </a:lnSpc>
              <a:spcBef>
                <a:spcPts val="640"/>
              </a:spcBef>
              <a:spcAft>
                <a:spcPts val="0"/>
              </a:spcAft>
              <a:buSzPts val="1760"/>
              <a:buNone/>
            </a:pPr>
            <a:r>
              <a:rPr b="0" i="0" lang="en-US" sz="3200" u="none">
                <a:solidFill>
                  <a:srgbClr val="008000"/>
                </a:solidFill>
                <a:latin typeface="Times New Roman"/>
                <a:ea typeface="Times New Roman"/>
                <a:cs typeface="Times New Roman"/>
                <a:sym typeface="Times New Roman"/>
              </a:rPr>
              <a:t>∩</a:t>
            </a:r>
            <a:r>
              <a:rPr b="0" baseline="-25000" i="0" lang="en-US" sz="3200" u="none">
                <a:solidFill>
                  <a:srgbClr val="008000"/>
                </a:solidFill>
                <a:latin typeface="Times New Roman"/>
                <a:ea typeface="Times New Roman"/>
                <a:cs typeface="Times New Roman"/>
                <a:sym typeface="Times New Roman"/>
              </a:rPr>
              <a:t>α∈I</a:t>
            </a:r>
            <a:r>
              <a:rPr b="0" i="0" lang="en-US" sz="3200" u="none">
                <a:solidFill>
                  <a:srgbClr val="008000"/>
                </a:solidFill>
                <a:latin typeface="Times New Roman"/>
                <a:ea typeface="Times New Roman"/>
                <a:cs typeface="Times New Roman"/>
                <a:sym typeface="Times New Roman"/>
              </a:rPr>
              <a:t> S</a:t>
            </a:r>
            <a:r>
              <a:rPr b="0" baseline="-25000" i="0" lang="en-US" sz="3200" u="none">
                <a:solidFill>
                  <a:srgbClr val="008000"/>
                </a:solidFill>
                <a:latin typeface="Times New Roman"/>
                <a:ea typeface="Times New Roman"/>
                <a:cs typeface="Times New Roman"/>
                <a:sym typeface="Times New Roman"/>
              </a:rPr>
              <a:t>α</a:t>
            </a:r>
            <a:r>
              <a:rPr b="0" i="0" lang="en-US" sz="3200" u="none">
                <a:solidFill>
                  <a:schemeClr val="dk1"/>
                </a:solidFill>
                <a:latin typeface="Times New Roman"/>
                <a:ea typeface="Times New Roman"/>
                <a:cs typeface="Times New Roman"/>
                <a:sym typeface="Times New Roman"/>
              </a:rPr>
              <a:t>.(intersection of all R</a:t>
            </a:r>
            <a:r>
              <a:rPr b="0" baseline="30000" i="0" lang="en-US" sz="3200" u="none">
                <a:solidFill>
                  <a:schemeClr val="dk1"/>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subsets that contains the pattern set)</a:t>
            </a:r>
            <a:endParaRPr/>
          </a:p>
        </p:txBody>
      </p:sp>
      <p:pic>
        <p:nvPicPr>
          <p:cNvPr id="405" name="Google Shape;405;p46"/>
          <p:cNvPicPr preferRelativeResize="0"/>
          <p:nvPr/>
        </p:nvPicPr>
        <p:blipFill rotWithShape="1">
          <a:blip r:embed="rId3">
            <a:alphaModFix/>
          </a:blip>
          <a:srcRect b="0" l="0" r="0" t="0"/>
          <a:stretch/>
        </p:blipFill>
        <p:spPr>
          <a:xfrm>
            <a:off x="7019925" y="620712"/>
            <a:ext cx="152400" cy="190500"/>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11" name="Google Shape;411;p4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MATLAB Generated Convex Hulls For Iris Data</a:t>
            </a:r>
            <a:endParaRPr/>
          </a:p>
        </p:txBody>
      </p:sp>
      <p:pic>
        <p:nvPicPr>
          <p:cNvPr id="412" name="Google Shape;412;p47"/>
          <p:cNvPicPr preferRelativeResize="0"/>
          <p:nvPr>
            <p:ph idx="1" type="body"/>
          </p:nvPr>
        </p:nvPicPr>
        <p:blipFill rotWithShape="1">
          <a:blip r:embed="rId3">
            <a:alphaModFix/>
          </a:blip>
          <a:srcRect b="0" l="0" r="0" t="0"/>
          <a:stretch/>
        </p:blipFill>
        <p:spPr>
          <a:xfrm>
            <a:off x="1187450" y="1841500"/>
            <a:ext cx="6408737" cy="4772025"/>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18" name="Google Shape;418;p4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Linearly Separable Classes and Separating Hyperplane</a:t>
            </a:r>
            <a:endParaRPr/>
          </a:p>
        </p:txBody>
      </p:sp>
      <p:sp>
        <p:nvSpPr>
          <p:cNvPr id="419" name="Google Shape;419;p48"/>
          <p:cNvSpPr txBox="1"/>
          <p:nvPr>
            <p:ph idx="1" type="body"/>
          </p:nvPr>
        </p:nvSpPr>
        <p:spPr>
          <a:xfrm>
            <a:off x="0" y="2133600"/>
            <a:ext cx="5003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Two pattern sets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i </a:t>
            </a:r>
            <a:r>
              <a:rPr b="0" i="0" lang="en-US" sz="3200" u="none">
                <a:solidFill>
                  <a:schemeClr val="dk1"/>
                </a:solidFill>
                <a:latin typeface="Times New Roman"/>
                <a:ea typeface="Times New Roman"/>
                <a:cs typeface="Times New Roman"/>
                <a:sym typeface="Times New Roman"/>
              </a:rPr>
              <a:t>and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j </a:t>
            </a:r>
            <a:r>
              <a:rPr b="0" i="0" lang="en-US" sz="3200" u="none">
                <a:solidFill>
                  <a:schemeClr val="dk1"/>
                </a:solidFill>
                <a:latin typeface="Times New Roman"/>
                <a:ea typeface="Times New Roman"/>
                <a:cs typeface="Times New Roman"/>
                <a:sym typeface="Times New Roman"/>
              </a:rPr>
              <a:t>are said to be </a:t>
            </a:r>
            <a:r>
              <a:rPr b="0" i="0" lang="en-US" sz="3200" u="none">
                <a:solidFill>
                  <a:schemeClr val="hlink"/>
                </a:solidFill>
                <a:latin typeface="Times New Roman"/>
                <a:ea typeface="Times New Roman"/>
                <a:cs typeface="Times New Roman"/>
                <a:sym typeface="Times New Roman"/>
              </a:rPr>
              <a:t>linearly separable</a:t>
            </a:r>
            <a:r>
              <a:rPr b="0" i="0" lang="en-US" sz="3200" u="none">
                <a:solidFill>
                  <a:schemeClr val="dk1"/>
                </a:solidFill>
                <a:latin typeface="Times New Roman"/>
                <a:ea typeface="Times New Roman"/>
                <a:cs typeface="Times New Roman"/>
                <a:sym typeface="Times New Roman"/>
              </a:rPr>
              <a:t> if their convex hulls are disjoint, that is if </a:t>
            </a:r>
            <a:r>
              <a:rPr b="0" i="0" lang="en-US" sz="3200" u="none">
                <a:solidFill>
                  <a:srgbClr val="008000"/>
                </a:solidFill>
                <a:latin typeface="Times New Roman"/>
                <a:ea typeface="Times New Roman"/>
                <a:cs typeface="Times New Roman"/>
                <a:sym typeface="Times New Roman"/>
              </a:rPr>
              <a:t>C(X</a:t>
            </a:r>
            <a:r>
              <a:rPr b="0" baseline="-25000" i="0" lang="en-US" sz="3200" u="none">
                <a:solidFill>
                  <a:srgbClr val="008000"/>
                </a:solidFill>
                <a:latin typeface="Times New Roman"/>
                <a:ea typeface="Times New Roman"/>
                <a:cs typeface="Times New Roman"/>
                <a:sym typeface="Times New Roman"/>
              </a:rPr>
              <a:t>i</a:t>
            </a:r>
            <a:r>
              <a:rPr b="0" i="0" lang="en-US" sz="3200" u="none">
                <a:solidFill>
                  <a:srgbClr val="008000"/>
                </a:solidFill>
                <a:latin typeface="Times New Roman"/>
                <a:ea typeface="Times New Roman"/>
                <a:cs typeface="Times New Roman"/>
                <a:sym typeface="Times New Roman"/>
              </a:rPr>
              <a:t> ) ∩ C(X</a:t>
            </a:r>
            <a:r>
              <a:rPr b="0" baseline="-25000" i="0" lang="en-US" sz="3200" u="none">
                <a:solidFill>
                  <a:srgbClr val="008000"/>
                </a:solidFill>
                <a:latin typeface="Times New Roman"/>
                <a:ea typeface="Times New Roman"/>
                <a:cs typeface="Times New Roman"/>
                <a:sym typeface="Times New Roman"/>
              </a:rPr>
              <a:t>j</a:t>
            </a:r>
            <a:r>
              <a:rPr b="0" i="0" lang="en-US" sz="3200" u="none">
                <a:solidFill>
                  <a:srgbClr val="008000"/>
                </a:solidFill>
                <a:latin typeface="Times New Roman"/>
                <a:ea typeface="Times New Roman"/>
                <a:cs typeface="Times New Roman"/>
                <a:sym typeface="Times New Roman"/>
              </a:rPr>
              <a:t> ) = </a:t>
            </a:r>
            <a:r>
              <a:rPr b="0" i="0" lang="en-US" sz="3200" u="none">
                <a:solidFill>
                  <a:srgbClr val="008000"/>
                </a:solidFill>
                <a:latin typeface="Noto Sans Symbols"/>
                <a:ea typeface="Noto Sans Symbols"/>
                <a:cs typeface="Noto Sans Symbols"/>
                <a:sym typeface="Noto Sans Symbols"/>
              </a:rPr>
              <a:t>φ</a:t>
            </a:r>
            <a:r>
              <a:rPr b="0" i="0" lang="en-US" sz="3200" u="none">
                <a:solidFill>
                  <a:srgbClr val="008000"/>
                </a:solidFill>
                <a:latin typeface="Times New Roman"/>
                <a:ea typeface="Times New Roman"/>
                <a:cs typeface="Times New Roman"/>
                <a:sym typeface="Times New Roman"/>
              </a:rPr>
              <a:t>.</a:t>
            </a:r>
            <a:endParaRPr/>
          </a:p>
        </p:txBody>
      </p:sp>
      <p:pic>
        <p:nvPicPr>
          <p:cNvPr id="420" name="Google Shape;420;p48"/>
          <p:cNvPicPr preferRelativeResize="0"/>
          <p:nvPr>
            <p:ph idx="1" type="body"/>
          </p:nvPr>
        </p:nvPicPr>
        <p:blipFill rotWithShape="1">
          <a:blip r:embed="rId3">
            <a:alphaModFix/>
          </a:blip>
          <a:srcRect b="0" l="0" r="0" t="0"/>
          <a:stretch/>
        </p:blipFill>
        <p:spPr>
          <a:xfrm>
            <a:off x="5073650" y="2314575"/>
            <a:ext cx="3813175" cy="2916237"/>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26" name="Google Shape;426;p4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Linearly Separable Classes and Separating Hyperplane</a:t>
            </a:r>
            <a:endParaRPr/>
          </a:p>
        </p:txBody>
      </p:sp>
      <p:sp>
        <p:nvSpPr>
          <p:cNvPr id="427" name="Google Shape;427;p49"/>
          <p:cNvSpPr txBox="1"/>
          <p:nvPr>
            <p:ph idx="1" type="body"/>
          </p:nvPr>
        </p:nvSpPr>
        <p:spPr>
          <a:xfrm>
            <a:off x="0" y="1989137"/>
            <a:ext cx="507682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One separating hyperplane is the perpendicular bisector of the straight line joining the closest two points on the disjoint convex hulls.</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spcBef>
                <a:spcPts val="560"/>
              </a:spcBef>
              <a:spcAft>
                <a:spcPts val="0"/>
              </a:spcAft>
              <a:buSzPts val="1680"/>
              <a:buNone/>
            </a:pPr>
            <a:r>
              <a:t/>
            </a:r>
            <a:endParaRPr b="0" i="0" sz="2800" u="none">
              <a:solidFill>
                <a:schemeClr val="dk1"/>
              </a:solidFill>
              <a:latin typeface="Times New Roman"/>
              <a:ea typeface="Times New Roman"/>
              <a:cs typeface="Times New Roman"/>
              <a:sym typeface="Times New Roman"/>
            </a:endParaRPr>
          </a:p>
        </p:txBody>
      </p:sp>
      <p:pic>
        <p:nvPicPr>
          <p:cNvPr id="428" name="Google Shape;428;p49"/>
          <p:cNvPicPr preferRelativeResize="0"/>
          <p:nvPr>
            <p:ph idx="1" type="body"/>
          </p:nvPr>
        </p:nvPicPr>
        <p:blipFill rotWithShape="1">
          <a:blip r:embed="rId3">
            <a:alphaModFix/>
          </a:blip>
          <a:srcRect b="0" l="0" r="0" t="0"/>
          <a:stretch/>
        </p:blipFill>
        <p:spPr>
          <a:xfrm>
            <a:off x="5073650" y="2314575"/>
            <a:ext cx="3813175" cy="2916237"/>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34" name="Google Shape;434;p50"/>
          <p:cNvSpPr txBox="1"/>
          <p:nvPr/>
        </p:nvSpPr>
        <p:spPr>
          <a:xfrm>
            <a:off x="5364162" y="2420937"/>
            <a:ext cx="2805112" cy="2659062"/>
          </a:xfrm>
          <a:prstGeom prst="rect">
            <a:avLst/>
          </a:prstGeom>
          <a:gradFill>
            <a:gsLst>
              <a:gs pos="0">
                <a:schemeClr val="lt1"/>
              </a:gs>
              <a:gs pos="100000">
                <a:srgbClr val="00E4A8">
                  <a:alpha val="49803"/>
                </a:srgbClr>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5" name="Google Shape;435;p5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Space of Boolean Functions</a:t>
            </a:r>
            <a:endParaRPr/>
          </a:p>
        </p:txBody>
      </p:sp>
      <p:sp>
        <p:nvSpPr>
          <p:cNvPr id="436" name="Google Shape;436;p50"/>
          <p:cNvSpPr txBox="1"/>
          <p:nvPr>
            <p:ph idx="1" type="body"/>
          </p:nvPr>
        </p:nvSpPr>
        <p:spPr>
          <a:xfrm>
            <a:off x="0" y="1989137"/>
            <a:ext cx="4716462" cy="46085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An </a:t>
            </a:r>
            <a:r>
              <a:rPr b="0" i="0" lang="en-US" sz="3200" u="none">
                <a:solidFill>
                  <a:srgbClr val="0099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-dimensional Boolean function is a map from a domain space that comprises </a:t>
            </a:r>
            <a:r>
              <a:rPr b="0" i="0" lang="en-US" sz="3200" u="none">
                <a:solidFill>
                  <a:srgbClr val="008000"/>
                </a:solidFill>
                <a:latin typeface="Times New Roman"/>
                <a:ea typeface="Times New Roman"/>
                <a:cs typeface="Times New Roman"/>
                <a:sym typeface="Times New Roman"/>
              </a:rPr>
              <a:t>2</a:t>
            </a:r>
            <a:r>
              <a:rPr b="0" baseline="30000" i="1" lang="en-US" sz="3200" u="none">
                <a:solidFill>
                  <a:srgbClr val="008000"/>
                </a:solidFill>
                <a:latin typeface="Times New Roman"/>
                <a:ea typeface="Times New Roman"/>
                <a:cs typeface="Times New Roman"/>
                <a:sym typeface="Times New Roman"/>
              </a:rPr>
              <a:t>n</a:t>
            </a:r>
            <a:r>
              <a:rPr b="0" baseline="3000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possible combinations of the </a:t>
            </a:r>
            <a:r>
              <a:rPr b="0" i="1" lang="en-US" sz="3200" u="none">
                <a:solidFill>
                  <a:srgbClr val="008000"/>
                </a:solidFill>
                <a:latin typeface="Times New Roman"/>
                <a:ea typeface="Times New Roman"/>
                <a:cs typeface="Times New Roman"/>
                <a:sym typeface="Times New Roman"/>
              </a:rPr>
              <a:t>n </a:t>
            </a:r>
            <a:r>
              <a:rPr b="0" i="0" lang="en-US" sz="3200" u="none">
                <a:solidFill>
                  <a:schemeClr val="dk1"/>
                </a:solidFill>
                <a:latin typeface="Times New Roman"/>
                <a:ea typeface="Times New Roman"/>
                <a:cs typeface="Times New Roman"/>
                <a:sym typeface="Times New Roman"/>
              </a:rPr>
              <a:t>variables into the set </a:t>
            </a:r>
            <a:r>
              <a:rPr b="0" i="0" lang="en-US" sz="3200" u="none">
                <a:solidFill>
                  <a:srgbClr val="008000"/>
                </a:solidFill>
                <a:latin typeface="Times New Roman"/>
                <a:ea typeface="Times New Roman"/>
                <a:cs typeface="Times New Roman"/>
                <a:sym typeface="Times New Roman"/>
              </a:rPr>
              <a:t>{0</a:t>
            </a:r>
            <a:r>
              <a:rPr b="0" i="1" lang="en-US" sz="3200" u="none">
                <a:solidFill>
                  <a:srgbClr val="008000"/>
                </a:solidFill>
                <a:latin typeface="Times New Roman"/>
                <a:ea typeface="Times New Roman"/>
                <a:cs typeface="Times New Roman"/>
                <a:sym typeface="Times New Roman"/>
              </a:rPr>
              <a:t>,</a:t>
            </a:r>
            <a:r>
              <a:rPr b="0" i="1"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8000"/>
                </a:solidFill>
                <a:latin typeface="Times New Roman"/>
                <a:ea typeface="Times New Roman"/>
                <a:cs typeface="Times New Roman"/>
                <a:sym typeface="Times New Roman"/>
              </a:rPr>
              <a:t>B</a:t>
            </a:r>
            <a:r>
              <a:rPr b="0" baseline="30000" i="0" lang="en-US" sz="3200" u="none">
                <a:solidFill>
                  <a:srgbClr val="008000"/>
                </a:solidFill>
                <a:latin typeface="Times New Roman"/>
                <a:ea typeface="Times New Roman"/>
                <a:cs typeface="Times New Roman"/>
                <a:sym typeface="Times New Roman"/>
              </a:rPr>
              <a:t>2</a:t>
            </a:r>
            <a:endParaRPr b="0" i="0" sz="3200" u="none">
              <a:solidFill>
                <a:srgbClr val="008000"/>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0" i="0" sz="3200" u="none">
              <a:solidFill>
                <a:srgbClr val="008000"/>
              </a:solidFill>
              <a:latin typeface="Times New Roman"/>
              <a:ea typeface="Times New Roman"/>
              <a:cs typeface="Times New Roman"/>
              <a:sym typeface="Times New Roman"/>
            </a:endParaRPr>
          </a:p>
        </p:txBody>
      </p:sp>
      <p:sp>
        <p:nvSpPr>
          <p:cNvPr id="437" name="Google Shape;437;p50"/>
          <p:cNvSpPr/>
          <p:nvPr/>
        </p:nvSpPr>
        <p:spPr>
          <a:xfrm>
            <a:off x="5292725" y="2347912"/>
            <a:ext cx="174625" cy="17938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8" name="Google Shape;438;p50"/>
          <p:cNvSpPr/>
          <p:nvPr/>
        </p:nvSpPr>
        <p:spPr>
          <a:xfrm>
            <a:off x="8070850" y="4978400"/>
            <a:ext cx="173037" cy="17938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9" name="Google Shape;439;p50"/>
          <p:cNvSpPr/>
          <p:nvPr/>
        </p:nvSpPr>
        <p:spPr>
          <a:xfrm>
            <a:off x="5292725" y="4940300"/>
            <a:ext cx="174625" cy="17938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0" name="Google Shape;440;p50"/>
          <p:cNvSpPr/>
          <p:nvPr/>
        </p:nvSpPr>
        <p:spPr>
          <a:xfrm>
            <a:off x="8101012" y="2347912"/>
            <a:ext cx="173037" cy="17938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1" name="Google Shape;441;p50"/>
          <p:cNvSpPr txBox="1"/>
          <p:nvPr/>
        </p:nvSpPr>
        <p:spPr>
          <a:xfrm>
            <a:off x="4860925" y="5157787"/>
            <a:ext cx="11080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(0,0) = φ</a:t>
            </a:r>
            <a:endParaRPr/>
          </a:p>
        </p:txBody>
      </p:sp>
      <p:sp>
        <p:nvSpPr>
          <p:cNvPr id="442" name="Google Shape;442;p50"/>
          <p:cNvSpPr txBox="1"/>
          <p:nvPr/>
        </p:nvSpPr>
        <p:spPr>
          <a:xfrm>
            <a:off x="7369175" y="5157787"/>
            <a:ext cx="15589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(1,0) ={x</a:t>
            </a:r>
            <a:r>
              <a:rPr b="0" baseline="-25000" i="0" lang="en-US" sz="1800" u="none">
                <a:solidFill>
                  <a:schemeClr val="dk1"/>
                </a:solidFill>
                <a:latin typeface="Tahoma"/>
                <a:ea typeface="Tahoma"/>
                <a:cs typeface="Tahoma"/>
                <a:sym typeface="Tahoma"/>
              </a:rPr>
              <a:t>1</a:t>
            </a:r>
            <a:r>
              <a:rPr b="0" i="0" lang="en-US" sz="1800" u="none">
                <a:solidFill>
                  <a:schemeClr val="dk1"/>
                </a:solidFill>
                <a:latin typeface="Tahoma"/>
                <a:ea typeface="Tahoma"/>
                <a:cs typeface="Tahoma"/>
                <a:sym typeface="Tahoma"/>
              </a:rPr>
              <a:t>}</a:t>
            </a:r>
            <a:endParaRPr/>
          </a:p>
        </p:txBody>
      </p:sp>
      <p:sp>
        <p:nvSpPr>
          <p:cNvPr id="443" name="Google Shape;443;p50"/>
          <p:cNvSpPr txBox="1"/>
          <p:nvPr/>
        </p:nvSpPr>
        <p:spPr>
          <a:xfrm>
            <a:off x="4716462" y="1916112"/>
            <a:ext cx="1511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(0,1) = {x</a:t>
            </a:r>
            <a:r>
              <a:rPr b="0" baseline="-25000" i="0" lang="en-US" sz="1800" u="none">
                <a:solidFill>
                  <a:schemeClr val="dk1"/>
                </a:solidFill>
                <a:latin typeface="Tahoma"/>
                <a:ea typeface="Tahoma"/>
                <a:cs typeface="Tahoma"/>
                <a:sym typeface="Tahoma"/>
              </a:rPr>
              <a:t>2</a:t>
            </a:r>
            <a:r>
              <a:rPr b="0" i="0" lang="en-US" sz="1800" u="none">
                <a:solidFill>
                  <a:schemeClr val="dk1"/>
                </a:solidFill>
                <a:latin typeface="Tahoma"/>
                <a:ea typeface="Tahoma"/>
                <a:cs typeface="Tahoma"/>
                <a:sym typeface="Tahoma"/>
              </a:rPr>
              <a:t>}</a:t>
            </a:r>
            <a:endParaRPr/>
          </a:p>
        </p:txBody>
      </p:sp>
      <p:sp>
        <p:nvSpPr>
          <p:cNvPr id="444" name="Google Shape;444;p50"/>
          <p:cNvSpPr txBox="1"/>
          <p:nvPr/>
        </p:nvSpPr>
        <p:spPr>
          <a:xfrm>
            <a:off x="7461250" y="1916112"/>
            <a:ext cx="1466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(1,1) = X</a:t>
            </a:r>
            <a:endParaRPr/>
          </a:p>
        </p:txBody>
      </p:sp>
      <p:sp>
        <p:nvSpPr>
          <p:cNvPr id="445" name="Google Shape;445;p50"/>
          <p:cNvSpPr/>
          <p:nvPr/>
        </p:nvSpPr>
        <p:spPr>
          <a:xfrm>
            <a:off x="900112" y="5013325"/>
            <a:ext cx="4319587" cy="720725"/>
          </a:xfrm>
          <a:custGeom>
            <a:rect b="b" l="l" r="r" t="t"/>
            <a:pathLst>
              <a:path extrusionOk="0" h="181" w="2268">
                <a:moveTo>
                  <a:pt x="0" y="181"/>
                </a:moveTo>
                <a:cubicBezTo>
                  <a:pt x="0" y="181"/>
                  <a:pt x="1134" y="90"/>
                  <a:pt x="2268" y="0"/>
                </a:cubicBez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6" name="Google Shape;446;p50"/>
          <p:cNvSpPr/>
          <p:nvPr/>
        </p:nvSpPr>
        <p:spPr>
          <a:xfrm>
            <a:off x="971550" y="2492375"/>
            <a:ext cx="6192837" cy="3241675"/>
          </a:xfrm>
          <a:custGeom>
            <a:rect b="b" l="l" r="r" t="t"/>
            <a:pathLst>
              <a:path extrusionOk="0" h="1723" w="3440">
                <a:moveTo>
                  <a:pt x="0" y="1723"/>
                </a:moveTo>
                <a:cubicBezTo>
                  <a:pt x="1319" y="1458"/>
                  <a:pt x="2638" y="1194"/>
                  <a:pt x="3039" y="907"/>
                </a:cubicBezTo>
                <a:cubicBezTo>
                  <a:pt x="3440" y="620"/>
                  <a:pt x="2922" y="310"/>
                  <a:pt x="2404" y="0"/>
                </a:cubicBez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7" name="Google Shape;447;p50"/>
          <p:cNvSpPr/>
          <p:nvPr/>
        </p:nvSpPr>
        <p:spPr>
          <a:xfrm>
            <a:off x="900112" y="4437062"/>
            <a:ext cx="7200900" cy="1296987"/>
          </a:xfrm>
          <a:custGeom>
            <a:rect b="b" l="l" r="r" t="t"/>
            <a:pathLst>
              <a:path extrusionOk="0" h="544" w="4037">
                <a:moveTo>
                  <a:pt x="0" y="544"/>
                </a:moveTo>
                <a:cubicBezTo>
                  <a:pt x="1273" y="317"/>
                  <a:pt x="2547" y="90"/>
                  <a:pt x="3220" y="45"/>
                </a:cubicBezTo>
                <a:cubicBezTo>
                  <a:pt x="3893" y="0"/>
                  <a:pt x="3965" y="136"/>
                  <a:pt x="4037" y="272"/>
                </a:cubicBez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8" name="Google Shape;448;p50"/>
          <p:cNvSpPr/>
          <p:nvPr/>
        </p:nvSpPr>
        <p:spPr>
          <a:xfrm>
            <a:off x="971550" y="2640012"/>
            <a:ext cx="7132637" cy="3094037"/>
          </a:xfrm>
          <a:custGeom>
            <a:rect b="b" l="l" r="r" t="t"/>
            <a:pathLst>
              <a:path extrusionOk="0" h="1676" w="4039">
                <a:moveTo>
                  <a:pt x="0" y="1676"/>
                </a:moveTo>
                <a:cubicBezTo>
                  <a:pt x="313" y="1615"/>
                  <a:pt x="1288" y="1444"/>
                  <a:pt x="1879" y="1311"/>
                </a:cubicBezTo>
                <a:cubicBezTo>
                  <a:pt x="2470" y="1178"/>
                  <a:pt x="3189" y="1098"/>
                  <a:pt x="3549" y="879"/>
                </a:cubicBezTo>
                <a:cubicBezTo>
                  <a:pt x="3909" y="660"/>
                  <a:pt x="3937" y="183"/>
                  <a:pt x="4039" y="0"/>
                </a:cubicBez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54" name="Google Shape;454;p51"/>
          <p:cNvSpPr txBox="1"/>
          <p:nvPr>
            <p:ph type="title"/>
          </p:nvPr>
        </p:nvSpPr>
        <p:spPr>
          <a:xfrm>
            <a:off x="1150937" y="214312"/>
            <a:ext cx="651668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Boolean Functions in</a:t>
            </a:r>
            <a:br>
              <a:rPr b="0" i="0" lang="en-US" sz="4400" u="none">
                <a:solidFill>
                  <a:schemeClr val="dk2"/>
                </a:solidFill>
                <a:latin typeface="Times New Roman"/>
                <a:ea typeface="Times New Roman"/>
                <a:cs typeface="Times New Roman"/>
                <a:sym typeface="Times New Roman"/>
              </a:rPr>
            </a:br>
            <a:r>
              <a:rPr b="0" i="0" lang="en-US" sz="4400" u="none">
                <a:solidFill>
                  <a:schemeClr val="dk2"/>
                </a:solidFill>
                <a:latin typeface="Times New Roman"/>
                <a:ea typeface="Times New Roman"/>
                <a:cs typeface="Times New Roman"/>
                <a:sym typeface="Times New Roman"/>
              </a:rPr>
              <a:t> n-Dimensions</a:t>
            </a:r>
            <a:endParaRPr/>
          </a:p>
        </p:txBody>
      </p:sp>
      <p:sp>
        <p:nvSpPr>
          <p:cNvPr id="455" name="Google Shape;455;p51"/>
          <p:cNvSpPr txBox="1"/>
          <p:nvPr>
            <p:ph idx="1" type="body"/>
          </p:nvPr>
        </p:nvSpPr>
        <p:spPr>
          <a:xfrm>
            <a:off x="684212" y="2133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In a </a:t>
            </a:r>
            <a:r>
              <a:rPr b="0" i="1" lang="en-US" sz="3200" u="none">
                <a:solidFill>
                  <a:schemeClr val="hlink"/>
                </a:solidFill>
                <a:latin typeface="Times New Roman"/>
                <a:ea typeface="Times New Roman"/>
                <a:cs typeface="Times New Roman"/>
                <a:sym typeface="Times New Roman"/>
              </a:rPr>
              <a:t>Boolean function</a:t>
            </a:r>
            <a:r>
              <a:rPr b="0" i="0" lang="en-US" sz="3200" u="none">
                <a:solidFill>
                  <a:schemeClr val="dk1"/>
                </a:solidFill>
                <a:latin typeface="Times New Roman"/>
                <a:ea typeface="Times New Roman"/>
                <a:cs typeface="Times New Roman"/>
                <a:sym typeface="Times New Roman"/>
              </a:rPr>
              <a:t>, each of </a:t>
            </a:r>
            <a:r>
              <a:rPr b="0" i="0" lang="en-US" sz="3200" u="none">
                <a:solidFill>
                  <a:srgbClr val="008000"/>
                </a:solidFill>
                <a:latin typeface="Times New Roman"/>
                <a:ea typeface="Times New Roman"/>
                <a:cs typeface="Times New Roman"/>
                <a:sym typeface="Times New Roman"/>
              </a:rPr>
              <a:t>2</a:t>
            </a:r>
            <a:r>
              <a:rPr b="0" baseline="3000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domain points maps to either 0 or 1, </a:t>
            </a:r>
            <a:r>
              <a:rPr b="0" i="0" lang="en-US" sz="3200" u="none">
                <a:solidFill>
                  <a:srgbClr val="008000"/>
                </a:solidFill>
                <a:latin typeface="Times New Roman"/>
                <a:ea typeface="Times New Roman"/>
                <a:cs typeface="Times New Roman"/>
                <a:sym typeface="Times New Roman"/>
              </a:rPr>
              <a:t>f : B</a:t>
            </a:r>
            <a:r>
              <a:rPr b="0" baseline="30000" i="0" lang="en-US" sz="3200" u="none">
                <a:solidFill>
                  <a:srgbClr val="008000"/>
                </a:solidFill>
                <a:latin typeface="Times New Roman"/>
                <a:ea typeface="Times New Roman"/>
                <a:cs typeface="Times New Roman"/>
                <a:sym typeface="Times New Roman"/>
              </a:rPr>
              <a:t>n </a:t>
            </a:r>
            <a:r>
              <a:rPr b="0" i="0" lang="en-US" sz="3200" u="none">
                <a:solidFill>
                  <a:srgbClr val="008000"/>
                </a:solidFill>
                <a:latin typeface="Times New Roman"/>
                <a:ea typeface="Times New Roman"/>
                <a:cs typeface="Times New Roman"/>
                <a:sym typeface="Times New Roman"/>
              </a:rPr>
              <a:t>→ {0, 1}</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Let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0 </a:t>
            </a:r>
            <a:r>
              <a:rPr b="0" i="0" lang="en-US" sz="3200" u="none">
                <a:solidFill>
                  <a:schemeClr val="dk1"/>
                </a:solidFill>
                <a:latin typeface="Times New Roman"/>
                <a:ea typeface="Times New Roman"/>
                <a:cs typeface="Times New Roman"/>
                <a:sym typeface="Times New Roman"/>
              </a:rPr>
              <a:t>denote the set of points that map to 0  and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the set of those that map to 1. Sets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0</a:t>
            </a:r>
            <a:r>
              <a:rPr b="0" i="1" lang="en-US" sz="3200" u="none">
                <a:solidFill>
                  <a:srgbClr val="008000"/>
                </a:solidFill>
                <a:latin typeface="Times New Roman"/>
                <a:ea typeface="Times New Roman"/>
                <a:cs typeface="Times New Roman"/>
                <a:sym typeface="Times New Roman"/>
              </a:rPr>
              <a:t>,</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comprise points that are pre-images of range points 0</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1: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0</a:t>
            </a:r>
            <a:r>
              <a:rPr b="0" i="0" lang="en-US" sz="3200" u="none">
                <a:solidFill>
                  <a:srgbClr val="008000"/>
                </a:solidFill>
                <a:latin typeface="Times New Roman"/>
                <a:ea typeface="Times New Roman"/>
                <a:cs typeface="Times New Roman"/>
                <a:sym typeface="Times New Roman"/>
              </a:rPr>
              <a:t> = f </a:t>
            </a:r>
            <a:r>
              <a:rPr b="0" baseline="30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(0) </a:t>
            </a:r>
            <a:r>
              <a:rPr b="0" i="0" lang="en-US" sz="3200" u="none">
                <a:solidFill>
                  <a:schemeClr val="dk1"/>
                </a:solidFill>
                <a:latin typeface="Times New Roman"/>
                <a:ea typeface="Times New Roman"/>
                <a:cs typeface="Times New Roman"/>
                <a:sym typeface="Times New Roman"/>
              </a:rPr>
              <a:t>and</a:t>
            </a:r>
            <a:r>
              <a:rPr b="0" i="0" lang="en-US" sz="3200" u="none">
                <a:solidFill>
                  <a:srgbClr val="008000"/>
                </a:solidFill>
                <a:latin typeface="Times New Roman"/>
                <a:ea typeface="Times New Roman"/>
                <a:cs typeface="Times New Roman"/>
                <a:sym typeface="Times New Roman"/>
              </a:rPr>
              <a:t> X</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 f </a:t>
            </a:r>
            <a:r>
              <a:rPr b="0" baseline="30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61" name="Google Shape;461;p52"/>
          <p:cNvSpPr txBox="1"/>
          <p:nvPr>
            <p:ph type="title"/>
          </p:nvPr>
        </p:nvSpPr>
        <p:spPr>
          <a:xfrm>
            <a:off x="1150937" y="214312"/>
            <a:ext cx="651668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Boolean Functions in</a:t>
            </a:r>
            <a:br>
              <a:rPr b="0" i="0" lang="en-US" sz="4400" u="none">
                <a:solidFill>
                  <a:schemeClr val="dk2"/>
                </a:solidFill>
                <a:latin typeface="Times New Roman"/>
                <a:ea typeface="Times New Roman"/>
                <a:cs typeface="Times New Roman"/>
                <a:sym typeface="Times New Roman"/>
              </a:rPr>
            </a:br>
            <a:r>
              <a:rPr b="0" i="0" lang="en-US" sz="4400" u="none">
                <a:solidFill>
                  <a:schemeClr val="dk2"/>
                </a:solidFill>
                <a:latin typeface="Times New Roman"/>
                <a:ea typeface="Times New Roman"/>
                <a:cs typeface="Times New Roman"/>
                <a:sym typeface="Times New Roman"/>
              </a:rPr>
              <a:t> n-Dimensions</a:t>
            </a:r>
            <a:endParaRPr/>
          </a:p>
        </p:txBody>
      </p:sp>
      <p:sp>
        <p:nvSpPr>
          <p:cNvPr id="462" name="Google Shape;462;p52"/>
          <p:cNvSpPr txBox="1"/>
          <p:nvPr>
            <p:ph idx="1" type="body"/>
          </p:nvPr>
        </p:nvSpPr>
        <p:spPr>
          <a:xfrm>
            <a:off x="684212" y="20605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Each unique assignment of 0-1 values to the </a:t>
            </a:r>
            <a:r>
              <a:rPr b="0" i="0" lang="en-US" sz="3200" u="none">
                <a:solidFill>
                  <a:srgbClr val="008000"/>
                </a:solidFill>
                <a:latin typeface="Times New Roman"/>
                <a:ea typeface="Times New Roman"/>
                <a:cs typeface="Times New Roman"/>
                <a:sym typeface="Times New Roman"/>
              </a:rPr>
              <a:t>2</a:t>
            </a:r>
            <a:r>
              <a:rPr b="0" baseline="30000" i="0" lang="en-US" sz="3200" u="none">
                <a:solidFill>
                  <a:srgbClr val="008000"/>
                </a:solidFill>
                <a:latin typeface="Times New Roman"/>
                <a:ea typeface="Times New Roman"/>
                <a:cs typeface="Times New Roman"/>
                <a:sym typeface="Times New Roman"/>
              </a:rPr>
              <a:t>n </a:t>
            </a:r>
            <a:r>
              <a:rPr b="0" i="0" lang="en-US" sz="3200" u="none">
                <a:solidFill>
                  <a:schemeClr val="dk1"/>
                </a:solidFill>
                <a:latin typeface="Times New Roman"/>
                <a:ea typeface="Times New Roman"/>
                <a:cs typeface="Times New Roman"/>
                <a:sym typeface="Times New Roman"/>
              </a:rPr>
              <a:t>possible inputs in </a:t>
            </a:r>
            <a:r>
              <a:rPr b="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-dimensions represents a Boolean function.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Therefore, in </a:t>
            </a:r>
            <a:r>
              <a:rPr b="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-dimensions, there are </a:t>
            </a:r>
            <a:r>
              <a:rPr b="0" i="0" lang="en-US" sz="3200" u="none">
                <a:solidFill>
                  <a:srgbClr val="008000"/>
                </a:solidFill>
                <a:latin typeface="Times New Roman"/>
                <a:ea typeface="Times New Roman"/>
                <a:cs typeface="Times New Roman"/>
                <a:sym typeface="Times New Roman"/>
              </a:rPr>
              <a:t>2</a:t>
            </a:r>
            <a:r>
              <a:rPr b="0" baseline="30000" i="0" lang="en-US" sz="3200" u="none">
                <a:solidFill>
                  <a:srgbClr val="008000"/>
                </a:solidFill>
                <a:latin typeface="Times New Roman"/>
                <a:ea typeface="Times New Roman"/>
                <a:cs typeface="Times New Roman"/>
                <a:sym typeface="Times New Roman"/>
              </a:rPr>
              <a:t>2n</a:t>
            </a:r>
            <a:r>
              <a:rPr b="0" baseline="30000" i="0"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such unique assignments that can be made, and thus </a:t>
            </a:r>
            <a:r>
              <a:rPr b="0" i="0" lang="en-US" sz="3200" u="none">
                <a:solidFill>
                  <a:srgbClr val="008000"/>
                </a:solidFill>
                <a:latin typeface="Times New Roman"/>
                <a:ea typeface="Times New Roman"/>
                <a:cs typeface="Times New Roman"/>
                <a:sym typeface="Times New Roman"/>
              </a:rPr>
              <a:t>2</a:t>
            </a:r>
            <a:r>
              <a:rPr b="0" baseline="30000" i="0" lang="en-US" sz="3200" u="none">
                <a:solidFill>
                  <a:srgbClr val="008000"/>
                </a:solidFill>
                <a:latin typeface="Times New Roman"/>
                <a:ea typeface="Times New Roman"/>
                <a:cs typeface="Times New Roman"/>
                <a:sym typeface="Times New Roman"/>
              </a:rPr>
              <a:t>2n </a:t>
            </a:r>
            <a:r>
              <a:rPr b="0" i="0" lang="en-US" sz="3200" u="none">
                <a:solidFill>
                  <a:schemeClr val="dk1"/>
                </a:solidFill>
                <a:latin typeface="Times New Roman"/>
                <a:ea typeface="Times New Roman"/>
                <a:cs typeface="Times New Roman"/>
                <a:sym typeface="Times New Roman"/>
              </a:rPr>
              <a:t>possible functions.</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68" name="Google Shape;468;p5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Separability of Boolean Functions</a:t>
            </a:r>
            <a:endParaRPr/>
          </a:p>
        </p:txBody>
      </p:sp>
      <p:sp>
        <p:nvSpPr>
          <p:cNvPr id="469" name="Google Shape;469;p5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Linearly separable sets can be separated by a straight line in 2 dimensions.</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In higher dimensions we say the sets are segregated by a separating </a:t>
            </a:r>
            <a:r>
              <a:rPr b="0" i="0" lang="en-US" sz="3200" u="none">
                <a:solidFill>
                  <a:schemeClr val="hlink"/>
                </a:solidFill>
                <a:latin typeface="Times New Roman"/>
                <a:ea typeface="Times New Roman"/>
                <a:cs typeface="Times New Roman"/>
                <a:sym typeface="Times New Roman"/>
              </a:rPr>
              <a:t>hyperplane</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210" name="Google Shape;210;p36"/>
          <p:cNvSpPr/>
          <p:nvPr/>
        </p:nvSpPr>
        <p:spPr>
          <a:xfrm>
            <a:off x="6611937" y="2235200"/>
            <a:ext cx="1749425" cy="819150"/>
          </a:xfrm>
          <a:prstGeom prst="cloudCallout">
            <a:avLst>
              <a:gd fmla="val 1725" name="adj1"/>
              <a:gd fmla="val 38595" name="adj2"/>
            </a:avLst>
          </a:prstGeom>
          <a:solidFill>
            <a:srgbClr val="FFFF99"/>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1" name="Google Shape;211;p3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Pattern Recognition and Data Classification</a:t>
            </a:r>
            <a:endParaRPr/>
          </a:p>
        </p:txBody>
      </p:sp>
      <p:sp>
        <p:nvSpPr>
          <p:cNvPr id="212" name="Google Shape;212;p36"/>
          <p:cNvSpPr txBox="1"/>
          <p:nvPr>
            <p:ph idx="1" type="body"/>
          </p:nvPr>
        </p:nvSpPr>
        <p:spPr>
          <a:xfrm>
            <a:off x="0" y="1989137"/>
            <a:ext cx="4716462" cy="48688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Pattern recognition is</a:t>
            </a:r>
            <a:r>
              <a:rPr b="0" i="0" lang="en-US" sz="3000" u="none">
                <a:solidFill>
                  <a:schemeClr val="dk1"/>
                </a:solidFill>
                <a:latin typeface="Times New Roman"/>
                <a:ea typeface="Times New Roman"/>
                <a:cs typeface="Times New Roman"/>
                <a:sym typeface="Times New Roman"/>
              </a:rPr>
              <a:t> </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Times New Roman"/>
                <a:ea typeface="Times New Roman"/>
                <a:cs typeface="Times New Roman"/>
                <a:sym typeface="Times New Roman"/>
              </a:rPr>
              <a:t>concerned with machine </a:t>
            </a:r>
            <a:r>
              <a:rPr b="0" i="0" lang="en-US" sz="2600" u="none">
                <a:solidFill>
                  <a:srgbClr val="0000FF"/>
                </a:solidFill>
                <a:latin typeface="Times New Roman"/>
                <a:ea typeface="Times New Roman"/>
                <a:cs typeface="Times New Roman"/>
                <a:sym typeface="Times New Roman"/>
              </a:rPr>
              <a:t>recognition of regularities in noisy or complex environments.</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Times New Roman"/>
                <a:ea typeface="Times New Roman"/>
                <a:cs typeface="Times New Roman"/>
                <a:sym typeface="Times New Roman"/>
              </a:rPr>
              <a:t>the </a:t>
            </a:r>
            <a:r>
              <a:rPr b="0" i="0" lang="en-US" sz="2600" u="none">
                <a:solidFill>
                  <a:srgbClr val="0000FF"/>
                </a:solidFill>
                <a:latin typeface="Times New Roman"/>
                <a:ea typeface="Times New Roman"/>
                <a:cs typeface="Times New Roman"/>
                <a:sym typeface="Times New Roman"/>
              </a:rPr>
              <a:t>search for structure in data.</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Involves placing an input pattern into one of possibly many </a:t>
            </a:r>
            <a:r>
              <a:rPr b="0" i="0" lang="en-US" sz="2800" u="none">
                <a:solidFill>
                  <a:schemeClr val="hlink"/>
                </a:solidFill>
                <a:latin typeface="Times New Roman"/>
                <a:ea typeface="Times New Roman"/>
                <a:cs typeface="Times New Roman"/>
                <a:sym typeface="Times New Roman"/>
              </a:rPr>
              <a:t>decision classes</a:t>
            </a:r>
            <a:r>
              <a:rPr b="0" i="0" lang="en-US" sz="2800" u="none">
                <a:solidFill>
                  <a:schemeClr val="accent2"/>
                </a:solidFill>
                <a:latin typeface="Times New Roman"/>
                <a:ea typeface="Times New Roman"/>
                <a:cs typeface="Times New Roman"/>
                <a:sym typeface="Times New Roman"/>
              </a:rPr>
              <a:t>.</a:t>
            </a:r>
            <a:endParaRPr/>
          </a:p>
        </p:txBody>
      </p:sp>
      <p:grpSp>
        <p:nvGrpSpPr>
          <p:cNvPr id="213" name="Google Shape;213;p36"/>
          <p:cNvGrpSpPr/>
          <p:nvPr/>
        </p:nvGrpSpPr>
        <p:grpSpPr>
          <a:xfrm>
            <a:off x="6199187" y="4048125"/>
            <a:ext cx="173037" cy="173037"/>
            <a:chOff x="4195" y="1982"/>
            <a:chExt cx="109" cy="109"/>
          </a:xfrm>
        </p:grpSpPr>
        <p:sp>
          <p:nvSpPr>
            <p:cNvPr id="214" name="Google Shape;214;p36"/>
            <p:cNvSpPr/>
            <p:nvPr/>
          </p:nvSpPr>
          <p:spPr>
            <a:xfrm>
              <a:off x="4195" y="1982"/>
              <a:ext cx="109" cy="109"/>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5" name="Google Shape;215;p36"/>
            <p:cNvSpPr/>
            <p:nvPr/>
          </p:nvSpPr>
          <p:spPr>
            <a:xfrm>
              <a:off x="4195" y="2007"/>
              <a:ext cx="46" cy="45"/>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216" name="Google Shape;216;p36"/>
          <p:cNvGrpSpPr/>
          <p:nvPr/>
        </p:nvGrpSpPr>
        <p:grpSpPr>
          <a:xfrm>
            <a:off x="6877050" y="4005262"/>
            <a:ext cx="1439862" cy="1270000"/>
            <a:chOff x="4558" y="1470"/>
            <a:chExt cx="1089" cy="848"/>
          </a:xfrm>
        </p:grpSpPr>
        <p:pic>
          <p:nvPicPr>
            <p:cNvPr id="217" name="Google Shape;217;p36"/>
            <p:cNvPicPr preferRelativeResize="0"/>
            <p:nvPr/>
          </p:nvPicPr>
          <p:blipFill rotWithShape="1">
            <a:blip r:embed="rId3">
              <a:alphaModFix/>
            </a:blip>
            <a:srcRect b="0" l="0" r="0" t="0"/>
            <a:stretch/>
          </p:blipFill>
          <p:spPr>
            <a:xfrm>
              <a:off x="4604" y="1480"/>
              <a:ext cx="869" cy="838"/>
            </a:xfrm>
            <a:prstGeom prst="rect">
              <a:avLst/>
            </a:prstGeom>
            <a:noFill/>
            <a:ln>
              <a:noFill/>
            </a:ln>
          </p:spPr>
        </p:pic>
        <p:sp>
          <p:nvSpPr>
            <p:cNvPr id="218" name="Google Shape;218;p36"/>
            <p:cNvSpPr/>
            <p:nvPr/>
          </p:nvSpPr>
          <p:spPr>
            <a:xfrm>
              <a:off x="4558" y="1470"/>
              <a:ext cx="1089" cy="645"/>
            </a:xfrm>
            <a:prstGeom prst="cube">
              <a:avLst>
                <a:gd fmla="val 25000" name="adj"/>
              </a:avLst>
            </a:prstGeom>
            <a:gradFill>
              <a:gsLst>
                <a:gs pos="0">
                  <a:schemeClr val="lt1"/>
                </a:gs>
                <a:gs pos="100000">
                  <a:srgbClr val="993366"/>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219" name="Google Shape;219;p36"/>
          <p:cNvSpPr txBox="1"/>
          <p:nvPr/>
        </p:nvSpPr>
        <p:spPr>
          <a:xfrm>
            <a:off x="6877050" y="4292600"/>
            <a:ext cx="1366837" cy="730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Pattern</a:t>
            </a:r>
            <a:endParaRPr/>
          </a:p>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Recognition</a:t>
            </a:r>
            <a:endParaRPr/>
          </a:p>
          <a:p>
            <a:pPr indent="0" lvl="0" marL="0" marR="0" rtl="0" algn="ctr">
              <a:lnSpc>
                <a:spcPct val="100000"/>
              </a:lnSpc>
              <a:spcBef>
                <a:spcPts val="0"/>
              </a:spcBef>
              <a:spcAft>
                <a:spcPts val="0"/>
              </a:spcAft>
              <a:buClr>
                <a:schemeClr val="dk1"/>
              </a:buClr>
              <a:buSzPts val="1400"/>
              <a:buFont typeface="Comic Sans MS"/>
              <a:buNone/>
            </a:pPr>
            <a:r>
              <a:rPr b="0" i="0" lang="en-US" sz="1400" u="none">
                <a:solidFill>
                  <a:schemeClr val="dk1"/>
                </a:solidFill>
                <a:latin typeface="Comic Sans MS"/>
                <a:ea typeface="Comic Sans MS"/>
                <a:cs typeface="Comic Sans MS"/>
                <a:sym typeface="Comic Sans MS"/>
              </a:rPr>
              <a:t>Machine</a:t>
            </a:r>
            <a:endParaRPr/>
          </a:p>
        </p:txBody>
      </p:sp>
      <p:pic>
        <p:nvPicPr>
          <p:cNvPr id="220" name="Google Shape;220;p36"/>
          <p:cNvPicPr preferRelativeResize="0"/>
          <p:nvPr>
            <p:ph idx="1" type="body"/>
          </p:nvPr>
        </p:nvPicPr>
        <p:blipFill rotWithShape="1">
          <a:blip r:embed="rId4">
            <a:alphaModFix/>
          </a:blip>
          <a:srcRect b="0" l="0" r="0" t="0"/>
          <a:stretch/>
        </p:blipFill>
        <p:spPr>
          <a:xfrm>
            <a:off x="4794250" y="2801937"/>
            <a:ext cx="1458912" cy="1984375"/>
          </a:xfrm>
          <a:prstGeom prst="rect">
            <a:avLst/>
          </a:prstGeom>
          <a:noFill/>
          <a:ln>
            <a:noFill/>
          </a:ln>
        </p:spPr>
      </p:pic>
      <p:sp>
        <p:nvSpPr>
          <p:cNvPr id="221" name="Google Shape;221;p36"/>
          <p:cNvSpPr/>
          <p:nvPr/>
        </p:nvSpPr>
        <p:spPr>
          <a:xfrm>
            <a:off x="7177087" y="2881312"/>
            <a:ext cx="1892300" cy="885825"/>
          </a:xfrm>
          <a:prstGeom prst="cloudCallout">
            <a:avLst>
              <a:gd fmla="val -3809" name="adj1"/>
              <a:gd fmla="val 22494" name="adj2"/>
            </a:avLst>
          </a:prstGeom>
          <a:solidFill>
            <a:srgbClr val="FFFF99"/>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400"/>
              <a:buFont typeface="Comic Sans MS"/>
              <a:buNone/>
            </a:pPr>
            <a:r>
              <a:rPr b="1" i="0" lang="en-US" sz="1400" u="none">
                <a:solidFill>
                  <a:srgbClr val="0000FF"/>
                </a:solidFill>
                <a:latin typeface="Comic Sans MS"/>
                <a:ea typeface="Comic Sans MS"/>
                <a:cs typeface="Comic Sans MS"/>
                <a:sym typeface="Comic Sans MS"/>
              </a:rPr>
              <a:t>Brain ?!</a:t>
            </a:r>
            <a:endParaRPr/>
          </a:p>
          <a:p>
            <a:pPr indent="0" lvl="0" marL="0" marR="0" rtl="0" algn="ctr">
              <a:lnSpc>
                <a:spcPct val="100000"/>
              </a:lnSpc>
              <a:spcBef>
                <a:spcPts val="0"/>
              </a:spcBef>
              <a:spcAft>
                <a:spcPts val="0"/>
              </a:spcAft>
              <a:buClr>
                <a:srgbClr val="0000FF"/>
              </a:buClr>
              <a:buSzPts val="1400"/>
              <a:buFont typeface="Comic Sans MS"/>
              <a:buNone/>
            </a:pPr>
            <a:r>
              <a:rPr b="1" i="0" lang="en-US" sz="1400" u="none">
                <a:solidFill>
                  <a:srgbClr val="0000FF"/>
                </a:solidFill>
                <a:latin typeface="Comic Sans MS"/>
                <a:ea typeface="Comic Sans MS"/>
                <a:cs typeface="Comic Sans MS"/>
                <a:sym typeface="Comic Sans MS"/>
              </a:rPr>
              <a:t>Neurons ?!</a:t>
            </a:r>
            <a:endParaRPr/>
          </a:p>
        </p:txBody>
      </p:sp>
      <p:sp>
        <p:nvSpPr>
          <p:cNvPr id="222" name="Google Shape;222;p36"/>
          <p:cNvSpPr/>
          <p:nvPr/>
        </p:nvSpPr>
        <p:spPr>
          <a:xfrm rot="1380000">
            <a:off x="5799137" y="3911600"/>
            <a:ext cx="401637" cy="182562"/>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rgbClr val="993366"/>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3" name="Google Shape;223;p36"/>
          <p:cNvSpPr txBox="1"/>
          <p:nvPr/>
        </p:nvSpPr>
        <p:spPr>
          <a:xfrm>
            <a:off x="6826250" y="2420937"/>
            <a:ext cx="11398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Comic Sans MS"/>
              <a:buNone/>
            </a:pPr>
            <a:r>
              <a:rPr b="0" i="0" lang="en-US" sz="2000" u="none">
                <a:solidFill>
                  <a:srgbClr val="0000FF"/>
                </a:solidFill>
                <a:latin typeface="Comic Sans MS"/>
                <a:ea typeface="Comic Sans MS"/>
                <a:cs typeface="Comic Sans MS"/>
                <a:sym typeface="Comic Sans MS"/>
              </a:rPr>
              <a:t>*$#@?!</a:t>
            </a:r>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475" name="Google Shape;475;p5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The Boolean AND Function is Linearly Separable</a:t>
            </a:r>
            <a:endParaRPr/>
          </a:p>
        </p:txBody>
      </p:sp>
      <p:sp>
        <p:nvSpPr>
          <p:cNvPr id="476" name="Google Shape;476;p54"/>
          <p:cNvSpPr txBox="1"/>
          <p:nvPr/>
        </p:nvSpPr>
        <p:spPr>
          <a:xfrm>
            <a:off x="7224712" y="1652587"/>
            <a:ext cx="1855787"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(1,1) maps to 1</a:t>
            </a:r>
            <a:endParaRPr/>
          </a:p>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as indicated by </a:t>
            </a:r>
            <a:endParaRPr/>
          </a:p>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a filled circle</a:t>
            </a:r>
            <a:endParaRPr/>
          </a:p>
        </p:txBody>
      </p:sp>
      <p:sp>
        <p:nvSpPr>
          <p:cNvPr id="477" name="Google Shape;477;p54"/>
          <p:cNvSpPr/>
          <p:nvPr/>
        </p:nvSpPr>
        <p:spPr>
          <a:xfrm>
            <a:off x="6861175" y="4783137"/>
            <a:ext cx="285750" cy="28575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8" name="Google Shape;478;p54"/>
          <p:cNvSpPr/>
          <p:nvPr/>
        </p:nvSpPr>
        <p:spPr>
          <a:xfrm>
            <a:off x="4430712" y="4783137"/>
            <a:ext cx="285750" cy="28575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79" name="Google Shape;479;p54"/>
          <p:cNvCxnSpPr/>
          <p:nvPr/>
        </p:nvCxnSpPr>
        <p:spPr>
          <a:xfrm>
            <a:off x="4578350" y="1833562"/>
            <a:ext cx="0" cy="3141662"/>
          </a:xfrm>
          <a:prstGeom prst="straightConnector1">
            <a:avLst/>
          </a:prstGeom>
          <a:noFill/>
          <a:ln cap="flat" cmpd="sng" w="9525">
            <a:solidFill>
              <a:srgbClr val="FF66FF"/>
            </a:solidFill>
            <a:prstDash val="solid"/>
            <a:miter lim="800000"/>
            <a:headEnd len="med" w="med" type="none"/>
            <a:tailEnd len="med" w="med" type="none"/>
          </a:ln>
        </p:spPr>
      </p:cxnSp>
      <p:cxnSp>
        <p:nvCxnSpPr>
          <p:cNvPr id="480" name="Google Shape;480;p54"/>
          <p:cNvCxnSpPr/>
          <p:nvPr/>
        </p:nvCxnSpPr>
        <p:spPr>
          <a:xfrm>
            <a:off x="4578350" y="4975225"/>
            <a:ext cx="4184650" cy="0"/>
          </a:xfrm>
          <a:prstGeom prst="straightConnector1">
            <a:avLst/>
          </a:prstGeom>
          <a:noFill/>
          <a:ln cap="flat" cmpd="sng" w="9525">
            <a:solidFill>
              <a:srgbClr val="FF66FF"/>
            </a:solidFill>
            <a:prstDash val="solid"/>
            <a:miter lim="800000"/>
            <a:headEnd len="med" w="med" type="none"/>
            <a:tailEnd len="med" w="med" type="none"/>
          </a:ln>
        </p:spPr>
      </p:cxnSp>
      <p:sp>
        <p:nvSpPr>
          <p:cNvPr id="481" name="Google Shape;481;p54"/>
          <p:cNvSpPr/>
          <p:nvPr/>
        </p:nvSpPr>
        <p:spPr>
          <a:xfrm>
            <a:off x="6861175" y="2974975"/>
            <a:ext cx="285750" cy="2857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2" name="Google Shape;482;p54"/>
          <p:cNvSpPr/>
          <p:nvPr/>
        </p:nvSpPr>
        <p:spPr>
          <a:xfrm>
            <a:off x="4430712" y="2974975"/>
            <a:ext cx="285750" cy="28575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3" name="Google Shape;483;p54"/>
          <p:cNvSpPr/>
          <p:nvPr/>
        </p:nvSpPr>
        <p:spPr>
          <a:xfrm>
            <a:off x="4578350" y="3071812"/>
            <a:ext cx="2471737" cy="1892300"/>
          </a:xfrm>
          <a:prstGeom prst="rtTriangle">
            <a:avLst/>
          </a:prstGeom>
          <a:gradFill>
            <a:gsLst>
              <a:gs pos="0">
                <a:schemeClr val="lt1"/>
              </a:gs>
              <a:gs pos="100000">
                <a:srgbClr val="993366"/>
              </a:gs>
            </a:gsLst>
            <a:path path="circle">
              <a:fillToRect b="50%" l="50%" r="50%" t="50%"/>
            </a:path>
            <a:tileRect/>
          </a:gradFill>
          <a:ln cap="flat" cmpd="sng" w="9525">
            <a:solidFill>
              <a:srgbClr val="99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84" name="Google Shape;484;p54"/>
          <p:cNvCxnSpPr/>
          <p:nvPr/>
        </p:nvCxnSpPr>
        <p:spPr>
          <a:xfrm>
            <a:off x="4102100" y="2119312"/>
            <a:ext cx="4375150" cy="3332162"/>
          </a:xfrm>
          <a:prstGeom prst="straightConnector1">
            <a:avLst/>
          </a:prstGeom>
          <a:noFill/>
          <a:ln cap="flat" cmpd="sng" w="28575">
            <a:solidFill>
              <a:schemeClr val="folHlink"/>
            </a:solidFill>
            <a:prstDash val="solid"/>
            <a:miter lim="800000"/>
            <a:headEnd len="med" w="med" type="none"/>
            <a:tailEnd len="med" w="med" type="none"/>
          </a:ln>
        </p:spPr>
      </p:cxnSp>
      <p:cxnSp>
        <p:nvCxnSpPr>
          <p:cNvPr id="485" name="Google Shape;485;p54"/>
          <p:cNvCxnSpPr/>
          <p:nvPr/>
        </p:nvCxnSpPr>
        <p:spPr>
          <a:xfrm>
            <a:off x="4672012" y="3260725"/>
            <a:ext cx="857250" cy="2190750"/>
          </a:xfrm>
          <a:prstGeom prst="straightConnector1">
            <a:avLst/>
          </a:prstGeom>
          <a:noFill/>
          <a:ln cap="flat" cmpd="sng" w="9525">
            <a:solidFill>
              <a:schemeClr val="folHlink"/>
            </a:solidFill>
            <a:prstDash val="solid"/>
            <a:miter lim="800000"/>
            <a:headEnd len="med" w="med" type="triangle"/>
            <a:tailEnd len="med" w="med" type="none"/>
          </a:ln>
        </p:spPr>
      </p:cxnSp>
      <p:cxnSp>
        <p:nvCxnSpPr>
          <p:cNvPr id="486" name="Google Shape;486;p54"/>
          <p:cNvCxnSpPr/>
          <p:nvPr/>
        </p:nvCxnSpPr>
        <p:spPr>
          <a:xfrm>
            <a:off x="4578350" y="5068887"/>
            <a:ext cx="950912" cy="382587"/>
          </a:xfrm>
          <a:prstGeom prst="straightConnector1">
            <a:avLst/>
          </a:prstGeom>
          <a:noFill/>
          <a:ln cap="flat" cmpd="sng" w="9525">
            <a:solidFill>
              <a:schemeClr val="folHlink"/>
            </a:solidFill>
            <a:prstDash val="solid"/>
            <a:miter lim="800000"/>
            <a:headEnd len="med" w="med" type="triangle"/>
            <a:tailEnd len="med" w="med" type="none"/>
          </a:ln>
        </p:spPr>
      </p:cxnSp>
      <p:cxnSp>
        <p:nvCxnSpPr>
          <p:cNvPr id="487" name="Google Shape;487;p54"/>
          <p:cNvCxnSpPr/>
          <p:nvPr/>
        </p:nvCxnSpPr>
        <p:spPr>
          <a:xfrm flipH="1" rot="10800000">
            <a:off x="5529262" y="5068887"/>
            <a:ext cx="1427162" cy="382587"/>
          </a:xfrm>
          <a:prstGeom prst="straightConnector1">
            <a:avLst/>
          </a:prstGeom>
          <a:noFill/>
          <a:ln cap="flat" cmpd="sng" w="9525">
            <a:solidFill>
              <a:schemeClr val="folHlink"/>
            </a:solidFill>
            <a:prstDash val="solid"/>
            <a:miter lim="800000"/>
            <a:headEnd len="med" w="med" type="none"/>
            <a:tailEnd len="med" w="med" type="triangle"/>
          </a:ln>
        </p:spPr>
      </p:cxnSp>
      <p:sp>
        <p:nvSpPr>
          <p:cNvPr id="488" name="Google Shape;488;p54"/>
          <p:cNvSpPr txBox="1"/>
          <p:nvPr/>
        </p:nvSpPr>
        <p:spPr>
          <a:xfrm>
            <a:off x="7011987" y="3719512"/>
            <a:ext cx="1878012" cy="38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Comic Sans MS"/>
              <a:buNone/>
            </a:pPr>
            <a:r>
              <a:rPr b="0" i="0" lang="en-US" sz="1900" u="none">
                <a:solidFill>
                  <a:schemeClr val="dk1"/>
                </a:solidFill>
                <a:latin typeface="Comic Sans MS"/>
                <a:ea typeface="Comic Sans MS"/>
                <a:cs typeface="Comic Sans MS"/>
                <a:sym typeface="Comic Sans MS"/>
              </a:rPr>
              <a:t>Separating line</a:t>
            </a:r>
            <a:endParaRPr/>
          </a:p>
        </p:txBody>
      </p:sp>
      <p:sp>
        <p:nvSpPr>
          <p:cNvPr id="489" name="Google Shape;489;p54"/>
          <p:cNvSpPr txBox="1"/>
          <p:nvPr/>
        </p:nvSpPr>
        <p:spPr>
          <a:xfrm>
            <a:off x="3933825" y="2335212"/>
            <a:ext cx="427037" cy="38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Comic Sans MS"/>
              <a:buNone/>
            </a:pPr>
            <a:r>
              <a:rPr b="0" i="0" lang="en-US" sz="1900" u="none">
                <a:solidFill>
                  <a:schemeClr val="dk1"/>
                </a:solidFill>
                <a:latin typeface="Comic Sans MS"/>
                <a:ea typeface="Comic Sans MS"/>
                <a:cs typeface="Comic Sans MS"/>
                <a:sym typeface="Comic Sans MS"/>
              </a:rPr>
              <a:t>x</a:t>
            </a:r>
            <a:r>
              <a:rPr b="0" baseline="-25000" i="0" lang="en-US" sz="1900" u="none">
                <a:solidFill>
                  <a:schemeClr val="dk1"/>
                </a:solidFill>
                <a:latin typeface="Comic Sans MS"/>
                <a:ea typeface="Comic Sans MS"/>
                <a:cs typeface="Comic Sans MS"/>
                <a:sym typeface="Comic Sans MS"/>
              </a:rPr>
              <a:t>2</a:t>
            </a:r>
            <a:endParaRPr/>
          </a:p>
        </p:txBody>
      </p:sp>
      <p:sp>
        <p:nvSpPr>
          <p:cNvPr id="490" name="Google Shape;490;p54"/>
          <p:cNvSpPr txBox="1"/>
          <p:nvPr/>
        </p:nvSpPr>
        <p:spPr>
          <a:xfrm>
            <a:off x="8513762" y="4999037"/>
            <a:ext cx="401637" cy="38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Comic Sans MS"/>
              <a:buNone/>
            </a:pPr>
            <a:r>
              <a:rPr b="0" i="0" lang="en-US" sz="1900" u="none">
                <a:solidFill>
                  <a:schemeClr val="dk1"/>
                </a:solidFill>
                <a:latin typeface="Comic Sans MS"/>
                <a:ea typeface="Comic Sans MS"/>
                <a:cs typeface="Comic Sans MS"/>
                <a:sym typeface="Comic Sans MS"/>
              </a:rPr>
              <a:t>x</a:t>
            </a:r>
            <a:r>
              <a:rPr b="0" baseline="-25000" i="0" lang="en-US" sz="1900" u="none">
                <a:solidFill>
                  <a:schemeClr val="dk1"/>
                </a:solidFill>
                <a:latin typeface="Comic Sans MS"/>
                <a:ea typeface="Comic Sans MS"/>
                <a:cs typeface="Comic Sans MS"/>
                <a:sym typeface="Comic Sans MS"/>
              </a:rPr>
              <a:t>1</a:t>
            </a:r>
            <a:endParaRPr/>
          </a:p>
        </p:txBody>
      </p:sp>
      <p:sp>
        <p:nvSpPr>
          <p:cNvPr id="491" name="Google Shape;491;p54"/>
          <p:cNvSpPr txBox="1"/>
          <p:nvPr/>
        </p:nvSpPr>
        <p:spPr>
          <a:xfrm>
            <a:off x="4676775" y="5529262"/>
            <a:ext cx="3676650" cy="6699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Comic Sans MS"/>
              <a:buNone/>
            </a:pPr>
            <a:r>
              <a:rPr b="0" i="0" lang="en-US" sz="1900" u="none">
                <a:solidFill>
                  <a:schemeClr val="dk1"/>
                </a:solidFill>
                <a:latin typeface="Comic Sans MS"/>
                <a:ea typeface="Comic Sans MS"/>
                <a:cs typeface="Comic Sans MS"/>
                <a:sym typeface="Comic Sans MS"/>
              </a:rPr>
              <a:t>(0,0), (0,1), and (1,0) map to 0,</a:t>
            </a:r>
            <a:endParaRPr/>
          </a:p>
          <a:p>
            <a:pPr indent="0" lvl="0" marL="0" marR="0" rtl="0" algn="ctr">
              <a:lnSpc>
                <a:spcPct val="100000"/>
              </a:lnSpc>
              <a:spcBef>
                <a:spcPts val="0"/>
              </a:spcBef>
              <a:spcAft>
                <a:spcPts val="0"/>
              </a:spcAft>
              <a:buClr>
                <a:schemeClr val="dk1"/>
              </a:buClr>
              <a:buSzPts val="1900"/>
              <a:buFont typeface="Comic Sans MS"/>
              <a:buNone/>
            </a:pPr>
            <a:r>
              <a:rPr b="0" i="0" lang="en-US" sz="1900" u="none">
                <a:solidFill>
                  <a:schemeClr val="dk1"/>
                </a:solidFill>
                <a:latin typeface="Comic Sans MS"/>
                <a:ea typeface="Comic Sans MS"/>
                <a:cs typeface="Comic Sans MS"/>
                <a:sym typeface="Comic Sans MS"/>
              </a:rPr>
              <a:t>as indicated by unfilled circles.</a:t>
            </a:r>
            <a:endParaRPr/>
          </a:p>
        </p:txBody>
      </p:sp>
      <p:sp>
        <p:nvSpPr>
          <p:cNvPr id="492" name="Google Shape;492;p54"/>
          <p:cNvSpPr txBox="1"/>
          <p:nvPr/>
        </p:nvSpPr>
        <p:spPr>
          <a:xfrm>
            <a:off x="963612" y="2084387"/>
            <a:ext cx="2520950" cy="431800"/>
          </a:xfrm>
          <a:prstGeom prst="rect">
            <a:avLst/>
          </a:prstGeom>
          <a:gradFill>
            <a:gsLst>
              <a:gs pos="0">
                <a:srgbClr val="993366"/>
              </a:gs>
              <a:gs pos="50000">
                <a:srgbClr val="FFFFFF"/>
              </a:gs>
              <a:gs pos="100000">
                <a:srgbClr val="993366"/>
              </a:gs>
            </a:gsLst>
            <a:lin ang="5400000" scaled="0"/>
          </a:gradFill>
          <a:ln cap="flat" cmpd="sng" w="9525">
            <a:solidFill>
              <a:srgbClr val="FF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93" name="Google Shape;493;p54"/>
          <p:cNvCxnSpPr/>
          <p:nvPr/>
        </p:nvCxnSpPr>
        <p:spPr>
          <a:xfrm>
            <a:off x="963612" y="2084387"/>
            <a:ext cx="0" cy="1584325"/>
          </a:xfrm>
          <a:prstGeom prst="straightConnector1">
            <a:avLst/>
          </a:prstGeom>
          <a:noFill/>
          <a:ln cap="flat" cmpd="sng" w="12700">
            <a:solidFill>
              <a:srgbClr val="993366"/>
            </a:solidFill>
            <a:prstDash val="solid"/>
            <a:miter lim="800000"/>
            <a:headEnd len="med" w="med" type="none"/>
            <a:tailEnd len="med" w="med" type="none"/>
          </a:ln>
        </p:spPr>
      </p:cxnSp>
      <p:cxnSp>
        <p:nvCxnSpPr>
          <p:cNvPr id="494" name="Google Shape;494;p54"/>
          <p:cNvCxnSpPr/>
          <p:nvPr/>
        </p:nvCxnSpPr>
        <p:spPr>
          <a:xfrm>
            <a:off x="963612" y="3668712"/>
            <a:ext cx="2520950" cy="0"/>
          </a:xfrm>
          <a:prstGeom prst="straightConnector1">
            <a:avLst/>
          </a:prstGeom>
          <a:noFill/>
          <a:ln cap="flat" cmpd="sng" w="12700">
            <a:solidFill>
              <a:srgbClr val="993366"/>
            </a:solidFill>
            <a:prstDash val="solid"/>
            <a:miter lim="800000"/>
            <a:headEnd len="med" w="med" type="none"/>
            <a:tailEnd len="med" w="med" type="none"/>
          </a:ln>
        </p:spPr>
      </p:cxnSp>
      <p:cxnSp>
        <p:nvCxnSpPr>
          <p:cNvPr id="495" name="Google Shape;495;p54"/>
          <p:cNvCxnSpPr/>
          <p:nvPr/>
        </p:nvCxnSpPr>
        <p:spPr>
          <a:xfrm>
            <a:off x="3484562" y="2084387"/>
            <a:ext cx="0" cy="1584325"/>
          </a:xfrm>
          <a:prstGeom prst="straightConnector1">
            <a:avLst/>
          </a:prstGeom>
          <a:noFill/>
          <a:ln cap="flat" cmpd="sng" w="12700">
            <a:solidFill>
              <a:srgbClr val="993366"/>
            </a:solidFill>
            <a:prstDash val="solid"/>
            <a:miter lim="800000"/>
            <a:headEnd len="med" w="med" type="none"/>
            <a:tailEnd len="med" w="med" type="none"/>
          </a:ln>
        </p:spPr>
      </p:cxnSp>
      <p:cxnSp>
        <p:nvCxnSpPr>
          <p:cNvPr id="496" name="Google Shape;496;p54"/>
          <p:cNvCxnSpPr/>
          <p:nvPr/>
        </p:nvCxnSpPr>
        <p:spPr>
          <a:xfrm>
            <a:off x="1828800" y="2084387"/>
            <a:ext cx="0" cy="1584325"/>
          </a:xfrm>
          <a:prstGeom prst="straightConnector1">
            <a:avLst/>
          </a:prstGeom>
          <a:noFill/>
          <a:ln cap="flat" cmpd="sng" w="12700">
            <a:solidFill>
              <a:srgbClr val="993366"/>
            </a:solidFill>
            <a:prstDash val="solid"/>
            <a:miter lim="800000"/>
            <a:headEnd len="med" w="med" type="none"/>
            <a:tailEnd len="med" w="med" type="none"/>
          </a:ln>
        </p:spPr>
      </p:cxnSp>
      <p:cxnSp>
        <p:nvCxnSpPr>
          <p:cNvPr id="497" name="Google Shape;497;p54"/>
          <p:cNvCxnSpPr/>
          <p:nvPr/>
        </p:nvCxnSpPr>
        <p:spPr>
          <a:xfrm>
            <a:off x="2692400" y="2084387"/>
            <a:ext cx="0" cy="1584325"/>
          </a:xfrm>
          <a:prstGeom prst="straightConnector1">
            <a:avLst/>
          </a:prstGeom>
          <a:noFill/>
          <a:ln cap="flat" cmpd="sng" w="12700">
            <a:solidFill>
              <a:srgbClr val="993366"/>
            </a:solidFill>
            <a:prstDash val="solid"/>
            <a:miter lim="800000"/>
            <a:headEnd len="med" w="med" type="none"/>
            <a:tailEnd len="med" w="med" type="none"/>
          </a:ln>
        </p:spPr>
      </p:cxnSp>
      <p:pic>
        <p:nvPicPr>
          <p:cNvPr id="498" name="Google Shape;498;p54"/>
          <p:cNvPicPr preferRelativeResize="0"/>
          <p:nvPr/>
        </p:nvPicPr>
        <p:blipFill rotWithShape="1">
          <a:blip r:embed="rId3">
            <a:alphaModFix/>
          </a:blip>
          <a:srcRect b="0" l="0" r="0" t="0"/>
          <a:stretch/>
        </p:blipFill>
        <p:spPr>
          <a:xfrm>
            <a:off x="1252537" y="2155825"/>
            <a:ext cx="238125" cy="288925"/>
          </a:xfrm>
          <a:prstGeom prst="rect">
            <a:avLst/>
          </a:prstGeom>
          <a:noFill/>
          <a:ln>
            <a:noFill/>
          </a:ln>
        </p:spPr>
      </p:pic>
      <p:pic>
        <p:nvPicPr>
          <p:cNvPr id="499" name="Google Shape;499;p54"/>
          <p:cNvPicPr preferRelativeResize="0"/>
          <p:nvPr/>
        </p:nvPicPr>
        <p:blipFill rotWithShape="1">
          <a:blip r:embed="rId4">
            <a:alphaModFix/>
          </a:blip>
          <a:srcRect b="0" l="0" r="0" t="0"/>
          <a:stretch/>
        </p:blipFill>
        <p:spPr>
          <a:xfrm>
            <a:off x="2116137" y="2155825"/>
            <a:ext cx="255587" cy="288925"/>
          </a:xfrm>
          <a:prstGeom prst="rect">
            <a:avLst/>
          </a:prstGeom>
          <a:noFill/>
          <a:ln>
            <a:noFill/>
          </a:ln>
        </p:spPr>
      </p:pic>
      <p:pic>
        <p:nvPicPr>
          <p:cNvPr id="500" name="Google Shape;500;p54"/>
          <p:cNvPicPr preferRelativeResize="0"/>
          <p:nvPr/>
        </p:nvPicPr>
        <p:blipFill rotWithShape="1">
          <a:blip r:embed="rId5">
            <a:alphaModFix/>
          </a:blip>
          <a:srcRect b="0" l="0" r="0" t="0"/>
          <a:stretch/>
        </p:blipFill>
        <p:spPr>
          <a:xfrm>
            <a:off x="2946400" y="2132012"/>
            <a:ext cx="258762" cy="368300"/>
          </a:xfrm>
          <a:prstGeom prst="rect">
            <a:avLst/>
          </a:prstGeom>
          <a:noFill/>
          <a:ln>
            <a:noFill/>
          </a:ln>
        </p:spPr>
      </p:pic>
      <p:sp>
        <p:nvSpPr>
          <p:cNvPr id="501" name="Google Shape;501;p54"/>
          <p:cNvSpPr txBox="1"/>
          <p:nvPr/>
        </p:nvSpPr>
        <p:spPr>
          <a:xfrm>
            <a:off x="1238250" y="2563812"/>
            <a:ext cx="307975"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p:txBody>
      </p:sp>
      <p:sp>
        <p:nvSpPr>
          <p:cNvPr id="502" name="Google Shape;502;p54"/>
          <p:cNvSpPr txBox="1"/>
          <p:nvPr/>
        </p:nvSpPr>
        <p:spPr>
          <a:xfrm>
            <a:off x="2103437" y="2563812"/>
            <a:ext cx="307975"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p:txBody>
      </p:sp>
      <p:sp>
        <p:nvSpPr>
          <p:cNvPr id="503" name="Google Shape;503;p54"/>
          <p:cNvSpPr txBox="1"/>
          <p:nvPr/>
        </p:nvSpPr>
        <p:spPr>
          <a:xfrm>
            <a:off x="2895600" y="2563812"/>
            <a:ext cx="307975"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p:txBody>
      </p:sp>
      <p:sp>
        <p:nvSpPr>
          <p:cNvPr id="504" name="Google Shape;504;p54"/>
          <p:cNvSpPr txBox="1"/>
          <p:nvPr/>
        </p:nvSpPr>
        <p:spPr>
          <a:xfrm>
            <a:off x="1403350" y="1773237"/>
            <a:ext cx="161607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Truth Table</a:t>
            </a:r>
            <a:endParaRPr/>
          </a:p>
        </p:txBody>
      </p:sp>
      <p:sp>
        <p:nvSpPr>
          <p:cNvPr id="505" name="Google Shape;505;p54"/>
          <p:cNvSpPr/>
          <p:nvPr/>
        </p:nvSpPr>
        <p:spPr>
          <a:xfrm>
            <a:off x="900112" y="4005262"/>
            <a:ext cx="1081087" cy="2016125"/>
          </a:xfrm>
          <a:prstGeom prst="ellipse">
            <a:avLst/>
          </a:prstGeom>
          <a:gradFill>
            <a:gsLst>
              <a:gs pos="0">
                <a:srgbClr val="CCCCFF"/>
              </a:gs>
              <a:gs pos="100000">
                <a:srgbClr val="5E5E76"/>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(0,0)</a:t>
            </a:r>
            <a:endParaRPr/>
          </a:p>
          <a:p>
            <a:pPr indent="0" lvl="0" marL="0" marR="0" rtl="0" algn="l">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(0,1)</a:t>
            </a:r>
            <a:endParaRPr/>
          </a:p>
          <a:p>
            <a:pPr indent="0" lvl="0" marL="0" marR="0" rtl="0" algn="l">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p>
            <a:pPr indent="0" lvl="0" marL="0" marR="0" rtl="0" algn="l">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(1,1)</a:t>
            </a:r>
            <a:endParaRPr/>
          </a:p>
        </p:txBody>
      </p:sp>
      <p:sp>
        <p:nvSpPr>
          <p:cNvPr id="506" name="Google Shape;506;p54"/>
          <p:cNvSpPr/>
          <p:nvPr/>
        </p:nvSpPr>
        <p:spPr>
          <a:xfrm>
            <a:off x="2700337" y="4005262"/>
            <a:ext cx="1008062" cy="2016125"/>
          </a:xfrm>
          <a:prstGeom prst="ellipse">
            <a:avLst/>
          </a:prstGeom>
          <a:gradFill>
            <a:gsLst>
              <a:gs pos="0">
                <a:srgbClr val="CCCCFF"/>
              </a:gs>
              <a:gs pos="100000">
                <a:srgbClr val="5E5E76"/>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1600" u="none">
              <a:solidFill>
                <a:schemeClr val="dk1"/>
              </a:solidFill>
              <a:latin typeface="Tahoma"/>
              <a:ea typeface="Tahoma"/>
              <a:cs typeface="Tahoma"/>
              <a:sym typeface="Tahoma"/>
            </a:endParaRPr>
          </a:p>
        </p:txBody>
      </p:sp>
      <p:sp>
        <p:nvSpPr>
          <p:cNvPr id="507" name="Google Shape;507;p54"/>
          <p:cNvSpPr/>
          <p:nvPr/>
        </p:nvSpPr>
        <p:spPr>
          <a:xfrm>
            <a:off x="1620837" y="4294187"/>
            <a:ext cx="107950" cy="1079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8" name="Google Shape;508;p54"/>
          <p:cNvSpPr/>
          <p:nvPr/>
        </p:nvSpPr>
        <p:spPr>
          <a:xfrm>
            <a:off x="1620837" y="4725987"/>
            <a:ext cx="107950" cy="1079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9" name="Google Shape;509;p54"/>
          <p:cNvSpPr/>
          <p:nvPr/>
        </p:nvSpPr>
        <p:spPr>
          <a:xfrm>
            <a:off x="1620837" y="5229225"/>
            <a:ext cx="107950" cy="1079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10" name="Google Shape;510;p54"/>
          <p:cNvSpPr/>
          <p:nvPr/>
        </p:nvSpPr>
        <p:spPr>
          <a:xfrm>
            <a:off x="1620837" y="5734050"/>
            <a:ext cx="107950" cy="1079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11" name="Google Shape;511;p54"/>
          <p:cNvSpPr/>
          <p:nvPr/>
        </p:nvSpPr>
        <p:spPr>
          <a:xfrm>
            <a:off x="2916237" y="5589587"/>
            <a:ext cx="107950" cy="1079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12" name="Google Shape;512;p54"/>
          <p:cNvSpPr/>
          <p:nvPr/>
        </p:nvSpPr>
        <p:spPr>
          <a:xfrm>
            <a:off x="2917825" y="4725987"/>
            <a:ext cx="107950" cy="1079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13" name="Google Shape;513;p54"/>
          <p:cNvCxnSpPr/>
          <p:nvPr/>
        </p:nvCxnSpPr>
        <p:spPr>
          <a:xfrm>
            <a:off x="1765300" y="4365625"/>
            <a:ext cx="503237" cy="71437"/>
          </a:xfrm>
          <a:prstGeom prst="straightConnector1">
            <a:avLst/>
          </a:prstGeom>
          <a:noFill/>
          <a:ln cap="flat" cmpd="sng" w="9525">
            <a:solidFill>
              <a:schemeClr val="dk1"/>
            </a:solidFill>
            <a:prstDash val="solid"/>
            <a:miter lim="800000"/>
            <a:headEnd len="med" w="med" type="none"/>
            <a:tailEnd len="med" w="med" type="none"/>
          </a:ln>
        </p:spPr>
      </p:cxnSp>
      <p:cxnSp>
        <p:nvCxnSpPr>
          <p:cNvPr id="514" name="Google Shape;514;p54"/>
          <p:cNvCxnSpPr/>
          <p:nvPr/>
        </p:nvCxnSpPr>
        <p:spPr>
          <a:xfrm>
            <a:off x="2268537" y="4437062"/>
            <a:ext cx="647700" cy="360362"/>
          </a:xfrm>
          <a:prstGeom prst="straightConnector1">
            <a:avLst/>
          </a:prstGeom>
          <a:noFill/>
          <a:ln cap="flat" cmpd="sng" w="9525">
            <a:solidFill>
              <a:schemeClr val="dk1"/>
            </a:solidFill>
            <a:prstDash val="solid"/>
            <a:miter lim="800000"/>
            <a:headEnd len="med" w="med" type="none"/>
            <a:tailEnd len="med" w="med" type="none"/>
          </a:ln>
        </p:spPr>
      </p:cxnSp>
      <p:cxnSp>
        <p:nvCxnSpPr>
          <p:cNvPr id="515" name="Google Shape;515;p54"/>
          <p:cNvCxnSpPr/>
          <p:nvPr/>
        </p:nvCxnSpPr>
        <p:spPr>
          <a:xfrm>
            <a:off x="1765300" y="4797425"/>
            <a:ext cx="1150937" cy="0"/>
          </a:xfrm>
          <a:prstGeom prst="straightConnector1">
            <a:avLst/>
          </a:prstGeom>
          <a:noFill/>
          <a:ln cap="flat" cmpd="sng" w="9525">
            <a:solidFill>
              <a:schemeClr val="dk1"/>
            </a:solidFill>
            <a:prstDash val="solid"/>
            <a:miter lim="800000"/>
            <a:headEnd len="med" w="med" type="none"/>
            <a:tailEnd len="med" w="med" type="none"/>
          </a:ln>
        </p:spPr>
      </p:cxnSp>
      <p:cxnSp>
        <p:nvCxnSpPr>
          <p:cNvPr id="516" name="Google Shape;516;p54"/>
          <p:cNvCxnSpPr/>
          <p:nvPr/>
        </p:nvCxnSpPr>
        <p:spPr>
          <a:xfrm flipH="1" rot="10800000">
            <a:off x="2339975" y="4797425"/>
            <a:ext cx="576262" cy="431800"/>
          </a:xfrm>
          <a:prstGeom prst="straightConnector1">
            <a:avLst/>
          </a:prstGeom>
          <a:noFill/>
          <a:ln cap="flat" cmpd="sng" w="9525">
            <a:solidFill>
              <a:schemeClr val="dk1"/>
            </a:solidFill>
            <a:prstDash val="solid"/>
            <a:miter lim="800000"/>
            <a:headEnd len="med" w="med" type="none"/>
            <a:tailEnd len="med" w="med" type="none"/>
          </a:ln>
        </p:spPr>
      </p:cxnSp>
      <p:cxnSp>
        <p:nvCxnSpPr>
          <p:cNvPr id="517" name="Google Shape;517;p54"/>
          <p:cNvCxnSpPr/>
          <p:nvPr/>
        </p:nvCxnSpPr>
        <p:spPr>
          <a:xfrm flipH="1" rot="10800000">
            <a:off x="1765300" y="5229225"/>
            <a:ext cx="574675" cy="73025"/>
          </a:xfrm>
          <a:prstGeom prst="straightConnector1">
            <a:avLst/>
          </a:prstGeom>
          <a:noFill/>
          <a:ln cap="flat" cmpd="sng" w="9525">
            <a:solidFill>
              <a:schemeClr val="dk1"/>
            </a:solidFill>
            <a:prstDash val="solid"/>
            <a:miter lim="800000"/>
            <a:headEnd len="med" w="med" type="none"/>
            <a:tailEnd len="med" w="med" type="none"/>
          </a:ln>
        </p:spPr>
      </p:cxnSp>
      <p:sp>
        <p:nvSpPr>
          <p:cNvPr id="518" name="Google Shape;518;p54"/>
          <p:cNvSpPr txBox="1"/>
          <p:nvPr/>
        </p:nvSpPr>
        <p:spPr>
          <a:xfrm>
            <a:off x="2984500" y="4621212"/>
            <a:ext cx="29527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p:txBody>
      </p:sp>
      <p:sp>
        <p:nvSpPr>
          <p:cNvPr id="519" name="Google Shape;519;p54"/>
          <p:cNvSpPr txBox="1"/>
          <p:nvPr/>
        </p:nvSpPr>
        <p:spPr>
          <a:xfrm>
            <a:off x="2984500" y="5484812"/>
            <a:ext cx="29527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cxnSp>
        <p:nvCxnSpPr>
          <p:cNvPr id="520" name="Google Shape;520;p54"/>
          <p:cNvCxnSpPr/>
          <p:nvPr/>
        </p:nvCxnSpPr>
        <p:spPr>
          <a:xfrm flipH="1" rot="10800000">
            <a:off x="1692275" y="5645150"/>
            <a:ext cx="1295400" cy="144462"/>
          </a:xfrm>
          <a:prstGeom prst="straightConnector1">
            <a:avLst/>
          </a:prstGeom>
          <a:noFill/>
          <a:ln cap="flat" cmpd="sng" w="9525">
            <a:solidFill>
              <a:schemeClr val="dk1"/>
            </a:solidFill>
            <a:prstDash val="solid"/>
            <a:miter lim="800000"/>
            <a:headEnd len="med" w="med" type="none"/>
            <a:tailEnd len="med" w="med" type="none"/>
          </a:ln>
        </p:spPr>
      </p:cxnSp>
      <p:cxnSp>
        <p:nvCxnSpPr>
          <p:cNvPr id="521" name="Google Shape;521;p54"/>
          <p:cNvCxnSpPr/>
          <p:nvPr/>
        </p:nvCxnSpPr>
        <p:spPr>
          <a:xfrm flipH="1">
            <a:off x="7164387" y="2565400"/>
            <a:ext cx="360362" cy="431800"/>
          </a:xfrm>
          <a:prstGeom prst="straightConnector1">
            <a:avLst/>
          </a:prstGeom>
          <a:noFill/>
          <a:ln cap="flat" cmpd="sng" w="9525">
            <a:solidFill>
              <a:schemeClr val="dk1"/>
            </a:solidFill>
            <a:prstDash val="solid"/>
            <a:miter lim="800000"/>
            <a:headEnd len="med" w="med" type="none"/>
            <a:tailEnd len="med" w="med" type="triangle"/>
          </a:ln>
        </p:spPr>
      </p:cxnSp>
      <p:cxnSp>
        <p:nvCxnSpPr>
          <p:cNvPr id="522" name="Google Shape;522;p54"/>
          <p:cNvCxnSpPr/>
          <p:nvPr/>
        </p:nvCxnSpPr>
        <p:spPr>
          <a:xfrm flipH="1">
            <a:off x="7380287" y="4076700"/>
            <a:ext cx="431800" cy="504825"/>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528" name="Google Shape;528;p5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Binary Neurons are Pattern Dichotomizers</a:t>
            </a:r>
            <a:endParaRPr/>
          </a:p>
        </p:txBody>
      </p:sp>
      <p:pic>
        <p:nvPicPr>
          <p:cNvPr id="529" name="Google Shape;529;p55"/>
          <p:cNvPicPr preferRelativeResize="0"/>
          <p:nvPr>
            <p:ph idx="1" type="body"/>
          </p:nvPr>
        </p:nvPicPr>
        <p:blipFill rotWithShape="1">
          <a:blip r:embed="rId3">
            <a:alphaModFix/>
          </a:blip>
          <a:srcRect b="0" l="0" r="0" t="0"/>
          <a:stretch/>
        </p:blipFill>
        <p:spPr>
          <a:xfrm>
            <a:off x="1835150" y="1916112"/>
            <a:ext cx="5903912" cy="2598737"/>
          </a:xfrm>
          <a:prstGeom prst="rect">
            <a:avLst/>
          </a:prstGeom>
          <a:noFill/>
          <a:ln cap="flat" cmpd="sng" w="19050">
            <a:solidFill>
              <a:srgbClr val="993366"/>
            </a:solidFill>
            <a:prstDash val="solid"/>
            <a:miter lim="524288"/>
            <a:headEnd len="sm" w="sm" type="none"/>
            <a:tailEnd len="sm" w="sm" type="none"/>
          </a:ln>
        </p:spPr>
      </p:pic>
      <p:sp>
        <p:nvSpPr>
          <p:cNvPr id="530" name="Google Shape;530;p55"/>
          <p:cNvSpPr txBox="1"/>
          <p:nvPr>
            <p:ph idx="1" type="body"/>
          </p:nvPr>
        </p:nvSpPr>
        <p:spPr>
          <a:xfrm>
            <a:off x="395287" y="4797425"/>
            <a:ext cx="8280400" cy="18716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Neuron Input vector </a:t>
            </a:r>
            <a:r>
              <a:rPr b="0" i="0" lang="en-US" sz="3200" u="none">
                <a:solidFill>
                  <a:srgbClr val="008000"/>
                </a:solidFill>
                <a:latin typeface="Times New Roman"/>
                <a:ea typeface="Times New Roman"/>
                <a:cs typeface="Times New Roman"/>
                <a:sym typeface="Times New Roman"/>
              </a:rPr>
              <a:t>X = (1, x</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x</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Weight vector </a:t>
            </a:r>
            <a:r>
              <a:rPr b="0" i="0" lang="en-US" sz="3200" u="none">
                <a:solidFill>
                  <a:srgbClr val="008000"/>
                </a:solidFill>
                <a:latin typeface="Times New Roman"/>
                <a:ea typeface="Times New Roman"/>
                <a:cs typeface="Times New Roman"/>
                <a:sym typeface="Times New Roman"/>
              </a:rPr>
              <a:t>W = (w</a:t>
            </a:r>
            <a:r>
              <a:rPr b="0" baseline="-25000" i="0" lang="en-US" sz="3200" u="none">
                <a:solidFill>
                  <a:srgbClr val="008000"/>
                </a:solidFill>
                <a:latin typeface="Times New Roman"/>
                <a:ea typeface="Times New Roman"/>
                <a:cs typeface="Times New Roman"/>
                <a:sym typeface="Times New Roman"/>
              </a:rPr>
              <a:t>0</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a:t>
            </a:r>
            <a:endParaRPr/>
          </a:p>
          <a:p>
            <a:pPr indent="-342900" lvl="0" marL="342900" rtl="0" algn="l">
              <a:lnSpc>
                <a:spcPct val="8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Internal bias modeled by weight </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0</a:t>
            </a:r>
            <a:r>
              <a:rPr b="0" i="0" lang="en-US" sz="3200" u="none">
                <a:solidFill>
                  <a:schemeClr val="dk1"/>
                </a:solidFill>
                <a:latin typeface="Times New Roman"/>
                <a:ea typeface="Times New Roman"/>
                <a:cs typeface="Times New Roman"/>
                <a:sym typeface="Times New Roman"/>
              </a:rPr>
              <a:t>, with a constant +1 input. </a:t>
            </a:r>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536" name="Google Shape;536;p5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Binary Neurons are Pattern Dichotomizers</a:t>
            </a:r>
            <a:endParaRPr/>
          </a:p>
        </p:txBody>
      </p:sp>
      <p:pic>
        <p:nvPicPr>
          <p:cNvPr id="537" name="Google Shape;537;p56"/>
          <p:cNvPicPr preferRelativeResize="0"/>
          <p:nvPr>
            <p:ph idx="1" type="body"/>
          </p:nvPr>
        </p:nvPicPr>
        <p:blipFill rotWithShape="1">
          <a:blip r:embed="rId3">
            <a:alphaModFix/>
          </a:blip>
          <a:srcRect b="0" l="0" r="0" t="0"/>
          <a:stretch/>
        </p:blipFill>
        <p:spPr>
          <a:xfrm>
            <a:off x="1835150" y="1916112"/>
            <a:ext cx="5761037" cy="2247900"/>
          </a:xfrm>
          <a:prstGeom prst="rect">
            <a:avLst/>
          </a:prstGeom>
          <a:noFill/>
          <a:ln cap="flat" cmpd="sng" w="19050">
            <a:solidFill>
              <a:srgbClr val="993366"/>
            </a:solidFill>
            <a:prstDash val="solid"/>
            <a:miter lim="524288"/>
            <a:headEnd len="sm" w="sm" type="none"/>
            <a:tailEnd len="sm" w="sm" type="none"/>
          </a:ln>
        </p:spPr>
      </p:pic>
      <p:sp>
        <p:nvSpPr>
          <p:cNvPr id="538" name="Google Shape;538;p56"/>
          <p:cNvSpPr txBox="1"/>
          <p:nvPr>
            <p:ph idx="1" type="body"/>
          </p:nvPr>
        </p:nvSpPr>
        <p:spPr>
          <a:xfrm>
            <a:off x="395287" y="4365625"/>
            <a:ext cx="8280400" cy="23495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Neuronal activation</a:t>
            </a:r>
            <a:endParaRPr/>
          </a:p>
          <a:p>
            <a:pPr indent="-342900" lvl="0" marL="342900" rtl="0" algn="l">
              <a:lnSpc>
                <a:spcPct val="80000"/>
              </a:lnSpc>
              <a:spcBef>
                <a:spcPts val="640"/>
              </a:spcBef>
              <a:spcAft>
                <a:spcPts val="0"/>
              </a:spcAft>
              <a:buSzPts val="1920"/>
              <a:buNone/>
            </a:pPr>
            <a:r>
              <a:rPr b="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y = X</a:t>
            </a:r>
            <a:r>
              <a:rPr b="0" baseline="30000" i="0" lang="en-US" sz="3200" u="none">
                <a:solidFill>
                  <a:srgbClr val="008000"/>
                </a:solidFill>
                <a:latin typeface="Times New Roman"/>
                <a:ea typeface="Times New Roman"/>
                <a:cs typeface="Times New Roman"/>
                <a:sym typeface="Times New Roman"/>
              </a:rPr>
              <a:t>T</a:t>
            </a:r>
            <a:r>
              <a:rPr b="0" i="0" lang="en-US" sz="3200" u="none">
                <a:solidFill>
                  <a:srgbClr val="008000"/>
                </a:solidFill>
                <a:latin typeface="Times New Roman"/>
                <a:ea typeface="Times New Roman"/>
                <a:cs typeface="Times New Roman"/>
                <a:sym typeface="Times New Roman"/>
              </a:rPr>
              <a:t>W = w</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 w</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 + w</a:t>
            </a:r>
            <a:r>
              <a:rPr b="0" baseline="-25000" i="0" lang="en-US" sz="3200" u="none">
                <a:solidFill>
                  <a:srgbClr val="008000"/>
                </a:solidFill>
                <a:latin typeface="Times New Roman"/>
                <a:ea typeface="Times New Roman"/>
                <a:cs typeface="Times New Roman"/>
                <a:sym typeface="Times New Roman"/>
              </a:rPr>
              <a:t>0</a:t>
            </a:r>
            <a:endParaRPr b="0" i="0" sz="3200" u="none">
              <a:solidFill>
                <a:schemeClr val="dk1"/>
              </a:solidFill>
              <a:latin typeface="Times New Roman"/>
              <a:ea typeface="Times New Roman"/>
              <a:cs typeface="Times New Roman"/>
              <a:sym typeface="Times New Roman"/>
            </a:endParaRPr>
          </a:p>
          <a:p>
            <a:pPr indent="-342900" lvl="0" marL="342900" rtl="0" algn="l">
              <a:lnSpc>
                <a:spcPct val="80000"/>
              </a:lnSpc>
              <a:spcBef>
                <a:spcPts val="640"/>
              </a:spcBef>
              <a:spcAft>
                <a:spcPts val="0"/>
              </a:spcAft>
              <a:buClr>
                <a:schemeClr val="folHlink"/>
              </a:buClr>
              <a:buSzPts val="1920"/>
              <a:buFont typeface="Noto Sans Symbols"/>
              <a:buChar char="■"/>
            </a:pPr>
            <a:r>
              <a:rPr b="0" i="0" lang="en-US" sz="3200" u="none">
                <a:solidFill>
                  <a:schemeClr val="hlink"/>
                </a:solidFill>
                <a:latin typeface="Times New Roman"/>
                <a:ea typeface="Times New Roman"/>
                <a:cs typeface="Times New Roman"/>
                <a:sym typeface="Times New Roman"/>
              </a:rPr>
              <a:t>Neuron discriminant function </a:t>
            </a:r>
            <a:r>
              <a:rPr b="0" i="0" lang="en-US" sz="3200" u="none">
                <a:solidFill>
                  <a:srgbClr val="008000"/>
                </a:solidFill>
                <a:latin typeface="Times New Roman"/>
                <a:ea typeface="Times New Roman"/>
                <a:cs typeface="Times New Roman"/>
                <a:sym typeface="Times New Roman"/>
              </a:rPr>
              <a:t>y(X) = 0 </a:t>
            </a:r>
            <a:endParaRPr/>
          </a:p>
          <a:p>
            <a:pPr indent="-342900" lvl="0" marL="342900" rtl="0" algn="l">
              <a:lnSpc>
                <a:spcPct val="80000"/>
              </a:lnSpc>
              <a:spcBef>
                <a:spcPts val="640"/>
              </a:spcBef>
              <a:spcAft>
                <a:spcPts val="0"/>
              </a:spcAft>
              <a:buSzPts val="1920"/>
              <a:buNone/>
            </a:pPr>
            <a:r>
              <a:rPr b="0" i="0" lang="en-US" sz="3200" u="none">
                <a:solidFill>
                  <a:srgbClr val="008000"/>
                </a:solidFill>
                <a:latin typeface="Times New Roman"/>
                <a:ea typeface="Times New Roman"/>
                <a:cs typeface="Times New Roman"/>
                <a:sym typeface="Times New Roman"/>
              </a:rPr>
              <a:t>	if y &gt; 0, s = 1, and </a:t>
            </a:r>
            <a:endParaRPr/>
          </a:p>
          <a:p>
            <a:pPr indent="-342900" lvl="0" marL="342900" rtl="0" algn="l">
              <a:lnSpc>
                <a:spcPct val="80000"/>
              </a:lnSpc>
              <a:spcBef>
                <a:spcPts val="640"/>
              </a:spcBef>
              <a:spcAft>
                <a:spcPts val="0"/>
              </a:spcAft>
              <a:buSzPts val="1920"/>
              <a:buNone/>
            </a:pPr>
            <a:r>
              <a:rPr b="0" i="0" lang="en-US" sz="3200" u="none">
                <a:solidFill>
                  <a:srgbClr val="008000"/>
                </a:solidFill>
                <a:latin typeface="Times New Roman"/>
                <a:ea typeface="Times New Roman"/>
                <a:cs typeface="Times New Roman"/>
                <a:sym typeface="Times New Roman"/>
              </a:rPr>
              <a:t>	if y &lt; 0, s = 0.</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544" name="Google Shape;544;p5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Discriminant Function</a:t>
            </a:r>
            <a:endParaRPr/>
          </a:p>
        </p:txBody>
      </p:sp>
      <p:sp>
        <p:nvSpPr>
          <p:cNvPr id="545" name="Google Shape;545;p57"/>
          <p:cNvSpPr txBox="1"/>
          <p:nvPr>
            <p:ph idx="1" type="body"/>
          </p:nvPr>
        </p:nvSpPr>
        <p:spPr>
          <a:xfrm>
            <a:off x="468312" y="2133600"/>
            <a:ext cx="8253412"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Given a fixed set of weights, the neuron fires a +1 signal for inputs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x</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which yield </a:t>
            </a:r>
            <a:r>
              <a:rPr b="0" i="0" lang="en-US" sz="3200" u="none">
                <a:solidFill>
                  <a:srgbClr val="0000FF"/>
                </a:solidFill>
                <a:latin typeface="Times New Roman"/>
                <a:ea typeface="Times New Roman"/>
                <a:cs typeface="Times New Roman"/>
                <a:sym typeface="Times New Roman"/>
              </a:rPr>
              <a:t>positive activation</a:t>
            </a:r>
            <a:r>
              <a:rPr b="0" i="0" lang="en-US" sz="3200" u="none">
                <a:solidFill>
                  <a:schemeClr val="dk1"/>
                </a:solidFill>
                <a:latin typeface="Times New Roman"/>
                <a:ea typeface="Times New Roman"/>
                <a:cs typeface="Times New Roman"/>
                <a:sym typeface="Times New Roman"/>
              </a:rPr>
              <a:t> and fires a 0 for inputs that yield </a:t>
            </a:r>
            <a:r>
              <a:rPr b="0" i="0" lang="en-US" sz="3200" u="none">
                <a:solidFill>
                  <a:srgbClr val="0000FF"/>
                </a:solidFill>
                <a:latin typeface="Times New Roman"/>
                <a:ea typeface="Times New Roman"/>
                <a:cs typeface="Times New Roman"/>
                <a:sym typeface="Times New Roman"/>
              </a:rPr>
              <a:t>negative activation</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Inputs are thus separated into two “classes”. </a:t>
            </a:r>
            <a:r>
              <a:rPr b="0" i="0" lang="en-US" sz="3200" u="none">
                <a:solidFill>
                  <a:schemeClr val="hlink"/>
                </a:solidFill>
                <a:latin typeface="Times New Roman"/>
                <a:ea typeface="Times New Roman"/>
                <a:cs typeface="Times New Roman"/>
                <a:sym typeface="Times New Roman"/>
              </a:rPr>
              <a:t>Inputs satisfying the discriminant function yield zero activation</a:t>
            </a:r>
            <a:r>
              <a:rPr b="0" i="0" lang="en-US" sz="3200" u="none">
                <a:solidFill>
                  <a:schemeClr val="dk1"/>
                </a:solidFill>
                <a:latin typeface="Times New Roman"/>
                <a:ea typeface="Times New Roman"/>
                <a:cs typeface="Times New Roman"/>
                <a:sym typeface="Times New Roman"/>
              </a:rPr>
              <a:t>.</a:t>
            </a:r>
            <a:endParaRPr/>
          </a:p>
          <a:p>
            <a:pPr indent="-342900" lvl="0" marL="342900" rtl="0" algn="l">
              <a:lnSpc>
                <a:spcPct val="8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discriminant function can be written as</a:t>
            </a:r>
            <a:endParaRPr/>
          </a:p>
        </p:txBody>
      </p:sp>
      <p:pic>
        <p:nvPicPr>
          <p:cNvPr id="546" name="Google Shape;546;p57"/>
          <p:cNvPicPr preferRelativeResize="0"/>
          <p:nvPr/>
        </p:nvPicPr>
        <p:blipFill rotWithShape="1">
          <a:blip r:embed="rId3">
            <a:alphaModFix/>
          </a:blip>
          <a:srcRect b="0" l="0" r="0" t="0"/>
          <a:stretch/>
        </p:blipFill>
        <p:spPr>
          <a:xfrm>
            <a:off x="2124075" y="5734050"/>
            <a:ext cx="3327400" cy="850900"/>
          </a:xfrm>
          <a:prstGeom prst="rect">
            <a:avLst/>
          </a:prstGeom>
          <a:noFill/>
          <a:ln cap="flat" cmpd="sng" w="19050">
            <a:solidFill>
              <a:srgbClr val="993366"/>
            </a:solidFill>
            <a:prstDash val="solid"/>
            <a:miter lim="800000"/>
            <a:headEnd len="sm" w="sm" type="none"/>
            <a:tailEnd len="sm" w="sm" type="none"/>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552" name="Google Shape;552;p5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Discriminant Function</a:t>
            </a:r>
            <a:endParaRPr/>
          </a:p>
        </p:txBody>
      </p:sp>
      <p:sp>
        <p:nvSpPr>
          <p:cNvPr id="553" name="Google Shape;553;p58"/>
          <p:cNvSpPr txBox="1"/>
          <p:nvPr>
            <p:ph idx="1" type="body"/>
          </p:nvPr>
        </p:nvSpPr>
        <p:spPr>
          <a:xfrm>
            <a:off x="0" y="1989137"/>
            <a:ext cx="5076825" cy="48688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neuron discriminant function thus represents </a:t>
            </a:r>
            <a:r>
              <a:rPr b="0" i="0" lang="en-US" sz="2800" u="none">
                <a:solidFill>
                  <a:schemeClr val="hlink"/>
                </a:solidFill>
                <a:latin typeface="Times New Roman"/>
                <a:ea typeface="Times New Roman"/>
                <a:cs typeface="Times New Roman"/>
                <a:sym typeface="Times New Roman"/>
              </a:rPr>
              <a:t>a straight line in the two dimensional pattern space</a:t>
            </a:r>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This straight line slices the plane into two halves:</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imes New Roman"/>
                <a:ea typeface="Times New Roman"/>
                <a:cs typeface="Times New Roman"/>
                <a:sym typeface="Times New Roman"/>
              </a:rPr>
              <a:t>one half where patterns cause the neuron to generate positive inner products and thus fire a +1; </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imes New Roman"/>
                <a:ea typeface="Times New Roman"/>
                <a:cs typeface="Times New Roman"/>
                <a:sym typeface="Times New Roman"/>
              </a:rPr>
              <a:t>the other half where pattern space points cause the neuron to generate negative inner products and thus fire a 0.</a:t>
            </a:r>
            <a:endParaRPr/>
          </a:p>
        </p:txBody>
      </p:sp>
      <p:pic>
        <p:nvPicPr>
          <p:cNvPr id="554" name="Google Shape;554;p58"/>
          <p:cNvPicPr preferRelativeResize="0"/>
          <p:nvPr>
            <p:ph idx="1" type="body"/>
          </p:nvPr>
        </p:nvPicPr>
        <p:blipFill rotWithShape="1">
          <a:blip r:embed="rId3">
            <a:alphaModFix/>
          </a:blip>
          <a:srcRect b="0" l="0" r="0" t="0"/>
          <a:stretch/>
        </p:blipFill>
        <p:spPr>
          <a:xfrm>
            <a:off x="5121275" y="2708275"/>
            <a:ext cx="4022725" cy="2927350"/>
          </a:xfrm>
          <a:prstGeom prst="rect">
            <a:avLst/>
          </a:prstGeom>
          <a:noFill/>
          <a:ln cap="flat" cmpd="sng" w="19050">
            <a:solidFill>
              <a:srgbClr val="993366"/>
            </a:solidFill>
            <a:prstDash val="solid"/>
            <a:miter lim="524288"/>
            <a:headEnd len="sm" w="sm" type="none"/>
            <a:tailEnd len="sm" w="sm" type="none"/>
          </a:ln>
        </p:spPr>
      </p:pic>
      <p:cxnSp>
        <p:nvCxnSpPr>
          <p:cNvPr id="555" name="Google Shape;555;p58"/>
          <p:cNvCxnSpPr/>
          <p:nvPr/>
        </p:nvCxnSpPr>
        <p:spPr>
          <a:xfrm flipH="1" rot="10800000">
            <a:off x="4284662" y="3716337"/>
            <a:ext cx="1800225" cy="793750"/>
          </a:xfrm>
          <a:prstGeom prst="straightConnector1">
            <a:avLst/>
          </a:prstGeom>
          <a:noFill/>
          <a:ln cap="flat" cmpd="sng" w="19050">
            <a:solidFill>
              <a:schemeClr val="accent2"/>
            </a:solidFill>
            <a:prstDash val="solid"/>
            <a:miter lim="800000"/>
            <a:headEnd len="med" w="med" type="none"/>
            <a:tailEnd len="med" w="med" type="triangle"/>
          </a:ln>
        </p:spPr>
      </p:cxnSp>
      <p:cxnSp>
        <p:nvCxnSpPr>
          <p:cNvPr id="556" name="Google Shape;556;p58"/>
          <p:cNvCxnSpPr/>
          <p:nvPr/>
        </p:nvCxnSpPr>
        <p:spPr>
          <a:xfrm flipH="1" rot="10800000">
            <a:off x="4787900" y="4941887"/>
            <a:ext cx="1439862" cy="1079500"/>
          </a:xfrm>
          <a:prstGeom prst="straightConnector1">
            <a:avLst/>
          </a:prstGeom>
          <a:noFill/>
          <a:ln cap="flat" cmpd="sng" w="19050">
            <a:solidFill>
              <a:schemeClr val="accent2"/>
            </a:solidFill>
            <a:prstDash val="solid"/>
            <a:miter lim="800000"/>
            <a:headEnd len="med" w="med" type="none"/>
            <a:tailEnd len="med" w="med" type="triangle"/>
          </a:ln>
        </p:spPr>
      </p:cxnSp>
      <p:sp>
        <p:nvSpPr>
          <p:cNvPr id="557" name="Google Shape;557;p58"/>
          <p:cNvSpPr/>
          <p:nvPr/>
        </p:nvSpPr>
        <p:spPr>
          <a:xfrm flipH="1" rot="8280000">
            <a:off x="4845050" y="1587500"/>
            <a:ext cx="1454150" cy="2835275"/>
          </a:xfrm>
          <a:custGeom>
            <a:rect b="b" l="l" r="r" t="t"/>
            <a:pathLst>
              <a:path extrusionOk="0" h="1723" w="3440">
                <a:moveTo>
                  <a:pt x="0" y="1723"/>
                </a:moveTo>
                <a:cubicBezTo>
                  <a:pt x="1319" y="1458"/>
                  <a:pt x="2638" y="1194"/>
                  <a:pt x="3039" y="907"/>
                </a:cubicBezTo>
                <a:cubicBezTo>
                  <a:pt x="3440" y="620"/>
                  <a:pt x="2922" y="310"/>
                  <a:pt x="2404" y="0"/>
                </a:cubicBezTo>
              </a:path>
            </a:pathLst>
          </a:cu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58" name="Google Shape;558;p58"/>
          <p:cNvSpPr txBox="1"/>
          <p:nvPr/>
        </p:nvSpPr>
        <p:spPr>
          <a:xfrm>
            <a:off x="5545137" y="1595437"/>
            <a:ext cx="3630612"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Small arrow on the straight line </a:t>
            </a:r>
            <a:endParaRPr/>
          </a:p>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indicate the half plane that</a:t>
            </a:r>
            <a:endParaRPr/>
          </a:p>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translates to +1 signal value  </a:t>
            </a:r>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564" name="Google Shape;564;p5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Example: Geometrical Design of AND Classifier</a:t>
            </a:r>
            <a:endParaRPr/>
          </a:p>
        </p:txBody>
      </p:sp>
      <p:sp>
        <p:nvSpPr>
          <p:cNvPr id="565" name="Google Shape;565;p59"/>
          <p:cNvSpPr txBox="1"/>
          <p:nvPr>
            <p:ph idx="1" type="body"/>
          </p:nvPr>
        </p:nvSpPr>
        <p:spPr>
          <a:xfrm>
            <a:off x="179387" y="1989137"/>
            <a:ext cx="5113337" cy="48688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slope </a:t>
            </a:r>
            <a:r>
              <a:rPr b="0" i="0" lang="en-US" sz="3200" u="none">
                <a:solidFill>
                  <a:srgbClr val="008000"/>
                </a:solidFill>
                <a:latin typeface="Times New Roman"/>
                <a:ea typeface="Times New Roman"/>
                <a:cs typeface="Times New Roman"/>
                <a:sym typeface="Times New Roman"/>
              </a:rPr>
              <a:t>m = −w</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 = −1</a:t>
            </a:r>
            <a:r>
              <a:rPr b="0" i="0" lang="en-US" sz="3200" u="none">
                <a:solidFill>
                  <a:schemeClr val="dk1"/>
                </a:solidFill>
                <a:latin typeface="Times New Roman"/>
                <a:ea typeface="Times New Roman"/>
                <a:cs typeface="Times New Roman"/>
                <a:sym typeface="Times New Roman"/>
              </a:rPr>
              <a:t>,  intercept </a:t>
            </a:r>
            <a:r>
              <a:rPr b="0" i="0" lang="en-US" sz="3200" u="none">
                <a:solidFill>
                  <a:srgbClr val="008000"/>
                </a:solidFill>
                <a:latin typeface="Times New Roman"/>
                <a:ea typeface="Times New Roman"/>
                <a:cs typeface="Times New Roman"/>
                <a:sym typeface="Times New Roman"/>
              </a:rPr>
              <a:t>c = −w</a:t>
            </a:r>
            <a:r>
              <a:rPr b="0" baseline="-25000" i="0" lang="en-US" sz="3200" u="none">
                <a:solidFill>
                  <a:srgbClr val="008000"/>
                </a:solidFill>
                <a:latin typeface="Times New Roman"/>
                <a:ea typeface="Times New Roman"/>
                <a:cs typeface="Times New Roman"/>
                <a:sym typeface="Times New Roman"/>
              </a:rPr>
              <a:t>0</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 = 1.5</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Choosing </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 w</a:t>
            </a:r>
            <a:r>
              <a:rPr b="0" baseline="-25000" i="0" lang="en-US" sz="3200" u="none">
                <a:solidFill>
                  <a:srgbClr val="008000"/>
                </a:solidFill>
                <a:latin typeface="Times New Roman"/>
                <a:ea typeface="Times New Roman"/>
                <a:cs typeface="Times New Roman"/>
                <a:sym typeface="Times New Roman"/>
              </a:rPr>
              <a:t>2 </a:t>
            </a:r>
            <a:r>
              <a:rPr b="0" i="0" lang="en-US" sz="3200" u="none">
                <a:solidFill>
                  <a:srgbClr val="008000"/>
                </a:solidFill>
                <a:latin typeface="Times New Roman"/>
                <a:ea typeface="Times New Roman"/>
                <a:cs typeface="Times New Roman"/>
                <a:sym typeface="Times New Roman"/>
              </a:rPr>
              <a:t>= 1</a:t>
            </a:r>
            <a:r>
              <a:rPr b="0" i="0" lang="en-US" sz="3200" u="none">
                <a:solidFill>
                  <a:schemeClr val="dk1"/>
                </a:solidFill>
                <a:latin typeface="Times New Roman"/>
                <a:ea typeface="Times New Roman"/>
                <a:cs typeface="Times New Roman"/>
                <a:sym typeface="Times New Roman"/>
              </a:rPr>
              <a:t> and      </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0</a:t>
            </a:r>
            <a:r>
              <a:rPr b="0" i="0" lang="en-US" sz="3200" u="none">
                <a:solidFill>
                  <a:srgbClr val="008000"/>
                </a:solidFill>
                <a:latin typeface="Times New Roman"/>
                <a:ea typeface="Times New Roman"/>
                <a:cs typeface="Times New Roman"/>
                <a:sym typeface="Times New Roman"/>
              </a:rPr>
              <a:t> = −1.5</a:t>
            </a:r>
            <a:r>
              <a:rPr b="0" i="0" lang="en-US" sz="3200" u="none">
                <a:solidFill>
                  <a:schemeClr val="dk1"/>
                </a:solidFill>
                <a:latin typeface="Times New Roman"/>
                <a:ea typeface="Times New Roman"/>
                <a:cs typeface="Times New Roman"/>
                <a:sym typeface="Times New Roman"/>
              </a:rPr>
              <a:t> yields a neuron classifier that appropriately partitions the pattern space for AND classification.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value of the threshold is −1</a:t>
            </a:r>
            <a:r>
              <a:rPr b="0" i="1" lang="en-US" sz="3200" u="none">
                <a:solidFill>
                  <a:schemeClr val="dk1"/>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5.</a:t>
            </a:r>
            <a:endParaRPr/>
          </a:p>
        </p:txBody>
      </p:sp>
      <p:cxnSp>
        <p:nvCxnSpPr>
          <p:cNvPr id="566" name="Google Shape;566;p59"/>
          <p:cNvCxnSpPr/>
          <p:nvPr/>
        </p:nvCxnSpPr>
        <p:spPr>
          <a:xfrm flipH="1" rot="10800000">
            <a:off x="5337175" y="5156200"/>
            <a:ext cx="3619500" cy="1587"/>
          </a:xfrm>
          <a:prstGeom prst="straightConnector1">
            <a:avLst/>
          </a:prstGeom>
          <a:noFill/>
          <a:ln cap="flat" cmpd="sng" w="9525">
            <a:solidFill>
              <a:schemeClr val="dk1"/>
            </a:solidFill>
            <a:prstDash val="solid"/>
            <a:miter lim="800000"/>
            <a:headEnd len="med" w="med" type="none"/>
            <a:tailEnd len="med" w="med" type="none"/>
          </a:ln>
        </p:spPr>
      </p:cxnSp>
      <p:grpSp>
        <p:nvGrpSpPr>
          <p:cNvPr id="567" name="Google Shape;567;p59"/>
          <p:cNvGrpSpPr/>
          <p:nvPr/>
        </p:nvGrpSpPr>
        <p:grpSpPr>
          <a:xfrm>
            <a:off x="5103812" y="1844675"/>
            <a:ext cx="4040187" cy="3921125"/>
            <a:chOff x="2966" y="1162"/>
            <a:chExt cx="2545" cy="2470"/>
          </a:xfrm>
        </p:grpSpPr>
        <p:cxnSp>
          <p:nvCxnSpPr>
            <p:cNvPr id="568" name="Google Shape;568;p59"/>
            <p:cNvCxnSpPr/>
            <p:nvPr/>
          </p:nvCxnSpPr>
          <p:spPr>
            <a:xfrm>
              <a:off x="3107" y="1480"/>
              <a:ext cx="2404" cy="1996"/>
            </a:xfrm>
            <a:prstGeom prst="straightConnector1">
              <a:avLst/>
            </a:prstGeom>
            <a:noFill/>
            <a:ln cap="flat" cmpd="sng" w="38100">
              <a:solidFill>
                <a:srgbClr val="008000"/>
              </a:solidFill>
              <a:prstDash val="solid"/>
              <a:miter lim="800000"/>
              <a:headEnd len="med" w="med" type="none"/>
              <a:tailEnd len="med" w="med" type="none"/>
            </a:ln>
          </p:spPr>
        </p:cxnSp>
        <p:cxnSp>
          <p:nvCxnSpPr>
            <p:cNvPr id="569" name="Google Shape;569;p59"/>
            <p:cNvCxnSpPr/>
            <p:nvPr/>
          </p:nvCxnSpPr>
          <p:spPr>
            <a:xfrm>
              <a:off x="5234" y="3158"/>
              <a:ext cx="0" cy="181"/>
            </a:xfrm>
            <a:prstGeom prst="straightConnector1">
              <a:avLst/>
            </a:prstGeom>
            <a:noFill/>
            <a:ln cap="flat" cmpd="sng" w="9525">
              <a:solidFill>
                <a:schemeClr val="dk1"/>
              </a:solidFill>
              <a:prstDash val="solid"/>
              <a:miter lim="800000"/>
              <a:headEnd len="med" w="med" type="none"/>
              <a:tailEnd len="med" w="med" type="none"/>
            </a:ln>
          </p:spPr>
        </p:cxnSp>
        <p:sp>
          <p:nvSpPr>
            <p:cNvPr id="570" name="Google Shape;570;p59"/>
            <p:cNvSpPr/>
            <p:nvPr/>
          </p:nvSpPr>
          <p:spPr>
            <a:xfrm>
              <a:off x="3283" y="2115"/>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71" name="Google Shape;571;p59"/>
            <p:cNvSpPr/>
            <p:nvPr/>
          </p:nvSpPr>
          <p:spPr>
            <a:xfrm>
              <a:off x="4554" y="3158"/>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72" name="Google Shape;572;p59"/>
            <p:cNvSpPr/>
            <p:nvPr/>
          </p:nvSpPr>
          <p:spPr>
            <a:xfrm>
              <a:off x="3283" y="3158"/>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73" name="Google Shape;573;p59"/>
            <p:cNvCxnSpPr/>
            <p:nvPr/>
          </p:nvCxnSpPr>
          <p:spPr>
            <a:xfrm>
              <a:off x="3374" y="1389"/>
              <a:ext cx="0" cy="1859"/>
            </a:xfrm>
            <a:prstGeom prst="straightConnector1">
              <a:avLst/>
            </a:prstGeom>
            <a:noFill/>
            <a:ln cap="flat" cmpd="sng" w="9525">
              <a:solidFill>
                <a:schemeClr val="dk1"/>
              </a:solidFill>
              <a:prstDash val="solid"/>
              <a:miter lim="800000"/>
              <a:headEnd len="med" w="med" type="none"/>
              <a:tailEnd len="med" w="med" type="none"/>
            </a:ln>
          </p:spPr>
        </p:cxnSp>
        <p:cxnSp>
          <p:nvCxnSpPr>
            <p:cNvPr id="574" name="Google Shape;574;p59"/>
            <p:cNvCxnSpPr/>
            <p:nvPr/>
          </p:nvCxnSpPr>
          <p:spPr>
            <a:xfrm>
              <a:off x="4009" y="3158"/>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575" name="Google Shape;575;p59"/>
            <p:cNvCxnSpPr/>
            <p:nvPr/>
          </p:nvCxnSpPr>
          <p:spPr>
            <a:xfrm>
              <a:off x="4644" y="3158"/>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576" name="Google Shape;576;p59"/>
            <p:cNvCxnSpPr/>
            <p:nvPr/>
          </p:nvCxnSpPr>
          <p:spPr>
            <a:xfrm>
              <a:off x="3283" y="2749"/>
              <a:ext cx="183" cy="0"/>
            </a:xfrm>
            <a:prstGeom prst="straightConnector1">
              <a:avLst/>
            </a:prstGeom>
            <a:noFill/>
            <a:ln cap="flat" cmpd="sng" w="9525">
              <a:solidFill>
                <a:schemeClr val="dk1"/>
              </a:solidFill>
              <a:prstDash val="solid"/>
              <a:miter lim="800000"/>
              <a:headEnd len="med" w="med" type="none"/>
              <a:tailEnd len="med" w="med" type="none"/>
            </a:ln>
          </p:spPr>
        </p:cxnSp>
        <p:cxnSp>
          <p:nvCxnSpPr>
            <p:cNvPr id="577" name="Google Shape;577;p59"/>
            <p:cNvCxnSpPr/>
            <p:nvPr/>
          </p:nvCxnSpPr>
          <p:spPr>
            <a:xfrm>
              <a:off x="3283" y="2205"/>
              <a:ext cx="183" cy="0"/>
            </a:xfrm>
            <a:prstGeom prst="straightConnector1">
              <a:avLst/>
            </a:prstGeom>
            <a:noFill/>
            <a:ln cap="flat" cmpd="sng" w="9525">
              <a:solidFill>
                <a:schemeClr val="dk1"/>
              </a:solidFill>
              <a:prstDash val="solid"/>
              <a:miter lim="800000"/>
              <a:headEnd len="med" w="med" type="none"/>
              <a:tailEnd len="med" w="med" type="none"/>
            </a:ln>
          </p:spPr>
        </p:cxnSp>
        <p:cxnSp>
          <p:nvCxnSpPr>
            <p:cNvPr id="578" name="Google Shape;578;p59"/>
            <p:cNvCxnSpPr/>
            <p:nvPr/>
          </p:nvCxnSpPr>
          <p:spPr>
            <a:xfrm>
              <a:off x="3283" y="1706"/>
              <a:ext cx="183" cy="0"/>
            </a:xfrm>
            <a:prstGeom prst="straightConnector1">
              <a:avLst/>
            </a:prstGeom>
            <a:noFill/>
            <a:ln cap="flat" cmpd="sng" w="9525">
              <a:solidFill>
                <a:schemeClr val="dk1"/>
              </a:solidFill>
              <a:prstDash val="solid"/>
              <a:miter lim="800000"/>
              <a:headEnd len="med" w="med" type="none"/>
              <a:tailEnd len="med" w="med" type="none"/>
            </a:ln>
          </p:spPr>
        </p:cxnSp>
        <p:sp>
          <p:nvSpPr>
            <p:cNvPr id="579" name="Google Shape;579;p59"/>
            <p:cNvSpPr txBox="1"/>
            <p:nvPr/>
          </p:nvSpPr>
          <p:spPr>
            <a:xfrm>
              <a:off x="3101" y="3420"/>
              <a:ext cx="81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(0,0)</a:t>
              </a:r>
              <a:endParaRPr/>
            </a:p>
          </p:txBody>
        </p:sp>
        <p:sp>
          <p:nvSpPr>
            <p:cNvPr id="580" name="Google Shape;580;p59"/>
            <p:cNvSpPr txBox="1"/>
            <p:nvPr/>
          </p:nvSpPr>
          <p:spPr>
            <a:xfrm>
              <a:off x="4553" y="3399"/>
              <a:ext cx="1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sp>
          <p:nvSpPr>
            <p:cNvPr id="581" name="Google Shape;581;p59"/>
            <p:cNvSpPr txBox="1"/>
            <p:nvPr/>
          </p:nvSpPr>
          <p:spPr>
            <a:xfrm>
              <a:off x="5085" y="3301"/>
              <a:ext cx="11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82" name="Google Shape;582;p59"/>
            <p:cNvSpPr txBox="1"/>
            <p:nvPr/>
          </p:nvSpPr>
          <p:spPr>
            <a:xfrm>
              <a:off x="5075" y="3399"/>
              <a:ext cx="295"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1.5</a:t>
              </a:r>
              <a:endParaRPr/>
            </a:p>
          </p:txBody>
        </p:sp>
        <p:sp>
          <p:nvSpPr>
            <p:cNvPr id="583" name="Google Shape;583;p59"/>
            <p:cNvSpPr txBox="1"/>
            <p:nvPr/>
          </p:nvSpPr>
          <p:spPr>
            <a:xfrm>
              <a:off x="2966" y="1615"/>
              <a:ext cx="295"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1.5</a:t>
              </a:r>
              <a:endParaRPr/>
            </a:p>
          </p:txBody>
        </p:sp>
        <p:sp>
          <p:nvSpPr>
            <p:cNvPr id="584" name="Google Shape;584;p59"/>
            <p:cNvSpPr txBox="1"/>
            <p:nvPr/>
          </p:nvSpPr>
          <p:spPr>
            <a:xfrm>
              <a:off x="3011" y="2129"/>
              <a:ext cx="18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sp>
          <p:nvSpPr>
            <p:cNvPr id="585" name="Google Shape;585;p59"/>
            <p:cNvSpPr txBox="1"/>
            <p:nvPr/>
          </p:nvSpPr>
          <p:spPr>
            <a:xfrm>
              <a:off x="3114" y="1162"/>
              <a:ext cx="227"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x</a:t>
              </a:r>
              <a:r>
                <a:rPr b="0" baseline="-25000" i="0" lang="en-US" sz="1600" u="none">
                  <a:solidFill>
                    <a:schemeClr val="dk1"/>
                  </a:solidFill>
                  <a:latin typeface="Tahoma"/>
                  <a:ea typeface="Tahoma"/>
                  <a:cs typeface="Tahoma"/>
                  <a:sym typeface="Tahoma"/>
                </a:rPr>
                <a:t>2</a:t>
              </a:r>
              <a:endParaRPr/>
            </a:p>
          </p:txBody>
        </p:sp>
        <p:cxnSp>
          <p:nvCxnSpPr>
            <p:cNvPr id="586" name="Google Shape;586;p59"/>
            <p:cNvCxnSpPr/>
            <p:nvPr/>
          </p:nvCxnSpPr>
          <p:spPr>
            <a:xfrm flipH="1">
              <a:off x="3374" y="1389"/>
              <a:ext cx="306" cy="317"/>
            </a:xfrm>
            <a:prstGeom prst="straightConnector1">
              <a:avLst/>
            </a:prstGeom>
            <a:noFill/>
            <a:ln cap="flat" cmpd="sng" w="9525">
              <a:solidFill>
                <a:schemeClr val="dk1"/>
              </a:solidFill>
              <a:prstDash val="solid"/>
              <a:miter lim="800000"/>
              <a:headEnd len="med" w="med" type="none"/>
              <a:tailEnd len="med" w="med" type="stealth"/>
            </a:ln>
          </p:spPr>
        </p:cxnSp>
        <p:sp>
          <p:nvSpPr>
            <p:cNvPr id="587" name="Google Shape;587;p59"/>
            <p:cNvSpPr txBox="1"/>
            <p:nvPr/>
          </p:nvSpPr>
          <p:spPr>
            <a:xfrm>
              <a:off x="3251" y="1191"/>
              <a:ext cx="1678"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Intercept = - w</a:t>
              </a:r>
              <a:r>
                <a:rPr b="0" baseline="-25000" i="0" lang="en-US" sz="1600" u="none">
                  <a:solidFill>
                    <a:schemeClr val="dk1"/>
                  </a:solidFill>
                  <a:latin typeface="Comic Sans MS"/>
                  <a:ea typeface="Comic Sans MS"/>
                  <a:cs typeface="Comic Sans MS"/>
                  <a:sym typeface="Comic Sans MS"/>
                </a:rPr>
                <a:t>0 </a:t>
              </a:r>
              <a:r>
                <a:rPr b="0" i="0" lang="en-US" sz="1600" u="none">
                  <a:solidFill>
                    <a:schemeClr val="dk1"/>
                  </a:solidFill>
                  <a:latin typeface="Comic Sans MS"/>
                  <a:ea typeface="Comic Sans MS"/>
                  <a:cs typeface="Comic Sans MS"/>
                  <a:sym typeface="Comic Sans MS"/>
                </a:rPr>
                <a:t>/ w</a:t>
              </a:r>
              <a:r>
                <a:rPr b="0" baseline="-25000" i="0" lang="en-US" sz="1600" u="none">
                  <a:solidFill>
                    <a:schemeClr val="dk1"/>
                  </a:solidFill>
                  <a:latin typeface="Comic Sans MS"/>
                  <a:ea typeface="Comic Sans MS"/>
                  <a:cs typeface="Comic Sans MS"/>
                  <a:sym typeface="Comic Sans MS"/>
                </a:rPr>
                <a:t>2</a:t>
              </a:r>
              <a:endParaRPr/>
            </a:p>
          </p:txBody>
        </p:sp>
        <p:sp>
          <p:nvSpPr>
            <p:cNvPr id="588" name="Google Shape;588;p59"/>
            <p:cNvSpPr/>
            <p:nvPr/>
          </p:nvSpPr>
          <p:spPr>
            <a:xfrm>
              <a:off x="4553" y="2114"/>
              <a:ext cx="181" cy="181"/>
            </a:xfrm>
            <a:prstGeom prst="ellipse">
              <a:avLst/>
            </a:prstGeom>
            <a:gradFill>
              <a:gsLst>
                <a:gs pos="0">
                  <a:srgbClr val="BBE0E3"/>
                </a:gs>
                <a:gs pos="100000">
                  <a:srgbClr val="576869"/>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89" name="Google Shape;589;p59"/>
            <p:cNvSpPr txBox="1"/>
            <p:nvPr/>
          </p:nvSpPr>
          <p:spPr>
            <a:xfrm>
              <a:off x="3550" y="1434"/>
              <a:ext cx="1316"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Slope = - w</a:t>
              </a:r>
              <a:r>
                <a:rPr b="0" baseline="-25000" i="0" lang="en-US" sz="1600" u="none">
                  <a:solidFill>
                    <a:schemeClr val="dk1"/>
                  </a:solidFill>
                  <a:latin typeface="Comic Sans MS"/>
                  <a:ea typeface="Comic Sans MS"/>
                  <a:cs typeface="Comic Sans MS"/>
                  <a:sym typeface="Comic Sans MS"/>
                </a:rPr>
                <a:t>1</a:t>
              </a:r>
              <a:r>
                <a:rPr b="0" i="0" lang="en-US" sz="1600" u="none">
                  <a:solidFill>
                    <a:schemeClr val="dk1"/>
                  </a:solidFill>
                  <a:latin typeface="Comic Sans MS"/>
                  <a:ea typeface="Comic Sans MS"/>
                  <a:cs typeface="Comic Sans MS"/>
                  <a:sym typeface="Comic Sans MS"/>
                </a:rPr>
                <a:t> / w</a:t>
              </a:r>
              <a:r>
                <a:rPr b="0" baseline="-25000" i="0" lang="en-US" sz="1600" u="none">
                  <a:solidFill>
                    <a:schemeClr val="dk1"/>
                  </a:solidFill>
                  <a:latin typeface="Comic Sans MS"/>
                  <a:ea typeface="Comic Sans MS"/>
                  <a:cs typeface="Comic Sans MS"/>
                  <a:sym typeface="Comic Sans MS"/>
                </a:rPr>
                <a:t>2</a:t>
              </a:r>
              <a:endParaRPr/>
            </a:p>
          </p:txBody>
        </p:sp>
        <p:sp>
          <p:nvSpPr>
            <p:cNvPr id="590" name="Google Shape;590;p59"/>
            <p:cNvSpPr txBox="1"/>
            <p:nvPr/>
          </p:nvSpPr>
          <p:spPr>
            <a:xfrm>
              <a:off x="4704" y="2003"/>
              <a:ext cx="393"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(1,1)</a:t>
              </a:r>
              <a:endParaRPr/>
            </a:p>
          </p:txBody>
        </p:sp>
        <p:cxnSp>
          <p:nvCxnSpPr>
            <p:cNvPr id="591" name="Google Shape;591;p59"/>
            <p:cNvCxnSpPr/>
            <p:nvPr/>
          </p:nvCxnSpPr>
          <p:spPr>
            <a:xfrm flipH="1">
              <a:off x="3510" y="1616"/>
              <a:ext cx="215" cy="226"/>
            </a:xfrm>
            <a:prstGeom prst="straightConnector1">
              <a:avLst/>
            </a:prstGeom>
            <a:noFill/>
            <a:ln cap="flat" cmpd="sng" w="9525">
              <a:solidFill>
                <a:schemeClr val="dk1"/>
              </a:solidFill>
              <a:prstDash val="solid"/>
              <a:miter lim="800000"/>
              <a:headEnd len="med" w="med" type="none"/>
              <a:tailEnd len="med" w="med" type="stealth"/>
            </a:ln>
          </p:spPr>
        </p:cxnSp>
      </p:gr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597" name="Google Shape;597;p60"/>
          <p:cNvSpPr txBox="1"/>
          <p:nvPr/>
        </p:nvSpPr>
        <p:spPr>
          <a:xfrm>
            <a:off x="7092950" y="3860800"/>
            <a:ext cx="18002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Comic Sans MS"/>
              <a:buNone/>
            </a:pPr>
            <a:r>
              <a:rPr b="0" i="0" lang="en-US" sz="2000" u="none">
                <a:solidFill>
                  <a:srgbClr val="008000"/>
                </a:solidFill>
                <a:latin typeface="Comic Sans MS"/>
                <a:ea typeface="Comic Sans MS"/>
                <a:cs typeface="Comic Sans MS"/>
                <a:sym typeface="Comic Sans MS"/>
              </a:rPr>
              <a:t>x</a:t>
            </a:r>
            <a:r>
              <a:rPr b="0" baseline="-25000" i="0" lang="en-US" sz="2000" u="none">
                <a:solidFill>
                  <a:srgbClr val="008000"/>
                </a:solidFill>
                <a:latin typeface="Comic Sans MS"/>
                <a:ea typeface="Comic Sans MS"/>
                <a:cs typeface="Comic Sans MS"/>
                <a:sym typeface="Comic Sans MS"/>
              </a:rPr>
              <a:t>2 </a:t>
            </a:r>
            <a:r>
              <a:rPr b="0" i="0" lang="en-US" sz="2000" u="none">
                <a:solidFill>
                  <a:srgbClr val="008000"/>
                </a:solidFill>
                <a:latin typeface="Comic Sans MS"/>
                <a:ea typeface="Comic Sans MS"/>
                <a:cs typeface="Comic Sans MS"/>
                <a:sym typeface="Comic Sans MS"/>
              </a:rPr>
              <a:t>= -x</a:t>
            </a:r>
            <a:r>
              <a:rPr b="0" baseline="-25000" i="0" lang="en-US" sz="2000" u="none">
                <a:solidFill>
                  <a:srgbClr val="008000"/>
                </a:solidFill>
                <a:latin typeface="Comic Sans MS"/>
                <a:ea typeface="Comic Sans MS"/>
                <a:cs typeface="Comic Sans MS"/>
                <a:sym typeface="Comic Sans MS"/>
              </a:rPr>
              <a:t>1</a:t>
            </a:r>
            <a:r>
              <a:rPr b="0" i="0" lang="en-US" sz="2000" u="none">
                <a:solidFill>
                  <a:srgbClr val="008000"/>
                </a:solidFill>
                <a:latin typeface="Comic Sans MS"/>
                <a:ea typeface="Comic Sans MS"/>
                <a:cs typeface="Comic Sans MS"/>
                <a:sym typeface="Comic Sans MS"/>
              </a:rPr>
              <a:t> + 1.5</a:t>
            </a:r>
            <a:endParaRPr/>
          </a:p>
        </p:txBody>
      </p:sp>
      <p:sp>
        <p:nvSpPr>
          <p:cNvPr id="598" name="Google Shape;598;p60"/>
          <p:cNvSpPr txBox="1"/>
          <p:nvPr/>
        </p:nvSpPr>
        <p:spPr>
          <a:xfrm>
            <a:off x="7566025" y="1719262"/>
            <a:ext cx="1673225" cy="1463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500"/>
              <a:buFont typeface="Comic Sans MS"/>
              <a:buNone/>
            </a:pPr>
            <a:r>
              <a:rPr b="0" i="0" lang="en-US" sz="1500" u="none">
                <a:solidFill>
                  <a:schemeClr val="folHlink"/>
                </a:solidFill>
                <a:latin typeface="Comic Sans MS"/>
                <a:ea typeface="Comic Sans MS"/>
                <a:cs typeface="Comic Sans MS"/>
                <a:sym typeface="Comic Sans MS"/>
              </a:rPr>
              <a:t>Pattern points</a:t>
            </a:r>
            <a:endParaRPr/>
          </a:p>
          <a:p>
            <a:pPr indent="0" lvl="0" marL="0" marR="0" rtl="0" algn="l">
              <a:lnSpc>
                <a:spcPct val="100000"/>
              </a:lnSpc>
              <a:spcBef>
                <a:spcPts val="0"/>
              </a:spcBef>
              <a:spcAft>
                <a:spcPts val="0"/>
              </a:spcAft>
              <a:buClr>
                <a:schemeClr val="folHlink"/>
              </a:buClr>
              <a:buSzPts val="1500"/>
              <a:buFont typeface="Comic Sans MS"/>
              <a:buNone/>
            </a:pPr>
            <a:r>
              <a:rPr b="0" i="0" lang="en-US" sz="1500" u="none">
                <a:solidFill>
                  <a:schemeClr val="folHlink"/>
                </a:solidFill>
                <a:latin typeface="Comic Sans MS"/>
                <a:ea typeface="Comic Sans MS"/>
                <a:cs typeface="Comic Sans MS"/>
                <a:sym typeface="Comic Sans MS"/>
              </a:rPr>
              <a:t>on this side of</a:t>
            </a:r>
            <a:endParaRPr/>
          </a:p>
          <a:p>
            <a:pPr indent="0" lvl="0" marL="0" marR="0" rtl="0" algn="l">
              <a:lnSpc>
                <a:spcPct val="100000"/>
              </a:lnSpc>
              <a:spcBef>
                <a:spcPts val="0"/>
              </a:spcBef>
              <a:spcAft>
                <a:spcPts val="0"/>
              </a:spcAft>
              <a:buClr>
                <a:schemeClr val="folHlink"/>
              </a:buClr>
              <a:buSzPts val="1500"/>
              <a:buFont typeface="Comic Sans MS"/>
              <a:buNone/>
            </a:pPr>
            <a:r>
              <a:rPr b="0" i="0" lang="en-US" sz="1500" u="none">
                <a:solidFill>
                  <a:schemeClr val="folHlink"/>
                </a:solidFill>
                <a:latin typeface="Comic Sans MS"/>
                <a:ea typeface="Comic Sans MS"/>
                <a:cs typeface="Comic Sans MS"/>
                <a:sym typeface="Comic Sans MS"/>
              </a:rPr>
              <a:t>the separating</a:t>
            </a:r>
            <a:endParaRPr/>
          </a:p>
          <a:p>
            <a:pPr indent="0" lvl="0" marL="0" marR="0" rtl="0" algn="l">
              <a:lnSpc>
                <a:spcPct val="100000"/>
              </a:lnSpc>
              <a:spcBef>
                <a:spcPts val="0"/>
              </a:spcBef>
              <a:spcAft>
                <a:spcPts val="0"/>
              </a:spcAft>
              <a:buClr>
                <a:schemeClr val="folHlink"/>
              </a:buClr>
              <a:buSzPts val="1500"/>
              <a:buFont typeface="Comic Sans MS"/>
              <a:buNone/>
            </a:pPr>
            <a:r>
              <a:rPr b="0" i="0" lang="en-US" sz="1500" u="none">
                <a:solidFill>
                  <a:schemeClr val="folHlink"/>
                </a:solidFill>
                <a:latin typeface="Comic Sans MS"/>
                <a:ea typeface="Comic Sans MS"/>
                <a:cs typeface="Comic Sans MS"/>
                <a:sym typeface="Comic Sans MS"/>
              </a:rPr>
              <a:t>line cause the</a:t>
            </a:r>
            <a:endParaRPr/>
          </a:p>
          <a:p>
            <a:pPr indent="0" lvl="0" marL="0" marR="0" rtl="0" algn="l">
              <a:lnSpc>
                <a:spcPct val="100000"/>
              </a:lnSpc>
              <a:spcBef>
                <a:spcPts val="0"/>
              </a:spcBef>
              <a:spcAft>
                <a:spcPts val="0"/>
              </a:spcAft>
              <a:buClr>
                <a:schemeClr val="folHlink"/>
              </a:buClr>
              <a:buSzPts val="1500"/>
              <a:buFont typeface="Comic Sans MS"/>
              <a:buNone/>
            </a:pPr>
            <a:r>
              <a:rPr b="0" i="0" lang="en-US" sz="1500" u="none">
                <a:solidFill>
                  <a:schemeClr val="folHlink"/>
                </a:solidFill>
                <a:latin typeface="Comic Sans MS"/>
                <a:ea typeface="Comic Sans MS"/>
                <a:cs typeface="Comic Sans MS"/>
                <a:sym typeface="Comic Sans MS"/>
              </a:rPr>
              <a:t>neuron to fire</a:t>
            </a:r>
            <a:endParaRPr/>
          </a:p>
          <a:p>
            <a:pPr indent="0" lvl="0" marL="0" marR="0" rtl="0" algn="l">
              <a:lnSpc>
                <a:spcPct val="100000"/>
              </a:lnSpc>
              <a:spcBef>
                <a:spcPts val="0"/>
              </a:spcBef>
              <a:spcAft>
                <a:spcPts val="0"/>
              </a:spcAft>
              <a:buClr>
                <a:schemeClr val="folHlink"/>
              </a:buClr>
              <a:buSzPts val="1500"/>
              <a:buFont typeface="Comic Sans MS"/>
              <a:buNone/>
            </a:pPr>
            <a:r>
              <a:rPr b="0" i="0" lang="en-US" sz="1500" u="none">
                <a:solidFill>
                  <a:schemeClr val="folHlink"/>
                </a:solidFill>
                <a:latin typeface="Comic Sans MS"/>
                <a:ea typeface="Comic Sans MS"/>
                <a:cs typeface="Comic Sans MS"/>
                <a:sym typeface="Comic Sans MS"/>
              </a:rPr>
              <a:t>a +1 signal</a:t>
            </a:r>
            <a:endParaRPr/>
          </a:p>
        </p:txBody>
      </p:sp>
      <p:sp>
        <p:nvSpPr>
          <p:cNvPr id="599" name="Google Shape;599;p6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Example: Geometrical Design of A</a:t>
            </a:r>
            <a:r>
              <a:rPr b="0" i="1" lang="en-US" sz="4000" u="none">
                <a:solidFill>
                  <a:schemeClr val="dk2"/>
                </a:solidFill>
                <a:latin typeface="Times New Roman"/>
                <a:ea typeface="Times New Roman"/>
                <a:cs typeface="Times New Roman"/>
                <a:sym typeface="Times New Roman"/>
              </a:rPr>
              <a:t>ND</a:t>
            </a:r>
            <a:r>
              <a:rPr b="0" i="0" lang="en-US" sz="4000" u="none">
                <a:solidFill>
                  <a:schemeClr val="dk2"/>
                </a:solidFill>
                <a:latin typeface="Times New Roman"/>
                <a:ea typeface="Times New Roman"/>
                <a:cs typeface="Times New Roman"/>
                <a:sym typeface="Times New Roman"/>
              </a:rPr>
              <a:t> Classifier</a:t>
            </a:r>
            <a:endParaRPr/>
          </a:p>
        </p:txBody>
      </p:sp>
      <p:sp>
        <p:nvSpPr>
          <p:cNvPr id="600" name="Google Shape;600;p60"/>
          <p:cNvSpPr txBox="1"/>
          <p:nvPr>
            <p:ph idx="1" type="body"/>
          </p:nvPr>
        </p:nvSpPr>
        <p:spPr>
          <a:xfrm>
            <a:off x="0" y="1989137"/>
            <a:ext cx="381317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Discriminant function thus becomes</a:t>
            </a:r>
            <a:endParaRPr/>
          </a:p>
        </p:txBody>
      </p:sp>
      <p:sp>
        <p:nvSpPr>
          <p:cNvPr id="601" name="Google Shape;601;p60"/>
          <p:cNvSpPr txBox="1"/>
          <p:nvPr>
            <p:ph idx="1" type="body"/>
          </p:nvPr>
        </p:nvSpPr>
        <p:spPr>
          <a:xfrm>
            <a:off x="7050087" y="3009900"/>
            <a:ext cx="0" cy="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2" name="Google Shape;602;p60"/>
          <p:cNvSpPr txBox="1"/>
          <p:nvPr>
            <p:ph idx="2" type="body"/>
          </p:nvPr>
        </p:nvSpPr>
        <p:spPr>
          <a:xfrm>
            <a:off x="9144000" y="3886200"/>
            <a:ext cx="0" cy="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cxnSp>
        <p:nvCxnSpPr>
          <p:cNvPr id="603" name="Google Shape;603;p60"/>
          <p:cNvCxnSpPr/>
          <p:nvPr/>
        </p:nvCxnSpPr>
        <p:spPr>
          <a:xfrm>
            <a:off x="4591050" y="2347912"/>
            <a:ext cx="3816350" cy="3168650"/>
          </a:xfrm>
          <a:prstGeom prst="straightConnector1">
            <a:avLst/>
          </a:prstGeom>
          <a:noFill/>
          <a:ln cap="flat" cmpd="sng" w="38100">
            <a:solidFill>
              <a:srgbClr val="008000"/>
            </a:solidFill>
            <a:prstDash val="solid"/>
            <a:miter lim="800000"/>
            <a:headEnd len="med" w="med" type="none"/>
            <a:tailEnd len="med" w="med" type="none"/>
          </a:ln>
        </p:spPr>
      </p:cxnSp>
      <p:cxnSp>
        <p:nvCxnSpPr>
          <p:cNvPr id="604" name="Google Shape;604;p60"/>
          <p:cNvCxnSpPr/>
          <p:nvPr/>
        </p:nvCxnSpPr>
        <p:spPr>
          <a:xfrm>
            <a:off x="7975600" y="5013325"/>
            <a:ext cx="0" cy="287337"/>
          </a:xfrm>
          <a:prstGeom prst="straightConnector1">
            <a:avLst/>
          </a:prstGeom>
          <a:noFill/>
          <a:ln cap="flat" cmpd="sng" w="9525">
            <a:solidFill>
              <a:schemeClr val="dk1"/>
            </a:solidFill>
            <a:prstDash val="solid"/>
            <a:miter lim="800000"/>
            <a:headEnd len="med" w="med" type="none"/>
            <a:tailEnd len="med" w="med" type="none"/>
          </a:ln>
        </p:spPr>
      </p:cxnSp>
      <p:sp>
        <p:nvSpPr>
          <p:cNvPr id="605" name="Google Shape;605;p60"/>
          <p:cNvSpPr/>
          <p:nvPr/>
        </p:nvSpPr>
        <p:spPr>
          <a:xfrm>
            <a:off x="4878387" y="3357562"/>
            <a:ext cx="287337" cy="287337"/>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06" name="Google Shape;606;p60"/>
          <p:cNvSpPr/>
          <p:nvPr/>
        </p:nvSpPr>
        <p:spPr>
          <a:xfrm>
            <a:off x="6896100" y="5013325"/>
            <a:ext cx="287337" cy="287337"/>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07" name="Google Shape;607;p60"/>
          <p:cNvSpPr/>
          <p:nvPr/>
        </p:nvSpPr>
        <p:spPr>
          <a:xfrm>
            <a:off x="4878387" y="5013325"/>
            <a:ext cx="287337" cy="287337"/>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08" name="Google Shape;608;p60"/>
          <p:cNvCxnSpPr/>
          <p:nvPr/>
        </p:nvCxnSpPr>
        <p:spPr>
          <a:xfrm>
            <a:off x="5022850" y="2205037"/>
            <a:ext cx="0" cy="2951162"/>
          </a:xfrm>
          <a:prstGeom prst="straightConnector1">
            <a:avLst/>
          </a:prstGeom>
          <a:noFill/>
          <a:ln cap="flat" cmpd="sng" w="9525">
            <a:solidFill>
              <a:schemeClr val="dk1"/>
            </a:solidFill>
            <a:prstDash val="solid"/>
            <a:miter lim="800000"/>
            <a:headEnd len="med" w="med" type="none"/>
            <a:tailEnd len="med" w="med" type="none"/>
          </a:ln>
        </p:spPr>
      </p:cxnSp>
      <p:cxnSp>
        <p:nvCxnSpPr>
          <p:cNvPr id="609" name="Google Shape;609;p60"/>
          <p:cNvCxnSpPr/>
          <p:nvPr/>
        </p:nvCxnSpPr>
        <p:spPr>
          <a:xfrm flipH="1" rot="10800000">
            <a:off x="5003800" y="5156200"/>
            <a:ext cx="3619500" cy="1587"/>
          </a:xfrm>
          <a:prstGeom prst="straightConnector1">
            <a:avLst/>
          </a:prstGeom>
          <a:noFill/>
          <a:ln cap="flat" cmpd="sng" w="9525">
            <a:solidFill>
              <a:schemeClr val="dk1"/>
            </a:solidFill>
            <a:prstDash val="solid"/>
            <a:miter lim="800000"/>
            <a:headEnd len="med" w="med" type="none"/>
            <a:tailEnd len="med" w="med" type="none"/>
          </a:ln>
        </p:spPr>
      </p:cxnSp>
      <p:cxnSp>
        <p:nvCxnSpPr>
          <p:cNvPr id="610" name="Google Shape;610;p60"/>
          <p:cNvCxnSpPr/>
          <p:nvPr/>
        </p:nvCxnSpPr>
        <p:spPr>
          <a:xfrm>
            <a:off x="6030912" y="5013325"/>
            <a:ext cx="0" cy="287337"/>
          </a:xfrm>
          <a:prstGeom prst="straightConnector1">
            <a:avLst/>
          </a:prstGeom>
          <a:noFill/>
          <a:ln cap="flat" cmpd="sng" w="9525">
            <a:solidFill>
              <a:schemeClr val="dk1"/>
            </a:solidFill>
            <a:prstDash val="solid"/>
            <a:miter lim="800000"/>
            <a:headEnd len="med" w="med" type="none"/>
            <a:tailEnd len="med" w="med" type="none"/>
          </a:ln>
        </p:spPr>
      </p:cxnSp>
      <p:cxnSp>
        <p:nvCxnSpPr>
          <p:cNvPr id="611" name="Google Shape;611;p60"/>
          <p:cNvCxnSpPr/>
          <p:nvPr/>
        </p:nvCxnSpPr>
        <p:spPr>
          <a:xfrm>
            <a:off x="7038975" y="5013325"/>
            <a:ext cx="0" cy="287337"/>
          </a:xfrm>
          <a:prstGeom prst="straightConnector1">
            <a:avLst/>
          </a:prstGeom>
          <a:noFill/>
          <a:ln cap="flat" cmpd="sng" w="9525">
            <a:solidFill>
              <a:schemeClr val="dk1"/>
            </a:solidFill>
            <a:prstDash val="solid"/>
            <a:miter lim="800000"/>
            <a:headEnd len="med" w="med" type="none"/>
            <a:tailEnd len="med" w="med" type="none"/>
          </a:ln>
        </p:spPr>
      </p:cxnSp>
      <p:cxnSp>
        <p:nvCxnSpPr>
          <p:cNvPr id="612" name="Google Shape;612;p60"/>
          <p:cNvCxnSpPr/>
          <p:nvPr/>
        </p:nvCxnSpPr>
        <p:spPr>
          <a:xfrm>
            <a:off x="4878387" y="4364037"/>
            <a:ext cx="290512" cy="0"/>
          </a:xfrm>
          <a:prstGeom prst="straightConnector1">
            <a:avLst/>
          </a:prstGeom>
          <a:noFill/>
          <a:ln cap="flat" cmpd="sng" w="9525">
            <a:solidFill>
              <a:schemeClr val="dk1"/>
            </a:solidFill>
            <a:prstDash val="solid"/>
            <a:miter lim="800000"/>
            <a:headEnd len="med" w="med" type="none"/>
            <a:tailEnd len="med" w="med" type="none"/>
          </a:ln>
        </p:spPr>
      </p:cxnSp>
      <p:cxnSp>
        <p:nvCxnSpPr>
          <p:cNvPr id="613" name="Google Shape;613;p60"/>
          <p:cNvCxnSpPr/>
          <p:nvPr/>
        </p:nvCxnSpPr>
        <p:spPr>
          <a:xfrm>
            <a:off x="4878387" y="3500437"/>
            <a:ext cx="290512" cy="0"/>
          </a:xfrm>
          <a:prstGeom prst="straightConnector1">
            <a:avLst/>
          </a:prstGeom>
          <a:noFill/>
          <a:ln cap="flat" cmpd="sng" w="9525">
            <a:solidFill>
              <a:schemeClr val="dk1"/>
            </a:solidFill>
            <a:prstDash val="solid"/>
            <a:miter lim="800000"/>
            <a:headEnd len="med" w="med" type="none"/>
            <a:tailEnd len="med" w="med" type="none"/>
          </a:ln>
        </p:spPr>
      </p:cxnSp>
      <p:cxnSp>
        <p:nvCxnSpPr>
          <p:cNvPr id="614" name="Google Shape;614;p60"/>
          <p:cNvCxnSpPr/>
          <p:nvPr/>
        </p:nvCxnSpPr>
        <p:spPr>
          <a:xfrm>
            <a:off x="4878387" y="2708275"/>
            <a:ext cx="290512" cy="0"/>
          </a:xfrm>
          <a:prstGeom prst="straightConnector1">
            <a:avLst/>
          </a:prstGeom>
          <a:noFill/>
          <a:ln cap="flat" cmpd="sng" w="9525">
            <a:solidFill>
              <a:schemeClr val="dk1"/>
            </a:solidFill>
            <a:prstDash val="solid"/>
            <a:miter lim="800000"/>
            <a:headEnd len="med" w="med" type="none"/>
            <a:tailEnd len="med" w="med" type="none"/>
          </a:ln>
        </p:spPr>
      </p:cxnSp>
      <p:sp>
        <p:nvSpPr>
          <p:cNvPr id="615" name="Google Shape;615;p60"/>
          <p:cNvSpPr txBox="1"/>
          <p:nvPr/>
        </p:nvSpPr>
        <p:spPr>
          <a:xfrm>
            <a:off x="4589462" y="5429250"/>
            <a:ext cx="12954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(0,0)</a:t>
            </a:r>
            <a:endParaRPr/>
          </a:p>
        </p:txBody>
      </p:sp>
      <p:sp>
        <p:nvSpPr>
          <p:cNvPr id="616" name="Google Shape;616;p60"/>
          <p:cNvSpPr txBox="1"/>
          <p:nvPr/>
        </p:nvSpPr>
        <p:spPr>
          <a:xfrm>
            <a:off x="6894512" y="5395912"/>
            <a:ext cx="29527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sp>
        <p:nvSpPr>
          <p:cNvPr id="617" name="Google Shape;617;p60"/>
          <p:cNvSpPr txBox="1"/>
          <p:nvPr/>
        </p:nvSpPr>
        <p:spPr>
          <a:xfrm>
            <a:off x="7739062" y="5240337"/>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18" name="Google Shape;618;p60"/>
          <p:cNvSpPr txBox="1"/>
          <p:nvPr/>
        </p:nvSpPr>
        <p:spPr>
          <a:xfrm>
            <a:off x="7723187" y="5395912"/>
            <a:ext cx="46831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1.5</a:t>
            </a:r>
            <a:endParaRPr/>
          </a:p>
        </p:txBody>
      </p:sp>
      <p:sp>
        <p:nvSpPr>
          <p:cNvPr id="619" name="Google Shape;619;p60"/>
          <p:cNvSpPr txBox="1"/>
          <p:nvPr/>
        </p:nvSpPr>
        <p:spPr>
          <a:xfrm>
            <a:off x="4375150" y="2563812"/>
            <a:ext cx="46831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1.5</a:t>
            </a:r>
            <a:endParaRPr/>
          </a:p>
        </p:txBody>
      </p:sp>
      <p:sp>
        <p:nvSpPr>
          <p:cNvPr id="620" name="Google Shape;620;p60"/>
          <p:cNvSpPr txBox="1"/>
          <p:nvPr/>
        </p:nvSpPr>
        <p:spPr>
          <a:xfrm>
            <a:off x="4446587" y="3379787"/>
            <a:ext cx="29527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sp>
        <p:nvSpPr>
          <p:cNvPr id="621" name="Google Shape;621;p60"/>
          <p:cNvSpPr txBox="1"/>
          <p:nvPr/>
        </p:nvSpPr>
        <p:spPr>
          <a:xfrm>
            <a:off x="4610100" y="1844675"/>
            <a:ext cx="36036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x</a:t>
            </a:r>
            <a:r>
              <a:rPr b="0" baseline="-25000" i="0" lang="en-US" sz="1600" u="none">
                <a:solidFill>
                  <a:schemeClr val="dk1"/>
                </a:solidFill>
                <a:latin typeface="Tahoma"/>
                <a:ea typeface="Tahoma"/>
                <a:cs typeface="Tahoma"/>
                <a:sym typeface="Tahoma"/>
              </a:rPr>
              <a:t>2</a:t>
            </a:r>
            <a:endParaRPr/>
          </a:p>
        </p:txBody>
      </p:sp>
      <p:cxnSp>
        <p:nvCxnSpPr>
          <p:cNvPr id="622" name="Google Shape;622;p60"/>
          <p:cNvCxnSpPr/>
          <p:nvPr/>
        </p:nvCxnSpPr>
        <p:spPr>
          <a:xfrm flipH="1">
            <a:off x="5022850" y="2205037"/>
            <a:ext cx="485775" cy="503237"/>
          </a:xfrm>
          <a:prstGeom prst="straightConnector1">
            <a:avLst/>
          </a:prstGeom>
          <a:noFill/>
          <a:ln cap="flat" cmpd="sng" w="9525">
            <a:solidFill>
              <a:schemeClr val="dk1"/>
            </a:solidFill>
            <a:prstDash val="solid"/>
            <a:miter lim="800000"/>
            <a:headEnd len="med" w="med" type="none"/>
            <a:tailEnd len="med" w="med" type="stealth"/>
          </a:ln>
        </p:spPr>
      </p:cxnSp>
      <p:sp>
        <p:nvSpPr>
          <p:cNvPr id="623" name="Google Shape;623;p60"/>
          <p:cNvSpPr txBox="1"/>
          <p:nvPr/>
        </p:nvSpPr>
        <p:spPr>
          <a:xfrm>
            <a:off x="4827587" y="1890712"/>
            <a:ext cx="26638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Intercept = - w</a:t>
            </a:r>
            <a:r>
              <a:rPr b="0" baseline="-25000" i="0" lang="en-US" sz="1600" u="none">
                <a:solidFill>
                  <a:schemeClr val="dk1"/>
                </a:solidFill>
                <a:latin typeface="Comic Sans MS"/>
                <a:ea typeface="Comic Sans MS"/>
                <a:cs typeface="Comic Sans MS"/>
                <a:sym typeface="Comic Sans MS"/>
              </a:rPr>
              <a:t>0 </a:t>
            </a:r>
            <a:r>
              <a:rPr b="0" i="0" lang="en-US" sz="1600" u="none">
                <a:solidFill>
                  <a:schemeClr val="dk1"/>
                </a:solidFill>
                <a:latin typeface="Comic Sans MS"/>
                <a:ea typeface="Comic Sans MS"/>
                <a:cs typeface="Comic Sans MS"/>
                <a:sym typeface="Comic Sans MS"/>
              </a:rPr>
              <a:t>/ w</a:t>
            </a:r>
            <a:r>
              <a:rPr b="0" baseline="-25000" i="0" lang="en-US" sz="1600" u="none">
                <a:solidFill>
                  <a:schemeClr val="dk1"/>
                </a:solidFill>
                <a:latin typeface="Comic Sans MS"/>
                <a:ea typeface="Comic Sans MS"/>
                <a:cs typeface="Comic Sans MS"/>
                <a:sym typeface="Comic Sans MS"/>
              </a:rPr>
              <a:t>2</a:t>
            </a:r>
            <a:endParaRPr/>
          </a:p>
        </p:txBody>
      </p:sp>
      <p:sp>
        <p:nvSpPr>
          <p:cNvPr id="624" name="Google Shape;624;p60"/>
          <p:cNvSpPr/>
          <p:nvPr/>
        </p:nvSpPr>
        <p:spPr>
          <a:xfrm>
            <a:off x="6894512" y="3355975"/>
            <a:ext cx="287337" cy="287337"/>
          </a:xfrm>
          <a:prstGeom prst="ellipse">
            <a:avLst/>
          </a:prstGeom>
          <a:gradFill>
            <a:gsLst>
              <a:gs pos="0">
                <a:srgbClr val="BBE0E3"/>
              </a:gs>
              <a:gs pos="100000">
                <a:srgbClr val="576869"/>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25" name="Google Shape;625;p60"/>
          <p:cNvSpPr txBox="1"/>
          <p:nvPr/>
        </p:nvSpPr>
        <p:spPr>
          <a:xfrm>
            <a:off x="5302250" y="2276475"/>
            <a:ext cx="20891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Slope = - w</a:t>
            </a:r>
            <a:r>
              <a:rPr b="0" baseline="-25000" i="0" lang="en-US" sz="1600" u="none">
                <a:solidFill>
                  <a:schemeClr val="dk1"/>
                </a:solidFill>
                <a:latin typeface="Comic Sans MS"/>
                <a:ea typeface="Comic Sans MS"/>
                <a:cs typeface="Comic Sans MS"/>
                <a:sym typeface="Comic Sans MS"/>
              </a:rPr>
              <a:t>1</a:t>
            </a:r>
            <a:r>
              <a:rPr b="0" i="0" lang="en-US" sz="1600" u="none">
                <a:solidFill>
                  <a:schemeClr val="dk1"/>
                </a:solidFill>
                <a:latin typeface="Comic Sans MS"/>
                <a:ea typeface="Comic Sans MS"/>
                <a:cs typeface="Comic Sans MS"/>
                <a:sym typeface="Comic Sans MS"/>
              </a:rPr>
              <a:t> / w</a:t>
            </a:r>
            <a:r>
              <a:rPr b="0" baseline="-25000" i="0" lang="en-US" sz="1600" u="none">
                <a:solidFill>
                  <a:schemeClr val="dk1"/>
                </a:solidFill>
                <a:latin typeface="Comic Sans MS"/>
                <a:ea typeface="Comic Sans MS"/>
                <a:cs typeface="Comic Sans MS"/>
                <a:sym typeface="Comic Sans MS"/>
              </a:rPr>
              <a:t>2</a:t>
            </a:r>
            <a:endParaRPr/>
          </a:p>
        </p:txBody>
      </p:sp>
      <p:cxnSp>
        <p:nvCxnSpPr>
          <p:cNvPr id="626" name="Google Shape;626;p60"/>
          <p:cNvCxnSpPr/>
          <p:nvPr/>
        </p:nvCxnSpPr>
        <p:spPr>
          <a:xfrm>
            <a:off x="9271000" y="2492375"/>
            <a:ext cx="936625" cy="0"/>
          </a:xfrm>
          <a:prstGeom prst="straightConnector1">
            <a:avLst/>
          </a:prstGeom>
          <a:noFill/>
          <a:ln cap="flat" cmpd="sng" w="9525">
            <a:solidFill>
              <a:schemeClr val="dk1"/>
            </a:solidFill>
            <a:prstDash val="solid"/>
            <a:miter lim="800000"/>
            <a:headEnd len="med" w="med" type="none"/>
            <a:tailEnd len="med" w="med" type="none"/>
          </a:ln>
        </p:spPr>
      </p:cxnSp>
      <p:cxnSp>
        <p:nvCxnSpPr>
          <p:cNvPr id="627" name="Google Shape;627;p60"/>
          <p:cNvCxnSpPr/>
          <p:nvPr/>
        </p:nvCxnSpPr>
        <p:spPr>
          <a:xfrm flipH="1">
            <a:off x="6588125" y="2492375"/>
            <a:ext cx="1008062" cy="720725"/>
          </a:xfrm>
          <a:prstGeom prst="straightConnector1">
            <a:avLst/>
          </a:prstGeom>
          <a:noFill/>
          <a:ln cap="flat" cmpd="sng" w="9525">
            <a:solidFill>
              <a:schemeClr val="dk1"/>
            </a:solidFill>
            <a:prstDash val="solid"/>
            <a:miter lim="800000"/>
            <a:headEnd len="med" w="med" type="none"/>
            <a:tailEnd len="med" w="med" type="stealth"/>
          </a:ln>
        </p:spPr>
      </p:cxnSp>
      <p:sp>
        <p:nvSpPr>
          <p:cNvPr id="628" name="Google Shape;628;p60"/>
          <p:cNvSpPr txBox="1"/>
          <p:nvPr/>
        </p:nvSpPr>
        <p:spPr>
          <a:xfrm>
            <a:off x="7134225" y="3179762"/>
            <a:ext cx="623887"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(1,1)</a:t>
            </a:r>
            <a:endParaRPr/>
          </a:p>
        </p:txBody>
      </p:sp>
      <p:sp>
        <p:nvSpPr>
          <p:cNvPr id="629" name="Google Shape;629;p60"/>
          <p:cNvSpPr txBox="1"/>
          <p:nvPr/>
        </p:nvSpPr>
        <p:spPr>
          <a:xfrm>
            <a:off x="8532812" y="5229225"/>
            <a:ext cx="36036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x</a:t>
            </a:r>
            <a:r>
              <a:rPr b="0" baseline="-25000" i="0" lang="en-US" sz="1600" u="none">
                <a:solidFill>
                  <a:schemeClr val="dk1"/>
                </a:solidFill>
                <a:latin typeface="Tahoma"/>
                <a:ea typeface="Tahoma"/>
                <a:cs typeface="Tahoma"/>
                <a:sym typeface="Tahoma"/>
              </a:rPr>
              <a:t>1</a:t>
            </a:r>
            <a:endParaRPr/>
          </a:p>
        </p:txBody>
      </p:sp>
      <p:cxnSp>
        <p:nvCxnSpPr>
          <p:cNvPr id="630" name="Google Shape;630;p60"/>
          <p:cNvCxnSpPr/>
          <p:nvPr/>
        </p:nvCxnSpPr>
        <p:spPr>
          <a:xfrm flipH="1" rot="10800000">
            <a:off x="4459287" y="4421187"/>
            <a:ext cx="1008062" cy="720725"/>
          </a:xfrm>
          <a:prstGeom prst="straightConnector1">
            <a:avLst/>
          </a:prstGeom>
          <a:noFill/>
          <a:ln cap="flat" cmpd="sng" w="9525">
            <a:solidFill>
              <a:schemeClr val="dk1"/>
            </a:solidFill>
            <a:prstDash val="solid"/>
            <a:miter lim="800000"/>
            <a:headEnd len="med" w="med" type="none"/>
            <a:tailEnd len="med" w="med" type="stealth"/>
          </a:ln>
        </p:spPr>
      </p:cxnSp>
      <p:cxnSp>
        <p:nvCxnSpPr>
          <p:cNvPr id="631" name="Google Shape;631;p60"/>
          <p:cNvCxnSpPr/>
          <p:nvPr/>
        </p:nvCxnSpPr>
        <p:spPr>
          <a:xfrm flipH="1">
            <a:off x="5238750" y="2565400"/>
            <a:ext cx="341312" cy="358775"/>
          </a:xfrm>
          <a:prstGeom prst="straightConnector1">
            <a:avLst/>
          </a:prstGeom>
          <a:noFill/>
          <a:ln cap="flat" cmpd="sng" w="9525">
            <a:solidFill>
              <a:schemeClr val="dk1"/>
            </a:solidFill>
            <a:prstDash val="solid"/>
            <a:miter lim="800000"/>
            <a:headEnd len="med" w="med" type="none"/>
            <a:tailEnd len="med" w="med" type="stealth"/>
          </a:ln>
        </p:spPr>
      </p:cxnSp>
      <p:sp>
        <p:nvSpPr>
          <p:cNvPr id="632" name="Google Shape;632;p60"/>
          <p:cNvSpPr txBox="1"/>
          <p:nvPr/>
        </p:nvSpPr>
        <p:spPr>
          <a:xfrm>
            <a:off x="6348412" y="3011487"/>
            <a:ext cx="366712" cy="549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3000"/>
              <a:buFont typeface="Comic Sans MS"/>
              <a:buNone/>
            </a:pPr>
            <a:r>
              <a:rPr b="0" i="0" lang="en-US" sz="3000" u="none">
                <a:solidFill>
                  <a:srgbClr val="0000FF"/>
                </a:solidFill>
                <a:latin typeface="Comic Sans MS"/>
                <a:ea typeface="Comic Sans MS"/>
                <a:cs typeface="Comic Sans MS"/>
                <a:sym typeface="Comic Sans MS"/>
              </a:rPr>
              <a:t>+</a:t>
            </a:r>
            <a:endParaRPr/>
          </a:p>
        </p:txBody>
      </p:sp>
      <p:sp>
        <p:nvSpPr>
          <p:cNvPr id="633" name="Google Shape;633;p60"/>
          <p:cNvSpPr txBox="1"/>
          <p:nvPr/>
        </p:nvSpPr>
        <p:spPr>
          <a:xfrm>
            <a:off x="5508625" y="4076700"/>
            <a:ext cx="342900" cy="549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000"/>
              <a:buFont typeface="Comic Sans MS"/>
              <a:buNone/>
            </a:pPr>
            <a:r>
              <a:rPr b="0" i="0" lang="en-US" sz="3000" u="none">
                <a:solidFill>
                  <a:schemeClr val="hlink"/>
                </a:solidFill>
                <a:latin typeface="Comic Sans MS"/>
                <a:ea typeface="Comic Sans MS"/>
                <a:cs typeface="Comic Sans MS"/>
                <a:sym typeface="Comic Sans MS"/>
              </a:rPr>
              <a:t>-</a:t>
            </a:r>
            <a:endParaRPr/>
          </a:p>
        </p:txBody>
      </p:sp>
      <p:sp>
        <p:nvSpPr>
          <p:cNvPr id="634" name="Google Shape;634;p60"/>
          <p:cNvSpPr txBox="1"/>
          <p:nvPr/>
        </p:nvSpPr>
        <p:spPr>
          <a:xfrm>
            <a:off x="2627312" y="5014912"/>
            <a:ext cx="2198687"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mic Sans MS"/>
              <a:buNone/>
            </a:pPr>
            <a:r>
              <a:rPr b="0" i="0" lang="en-US" sz="1800" u="none">
                <a:solidFill>
                  <a:schemeClr val="hlink"/>
                </a:solidFill>
                <a:latin typeface="Comic Sans MS"/>
                <a:ea typeface="Comic Sans MS"/>
                <a:cs typeface="Comic Sans MS"/>
                <a:sym typeface="Comic Sans MS"/>
              </a:rPr>
              <a:t>Pattern points on </a:t>
            </a:r>
            <a:endParaRPr/>
          </a:p>
          <a:p>
            <a:pPr indent="0" lvl="0" marL="0" marR="0" rtl="0" algn="l">
              <a:lnSpc>
                <a:spcPct val="100000"/>
              </a:lnSpc>
              <a:spcBef>
                <a:spcPts val="0"/>
              </a:spcBef>
              <a:spcAft>
                <a:spcPts val="0"/>
              </a:spcAft>
              <a:buClr>
                <a:schemeClr val="hlink"/>
              </a:buClr>
              <a:buSzPts val="1800"/>
              <a:buFont typeface="Comic Sans MS"/>
              <a:buNone/>
            </a:pPr>
            <a:r>
              <a:rPr b="0" i="0" lang="en-US" sz="1800" u="none">
                <a:solidFill>
                  <a:schemeClr val="hlink"/>
                </a:solidFill>
                <a:latin typeface="Comic Sans MS"/>
                <a:ea typeface="Comic Sans MS"/>
                <a:cs typeface="Comic Sans MS"/>
                <a:sym typeface="Comic Sans MS"/>
              </a:rPr>
              <a:t>this side cause the </a:t>
            </a:r>
            <a:endParaRPr/>
          </a:p>
          <a:p>
            <a:pPr indent="0" lvl="0" marL="0" marR="0" rtl="0" algn="l">
              <a:lnSpc>
                <a:spcPct val="100000"/>
              </a:lnSpc>
              <a:spcBef>
                <a:spcPts val="0"/>
              </a:spcBef>
              <a:spcAft>
                <a:spcPts val="0"/>
              </a:spcAft>
              <a:buClr>
                <a:schemeClr val="hlink"/>
              </a:buClr>
              <a:buSzPts val="1800"/>
              <a:buFont typeface="Comic Sans MS"/>
              <a:buNone/>
            </a:pPr>
            <a:r>
              <a:rPr b="0" i="0" lang="en-US" sz="1800" u="none">
                <a:solidFill>
                  <a:schemeClr val="hlink"/>
                </a:solidFill>
                <a:latin typeface="Comic Sans MS"/>
                <a:ea typeface="Comic Sans MS"/>
                <a:cs typeface="Comic Sans MS"/>
                <a:sym typeface="Comic Sans MS"/>
              </a:rPr>
              <a:t>neuron to fire a 0 signal</a:t>
            </a:r>
            <a:endParaRPr/>
          </a:p>
        </p:txBody>
      </p:sp>
      <p:cxnSp>
        <p:nvCxnSpPr>
          <p:cNvPr id="635" name="Google Shape;635;p60"/>
          <p:cNvCxnSpPr/>
          <p:nvPr/>
        </p:nvCxnSpPr>
        <p:spPr>
          <a:xfrm flipH="1" rot="10800000">
            <a:off x="7499350" y="4391025"/>
            <a:ext cx="360362" cy="358775"/>
          </a:xfrm>
          <a:prstGeom prst="straightConnector1">
            <a:avLst/>
          </a:prstGeom>
          <a:noFill/>
          <a:ln cap="flat" cmpd="sng" w="31750">
            <a:solidFill>
              <a:srgbClr val="008000"/>
            </a:solidFill>
            <a:prstDash val="solid"/>
            <a:miter lim="800000"/>
            <a:headEnd len="med" w="med" type="none"/>
            <a:tailEnd len="med" w="med" type="triangle"/>
          </a:ln>
        </p:spPr>
      </p:cxnSp>
      <p:pic>
        <p:nvPicPr>
          <p:cNvPr id="636" name="Google Shape;636;p60"/>
          <p:cNvPicPr preferRelativeResize="0"/>
          <p:nvPr>
            <p:ph idx="3" type="body"/>
          </p:nvPr>
        </p:nvPicPr>
        <p:blipFill rotWithShape="1">
          <a:blip r:embed="rId3">
            <a:alphaModFix/>
          </a:blip>
          <a:srcRect b="0" l="0" r="0" t="0"/>
          <a:stretch/>
        </p:blipFill>
        <p:spPr>
          <a:xfrm>
            <a:off x="539750" y="3429000"/>
            <a:ext cx="2655887" cy="1592262"/>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642" name="Google Shape;642;p61"/>
          <p:cNvSpPr txBox="1"/>
          <p:nvPr>
            <p:ph type="title"/>
          </p:nvPr>
        </p:nvSpPr>
        <p:spPr>
          <a:xfrm>
            <a:off x="884237" y="188912"/>
            <a:ext cx="8259762"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Solving The AND Problem By Setting The Signal Function Shift In (1,2)</a:t>
            </a:r>
            <a:endParaRPr/>
          </a:p>
        </p:txBody>
      </p:sp>
      <p:pic>
        <p:nvPicPr>
          <p:cNvPr id="643" name="Google Shape;643;p61"/>
          <p:cNvPicPr preferRelativeResize="0"/>
          <p:nvPr>
            <p:ph idx="1" type="body"/>
          </p:nvPr>
        </p:nvPicPr>
        <p:blipFill rotWithShape="1">
          <a:blip r:embed="rId3">
            <a:alphaModFix/>
          </a:blip>
          <a:srcRect b="0" l="0" r="0" t="0"/>
          <a:stretch/>
        </p:blipFill>
        <p:spPr>
          <a:xfrm>
            <a:off x="1225550" y="2106612"/>
            <a:ext cx="4067175" cy="1797050"/>
          </a:xfrm>
          <a:prstGeom prst="rect">
            <a:avLst/>
          </a:prstGeom>
          <a:noFill/>
          <a:ln>
            <a:noFill/>
          </a:ln>
        </p:spPr>
      </p:pic>
      <p:sp>
        <p:nvSpPr>
          <p:cNvPr id="644" name="Google Shape;644;p61"/>
          <p:cNvSpPr txBox="1"/>
          <p:nvPr>
            <p:ph idx="1" type="body"/>
          </p:nvPr>
        </p:nvSpPr>
        <p:spPr>
          <a:xfrm>
            <a:off x="250825" y="4076700"/>
            <a:ext cx="8713787" cy="2781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Looking at the design problem in </a:t>
            </a:r>
            <a:r>
              <a:rPr b="0" i="0" lang="en-US" sz="3200" u="none">
                <a:solidFill>
                  <a:srgbClr val="008000"/>
                </a:solidFill>
                <a:latin typeface="Times New Roman"/>
                <a:ea typeface="Times New Roman"/>
                <a:cs typeface="Times New Roman"/>
                <a:sym typeface="Times New Roman"/>
              </a:rPr>
              <a:t>s-q</a:t>
            </a:r>
            <a:r>
              <a:rPr b="0" i="0" lang="en-US" sz="3200" u="none">
                <a:solidFill>
                  <a:schemeClr val="dk1"/>
                </a:solidFill>
                <a:latin typeface="Times New Roman"/>
                <a:ea typeface="Times New Roman"/>
                <a:cs typeface="Times New Roman"/>
                <a:sym typeface="Times New Roman"/>
              </a:rPr>
              <a:t> plane, </a:t>
            </a:r>
            <a:r>
              <a:rPr b="0" i="0" lang="en-US" sz="3200" u="none">
                <a:solidFill>
                  <a:srgbClr val="008000"/>
                </a:solidFill>
                <a:latin typeface="Times New Roman"/>
                <a:ea typeface="Times New Roman"/>
                <a:cs typeface="Times New Roman"/>
                <a:sym typeface="Times New Roman"/>
              </a:rPr>
              <a:t>s</a:t>
            </a:r>
            <a:r>
              <a:rPr b="0" i="0" lang="en-US" sz="3200" u="none">
                <a:solidFill>
                  <a:schemeClr val="dk1"/>
                </a:solidFill>
                <a:latin typeface="Times New Roman"/>
                <a:ea typeface="Times New Roman"/>
                <a:cs typeface="Times New Roman"/>
                <a:sym typeface="Times New Roman"/>
              </a:rPr>
              <a:t> should be 1 only if </a:t>
            </a:r>
            <a:r>
              <a:rPr b="0" i="0" lang="en-US" sz="3200" u="none">
                <a:solidFill>
                  <a:srgbClr val="008000"/>
                </a:solidFill>
                <a:latin typeface="Times New Roman"/>
                <a:ea typeface="Times New Roman"/>
                <a:cs typeface="Times New Roman"/>
                <a:sym typeface="Times New Roman"/>
              </a:rPr>
              <a:t>q = 2</a:t>
            </a:r>
            <a:r>
              <a:rPr b="0" i="0" lang="en-US" sz="3200" u="none">
                <a:solidFill>
                  <a:schemeClr val="dk1"/>
                </a:solidFill>
                <a:latin typeface="Times New Roman"/>
                <a:ea typeface="Times New Roman"/>
                <a:cs typeface="Times New Roman"/>
                <a:sym typeface="Times New Roman"/>
              </a:rPr>
              <a:t> and zero otherwise.</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signal function anywhere in the interval (1,2) i.e., </a:t>
            </a:r>
            <a:r>
              <a:rPr b="0" i="0" lang="en-US" sz="3200" u="none">
                <a:solidFill>
                  <a:srgbClr val="008000"/>
                </a:solidFill>
                <a:latin typeface="Times New Roman"/>
                <a:ea typeface="Times New Roman"/>
                <a:cs typeface="Times New Roman"/>
                <a:sym typeface="Times New Roman"/>
              </a:rPr>
              <a:t>1+ε</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and</a:t>
            </a:r>
            <a:r>
              <a:rPr b="0" i="1"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2-ε</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would get the appropriate result.</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Our design placed signal function at 1.5</a:t>
            </a:r>
            <a:endParaRPr/>
          </a:p>
        </p:txBody>
      </p:sp>
      <p:sp>
        <p:nvSpPr>
          <p:cNvPr id="645" name="Google Shape;645;p61"/>
          <p:cNvSpPr txBox="1"/>
          <p:nvPr/>
        </p:nvSpPr>
        <p:spPr>
          <a:xfrm>
            <a:off x="4992687" y="1908175"/>
            <a:ext cx="3968750" cy="623887"/>
          </a:xfrm>
          <a:prstGeom prst="rect">
            <a:avLst/>
          </a:prstGeom>
          <a:gradFill>
            <a:gsLst>
              <a:gs pos="0">
                <a:srgbClr val="993366"/>
              </a:gs>
              <a:gs pos="50000">
                <a:srgbClr val="FFFFFF"/>
              </a:gs>
              <a:gs pos="100000">
                <a:srgbClr val="993366"/>
              </a:gs>
            </a:gsLst>
            <a:lin ang="5400000" scaled="0"/>
          </a:gradFill>
          <a:ln cap="flat" cmpd="sng" w="9525">
            <a:solidFill>
              <a:srgbClr val="99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46" name="Google Shape;646;p61"/>
          <p:cNvCxnSpPr/>
          <p:nvPr/>
        </p:nvCxnSpPr>
        <p:spPr>
          <a:xfrm>
            <a:off x="4992687" y="1908175"/>
            <a:ext cx="7937" cy="1704975"/>
          </a:xfrm>
          <a:prstGeom prst="straightConnector1">
            <a:avLst/>
          </a:prstGeom>
          <a:noFill/>
          <a:ln cap="flat" cmpd="sng" w="9525">
            <a:solidFill>
              <a:srgbClr val="993366"/>
            </a:solidFill>
            <a:prstDash val="solid"/>
            <a:miter lim="800000"/>
            <a:headEnd len="med" w="med" type="none"/>
            <a:tailEnd len="med" w="med" type="none"/>
          </a:ln>
        </p:spPr>
      </p:cxnSp>
      <p:cxnSp>
        <p:nvCxnSpPr>
          <p:cNvPr id="647" name="Google Shape;647;p61"/>
          <p:cNvCxnSpPr/>
          <p:nvPr/>
        </p:nvCxnSpPr>
        <p:spPr>
          <a:xfrm flipH="1" rot="10800000">
            <a:off x="4992687" y="3613150"/>
            <a:ext cx="3968750" cy="6350"/>
          </a:xfrm>
          <a:prstGeom prst="straightConnector1">
            <a:avLst/>
          </a:prstGeom>
          <a:noFill/>
          <a:ln cap="flat" cmpd="sng" w="9525">
            <a:solidFill>
              <a:srgbClr val="993366"/>
            </a:solidFill>
            <a:prstDash val="solid"/>
            <a:miter lim="800000"/>
            <a:headEnd len="med" w="med" type="none"/>
            <a:tailEnd len="med" w="med" type="none"/>
          </a:ln>
        </p:spPr>
      </p:cxnSp>
      <p:cxnSp>
        <p:nvCxnSpPr>
          <p:cNvPr id="648" name="Google Shape;648;p61"/>
          <p:cNvCxnSpPr/>
          <p:nvPr/>
        </p:nvCxnSpPr>
        <p:spPr>
          <a:xfrm>
            <a:off x="7481887" y="1908175"/>
            <a:ext cx="6350" cy="1704975"/>
          </a:xfrm>
          <a:prstGeom prst="straightConnector1">
            <a:avLst/>
          </a:prstGeom>
          <a:noFill/>
          <a:ln cap="flat" cmpd="sng" w="9525">
            <a:solidFill>
              <a:srgbClr val="993366"/>
            </a:solidFill>
            <a:prstDash val="solid"/>
            <a:miter lim="800000"/>
            <a:headEnd len="med" w="med" type="none"/>
            <a:tailEnd len="med" w="med" type="none"/>
          </a:ln>
        </p:spPr>
      </p:cxnSp>
      <p:cxnSp>
        <p:nvCxnSpPr>
          <p:cNvPr id="649" name="Google Shape;649;p61"/>
          <p:cNvCxnSpPr/>
          <p:nvPr/>
        </p:nvCxnSpPr>
        <p:spPr>
          <a:xfrm>
            <a:off x="5492750" y="1908175"/>
            <a:ext cx="6350" cy="1704975"/>
          </a:xfrm>
          <a:prstGeom prst="straightConnector1">
            <a:avLst/>
          </a:prstGeom>
          <a:noFill/>
          <a:ln cap="flat" cmpd="sng" w="9525">
            <a:solidFill>
              <a:srgbClr val="993366"/>
            </a:solidFill>
            <a:prstDash val="solid"/>
            <a:miter lim="800000"/>
            <a:headEnd len="med" w="med" type="none"/>
            <a:tailEnd len="med" w="med" type="none"/>
          </a:ln>
        </p:spPr>
      </p:cxnSp>
      <p:cxnSp>
        <p:nvCxnSpPr>
          <p:cNvPr id="650" name="Google Shape;650;p61"/>
          <p:cNvCxnSpPr/>
          <p:nvPr/>
        </p:nvCxnSpPr>
        <p:spPr>
          <a:xfrm>
            <a:off x="6022975" y="1908175"/>
            <a:ext cx="7937" cy="1704975"/>
          </a:xfrm>
          <a:prstGeom prst="straightConnector1">
            <a:avLst/>
          </a:prstGeom>
          <a:noFill/>
          <a:ln cap="flat" cmpd="sng" w="9525">
            <a:solidFill>
              <a:srgbClr val="993366"/>
            </a:solidFill>
            <a:prstDash val="solid"/>
            <a:miter lim="800000"/>
            <a:headEnd len="med" w="med" type="none"/>
            <a:tailEnd len="med" w="med" type="none"/>
          </a:ln>
        </p:spPr>
      </p:cxnSp>
      <p:pic>
        <p:nvPicPr>
          <p:cNvPr id="651" name="Google Shape;651;p61"/>
          <p:cNvPicPr preferRelativeResize="0"/>
          <p:nvPr/>
        </p:nvPicPr>
        <p:blipFill rotWithShape="1">
          <a:blip r:embed="rId4">
            <a:alphaModFix/>
          </a:blip>
          <a:srcRect b="0" l="0" r="0" t="0"/>
          <a:stretch/>
        </p:blipFill>
        <p:spPr>
          <a:xfrm>
            <a:off x="5154612" y="1979612"/>
            <a:ext cx="238125" cy="288925"/>
          </a:xfrm>
          <a:prstGeom prst="rect">
            <a:avLst/>
          </a:prstGeom>
          <a:noFill/>
          <a:ln>
            <a:noFill/>
          </a:ln>
        </p:spPr>
      </p:pic>
      <p:pic>
        <p:nvPicPr>
          <p:cNvPr id="652" name="Google Shape;652;p61"/>
          <p:cNvPicPr preferRelativeResize="0"/>
          <p:nvPr/>
        </p:nvPicPr>
        <p:blipFill rotWithShape="1">
          <a:blip r:embed="rId5">
            <a:alphaModFix/>
          </a:blip>
          <a:srcRect b="0" l="0" r="0" t="0"/>
          <a:stretch/>
        </p:blipFill>
        <p:spPr>
          <a:xfrm>
            <a:off x="5637212" y="1979612"/>
            <a:ext cx="255587" cy="288925"/>
          </a:xfrm>
          <a:prstGeom prst="rect">
            <a:avLst/>
          </a:prstGeom>
          <a:noFill/>
          <a:ln>
            <a:noFill/>
          </a:ln>
        </p:spPr>
      </p:pic>
      <p:pic>
        <p:nvPicPr>
          <p:cNvPr id="653" name="Google Shape;653;p61"/>
          <p:cNvPicPr preferRelativeResize="0"/>
          <p:nvPr/>
        </p:nvPicPr>
        <p:blipFill rotWithShape="1">
          <a:blip r:embed="rId6">
            <a:alphaModFix/>
          </a:blip>
          <a:srcRect b="0" l="0" r="0" t="0"/>
          <a:stretch/>
        </p:blipFill>
        <p:spPr>
          <a:xfrm>
            <a:off x="6062662" y="1884362"/>
            <a:ext cx="1397000" cy="639762"/>
          </a:xfrm>
          <a:prstGeom prst="rect">
            <a:avLst/>
          </a:prstGeom>
          <a:noFill/>
          <a:ln>
            <a:noFill/>
          </a:ln>
        </p:spPr>
      </p:pic>
      <p:sp>
        <p:nvSpPr>
          <p:cNvPr id="654" name="Google Shape;654;p61"/>
          <p:cNvSpPr txBox="1"/>
          <p:nvPr/>
        </p:nvSpPr>
        <p:spPr>
          <a:xfrm>
            <a:off x="5076825" y="2498725"/>
            <a:ext cx="307975"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p:txBody>
      </p:sp>
      <p:sp>
        <p:nvSpPr>
          <p:cNvPr id="655" name="Google Shape;655;p61"/>
          <p:cNvSpPr txBox="1"/>
          <p:nvPr/>
        </p:nvSpPr>
        <p:spPr>
          <a:xfrm>
            <a:off x="5592762" y="2530475"/>
            <a:ext cx="307975"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p:txBody>
      </p:sp>
      <p:sp>
        <p:nvSpPr>
          <p:cNvPr id="656" name="Google Shape;656;p61"/>
          <p:cNvSpPr txBox="1"/>
          <p:nvPr/>
        </p:nvSpPr>
        <p:spPr>
          <a:xfrm>
            <a:off x="6607175" y="2514600"/>
            <a:ext cx="307975"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2</a:t>
            </a:r>
            <a:endParaRPr/>
          </a:p>
        </p:txBody>
      </p:sp>
      <p:cxnSp>
        <p:nvCxnSpPr>
          <p:cNvPr id="657" name="Google Shape;657;p61"/>
          <p:cNvCxnSpPr/>
          <p:nvPr/>
        </p:nvCxnSpPr>
        <p:spPr>
          <a:xfrm>
            <a:off x="8977312" y="1911350"/>
            <a:ext cx="6350" cy="1701800"/>
          </a:xfrm>
          <a:prstGeom prst="straightConnector1">
            <a:avLst/>
          </a:prstGeom>
          <a:noFill/>
          <a:ln cap="flat" cmpd="sng" w="9525">
            <a:solidFill>
              <a:srgbClr val="993366"/>
            </a:solidFill>
            <a:prstDash val="solid"/>
            <a:miter lim="800000"/>
            <a:headEnd len="med" w="med" type="none"/>
            <a:tailEnd len="med" w="med" type="none"/>
          </a:ln>
        </p:spPr>
      </p:cxnSp>
      <p:cxnSp>
        <p:nvCxnSpPr>
          <p:cNvPr id="658" name="Google Shape;658;p61"/>
          <p:cNvCxnSpPr/>
          <p:nvPr/>
        </p:nvCxnSpPr>
        <p:spPr>
          <a:xfrm>
            <a:off x="8494712" y="1920875"/>
            <a:ext cx="6350" cy="1701800"/>
          </a:xfrm>
          <a:prstGeom prst="straightConnector1">
            <a:avLst/>
          </a:prstGeom>
          <a:noFill/>
          <a:ln cap="flat" cmpd="sng" w="9525">
            <a:solidFill>
              <a:srgbClr val="993366"/>
            </a:solidFill>
            <a:prstDash val="solid"/>
            <a:miter lim="800000"/>
            <a:headEnd len="med" w="med" type="none"/>
            <a:tailEnd len="med" w="med" type="none"/>
          </a:ln>
        </p:spPr>
      </p:cxnSp>
      <p:pic>
        <p:nvPicPr>
          <p:cNvPr id="659" name="Google Shape;659;p61"/>
          <p:cNvPicPr preferRelativeResize="0"/>
          <p:nvPr/>
        </p:nvPicPr>
        <p:blipFill rotWithShape="1">
          <a:blip r:embed="rId7">
            <a:alphaModFix/>
          </a:blip>
          <a:srcRect b="0" l="0" r="0" t="0"/>
          <a:stretch/>
        </p:blipFill>
        <p:spPr>
          <a:xfrm>
            <a:off x="7519987" y="2078037"/>
            <a:ext cx="936625" cy="284162"/>
          </a:xfrm>
          <a:prstGeom prst="rect">
            <a:avLst/>
          </a:prstGeom>
          <a:noFill/>
          <a:ln>
            <a:noFill/>
          </a:ln>
        </p:spPr>
      </p:pic>
      <p:pic>
        <p:nvPicPr>
          <p:cNvPr id="660" name="Google Shape;660;p61"/>
          <p:cNvPicPr preferRelativeResize="0"/>
          <p:nvPr/>
        </p:nvPicPr>
        <p:blipFill rotWithShape="1">
          <a:blip r:embed="rId8">
            <a:alphaModFix/>
          </a:blip>
          <a:srcRect b="0" l="0" r="0" t="0"/>
          <a:stretch/>
        </p:blipFill>
        <p:spPr>
          <a:xfrm>
            <a:off x="8672512" y="2103437"/>
            <a:ext cx="158750" cy="212725"/>
          </a:xfrm>
          <a:prstGeom prst="rect">
            <a:avLst/>
          </a:prstGeom>
          <a:noFill/>
          <a:ln>
            <a:noFill/>
          </a:ln>
        </p:spPr>
      </p:pic>
      <p:sp>
        <p:nvSpPr>
          <p:cNvPr id="661" name="Google Shape;661;p61"/>
          <p:cNvSpPr txBox="1"/>
          <p:nvPr/>
        </p:nvSpPr>
        <p:spPr>
          <a:xfrm>
            <a:off x="7712075" y="2557462"/>
            <a:ext cx="566737"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-1.5</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-0.5</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-0.5</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0.5</a:t>
            </a:r>
            <a:endParaRPr/>
          </a:p>
        </p:txBody>
      </p:sp>
      <p:sp>
        <p:nvSpPr>
          <p:cNvPr id="662" name="Google Shape;662;p61"/>
          <p:cNvSpPr txBox="1"/>
          <p:nvPr/>
        </p:nvSpPr>
        <p:spPr>
          <a:xfrm>
            <a:off x="8551862" y="2532062"/>
            <a:ext cx="307975"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0</a:t>
            </a:r>
            <a:endParaRPr/>
          </a:p>
          <a:p>
            <a:pPr indent="0" lvl="0" marL="0" marR="0" rtl="0" algn="ctr">
              <a:lnSpc>
                <a:spcPct val="100000"/>
              </a:lnSpc>
              <a:spcBef>
                <a:spcPts val="0"/>
              </a:spcBef>
              <a:spcAft>
                <a:spcPts val="0"/>
              </a:spcAft>
              <a:buClr>
                <a:schemeClr val="dk1"/>
              </a:buClr>
              <a:buSzPts val="1600"/>
              <a:buFont typeface="Comic Sans MS"/>
              <a:buNone/>
            </a:pPr>
            <a:r>
              <a:rPr b="0" i="0" lang="en-US" sz="1600" u="none">
                <a:solidFill>
                  <a:schemeClr val="dk1"/>
                </a:solidFill>
                <a:latin typeface="Comic Sans MS"/>
                <a:ea typeface="Comic Sans MS"/>
                <a:cs typeface="Comic Sans MS"/>
                <a:sym typeface="Comic Sans MS"/>
              </a:rPr>
              <a:t>1</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668" name="Google Shape;668;p6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Summary of Important Properties of TLNs</a:t>
            </a:r>
            <a:endParaRPr/>
          </a:p>
        </p:txBody>
      </p:sp>
      <p:sp>
        <p:nvSpPr>
          <p:cNvPr id="669" name="Google Shape;669;p62"/>
          <p:cNvSpPr txBox="1"/>
          <p:nvPr>
            <p:ph idx="1" type="body"/>
          </p:nvPr>
        </p:nvSpPr>
        <p:spPr>
          <a:xfrm>
            <a:off x="323850" y="1989137"/>
            <a:ext cx="88201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threshold logic neuron employs a single inner product based linear discriminant function</a:t>
            </a:r>
            <a:endParaRPr/>
          </a:p>
          <a:p>
            <a:pPr indent="-342900" lvl="0" marL="342900" rtl="0" algn="l">
              <a:lnSpc>
                <a:spcPct val="90000"/>
              </a:lnSpc>
              <a:spcBef>
                <a:spcPts val="640"/>
              </a:spcBef>
              <a:spcAft>
                <a:spcPts val="0"/>
              </a:spcAft>
              <a:buSzPts val="1920"/>
              <a:buNone/>
            </a:pPr>
            <a:r>
              <a:rPr b="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y : R</a:t>
            </a:r>
            <a:r>
              <a:rPr b="0" baseline="30000" i="0" lang="en-US" sz="3200" u="none">
                <a:solidFill>
                  <a:srgbClr val="008000"/>
                </a:solidFill>
                <a:latin typeface="Times New Roman"/>
                <a:ea typeface="Times New Roman"/>
                <a:cs typeface="Times New Roman"/>
                <a:sym typeface="Times New Roman"/>
              </a:rPr>
              <a:t>n+1 </a:t>
            </a:r>
            <a:r>
              <a:rPr b="0" i="0" lang="en-US" sz="3200" u="none">
                <a:solidFill>
                  <a:srgbClr val="008000"/>
                </a:solidFill>
                <a:latin typeface="Times New Roman"/>
                <a:ea typeface="Times New Roman"/>
                <a:cs typeface="Times New Roman"/>
                <a:sym typeface="Times New Roman"/>
              </a:rPr>
              <a:t>→ R</a:t>
            </a:r>
            <a:r>
              <a:rPr b="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y(X) = X</a:t>
            </a:r>
            <a:r>
              <a:rPr b="0" baseline="30000" i="0" lang="en-US" sz="3200" u="none">
                <a:solidFill>
                  <a:srgbClr val="008000"/>
                </a:solidFill>
                <a:latin typeface="Times New Roman"/>
                <a:ea typeface="Times New Roman"/>
                <a:cs typeface="Times New Roman"/>
                <a:sym typeface="Times New Roman"/>
              </a:rPr>
              <a:t>T</a:t>
            </a:r>
            <a:r>
              <a:rPr b="0" i="0" lang="en-US" sz="3200" u="none">
                <a:solidFill>
                  <a:srgbClr val="008000"/>
                </a:solidFill>
                <a:latin typeface="Times New Roman"/>
                <a:ea typeface="Times New Roman"/>
                <a:cs typeface="Times New Roman"/>
                <a:sym typeface="Times New Roman"/>
              </a:rPr>
              <a:t>W</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where </a:t>
            </a:r>
            <a:r>
              <a:rPr b="0" i="0" lang="en-US" sz="3200" u="none">
                <a:solidFill>
                  <a:srgbClr val="008000"/>
                </a:solidFill>
                <a:latin typeface="Times New Roman"/>
                <a:ea typeface="Times New Roman"/>
                <a:cs typeface="Times New Roman"/>
                <a:sym typeface="Times New Roman"/>
              </a:rPr>
              <a:t>X,W ∈ R</a:t>
            </a:r>
            <a:r>
              <a:rPr b="0" baseline="30000" i="0" lang="en-US" sz="3200" u="none">
                <a:solidFill>
                  <a:srgbClr val="008000"/>
                </a:solidFill>
                <a:latin typeface="Times New Roman"/>
                <a:ea typeface="Times New Roman"/>
                <a:cs typeface="Times New Roman"/>
                <a:sym typeface="Times New Roman"/>
              </a:rPr>
              <a:t>n+1</a:t>
            </a:r>
            <a:r>
              <a:rPr b="0" i="0" lang="en-US" sz="3200" u="none">
                <a:solidFill>
                  <a:schemeClr val="dk1"/>
                </a:solidFill>
                <a:latin typeface="Times New Roman"/>
                <a:ea typeface="Times New Roman"/>
                <a:cs typeface="Times New Roman"/>
                <a:sym typeface="Times New Roman"/>
              </a:rPr>
              <a:t> and the bias or threshold value </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0</a:t>
            </a:r>
            <a:r>
              <a:rPr b="0" i="0" lang="en-US" sz="3200" u="none">
                <a:solidFill>
                  <a:schemeClr val="dk1"/>
                </a:solidFill>
                <a:latin typeface="Times New Roman"/>
                <a:ea typeface="Times New Roman"/>
                <a:cs typeface="Times New Roman"/>
                <a:sym typeface="Times New Roman"/>
              </a:rPr>
              <a:t>, is included into the weight vector.</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hyperplane </a:t>
            </a:r>
            <a:r>
              <a:rPr b="0" i="0" lang="en-US" sz="3200" u="none">
                <a:solidFill>
                  <a:schemeClr val="hlink"/>
                </a:solidFill>
                <a:latin typeface="Times New Roman"/>
                <a:ea typeface="Times New Roman"/>
                <a:cs typeface="Times New Roman"/>
                <a:sym typeface="Times New Roman"/>
              </a:rPr>
              <a:t>decision surface</a:t>
            </a:r>
            <a:r>
              <a:rPr b="0" i="1"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y(X) = 0</a:t>
            </a:r>
            <a:r>
              <a:rPr b="0" i="0" lang="en-US" sz="3200" u="none">
                <a:solidFill>
                  <a:schemeClr val="dk1"/>
                </a:solidFill>
                <a:latin typeface="Times New Roman"/>
                <a:ea typeface="Times New Roman"/>
                <a:cs typeface="Times New Roman"/>
                <a:sym typeface="Times New Roman"/>
              </a:rPr>
              <a:t> divides the space into two regions, one of which the TLN assigns to class </a:t>
            </a:r>
            <a:r>
              <a:rPr b="0" i="0" lang="en-US" sz="3200" u="none">
                <a:solidFill>
                  <a:srgbClr val="008000"/>
                </a:solidFill>
                <a:latin typeface="Times New Roman"/>
                <a:ea typeface="Times New Roman"/>
                <a:cs typeface="Times New Roman"/>
                <a:sym typeface="Times New Roman"/>
              </a:rPr>
              <a:t>C</a:t>
            </a:r>
            <a:r>
              <a:rPr b="0" baseline="-25000" i="0" lang="en-US" sz="3200" u="none">
                <a:solidFill>
                  <a:srgbClr val="008000"/>
                </a:solidFill>
                <a:latin typeface="Times New Roman"/>
                <a:ea typeface="Times New Roman"/>
                <a:cs typeface="Times New Roman"/>
                <a:sym typeface="Times New Roman"/>
              </a:rPr>
              <a:t>0</a:t>
            </a:r>
            <a:r>
              <a:rPr b="0" i="0" lang="en-US" sz="3200" u="none">
                <a:solidFill>
                  <a:schemeClr val="dk1"/>
                </a:solidFill>
                <a:latin typeface="Times New Roman"/>
                <a:ea typeface="Times New Roman"/>
                <a:cs typeface="Times New Roman"/>
                <a:sym typeface="Times New Roman"/>
              </a:rPr>
              <a:t> and the other to class </a:t>
            </a:r>
            <a:r>
              <a:rPr b="0" i="0" lang="en-US" sz="3200" u="none">
                <a:solidFill>
                  <a:srgbClr val="008000"/>
                </a:solidFill>
                <a:latin typeface="Times New Roman"/>
                <a:ea typeface="Times New Roman"/>
                <a:cs typeface="Times New Roman"/>
                <a:sym typeface="Times New Roman"/>
              </a:rPr>
              <a:t>C</a:t>
            </a:r>
            <a:r>
              <a:rPr b="0" baseline="-2500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.We say that the TLN dichotomizes patterns by a hyperplane decision surface in </a:t>
            </a:r>
            <a:r>
              <a:rPr b="0" i="0" lang="en-US" sz="3200" u="none">
                <a:solidFill>
                  <a:srgbClr val="008000"/>
                </a:solidFill>
                <a:latin typeface="Times New Roman"/>
                <a:ea typeface="Times New Roman"/>
                <a:cs typeface="Times New Roman"/>
                <a:sym typeface="Times New Roman"/>
              </a:rPr>
              <a:t>R</a:t>
            </a:r>
            <a:r>
              <a:rPr b="0" baseline="3000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675" name="Google Shape;675;p6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Summary of Important Properties of TLNs (contd.)</a:t>
            </a:r>
            <a:endParaRPr/>
          </a:p>
        </p:txBody>
      </p:sp>
      <p:sp>
        <p:nvSpPr>
          <p:cNvPr id="676" name="Google Shape;676;p63"/>
          <p:cNvSpPr txBox="1"/>
          <p:nvPr>
            <p:ph idx="1" type="body"/>
          </p:nvPr>
        </p:nvSpPr>
        <p:spPr>
          <a:xfrm>
            <a:off x="179387" y="2017712"/>
            <a:ext cx="8964612" cy="4435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orientation of the hyperplane is  determined by the weights </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 . . ,w</a:t>
            </a:r>
            <a:r>
              <a:rPr b="0" baseline="-2500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position of the hyperplane is proportional to </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0</a:t>
            </a:r>
            <a:r>
              <a:rPr b="0" i="0" lang="en-US" sz="32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distance from the hyperplane to an arbitrary point </a:t>
            </a:r>
            <a:r>
              <a:rPr b="0" i="0" lang="en-US" sz="3200" u="none">
                <a:solidFill>
                  <a:srgbClr val="008000"/>
                </a:solidFill>
                <a:latin typeface="Times New Roman"/>
                <a:ea typeface="Times New Roman"/>
                <a:cs typeface="Times New Roman"/>
                <a:sym typeface="Times New Roman"/>
              </a:rPr>
              <a:t>X ∈ R</a:t>
            </a:r>
            <a:r>
              <a:rPr b="0" baseline="30000" i="0" lang="en-US" sz="3200" u="none">
                <a:solidFill>
                  <a:srgbClr val="008000"/>
                </a:solidFill>
                <a:latin typeface="Times New Roman"/>
                <a:ea typeface="Times New Roman"/>
                <a:cs typeface="Times New Roman"/>
                <a:sym typeface="Times New Roman"/>
              </a:rPr>
              <a:t>n</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is proportional to the value of </a:t>
            </a:r>
            <a:r>
              <a:rPr b="0" i="0" lang="en-US" sz="3200" u="none">
                <a:solidFill>
                  <a:srgbClr val="008000"/>
                </a:solidFill>
                <a:latin typeface="Times New Roman"/>
                <a:ea typeface="Times New Roman"/>
                <a:cs typeface="Times New Roman"/>
                <a:sym typeface="Times New Roman"/>
              </a:rPr>
              <a:t>y(X)</a:t>
            </a:r>
            <a:r>
              <a:rPr b="0" i="0" lang="en-US" sz="32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pattern classifier which employs linear discriminant functions is called a </a:t>
            </a:r>
            <a:r>
              <a:rPr b="0" i="0" lang="en-US" sz="3200" u="none">
                <a:solidFill>
                  <a:schemeClr val="hlink"/>
                </a:solidFill>
                <a:latin typeface="Times New Roman"/>
                <a:ea typeface="Times New Roman"/>
                <a:cs typeface="Times New Roman"/>
                <a:sym typeface="Times New Roman"/>
              </a:rPr>
              <a:t>linear machine.</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229" name="Google Shape;229;p3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Recognition</a:t>
            </a:r>
            <a:endParaRPr/>
          </a:p>
        </p:txBody>
      </p:sp>
      <p:sp>
        <p:nvSpPr>
          <p:cNvPr id="230" name="Google Shape;230;p37"/>
          <p:cNvSpPr txBox="1"/>
          <p:nvPr>
            <p:ph idx="1" type="body"/>
          </p:nvPr>
        </p:nvSpPr>
        <p:spPr>
          <a:xfrm>
            <a:off x="0" y="2017712"/>
            <a:ext cx="8955087" cy="48402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The ability to classify data into (known) categories.</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Human beings have an innate ability to recognize complex patterns with effortless ease, based on categories created internally without conscious intervention.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990099"/>
                </a:solidFill>
                <a:latin typeface="Times New Roman"/>
                <a:ea typeface="Times New Roman"/>
                <a:cs typeface="Times New Roman"/>
                <a:sym typeface="Times New Roman"/>
              </a:rPr>
              <a:t>Parents recognize the cry of a child</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990099"/>
                </a:solidFill>
                <a:latin typeface="Times New Roman"/>
                <a:ea typeface="Times New Roman"/>
                <a:cs typeface="Times New Roman"/>
                <a:sym typeface="Times New Roman"/>
              </a:rPr>
              <a:t>Easily identify an individual from a silhouette</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990099"/>
                </a:solidFill>
                <a:latin typeface="Times New Roman"/>
                <a:ea typeface="Times New Roman"/>
                <a:cs typeface="Times New Roman"/>
                <a:sym typeface="Times New Roman"/>
              </a:rPr>
              <a:t>Recognize a fast moving car at dusk.</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682" name="Google Shape;682;p6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Non-linearly Separable Problems</a:t>
            </a:r>
            <a:endParaRPr/>
          </a:p>
        </p:txBody>
      </p:sp>
      <p:pic>
        <p:nvPicPr>
          <p:cNvPr id="683" name="Google Shape;683;p64"/>
          <p:cNvPicPr preferRelativeResize="0"/>
          <p:nvPr>
            <p:ph idx="1" type="body"/>
          </p:nvPr>
        </p:nvPicPr>
        <p:blipFill rotWithShape="1">
          <a:blip r:embed="rId3">
            <a:alphaModFix/>
          </a:blip>
          <a:srcRect b="0" l="0" r="0" t="0"/>
          <a:stretch/>
        </p:blipFill>
        <p:spPr>
          <a:xfrm>
            <a:off x="1692275" y="1736725"/>
            <a:ext cx="6138862" cy="2336800"/>
          </a:xfrm>
          <a:prstGeom prst="rect">
            <a:avLst/>
          </a:prstGeom>
          <a:noFill/>
          <a:ln cap="flat" cmpd="sng" w="19050">
            <a:solidFill>
              <a:srgbClr val="993366"/>
            </a:solidFill>
            <a:prstDash val="solid"/>
            <a:miter lim="524288"/>
            <a:headEnd len="sm" w="sm" type="none"/>
            <a:tailEnd len="sm" w="sm" type="none"/>
          </a:ln>
        </p:spPr>
      </p:pic>
      <p:sp>
        <p:nvSpPr>
          <p:cNvPr id="684" name="Google Shape;684;p64"/>
          <p:cNvSpPr txBox="1"/>
          <p:nvPr>
            <p:ph idx="1" type="body"/>
          </p:nvPr>
        </p:nvSpPr>
        <p:spPr>
          <a:xfrm>
            <a:off x="0" y="4365625"/>
            <a:ext cx="9144000" cy="24923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two convex hulls </a:t>
            </a:r>
            <a:r>
              <a:rPr b="0" i="0" lang="en-US" sz="2800" u="none">
                <a:solidFill>
                  <a:srgbClr val="008000"/>
                </a:solidFill>
                <a:latin typeface="Times New Roman"/>
                <a:ea typeface="Times New Roman"/>
                <a:cs typeface="Times New Roman"/>
                <a:sym typeface="Times New Roman"/>
              </a:rPr>
              <a:t>C</a:t>
            </a:r>
            <a:r>
              <a:rPr b="0" baseline="-25000" i="0" lang="en-US" sz="2800" u="none">
                <a:solidFill>
                  <a:srgbClr val="008000"/>
                </a:solidFill>
                <a:latin typeface="Times New Roman"/>
                <a:ea typeface="Times New Roman"/>
                <a:cs typeface="Times New Roman"/>
                <a:sym typeface="Times New Roman"/>
              </a:rPr>
              <a:t>1 </a:t>
            </a:r>
            <a:r>
              <a:rPr b="0" i="0" lang="en-US" sz="2800" u="none">
                <a:solidFill>
                  <a:schemeClr val="dk1"/>
                </a:solidFill>
                <a:latin typeface="Times New Roman"/>
                <a:ea typeface="Times New Roman"/>
                <a:cs typeface="Times New Roman"/>
                <a:sym typeface="Times New Roman"/>
              </a:rPr>
              <a:t>and</a:t>
            </a:r>
            <a:r>
              <a:rPr b="0" i="0" lang="en-US" sz="2800" u="none">
                <a:solidFill>
                  <a:srgbClr val="008000"/>
                </a:solidFill>
                <a:latin typeface="Times New Roman"/>
                <a:ea typeface="Times New Roman"/>
                <a:cs typeface="Times New Roman"/>
                <a:sym typeface="Times New Roman"/>
              </a:rPr>
              <a:t> C</a:t>
            </a:r>
            <a:r>
              <a:rPr b="0" baseline="-25000" i="0" lang="en-US" sz="2800" u="none">
                <a:solidFill>
                  <a:srgbClr val="008000"/>
                </a:solidFill>
                <a:latin typeface="Times New Roman"/>
                <a:ea typeface="Times New Roman"/>
                <a:cs typeface="Times New Roman"/>
                <a:sym typeface="Times New Roman"/>
              </a:rPr>
              <a:t>2</a:t>
            </a:r>
            <a:r>
              <a:rPr b="0" baseline="-25000"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of two pattern sets in figure (a) are sufficiently separated to ensure decision surfaces comprise only of hyperplanes. </a:t>
            </a:r>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When convex hulls overlap as in figure (b), the pattern sets become </a:t>
            </a:r>
            <a:r>
              <a:rPr b="0" i="0" lang="en-US" sz="2800" u="none">
                <a:solidFill>
                  <a:schemeClr val="hlink"/>
                </a:solidFill>
                <a:latin typeface="Times New Roman"/>
                <a:ea typeface="Times New Roman"/>
                <a:cs typeface="Times New Roman"/>
                <a:sym typeface="Times New Roman"/>
              </a:rPr>
              <a:t>linearly non-separable,but may be non-linearly separable.</a:t>
            </a:r>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690" name="Google Shape;690;p6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XOR is Not Linearly Separable</a:t>
            </a:r>
            <a:endParaRPr/>
          </a:p>
        </p:txBody>
      </p:sp>
      <p:sp>
        <p:nvSpPr>
          <p:cNvPr id="691" name="Google Shape;691;p65"/>
          <p:cNvSpPr txBox="1"/>
          <p:nvPr>
            <p:ph idx="1" type="body"/>
          </p:nvPr>
        </p:nvSpPr>
        <p:spPr>
          <a:xfrm>
            <a:off x="539750" y="4800600"/>
            <a:ext cx="8001000" cy="16525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geometry of the Boolean XOR function shows that two straight lines are required for proper class separation</a:t>
            </a:r>
            <a:endParaRPr/>
          </a:p>
        </p:txBody>
      </p:sp>
      <p:sp>
        <p:nvSpPr>
          <p:cNvPr id="692" name="Google Shape;692;p65"/>
          <p:cNvSpPr txBox="1"/>
          <p:nvPr/>
        </p:nvSpPr>
        <p:spPr>
          <a:xfrm>
            <a:off x="7142162" y="1862137"/>
            <a:ext cx="1579562" cy="38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Comic Sans MS"/>
              <a:buNone/>
            </a:pPr>
            <a:r>
              <a:rPr b="0" i="0" lang="en-US" sz="1900" u="none">
                <a:solidFill>
                  <a:schemeClr val="dk1"/>
                </a:solidFill>
                <a:latin typeface="Comic Sans MS"/>
                <a:ea typeface="Comic Sans MS"/>
                <a:cs typeface="Comic Sans MS"/>
                <a:sym typeface="Comic Sans MS"/>
              </a:rPr>
              <a:t>Region of 1’s</a:t>
            </a:r>
            <a:endParaRPr/>
          </a:p>
        </p:txBody>
      </p:sp>
      <p:cxnSp>
        <p:nvCxnSpPr>
          <p:cNvPr id="693" name="Google Shape;693;p65"/>
          <p:cNvCxnSpPr/>
          <p:nvPr/>
        </p:nvCxnSpPr>
        <p:spPr>
          <a:xfrm>
            <a:off x="4111625" y="3063875"/>
            <a:ext cx="2641600" cy="1714500"/>
          </a:xfrm>
          <a:prstGeom prst="straightConnector1">
            <a:avLst/>
          </a:prstGeom>
          <a:noFill/>
          <a:ln cap="flat" cmpd="sng" w="31750">
            <a:solidFill>
              <a:schemeClr val="accent2"/>
            </a:solidFill>
            <a:prstDash val="solid"/>
            <a:miter lim="800000"/>
            <a:headEnd len="med" w="med" type="none"/>
            <a:tailEnd len="med" w="med" type="none"/>
          </a:ln>
        </p:spPr>
      </p:cxnSp>
      <p:sp>
        <p:nvSpPr>
          <p:cNvPr id="694" name="Google Shape;694;p65"/>
          <p:cNvSpPr/>
          <p:nvPr/>
        </p:nvSpPr>
        <p:spPr>
          <a:xfrm>
            <a:off x="6467475" y="2636837"/>
            <a:ext cx="285750" cy="2857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95" name="Google Shape;695;p65"/>
          <p:cNvSpPr/>
          <p:nvPr/>
        </p:nvSpPr>
        <p:spPr>
          <a:xfrm>
            <a:off x="4752975" y="2635250"/>
            <a:ext cx="287337" cy="285750"/>
          </a:xfrm>
          <a:prstGeom prst="ellipse">
            <a:avLst/>
          </a:prstGeom>
          <a:solidFill>
            <a:srgbClr val="BBE0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96" name="Google Shape;696;p65"/>
          <p:cNvSpPr/>
          <p:nvPr/>
        </p:nvSpPr>
        <p:spPr>
          <a:xfrm>
            <a:off x="6467475" y="3921125"/>
            <a:ext cx="285750" cy="285750"/>
          </a:xfrm>
          <a:prstGeom prst="ellipse">
            <a:avLst/>
          </a:prstGeom>
          <a:solidFill>
            <a:srgbClr val="BBE0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97" name="Google Shape;697;p65"/>
          <p:cNvSpPr/>
          <p:nvPr/>
        </p:nvSpPr>
        <p:spPr>
          <a:xfrm>
            <a:off x="4752975" y="3921125"/>
            <a:ext cx="287337" cy="285750"/>
          </a:xfrm>
          <a:prstGeom prst="ellipse">
            <a:avLst/>
          </a:prstGeom>
          <a:solidFill>
            <a:srgbClr val="FF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98" name="Google Shape;698;p65"/>
          <p:cNvCxnSpPr/>
          <p:nvPr/>
        </p:nvCxnSpPr>
        <p:spPr>
          <a:xfrm>
            <a:off x="4897437" y="1708150"/>
            <a:ext cx="0" cy="2927350"/>
          </a:xfrm>
          <a:prstGeom prst="straightConnector1">
            <a:avLst/>
          </a:prstGeom>
          <a:noFill/>
          <a:ln cap="flat" cmpd="sng" w="9525">
            <a:solidFill>
              <a:schemeClr val="dk1"/>
            </a:solidFill>
            <a:prstDash val="solid"/>
            <a:miter lim="800000"/>
            <a:headEnd len="med" w="med" type="none"/>
            <a:tailEnd len="med" w="med" type="none"/>
          </a:ln>
        </p:spPr>
      </p:cxnSp>
      <p:cxnSp>
        <p:nvCxnSpPr>
          <p:cNvPr id="699" name="Google Shape;699;p65"/>
          <p:cNvCxnSpPr/>
          <p:nvPr/>
        </p:nvCxnSpPr>
        <p:spPr>
          <a:xfrm>
            <a:off x="4325937" y="4064000"/>
            <a:ext cx="4140200" cy="0"/>
          </a:xfrm>
          <a:prstGeom prst="straightConnector1">
            <a:avLst/>
          </a:prstGeom>
          <a:noFill/>
          <a:ln cap="flat" cmpd="sng" w="9525">
            <a:solidFill>
              <a:schemeClr val="dk1"/>
            </a:solidFill>
            <a:prstDash val="solid"/>
            <a:miter lim="800000"/>
            <a:headEnd len="med" w="med" type="none"/>
            <a:tailEnd len="med" w="med" type="none"/>
          </a:ln>
        </p:spPr>
      </p:cxnSp>
      <p:cxnSp>
        <p:nvCxnSpPr>
          <p:cNvPr id="700" name="Google Shape;700;p65"/>
          <p:cNvCxnSpPr/>
          <p:nvPr/>
        </p:nvCxnSpPr>
        <p:spPr>
          <a:xfrm>
            <a:off x="4538662" y="1851025"/>
            <a:ext cx="3498850" cy="2784475"/>
          </a:xfrm>
          <a:prstGeom prst="straightConnector1">
            <a:avLst/>
          </a:prstGeom>
          <a:noFill/>
          <a:ln cap="flat" cmpd="sng" w="31750">
            <a:solidFill>
              <a:schemeClr val="accent2"/>
            </a:solidFill>
            <a:prstDash val="solid"/>
            <a:miter lim="800000"/>
            <a:headEnd len="med" w="med" type="none"/>
            <a:tailEnd len="med" w="med" type="none"/>
          </a:ln>
        </p:spPr>
      </p:cxnSp>
      <p:cxnSp>
        <p:nvCxnSpPr>
          <p:cNvPr id="701" name="Google Shape;701;p65"/>
          <p:cNvCxnSpPr/>
          <p:nvPr/>
        </p:nvCxnSpPr>
        <p:spPr>
          <a:xfrm flipH="1">
            <a:off x="5475287" y="2057400"/>
            <a:ext cx="714375" cy="1500187"/>
          </a:xfrm>
          <a:prstGeom prst="straightConnector1">
            <a:avLst/>
          </a:prstGeom>
          <a:noFill/>
          <a:ln cap="flat" cmpd="sng" w="38100">
            <a:solidFill>
              <a:schemeClr val="hlink"/>
            </a:solidFill>
            <a:prstDash val="solid"/>
            <a:miter lim="800000"/>
            <a:headEnd len="med" w="med" type="none"/>
            <a:tailEnd len="med" w="med" type="triangle"/>
          </a:ln>
        </p:spPr>
      </p:cxnSp>
      <p:cxnSp>
        <p:nvCxnSpPr>
          <p:cNvPr id="702" name="Google Shape;702;p65"/>
          <p:cNvCxnSpPr/>
          <p:nvPr/>
        </p:nvCxnSpPr>
        <p:spPr>
          <a:xfrm>
            <a:off x="6189662" y="2057400"/>
            <a:ext cx="857250" cy="0"/>
          </a:xfrm>
          <a:prstGeom prst="straightConnector1">
            <a:avLst/>
          </a:prstGeom>
          <a:noFill/>
          <a:ln cap="flat" cmpd="sng" w="28575">
            <a:solidFill>
              <a:schemeClr val="hlink"/>
            </a:solidFill>
            <a:prstDash val="solid"/>
            <a:miter lim="800000"/>
            <a:headEnd len="med" w="med" type="none"/>
            <a:tailEnd len="med" w="med" type="none"/>
          </a:ln>
        </p:spPr>
      </p:cxnSp>
      <p:cxnSp>
        <p:nvCxnSpPr>
          <p:cNvPr id="703" name="Google Shape;703;p65"/>
          <p:cNvCxnSpPr/>
          <p:nvPr/>
        </p:nvCxnSpPr>
        <p:spPr>
          <a:xfrm flipH="1">
            <a:off x="4484687" y="2049462"/>
            <a:ext cx="284162" cy="285750"/>
          </a:xfrm>
          <a:prstGeom prst="straightConnector1">
            <a:avLst/>
          </a:prstGeom>
          <a:noFill/>
          <a:ln cap="flat" cmpd="sng" w="31750">
            <a:solidFill>
              <a:schemeClr val="dk1"/>
            </a:solidFill>
            <a:prstDash val="solid"/>
            <a:miter lim="800000"/>
            <a:headEnd len="med" w="med" type="none"/>
            <a:tailEnd len="med" w="med" type="triangle"/>
          </a:ln>
        </p:spPr>
      </p:cxnSp>
      <p:cxnSp>
        <p:nvCxnSpPr>
          <p:cNvPr id="704" name="Google Shape;704;p65"/>
          <p:cNvCxnSpPr/>
          <p:nvPr/>
        </p:nvCxnSpPr>
        <p:spPr>
          <a:xfrm flipH="1" rot="10800000">
            <a:off x="4325937" y="2921000"/>
            <a:ext cx="212725" cy="287337"/>
          </a:xfrm>
          <a:prstGeom prst="straightConnector1">
            <a:avLst/>
          </a:prstGeom>
          <a:noFill/>
          <a:ln cap="flat" cmpd="sng" w="31750">
            <a:solidFill>
              <a:schemeClr val="dk1"/>
            </a:solidFill>
            <a:prstDash val="solid"/>
            <a:miter lim="800000"/>
            <a:headEnd len="med" w="med" type="none"/>
            <a:tailEnd len="med" w="med" type="triangle"/>
          </a:ln>
        </p:spPr>
      </p:cxnSp>
      <p:grpSp>
        <p:nvGrpSpPr>
          <p:cNvPr id="705" name="Google Shape;705;p65"/>
          <p:cNvGrpSpPr/>
          <p:nvPr/>
        </p:nvGrpSpPr>
        <p:grpSpPr>
          <a:xfrm>
            <a:off x="755650" y="1773237"/>
            <a:ext cx="2998787" cy="2532062"/>
            <a:chOff x="611" y="1236"/>
            <a:chExt cx="1574" cy="1329"/>
          </a:xfrm>
        </p:grpSpPr>
        <p:sp>
          <p:nvSpPr>
            <p:cNvPr id="706" name="Google Shape;706;p65"/>
            <p:cNvSpPr txBox="1"/>
            <p:nvPr/>
          </p:nvSpPr>
          <p:spPr>
            <a:xfrm>
              <a:off x="611" y="1576"/>
              <a:ext cx="1574" cy="270"/>
            </a:xfrm>
            <a:prstGeom prst="rect">
              <a:avLst/>
            </a:prstGeom>
            <a:gradFill>
              <a:gsLst>
                <a:gs pos="0">
                  <a:srgbClr val="66CCFF"/>
                </a:gs>
                <a:gs pos="50000">
                  <a:srgbClr val="FFFFFF"/>
                </a:gs>
                <a:gs pos="100000">
                  <a:srgbClr val="66CCFF"/>
                </a:gs>
              </a:gsLst>
              <a:lin ang="5400000" scaled="0"/>
            </a:gradFill>
            <a:ln cap="flat" cmpd="sng" w="9525">
              <a:solidFill>
                <a:srgbClr val="FF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707" name="Google Shape;707;p65"/>
            <p:cNvCxnSpPr/>
            <p:nvPr/>
          </p:nvCxnSpPr>
          <p:spPr>
            <a:xfrm>
              <a:off x="611" y="1576"/>
              <a:ext cx="0" cy="989"/>
            </a:xfrm>
            <a:prstGeom prst="straightConnector1">
              <a:avLst/>
            </a:prstGeom>
            <a:noFill/>
            <a:ln cap="flat" cmpd="sng" w="9525">
              <a:solidFill>
                <a:srgbClr val="66CCFF"/>
              </a:solidFill>
              <a:prstDash val="solid"/>
              <a:miter lim="800000"/>
              <a:headEnd len="med" w="med" type="none"/>
              <a:tailEnd len="med" w="med" type="none"/>
            </a:ln>
          </p:spPr>
        </p:cxnSp>
        <p:cxnSp>
          <p:nvCxnSpPr>
            <p:cNvPr id="708" name="Google Shape;708;p65"/>
            <p:cNvCxnSpPr/>
            <p:nvPr/>
          </p:nvCxnSpPr>
          <p:spPr>
            <a:xfrm>
              <a:off x="611" y="2565"/>
              <a:ext cx="1574" cy="0"/>
            </a:xfrm>
            <a:prstGeom prst="straightConnector1">
              <a:avLst/>
            </a:prstGeom>
            <a:noFill/>
            <a:ln cap="flat" cmpd="sng" w="9525">
              <a:solidFill>
                <a:srgbClr val="66CCFF"/>
              </a:solidFill>
              <a:prstDash val="solid"/>
              <a:miter lim="800000"/>
              <a:headEnd len="med" w="med" type="none"/>
              <a:tailEnd len="med" w="med" type="none"/>
            </a:ln>
          </p:spPr>
        </p:cxnSp>
        <p:cxnSp>
          <p:nvCxnSpPr>
            <p:cNvPr id="709" name="Google Shape;709;p65"/>
            <p:cNvCxnSpPr/>
            <p:nvPr/>
          </p:nvCxnSpPr>
          <p:spPr>
            <a:xfrm>
              <a:off x="2185" y="1576"/>
              <a:ext cx="0" cy="989"/>
            </a:xfrm>
            <a:prstGeom prst="straightConnector1">
              <a:avLst/>
            </a:prstGeom>
            <a:noFill/>
            <a:ln cap="flat" cmpd="sng" w="9525">
              <a:solidFill>
                <a:srgbClr val="66CCFF"/>
              </a:solidFill>
              <a:prstDash val="solid"/>
              <a:miter lim="800000"/>
              <a:headEnd len="med" w="med" type="none"/>
              <a:tailEnd len="med" w="med" type="none"/>
            </a:ln>
          </p:spPr>
        </p:cxnSp>
        <p:cxnSp>
          <p:nvCxnSpPr>
            <p:cNvPr id="710" name="Google Shape;710;p65"/>
            <p:cNvCxnSpPr/>
            <p:nvPr/>
          </p:nvCxnSpPr>
          <p:spPr>
            <a:xfrm>
              <a:off x="1151" y="1576"/>
              <a:ext cx="0" cy="989"/>
            </a:xfrm>
            <a:prstGeom prst="straightConnector1">
              <a:avLst/>
            </a:prstGeom>
            <a:noFill/>
            <a:ln cap="flat" cmpd="sng" w="9525">
              <a:solidFill>
                <a:srgbClr val="66CCFF"/>
              </a:solidFill>
              <a:prstDash val="solid"/>
              <a:miter lim="800000"/>
              <a:headEnd len="med" w="med" type="none"/>
              <a:tailEnd len="med" w="med" type="none"/>
            </a:ln>
          </p:spPr>
        </p:cxnSp>
        <p:cxnSp>
          <p:nvCxnSpPr>
            <p:cNvPr id="711" name="Google Shape;711;p65"/>
            <p:cNvCxnSpPr/>
            <p:nvPr/>
          </p:nvCxnSpPr>
          <p:spPr>
            <a:xfrm>
              <a:off x="1691" y="1576"/>
              <a:ext cx="0" cy="989"/>
            </a:xfrm>
            <a:prstGeom prst="straightConnector1">
              <a:avLst/>
            </a:prstGeom>
            <a:noFill/>
            <a:ln cap="flat" cmpd="sng" w="9525">
              <a:solidFill>
                <a:srgbClr val="66CCFF"/>
              </a:solidFill>
              <a:prstDash val="solid"/>
              <a:miter lim="800000"/>
              <a:headEnd len="med" w="med" type="none"/>
              <a:tailEnd len="med" w="med" type="none"/>
            </a:ln>
          </p:spPr>
        </p:cxnSp>
        <p:pic>
          <p:nvPicPr>
            <p:cNvPr id="712" name="Google Shape;712;p65"/>
            <p:cNvPicPr preferRelativeResize="0"/>
            <p:nvPr/>
          </p:nvPicPr>
          <p:blipFill rotWithShape="1">
            <a:blip r:embed="rId3">
              <a:alphaModFix/>
            </a:blip>
            <a:srcRect b="0" l="0" r="0" t="0"/>
            <a:stretch/>
          </p:blipFill>
          <p:spPr>
            <a:xfrm>
              <a:off x="791" y="1621"/>
              <a:ext cx="149" cy="180"/>
            </a:xfrm>
            <a:prstGeom prst="rect">
              <a:avLst/>
            </a:prstGeom>
            <a:noFill/>
            <a:ln>
              <a:noFill/>
            </a:ln>
          </p:spPr>
        </p:pic>
        <p:pic>
          <p:nvPicPr>
            <p:cNvPr id="713" name="Google Shape;713;p65"/>
            <p:cNvPicPr preferRelativeResize="0"/>
            <p:nvPr/>
          </p:nvPicPr>
          <p:blipFill rotWithShape="1">
            <a:blip r:embed="rId4">
              <a:alphaModFix/>
            </a:blip>
            <a:srcRect b="0" l="0" r="0" t="0"/>
            <a:stretch/>
          </p:blipFill>
          <p:spPr>
            <a:xfrm>
              <a:off x="1331" y="1621"/>
              <a:ext cx="159" cy="180"/>
            </a:xfrm>
            <a:prstGeom prst="rect">
              <a:avLst/>
            </a:prstGeom>
            <a:noFill/>
            <a:ln>
              <a:noFill/>
            </a:ln>
          </p:spPr>
        </p:pic>
        <p:pic>
          <p:nvPicPr>
            <p:cNvPr id="714" name="Google Shape;714;p65"/>
            <p:cNvPicPr preferRelativeResize="0"/>
            <p:nvPr/>
          </p:nvPicPr>
          <p:blipFill rotWithShape="1">
            <a:blip r:embed="rId5">
              <a:alphaModFix/>
            </a:blip>
            <a:srcRect b="0" l="0" r="0" t="0"/>
            <a:stretch/>
          </p:blipFill>
          <p:spPr>
            <a:xfrm>
              <a:off x="1870" y="1639"/>
              <a:ext cx="121" cy="162"/>
            </a:xfrm>
            <a:prstGeom prst="rect">
              <a:avLst/>
            </a:prstGeom>
            <a:noFill/>
            <a:ln>
              <a:noFill/>
            </a:ln>
          </p:spPr>
        </p:pic>
        <p:sp>
          <p:nvSpPr>
            <p:cNvPr id="715" name="Google Shape;715;p65"/>
            <p:cNvSpPr txBox="1"/>
            <p:nvPr/>
          </p:nvSpPr>
          <p:spPr>
            <a:xfrm>
              <a:off x="801" y="1869"/>
              <a:ext cx="155" cy="5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sp>
          <p:nvSpPr>
            <p:cNvPr id="716" name="Google Shape;716;p65"/>
            <p:cNvSpPr txBox="1"/>
            <p:nvPr/>
          </p:nvSpPr>
          <p:spPr>
            <a:xfrm>
              <a:off x="1341" y="1869"/>
              <a:ext cx="155" cy="5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sp>
          <p:nvSpPr>
            <p:cNvPr id="717" name="Google Shape;717;p65"/>
            <p:cNvSpPr txBox="1"/>
            <p:nvPr/>
          </p:nvSpPr>
          <p:spPr>
            <a:xfrm>
              <a:off x="1836" y="1869"/>
              <a:ext cx="155" cy="5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p:txBody>
        </p:sp>
        <p:sp>
          <p:nvSpPr>
            <p:cNvPr id="718" name="Google Shape;718;p65"/>
            <p:cNvSpPr txBox="1"/>
            <p:nvPr/>
          </p:nvSpPr>
          <p:spPr>
            <a:xfrm>
              <a:off x="863" y="1236"/>
              <a:ext cx="999" cy="2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Comic Sans MS"/>
                <a:buNone/>
              </a:pPr>
              <a:r>
                <a:rPr b="0" i="0" lang="en-US" sz="2400" u="none">
                  <a:solidFill>
                    <a:schemeClr val="dk1"/>
                  </a:solidFill>
                  <a:latin typeface="Comic Sans MS"/>
                  <a:ea typeface="Comic Sans MS"/>
                  <a:cs typeface="Comic Sans MS"/>
                  <a:sym typeface="Comic Sans MS"/>
                </a:rPr>
                <a:t>Truth Table</a:t>
              </a:r>
              <a:endParaRPr/>
            </a:p>
          </p:txBody>
        </p:sp>
      </p:gr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724" name="Google Shape;724;p6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Theorem</a:t>
            </a:r>
            <a:endParaRPr/>
          </a:p>
        </p:txBody>
      </p:sp>
      <p:sp>
        <p:nvSpPr>
          <p:cNvPr id="725" name="Google Shape;725;p6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2220"/>
              <a:buFont typeface="Noto Sans Symbols"/>
              <a:buChar char="■"/>
            </a:pPr>
            <a:r>
              <a:rPr b="0" i="1" lang="en-US" sz="3700" u="none">
                <a:solidFill>
                  <a:schemeClr val="dk1"/>
                </a:solidFill>
                <a:latin typeface="Times New Roman"/>
                <a:ea typeface="Times New Roman"/>
                <a:cs typeface="Times New Roman"/>
                <a:sym typeface="Times New Roman"/>
              </a:rPr>
              <a:t>No single threshold logic neuron exists that can solve the XOR classification problem</a:t>
            </a:r>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731" name="Google Shape;731;p6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Proof: By Contradiction</a:t>
            </a:r>
            <a:endParaRPr/>
          </a:p>
        </p:txBody>
      </p:sp>
      <p:sp>
        <p:nvSpPr>
          <p:cNvPr id="732" name="Google Shape;732;p67"/>
          <p:cNvSpPr txBox="1"/>
          <p:nvPr>
            <p:ph idx="1" type="body"/>
          </p:nvPr>
        </p:nvSpPr>
        <p:spPr>
          <a:xfrm>
            <a:off x="179387" y="1844675"/>
            <a:ext cx="48244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hlink"/>
                </a:solidFill>
                <a:latin typeface="Times New Roman"/>
                <a:ea typeface="Times New Roman"/>
                <a:cs typeface="Times New Roman"/>
                <a:sym typeface="Times New Roman"/>
              </a:rPr>
              <a:t>Note: XOR classification problem is equivalent to the simple modulo-2 addition(</a:t>
            </a:r>
            <a:r>
              <a:rPr b="0" i="0" lang="en-US" sz="3200" u="none">
                <a:solidFill>
                  <a:schemeClr val="folHlink"/>
                </a:solidFill>
                <a:latin typeface="Times New Roman"/>
                <a:ea typeface="Times New Roman"/>
                <a:cs typeface="Times New Roman"/>
                <a:sym typeface="Times New Roman"/>
              </a:rPr>
              <a:t>2mod(x</a:t>
            </a:r>
            <a:r>
              <a:rPr b="0" baseline="-25000" i="0" lang="en-US" sz="3200" u="none">
                <a:solidFill>
                  <a:schemeClr val="folHlink"/>
                </a:solidFill>
                <a:latin typeface="Times New Roman"/>
                <a:ea typeface="Times New Roman"/>
                <a:cs typeface="Times New Roman"/>
                <a:sym typeface="Times New Roman"/>
              </a:rPr>
              <a:t>1</a:t>
            </a:r>
            <a:r>
              <a:rPr b="0" i="0" lang="en-US" sz="3200" u="none">
                <a:solidFill>
                  <a:schemeClr val="folHlink"/>
                </a:solidFill>
                <a:latin typeface="Times New Roman"/>
                <a:ea typeface="Times New Roman"/>
                <a:cs typeface="Times New Roman"/>
                <a:sym typeface="Times New Roman"/>
              </a:rPr>
              <a:t>+x</a:t>
            </a:r>
            <a:r>
              <a:rPr b="0" baseline="-25000" i="0" lang="en-US" sz="3200" u="none">
                <a:solidFill>
                  <a:schemeClr val="folHlink"/>
                </a:solidFill>
                <a:latin typeface="Times New Roman"/>
                <a:ea typeface="Times New Roman"/>
                <a:cs typeface="Times New Roman"/>
                <a:sym typeface="Times New Roman"/>
              </a:rPr>
              <a:t>2</a:t>
            </a:r>
            <a:r>
              <a:rPr b="0" i="0" lang="en-US" sz="3200" u="none">
                <a:solidFill>
                  <a:schemeClr val="folHlink"/>
                </a:solidFill>
                <a:latin typeface="Times New Roman"/>
                <a:ea typeface="Times New Roman"/>
                <a:cs typeface="Times New Roman"/>
                <a:sym typeface="Times New Roman"/>
              </a:rPr>
              <a:t>)</a:t>
            </a:r>
            <a:r>
              <a:rPr b="0" i="0" lang="en-US" sz="3200" u="none">
                <a:solidFill>
                  <a:schemeClr val="hlink"/>
                </a:solidFill>
                <a:latin typeface="Times New Roman"/>
                <a:ea typeface="Times New Roman"/>
                <a:cs typeface="Times New Roman"/>
                <a:sym typeface="Times New Roman"/>
              </a:rPr>
              <a: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Assume a TLN with weights </a:t>
            </a:r>
            <a:r>
              <a:rPr b="0" i="0" lang="en-US" sz="3200" u="none">
                <a:solidFill>
                  <a:srgbClr val="008000"/>
                </a:solidFill>
                <a:latin typeface="Times New Roman"/>
                <a:ea typeface="Times New Roman"/>
                <a:cs typeface="Times New Roman"/>
                <a:sym typeface="Times New Roman"/>
              </a:rPr>
              <a:t>(w</a:t>
            </a:r>
            <a:r>
              <a:rPr b="0" baseline="-25000" i="0" lang="en-US" sz="3200" u="none">
                <a:solidFill>
                  <a:srgbClr val="008000"/>
                </a:solidFill>
                <a:latin typeface="Times New Roman"/>
                <a:ea typeface="Times New Roman"/>
                <a:cs typeface="Times New Roman"/>
                <a:sym typeface="Times New Roman"/>
              </a:rPr>
              <a:t>0</a:t>
            </a:r>
            <a:r>
              <a:rPr b="0" i="0" lang="en-US" sz="3200" u="none">
                <a:solidFill>
                  <a:srgbClr val="008000"/>
                </a:solidFill>
                <a:latin typeface="Times New Roman"/>
                <a:ea typeface="Times New Roman"/>
                <a:cs typeface="Times New Roman"/>
                <a:sym typeface="Times New Roman"/>
              </a:rPr>
              <a:t>, w</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w</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and inputs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and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For XOR operation</a:t>
            </a:r>
            <a:endParaRPr/>
          </a:p>
        </p:txBody>
      </p:sp>
      <p:grpSp>
        <p:nvGrpSpPr>
          <p:cNvPr id="733" name="Google Shape;733;p67"/>
          <p:cNvGrpSpPr/>
          <p:nvPr/>
        </p:nvGrpSpPr>
        <p:grpSpPr>
          <a:xfrm>
            <a:off x="4859337" y="3662362"/>
            <a:ext cx="3575050" cy="3019425"/>
            <a:chOff x="611" y="1236"/>
            <a:chExt cx="1574" cy="1329"/>
          </a:xfrm>
        </p:grpSpPr>
        <p:sp>
          <p:nvSpPr>
            <p:cNvPr id="734" name="Google Shape;734;p67"/>
            <p:cNvSpPr txBox="1"/>
            <p:nvPr/>
          </p:nvSpPr>
          <p:spPr>
            <a:xfrm>
              <a:off x="611" y="1576"/>
              <a:ext cx="1574" cy="270"/>
            </a:xfrm>
            <a:prstGeom prst="rect">
              <a:avLst/>
            </a:prstGeom>
            <a:gradFill>
              <a:gsLst>
                <a:gs pos="0">
                  <a:srgbClr val="66CCFF"/>
                </a:gs>
                <a:gs pos="50000">
                  <a:srgbClr val="FFFFFF"/>
                </a:gs>
                <a:gs pos="100000">
                  <a:srgbClr val="66CCFF"/>
                </a:gs>
              </a:gsLst>
              <a:lin ang="5400000" scaled="0"/>
            </a:gradFill>
            <a:ln cap="flat" cmpd="sng" w="9525">
              <a:solidFill>
                <a:srgbClr val="FF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735" name="Google Shape;735;p67"/>
            <p:cNvCxnSpPr/>
            <p:nvPr/>
          </p:nvCxnSpPr>
          <p:spPr>
            <a:xfrm>
              <a:off x="611" y="1576"/>
              <a:ext cx="0" cy="989"/>
            </a:xfrm>
            <a:prstGeom prst="straightConnector1">
              <a:avLst/>
            </a:prstGeom>
            <a:noFill/>
            <a:ln cap="flat" cmpd="sng" w="9525">
              <a:solidFill>
                <a:srgbClr val="66CCFF"/>
              </a:solidFill>
              <a:prstDash val="solid"/>
              <a:miter lim="800000"/>
              <a:headEnd len="med" w="med" type="none"/>
              <a:tailEnd len="med" w="med" type="none"/>
            </a:ln>
          </p:spPr>
        </p:cxnSp>
        <p:cxnSp>
          <p:nvCxnSpPr>
            <p:cNvPr id="736" name="Google Shape;736;p67"/>
            <p:cNvCxnSpPr/>
            <p:nvPr/>
          </p:nvCxnSpPr>
          <p:spPr>
            <a:xfrm>
              <a:off x="611" y="2565"/>
              <a:ext cx="1574" cy="0"/>
            </a:xfrm>
            <a:prstGeom prst="straightConnector1">
              <a:avLst/>
            </a:prstGeom>
            <a:noFill/>
            <a:ln cap="flat" cmpd="sng" w="9525">
              <a:solidFill>
                <a:srgbClr val="66CCFF"/>
              </a:solidFill>
              <a:prstDash val="solid"/>
              <a:miter lim="800000"/>
              <a:headEnd len="med" w="med" type="none"/>
              <a:tailEnd len="med" w="med" type="none"/>
            </a:ln>
          </p:spPr>
        </p:cxnSp>
        <p:cxnSp>
          <p:nvCxnSpPr>
            <p:cNvPr id="737" name="Google Shape;737;p67"/>
            <p:cNvCxnSpPr/>
            <p:nvPr/>
          </p:nvCxnSpPr>
          <p:spPr>
            <a:xfrm>
              <a:off x="2185" y="1576"/>
              <a:ext cx="0" cy="989"/>
            </a:xfrm>
            <a:prstGeom prst="straightConnector1">
              <a:avLst/>
            </a:prstGeom>
            <a:noFill/>
            <a:ln cap="flat" cmpd="sng" w="9525">
              <a:solidFill>
                <a:srgbClr val="66CCFF"/>
              </a:solidFill>
              <a:prstDash val="solid"/>
              <a:miter lim="800000"/>
              <a:headEnd len="med" w="med" type="none"/>
              <a:tailEnd len="med" w="med" type="none"/>
            </a:ln>
          </p:spPr>
        </p:cxnSp>
        <p:cxnSp>
          <p:nvCxnSpPr>
            <p:cNvPr id="738" name="Google Shape;738;p67"/>
            <p:cNvCxnSpPr/>
            <p:nvPr/>
          </p:nvCxnSpPr>
          <p:spPr>
            <a:xfrm>
              <a:off x="1151" y="1576"/>
              <a:ext cx="0" cy="989"/>
            </a:xfrm>
            <a:prstGeom prst="straightConnector1">
              <a:avLst/>
            </a:prstGeom>
            <a:noFill/>
            <a:ln cap="flat" cmpd="sng" w="9525">
              <a:solidFill>
                <a:srgbClr val="66CCFF"/>
              </a:solidFill>
              <a:prstDash val="solid"/>
              <a:miter lim="800000"/>
              <a:headEnd len="med" w="med" type="none"/>
              <a:tailEnd len="med" w="med" type="none"/>
            </a:ln>
          </p:spPr>
        </p:cxnSp>
        <p:cxnSp>
          <p:nvCxnSpPr>
            <p:cNvPr id="739" name="Google Shape;739;p67"/>
            <p:cNvCxnSpPr/>
            <p:nvPr/>
          </p:nvCxnSpPr>
          <p:spPr>
            <a:xfrm>
              <a:off x="1691" y="1576"/>
              <a:ext cx="0" cy="989"/>
            </a:xfrm>
            <a:prstGeom prst="straightConnector1">
              <a:avLst/>
            </a:prstGeom>
            <a:noFill/>
            <a:ln cap="flat" cmpd="sng" w="9525">
              <a:solidFill>
                <a:srgbClr val="66CCFF"/>
              </a:solidFill>
              <a:prstDash val="solid"/>
              <a:miter lim="800000"/>
              <a:headEnd len="med" w="med" type="none"/>
              <a:tailEnd len="med" w="med" type="none"/>
            </a:ln>
          </p:spPr>
        </p:cxnSp>
        <p:pic>
          <p:nvPicPr>
            <p:cNvPr id="740" name="Google Shape;740;p67"/>
            <p:cNvPicPr preferRelativeResize="0"/>
            <p:nvPr/>
          </p:nvPicPr>
          <p:blipFill rotWithShape="1">
            <a:blip r:embed="rId3">
              <a:alphaModFix/>
            </a:blip>
            <a:srcRect b="0" l="0" r="0" t="0"/>
            <a:stretch/>
          </p:blipFill>
          <p:spPr>
            <a:xfrm>
              <a:off x="791" y="1621"/>
              <a:ext cx="149" cy="180"/>
            </a:xfrm>
            <a:prstGeom prst="rect">
              <a:avLst/>
            </a:prstGeom>
            <a:noFill/>
            <a:ln>
              <a:noFill/>
            </a:ln>
          </p:spPr>
        </p:pic>
        <p:pic>
          <p:nvPicPr>
            <p:cNvPr id="741" name="Google Shape;741;p67"/>
            <p:cNvPicPr preferRelativeResize="0"/>
            <p:nvPr/>
          </p:nvPicPr>
          <p:blipFill rotWithShape="1">
            <a:blip r:embed="rId4">
              <a:alphaModFix/>
            </a:blip>
            <a:srcRect b="0" l="0" r="0" t="0"/>
            <a:stretch/>
          </p:blipFill>
          <p:spPr>
            <a:xfrm>
              <a:off x="1331" y="1621"/>
              <a:ext cx="159" cy="180"/>
            </a:xfrm>
            <a:prstGeom prst="rect">
              <a:avLst/>
            </a:prstGeom>
            <a:noFill/>
            <a:ln>
              <a:noFill/>
            </a:ln>
          </p:spPr>
        </p:pic>
        <p:pic>
          <p:nvPicPr>
            <p:cNvPr id="742" name="Google Shape;742;p67"/>
            <p:cNvPicPr preferRelativeResize="0"/>
            <p:nvPr/>
          </p:nvPicPr>
          <p:blipFill rotWithShape="1">
            <a:blip r:embed="rId5">
              <a:alphaModFix/>
            </a:blip>
            <a:srcRect b="0" l="0" r="0" t="0"/>
            <a:stretch/>
          </p:blipFill>
          <p:spPr>
            <a:xfrm>
              <a:off x="1870" y="1639"/>
              <a:ext cx="121" cy="162"/>
            </a:xfrm>
            <a:prstGeom prst="rect">
              <a:avLst/>
            </a:prstGeom>
            <a:noFill/>
            <a:ln>
              <a:noFill/>
            </a:ln>
          </p:spPr>
        </p:pic>
        <p:sp>
          <p:nvSpPr>
            <p:cNvPr id="743" name="Google Shape;743;p67"/>
            <p:cNvSpPr txBox="1"/>
            <p:nvPr/>
          </p:nvSpPr>
          <p:spPr>
            <a:xfrm>
              <a:off x="814" y="1869"/>
              <a:ext cx="130" cy="4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sp>
          <p:nvSpPr>
            <p:cNvPr id="744" name="Google Shape;744;p67"/>
            <p:cNvSpPr txBox="1"/>
            <p:nvPr/>
          </p:nvSpPr>
          <p:spPr>
            <a:xfrm>
              <a:off x="1353" y="1869"/>
              <a:ext cx="130" cy="4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p:txBody>
        </p:sp>
        <p:sp>
          <p:nvSpPr>
            <p:cNvPr id="745" name="Google Shape;745;p67"/>
            <p:cNvSpPr txBox="1"/>
            <p:nvPr/>
          </p:nvSpPr>
          <p:spPr>
            <a:xfrm>
              <a:off x="1848" y="1869"/>
              <a:ext cx="130" cy="4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a:t>
              </a:r>
              <a:endParaRPr/>
            </a:p>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p:txBody>
        </p:sp>
        <p:sp>
          <p:nvSpPr>
            <p:cNvPr id="746" name="Google Shape;746;p67"/>
            <p:cNvSpPr txBox="1"/>
            <p:nvPr/>
          </p:nvSpPr>
          <p:spPr>
            <a:xfrm>
              <a:off x="944" y="1236"/>
              <a:ext cx="837" cy="20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Comic Sans MS"/>
                <a:buNone/>
              </a:pPr>
              <a:r>
                <a:rPr b="0" i="0" lang="en-US" sz="2400" u="none">
                  <a:solidFill>
                    <a:schemeClr val="dk1"/>
                  </a:solidFill>
                  <a:latin typeface="Comic Sans MS"/>
                  <a:ea typeface="Comic Sans MS"/>
                  <a:cs typeface="Comic Sans MS"/>
                  <a:sym typeface="Comic Sans MS"/>
                </a:rPr>
                <a:t>Truth Table</a:t>
              </a:r>
              <a:endParaRPr/>
            </a:p>
          </p:txBody>
        </p:sp>
      </p:grpSp>
      <p:pic>
        <p:nvPicPr>
          <p:cNvPr id="747" name="Google Shape;747;p67"/>
          <p:cNvPicPr preferRelativeResize="0"/>
          <p:nvPr>
            <p:ph idx="1" type="body"/>
          </p:nvPr>
        </p:nvPicPr>
        <p:blipFill rotWithShape="1">
          <a:blip r:embed="rId6">
            <a:alphaModFix/>
          </a:blip>
          <a:srcRect b="0" l="0" r="0" t="0"/>
          <a:stretch/>
        </p:blipFill>
        <p:spPr>
          <a:xfrm>
            <a:off x="611187" y="6021387"/>
            <a:ext cx="4175125" cy="484187"/>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753" name="Google Shape;753;p6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Proof: By Contradiction</a:t>
            </a:r>
            <a:endParaRPr/>
          </a:p>
        </p:txBody>
      </p:sp>
      <p:sp>
        <p:nvSpPr>
          <p:cNvPr id="754" name="Google Shape;754;p68"/>
          <p:cNvSpPr txBox="1"/>
          <p:nvPr>
            <p:ph idx="1" type="body"/>
          </p:nvPr>
        </p:nvSpPr>
        <p:spPr>
          <a:xfrm>
            <a:off x="468312" y="2060575"/>
            <a:ext cx="8135937" cy="194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Since mod 2 arithmetic is symmetric,</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SzPts val="1920"/>
              <a:buNone/>
            </a:pPr>
            <a:r>
              <a:rPr b="0" i="0" lang="en-US" sz="3200" u="none">
                <a:solidFill>
                  <a:schemeClr val="dk1"/>
                </a:solidFill>
                <a:latin typeface="Times New Roman"/>
                <a:ea typeface="Times New Roman"/>
                <a:cs typeface="Times New Roman"/>
                <a:sym typeface="Times New Roman"/>
              </a:rPr>
              <a:t>This implies</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pic>
        <p:nvPicPr>
          <p:cNvPr id="755" name="Google Shape;755;p68"/>
          <p:cNvPicPr preferRelativeResize="0"/>
          <p:nvPr>
            <p:ph idx="1" type="body"/>
          </p:nvPr>
        </p:nvPicPr>
        <p:blipFill rotWithShape="1">
          <a:blip r:embed="rId3">
            <a:alphaModFix/>
          </a:blip>
          <a:srcRect b="0" l="0" r="0" t="0"/>
          <a:stretch/>
        </p:blipFill>
        <p:spPr>
          <a:xfrm>
            <a:off x="1042987" y="3860800"/>
            <a:ext cx="3506787" cy="776287"/>
          </a:xfrm>
          <a:prstGeom prst="rect">
            <a:avLst/>
          </a:prstGeom>
          <a:noFill/>
          <a:ln>
            <a:noFill/>
          </a:ln>
        </p:spPr>
      </p:pic>
      <p:pic>
        <p:nvPicPr>
          <p:cNvPr id="756" name="Google Shape;756;p68"/>
          <p:cNvPicPr preferRelativeResize="0"/>
          <p:nvPr/>
        </p:nvPicPr>
        <p:blipFill rotWithShape="1">
          <a:blip r:embed="rId4">
            <a:alphaModFix/>
          </a:blip>
          <a:srcRect b="0" l="0" r="0" t="0"/>
          <a:stretch/>
        </p:blipFill>
        <p:spPr>
          <a:xfrm>
            <a:off x="971550" y="2708275"/>
            <a:ext cx="4011612" cy="466725"/>
          </a:xfrm>
          <a:prstGeom prst="rect">
            <a:avLst/>
          </a:prstGeom>
          <a:noFill/>
          <a:ln>
            <a:noFill/>
          </a:ln>
        </p:spPr>
      </p:pic>
      <p:pic>
        <p:nvPicPr>
          <p:cNvPr id="757" name="Google Shape;757;p68"/>
          <p:cNvPicPr preferRelativeResize="0"/>
          <p:nvPr>
            <p:ph idx="2" type="body"/>
          </p:nvPr>
        </p:nvPicPr>
        <p:blipFill rotWithShape="1">
          <a:blip r:embed="rId5">
            <a:alphaModFix/>
          </a:blip>
          <a:srcRect b="0" l="0" r="0" t="0"/>
          <a:stretch/>
        </p:blipFill>
        <p:spPr>
          <a:xfrm>
            <a:off x="1619250" y="4724400"/>
            <a:ext cx="5753100" cy="803275"/>
          </a:xfrm>
          <a:prstGeom prst="rect">
            <a:avLst/>
          </a:prstGeom>
          <a:noFill/>
          <a:ln>
            <a:noFill/>
          </a:ln>
        </p:spPr>
      </p:pic>
      <p:pic>
        <p:nvPicPr>
          <p:cNvPr id="758" name="Google Shape;758;p68"/>
          <p:cNvPicPr preferRelativeResize="0"/>
          <p:nvPr/>
        </p:nvPicPr>
        <p:blipFill rotWithShape="1">
          <a:blip r:embed="rId6">
            <a:alphaModFix/>
          </a:blip>
          <a:srcRect b="0" l="0" r="0" t="0"/>
          <a:stretch/>
        </p:blipFill>
        <p:spPr>
          <a:xfrm>
            <a:off x="1116012" y="5013325"/>
            <a:ext cx="384175" cy="282575"/>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764" name="Google Shape;764;p6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Proof: By Contradiction (contd.)</a:t>
            </a:r>
            <a:endParaRPr/>
          </a:p>
        </p:txBody>
      </p:sp>
      <p:sp>
        <p:nvSpPr>
          <p:cNvPr id="765" name="Google Shape;765;p69"/>
          <p:cNvSpPr txBox="1"/>
          <p:nvPr>
            <p:ph idx="1" type="body"/>
          </p:nvPr>
        </p:nvSpPr>
        <p:spPr>
          <a:xfrm>
            <a:off x="250825" y="2060575"/>
            <a:ext cx="8893175" cy="47974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Notice that </a:t>
            </a:r>
            <a:r>
              <a:rPr b="0" i="0" lang="en-US" sz="3200" u="none">
                <a:solidFill>
                  <a:srgbClr val="008000"/>
                </a:solidFill>
                <a:latin typeface="Times New Roman"/>
                <a:ea typeface="Times New Roman"/>
                <a:cs typeface="Times New Roman"/>
                <a:sym typeface="Times New Roman"/>
              </a:rPr>
              <a:t>wx + w</a:t>
            </a:r>
            <a:r>
              <a:rPr b="0" baseline="-25000" i="0" lang="en-US" sz="3200" u="none">
                <a:solidFill>
                  <a:srgbClr val="008000"/>
                </a:solidFill>
                <a:latin typeface="Times New Roman"/>
                <a:ea typeface="Times New Roman"/>
                <a:cs typeface="Times New Roman"/>
                <a:sym typeface="Times New Roman"/>
              </a:rPr>
              <a:t>0</a:t>
            </a:r>
            <a:r>
              <a:rPr b="0" i="0" lang="en-US" sz="3200" u="none">
                <a:solidFill>
                  <a:schemeClr val="dk1"/>
                </a:solidFill>
                <a:latin typeface="Times New Roman"/>
                <a:ea typeface="Times New Roman"/>
                <a:cs typeface="Times New Roman"/>
                <a:sym typeface="Times New Roman"/>
              </a:rPr>
              <a:t> is a first degree polynomial in </a:t>
            </a:r>
            <a:r>
              <a:rPr b="0" i="0" lang="en-US" sz="3200" u="none">
                <a:solidFill>
                  <a:srgbClr val="008000"/>
                </a:solidFill>
                <a:latin typeface="Times New Roman"/>
                <a:ea typeface="Times New Roman"/>
                <a:cs typeface="Times New Roman"/>
                <a:sym typeface="Times New Roman"/>
              </a:rPr>
              <a:t>x</a:t>
            </a:r>
            <a:r>
              <a:rPr b="0" i="0" lang="en-US" sz="3200" u="none">
                <a:solidFill>
                  <a:schemeClr val="dk1"/>
                </a:solidFill>
                <a:latin typeface="Times New Roman"/>
                <a:ea typeface="Times New Roman"/>
                <a:cs typeface="Times New Roman"/>
                <a:sym typeface="Times New Roman"/>
              </a:rPr>
              <a:t>, which must be less than  zero for </a:t>
            </a:r>
            <a:r>
              <a:rPr b="0" i="0" lang="en-US" sz="3200" u="none">
                <a:solidFill>
                  <a:srgbClr val="008000"/>
                </a:solidFill>
                <a:latin typeface="Times New Roman"/>
                <a:ea typeface="Times New Roman"/>
                <a:cs typeface="Times New Roman"/>
                <a:sym typeface="Times New Roman"/>
              </a:rPr>
              <a:t>x=0</a:t>
            </a:r>
            <a:r>
              <a:rPr b="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(0   0),</a:t>
            </a:r>
            <a:r>
              <a:rPr b="0" i="0" lang="en-US" sz="3200" u="none">
                <a:solidFill>
                  <a:schemeClr val="dk1"/>
                </a:solidFill>
                <a:latin typeface="Times New Roman"/>
                <a:ea typeface="Times New Roman"/>
                <a:cs typeface="Times New Roman"/>
                <a:sym typeface="Times New Roman"/>
              </a:rPr>
              <a:t> greater than zero for </a:t>
            </a:r>
            <a:r>
              <a:rPr b="0" i="0" lang="en-US" sz="3200" u="none">
                <a:solidFill>
                  <a:srgbClr val="008000"/>
                </a:solidFill>
                <a:latin typeface="Times New Roman"/>
                <a:ea typeface="Times New Roman"/>
                <a:cs typeface="Times New Roman"/>
                <a:sym typeface="Times New Roman"/>
              </a:rPr>
              <a:t>x=1 </a:t>
            </a:r>
            <a:r>
              <a:rPr b="0" i="0" lang="en-US" sz="3200" u="none">
                <a:solidFill>
                  <a:schemeClr val="dk1"/>
                </a:solidFill>
                <a:latin typeface="Times New Roman"/>
                <a:ea typeface="Times New Roman"/>
                <a:cs typeface="Times New Roman"/>
                <a:sym typeface="Times New Roman"/>
              </a:rPr>
              <a:t>(</a:t>
            </a:r>
            <a:r>
              <a:rPr b="0" i="0" lang="en-US" sz="3200" u="none">
                <a:solidFill>
                  <a:srgbClr val="008000"/>
                </a:solidFill>
                <a:latin typeface="Times New Roman"/>
                <a:ea typeface="Times New Roman"/>
                <a:cs typeface="Times New Roman"/>
                <a:sym typeface="Times New Roman"/>
              </a:rPr>
              <a:t>0   1</a:t>
            </a:r>
            <a:r>
              <a:rPr b="0" i="0" lang="en-US" sz="3200" u="none">
                <a:solidFill>
                  <a:schemeClr val="dk1"/>
                </a:solidFill>
                <a:latin typeface="Times New Roman"/>
                <a:ea typeface="Times New Roman"/>
                <a:cs typeface="Times New Roman"/>
                <a:sym typeface="Times New Roman"/>
              </a:rPr>
              <a:t> and </a:t>
            </a:r>
            <a:r>
              <a:rPr b="0" i="0" lang="en-US" sz="3200" u="none">
                <a:solidFill>
                  <a:srgbClr val="008000"/>
                </a:solidFill>
                <a:latin typeface="Times New Roman"/>
                <a:ea typeface="Times New Roman"/>
                <a:cs typeface="Times New Roman"/>
                <a:sym typeface="Times New Roman"/>
              </a:rPr>
              <a:t>1   0</a:t>
            </a:r>
            <a:r>
              <a:rPr b="0" i="0" lang="en-US" sz="3200" u="none">
                <a:solidFill>
                  <a:schemeClr val="dk1"/>
                </a:solidFill>
                <a:latin typeface="Times New Roman"/>
                <a:ea typeface="Times New Roman"/>
                <a:cs typeface="Times New Roman"/>
                <a:sym typeface="Times New Roman"/>
              </a:rPr>
              <a:t>), and less  than zero for </a:t>
            </a:r>
            <a:r>
              <a:rPr b="0" i="0" lang="en-US" sz="3200" u="none">
                <a:solidFill>
                  <a:srgbClr val="008000"/>
                </a:solidFill>
                <a:latin typeface="Times New Roman"/>
                <a:ea typeface="Times New Roman"/>
                <a:cs typeface="Times New Roman"/>
                <a:sym typeface="Times New Roman"/>
              </a:rPr>
              <a:t>x = 2 (1   1).</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This is impossible since </a:t>
            </a:r>
            <a:r>
              <a:rPr b="0" i="0" lang="en-US" sz="3200" u="none">
                <a:solidFill>
                  <a:schemeClr val="hlink"/>
                </a:solidFill>
                <a:latin typeface="Times New Roman"/>
                <a:ea typeface="Times New Roman"/>
                <a:cs typeface="Times New Roman"/>
                <a:sym typeface="Times New Roman"/>
              </a:rPr>
              <a:t>a first degree polynomial is monotonic and cannot therefore change sign more than once.</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 We thus conclude that there is no such polynomial, and that there is no TLN that can solve the XOR problem.</a:t>
            </a:r>
            <a:endParaRPr/>
          </a:p>
        </p:txBody>
      </p:sp>
      <p:pic>
        <p:nvPicPr>
          <p:cNvPr id="766" name="Google Shape;766;p69"/>
          <p:cNvPicPr preferRelativeResize="0"/>
          <p:nvPr>
            <p:ph idx="1" type="body"/>
          </p:nvPr>
        </p:nvPicPr>
        <p:blipFill rotWithShape="1">
          <a:blip r:embed="rId3">
            <a:alphaModFix/>
          </a:blip>
          <a:srcRect b="0" l="0" r="0" t="0"/>
          <a:stretch/>
        </p:blipFill>
        <p:spPr>
          <a:xfrm>
            <a:off x="6659562" y="3068637"/>
            <a:ext cx="238125" cy="254000"/>
          </a:xfrm>
          <a:prstGeom prst="rect">
            <a:avLst/>
          </a:prstGeom>
          <a:noFill/>
          <a:ln>
            <a:noFill/>
          </a:ln>
        </p:spPr>
      </p:pic>
      <p:pic>
        <p:nvPicPr>
          <p:cNvPr id="767" name="Google Shape;767;p69"/>
          <p:cNvPicPr preferRelativeResize="0"/>
          <p:nvPr>
            <p:ph idx="2" type="body"/>
          </p:nvPr>
        </p:nvPicPr>
        <p:blipFill rotWithShape="1">
          <a:blip r:embed="rId4">
            <a:alphaModFix/>
          </a:blip>
          <a:srcRect b="0" l="0" r="0" t="0"/>
          <a:stretch/>
        </p:blipFill>
        <p:spPr>
          <a:xfrm>
            <a:off x="4140200" y="3500437"/>
            <a:ext cx="239712" cy="255587"/>
          </a:xfrm>
          <a:prstGeom prst="rect">
            <a:avLst/>
          </a:prstGeom>
          <a:noFill/>
          <a:ln>
            <a:noFill/>
          </a:ln>
        </p:spPr>
      </p:pic>
      <p:pic>
        <p:nvPicPr>
          <p:cNvPr id="768" name="Google Shape;768;p69"/>
          <p:cNvPicPr preferRelativeResize="0"/>
          <p:nvPr/>
        </p:nvPicPr>
        <p:blipFill rotWithShape="1">
          <a:blip r:embed="rId5">
            <a:alphaModFix/>
          </a:blip>
          <a:srcRect b="0" l="0" r="0" t="0"/>
          <a:stretch/>
        </p:blipFill>
        <p:spPr>
          <a:xfrm>
            <a:off x="7667625" y="2636837"/>
            <a:ext cx="246062" cy="263525"/>
          </a:xfrm>
          <a:prstGeom prst="rect">
            <a:avLst/>
          </a:prstGeom>
          <a:noFill/>
          <a:ln>
            <a:noFill/>
          </a:ln>
        </p:spPr>
      </p:pic>
      <p:pic>
        <p:nvPicPr>
          <p:cNvPr id="769" name="Google Shape;769;p69"/>
          <p:cNvPicPr preferRelativeResize="0"/>
          <p:nvPr/>
        </p:nvPicPr>
        <p:blipFill rotWithShape="1">
          <a:blip r:embed="rId6">
            <a:alphaModFix/>
          </a:blip>
          <a:srcRect b="0" l="0" r="0" t="0"/>
          <a:stretch/>
        </p:blipFill>
        <p:spPr>
          <a:xfrm>
            <a:off x="5219700" y="3068637"/>
            <a:ext cx="246062" cy="265112"/>
          </a:xfrm>
          <a:prstGeom prst="rect">
            <a:avLst/>
          </a:prstGeom>
          <a:noFill/>
          <a:ln>
            <a:noFill/>
          </a:ln>
        </p:spPr>
      </p:pic>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775" name="Google Shape;775;p7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Solving XOR Problem</a:t>
            </a:r>
            <a:endParaRPr/>
          </a:p>
        </p:txBody>
      </p:sp>
      <p:sp>
        <p:nvSpPr>
          <p:cNvPr id="776" name="Google Shape;776;p70"/>
          <p:cNvSpPr txBox="1"/>
          <p:nvPr>
            <p:ph idx="1" type="body"/>
          </p:nvPr>
        </p:nvSpPr>
        <p:spPr>
          <a:xfrm>
            <a:off x="0" y="1916112"/>
            <a:ext cx="4716462" cy="4941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OR and NAND functions realizable using a single binary neuron</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Combining OR and NAND neurons using a logical AND (which can be implemented using a third binary neuron), XOR problem can be solved</a:t>
            </a:r>
            <a:endParaRPr/>
          </a:p>
        </p:txBody>
      </p:sp>
      <p:pic>
        <p:nvPicPr>
          <p:cNvPr id="777" name="Google Shape;777;p70"/>
          <p:cNvPicPr preferRelativeResize="0"/>
          <p:nvPr>
            <p:ph idx="1" type="body"/>
          </p:nvPr>
        </p:nvPicPr>
        <p:blipFill rotWithShape="1">
          <a:blip r:embed="rId3">
            <a:alphaModFix/>
          </a:blip>
          <a:srcRect b="0" l="0" r="0" t="0"/>
          <a:stretch/>
        </p:blipFill>
        <p:spPr>
          <a:xfrm>
            <a:off x="4500562" y="2420937"/>
            <a:ext cx="4643437" cy="3435350"/>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783" name="Google Shape;783;p7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of TLNs to solve XOR</a:t>
            </a:r>
            <a:endParaRPr/>
          </a:p>
        </p:txBody>
      </p:sp>
      <p:sp>
        <p:nvSpPr>
          <p:cNvPr id="784" name="Google Shape;784;p71"/>
          <p:cNvSpPr txBox="1"/>
          <p:nvPr>
            <p:ph idx="1" type="body"/>
          </p:nvPr>
        </p:nvSpPr>
        <p:spPr>
          <a:xfrm>
            <a:off x="250825" y="1989137"/>
            <a:ext cx="5400675" cy="48688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two-layered network architecture to implement the XOR function.</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more common three-layered version of the same network with linear input units shown explicitly</a:t>
            </a:r>
            <a:endParaRPr/>
          </a:p>
        </p:txBody>
      </p:sp>
      <p:pic>
        <p:nvPicPr>
          <p:cNvPr id="785" name="Google Shape;785;p71"/>
          <p:cNvPicPr preferRelativeResize="0"/>
          <p:nvPr>
            <p:ph idx="1" type="body"/>
          </p:nvPr>
        </p:nvPicPr>
        <p:blipFill rotWithShape="1">
          <a:blip r:embed="rId3">
            <a:alphaModFix/>
          </a:blip>
          <a:srcRect b="0" l="0" r="0" t="0"/>
          <a:stretch/>
        </p:blipFill>
        <p:spPr>
          <a:xfrm>
            <a:off x="5508625" y="1700212"/>
            <a:ext cx="3419475" cy="2549525"/>
          </a:xfrm>
          <a:prstGeom prst="rect">
            <a:avLst/>
          </a:prstGeom>
          <a:noFill/>
          <a:ln cap="flat" cmpd="sng" w="19050">
            <a:solidFill>
              <a:srgbClr val="993366"/>
            </a:solidFill>
            <a:prstDash val="solid"/>
            <a:miter lim="524288"/>
            <a:headEnd len="sm" w="sm" type="none"/>
            <a:tailEnd len="sm" w="sm" type="none"/>
          </a:ln>
        </p:spPr>
      </p:pic>
      <p:pic>
        <p:nvPicPr>
          <p:cNvPr id="786" name="Google Shape;786;p71"/>
          <p:cNvPicPr preferRelativeResize="0"/>
          <p:nvPr>
            <p:ph idx="2" type="body"/>
          </p:nvPr>
        </p:nvPicPr>
        <p:blipFill rotWithShape="1">
          <a:blip r:embed="rId4">
            <a:alphaModFix/>
          </a:blip>
          <a:srcRect b="0" l="0" r="0" t="0"/>
          <a:stretch/>
        </p:blipFill>
        <p:spPr>
          <a:xfrm>
            <a:off x="5508625" y="4365625"/>
            <a:ext cx="3384550" cy="2154237"/>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792" name="Google Shape;792;p7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Capacity of a Simple Threshold Logic Neuron</a:t>
            </a:r>
            <a:endParaRPr/>
          </a:p>
        </p:txBody>
      </p:sp>
      <p:sp>
        <p:nvSpPr>
          <p:cNvPr id="793" name="Google Shape;793;p72"/>
          <p:cNvSpPr txBox="1"/>
          <p:nvPr>
            <p:ph idx="1" type="body"/>
          </p:nvPr>
        </p:nvSpPr>
        <p:spPr>
          <a:xfrm>
            <a:off x="323850" y="1989137"/>
            <a:ext cx="8640762" cy="48688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simple TLN implements a specific class of functions from </a:t>
            </a:r>
            <a:r>
              <a:rPr b="0" i="0" lang="en-US" sz="3200" u="none">
                <a:solidFill>
                  <a:srgbClr val="008000"/>
                </a:solidFill>
                <a:latin typeface="Times New Roman"/>
                <a:ea typeface="Times New Roman"/>
                <a:cs typeface="Times New Roman"/>
                <a:sym typeface="Times New Roman"/>
              </a:rPr>
              <a:t>R</a:t>
            </a:r>
            <a:r>
              <a:rPr b="0" baseline="30000" i="0" lang="en-US" sz="3200" u="none">
                <a:solidFill>
                  <a:srgbClr val="008000"/>
                </a:solidFill>
                <a:latin typeface="Times New Roman"/>
                <a:ea typeface="Times New Roman"/>
                <a:cs typeface="Times New Roman"/>
                <a:sym typeface="Times New Roman"/>
              </a:rPr>
              <a:t>n</a:t>
            </a:r>
            <a:r>
              <a:rPr b="0" baseline="30000" i="0"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into the set </a:t>
            </a:r>
            <a:r>
              <a:rPr b="0" i="0" lang="en-US" sz="3200" u="none">
                <a:solidFill>
                  <a:srgbClr val="008000"/>
                </a:solidFill>
                <a:latin typeface="Times New Roman"/>
                <a:ea typeface="Times New Roman"/>
                <a:cs typeface="Times New Roman"/>
                <a:sym typeface="Times New Roman"/>
              </a:rPr>
              <a:t>{0</a:t>
            </a:r>
            <a:r>
              <a:rPr b="0" i="1" lang="en-US" sz="3200" u="none">
                <a:solidFill>
                  <a:srgbClr val="008000"/>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namely, the class of linearly separable functions.</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hlink"/>
                </a:solidFill>
                <a:latin typeface="Times New Roman"/>
                <a:ea typeface="Times New Roman"/>
                <a:cs typeface="Times New Roman"/>
                <a:sym typeface="Times New Roman"/>
              </a:rPr>
              <a:t>If we were to arbitrarily assign image points 0 or 1 to some </a:t>
            </a:r>
            <a:r>
              <a:rPr b="0" i="1" lang="en-US" sz="3200" u="none">
                <a:solidFill>
                  <a:schemeClr val="hlink"/>
                </a:solidFill>
                <a:latin typeface="Times New Roman"/>
                <a:ea typeface="Times New Roman"/>
                <a:cs typeface="Times New Roman"/>
                <a:sym typeface="Times New Roman"/>
              </a:rPr>
              <a:t>p </a:t>
            </a:r>
            <a:r>
              <a:rPr b="0" i="0" lang="en-US" sz="3200" u="none">
                <a:solidFill>
                  <a:schemeClr val="hlink"/>
                </a:solidFill>
                <a:latin typeface="Times New Roman"/>
                <a:ea typeface="Times New Roman"/>
                <a:cs typeface="Times New Roman"/>
                <a:sym typeface="Times New Roman"/>
              </a:rPr>
              <a:t>domain points, how many such random assignments could we expect the TLN to</a:t>
            </a:r>
            <a:r>
              <a:rPr b="0" i="0" lang="en-US" sz="3200" u="none">
                <a:solidFill>
                  <a:schemeClr val="accent2"/>
                </a:solidFill>
                <a:latin typeface="Times New Roman"/>
                <a:ea typeface="Times New Roman"/>
                <a:cs typeface="Times New Roman"/>
                <a:sym typeface="Times New Roman"/>
              </a:rPr>
              <a:t> </a:t>
            </a:r>
            <a:r>
              <a:rPr b="0" i="0" lang="en-US" sz="3200" u="none">
                <a:solidFill>
                  <a:schemeClr val="hlink"/>
                </a:solidFill>
                <a:latin typeface="Times New Roman"/>
                <a:ea typeface="Times New Roman"/>
                <a:cs typeface="Times New Roman"/>
                <a:sym typeface="Times New Roman"/>
              </a:rPr>
              <a:t>successfully implement?</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number of such assignments that the TLN can correctly implement is called its </a:t>
            </a:r>
            <a:r>
              <a:rPr b="0" i="0" lang="en-US" sz="3200" u="none">
                <a:solidFill>
                  <a:schemeClr val="hlink"/>
                </a:solidFill>
                <a:latin typeface="Times New Roman"/>
                <a:ea typeface="Times New Roman"/>
                <a:cs typeface="Times New Roman"/>
                <a:sym typeface="Times New Roman"/>
              </a:rPr>
              <a:t>capacity</a:t>
            </a:r>
            <a:r>
              <a:rPr b="0" i="0" lang="en-US" sz="32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799" name="Google Shape;799;p7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Points in General Position</a:t>
            </a:r>
            <a:endParaRPr/>
          </a:p>
        </p:txBody>
      </p:sp>
      <p:sp>
        <p:nvSpPr>
          <p:cNvPr id="800" name="Google Shape;800;p73"/>
          <p:cNvSpPr txBox="1"/>
          <p:nvPr>
            <p:ph idx="1" type="body"/>
          </p:nvPr>
        </p:nvSpPr>
        <p:spPr>
          <a:xfrm>
            <a:off x="0" y="1844675"/>
            <a:ext cx="8964612" cy="48688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Denote the number of linear dichotomies that can be induced on </a:t>
            </a:r>
            <a:r>
              <a:rPr b="0" i="0" lang="en-US" sz="3200" u="none">
                <a:solidFill>
                  <a:srgbClr val="008000"/>
                </a:solidFill>
                <a:latin typeface="Times New Roman"/>
                <a:ea typeface="Times New Roman"/>
                <a:cs typeface="Times New Roman"/>
                <a:sym typeface="Times New Roman"/>
              </a:rPr>
              <a:t>p</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points in </a:t>
            </a:r>
            <a:r>
              <a:rPr b="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–dimensional space as </a:t>
            </a:r>
            <a:r>
              <a:rPr b="0" i="0" lang="en-US" sz="3200" u="none">
                <a:solidFill>
                  <a:srgbClr val="008000"/>
                </a:solidFill>
                <a:latin typeface="Times New Roman"/>
                <a:ea typeface="Times New Roman"/>
                <a:cs typeface="Times New Roman"/>
                <a:sym typeface="Times New Roman"/>
              </a:rPr>
              <a:t>L(p, n)</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8000"/>
                </a:solidFill>
                <a:latin typeface="Times New Roman"/>
                <a:ea typeface="Times New Roman"/>
                <a:cs typeface="Times New Roman"/>
                <a:sym typeface="Times New Roman"/>
              </a:rPr>
              <a:t>L(p, n)</a:t>
            </a:r>
            <a:r>
              <a:rPr b="0" i="0" lang="en-US" sz="3200" u="none">
                <a:solidFill>
                  <a:schemeClr val="dk1"/>
                </a:solidFill>
                <a:latin typeface="Times New Roman"/>
                <a:ea typeface="Times New Roman"/>
                <a:cs typeface="Times New Roman"/>
                <a:sym typeface="Times New Roman"/>
              </a:rPr>
              <a:t> is then equal to twice the number of ways in which </a:t>
            </a:r>
            <a:r>
              <a:rPr b="0" i="0" lang="en-US" sz="3200" u="none">
                <a:solidFill>
                  <a:srgbClr val="008000"/>
                </a:solidFill>
                <a:latin typeface="Times New Roman"/>
                <a:ea typeface="Times New Roman"/>
                <a:cs typeface="Times New Roman"/>
                <a:sym typeface="Times New Roman"/>
              </a:rPr>
              <a:t>p </a:t>
            </a:r>
            <a:r>
              <a:rPr b="0" i="0" lang="en-US" sz="3200" u="none">
                <a:solidFill>
                  <a:schemeClr val="dk1"/>
                </a:solidFill>
                <a:latin typeface="Times New Roman"/>
                <a:ea typeface="Times New Roman"/>
                <a:cs typeface="Times New Roman"/>
                <a:sym typeface="Times New Roman"/>
              </a:rPr>
              <a:t>points can be partitioned by an </a:t>
            </a:r>
            <a:r>
              <a:rPr b="0" i="0" lang="en-US" sz="3200" u="none">
                <a:solidFill>
                  <a:srgbClr val="008000"/>
                </a:solidFill>
                <a:latin typeface="Times New Roman"/>
                <a:ea typeface="Times New Roman"/>
                <a:cs typeface="Times New Roman"/>
                <a:sym typeface="Times New Roman"/>
              </a:rPr>
              <a:t>(n − 1)</a:t>
            </a:r>
            <a:r>
              <a:rPr b="0" i="0" lang="en-US" sz="3200" u="none">
                <a:solidFill>
                  <a:schemeClr val="dk1"/>
                </a:solidFill>
                <a:latin typeface="Times New Roman"/>
                <a:ea typeface="Times New Roman"/>
                <a:cs typeface="Times New Roman"/>
                <a:sym typeface="Times New Roman"/>
              </a:rPr>
              <a:t>–dimensional hyperplane, since for each distinct partition, there are two different classifications.</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 </a:t>
            </a:r>
            <a:r>
              <a:rPr b="0" i="0" lang="en-US" sz="3200" u="none">
                <a:solidFill>
                  <a:schemeClr val="hlink"/>
                </a:solidFill>
                <a:latin typeface="Times New Roman"/>
                <a:ea typeface="Times New Roman"/>
                <a:cs typeface="Times New Roman"/>
                <a:sym typeface="Times New Roman"/>
              </a:rPr>
              <a:t>Assumption:</a:t>
            </a:r>
            <a:r>
              <a:rPr b="0" i="0" lang="en-US" sz="3200" u="none">
                <a:solidFill>
                  <a:schemeClr val="dk1"/>
                </a:solidFill>
                <a:latin typeface="Times New Roman"/>
                <a:ea typeface="Times New Roman"/>
                <a:cs typeface="Times New Roman"/>
                <a:sym typeface="Times New Roman"/>
              </a:rPr>
              <a:t> No three points in space are collinear, since this would effectively reduce the number of inducible dichotomies.</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236" name="Google Shape;236;p3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Recognition</a:t>
            </a:r>
            <a:endParaRPr/>
          </a:p>
        </p:txBody>
      </p:sp>
      <p:sp>
        <p:nvSpPr>
          <p:cNvPr id="237" name="Google Shape;237;p38"/>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Real world embedded pattern recognition systems draw on the brain metaphor </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Applications include</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990099"/>
                </a:solidFill>
                <a:latin typeface="Times New Roman"/>
                <a:ea typeface="Times New Roman"/>
                <a:cs typeface="Times New Roman"/>
                <a:sym typeface="Times New Roman"/>
              </a:rPr>
              <a:t>ZIP code readers</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990099"/>
                </a:solidFill>
                <a:latin typeface="Times New Roman"/>
                <a:ea typeface="Times New Roman"/>
                <a:cs typeface="Times New Roman"/>
                <a:sym typeface="Times New Roman"/>
              </a:rPr>
              <a:t>DNA fingerprinting</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990099"/>
                </a:solidFill>
                <a:latin typeface="Times New Roman"/>
                <a:ea typeface="Times New Roman"/>
                <a:cs typeface="Times New Roman"/>
                <a:sym typeface="Times New Roman"/>
              </a:rPr>
              <a:t>Medical diagnosis</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990099"/>
                </a:solidFill>
                <a:latin typeface="Times New Roman"/>
                <a:ea typeface="Times New Roman"/>
                <a:cs typeface="Times New Roman"/>
                <a:sym typeface="Times New Roman"/>
              </a:rPr>
              <a:t>Occluded target recognition</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990099"/>
                </a:solidFill>
                <a:latin typeface="Times New Roman"/>
                <a:ea typeface="Times New Roman"/>
                <a:cs typeface="Times New Roman"/>
                <a:sym typeface="Times New Roman"/>
              </a:rPr>
              <a:t>Signature verification</a:t>
            </a:r>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7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06" name="Google Shape;806;p7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Definition: General Position</a:t>
            </a:r>
            <a:endParaRPr/>
          </a:p>
        </p:txBody>
      </p:sp>
      <p:sp>
        <p:nvSpPr>
          <p:cNvPr id="807" name="Google Shape;807;p74"/>
          <p:cNvSpPr txBox="1"/>
          <p:nvPr>
            <p:ph idx="1" type="body"/>
          </p:nvPr>
        </p:nvSpPr>
        <p:spPr>
          <a:xfrm>
            <a:off x="468312" y="1989137"/>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For </a:t>
            </a:r>
            <a:r>
              <a:rPr b="0" i="0" lang="en-US" sz="3200" u="none">
                <a:solidFill>
                  <a:srgbClr val="008000"/>
                </a:solidFill>
                <a:latin typeface="Times New Roman"/>
                <a:ea typeface="Times New Roman"/>
                <a:cs typeface="Times New Roman"/>
                <a:sym typeface="Times New Roman"/>
              </a:rPr>
              <a:t>p &gt; n</a:t>
            </a:r>
            <a:r>
              <a:rPr b="0" i="0" lang="en-US" sz="3200" u="none">
                <a:solidFill>
                  <a:schemeClr val="dk1"/>
                </a:solidFill>
                <a:latin typeface="Times New Roman"/>
                <a:ea typeface="Times New Roman"/>
                <a:cs typeface="Times New Roman"/>
                <a:sym typeface="Times New Roman"/>
              </a:rPr>
              <a:t>, we say that a set of </a:t>
            </a:r>
            <a:r>
              <a:rPr b="0" i="0" lang="en-US" sz="3200" u="none">
                <a:solidFill>
                  <a:srgbClr val="008000"/>
                </a:solidFill>
                <a:latin typeface="Times New Roman"/>
                <a:ea typeface="Times New Roman"/>
                <a:cs typeface="Times New Roman"/>
                <a:sym typeface="Times New Roman"/>
              </a:rPr>
              <a:t>p</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points is in </a:t>
            </a:r>
            <a:r>
              <a:rPr b="0" i="0" lang="en-US" sz="3200" u="none">
                <a:solidFill>
                  <a:schemeClr val="hlink"/>
                </a:solidFill>
                <a:latin typeface="Times New Roman"/>
                <a:ea typeface="Times New Roman"/>
                <a:cs typeface="Times New Roman"/>
                <a:sym typeface="Times New Roman"/>
              </a:rPr>
              <a:t>general position</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in a </a:t>
            </a:r>
            <a:r>
              <a:rPr b="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–dimensional space if and only if no subset of </a:t>
            </a:r>
            <a:r>
              <a:rPr b="0" i="0" lang="en-US" sz="3200" u="none">
                <a:solidFill>
                  <a:srgbClr val="008000"/>
                </a:solidFill>
                <a:latin typeface="Times New Roman"/>
                <a:ea typeface="Times New Roman"/>
                <a:cs typeface="Times New Roman"/>
                <a:sym typeface="Times New Roman"/>
              </a:rPr>
              <a:t>n + 1</a:t>
            </a:r>
            <a:r>
              <a:rPr b="0" i="0" lang="en-US" sz="3200" u="none">
                <a:solidFill>
                  <a:schemeClr val="dk1"/>
                </a:solidFill>
                <a:latin typeface="Times New Roman"/>
                <a:ea typeface="Times New Roman"/>
                <a:cs typeface="Times New Roman"/>
                <a:sym typeface="Times New Roman"/>
              </a:rPr>
              <a:t> points lie on an </a:t>
            </a:r>
            <a:r>
              <a:rPr b="0" i="0" lang="en-US" sz="3200" u="none">
                <a:solidFill>
                  <a:srgbClr val="008000"/>
                </a:solidFill>
                <a:latin typeface="Times New Roman"/>
                <a:ea typeface="Times New Roman"/>
                <a:cs typeface="Times New Roman"/>
                <a:sym typeface="Times New Roman"/>
              </a:rPr>
              <a:t>(n − 1)</a:t>
            </a:r>
            <a:r>
              <a:rPr b="0" i="0" lang="en-US" sz="3200" u="none">
                <a:solidFill>
                  <a:schemeClr val="dk1"/>
                </a:solidFill>
                <a:latin typeface="Times New Roman"/>
                <a:ea typeface="Times New Roman"/>
                <a:cs typeface="Times New Roman"/>
                <a:sym typeface="Times New Roman"/>
              </a:rPr>
              <a:t>–dimensional hyperplane.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When </a:t>
            </a:r>
            <a:r>
              <a:rPr b="0" i="0" lang="en-US" sz="3200" u="none">
                <a:solidFill>
                  <a:srgbClr val="008000"/>
                </a:solidFill>
                <a:latin typeface="Times New Roman"/>
                <a:ea typeface="Times New Roman"/>
                <a:cs typeface="Times New Roman"/>
                <a:sym typeface="Times New Roman"/>
              </a:rPr>
              <a:t>p ≤ n</a:t>
            </a:r>
            <a:r>
              <a:rPr b="0" i="0" lang="en-US" sz="3200" u="none">
                <a:solidFill>
                  <a:schemeClr val="dk1"/>
                </a:solidFill>
                <a:latin typeface="Times New Roman"/>
                <a:ea typeface="Times New Roman"/>
                <a:cs typeface="Times New Roman"/>
                <a:sym typeface="Times New Roman"/>
              </a:rPr>
              <a:t>, a set of </a:t>
            </a:r>
            <a:r>
              <a:rPr b="0" i="0" lang="en-US" sz="3200" u="none">
                <a:solidFill>
                  <a:srgbClr val="008000"/>
                </a:solidFill>
                <a:latin typeface="Times New Roman"/>
                <a:ea typeface="Times New Roman"/>
                <a:cs typeface="Times New Roman"/>
                <a:sym typeface="Times New Roman"/>
              </a:rPr>
              <a:t>p</a:t>
            </a:r>
            <a:r>
              <a:rPr b="0" i="0" lang="en-US" sz="3200" u="none">
                <a:solidFill>
                  <a:schemeClr val="dk1"/>
                </a:solidFill>
                <a:latin typeface="Times New Roman"/>
                <a:ea typeface="Times New Roman"/>
                <a:cs typeface="Times New Roman"/>
                <a:sym typeface="Times New Roman"/>
              </a:rPr>
              <a:t> points is in general position if no </a:t>
            </a:r>
            <a:r>
              <a:rPr b="0" i="0" lang="en-US" sz="3200" u="none">
                <a:solidFill>
                  <a:srgbClr val="008000"/>
                </a:solidFill>
                <a:latin typeface="Times New Roman"/>
                <a:ea typeface="Times New Roman"/>
                <a:cs typeface="Times New Roman"/>
                <a:sym typeface="Times New Roman"/>
              </a:rPr>
              <a:t>(</a:t>
            </a:r>
            <a:r>
              <a:rPr b="0" i="1" lang="en-US" sz="3200" u="none">
                <a:solidFill>
                  <a:srgbClr val="008000"/>
                </a:solidFill>
                <a:latin typeface="Times New Roman"/>
                <a:ea typeface="Times New Roman"/>
                <a:cs typeface="Times New Roman"/>
                <a:sym typeface="Times New Roman"/>
              </a:rPr>
              <a:t>n </a:t>
            </a:r>
            <a:r>
              <a:rPr b="0" i="0" lang="en-US" sz="3200" u="none">
                <a:solidFill>
                  <a:srgbClr val="008000"/>
                </a:solidFill>
                <a:latin typeface="Times New Roman"/>
                <a:ea typeface="Times New Roman"/>
                <a:cs typeface="Times New Roman"/>
                <a:sym typeface="Times New Roman"/>
              </a:rPr>
              <a:t>− 2)</a:t>
            </a:r>
            <a:r>
              <a:rPr b="0" i="0" lang="en-US" sz="3200" u="none">
                <a:solidFill>
                  <a:schemeClr val="dk1"/>
                </a:solidFill>
                <a:latin typeface="Times New Roman"/>
                <a:ea typeface="Times New Roman"/>
                <a:cs typeface="Times New Roman"/>
                <a:sym typeface="Times New Roman"/>
              </a:rPr>
              <a:t>–dimensional hyperplane contains the set.</a:t>
            </a:r>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13" name="Google Shape;813;p7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sp>
        <p:nvSpPr>
          <p:cNvPr id="814" name="Google Shape;814;p75"/>
          <p:cNvSpPr txBox="1"/>
          <p:nvPr>
            <p:ph idx="1" type="body"/>
          </p:nvPr>
        </p:nvSpPr>
        <p:spPr>
          <a:xfrm>
            <a:off x="0" y="1916112"/>
            <a:ext cx="6443662" cy="47974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In top figure. Points are in general position. In bottom figure, points are not in general position.</a:t>
            </a:r>
            <a:endParaRPr/>
          </a:p>
          <a:p>
            <a:pPr indent="-342900" lvl="0" marL="342900" rtl="0" algn="l">
              <a:lnSpc>
                <a:spcPct val="8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lines </a:t>
            </a:r>
            <a:r>
              <a:rPr b="0" i="0" lang="en-US" sz="3200" u="none">
                <a:solidFill>
                  <a:srgbClr val="008000"/>
                </a:solidFill>
                <a:latin typeface="Times New Roman"/>
                <a:ea typeface="Times New Roman"/>
                <a:cs typeface="Times New Roman"/>
                <a:sym typeface="Times New Roman"/>
              </a:rPr>
              <a:t>l</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 . . , l</a:t>
            </a:r>
            <a:r>
              <a:rPr b="0" baseline="-25000" i="0" lang="en-US" sz="3200" u="none">
                <a:solidFill>
                  <a:srgbClr val="008000"/>
                </a:solidFill>
                <a:latin typeface="Times New Roman"/>
                <a:ea typeface="Times New Roman"/>
                <a:cs typeface="Times New Roman"/>
                <a:sym typeface="Times New Roman"/>
              </a:rPr>
              <a:t>7</a:t>
            </a:r>
            <a:r>
              <a:rPr b="0" i="0" lang="en-US" sz="3200" u="none">
                <a:solidFill>
                  <a:schemeClr val="dk1"/>
                </a:solidFill>
                <a:latin typeface="Times New Roman"/>
                <a:ea typeface="Times New Roman"/>
                <a:cs typeface="Times New Roman"/>
                <a:sym typeface="Times New Roman"/>
              </a:rPr>
              <a:t> implement all possible </a:t>
            </a:r>
            <a:r>
              <a:rPr b="0" i="1" lang="en-US" sz="3200" u="none">
                <a:solidFill>
                  <a:schemeClr val="dk1"/>
                </a:solidFill>
                <a:latin typeface="Times New Roman"/>
                <a:ea typeface="Times New Roman"/>
                <a:cs typeface="Times New Roman"/>
                <a:sym typeface="Times New Roman"/>
              </a:rPr>
              <a:t>linear partitions </a:t>
            </a:r>
            <a:r>
              <a:rPr b="0" i="0" lang="en-US" sz="3200" u="none">
                <a:solidFill>
                  <a:schemeClr val="dk1"/>
                </a:solidFill>
                <a:latin typeface="Times New Roman"/>
                <a:ea typeface="Times New Roman"/>
                <a:cs typeface="Times New Roman"/>
                <a:sym typeface="Times New Roman"/>
              </a:rPr>
              <a:t>of four points in top figure.</a:t>
            </a:r>
            <a:endParaRPr/>
          </a:p>
          <a:p>
            <a:pPr indent="-342900" lvl="0" marL="342900" rtl="0" algn="l">
              <a:lnSpc>
                <a:spcPct val="8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Line </a:t>
            </a:r>
            <a:r>
              <a:rPr b="0" i="1" lang="en-US" sz="3200" u="none">
                <a:solidFill>
                  <a:srgbClr val="008000"/>
                </a:solidFill>
                <a:latin typeface="Times New Roman"/>
                <a:ea typeface="Times New Roman"/>
                <a:cs typeface="Times New Roman"/>
                <a:sym typeface="Times New Roman"/>
              </a:rPr>
              <a:t>l</a:t>
            </a:r>
            <a:r>
              <a:rPr b="0" baseline="-25000" i="0" lang="en-US" sz="3200" u="none">
                <a:solidFill>
                  <a:srgbClr val="008000"/>
                </a:solidFill>
                <a:latin typeface="Times New Roman"/>
                <a:ea typeface="Times New Roman"/>
                <a:cs typeface="Times New Roman"/>
                <a:sym typeface="Times New Roman"/>
              </a:rPr>
              <a:t>3</a:t>
            </a:r>
            <a:r>
              <a:rPr b="0" i="0" lang="en-US" sz="3200" u="none">
                <a:solidFill>
                  <a:schemeClr val="dk1"/>
                </a:solidFill>
                <a:latin typeface="Times New Roman"/>
                <a:ea typeface="Times New Roman"/>
                <a:cs typeface="Times New Roman"/>
                <a:sym typeface="Times New Roman"/>
              </a:rPr>
              <a:t> in bottom figure could be a decision surface that implements either one of the following classifications: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 ∈ C</a:t>
            </a:r>
            <a:r>
              <a:rPr b="0" baseline="-25000" i="0" lang="en-US" sz="3200" u="none">
                <a:solidFill>
                  <a:srgbClr val="008000"/>
                </a:solidFill>
                <a:latin typeface="Times New Roman"/>
                <a:ea typeface="Times New Roman"/>
                <a:cs typeface="Times New Roman"/>
                <a:sym typeface="Times New Roman"/>
              </a:rPr>
              <a:t>0</a:t>
            </a:r>
            <a:r>
              <a:rPr b="0" i="0" lang="en-US" sz="3200" u="none">
                <a:solidFill>
                  <a:schemeClr val="dk1"/>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3</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4</a:t>
            </a:r>
            <a:r>
              <a:rPr b="0" i="0" lang="en-US" sz="3200" u="none">
                <a:solidFill>
                  <a:srgbClr val="008000"/>
                </a:solidFill>
                <a:latin typeface="Times New Roman"/>
                <a:ea typeface="Times New Roman"/>
                <a:cs typeface="Times New Roman"/>
                <a:sym typeface="Times New Roman"/>
              </a:rPr>
              <a:t>} ∈ C</a:t>
            </a:r>
            <a:r>
              <a:rPr b="0" baseline="-2500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or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 ∈ C</a:t>
            </a:r>
            <a:r>
              <a:rPr b="0" baseline="-25000" i="0" lang="en-US" sz="3200" u="none">
                <a:solidFill>
                  <a:srgbClr val="008000"/>
                </a:solidFill>
                <a:latin typeface="Times New Roman"/>
                <a:ea typeface="Times New Roman"/>
                <a:cs typeface="Times New Roman"/>
                <a:sym typeface="Times New Roman"/>
              </a:rPr>
              <a:t>1</a:t>
            </a:r>
            <a:r>
              <a:rPr b="0" baseline="-25000" i="0"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and </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3</a:t>
            </a:r>
            <a:r>
              <a:rPr b="0" i="0" lang="en-US" sz="3200" u="none">
                <a:solidFill>
                  <a:srgbClr val="008000"/>
                </a:solidFill>
                <a:latin typeface="Times New Roman"/>
                <a:ea typeface="Times New Roman"/>
                <a:cs typeface="Times New Roman"/>
                <a:sym typeface="Times New Roman"/>
              </a:rPr>
              <a:t>,X</a:t>
            </a:r>
            <a:r>
              <a:rPr b="0" baseline="-25000" i="0" lang="en-US" sz="3200" u="none">
                <a:solidFill>
                  <a:srgbClr val="008000"/>
                </a:solidFill>
                <a:latin typeface="Times New Roman"/>
                <a:ea typeface="Times New Roman"/>
                <a:cs typeface="Times New Roman"/>
                <a:sym typeface="Times New Roman"/>
              </a:rPr>
              <a:t>4</a:t>
            </a:r>
            <a:r>
              <a:rPr b="0" i="0" lang="en-US" sz="3200" u="none">
                <a:solidFill>
                  <a:srgbClr val="008000"/>
                </a:solidFill>
                <a:latin typeface="Times New Roman"/>
                <a:ea typeface="Times New Roman"/>
                <a:cs typeface="Times New Roman"/>
                <a:sym typeface="Times New Roman"/>
              </a:rPr>
              <a:t>} ∈ C</a:t>
            </a:r>
            <a:r>
              <a:rPr b="0" baseline="-25000" i="0" lang="en-US" sz="3200" u="none">
                <a:solidFill>
                  <a:srgbClr val="008000"/>
                </a:solidFill>
                <a:latin typeface="Times New Roman"/>
                <a:ea typeface="Times New Roman"/>
                <a:cs typeface="Times New Roman"/>
                <a:sym typeface="Times New Roman"/>
              </a:rPr>
              <a:t>0</a:t>
            </a:r>
            <a:r>
              <a:rPr b="0" i="0" lang="en-US" sz="3200" u="none">
                <a:solidFill>
                  <a:schemeClr val="dk1"/>
                </a:solidFill>
                <a:latin typeface="Times New Roman"/>
                <a:ea typeface="Times New Roman"/>
                <a:cs typeface="Times New Roman"/>
                <a:sym typeface="Times New Roman"/>
              </a:rPr>
              <a:t>.</a:t>
            </a:r>
            <a:endParaRPr/>
          </a:p>
        </p:txBody>
      </p:sp>
      <p:pic>
        <p:nvPicPr>
          <p:cNvPr id="815" name="Google Shape;815;p75"/>
          <p:cNvPicPr preferRelativeResize="0"/>
          <p:nvPr>
            <p:ph idx="1" type="body"/>
          </p:nvPr>
        </p:nvPicPr>
        <p:blipFill rotWithShape="1">
          <a:blip r:embed="rId3">
            <a:alphaModFix/>
          </a:blip>
          <a:srcRect b="0" l="0" r="0" t="0"/>
          <a:stretch/>
        </p:blipFill>
        <p:spPr>
          <a:xfrm>
            <a:off x="6804025" y="1897062"/>
            <a:ext cx="2339975" cy="2098675"/>
          </a:xfrm>
          <a:prstGeom prst="rect">
            <a:avLst/>
          </a:prstGeom>
          <a:noFill/>
          <a:ln cap="flat" cmpd="sng" w="19050">
            <a:solidFill>
              <a:srgbClr val="993366"/>
            </a:solidFill>
            <a:prstDash val="solid"/>
            <a:miter lim="524288"/>
            <a:headEnd len="sm" w="sm" type="none"/>
            <a:tailEnd len="sm" w="sm" type="none"/>
          </a:ln>
        </p:spPr>
      </p:pic>
      <p:pic>
        <p:nvPicPr>
          <p:cNvPr id="816" name="Google Shape;816;p75"/>
          <p:cNvPicPr preferRelativeResize="0"/>
          <p:nvPr>
            <p:ph idx="2" type="body"/>
          </p:nvPr>
        </p:nvPicPr>
        <p:blipFill rotWithShape="1">
          <a:blip r:embed="rId4">
            <a:alphaModFix/>
          </a:blip>
          <a:srcRect b="0" l="0" r="0" t="0"/>
          <a:stretch/>
        </p:blipFill>
        <p:spPr>
          <a:xfrm>
            <a:off x="6804025" y="4005262"/>
            <a:ext cx="2339975" cy="2168525"/>
          </a:xfrm>
          <a:prstGeom prst="rect">
            <a:avLst/>
          </a:prstGeom>
          <a:noFill/>
          <a:ln cap="flat" cmpd="sng" w="19050">
            <a:solidFill>
              <a:srgbClr val="993366"/>
            </a:solidFill>
            <a:prstDash val="solid"/>
            <a:miter lim="524288"/>
            <a:headEnd len="sm" w="sm" type="none"/>
            <a:tailEnd len="sm" w="sm" type="none"/>
          </a:ln>
        </p:spPr>
      </p:pic>
      <p:sp>
        <p:nvSpPr>
          <p:cNvPr id="817" name="Google Shape;817;p75"/>
          <p:cNvSpPr txBox="1"/>
          <p:nvPr/>
        </p:nvSpPr>
        <p:spPr>
          <a:xfrm>
            <a:off x="6254750" y="1341437"/>
            <a:ext cx="288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800"/>
              <a:buFont typeface="Comic Sans MS"/>
              <a:buNone/>
            </a:pPr>
            <a:r>
              <a:rPr b="0" i="0" lang="en-US" sz="1800" u="none">
                <a:solidFill>
                  <a:schemeClr val="folHlink"/>
                </a:solidFill>
                <a:latin typeface="Comic Sans MS"/>
                <a:ea typeface="Comic Sans MS"/>
                <a:cs typeface="Comic Sans MS"/>
                <a:sym typeface="Comic Sans MS"/>
              </a:rPr>
              <a:t>Points in general position</a:t>
            </a:r>
            <a:r>
              <a:rPr b="0" i="0" lang="en-US" sz="1800" u="none">
                <a:solidFill>
                  <a:schemeClr val="dk1"/>
                </a:solidFill>
                <a:latin typeface="Comic Sans MS"/>
                <a:ea typeface="Comic Sans MS"/>
                <a:cs typeface="Comic Sans MS"/>
                <a:sym typeface="Comic Sans MS"/>
              </a:rPr>
              <a:t>;</a:t>
            </a:r>
            <a:endParaRPr/>
          </a:p>
        </p:txBody>
      </p:sp>
      <p:sp>
        <p:nvSpPr>
          <p:cNvPr id="818" name="Google Shape;818;p75"/>
          <p:cNvSpPr txBox="1"/>
          <p:nvPr/>
        </p:nvSpPr>
        <p:spPr>
          <a:xfrm>
            <a:off x="5907087" y="6165850"/>
            <a:ext cx="32369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mic Sans MS"/>
              <a:buNone/>
            </a:pPr>
            <a:r>
              <a:rPr b="0" i="0" lang="en-US" sz="1800" u="none">
                <a:solidFill>
                  <a:schemeClr val="hlink"/>
                </a:solidFill>
                <a:latin typeface="Comic Sans MS"/>
                <a:ea typeface="Comic Sans MS"/>
                <a:cs typeface="Comic Sans MS"/>
                <a:sym typeface="Comic Sans MS"/>
              </a:rPr>
              <a:t>Points not in general position</a:t>
            </a:r>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24" name="Google Shape;824;p7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sp>
        <p:nvSpPr>
          <p:cNvPr id="825" name="Google Shape;825;p76"/>
          <p:cNvSpPr txBox="1"/>
          <p:nvPr>
            <p:ph idx="1" type="body"/>
          </p:nvPr>
        </p:nvSpPr>
        <p:spPr>
          <a:xfrm>
            <a:off x="0" y="1916112"/>
            <a:ext cx="6443662" cy="237648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920"/>
              <a:buFont typeface="Noto Sans Symbols"/>
              <a:buChar char="■"/>
            </a:pPr>
            <a:r>
              <a:rPr b="0" i="0" lang="en-US" sz="3200" u="none">
                <a:solidFill>
                  <a:srgbClr val="008000"/>
                </a:solidFill>
                <a:latin typeface="Times New Roman"/>
                <a:ea typeface="Times New Roman"/>
                <a:cs typeface="Times New Roman"/>
                <a:sym typeface="Times New Roman"/>
              </a:rPr>
              <a:t>C</a:t>
            </a:r>
            <a:r>
              <a:rPr b="0" baseline="-25000" i="0" lang="en-US" sz="3200" u="none">
                <a:solidFill>
                  <a:srgbClr val="008000"/>
                </a:solidFill>
                <a:latin typeface="Times New Roman"/>
                <a:ea typeface="Times New Roman"/>
                <a:cs typeface="Times New Roman"/>
                <a:sym typeface="Times New Roman"/>
              </a:rPr>
              <a:t>0</a:t>
            </a:r>
            <a:r>
              <a:rPr b="0" i="0" lang="en-US" sz="3200" u="none">
                <a:solidFill>
                  <a:schemeClr val="dk1"/>
                </a:solidFill>
                <a:latin typeface="Times New Roman"/>
                <a:ea typeface="Times New Roman"/>
                <a:cs typeface="Times New Roman"/>
                <a:sym typeface="Times New Roman"/>
              </a:rPr>
              <a:t> is the class identified by a TLN signal 0; </a:t>
            </a:r>
            <a:r>
              <a:rPr b="0" i="0" lang="en-US" sz="3200" u="none">
                <a:solidFill>
                  <a:srgbClr val="008000"/>
                </a:solidFill>
                <a:latin typeface="Times New Roman"/>
                <a:ea typeface="Times New Roman"/>
                <a:cs typeface="Times New Roman"/>
                <a:sym typeface="Times New Roman"/>
              </a:rPr>
              <a:t>C</a:t>
            </a:r>
            <a:r>
              <a:rPr b="0" baseline="-2500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is the class identified by a TLN signal 1.</a:t>
            </a:r>
            <a:endParaRPr/>
          </a:p>
          <a:p>
            <a:pPr indent="-342900" lvl="0" marL="342900" rtl="0" algn="l">
              <a:lnSpc>
                <a:spcPct val="8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In top figure, </a:t>
            </a:r>
            <a:r>
              <a:rPr b="0" i="0" lang="en-US" sz="3200" u="none">
                <a:solidFill>
                  <a:srgbClr val="009900"/>
                </a:solidFill>
                <a:latin typeface="Times New Roman"/>
                <a:ea typeface="Times New Roman"/>
                <a:cs typeface="Times New Roman"/>
                <a:sym typeface="Times New Roman"/>
              </a:rPr>
              <a:t>L(</a:t>
            </a:r>
            <a:r>
              <a:rPr b="0" i="1" lang="en-US" sz="3200" u="none">
                <a:solidFill>
                  <a:srgbClr val="009900"/>
                </a:solidFill>
                <a:latin typeface="Times New Roman"/>
                <a:ea typeface="Times New Roman"/>
                <a:cs typeface="Times New Roman"/>
                <a:sym typeface="Times New Roman"/>
              </a:rPr>
              <a:t>p,n</a:t>
            </a:r>
            <a:r>
              <a:rPr b="0" i="0" lang="en-US" sz="3200" u="none">
                <a:solidFill>
                  <a:srgbClr val="009900"/>
                </a:solidFill>
                <a:latin typeface="Times New Roman"/>
                <a:ea typeface="Times New Roman"/>
                <a:cs typeface="Times New Roman"/>
                <a:sym typeface="Times New Roman"/>
              </a:rPr>
              <a:t>)=2*7=14</a:t>
            </a:r>
            <a:r>
              <a:rPr b="0" i="0" lang="en-US" sz="3200" u="none">
                <a:solidFill>
                  <a:schemeClr val="dk1"/>
                </a:solidFill>
                <a:latin typeface="Times New Roman"/>
                <a:ea typeface="Times New Roman"/>
                <a:cs typeface="Times New Roman"/>
                <a:sym typeface="Times New Roman"/>
              </a:rPr>
              <a:t>.</a:t>
            </a:r>
            <a:endParaRPr/>
          </a:p>
        </p:txBody>
      </p:sp>
      <p:pic>
        <p:nvPicPr>
          <p:cNvPr id="826" name="Google Shape;826;p76"/>
          <p:cNvPicPr preferRelativeResize="0"/>
          <p:nvPr>
            <p:ph idx="1" type="body"/>
          </p:nvPr>
        </p:nvPicPr>
        <p:blipFill rotWithShape="1">
          <a:blip r:embed="rId3">
            <a:alphaModFix/>
          </a:blip>
          <a:srcRect b="0" l="0" r="0" t="0"/>
          <a:stretch/>
        </p:blipFill>
        <p:spPr>
          <a:xfrm>
            <a:off x="6804025" y="1897062"/>
            <a:ext cx="2339975" cy="2098675"/>
          </a:xfrm>
          <a:prstGeom prst="rect">
            <a:avLst/>
          </a:prstGeom>
          <a:noFill/>
          <a:ln cap="flat" cmpd="sng" w="19050">
            <a:solidFill>
              <a:srgbClr val="993366"/>
            </a:solidFill>
            <a:prstDash val="solid"/>
            <a:miter lim="524288"/>
            <a:headEnd len="sm" w="sm" type="none"/>
            <a:tailEnd len="sm" w="sm" type="none"/>
          </a:ln>
        </p:spPr>
      </p:pic>
      <p:pic>
        <p:nvPicPr>
          <p:cNvPr id="827" name="Google Shape;827;p76"/>
          <p:cNvPicPr preferRelativeResize="0"/>
          <p:nvPr>
            <p:ph idx="2" type="body"/>
          </p:nvPr>
        </p:nvPicPr>
        <p:blipFill rotWithShape="1">
          <a:blip r:embed="rId4">
            <a:alphaModFix/>
          </a:blip>
          <a:srcRect b="0" l="0" r="0" t="0"/>
          <a:stretch/>
        </p:blipFill>
        <p:spPr>
          <a:xfrm>
            <a:off x="6804025" y="4005262"/>
            <a:ext cx="2339975" cy="2168525"/>
          </a:xfrm>
          <a:prstGeom prst="rect">
            <a:avLst/>
          </a:prstGeom>
          <a:noFill/>
          <a:ln cap="flat" cmpd="sng" w="19050">
            <a:solidFill>
              <a:srgbClr val="993366"/>
            </a:solidFill>
            <a:prstDash val="solid"/>
            <a:miter lim="524288"/>
            <a:headEnd len="sm" w="sm" type="none"/>
            <a:tailEnd len="sm" w="sm" type="none"/>
          </a:ln>
        </p:spPr>
      </p:pic>
      <p:sp>
        <p:nvSpPr>
          <p:cNvPr id="828" name="Google Shape;828;p76"/>
          <p:cNvSpPr txBox="1"/>
          <p:nvPr/>
        </p:nvSpPr>
        <p:spPr>
          <a:xfrm>
            <a:off x="6254750" y="1341437"/>
            <a:ext cx="288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800"/>
              <a:buFont typeface="Comic Sans MS"/>
              <a:buNone/>
            </a:pPr>
            <a:r>
              <a:rPr b="0" i="0" lang="en-US" sz="1800" u="none">
                <a:solidFill>
                  <a:schemeClr val="folHlink"/>
                </a:solidFill>
                <a:latin typeface="Comic Sans MS"/>
                <a:ea typeface="Comic Sans MS"/>
                <a:cs typeface="Comic Sans MS"/>
                <a:sym typeface="Comic Sans MS"/>
              </a:rPr>
              <a:t>Points in general position</a:t>
            </a:r>
            <a:r>
              <a:rPr b="0" i="0" lang="en-US" sz="1800" u="none">
                <a:solidFill>
                  <a:schemeClr val="dk1"/>
                </a:solidFill>
                <a:latin typeface="Comic Sans MS"/>
                <a:ea typeface="Comic Sans MS"/>
                <a:cs typeface="Comic Sans MS"/>
                <a:sym typeface="Comic Sans MS"/>
              </a:rPr>
              <a:t>;</a:t>
            </a:r>
            <a:endParaRPr/>
          </a:p>
        </p:txBody>
      </p:sp>
      <p:sp>
        <p:nvSpPr>
          <p:cNvPr id="829" name="Google Shape;829;p76"/>
          <p:cNvSpPr txBox="1"/>
          <p:nvPr/>
        </p:nvSpPr>
        <p:spPr>
          <a:xfrm>
            <a:off x="5907087" y="6165850"/>
            <a:ext cx="32369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Comic Sans MS"/>
              <a:buNone/>
            </a:pPr>
            <a:r>
              <a:rPr b="0" i="0" lang="en-US" sz="1800" u="none">
                <a:solidFill>
                  <a:schemeClr val="hlink"/>
                </a:solidFill>
                <a:latin typeface="Comic Sans MS"/>
                <a:ea typeface="Comic Sans MS"/>
                <a:cs typeface="Comic Sans MS"/>
                <a:sym typeface="Comic Sans MS"/>
              </a:rPr>
              <a:t>Points not in general position</a:t>
            </a:r>
            <a:endParaRP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7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35" name="Google Shape;835;p7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Essential Question</a:t>
            </a:r>
            <a:endParaRPr/>
          </a:p>
        </p:txBody>
      </p:sp>
      <p:sp>
        <p:nvSpPr>
          <p:cNvPr id="836" name="Google Shape;836;p7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Given a set of </a:t>
            </a:r>
            <a:r>
              <a:rPr b="0" i="0" lang="en-US" sz="3200" u="none">
                <a:solidFill>
                  <a:srgbClr val="008000"/>
                </a:solidFill>
                <a:latin typeface="Times New Roman"/>
                <a:ea typeface="Times New Roman"/>
                <a:cs typeface="Times New Roman"/>
                <a:sym typeface="Times New Roman"/>
              </a:rPr>
              <a:t>p</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random points in </a:t>
            </a:r>
            <a:r>
              <a:rPr b="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–dimensional space, for how many of the </a:t>
            </a:r>
            <a:r>
              <a:rPr b="0" i="0" lang="en-US" sz="3200" u="none">
                <a:solidFill>
                  <a:srgbClr val="008000"/>
                </a:solidFill>
                <a:latin typeface="Times New Roman"/>
                <a:ea typeface="Times New Roman"/>
                <a:cs typeface="Times New Roman"/>
                <a:sym typeface="Times New Roman"/>
              </a:rPr>
              <a:t>2</a:t>
            </a:r>
            <a:r>
              <a:rPr b="0" baseline="30000" i="0" lang="en-US" sz="3200" u="none">
                <a:solidFill>
                  <a:srgbClr val="008000"/>
                </a:solidFill>
                <a:latin typeface="Times New Roman"/>
                <a:ea typeface="Times New Roman"/>
                <a:cs typeface="Times New Roman"/>
                <a:sym typeface="Times New Roman"/>
              </a:rPr>
              <a:t>p</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possible </a:t>
            </a:r>
            <a:r>
              <a:rPr b="0" i="0" lang="en-US" sz="3200" u="none">
                <a:solidFill>
                  <a:srgbClr val="008000"/>
                </a:solidFill>
                <a:latin typeface="Times New Roman"/>
                <a:ea typeface="Times New Roman"/>
                <a:cs typeface="Times New Roman"/>
                <a:sym typeface="Times New Roman"/>
              </a:rPr>
              <a:t>{0</a:t>
            </a:r>
            <a:r>
              <a:rPr b="0" i="1" lang="en-US" sz="3200" u="none">
                <a:solidFill>
                  <a:srgbClr val="008000"/>
                </a:solidFill>
                <a:latin typeface="Times New Roman"/>
                <a:ea typeface="Times New Roman"/>
                <a:cs typeface="Times New Roman"/>
                <a:sym typeface="Times New Roman"/>
              </a:rPr>
              <a:t>, </a:t>
            </a:r>
            <a:r>
              <a:rPr b="0" i="0" lang="en-US" sz="3200" u="none">
                <a:solidFill>
                  <a:srgbClr val="0080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assignments can we find a separating hyperplane that divides one class from another? </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answer is precisely </a:t>
            </a:r>
            <a:r>
              <a:rPr b="0" i="0" lang="en-US" sz="3200" u="none">
                <a:solidFill>
                  <a:srgbClr val="008000"/>
                </a:solidFill>
                <a:latin typeface="Times New Roman"/>
                <a:ea typeface="Times New Roman"/>
                <a:cs typeface="Times New Roman"/>
                <a:sym typeface="Times New Roman"/>
              </a:rPr>
              <a:t>L(p, n)</a:t>
            </a:r>
            <a:r>
              <a:rPr b="0" i="0" lang="en-US" sz="3200" u="none">
                <a:solidFill>
                  <a:schemeClr val="dk1"/>
                </a:solidFill>
                <a:latin typeface="Times New Roman"/>
                <a:ea typeface="Times New Roman"/>
                <a:cs typeface="Times New Roman"/>
                <a:sym typeface="Times New Roman"/>
              </a:rPr>
              <a:t>.</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7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42" name="Google Shape;842;p7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Number of Dichotomies</a:t>
            </a:r>
            <a:endParaRPr/>
          </a:p>
        </p:txBody>
      </p:sp>
      <p:sp>
        <p:nvSpPr>
          <p:cNvPr id="843" name="Google Shape;843;p78"/>
          <p:cNvSpPr txBox="1"/>
          <p:nvPr>
            <p:ph idx="1" type="body"/>
          </p:nvPr>
        </p:nvSpPr>
        <p:spPr>
          <a:xfrm>
            <a:off x="1182687" y="4148137"/>
            <a:ext cx="7772400" cy="19843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See text for details of the derivation</a:t>
            </a:r>
            <a:endParaRPr/>
          </a:p>
        </p:txBody>
      </p:sp>
      <p:pic>
        <p:nvPicPr>
          <p:cNvPr id="844" name="Google Shape;844;p78"/>
          <p:cNvPicPr preferRelativeResize="0"/>
          <p:nvPr/>
        </p:nvPicPr>
        <p:blipFill rotWithShape="1">
          <a:blip r:embed="rId3">
            <a:alphaModFix/>
          </a:blip>
          <a:srcRect b="0" l="0" r="0" t="0"/>
          <a:stretch/>
        </p:blipFill>
        <p:spPr>
          <a:xfrm>
            <a:off x="2062162" y="2133600"/>
            <a:ext cx="4752975" cy="1336675"/>
          </a:xfrm>
          <a:prstGeom prst="rect">
            <a:avLst/>
          </a:prstGeom>
          <a:noFill/>
          <a:ln cap="flat" cmpd="sng" w="19050">
            <a:solidFill>
              <a:srgbClr val="993366"/>
            </a:solidFill>
            <a:prstDash val="solid"/>
            <a:miter lim="800000"/>
            <a:headEnd len="sm" w="sm" type="none"/>
            <a:tailEnd len="sm" w="sm" type="none"/>
          </a:ln>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7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50" name="Google Shape;850;p7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Probabilistic Estimate of Computable Dichotomies</a:t>
            </a:r>
            <a:endParaRPr/>
          </a:p>
        </p:txBody>
      </p:sp>
      <p:sp>
        <p:nvSpPr>
          <p:cNvPr id="851" name="Google Shape;851;p79"/>
          <p:cNvSpPr txBox="1"/>
          <p:nvPr>
            <p:ph idx="1" type="body"/>
          </p:nvPr>
        </p:nvSpPr>
        <p:spPr>
          <a:xfrm>
            <a:off x="250825" y="1989137"/>
            <a:ext cx="41767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With </a:t>
            </a:r>
            <a:r>
              <a:rPr b="0" i="1" lang="en-US" sz="3200" u="none">
                <a:solidFill>
                  <a:schemeClr val="dk1"/>
                </a:solidFill>
                <a:latin typeface="Times New Roman"/>
                <a:ea typeface="Times New Roman"/>
                <a:cs typeface="Times New Roman"/>
                <a:sym typeface="Times New Roman"/>
              </a:rPr>
              <a:t>p </a:t>
            </a:r>
            <a:r>
              <a:rPr b="0" i="0" lang="en-US" sz="3200" u="none">
                <a:solidFill>
                  <a:schemeClr val="dk1"/>
                </a:solidFill>
                <a:latin typeface="Times New Roman"/>
                <a:ea typeface="Times New Roman"/>
                <a:cs typeface="Times New Roman"/>
                <a:sym typeface="Times New Roman"/>
              </a:rPr>
              <a:t>points in </a:t>
            </a:r>
            <a:r>
              <a:rPr b="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–dimensions there are </a:t>
            </a:r>
            <a:r>
              <a:rPr b="0" i="0" lang="en-US" sz="3200" u="none">
                <a:solidFill>
                  <a:srgbClr val="008000"/>
                </a:solidFill>
                <a:latin typeface="Times New Roman"/>
                <a:ea typeface="Times New Roman"/>
                <a:cs typeface="Times New Roman"/>
                <a:sym typeface="Times New Roman"/>
              </a:rPr>
              <a:t>2</a:t>
            </a:r>
            <a:r>
              <a:rPr b="0" baseline="30000" i="0" lang="en-US" sz="3200" u="none">
                <a:solidFill>
                  <a:srgbClr val="008000"/>
                </a:solidFill>
                <a:latin typeface="Times New Roman"/>
                <a:ea typeface="Times New Roman"/>
                <a:cs typeface="Times New Roman"/>
                <a:sym typeface="Times New Roman"/>
              </a:rPr>
              <a:t>p</a:t>
            </a:r>
            <a:r>
              <a:rPr b="0" i="0" lang="en-US" sz="3200" u="none">
                <a:solidFill>
                  <a:schemeClr val="dk1"/>
                </a:solidFill>
                <a:latin typeface="Times New Roman"/>
                <a:ea typeface="Times New Roman"/>
                <a:cs typeface="Times New Roman"/>
                <a:sym typeface="Times New Roman"/>
              </a:rPr>
              <a:t> possible functions. The probability that they are implementable by a TLN is then directly the ratio of </a:t>
            </a:r>
            <a:r>
              <a:rPr b="0" i="0" lang="en-US" sz="3200" u="none">
                <a:solidFill>
                  <a:srgbClr val="008000"/>
                </a:solidFill>
                <a:latin typeface="Times New Roman"/>
                <a:ea typeface="Times New Roman"/>
                <a:cs typeface="Times New Roman"/>
                <a:sym typeface="Times New Roman"/>
              </a:rPr>
              <a:t>L(p, n)</a:t>
            </a:r>
            <a:r>
              <a:rPr b="0" i="0" lang="en-US" sz="3200" u="none">
                <a:solidFill>
                  <a:schemeClr val="dk1"/>
                </a:solidFill>
                <a:latin typeface="Times New Roman"/>
                <a:ea typeface="Times New Roman"/>
                <a:cs typeface="Times New Roman"/>
                <a:sym typeface="Times New Roman"/>
              </a:rPr>
              <a:t> and </a:t>
            </a:r>
            <a:r>
              <a:rPr b="0" i="0" lang="en-US" sz="3200" u="none">
                <a:solidFill>
                  <a:srgbClr val="008000"/>
                </a:solidFill>
                <a:latin typeface="Times New Roman"/>
                <a:ea typeface="Times New Roman"/>
                <a:cs typeface="Times New Roman"/>
                <a:sym typeface="Times New Roman"/>
              </a:rPr>
              <a:t>2</a:t>
            </a:r>
            <a:r>
              <a:rPr b="0" baseline="30000" i="0" lang="en-US" sz="3200" u="none">
                <a:solidFill>
                  <a:srgbClr val="008000"/>
                </a:solidFill>
                <a:latin typeface="Times New Roman"/>
                <a:ea typeface="Times New Roman"/>
                <a:cs typeface="Times New Roman"/>
                <a:sym typeface="Times New Roman"/>
              </a:rPr>
              <a:t>p</a:t>
            </a:r>
            <a:r>
              <a:rPr b="0" i="0" lang="en-US" sz="3200" u="none">
                <a:solidFill>
                  <a:schemeClr val="dk1"/>
                </a:solidFill>
                <a:latin typeface="Times New Roman"/>
                <a:ea typeface="Times New Roman"/>
                <a:cs typeface="Times New Roman"/>
                <a:sym typeface="Times New Roman"/>
              </a:rPr>
              <a:t>.</a:t>
            </a:r>
            <a:endParaRPr/>
          </a:p>
        </p:txBody>
      </p:sp>
      <p:pic>
        <p:nvPicPr>
          <p:cNvPr id="852" name="Google Shape;852;p79"/>
          <p:cNvPicPr preferRelativeResize="0"/>
          <p:nvPr/>
        </p:nvPicPr>
        <p:blipFill rotWithShape="1">
          <a:blip r:embed="rId3">
            <a:alphaModFix/>
          </a:blip>
          <a:srcRect b="0" l="0" r="0" t="0"/>
          <a:stretch/>
        </p:blipFill>
        <p:spPr>
          <a:xfrm>
            <a:off x="4140200" y="2205037"/>
            <a:ext cx="5003800" cy="3419475"/>
          </a:xfrm>
          <a:prstGeom prst="rect">
            <a:avLst/>
          </a:prstGeom>
          <a:noFill/>
          <a:ln cap="flat" cmpd="sng" w="19050">
            <a:solidFill>
              <a:srgbClr val="993366"/>
            </a:solidFill>
            <a:prstDash val="solid"/>
            <a:miter lim="800000"/>
            <a:headEnd len="sm" w="sm" type="none"/>
            <a:tailEnd len="sm" w="sm" type="none"/>
          </a:ln>
        </p:spPr>
      </p:pic>
      <p:sp>
        <p:nvSpPr>
          <p:cNvPr id="853" name="Google Shape;853;p79"/>
          <p:cNvSpPr txBox="1"/>
          <p:nvPr/>
        </p:nvSpPr>
        <p:spPr>
          <a:xfrm>
            <a:off x="5508625" y="5661025"/>
            <a:ext cx="23225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Capacity of a TLN</a:t>
            </a:r>
            <a:endParaRP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59" name="Google Shape;859;p8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Probabilistic Estimate of Computable Dichotomies</a:t>
            </a:r>
            <a:endParaRPr/>
          </a:p>
        </p:txBody>
      </p:sp>
      <p:sp>
        <p:nvSpPr>
          <p:cNvPr id="860" name="Google Shape;860;p80"/>
          <p:cNvSpPr txBox="1"/>
          <p:nvPr>
            <p:ph idx="1" type="body"/>
          </p:nvPr>
        </p:nvSpPr>
        <p:spPr>
          <a:xfrm>
            <a:off x="250825" y="1989137"/>
            <a:ext cx="4176712" cy="30956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60"/>
              <a:buFont typeface="Noto Sans Symbols"/>
              <a:buChar char="■"/>
            </a:pPr>
            <a:r>
              <a:rPr b="0" i="0" lang="en-US" sz="3100" u="none">
                <a:solidFill>
                  <a:schemeClr val="dk1"/>
                </a:solidFill>
                <a:latin typeface="Times New Roman"/>
                <a:ea typeface="Times New Roman"/>
                <a:cs typeface="Times New Roman"/>
                <a:sym typeface="Times New Roman"/>
              </a:rPr>
              <a:t>The probability that a dichotomy defined on </a:t>
            </a:r>
            <a:r>
              <a:rPr b="0" i="0" lang="en-US" sz="3100" u="none">
                <a:solidFill>
                  <a:srgbClr val="008000"/>
                </a:solidFill>
                <a:latin typeface="Times New Roman"/>
                <a:ea typeface="Times New Roman"/>
                <a:cs typeface="Times New Roman"/>
                <a:sym typeface="Times New Roman"/>
              </a:rPr>
              <a:t>p </a:t>
            </a:r>
            <a:r>
              <a:rPr b="0" i="0" lang="en-US" sz="3100" u="none">
                <a:solidFill>
                  <a:schemeClr val="dk1"/>
                </a:solidFill>
                <a:latin typeface="Times New Roman"/>
                <a:ea typeface="Times New Roman"/>
                <a:cs typeface="Times New Roman"/>
                <a:sym typeface="Times New Roman"/>
              </a:rPr>
              <a:t>points in </a:t>
            </a:r>
            <a:r>
              <a:rPr b="0" i="0" lang="en-US" sz="3100" u="none">
                <a:solidFill>
                  <a:srgbClr val="008000"/>
                </a:solidFill>
                <a:latin typeface="Times New Roman"/>
                <a:ea typeface="Times New Roman"/>
                <a:cs typeface="Times New Roman"/>
                <a:sym typeface="Times New Roman"/>
              </a:rPr>
              <a:t>n</a:t>
            </a:r>
            <a:r>
              <a:rPr b="0" i="0" lang="en-US" sz="3100" u="none">
                <a:solidFill>
                  <a:schemeClr val="dk1"/>
                </a:solidFill>
                <a:latin typeface="Times New Roman"/>
                <a:ea typeface="Times New Roman"/>
                <a:cs typeface="Times New Roman"/>
                <a:sym typeface="Times New Roman"/>
              </a:rPr>
              <a:t>–dimensions</a:t>
            </a:r>
            <a:r>
              <a:rPr b="0" i="0" lang="en-US" sz="3200" u="none">
                <a:solidFill>
                  <a:schemeClr val="dk1"/>
                </a:solidFill>
                <a:latin typeface="Times New Roman"/>
                <a:ea typeface="Times New Roman"/>
                <a:cs typeface="Times New Roman"/>
                <a:sym typeface="Times New Roman"/>
              </a:rPr>
              <a:t> is computable by a TLN is</a:t>
            </a:r>
            <a:endParaRPr/>
          </a:p>
        </p:txBody>
      </p:sp>
      <p:pic>
        <p:nvPicPr>
          <p:cNvPr id="861" name="Google Shape;861;p80"/>
          <p:cNvPicPr preferRelativeResize="0"/>
          <p:nvPr>
            <p:ph idx="1" type="body"/>
          </p:nvPr>
        </p:nvPicPr>
        <p:blipFill rotWithShape="1">
          <a:blip r:embed="rId3">
            <a:alphaModFix/>
          </a:blip>
          <a:srcRect b="0" l="0" r="0" t="0"/>
          <a:stretch/>
        </p:blipFill>
        <p:spPr>
          <a:xfrm>
            <a:off x="539750" y="5084762"/>
            <a:ext cx="5111750" cy="782637"/>
          </a:xfrm>
          <a:prstGeom prst="rect">
            <a:avLst/>
          </a:prstGeom>
          <a:noFill/>
          <a:ln cap="flat" cmpd="sng" w="19050">
            <a:solidFill>
              <a:srgbClr val="993366"/>
            </a:solidFill>
            <a:prstDash val="solid"/>
            <a:miter lim="524288"/>
            <a:headEnd len="sm" w="sm" type="none"/>
            <a:tailEnd len="sm" w="sm" type="none"/>
          </a:ln>
        </p:spPr>
      </p:pic>
      <p:pic>
        <p:nvPicPr>
          <p:cNvPr id="862" name="Google Shape;862;p80"/>
          <p:cNvPicPr preferRelativeResize="0"/>
          <p:nvPr/>
        </p:nvPicPr>
        <p:blipFill rotWithShape="1">
          <a:blip r:embed="rId4">
            <a:alphaModFix/>
          </a:blip>
          <a:srcRect b="0" l="0" r="0" t="0"/>
          <a:stretch/>
        </p:blipFill>
        <p:spPr>
          <a:xfrm>
            <a:off x="6300787" y="5516562"/>
            <a:ext cx="2028825" cy="501650"/>
          </a:xfrm>
          <a:prstGeom prst="rect">
            <a:avLst/>
          </a:prstGeom>
          <a:noFill/>
          <a:ln cap="flat" cmpd="sng" w="19050">
            <a:solidFill>
              <a:srgbClr val="993366"/>
            </a:solidFill>
            <a:prstDash val="solid"/>
            <a:miter lim="800000"/>
            <a:headEnd len="sm" w="sm" type="none"/>
            <a:tailEnd len="sm" w="sm" type="none"/>
          </a:ln>
        </p:spPr>
      </p:pic>
      <p:pic>
        <p:nvPicPr>
          <p:cNvPr id="863" name="Google Shape;863;p80"/>
          <p:cNvPicPr preferRelativeResize="0"/>
          <p:nvPr/>
        </p:nvPicPr>
        <p:blipFill rotWithShape="1">
          <a:blip r:embed="rId5">
            <a:alphaModFix/>
          </a:blip>
          <a:srcRect b="0" l="0" r="0" t="0"/>
          <a:stretch/>
        </p:blipFill>
        <p:spPr>
          <a:xfrm>
            <a:off x="4500562" y="1876425"/>
            <a:ext cx="4249737" cy="2903537"/>
          </a:xfrm>
          <a:prstGeom prst="rect">
            <a:avLst/>
          </a:prstGeom>
          <a:noFill/>
          <a:ln cap="flat" cmpd="sng" w="19050">
            <a:solidFill>
              <a:srgbClr val="993366"/>
            </a:solidFill>
            <a:prstDash val="solid"/>
            <a:miter lim="800000"/>
            <a:headEnd len="sm" w="sm" type="none"/>
            <a:tailEnd len="sm" w="sm" type="none"/>
          </a:ln>
        </p:spPr>
      </p:pic>
      <p:sp>
        <p:nvSpPr>
          <p:cNvPr id="864" name="Google Shape;864;p80"/>
          <p:cNvSpPr txBox="1"/>
          <p:nvPr/>
        </p:nvSpPr>
        <p:spPr>
          <a:xfrm>
            <a:off x="6161087" y="5021262"/>
            <a:ext cx="23225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Capacity of a TLN</a:t>
            </a:r>
            <a:endParaRP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8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70" name="Google Shape;870;p8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Revisiting the XOR Problem</a:t>
            </a:r>
            <a:endParaRPr/>
          </a:p>
        </p:txBody>
      </p:sp>
      <p:sp>
        <p:nvSpPr>
          <p:cNvPr id="871" name="Google Shape;871;p81"/>
          <p:cNvSpPr txBox="1"/>
          <p:nvPr>
            <p:ph idx="1" type="body"/>
          </p:nvPr>
        </p:nvSpPr>
        <p:spPr>
          <a:xfrm>
            <a:off x="179387" y="2060575"/>
            <a:ext cx="8785225"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number of dichotomies </a:t>
            </a:r>
            <a:r>
              <a:rPr b="0" i="0" lang="en-US" sz="3200" u="none">
                <a:solidFill>
                  <a:srgbClr val="008000"/>
                </a:solidFill>
                <a:latin typeface="Times New Roman"/>
                <a:ea typeface="Times New Roman"/>
                <a:cs typeface="Times New Roman"/>
                <a:sym typeface="Times New Roman"/>
              </a:rPr>
              <a:t>L(p, n)</a:t>
            </a:r>
            <a:r>
              <a:rPr b="0" i="0" lang="en-US" sz="3200" u="none">
                <a:solidFill>
                  <a:schemeClr val="dk1"/>
                </a:solidFill>
                <a:latin typeface="Times New Roman"/>
                <a:ea typeface="Times New Roman"/>
                <a:cs typeface="Times New Roman"/>
                <a:sym typeface="Times New Roman"/>
              </a:rPr>
              <a:t> of </a:t>
            </a:r>
            <a:r>
              <a:rPr b="0" i="1" lang="en-US" sz="3200" u="none">
                <a:solidFill>
                  <a:schemeClr val="dk1"/>
                </a:solidFill>
                <a:latin typeface="Times New Roman"/>
                <a:ea typeface="Times New Roman"/>
                <a:cs typeface="Times New Roman"/>
                <a:sym typeface="Times New Roman"/>
              </a:rPr>
              <a:t>p </a:t>
            </a:r>
            <a:r>
              <a:rPr b="0" i="0" lang="en-US" sz="3200" u="none">
                <a:solidFill>
                  <a:schemeClr val="dk1"/>
                </a:solidFill>
                <a:latin typeface="Times New Roman"/>
                <a:ea typeface="Times New Roman"/>
                <a:cs typeface="Times New Roman"/>
                <a:sym typeface="Times New Roman"/>
              </a:rPr>
              <a:t>points in </a:t>
            </a:r>
            <a:r>
              <a:rPr b="0" i="0" lang="en-US" sz="3200" u="none">
                <a:solidFill>
                  <a:srgbClr val="0099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dimensions provides a direct measure of the number of Boolean functions defined on </a:t>
            </a:r>
            <a:r>
              <a:rPr b="0" i="0" lang="en-US" sz="3200" u="none">
                <a:solidFill>
                  <a:srgbClr val="009900"/>
                </a:solidFill>
                <a:latin typeface="Times New Roman"/>
                <a:ea typeface="Times New Roman"/>
                <a:cs typeface="Times New Roman"/>
                <a:sym typeface="Times New Roman"/>
              </a:rPr>
              <a:t>p</a:t>
            </a:r>
            <a:r>
              <a:rPr b="0" i="0" lang="en-US" sz="3200" u="none">
                <a:solidFill>
                  <a:schemeClr val="dk1"/>
                </a:solidFill>
                <a:latin typeface="Times New Roman"/>
                <a:ea typeface="Times New Roman"/>
                <a:cs typeface="Times New Roman"/>
                <a:sym typeface="Times New Roman"/>
              </a:rPr>
              <a:t> points that are computable by a TLN with </a:t>
            </a:r>
            <a:r>
              <a:rPr b="0" i="0" lang="en-US" sz="3200" u="none">
                <a:solidFill>
                  <a:srgbClr val="0099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inputs.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For example, a TLN with 2 inputs (and a bias weight) can compute the entire set of Boolean functions that are defined on 3 points in </a:t>
            </a:r>
            <a:r>
              <a:rPr b="0" i="0" lang="en-US" sz="3200" u="none">
                <a:solidFill>
                  <a:srgbClr val="009900"/>
                </a:solidFill>
                <a:latin typeface="Times New Roman"/>
                <a:ea typeface="Times New Roman"/>
                <a:cs typeface="Times New Roman"/>
                <a:sym typeface="Times New Roman"/>
              </a:rPr>
              <a:t>R</a:t>
            </a:r>
            <a:r>
              <a:rPr b="0" baseline="30000" i="0" lang="en-US" sz="3200" u="none">
                <a:solidFill>
                  <a:srgbClr val="009900"/>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a:t>
            </a:r>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8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77" name="Google Shape;877;p8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Revisiting the XOR Problem</a:t>
            </a:r>
            <a:endParaRPr/>
          </a:p>
        </p:txBody>
      </p:sp>
      <p:sp>
        <p:nvSpPr>
          <p:cNvPr id="878" name="Google Shape;878;p82"/>
          <p:cNvSpPr txBox="1"/>
          <p:nvPr>
            <p:ph idx="1" type="body"/>
          </p:nvPr>
        </p:nvSpPr>
        <p:spPr>
          <a:xfrm>
            <a:off x="539750" y="2060575"/>
            <a:ext cx="8397875" cy="43211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Because the total number of functions that can be defined on 3 points is </a:t>
            </a:r>
            <a:r>
              <a:rPr b="0" i="0" lang="en-US" sz="3200" u="none">
                <a:solidFill>
                  <a:srgbClr val="009900"/>
                </a:solidFill>
                <a:latin typeface="Times New Roman"/>
                <a:ea typeface="Times New Roman"/>
                <a:cs typeface="Times New Roman"/>
                <a:sym typeface="Times New Roman"/>
              </a:rPr>
              <a:t>2</a:t>
            </a:r>
            <a:r>
              <a:rPr b="0" baseline="30000" i="0" lang="en-US" sz="3200" u="none">
                <a:solidFill>
                  <a:srgbClr val="009900"/>
                </a:solidFill>
                <a:latin typeface="Times New Roman"/>
                <a:ea typeface="Times New Roman"/>
                <a:cs typeface="Times New Roman"/>
                <a:sym typeface="Times New Roman"/>
              </a:rPr>
              <a:t>3</a:t>
            </a:r>
            <a:r>
              <a:rPr b="0" i="0" lang="en-US" sz="3200" u="none">
                <a:solidFill>
                  <a:srgbClr val="009900"/>
                </a:solidFill>
                <a:latin typeface="Times New Roman"/>
                <a:ea typeface="Times New Roman"/>
                <a:cs typeface="Times New Roman"/>
                <a:sym typeface="Times New Roman"/>
              </a:rPr>
              <a:t> = 8</a:t>
            </a:r>
            <a:r>
              <a:rPr b="0" i="0" lang="en-US" sz="3200" u="none">
                <a:solidFill>
                  <a:schemeClr val="dk1"/>
                </a:solidFill>
                <a:latin typeface="Times New Roman"/>
                <a:ea typeface="Times New Roman"/>
                <a:cs typeface="Times New Roman"/>
                <a:sym typeface="Times New Roman"/>
              </a:rPr>
              <a:t>; and the total number of dichotomies that can be generated by 3 points in 2 dimensions is </a:t>
            </a:r>
            <a:r>
              <a:rPr b="0" i="0" lang="en-US" sz="3200" u="none">
                <a:solidFill>
                  <a:srgbClr val="009900"/>
                </a:solidFill>
                <a:latin typeface="Times New Roman"/>
                <a:ea typeface="Times New Roman"/>
                <a:cs typeface="Times New Roman"/>
                <a:sym typeface="Times New Roman"/>
              </a:rPr>
              <a:t>L(3, 2) = 8</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Adding a fourth point increases the total number of possible functions to </a:t>
            </a:r>
            <a:r>
              <a:rPr b="0" i="0" lang="en-US" sz="3200" u="none">
                <a:solidFill>
                  <a:srgbClr val="008000"/>
                </a:solidFill>
                <a:latin typeface="Times New Roman"/>
                <a:ea typeface="Times New Roman"/>
                <a:cs typeface="Times New Roman"/>
                <a:sym typeface="Times New Roman"/>
              </a:rPr>
              <a:t>2</a:t>
            </a:r>
            <a:r>
              <a:rPr b="0" baseline="30000" i="0" lang="en-US" sz="3200" u="none">
                <a:solidFill>
                  <a:srgbClr val="008000"/>
                </a:solidFill>
                <a:latin typeface="Times New Roman"/>
                <a:ea typeface="Times New Roman"/>
                <a:cs typeface="Times New Roman"/>
                <a:sym typeface="Times New Roman"/>
              </a:rPr>
              <a:t>4</a:t>
            </a:r>
            <a:r>
              <a:rPr b="0" i="0" lang="en-US" sz="3200" u="none">
                <a:solidFill>
                  <a:srgbClr val="008000"/>
                </a:solidFill>
                <a:latin typeface="Times New Roman"/>
                <a:ea typeface="Times New Roman"/>
                <a:cs typeface="Times New Roman"/>
                <a:sym typeface="Times New Roman"/>
              </a:rPr>
              <a:t> = 16</a:t>
            </a:r>
            <a:r>
              <a:rPr b="0" i="0" lang="en-US" sz="3200" u="none">
                <a:solidFill>
                  <a:schemeClr val="dk1"/>
                </a:solidFill>
                <a:latin typeface="Times New Roman"/>
                <a:ea typeface="Times New Roman"/>
                <a:cs typeface="Times New Roman"/>
                <a:sym typeface="Times New Roman"/>
              </a:rPr>
              <a:t>, whereas the total number of dichotomies that can be generated with 4 points in 2 dimensions is only </a:t>
            </a:r>
            <a:r>
              <a:rPr b="0" i="0" lang="en-US" sz="3200" u="none">
                <a:solidFill>
                  <a:srgbClr val="008000"/>
                </a:solidFill>
                <a:latin typeface="Times New Roman"/>
                <a:ea typeface="Times New Roman"/>
                <a:cs typeface="Times New Roman"/>
                <a:sym typeface="Times New Roman"/>
              </a:rPr>
              <a:t>L(4, 2) = 14</a:t>
            </a:r>
            <a:r>
              <a:rPr b="0" i="0" lang="en-US" sz="3200" u="none">
                <a:solidFill>
                  <a:schemeClr val="dk1"/>
                </a:solidFill>
                <a:latin typeface="Times New Roman"/>
                <a:ea typeface="Times New Roman"/>
                <a:cs typeface="Times New Roman"/>
                <a:sym typeface="Times New Roman"/>
              </a:rPr>
              <a:t>. </a:t>
            </a:r>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8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84" name="Google Shape;884;p8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Revisiting the XOR Problem</a:t>
            </a:r>
            <a:endParaRPr/>
          </a:p>
        </p:txBody>
      </p:sp>
      <p:sp>
        <p:nvSpPr>
          <p:cNvPr id="885" name="Google Shape;885;p83"/>
          <p:cNvSpPr txBox="1"/>
          <p:nvPr>
            <p:ph idx="1" type="body"/>
          </p:nvPr>
        </p:nvSpPr>
        <p:spPr>
          <a:xfrm>
            <a:off x="539750" y="2060575"/>
            <a:ext cx="8397875" cy="21605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Two functions (for example, XOR and XNOR considering the functions defined on </a:t>
            </a:r>
            <a:r>
              <a:rPr b="0" i="0" lang="en-US" sz="3200" u="none">
                <a:solidFill>
                  <a:srgbClr val="008000"/>
                </a:solidFill>
                <a:latin typeface="Times New Roman"/>
                <a:ea typeface="Times New Roman"/>
                <a:cs typeface="Times New Roman"/>
                <a:sym typeface="Times New Roman"/>
              </a:rPr>
              <a:t>B</a:t>
            </a:r>
            <a:r>
              <a:rPr b="0" baseline="30000" i="0" lang="en-US" sz="3200" u="none">
                <a:solidFill>
                  <a:srgbClr val="008000"/>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are not computable by a TLN (because they are not linearly separable).</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243" name="Google Shape;243;p3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 Pattern Classifier</a:t>
            </a:r>
            <a:endParaRPr/>
          </a:p>
        </p:txBody>
      </p:sp>
      <p:pic>
        <p:nvPicPr>
          <p:cNvPr id="244" name="Google Shape;244;p39"/>
          <p:cNvPicPr preferRelativeResize="0"/>
          <p:nvPr>
            <p:ph idx="1" type="body"/>
          </p:nvPr>
        </p:nvPicPr>
        <p:blipFill rotWithShape="1">
          <a:blip r:embed="rId3">
            <a:alphaModFix/>
          </a:blip>
          <a:srcRect b="0" l="0" r="0" t="0"/>
          <a:stretch/>
        </p:blipFill>
        <p:spPr>
          <a:xfrm>
            <a:off x="7242175" y="2106612"/>
            <a:ext cx="1695450" cy="1771650"/>
          </a:xfrm>
          <a:prstGeom prst="rect">
            <a:avLst/>
          </a:prstGeom>
          <a:noFill/>
          <a:ln>
            <a:noFill/>
          </a:ln>
        </p:spPr>
      </p:pic>
      <p:sp>
        <p:nvSpPr>
          <p:cNvPr id="245" name="Google Shape;245;p39"/>
          <p:cNvSpPr/>
          <p:nvPr/>
        </p:nvSpPr>
        <p:spPr>
          <a:xfrm>
            <a:off x="2987675" y="3141662"/>
            <a:ext cx="3095625" cy="1008062"/>
          </a:xfrm>
          <a:prstGeom prst="cube">
            <a:avLst>
              <a:gd fmla="val 25000" name="adj"/>
            </a:avLst>
          </a:prstGeom>
          <a:gradFill>
            <a:gsLst>
              <a:gs pos="0">
                <a:schemeClr val="lt1"/>
              </a:gs>
              <a:gs pos="100000">
                <a:srgbClr val="993366"/>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Pattern Recognition</a:t>
            </a:r>
            <a:endParaRPr/>
          </a:p>
          <a:p>
            <a:pPr indent="0" lvl="0" marL="0" marR="0" rtl="0" algn="ctr">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Machine</a:t>
            </a:r>
            <a:endParaRPr/>
          </a:p>
        </p:txBody>
      </p:sp>
      <p:sp>
        <p:nvSpPr>
          <p:cNvPr id="246" name="Google Shape;246;p39"/>
          <p:cNvSpPr/>
          <p:nvPr/>
        </p:nvSpPr>
        <p:spPr>
          <a:xfrm>
            <a:off x="428625" y="2420937"/>
            <a:ext cx="431800" cy="100806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7" name="Google Shape;247;p39"/>
          <p:cNvSpPr/>
          <p:nvPr/>
        </p:nvSpPr>
        <p:spPr>
          <a:xfrm>
            <a:off x="644525" y="2636837"/>
            <a:ext cx="431800" cy="100806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8" name="Google Shape;248;p39"/>
          <p:cNvSpPr/>
          <p:nvPr/>
        </p:nvSpPr>
        <p:spPr>
          <a:xfrm>
            <a:off x="860425" y="2852737"/>
            <a:ext cx="431800" cy="100806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9" name="Google Shape;249;p39"/>
          <p:cNvSpPr/>
          <p:nvPr/>
        </p:nvSpPr>
        <p:spPr>
          <a:xfrm>
            <a:off x="1076325" y="3068637"/>
            <a:ext cx="431800" cy="100806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0" name="Google Shape;250;p39"/>
          <p:cNvSpPr/>
          <p:nvPr/>
        </p:nvSpPr>
        <p:spPr>
          <a:xfrm>
            <a:off x="1292225" y="3284537"/>
            <a:ext cx="431800" cy="1008062"/>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1" name="Google Shape;251;p39"/>
          <p:cNvSpPr/>
          <p:nvPr/>
        </p:nvSpPr>
        <p:spPr>
          <a:xfrm>
            <a:off x="6948487" y="4076700"/>
            <a:ext cx="1368425" cy="1368425"/>
          </a:xfrm>
          <a:prstGeom prst="sun">
            <a:avLst>
              <a:gd fmla="val 25000" name="adj"/>
            </a:avLst>
          </a:prstGeom>
          <a:gradFill>
            <a:gsLst>
              <a:gs pos="0">
                <a:schemeClr val="lt1"/>
              </a:gs>
              <a:gs pos="100000">
                <a:schemeClr val="accent2"/>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2" name="Google Shape;252;p39"/>
          <p:cNvSpPr/>
          <p:nvPr/>
        </p:nvSpPr>
        <p:spPr>
          <a:xfrm>
            <a:off x="684212" y="5178425"/>
            <a:ext cx="2493962" cy="914400"/>
          </a:xfrm>
          <a:custGeom>
            <a:rect b="b" l="l" r="r" t="t"/>
            <a:pathLst>
              <a:path extrusionOk="0" h="120000" w="120000">
                <a:moveTo>
                  <a:pt x="0" y="0"/>
                </a:moveTo>
                <a:lnTo>
                  <a:pt x="120000" y="0"/>
                </a:lnTo>
                <a:lnTo>
                  <a:pt x="120000" y="120000"/>
                </a:lnTo>
                <a:lnTo>
                  <a:pt x="0" y="120000"/>
                </a:lnTo>
                <a:close/>
              </a:path>
              <a:path extrusionOk="0" fill="none" h="120000" w="120000">
                <a:moveTo>
                  <a:pt x="-37890" y="-792"/>
                </a:moveTo>
                <a:lnTo>
                  <a:pt x="22680" y="-792"/>
                </a:lnTo>
              </a:path>
            </a:pathLst>
          </a:cu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Vector of feature measurements</a:t>
            </a:r>
            <a:endParaRPr/>
          </a:p>
          <a:p>
            <a:pPr indent="0" lvl="0" marL="0" marR="0" rtl="0" algn="ctr">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FEATURE VECTOR</a:t>
            </a:r>
            <a:endParaRPr/>
          </a:p>
        </p:txBody>
      </p:sp>
      <p:sp>
        <p:nvSpPr>
          <p:cNvPr id="253" name="Google Shape;253;p39"/>
          <p:cNvSpPr/>
          <p:nvPr/>
        </p:nvSpPr>
        <p:spPr>
          <a:xfrm>
            <a:off x="2124075" y="3500437"/>
            <a:ext cx="792162" cy="358775"/>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rgbClr val="993366"/>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254" name="Google Shape;254;p39"/>
          <p:cNvCxnSpPr/>
          <p:nvPr/>
        </p:nvCxnSpPr>
        <p:spPr>
          <a:xfrm flipH="1" rot="10800000">
            <a:off x="6300787" y="3141662"/>
            <a:ext cx="792162" cy="431800"/>
          </a:xfrm>
          <a:prstGeom prst="straightConnector1">
            <a:avLst/>
          </a:prstGeom>
          <a:noFill/>
          <a:ln cap="flat" cmpd="sng" w="28575">
            <a:solidFill>
              <a:schemeClr val="dk1"/>
            </a:solidFill>
            <a:prstDash val="solid"/>
            <a:miter lim="800000"/>
            <a:headEnd len="med" w="med" type="none"/>
            <a:tailEnd len="med" w="med" type="stealth"/>
          </a:ln>
        </p:spPr>
      </p:cxnSp>
      <p:cxnSp>
        <p:nvCxnSpPr>
          <p:cNvPr id="255" name="Google Shape;255;p39"/>
          <p:cNvCxnSpPr/>
          <p:nvPr/>
        </p:nvCxnSpPr>
        <p:spPr>
          <a:xfrm>
            <a:off x="6300787" y="3573462"/>
            <a:ext cx="719137" cy="503237"/>
          </a:xfrm>
          <a:prstGeom prst="straightConnector1">
            <a:avLst/>
          </a:prstGeom>
          <a:noFill/>
          <a:ln cap="flat" cmpd="sng" w="28575">
            <a:solidFill>
              <a:schemeClr val="dk1"/>
            </a:solidFill>
            <a:prstDash val="solid"/>
            <a:miter lim="800000"/>
            <a:headEnd len="med" w="med" type="none"/>
            <a:tailEnd len="med" w="med" type="stealth"/>
          </a:ln>
        </p:spPr>
      </p:cxnSp>
      <p:sp>
        <p:nvSpPr>
          <p:cNvPr id="256" name="Google Shape;256;p39"/>
          <p:cNvSpPr txBox="1"/>
          <p:nvPr/>
        </p:nvSpPr>
        <p:spPr>
          <a:xfrm>
            <a:off x="788987" y="2363787"/>
            <a:ext cx="16843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wind velocity</a:t>
            </a:r>
            <a:endParaRPr/>
          </a:p>
        </p:txBody>
      </p:sp>
      <p:sp>
        <p:nvSpPr>
          <p:cNvPr id="257" name="Google Shape;257;p39"/>
          <p:cNvSpPr txBox="1"/>
          <p:nvPr/>
        </p:nvSpPr>
        <p:spPr>
          <a:xfrm>
            <a:off x="1116012" y="2651125"/>
            <a:ext cx="21304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relative humidity</a:t>
            </a:r>
            <a:endParaRPr/>
          </a:p>
        </p:txBody>
      </p:sp>
      <p:sp>
        <p:nvSpPr>
          <p:cNvPr id="258" name="Google Shape;258;p39"/>
          <p:cNvSpPr txBox="1"/>
          <p:nvPr/>
        </p:nvSpPr>
        <p:spPr>
          <a:xfrm>
            <a:off x="1417637" y="2940050"/>
            <a:ext cx="1498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cloud cover</a:t>
            </a:r>
            <a:endParaRPr/>
          </a:p>
        </p:txBody>
      </p:sp>
      <p:sp>
        <p:nvSpPr>
          <p:cNvPr id="259" name="Google Shape;259;p39"/>
          <p:cNvSpPr txBox="1"/>
          <p:nvPr/>
        </p:nvSpPr>
        <p:spPr>
          <a:xfrm>
            <a:off x="573087" y="2060575"/>
            <a:ext cx="16144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temperature</a:t>
            </a:r>
            <a:endParaRPr/>
          </a:p>
        </p:txBody>
      </p:sp>
      <p:sp>
        <p:nvSpPr>
          <p:cNvPr id="260" name="Google Shape;260;p39"/>
          <p:cNvSpPr/>
          <p:nvPr/>
        </p:nvSpPr>
        <p:spPr>
          <a:xfrm flipH="1">
            <a:off x="6400800" y="5584825"/>
            <a:ext cx="2138362" cy="481012"/>
          </a:xfrm>
          <a:custGeom>
            <a:rect b="b" l="l" r="r" t="t"/>
            <a:pathLst>
              <a:path extrusionOk="0" h="120000" w="120000">
                <a:moveTo>
                  <a:pt x="0" y="0"/>
                </a:moveTo>
                <a:lnTo>
                  <a:pt x="120000" y="0"/>
                </a:lnTo>
                <a:lnTo>
                  <a:pt x="120000" y="120000"/>
                </a:lnTo>
                <a:lnTo>
                  <a:pt x="0" y="120000"/>
                </a:lnTo>
                <a:close/>
              </a:path>
              <a:path extrusionOk="0" fill="none" h="120000" w="120000">
                <a:moveTo>
                  <a:pt x="-193759" y="-924"/>
                </a:moveTo>
                <a:lnTo>
                  <a:pt x="19760" y="-924"/>
                </a:lnTo>
              </a:path>
            </a:pathLst>
          </a:cu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PATTERN CLASSES</a:t>
            </a:r>
            <a:endParaRPr/>
          </a:p>
        </p:txBody>
      </p:sp>
      <p:sp>
        <p:nvSpPr>
          <p:cNvPr id="261" name="Google Shape;261;p39"/>
          <p:cNvSpPr txBox="1"/>
          <p:nvPr/>
        </p:nvSpPr>
        <p:spPr>
          <a:xfrm>
            <a:off x="7812087" y="1628775"/>
            <a:ext cx="6873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Rain</a:t>
            </a:r>
            <a:endParaRPr/>
          </a:p>
        </p:txBody>
      </p:sp>
      <p:sp>
        <p:nvSpPr>
          <p:cNvPr id="262" name="Google Shape;262;p39"/>
          <p:cNvSpPr txBox="1"/>
          <p:nvPr/>
        </p:nvSpPr>
        <p:spPr>
          <a:xfrm>
            <a:off x="7667625" y="3716337"/>
            <a:ext cx="908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Sunny</a:t>
            </a:r>
            <a:endParaRP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8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91" name="Google Shape;891;p8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To gain further insight…</a:t>
            </a:r>
            <a:endParaRPr/>
          </a:p>
        </p:txBody>
      </p:sp>
      <p:sp>
        <p:nvSpPr>
          <p:cNvPr id="892" name="Google Shape;892;p84"/>
          <p:cNvSpPr txBox="1"/>
          <p:nvPr>
            <p:ph idx="1" type="body"/>
          </p:nvPr>
        </p:nvSpPr>
        <p:spPr>
          <a:xfrm>
            <a:off x="566737" y="1752600"/>
            <a:ext cx="8469312" cy="45561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rgbClr val="008000"/>
                </a:solidFill>
                <a:latin typeface="Times New Roman"/>
                <a:ea typeface="Times New Roman"/>
                <a:cs typeface="Times New Roman"/>
                <a:sym typeface="Times New Roman"/>
              </a:rPr>
              <a:t>If we have a large number of dichotomies, the </a:t>
            </a:r>
            <a:r>
              <a:rPr b="0" i="1" lang="en-US" sz="3200" u="none">
                <a:solidFill>
                  <a:srgbClr val="008000"/>
                </a:solidFill>
                <a:latin typeface="Times New Roman"/>
                <a:ea typeface="Times New Roman"/>
                <a:cs typeface="Times New Roman"/>
                <a:sym typeface="Times New Roman"/>
              </a:rPr>
              <a:t>probability </a:t>
            </a:r>
            <a:r>
              <a:rPr b="0" i="0" lang="en-US" sz="3200" u="none">
                <a:solidFill>
                  <a:srgbClr val="008000"/>
                </a:solidFill>
                <a:latin typeface="Times New Roman"/>
                <a:ea typeface="Times New Roman"/>
                <a:cs typeface="Times New Roman"/>
                <a:sym typeface="Times New Roman"/>
              </a:rPr>
              <a:t>that the TLN will be able to solve a classification problem increases </a:t>
            </a:r>
            <a:r>
              <a:rPr b="0" i="0" lang="en-US" sz="3200" u="none">
                <a:solidFill>
                  <a:schemeClr val="dk1"/>
                </a:solidFill>
                <a:latin typeface="Times New Roman"/>
                <a:ea typeface="Times New Roman"/>
                <a:cs typeface="Times New Roman"/>
                <a:sym typeface="Times New Roman"/>
              </a:rPr>
              <a:t>i.e., there is a larger chance that some dichotomy will be able to solve the problem.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Since a TLN can solve only a linearly separable problem, to  solve a linearly non-separable problem we have to make it linearly separable. How can this transformation be effected ? </a:t>
            </a:r>
            <a:endParaRP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898" name="Google Shape;898;p8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To gain further insight…</a:t>
            </a:r>
            <a:endParaRPr/>
          </a:p>
        </p:txBody>
      </p:sp>
      <p:sp>
        <p:nvSpPr>
          <p:cNvPr id="899" name="Google Shape;899;p85"/>
          <p:cNvSpPr txBox="1"/>
          <p:nvPr>
            <p:ph idx="1" type="body"/>
          </p:nvPr>
        </p:nvSpPr>
        <p:spPr>
          <a:xfrm>
            <a:off x="566737" y="1752600"/>
            <a:ext cx="8469312" cy="45561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There are two ways:</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If somehow we can</a:t>
            </a:r>
            <a:r>
              <a:rPr b="0" i="0" lang="en-US" sz="2800" u="none">
                <a:solidFill>
                  <a:schemeClr val="accent2"/>
                </a:solidFill>
                <a:latin typeface="Times New Roman"/>
                <a:ea typeface="Times New Roman"/>
                <a:cs typeface="Times New Roman"/>
                <a:sym typeface="Times New Roman"/>
              </a:rPr>
              <a:t> </a:t>
            </a:r>
            <a:r>
              <a:rPr b="0" i="0" lang="en-US" sz="2800" u="none">
                <a:solidFill>
                  <a:schemeClr val="hlink"/>
                </a:solidFill>
                <a:latin typeface="Times New Roman"/>
                <a:ea typeface="Times New Roman"/>
                <a:cs typeface="Times New Roman"/>
                <a:sym typeface="Times New Roman"/>
              </a:rPr>
              <a:t>reduce the number of points p</a:t>
            </a:r>
            <a:r>
              <a:rPr b="0" i="0" lang="en-US" sz="2800" u="none">
                <a:solidFill>
                  <a:schemeClr val="dk1"/>
                </a:solidFill>
                <a:latin typeface="Times New Roman"/>
                <a:ea typeface="Times New Roman"/>
                <a:cs typeface="Times New Roman"/>
                <a:sym typeface="Times New Roman"/>
              </a:rPr>
              <a:t>, then it might be possible that the mapping from the reduced set of points into the range space may become linearly separable.</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We might </a:t>
            </a:r>
            <a:r>
              <a:rPr b="0" i="0" lang="en-US" sz="2800" u="none">
                <a:solidFill>
                  <a:schemeClr val="hlink"/>
                </a:solidFill>
                <a:latin typeface="Times New Roman"/>
                <a:ea typeface="Times New Roman"/>
                <a:cs typeface="Times New Roman"/>
                <a:sym typeface="Times New Roman"/>
              </a:rPr>
              <a:t>increase the dimension</a:t>
            </a:r>
            <a:r>
              <a:rPr b="0" i="0" lang="en-US" sz="2800" u="none">
                <a:solidFill>
                  <a:schemeClr val="dk1"/>
                </a:solidFill>
                <a:latin typeface="Times New Roman"/>
                <a:ea typeface="Times New Roman"/>
                <a:cs typeface="Times New Roman"/>
                <a:sym typeface="Times New Roman"/>
              </a:rPr>
              <a:t> since the number of possible linear dichotomies then increases, and the probability that the linearly nonseparable problem at hand becomes linearly separable, increases.</a:t>
            </a:r>
            <a:endParaRPr/>
          </a:p>
          <a:p>
            <a:pPr indent="-236220" lvl="0" marL="342900" rtl="0" algn="l">
              <a:spcBef>
                <a:spcPts val="560"/>
              </a:spcBef>
              <a:spcAft>
                <a:spcPts val="0"/>
              </a:spcAft>
              <a:buSzPts val="1680"/>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8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05" name="Google Shape;905;p8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Solution 1: Reduce the Number of Points</a:t>
            </a:r>
            <a:endParaRPr/>
          </a:p>
        </p:txBody>
      </p:sp>
      <p:pic>
        <p:nvPicPr>
          <p:cNvPr id="906" name="Google Shape;906;p86"/>
          <p:cNvPicPr preferRelativeResize="0"/>
          <p:nvPr>
            <p:ph idx="1" type="body"/>
          </p:nvPr>
        </p:nvPicPr>
        <p:blipFill rotWithShape="1">
          <a:blip r:embed="rId3">
            <a:alphaModFix/>
          </a:blip>
          <a:srcRect b="0" l="0" r="0" t="0"/>
          <a:stretch/>
        </p:blipFill>
        <p:spPr>
          <a:xfrm>
            <a:off x="1547812" y="1916112"/>
            <a:ext cx="6408737" cy="3244850"/>
          </a:xfrm>
          <a:prstGeom prst="rect">
            <a:avLst/>
          </a:prstGeom>
          <a:noFill/>
          <a:ln cap="flat" cmpd="sng" w="19050">
            <a:solidFill>
              <a:srgbClr val="993366"/>
            </a:solidFill>
            <a:prstDash val="solid"/>
            <a:miter lim="524288"/>
            <a:headEnd len="sm" w="sm" type="none"/>
            <a:tailEnd len="sm" w="sm" type="none"/>
          </a:ln>
        </p:spPr>
      </p:pic>
      <p:sp>
        <p:nvSpPr>
          <p:cNvPr id="907" name="Google Shape;907;p86"/>
          <p:cNvSpPr txBox="1"/>
          <p:nvPr>
            <p:ph idx="1" type="body"/>
          </p:nvPr>
        </p:nvSpPr>
        <p:spPr>
          <a:xfrm>
            <a:off x="250825" y="5202237"/>
            <a:ext cx="7772400" cy="1655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logical functions implemented by each TLN (first layer nodes do not compute anything) is indicated in the figure.</a:t>
            </a:r>
            <a:r>
              <a:rPr b="0" i="0" lang="en-US" sz="2800" u="none">
                <a:solidFill>
                  <a:schemeClr val="dk1"/>
                </a:solidFill>
                <a:latin typeface="Times New Roman"/>
                <a:ea typeface="Times New Roman"/>
                <a:cs typeface="Times New Roman"/>
                <a:sym typeface="Times New Roman"/>
              </a:rPr>
              <a:t> </a:t>
            </a:r>
            <a:endParaRP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8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13" name="Google Shape;913;p8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Solution 1: Reduce the Number of Points</a:t>
            </a:r>
            <a:endParaRPr/>
          </a:p>
        </p:txBody>
      </p:sp>
      <p:pic>
        <p:nvPicPr>
          <p:cNvPr id="914" name="Google Shape;914;p87"/>
          <p:cNvPicPr preferRelativeResize="0"/>
          <p:nvPr>
            <p:ph idx="1" type="body"/>
          </p:nvPr>
        </p:nvPicPr>
        <p:blipFill rotWithShape="1">
          <a:blip r:embed="rId3">
            <a:alphaModFix/>
          </a:blip>
          <a:srcRect b="0" l="0" r="0" t="0"/>
          <a:stretch/>
        </p:blipFill>
        <p:spPr>
          <a:xfrm>
            <a:off x="3017837" y="2043112"/>
            <a:ext cx="3813175" cy="1930400"/>
          </a:xfrm>
          <a:prstGeom prst="rect">
            <a:avLst/>
          </a:prstGeom>
          <a:noFill/>
          <a:ln cap="flat" cmpd="sng" w="19050">
            <a:solidFill>
              <a:srgbClr val="993366"/>
            </a:solidFill>
            <a:prstDash val="solid"/>
            <a:miter lim="524288"/>
            <a:headEnd len="sm" w="sm" type="none"/>
            <a:tailEnd len="sm" w="sm" type="none"/>
          </a:ln>
        </p:spPr>
      </p:pic>
      <p:sp>
        <p:nvSpPr>
          <p:cNvPr id="915" name="Google Shape;915;p87"/>
          <p:cNvSpPr txBox="1"/>
          <p:nvPr>
            <p:ph idx="1" type="body"/>
          </p:nvPr>
        </p:nvSpPr>
        <p:spPr>
          <a:xfrm>
            <a:off x="323850" y="4149725"/>
            <a:ext cx="7772400" cy="2708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XOR problem has been solved in two steps:</a:t>
            </a:r>
            <a:r>
              <a:rPr b="0" i="0" lang="en-US" sz="2800" u="none">
                <a:solidFill>
                  <a:schemeClr val="dk1"/>
                </a:solidFill>
                <a:latin typeface="Times New Roman"/>
                <a:ea typeface="Times New Roman"/>
                <a:cs typeface="Times New Roman"/>
                <a:sym typeface="Times New Roman"/>
              </a:rPr>
              <a:t>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first there is a map </a:t>
            </a:r>
            <a:r>
              <a:rPr b="0" i="0" lang="en-US" sz="2800" u="none">
                <a:solidFill>
                  <a:srgbClr val="008000"/>
                </a:solidFill>
                <a:latin typeface="Times New Roman"/>
                <a:ea typeface="Times New Roman"/>
                <a:cs typeface="Times New Roman"/>
                <a:sym typeface="Times New Roman"/>
              </a:rPr>
              <a:t>f</a:t>
            </a:r>
            <a:r>
              <a:rPr b="0" baseline="-25000" i="0" lang="en-US" sz="2800" u="none">
                <a:solidFill>
                  <a:srgbClr val="008000"/>
                </a:solidFill>
                <a:latin typeface="Times New Roman"/>
                <a:ea typeface="Times New Roman"/>
                <a:cs typeface="Times New Roman"/>
                <a:sym typeface="Times New Roman"/>
              </a:rPr>
              <a:t>1 </a:t>
            </a:r>
            <a:r>
              <a:rPr b="0" i="0" lang="en-US" sz="2800" u="none">
                <a:solidFill>
                  <a:srgbClr val="008000"/>
                </a:solidFill>
                <a:latin typeface="Times New Roman"/>
                <a:ea typeface="Times New Roman"/>
                <a:cs typeface="Times New Roman"/>
                <a:sym typeface="Times New Roman"/>
              </a:rPr>
              <a:t>: B</a:t>
            </a:r>
            <a:r>
              <a:rPr b="0" baseline="30000" i="0" lang="en-US" sz="2800" u="none">
                <a:solidFill>
                  <a:srgbClr val="008000"/>
                </a:solidFill>
                <a:latin typeface="Times New Roman"/>
                <a:ea typeface="Times New Roman"/>
                <a:cs typeface="Times New Roman"/>
                <a:sym typeface="Times New Roman"/>
              </a:rPr>
              <a:t>2</a:t>
            </a:r>
            <a:r>
              <a:rPr b="0" i="0" lang="en-US" sz="2800" u="none">
                <a:solidFill>
                  <a:srgbClr val="008000"/>
                </a:solidFill>
                <a:latin typeface="Times New Roman"/>
                <a:ea typeface="Times New Roman"/>
                <a:cs typeface="Times New Roman"/>
                <a:sym typeface="Times New Roman"/>
              </a:rPr>
              <a:t> → B</a:t>
            </a:r>
            <a:r>
              <a:rPr b="0" baseline="30000" i="0" lang="en-US" sz="2800" u="none">
                <a:solidFill>
                  <a:srgbClr val="008000"/>
                </a:solidFill>
                <a:latin typeface="Times New Roman"/>
                <a:ea typeface="Times New Roman"/>
                <a:cs typeface="Times New Roman"/>
                <a:sym typeface="Times New Roman"/>
              </a:rPr>
              <a:t>2</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Then, there is a second map </a:t>
            </a:r>
            <a:r>
              <a:rPr b="0" i="0" lang="en-US" sz="2800" u="none">
                <a:solidFill>
                  <a:srgbClr val="008000"/>
                </a:solidFill>
                <a:latin typeface="Times New Roman"/>
                <a:ea typeface="Times New Roman"/>
                <a:cs typeface="Times New Roman"/>
                <a:sym typeface="Times New Roman"/>
              </a:rPr>
              <a:t>f</a:t>
            </a:r>
            <a:r>
              <a:rPr b="0" baseline="-25000" i="0" lang="en-US" sz="2800" u="none">
                <a:solidFill>
                  <a:srgbClr val="008000"/>
                </a:solidFill>
                <a:latin typeface="Times New Roman"/>
                <a:ea typeface="Times New Roman"/>
                <a:cs typeface="Times New Roman"/>
                <a:sym typeface="Times New Roman"/>
              </a:rPr>
              <a:t>2</a:t>
            </a:r>
            <a:r>
              <a:rPr b="0" i="0" lang="en-US" sz="2800" u="none">
                <a:solidFill>
                  <a:srgbClr val="008000"/>
                </a:solidFill>
                <a:latin typeface="Times New Roman"/>
                <a:ea typeface="Times New Roman"/>
                <a:cs typeface="Times New Roman"/>
                <a:sym typeface="Times New Roman"/>
              </a:rPr>
              <a:t> : B</a:t>
            </a:r>
            <a:r>
              <a:rPr b="0" baseline="30000" i="0" lang="en-US" sz="2800" u="none">
                <a:solidFill>
                  <a:srgbClr val="008000"/>
                </a:solidFill>
                <a:latin typeface="Times New Roman"/>
                <a:ea typeface="Times New Roman"/>
                <a:cs typeface="Times New Roman"/>
                <a:sym typeface="Times New Roman"/>
              </a:rPr>
              <a:t>2</a:t>
            </a:r>
            <a:r>
              <a:rPr b="0" i="0" lang="en-US" sz="2800" u="none">
                <a:solidFill>
                  <a:srgbClr val="008000"/>
                </a:solidFill>
                <a:latin typeface="Times New Roman"/>
                <a:ea typeface="Times New Roman"/>
                <a:cs typeface="Times New Roman"/>
                <a:sym typeface="Times New Roman"/>
              </a:rPr>
              <a:t> → B</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Note that </a:t>
            </a:r>
            <a:r>
              <a:rPr b="0" i="0" lang="en-US" sz="3200" u="none">
                <a:solidFill>
                  <a:srgbClr val="008000"/>
                </a:solidFill>
                <a:latin typeface="Times New Roman"/>
                <a:ea typeface="Times New Roman"/>
                <a:cs typeface="Times New Roman"/>
                <a:sym typeface="Times New Roman"/>
              </a:rPr>
              <a:t>Y = f</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(X)</a:t>
            </a:r>
            <a:r>
              <a:rPr b="0" i="0" lang="en-US" sz="3200" u="none">
                <a:solidFill>
                  <a:schemeClr val="dk1"/>
                </a:solidFill>
                <a:latin typeface="Times New Roman"/>
                <a:ea typeface="Times New Roman"/>
                <a:cs typeface="Times New Roman"/>
                <a:sym typeface="Times New Roman"/>
              </a:rPr>
              <a:t> where</a:t>
            </a:r>
            <a:endParaRPr/>
          </a:p>
        </p:txBody>
      </p:sp>
      <p:pic>
        <p:nvPicPr>
          <p:cNvPr id="916" name="Google Shape;916;p87"/>
          <p:cNvPicPr preferRelativeResize="0"/>
          <p:nvPr>
            <p:ph idx="2" type="body"/>
          </p:nvPr>
        </p:nvPicPr>
        <p:blipFill rotWithShape="1">
          <a:blip r:embed="rId4">
            <a:alphaModFix/>
          </a:blip>
          <a:srcRect b="0" l="0" r="0" t="0"/>
          <a:stretch/>
        </p:blipFill>
        <p:spPr>
          <a:xfrm>
            <a:off x="5148262" y="6308725"/>
            <a:ext cx="3024187" cy="549275"/>
          </a:xfrm>
          <a:prstGeom prst="rect">
            <a:avLst/>
          </a:prstGeom>
          <a:noFill/>
          <a:ln>
            <a:noFill/>
          </a:ln>
        </p:spPr>
      </p:pic>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8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22" name="Google Shape;922;p88"/>
          <p:cNvSpPr txBox="1"/>
          <p:nvPr>
            <p:ph type="title"/>
          </p:nvPr>
        </p:nvSpPr>
        <p:spPr>
          <a:xfrm>
            <a:off x="574675" y="304800"/>
            <a:ext cx="83899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Four Points In 2-d Mapped To Three  Make XOR Linearly Separable</a:t>
            </a:r>
            <a:endParaRPr/>
          </a:p>
        </p:txBody>
      </p:sp>
      <p:pic>
        <p:nvPicPr>
          <p:cNvPr id="923" name="Google Shape;923;p88"/>
          <p:cNvPicPr preferRelativeResize="0"/>
          <p:nvPr>
            <p:ph idx="1" type="body"/>
          </p:nvPr>
        </p:nvPicPr>
        <p:blipFill rotWithShape="1">
          <a:blip r:embed="rId3">
            <a:alphaModFix/>
          </a:blip>
          <a:srcRect b="0" l="0" r="0" t="0"/>
          <a:stretch/>
        </p:blipFill>
        <p:spPr>
          <a:xfrm>
            <a:off x="3575050" y="2476500"/>
            <a:ext cx="5494337" cy="2335212"/>
          </a:xfrm>
          <a:prstGeom prst="rect">
            <a:avLst/>
          </a:prstGeom>
          <a:noFill/>
          <a:ln cap="flat" cmpd="sng" w="19050">
            <a:solidFill>
              <a:srgbClr val="993366"/>
            </a:solidFill>
            <a:prstDash val="solid"/>
            <a:miter lim="524288"/>
            <a:headEnd len="sm" w="sm" type="none"/>
            <a:tailEnd len="sm" w="sm" type="none"/>
          </a:ln>
        </p:spPr>
      </p:pic>
      <p:pic>
        <p:nvPicPr>
          <p:cNvPr id="924" name="Google Shape;924;p88"/>
          <p:cNvPicPr preferRelativeResize="0"/>
          <p:nvPr>
            <p:ph idx="2" type="body"/>
          </p:nvPr>
        </p:nvPicPr>
        <p:blipFill rotWithShape="1">
          <a:blip r:embed="rId4">
            <a:alphaModFix/>
          </a:blip>
          <a:srcRect b="0" l="0" r="0" t="0"/>
          <a:stretch/>
        </p:blipFill>
        <p:spPr>
          <a:xfrm>
            <a:off x="220662" y="2460625"/>
            <a:ext cx="3308350" cy="2400300"/>
          </a:xfrm>
          <a:prstGeom prst="rect">
            <a:avLst/>
          </a:prstGeom>
          <a:noFill/>
          <a:ln>
            <a:noFill/>
          </a:ln>
        </p:spPr>
      </p:pic>
      <p:cxnSp>
        <p:nvCxnSpPr>
          <p:cNvPr id="925" name="Google Shape;925;p88"/>
          <p:cNvCxnSpPr/>
          <p:nvPr/>
        </p:nvCxnSpPr>
        <p:spPr>
          <a:xfrm>
            <a:off x="7019925" y="2565400"/>
            <a:ext cx="1871662" cy="1582737"/>
          </a:xfrm>
          <a:prstGeom prst="straightConnector1">
            <a:avLst/>
          </a:prstGeom>
          <a:noFill/>
          <a:ln cap="flat" cmpd="sng" w="31750">
            <a:solidFill>
              <a:srgbClr val="008000"/>
            </a:solidFill>
            <a:prstDash val="solid"/>
            <a:miter lim="800000"/>
            <a:headEnd len="med" w="med" type="none"/>
            <a:tailEnd len="med" w="med" type="none"/>
          </a:ln>
        </p:spPr>
      </p:cxnSp>
      <p:cxnSp>
        <p:nvCxnSpPr>
          <p:cNvPr id="926" name="Google Shape;926;p88"/>
          <p:cNvCxnSpPr/>
          <p:nvPr/>
        </p:nvCxnSpPr>
        <p:spPr>
          <a:xfrm>
            <a:off x="1195387" y="3116262"/>
            <a:ext cx="504825" cy="0"/>
          </a:xfrm>
          <a:prstGeom prst="straightConnector1">
            <a:avLst/>
          </a:prstGeom>
          <a:noFill/>
          <a:ln cap="flat" cmpd="sng" w="31750">
            <a:solidFill>
              <a:srgbClr val="FF0000"/>
            </a:solidFill>
            <a:prstDash val="solid"/>
            <a:miter lim="800000"/>
            <a:headEnd len="med" w="med" type="none"/>
            <a:tailEnd len="med" w="med" type="triangle"/>
          </a:ln>
        </p:spPr>
      </p:cxnSp>
      <p:cxnSp>
        <p:nvCxnSpPr>
          <p:cNvPr id="927" name="Google Shape;927;p88"/>
          <p:cNvCxnSpPr/>
          <p:nvPr/>
        </p:nvCxnSpPr>
        <p:spPr>
          <a:xfrm>
            <a:off x="1220787" y="4484687"/>
            <a:ext cx="504825" cy="0"/>
          </a:xfrm>
          <a:prstGeom prst="straightConnector1">
            <a:avLst/>
          </a:prstGeom>
          <a:noFill/>
          <a:ln cap="flat" cmpd="sng" w="31750">
            <a:solidFill>
              <a:srgbClr val="FF0000"/>
            </a:solidFill>
            <a:prstDash val="solid"/>
            <a:miter lim="800000"/>
            <a:headEnd len="med" w="med" type="none"/>
            <a:tailEnd len="med" w="med" type="triangle"/>
          </a:ln>
        </p:spPr>
      </p:cxnSp>
      <p:sp>
        <p:nvSpPr>
          <p:cNvPr id="928" name="Google Shape;928;p88"/>
          <p:cNvSpPr/>
          <p:nvPr/>
        </p:nvSpPr>
        <p:spPr>
          <a:xfrm>
            <a:off x="1557337" y="3325812"/>
            <a:ext cx="1223962" cy="936625"/>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29" name="Google Shape;929;p88"/>
          <p:cNvCxnSpPr/>
          <p:nvPr/>
        </p:nvCxnSpPr>
        <p:spPr>
          <a:xfrm>
            <a:off x="1195387" y="3548062"/>
            <a:ext cx="360362" cy="144462"/>
          </a:xfrm>
          <a:prstGeom prst="straightConnector1">
            <a:avLst/>
          </a:prstGeom>
          <a:noFill/>
          <a:ln cap="flat" cmpd="sng" w="31750">
            <a:solidFill>
              <a:srgbClr val="FF0000"/>
            </a:solidFill>
            <a:prstDash val="solid"/>
            <a:miter lim="800000"/>
            <a:headEnd len="med" w="med" type="none"/>
            <a:tailEnd len="med" w="med" type="triangle"/>
          </a:ln>
        </p:spPr>
      </p:cxnSp>
      <p:cxnSp>
        <p:nvCxnSpPr>
          <p:cNvPr id="930" name="Google Shape;930;p88"/>
          <p:cNvCxnSpPr/>
          <p:nvPr/>
        </p:nvCxnSpPr>
        <p:spPr>
          <a:xfrm flipH="1" rot="10800000">
            <a:off x="1195387" y="3908425"/>
            <a:ext cx="360362" cy="144462"/>
          </a:xfrm>
          <a:prstGeom prst="straightConnector1">
            <a:avLst/>
          </a:prstGeom>
          <a:noFill/>
          <a:ln cap="flat" cmpd="sng" w="31750">
            <a:solidFill>
              <a:srgbClr val="FF0000"/>
            </a:solidFill>
            <a:prstDash val="solid"/>
            <a:miter lim="800000"/>
            <a:headEnd len="med" w="med" type="none"/>
            <a:tailEnd len="med" w="med" type="triangle"/>
          </a:ln>
        </p:spPr>
      </p:cxn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8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36" name="Google Shape;936;p8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Solution 2: Increase the Dimension</a:t>
            </a:r>
            <a:endParaRPr/>
          </a:p>
        </p:txBody>
      </p:sp>
      <p:sp>
        <p:nvSpPr>
          <p:cNvPr id="937" name="Google Shape;937;p89"/>
          <p:cNvSpPr txBox="1"/>
          <p:nvPr>
            <p:ph idx="1" type="body"/>
          </p:nvPr>
        </p:nvSpPr>
        <p:spPr>
          <a:xfrm>
            <a:off x="611187" y="5013325"/>
            <a:ext cx="8001000" cy="1655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We are now looking for an appropriate mapping </a:t>
            </a:r>
            <a:r>
              <a:rPr b="0" i="0" lang="en-US" sz="3200" u="none">
                <a:solidFill>
                  <a:srgbClr val="008000"/>
                </a:solidFill>
                <a:latin typeface="Times New Roman"/>
                <a:ea typeface="Times New Roman"/>
                <a:cs typeface="Times New Roman"/>
                <a:sym typeface="Times New Roman"/>
              </a:rPr>
              <a:t>f</a:t>
            </a:r>
            <a:r>
              <a:rPr b="0" baseline="-25000" i="0" lang="en-US" sz="3200" u="none">
                <a:solidFill>
                  <a:srgbClr val="008000"/>
                </a:solidFill>
                <a:latin typeface="Times New Roman"/>
                <a:ea typeface="Times New Roman"/>
                <a:cs typeface="Times New Roman"/>
                <a:sym typeface="Times New Roman"/>
              </a:rPr>
              <a:t>1</a:t>
            </a:r>
            <a:r>
              <a:rPr b="0" i="0" lang="en-US" sz="3200" u="none">
                <a:solidFill>
                  <a:srgbClr val="008000"/>
                </a:solidFill>
                <a:latin typeface="Times New Roman"/>
                <a:ea typeface="Times New Roman"/>
                <a:cs typeface="Times New Roman"/>
                <a:sym typeface="Times New Roman"/>
              </a:rPr>
              <a:t> : B</a:t>
            </a:r>
            <a:r>
              <a:rPr b="0" baseline="30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 → B</a:t>
            </a:r>
            <a:r>
              <a:rPr b="0" baseline="30000" i="0" lang="en-US" sz="3200" u="none">
                <a:solidFill>
                  <a:srgbClr val="008000"/>
                </a:solidFill>
                <a:latin typeface="Times New Roman"/>
                <a:ea typeface="Times New Roman"/>
                <a:cs typeface="Times New Roman"/>
                <a:sym typeface="Times New Roman"/>
              </a:rPr>
              <a:t>3</a:t>
            </a:r>
            <a:r>
              <a:rPr b="0" i="0" lang="en-US" sz="3200" u="none">
                <a:solidFill>
                  <a:schemeClr val="dk1"/>
                </a:solidFill>
                <a:latin typeface="Times New Roman"/>
                <a:ea typeface="Times New Roman"/>
                <a:cs typeface="Times New Roman"/>
                <a:sym typeface="Times New Roman"/>
              </a:rPr>
              <a:t> such that </a:t>
            </a:r>
            <a:r>
              <a:rPr b="0" i="0" lang="en-US" sz="3200" u="none">
                <a:solidFill>
                  <a:srgbClr val="008000"/>
                </a:solidFill>
                <a:latin typeface="Times New Roman"/>
                <a:ea typeface="Times New Roman"/>
                <a:cs typeface="Times New Roman"/>
                <a:sym typeface="Times New Roman"/>
              </a:rPr>
              <a:t>f</a:t>
            </a:r>
            <a:r>
              <a:rPr b="0" baseline="-25000" i="0" lang="en-US" sz="3200" u="none">
                <a:solidFill>
                  <a:srgbClr val="008000"/>
                </a:solidFill>
                <a:latin typeface="Times New Roman"/>
                <a:ea typeface="Times New Roman"/>
                <a:cs typeface="Times New Roman"/>
                <a:sym typeface="Times New Roman"/>
              </a:rPr>
              <a:t>2</a:t>
            </a:r>
            <a:r>
              <a:rPr b="0" i="0" lang="en-US" sz="3200" u="none">
                <a:solidFill>
                  <a:srgbClr val="008000"/>
                </a:solidFill>
                <a:latin typeface="Times New Roman"/>
                <a:ea typeface="Times New Roman"/>
                <a:cs typeface="Times New Roman"/>
                <a:sym typeface="Times New Roman"/>
              </a:rPr>
              <a:t> : B</a:t>
            </a:r>
            <a:r>
              <a:rPr b="0" baseline="30000" i="0" lang="en-US" sz="3200" u="none">
                <a:solidFill>
                  <a:srgbClr val="008000"/>
                </a:solidFill>
                <a:latin typeface="Times New Roman"/>
                <a:ea typeface="Times New Roman"/>
                <a:cs typeface="Times New Roman"/>
                <a:sym typeface="Times New Roman"/>
              </a:rPr>
              <a:t>3</a:t>
            </a:r>
            <a:r>
              <a:rPr b="0" i="0" lang="en-US" sz="3200" u="none">
                <a:solidFill>
                  <a:srgbClr val="008000"/>
                </a:solidFill>
                <a:latin typeface="Times New Roman"/>
                <a:ea typeface="Times New Roman"/>
                <a:cs typeface="Times New Roman"/>
                <a:sym typeface="Times New Roman"/>
              </a:rPr>
              <a:t> → B</a:t>
            </a:r>
            <a:r>
              <a:rPr b="0" i="0" lang="en-US" sz="3200" u="none">
                <a:solidFill>
                  <a:schemeClr val="dk1"/>
                </a:solidFill>
                <a:latin typeface="Times New Roman"/>
                <a:ea typeface="Times New Roman"/>
                <a:cs typeface="Times New Roman"/>
                <a:sym typeface="Times New Roman"/>
              </a:rPr>
              <a:t> is linearly separable.</a:t>
            </a:r>
            <a:endParaRPr/>
          </a:p>
        </p:txBody>
      </p:sp>
      <p:pic>
        <p:nvPicPr>
          <p:cNvPr id="938" name="Google Shape;938;p89"/>
          <p:cNvPicPr preferRelativeResize="0"/>
          <p:nvPr/>
        </p:nvPicPr>
        <p:blipFill rotWithShape="1">
          <a:blip r:embed="rId3">
            <a:alphaModFix/>
          </a:blip>
          <a:srcRect b="0" l="0" r="0" t="0"/>
          <a:stretch/>
        </p:blipFill>
        <p:spPr>
          <a:xfrm>
            <a:off x="1763712" y="1773237"/>
            <a:ext cx="5949950" cy="2921000"/>
          </a:xfrm>
          <a:prstGeom prst="rect">
            <a:avLst/>
          </a:prstGeom>
          <a:noFill/>
          <a:ln cap="flat" cmpd="sng" w="19050">
            <a:solidFill>
              <a:srgbClr val="993366"/>
            </a:solidFill>
            <a:prstDash val="solid"/>
            <a:miter lim="800000"/>
            <a:headEnd len="sm" w="sm" type="none"/>
            <a:tailEnd len="sm" w="sm" type="none"/>
          </a:ln>
        </p:spPr>
      </p:pic>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9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44" name="Google Shape;944;p9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The AND Function Added As The Third Dimension</a:t>
            </a:r>
            <a:endParaRPr/>
          </a:p>
        </p:txBody>
      </p:sp>
      <p:pic>
        <p:nvPicPr>
          <p:cNvPr id="945" name="Google Shape;945;p90"/>
          <p:cNvPicPr preferRelativeResize="0"/>
          <p:nvPr/>
        </p:nvPicPr>
        <p:blipFill rotWithShape="1">
          <a:blip r:embed="rId3">
            <a:alphaModFix/>
          </a:blip>
          <a:srcRect b="0" l="0" r="0" t="0"/>
          <a:stretch/>
        </p:blipFill>
        <p:spPr>
          <a:xfrm>
            <a:off x="674687" y="2509837"/>
            <a:ext cx="3794125" cy="2566987"/>
          </a:xfrm>
          <a:prstGeom prst="rect">
            <a:avLst/>
          </a:prstGeom>
          <a:noFill/>
          <a:ln>
            <a:noFill/>
          </a:ln>
        </p:spPr>
      </p:pic>
      <p:pic>
        <p:nvPicPr>
          <p:cNvPr id="946" name="Google Shape;946;p90"/>
          <p:cNvPicPr preferRelativeResize="0"/>
          <p:nvPr/>
        </p:nvPicPr>
        <p:blipFill rotWithShape="1">
          <a:blip r:embed="rId4">
            <a:alphaModFix/>
          </a:blip>
          <a:srcRect b="0" l="0" r="0" t="0"/>
          <a:stretch/>
        </p:blipFill>
        <p:spPr>
          <a:xfrm>
            <a:off x="4683125" y="2003425"/>
            <a:ext cx="3857625" cy="3530600"/>
          </a:xfrm>
          <a:prstGeom prst="rect">
            <a:avLst/>
          </a:prstGeom>
          <a:noFill/>
          <a:ln cap="flat" cmpd="sng" w="19050">
            <a:solidFill>
              <a:srgbClr val="993366"/>
            </a:solidFill>
            <a:prstDash val="solid"/>
            <a:miter lim="800000"/>
            <a:headEnd len="sm" w="sm" type="none"/>
            <a:tailEnd len="sm" w="sm" type="none"/>
          </a:ln>
        </p:spPr>
      </p:pic>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9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52" name="Google Shape;952;p9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Multilayer Networks</a:t>
            </a:r>
            <a:endParaRPr/>
          </a:p>
        </p:txBody>
      </p:sp>
      <p:sp>
        <p:nvSpPr>
          <p:cNvPr id="953" name="Google Shape;953;p91"/>
          <p:cNvSpPr txBox="1"/>
          <p:nvPr>
            <p:ph idx="1" type="body"/>
          </p:nvPr>
        </p:nvSpPr>
        <p:spPr>
          <a:xfrm>
            <a:off x="566737" y="1752600"/>
            <a:ext cx="8326437" cy="45561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TLNs can be connected into multiple layers in a feedforward fashion.</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It is common to have more than one hidden layer when solving a classification problem especially when one has a number of disjoint regions in the pattern space that are associated into a single class. </a:t>
            </a:r>
            <a:endParaRPr/>
          </a:p>
        </p:txBody>
      </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9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59" name="Google Shape;959;p9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Multilayer Networks</a:t>
            </a:r>
            <a:endParaRPr/>
          </a:p>
        </p:txBody>
      </p:sp>
      <p:sp>
        <p:nvSpPr>
          <p:cNvPr id="960" name="Google Shape;960;p92"/>
          <p:cNvSpPr txBox="1"/>
          <p:nvPr>
            <p:ph idx="1" type="body"/>
          </p:nvPr>
        </p:nvSpPr>
        <p:spPr>
          <a:xfrm>
            <a:off x="566737" y="1752600"/>
            <a:ext cx="8326437"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make the following observations for TLNs with two hidden layers apart from the input and the output layer.</a:t>
            </a:r>
            <a:r>
              <a:rPr b="0" i="0" lang="en-US" sz="2600" u="none">
                <a:solidFill>
                  <a:schemeClr val="dk1"/>
                </a:solidFill>
                <a:latin typeface="Times New Roman"/>
                <a:ea typeface="Times New Roman"/>
                <a:cs typeface="Times New Roman"/>
                <a:sym typeface="Times New Roman"/>
              </a:rPr>
              <a:t> </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imes New Roman"/>
                <a:ea typeface="Times New Roman"/>
                <a:cs typeface="Times New Roman"/>
                <a:sym typeface="Times New Roman"/>
              </a:rPr>
              <a:t>Each neuron in the first hidden layer forms a </a:t>
            </a:r>
            <a:r>
              <a:rPr b="0" i="0" lang="en-US" sz="2400" u="none">
                <a:solidFill>
                  <a:schemeClr val="hlink"/>
                </a:solidFill>
                <a:latin typeface="Times New Roman"/>
                <a:ea typeface="Times New Roman"/>
                <a:cs typeface="Times New Roman"/>
                <a:sym typeface="Times New Roman"/>
              </a:rPr>
              <a:t>hyperplane in the input pattern space.</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imes New Roman"/>
                <a:ea typeface="Times New Roman"/>
                <a:cs typeface="Times New Roman"/>
                <a:sym typeface="Times New Roman"/>
              </a:rPr>
              <a:t>A neuron in the second hidden layer can form a </a:t>
            </a:r>
            <a:r>
              <a:rPr b="0" i="0" lang="en-US" sz="2400" u="none">
                <a:solidFill>
                  <a:schemeClr val="hlink"/>
                </a:solidFill>
                <a:latin typeface="Times New Roman"/>
                <a:ea typeface="Times New Roman"/>
                <a:cs typeface="Times New Roman"/>
                <a:sym typeface="Times New Roman"/>
              </a:rPr>
              <a:t>hyper-region from the outputs of the first layer neurons</a:t>
            </a:r>
            <a:r>
              <a:rPr b="0" i="0" lang="en-US" sz="2400" u="none">
                <a:solidFill>
                  <a:schemeClr val="accent2"/>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by performing an AND operation on the hyperplanes. These neurons can thus approximate the boundaries between pattern classes.</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imes New Roman"/>
                <a:ea typeface="Times New Roman"/>
                <a:cs typeface="Times New Roman"/>
                <a:sym typeface="Times New Roman"/>
              </a:rPr>
              <a:t>The output layer neurons can then </a:t>
            </a:r>
            <a:r>
              <a:rPr b="0" i="0" lang="en-US" sz="2400" u="none">
                <a:solidFill>
                  <a:schemeClr val="hlink"/>
                </a:solidFill>
                <a:latin typeface="Times New Roman"/>
                <a:ea typeface="Times New Roman"/>
                <a:cs typeface="Times New Roman"/>
                <a:sym typeface="Times New Roman"/>
              </a:rPr>
              <a:t>combine disjoint pattern classes into decision regions made by the neurons in the second hidden layer</a:t>
            </a:r>
            <a:r>
              <a:rPr b="0" i="0" lang="en-US" sz="2400" u="none">
                <a:solidFill>
                  <a:schemeClr val="accent2"/>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by performing logical OR operations.</a:t>
            </a:r>
            <a:endParaRPr/>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9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66" name="Google Shape;966;p9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The Geometry Of Multilayered TLN Networks</a:t>
            </a:r>
            <a:endParaRPr/>
          </a:p>
        </p:txBody>
      </p:sp>
      <p:pic>
        <p:nvPicPr>
          <p:cNvPr id="967" name="Google Shape;967;p93"/>
          <p:cNvPicPr preferRelativeResize="0"/>
          <p:nvPr>
            <p:ph idx="1" type="body"/>
          </p:nvPr>
        </p:nvPicPr>
        <p:blipFill rotWithShape="1">
          <a:blip r:embed="rId3">
            <a:alphaModFix/>
          </a:blip>
          <a:srcRect b="0" l="0" r="0" t="0"/>
          <a:stretch/>
        </p:blipFill>
        <p:spPr>
          <a:xfrm>
            <a:off x="3165475" y="2122487"/>
            <a:ext cx="3763962" cy="396716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268" name="Google Shape;268;p4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 Decision Boundary</a:t>
            </a:r>
            <a:endParaRPr/>
          </a:p>
        </p:txBody>
      </p:sp>
      <p:sp>
        <p:nvSpPr>
          <p:cNvPr id="269" name="Google Shape;269;p40"/>
          <p:cNvSpPr/>
          <p:nvPr/>
        </p:nvSpPr>
        <p:spPr>
          <a:xfrm>
            <a:off x="1855787" y="2205037"/>
            <a:ext cx="5545137" cy="3024187"/>
          </a:xfrm>
          <a:custGeom>
            <a:rect b="b" l="l" r="r" t="t"/>
            <a:pathLst>
              <a:path extrusionOk="0" h="1905" w="3402">
                <a:moveTo>
                  <a:pt x="0" y="0"/>
                </a:moveTo>
                <a:cubicBezTo>
                  <a:pt x="179" y="53"/>
                  <a:pt x="819" y="82"/>
                  <a:pt x="1075" y="317"/>
                </a:cubicBezTo>
                <a:cubicBezTo>
                  <a:pt x="1331" y="552"/>
                  <a:pt x="1148" y="1147"/>
                  <a:pt x="1536" y="1412"/>
                </a:cubicBezTo>
                <a:cubicBezTo>
                  <a:pt x="1924" y="1677"/>
                  <a:pt x="3013" y="1802"/>
                  <a:pt x="3402" y="1905"/>
                </a:cubicBezTo>
              </a:path>
            </a:pathLst>
          </a:custGeom>
          <a:noFill/>
          <a:ln cap="flat" cmpd="sng" w="2857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0" name="Google Shape;270;p40"/>
          <p:cNvSpPr/>
          <p:nvPr/>
        </p:nvSpPr>
        <p:spPr>
          <a:xfrm>
            <a:off x="1566862" y="24923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1" name="Google Shape;271;p40"/>
          <p:cNvSpPr/>
          <p:nvPr/>
        </p:nvSpPr>
        <p:spPr>
          <a:xfrm>
            <a:off x="1855787" y="234950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2" name="Google Shape;272;p40"/>
          <p:cNvSpPr/>
          <p:nvPr/>
        </p:nvSpPr>
        <p:spPr>
          <a:xfrm>
            <a:off x="2143125" y="278130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3" name="Google Shape;273;p40"/>
          <p:cNvSpPr/>
          <p:nvPr/>
        </p:nvSpPr>
        <p:spPr>
          <a:xfrm>
            <a:off x="2143125" y="321310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4" name="Google Shape;274;p40"/>
          <p:cNvSpPr/>
          <p:nvPr/>
        </p:nvSpPr>
        <p:spPr>
          <a:xfrm>
            <a:off x="2430462" y="33559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5" name="Google Shape;275;p40"/>
          <p:cNvSpPr/>
          <p:nvPr/>
        </p:nvSpPr>
        <p:spPr>
          <a:xfrm>
            <a:off x="2646362" y="35718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6" name="Google Shape;276;p40"/>
          <p:cNvSpPr/>
          <p:nvPr/>
        </p:nvSpPr>
        <p:spPr>
          <a:xfrm>
            <a:off x="2862262" y="37877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7" name="Google Shape;277;p40"/>
          <p:cNvSpPr/>
          <p:nvPr/>
        </p:nvSpPr>
        <p:spPr>
          <a:xfrm>
            <a:off x="3078162" y="40036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8" name="Google Shape;278;p40"/>
          <p:cNvSpPr/>
          <p:nvPr/>
        </p:nvSpPr>
        <p:spPr>
          <a:xfrm>
            <a:off x="3294062" y="42195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9" name="Google Shape;279;p40"/>
          <p:cNvSpPr/>
          <p:nvPr/>
        </p:nvSpPr>
        <p:spPr>
          <a:xfrm>
            <a:off x="3509962" y="44354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0" name="Google Shape;280;p40"/>
          <p:cNvSpPr/>
          <p:nvPr/>
        </p:nvSpPr>
        <p:spPr>
          <a:xfrm>
            <a:off x="4016375" y="458152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1" name="Google Shape;281;p40"/>
          <p:cNvSpPr/>
          <p:nvPr/>
        </p:nvSpPr>
        <p:spPr>
          <a:xfrm>
            <a:off x="3941762" y="48672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2" name="Google Shape;282;p40"/>
          <p:cNvSpPr/>
          <p:nvPr/>
        </p:nvSpPr>
        <p:spPr>
          <a:xfrm>
            <a:off x="4157662" y="50831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3" name="Google Shape;283;p40"/>
          <p:cNvSpPr/>
          <p:nvPr/>
        </p:nvSpPr>
        <p:spPr>
          <a:xfrm>
            <a:off x="4448175" y="5373687"/>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4" name="Google Shape;284;p40"/>
          <p:cNvSpPr/>
          <p:nvPr/>
        </p:nvSpPr>
        <p:spPr>
          <a:xfrm>
            <a:off x="2432050" y="24923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5" name="Google Shape;285;p40"/>
          <p:cNvSpPr/>
          <p:nvPr/>
        </p:nvSpPr>
        <p:spPr>
          <a:xfrm>
            <a:off x="2647950" y="29257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6" name="Google Shape;286;p40"/>
          <p:cNvSpPr/>
          <p:nvPr/>
        </p:nvSpPr>
        <p:spPr>
          <a:xfrm>
            <a:off x="3656012" y="342900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7" name="Google Shape;287;p40"/>
          <p:cNvSpPr/>
          <p:nvPr/>
        </p:nvSpPr>
        <p:spPr>
          <a:xfrm>
            <a:off x="3079750" y="33575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8" name="Google Shape;288;p40"/>
          <p:cNvSpPr/>
          <p:nvPr/>
        </p:nvSpPr>
        <p:spPr>
          <a:xfrm>
            <a:off x="3440112" y="35734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9" name="Google Shape;289;p40"/>
          <p:cNvSpPr/>
          <p:nvPr/>
        </p:nvSpPr>
        <p:spPr>
          <a:xfrm>
            <a:off x="4303712" y="46529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0" name="Google Shape;290;p40"/>
          <p:cNvSpPr/>
          <p:nvPr/>
        </p:nvSpPr>
        <p:spPr>
          <a:xfrm>
            <a:off x="4519612" y="487045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1" name="Google Shape;291;p40"/>
          <p:cNvSpPr/>
          <p:nvPr/>
        </p:nvSpPr>
        <p:spPr>
          <a:xfrm>
            <a:off x="4808537" y="4941887"/>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2" name="Google Shape;292;p40"/>
          <p:cNvSpPr/>
          <p:nvPr/>
        </p:nvSpPr>
        <p:spPr>
          <a:xfrm>
            <a:off x="4951412" y="530225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3" name="Google Shape;293;p40"/>
          <p:cNvSpPr/>
          <p:nvPr/>
        </p:nvSpPr>
        <p:spPr>
          <a:xfrm>
            <a:off x="5167312" y="551815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4" name="Google Shape;294;p40"/>
          <p:cNvSpPr/>
          <p:nvPr/>
        </p:nvSpPr>
        <p:spPr>
          <a:xfrm>
            <a:off x="5167312" y="4941887"/>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5" name="Google Shape;295;p40"/>
          <p:cNvSpPr/>
          <p:nvPr/>
        </p:nvSpPr>
        <p:spPr>
          <a:xfrm>
            <a:off x="5527675" y="50847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6" name="Google Shape;296;p40"/>
          <p:cNvSpPr/>
          <p:nvPr/>
        </p:nvSpPr>
        <p:spPr>
          <a:xfrm>
            <a:off x="5600700" y="55165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7" name="Google Shape;297;p40"/>
          <p:cNvSpPr/>
          <p:nvPr/>
        </p:nvSpPr>
        <p:spPr>
          <a:xfrm>
            <a:off x="5815012" y="5589587"/>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8" name="Google Shape;298;p40"/>
          <p:cNvSpPr/>
          <p:nvPr/>
        </p:nvSpPr>
        <p:spPr>
          <a:xfrm>
            <a:off x="6030912" y="5805487"/>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9" name="Google Shape;299;p40"/>
          <p:cNvSpPr/>
          <p:nvPr/>
        </p:nvSpPr>
        <p:spPr>
          <a:xfrm>
            <a:off x="2935287" y="450850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0" name="Google Shape;300;p40"/>
          <p:cNvSpPr/>
          <p:nvPr/>
        </p:nvSpPr>
        <p:spPr>
          <a:xfrm>
            <a:off x="3224212" y="479742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1" name="Google Shape;301;p40"/>
          <p:cNvSpPr/>
          <p:nvPr/>
        </p:nvSpPr>
        <p:spPr>
          <a:xfrm>
            <a:off x="3582987" y="501332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2" name="Google Shape;302;p40"/>
          <p:cNvSpPr/>
          <p:nvPr/>
        </p:nvSpPr>
        <p:spPr>
          <a:xfrm>
            <a:off x="3727450" y="52990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3" name="Google Shape;303;p40"/>
          <p:cNvSpPr/>
          <p:nvPr/>
        </p:nvSpPr>
        <p:spPr>
          <a:xfrm>
            <a:off x="4735512" y="566102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4" name="Google Shape;304;p40"/>
          <p:cNvSpPr/>
          <p:nvPr/>
        </p:nvSpPr>
        <p:spPr>
          <a:xfrm>
            <a:off x="1927225" y="3500437"/>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5" name="Google Shape;305;p40"/>
          <p:cNvSpPr/>
          <p:nvPr/>
        </p:nvSpPr>
        <p:spPr>
          <a:xfrm>
            <a:off x="2000250" y="386080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6" name="Google Shape;306;p40"/>
          <p:cNvSpPr/>
          <p:nvPr/>
        </p:nvSpPr>
        <p:spPr>
          <a:xfrm>
            <a:off x="2503487" y="40052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7" name="Google Shape;307;p40"/>
          <p:cNvSpPr/>
          <p:nvPr/>
        </p:nvSpPr>
        <p:spPr>
          <a:xfrm>
            <a:off x="2287587" y="414972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8" name="Google Shape;308;p40"/>
          <p:cNvSpPr/>
          <p:nvPr/>
        </p:nvSpPr>
        <p:spPr>
          <a:xfrm>
            <a:off x="2574925" y="436562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9" name="Google Shape;309;p40"/>
          <p:cNvSpPr/>
          <p:nvPr/>
        </p:nvSpPr>
        <p:spPr>
          <a:xfrm>
            <a:off x="6030912" y="522922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0" name="Google Shape;310;p40"/>
          <p:cNvSpPr/>
          <p:nvPr/>
        </p:nvSpPr>
        <p:spPr>
          <a:xfrm>
            <a:off x="6246812" y="544512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1" name="Google Shape;311;p40"/>
          <p:cNvSpPr/>
          <p:nvPr/>
        </p:nvSpPr>
        <p:spPr>
          <a:xfrm>
            <a:off x="3224212" y="2852737"/>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2" name="Google Shape;312;p40"/>
          <p:cNvSpPr/>
          <p:nvPr/>
        </p:nvSpPr>
        <p:spPr>
          <a:xfrm>
            <a:off x="3440112" y="3068637"/>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3" name="Google Shape;313;p40"/>
          <p:cNvSpPr/>
          <p:nvPr/>
        </p:nvSpPr>
        <p:spPr>
          <a:xfrm>
            <a:off x="2863850" y="2565400"/>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4" name="Google Shape;314;p40"/>
          <p:cNvSpPr/>
          <p:nvPr/>
        </p:nvSpPr>
        <p:spPr>
          <a:xfrm>
            <a:off x="3008312" y="2924175"/>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5" name="Google Shape;315;p40"/>
          <p:cNvSpPr/>
          <p:nvPr/>
        </p:nvSpPr>
        <p:spPr>
          <a:xfrm>
            <a:off x="3582987" y="40052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6" name="Google Shape;316;p40"/>
          <p:cNvSpPr/>
          <p:nvPr/>
        </p:nvSpPr>
        <p:spPr>
          <a:xfrm>
            <a:off x="3798887" y="4221162"/>
            <a:ext cx="144462" cy="2159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7" name="Google Shape;317;p40"/>
          <p:cNvSpPr/>
          <p:nvPr/>
        </p:nvSpPr>
        <p:spPr>
          <a:xfrm>
            <a:off x="2647950" y="19891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8" name="Google Shape;318;p40"/>
          <p:cNvSpPr/>
          <p:nvPr/>
        </p:nvSpPr>
        <p:spPr>
          <a:xfrm>
            <a:off x="3367087" y="22050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9" name="Google Shape;319;p40"/>
          <p:cNvSpPr/>
          <p:nvPr/>
        </p:nvSpPr>
        <p:spPr>
          <a:xfrm>
            <a:off x="3800475" y="25654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0" name="Google Shape;320;p40"/>
          <p:cNvSpPr/>
          <p:nvPr/>
        </p:nvSpPr>
        <p:spPr>
          <a:xfrm>
            <a:off x="4159250" y="28527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1" name="Google Shape;321;p40"/>
          <p:cNvSpPr/>
          <p:nvPr/>
        </p:nvSpPr>
        <p:spPr>
          <a:xfrm>
            <a:off x="4592637" y="29972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2" name="Google Shape;322;p40"/>
          <p:cNvSpPr/>
          <p:nvPr/>
        </p:nvSpPr>
        <p:spPr>
          <a:xfrm>
            <a:off x="5095875" y="35004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3" name="Google Shape;323;p40"/>
          <p:cNvSpPr/>
          <p:nvPr/>
        </p:nvSpPr>
        <p:spPr>
          <a:xfrm>
            <a:off x="5311775" y="32131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4" name="Google Shape;324;p40"/>
          <p:cNvSpPr/>
          <p:nvPr/>
        </p:nvSpPr>
        <p:spPr>
          <a:xfrm>
            <a:off x="5600700" y="40052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5" name="Google Shape;325;p40"/>
          <p:cNvSpPr/>
          <p:nvPr/>
        </p:nvSpPr>
        <p:spPr>
          <a:xfrm>
            <a:off x="5383212" y="42211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6" name="Google Shape;326;p40"/>
          <p:cNvSpPr/>
          <p:nvPr/>
        </p:nvSpPr>
        <p:spPr>
          <a:xfrm>
            <a:off x="5888037" y="4149725"/>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7" name="Google Shape;327;p40"/>
          <p:cNvSpPr/>
          <p:nvPr/>
        </p:nvSpPr>
        <p:spPr>
          <a:xfrm>
            <a:off x="6248400" y="4581525"/>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8" name="Google Shape;328;p40"/>
          <p:cNvSpPr/>
          <p:nvPr/>
        </p:nvSpPr>
        <p:spPr>
          <a:xfrm>
            <a:off x="4664075" y="36449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9" name="Google Shape;329;p40"/>
          <p:cNvSpPr/>
          <p:nvPr/>
        </p:nvSpPr>
        <p:spPr>
          <a:xfrm>
            <a:off x="4016375" y="32131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0" name="Google Shape;330;p40"/>
          <p:cNvSpPr/>
          <p:nvPr/>
        </p:nvSpPr>
        <p:spPr>
          <a:xfrm>
            <a:off x="5527675" y="45085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1" name="Google Shape;331;p40"/>
          <p:cNvSpPr/>
          <p:nvPr/>
        </p:nvSpPr>
        <p:spPr>
          <a:xfrm>
            <a:off x="4448175" y="23495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2" name="Google Shape;332;p40"/>
          <p:cNvSpPr/>
          <p:nvPr/>
        </p:nvSpPr>
        <p:spPr>
          <a:xfrm>
            <a:off x="4879975" y="2492375"/>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3" name="Google Shape;333;p40"/>
          <p:cNvSpPr/>
          <p:nvPr/>
        </p:nvSpPr>
        <p:spPr>
          <a:xfrm>
            <a:off x="4951412" y="2924175"/>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4" name="Google Shape;334;p40"/>
          <p:cNvSpPr/>
          <p:nvPr/>
        </p:nvSpPr>
        <p:spPr>
          <a:xfrm>
            <a:off x="6176962" y="41481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5" name="Google Shape;335;p40"/>
          <p:cNvSpPr/>
          <p:nvPr/>
        </p:nvSpPr>
        <p:spPr>
          <a:xfrm>
            <a:off x="6535737" y="42211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6" name="Google Shape;336;p40"/>
          <p:cNvSpPr/>
          <p:nvPr/>
        </p:nvSpPr>
        <p:spPr>
          <a:xfrm>
            <a:off x="6608762" y="45799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7" name="Google Shape;337;p40"/>
          <p:cNvSpPr/>
          <p:nvPr/>
        </p:nvSpPr>
        <p:spPr>
          <a:xfrm>
            <a:off x="6824662" y="47958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8" name="Google Shape;338;p40"/>
          <p:cNvSpPr/>
          <p:nvPr/>
        </p:nvSpPr>
        <p:spPr>
          <a:xfrm>
            <a:off x="6751637" y="3933825"/>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9" name="Google Shape;339;p40"/>
          <p:cNvSpPr/>
          <p:nvPr/>
        </p:nvSpPr>
        <p:spPr>
          <a:xfrm>
            <a:off x="7112000" y="42211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0" name="Google Shape;340;p40"/>
          <p:cNvSpPr/>
          <p:nvPr/>
        </p:nvSpPr>
        <p:spPr>
          <a:xfrm>
            <a:off x="7112000" y="4581525"/>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1" name="Google Shape;341;p40"/>
          <p:cNvSpPr/>
          <p:nvPr/>
        </p:nvSpPr>
        <p:spPr>
          <a:xfrm>
            <a:off x="7472362" y="4797425"/>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2" name="Google Shape;342;p40"/>
          <p:cNvSpPr/>
          <p:nvPr/>
        </p:nvSpPr>
        <p:spPr>
          <a:xfrm>
            <a:off x="5383212" y="28527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3" name="Google Shape;343;p40"/>
          <p:cNvSpPr/>
          <p:nvPr/>
        </p:nvSpPr>
        <p:spPr>
          <a:xfrm>
            <a:off x="5743575" y="31416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4" name="Google Shape;344;p40"/>
          <p:cNvSpPr/>
          <p:nvPr/>
        </p:nvSpPr>
        <p:spPr>
          <a:xfrm>
            <a:off x="6102350" y="35734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5" name="Google Shape;345;p40"/>
          <p:cNvSpPr/>
          <p:nvPr/>
        </p:nvSpPr>
        <p:spPr>
          <a:xfrm>
            <a:off x="6392862" y="37163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6" name="Google Shape;346;p40"/>
          <p:cNvSpPr/>
          <p:nvPr/>
        </p:nvSpPr>
        <p:spPr>
          <a:xfrm>
            <a:off x="5600700" y="23495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7" name="Google Shape;347;p40"/>
          <p:cNvSpPr/>
          <p:nvPr/>
        </p:nvSpPr>
        <p:spPr>
          <a:xfrm>
            <a:off x="6103937" y="26368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8" name="Google Shape;348;p40"/>
          <p:cNvSpPr/>
          <p:nvPr/>
        </p:nvSpPr>
        <p:spPr>
          <a:xfrm>
            <a:off x="6103937" y="3068637"/>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9" name="Google Shape;349;p40"/>
          <p:cNvSpPr/>
          <p:nvPr/>
        </p:nvSpPr>
        <p:spPr>
          <a:xfrm>
            <a:off x="6535737" y="32131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0" name="Google Shape;350;p40"/>
          <p:cNvSpPr/>
          <p:nvPr/>
        </p:nvSpPr>
        <p:spPr>
          <a:xfrm>
            <a:off x="4735512" y="4292600"/>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1" name="Google Shape;351;p40"/>
          <p:cNvSpPr/>
          <p:nvPr/>
        </p:nvSpPr>
        <p:spPr>
          <a:xfrm>
            <a:off x="4376737" y="40052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2" name="Google Shape;352;p40"/>
          <p:cNvSpPr/>
          <p:nvPr/>
        </p:nvSpPr>
        <p:spPr>
          <a:xfrm>
            <a:off x="4159250" y="35734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3" name="Google Shape;353;p40"/>
          <p:cNvSpPr/>
          <p:nvPr/>
        </p:nvSpPr>
        <p:spPr>
          <a:xfrm>
            <a:off x="5600700" y="3573462"/>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4" name="Google Shape;354;p40"/>
          <p:cNvSpPr/>
          <p:nvPr/>
        </p:nvSpPr>
        <p:spPr>
          <a:xfrm>
            <a:off x="5888037" y="4581525"/>
            <a:ext cx="215900" cy="215900"/>
          </a:xfrm>
          <a:prstGeom prst="hexagon">
            <a:avLst>
              <a:gd fmla="val 25000" name="adj"/>
              <a:gd fmla="val 115470" name="vf"/>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5" name="Google Shape;355;p40"/>
          <p:cNvSpPr/>
          <p:nvPr/>
        </p:nvSpPr>
        <p:spPr>
          <a:xfrm>
            <a:off x="7308850" y="5300662"/>
            <a:ext cx="1492250" cy="835025"/>
          </a:xfrm>
          <a:custGeom>
            <a:rect b="b" l="l" r="r" t="t"/>
            <a:pathLst>
              <a:path extrusionOk="0" h="120000" w="120000">
                <a:moveTo>
                  <a:pt x="0" y="0"/>
                </a:moveTo>
                <a:lnTo>
                  <a:pt x="120000" y="0"/>
                </a:lnTo>
                <a:lnTo>
                  <a:pt x="120000" y="120000"/>
                </a:lnTo>
                <a:lnTo>
                  <a:pt x="0" y="120000"/>
                </a:lnTo>
                <a:close/>
              </a:path>
              <a:path extrusionOk="0" fill="none" h="120000" w="120000">
                <a:moveTo>
                  <a:pt x="-6604" y="-8741"/>
                </a:moveTo>
                <a:lnTo>
                  <a:pt x="3548" y="-4963"/>
                </a:lnTo>
                <a:lnTo>
                  <a:pt x="3548" y="-1324"/>
                </a:lnTo>
              </a:path>
            </a:pathLst>
          </a:cu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Class Separating</a:t>
            </a:r>
            <a:endParaRPr/>
          </a:p>
          <a:p>
            <a:pPr indent="0" lvl="0" marL="0" marR="0" rtl="0" algn="ctr">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Boundary</a:t>
            </a:r>
            <a:endParaRPr/>
          </a:p>
        </p:txBody>
      </p:sp>
      <p:sp>
        <p:nvSpPr>
          <p:cNvPr id="356" name="Google Shape;356;p40"/>
          <p:cNvSpPr txBox="1"/>
          <p:nvPr/>
        </p:nvSpPr>
        <p:spPr>
          <a:xfrm>
            <a:off x="539750" y="2940050"/>
            <a:ext cx="1009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Class 1</a:t>
            </a:r>
            <a:endParaRPr/>
          </a:p>
        </p:txBody>
      </p:sp>
      <p:sp>
        <p:nvSpPr>
          <p:cNvPr id="357" name="Google Shape;357;p40"/>
          <p:cNvSpPr txBox="1"/>
          <p:nvPr/>
        </p:nvSpPr>
        <p:spPr>
          <a:xfrm>
            <a:off x="4787900" y="1860550"/>
            <a:ext cx="1009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Class 2</a:t>
            </a:r>
            <a:endParaRPr/>
          </a:p>
        </p:txBody>
      </p:sp>
      <p:sp>
        <p:nvSpPr>
          <p:cNvPr id="358" name="Google Shape;358;p40"/>
          <p:cNvSpPr/>
          <p:nvPr/>
        </p:nvSpPr>
        <p:spPr>
          <a:xfrm>
            <a:off x="5095875" y="3933825"/>
            <a:ext cx="215900" cy="215900"/>
          </a:xfrm>
          <a:prstGeom prst="mathPlus">
            <a:avLst>
              <a:gd fmla="val 23520" name="adj1"/>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9" name="Google Shape;359;p40"/>
          <p:cNvSpPr/>
          <p:nvPr/>
        </p:nvSpPr>
        <p:spPr>
          <a:xfrm>
            <a:off x="7112000" y="1989137"/>
            <a:ext cx="1636712" cy="863600"/>
          </a:xfrm>
          <a:custGeom>
            <a:rect b="b" l="l" r="r" t="t"/>
            <a:pathLst>
              <a:path extrusionOk="0" h="120000" w="120000">
                <a:moveTo>
                  <a:pt x="0" y="0"/>
                </a:moveTo>
                <a:lnTo>
                  <a:pt x="120000" y="0"/>
                </a:lnTo>
                <a:lnTo>
                  <a:pt x="120000" y="120000"/>
                </a:lnTo>
                <a:lnTo>
                  <a:pt x="0" y="120000"/>
                </a:lnTo>
                <a:close/>
              </a:path>
              <a:path extrusionOk="0" fill="none" h="120000" w="120000">
                <a:moveTo>
                  <a:pt x="57271" y="-28560"/>
                </a:moveTo>
                <a:lnTo>
                  <a:pt x="3431" y="-14657"/>
                </a:lnTo>
                <a:lnTo>
                  <a:pt x="3431" y="-1207"/>
                </a:lnTo>
              </a:path>
            </a:pathLst>
          </a:cu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New measurement</a:t>
            </a:r>
            <a:endParaRP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9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73" name="Google Shape;973;p9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Theorem</a:t>
            </a:r>
            <a:endParaRPr/>
          </a:p>
        </p:txBody>
      </p:sp>
      <p:sp>
        <p:nvSpPr>
          <p:cNvPr id="974" name="Google Shape;974;p9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2040"/>
              <a:buFont typeface="Noto Sans Symbols"/>
              <a:buChar char="■"/>
            </a:pPr>
            <a:r>
              <a:rPr b="0" i="0" lang="en-US" sz="3400" u="none">
                <a:solidFill>
                  <a:schemeClr val="dk1"/>
                </a:solidFill>
                <a:latin typeface="Times New Roman"/>
                <a:ea typeface="Times New Roman"/>
                <a:cs typeface="Times New Roman"/>
                <a:sym typeface="Times New Roman"/>
              </a:rPr>
              <a:t>No more than three layers in binary threshold feedforward networks are required to form arbitrarily complex decision regions.</a:t>
            </a:r>
            <a:endParaRPr/>
          </a:p>
          <a:p>
            <a:pPr indent="-213359" lvl="0" marL="342900" rtl="0" algn="l">
              <a:spcBef>
                <a:spcPts val="680"/>
              </a:spcBef>
              <a:spcAft>
                <a:spcPts val="0"/>
              </a:spcAft>
              <a:buSzPts val="2040"/>
              <a:buNone/>
            </a:pPr>
            <a:r>
              <a:t/>
            </a:r>
            <a:endParaRPr b="0" i="0" sz="34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9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80" name="Google Shape;980;p9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Proof: By Construction</a:t>
            </a:r>
            <a:endParaRPr/>
          </a:p>
        </p:txBody>
      </p:sp>
      <p:sp>
        <p:nvSpPr>
          <p:cNvPr id="981" name="Google Shape;981;p95"/>
          <p:cNvSpPr txBox="1"/>
          <p:nvPr>
            <p:ph idx="1" type="body"/>
          </p:nvPr>
        </p:nvSpPr>
        <p:spPr>
          <a:xfrm>
            <a:off x="566737" y="1752600"/>
            <a:ext cx="8253412"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Consider the </a:t>
            </a:r>
            <a:r>
              <a:rPr b="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–dimensional case: </a:t>
            </a:r>
            <a:r>
              <a:rPr b="0" i="0" lang="en-US" sz="3200" u="none">
                <a:solidFill>
                  <a:srgbClr val="008000"/>
                </a:solidFill>
                <a:latin typeface="Times New Roman"/>
                <a:ea typeface="Times New Roman"/>
                <a:cs typeface="Times New Roman"/>
                <a:sym typeface="Times New Roman"/>
              </a:rPr>
              <a:t>X ∈ R</a:t>
            </a:r>
            <a:r>
              <a:rPr b="0" baseline="30000" i="0" lang="en-US" sz="3200" u="none">
                <a:solidFill>
                  <a:srgbClr val="0080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Partition the desired decision regions into small hypercubes.</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Each hypercube requires </a:t>
            </a:r>
            <a:r>
              <a:rPr b="0" i="0" lang="en-US" sz="3200" u="none">
                <a:solidFill>
                  <a:srgbClr val="008000"/>
                </a:solidFill>
                <a:latin typeface="Times New Roman"/>
                <a:ea typeface="Times New Roman"/>
                <a:cs typeface="Times New Roman"/>
                <a:sym typeface="Times New Roman"/>
              </a:rPr>
              <a:t>2n</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neurons in the first layer (one for each side of the hypercube). </a:t>
            </a:r>
            <a:endParaRPr/>
          </a:p>
        </p:txBody>
      </p: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9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87" name="Google Shape;987;p9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Proof: By Construction</a:t>
            </a:r>
            <a:endParaRPr/>
          </a:p>
        </p:txBody>
      </p:sp>
      <p:sp>
        <p:nvSpPr>
          <p:cNvPr id="988" name="Google Shape;988;p96"/>
          <p:cNvSpPr txBox="1"/>
          <p:nvPr>
            <p:ph idx="1" type="body"/>
          </p:nvPr>
        </p:nvSpPr>
        <p:spPr>
          <a:xfrm>
            <a:off x="539750" y="1989137"/>
            <a:ext cx="8253412"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One neuron in the second layer takes the logical AND of the outputs from the first layer neurons. Outputs of second layer neurons will be high only for points within the hypercube.</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 Hypercubes are assigned to the proper decision regions by connecting the outputs of second layer neurons to third layer neurons corresponding to the decision region that the hypercubes represent by taking the logical OR of appropriate second layer outputs.</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9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994" name="Google Shape;994;p97"/>
          <p:cNvSpPr txBox="1"/>
          <p:nvPr>
            <p:ph type="title"/>
          </p:nvPr>
        </p:nvSpPr>
        <p:spPr>
          <a:xfrm>
            <a:off x="574675" y="304800"/>
            <a:ext cx="83185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How Many Hidden Nodes Are Enough?</a:t>
            </a:r>
            <a:br>
              <a:rPr b="0" i="0" lang="en-US" sz="4000" u="none">
                <a:solidFill>
                  <a:schemeClr val="dk2"/>
                </a:solidFill>
                <a:latin typeface="Times New Roman"/>
                <a:ea typeface="Times New Roman"/>
                <a:cs typeface="Times New Roman"/>
                <a:sym typeface="Times New Roman"/>
              </a:rPr>
            </a:br>
            <a:r>
              <a:rPr b="0" i="0" lang="en-US" sz="4000" u="none">
                <a:solidFill>
                  <a:schemeClr val="dk2"/>
                </a:solidFill>
                <a:latin typeface="Times New Roman"/>
                <a:ea typeface="Times New Roman"/>
                <a:cs typeface="Times New Roman"/>
                <a:sym typeface="Times New Roman"/>
              </a:rPr>
              <a:t>Theorem (Cao, Mirchandani, 1989)</a:t>
            </a:r>
            <a:endParaRPr/>
          </a:p>
        </p:txBody>
      </p:sp>
      <p:sp>
        <p:nvSpPr>
          <p:cNvPr id="995" name="Google Shape;995;p97"/>
          <p:cNvSpPr txBox="1"/>
          <p:nvPr>
            <p:ph idx="1" type="body"/>
          </p:nvPr>
        </p:nvSpPr>
        <p:spPr>
          <a:xfrm>
            <a:off x="250825" y="2017712"/>
            <a:ext cx="4745037"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a:t>
            </a:r>
            <a:r>
              <a:rPr b="0" i="0" lang="en-US" sz="2800" u="none">
                <a:solidFill>
                  <a:srgbClr val="008000"/>
                </a:solidFill>
                <a:latin typeface="Times New Roman"/>
                <a:ea typeface="Times New Roman"/>
                <a:cs typeface="Times New Roman"/>
                <a:sym typeface="Times New Roman"/>
              </a:rPr>
              <a:t>n</a:t>
            </a:r>
            <a:r>
              <a:rPr b="0" i="0" lang="en-US" sz="2800" u="none">
                <a:solidFill>
                  <a:schemeClr val="dk1"/>
                </a:solidFill>
                <a:latin typeface="Times New Roman"/>
                <a:ea typeface="Times New Roman"/>
                <a:cs typeface="Times New Roman"/>
                <a:sym typeface="Times New Roman"/>
              </a:rPr>
              <a:t>-dimensional space, the maximum number of regions that are linearly separable using </a:t>
            </a:r>
            <a:r>
              <a:rPr b="0" i="0" lang="en-US" sz="2800" u="none">
                <a:solidFill>
                  <a:srgbClr val="008000"/>
                </a:solidFill>
                <a:latin typeface="Times New Roman"/>
                <a:ea typeface="Times New Roman"/>
                <a:cs typeface="Times New Roman"/>
                <a:sym typeface="Times New Roman"/>
              </a:rPr>
              <a:t>h</a:t>
            </a:r>
            <a:r>
              <a:rPr b="0" i="0" lang="en-US" sz="2800" u="none">
                <a:solidFill>
                  <a:schemeClr val="dk1"/>
                </a:solidFill>
                <a:latin typeface="Times New Roman"/>
                <a:ea typeface="Times New Roman"/>
                <a:cs typeface="Times New Roman"/>
                <a:sym typeface="Times New Roman"/>
              </a:rPr>
              <a:t> hidden nodes are</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See text for details.</a:t>
            </a:r>
            <a:endParaRPr/>
          </a:p>
        </p:txBody>
      </p:sp>
      <p:pic>
        <p:nvPicPr>
          <p:cNvPr id="996" name="Google Shape;996;p97"/>
          <p:cNvPicPr preferRelativeResize="0"/>
          <p:nvPr>
            <p:ph idx="1" type="body"/>
          </p:nvPr>
        </p:nvPicPr>
        <p:blipFill rotWithShape="1">
          <a:blip r:embed="rId3">
            <a:alphaModFix/>
          </a:blip>
          <a:srcRect b="0" l="0" r="0" t="0"/>
          <a:stretch/>
        </p:blipFill>
        <p:spPr>
          <a:xfrm>
            <a:off x="6994525" y="2905125"/>
            <a:ext cx="111125" cy="207962"/>
          </a:xfrm>
          <a:prstGeom prst="rect">
            <a:avLst/>
          </a:prstGeom>
          <a:noFill/>
          <a:ln>
            <a:noFill/>
          </a:ln>
        </p:spPr>
      </p:pic>
      <p:pic>
        <p:nvPicPr>
          <p:cNvPr id="997" name="Google Shape;997;p97"/>
          <p:cNvPicPr preferRelativeResize="0"/>
          <p:nvPr/>
        </p:nvPicPr>
        <p:blipFill rotWithShape="1">
          <a:blip r:embed="rId4">
            <a:alphaModFix/>
          </a:blip>
          <a:srcRect b="0" l="0" r="0" t="0"/>
          <a:stretch/>
        </p:blipFill>
        <p:spPr>
          <a:xfrm>
            <a:off x="5003800" y="4437062"/>
            <a:ext cx="3910012" cy="2016125"/>
          </a:xfrm>
          <a:prstGeom prst="rect">
            <a:avLst/>
          </a:prstGeom>
          <a:noFill/>
          <a:ln>
            <a:noFill/>
          </a:ln>
        </p:spPr>
      </p:pic>
      <p:pic>
        <p:nvPicPr>
          <p:cNvPr id="998" name="Google Shape;998;p97"/>
          <p:cNvPicPr preferRelativeResize="0"/>
          <p:nvPr/>
        </p:nvPicPr>
        <p:blipFill rotWithShape="1">
          <a:blip r:embed="rId5">
            <a:alphaModFix/>
          </a:blip>
          <a:srcRect b="0" l="0" r="0" t="0"/>
          <a:stretch/>
        </p:blipFill>
        <p:spPr>
          <a:xfrm>
            <a:off x="611187" y="4076700"/>
            <a:ext cx="4799012" cy="935037"/>
          </a:xfrm>
          <a:prstGeom prst="rect">
            <a:avLst/>
          </a:prstGeom>
          <a:noFill/>
          <a:ln>
            <a:noFill/>
          </a:ln>
        </p:spPr>
      </p:pic>
      <p:pic>
        <p:nvPicPr>
          <p:cNvPr id="999" name="Google Shape;999;p97"/>
          <p:cNvPicPr preferRelativeResize="0"/>
          <p:nvPr>
            <p:ph idx="2" type="body"/>
          </p:nvPr>
        </p:nvPicPr>
        <p:blipFill rotWithShape="1">
          <a:blip r:embed="rId6">
            <a:alphaModFix/>
          </a:blip>
          <a:srcRect b="0" l="0" r="0" t="0"/>
          <a:stretch/>
        </p:blipFill>
        <p:spPr>
          <a:xfrm>
            <a:off x="5002212" y="2239962"/>
            <a:ext cx="3937000" cy="1819275"/>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365" name="Google Shape;365;p4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Basic Pattern Classification Problem</a:t>
            </a:r>
            <a:endParaRPr/>
          </a:p>
        </p:txBody>
      </p:sp>
      <p:sp>
        <p:nvSpPr>
          <p:cNvPr id="366" name="Google Shape;366;p41"/>
          <p:cNvSpPr txBox="1"/>
          <p:nvPr>
            <p:ph idx="1" type="body"/>
          </p:nvPr>
        </p:nvSpPr>
        <p:spPr>
          <a:xfrm>
            <a:off x="684212" y="2133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rgbClr val="008000"/>
                </a:solidFill>
                <a:latin typeface="Times New Roman"/>
                <a:ea typeface="Times New Roman"/>
                <a:cs typeface="Times New Roman"/>
                <a:sym typeface="Times New Roman"/>
              </a:rPr>
              <a:t>Given some samples of data measurements of a real world system along with correct classifications for patterns in that data set, make accurate decisions for future unseen examples.</a:t>
            </a:r>
            <a:endParaRPr/>
          </a:p>
          <a:p>
            <a:pPr indent="-220980" lvl="0" marL="342900" rtl="0" algn="l">
              <a:spcBef>
                <a:spcPts val="640"/>
              </a:spcBef>
              <a:spcAft>
                <a:spcPts val="0"/>
              </a:spcAft>
              <a:buSzPts val="1920"/>
              <a:buNone/>
            </a:pPr>
            <a:r>
              <a:t/>
            </a:r>
            <a:endParaRPr b="0" i="0" sz="3200" u="none">
              <a:solidFill>
                <a:srgbClr val="008000"/>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372" name="Google Shape;372;p4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Iris Data Classification</a:t>
            </a:r>
            <a:endParaRPr/>
          </a:p>
        </p:txBody>
      </p:sp>
      <p:sp>
        <p:nvSpPr>
          <p:cNvPr id="373" name="Google Shape;373;p42"/>
          <p:cNvSpPr txBox="1"/>
          <p:nvPr>
            <p:ph idx="1" type="body"/>
          </p:nvPr>
        </p:nvSpPr>
        <p:spPr>
          <a:xfrm>
            <a:off x="0" y="1989137"/>
            <a:ext cx="4716462" cy="48688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It is easy to separate </a:t>
            </a:r>
            <a:r>
              <a:rPr b="0" i="1" lang="en-US" sz="3200" u="none">
                <a:solidFill>
                  <a:srgbClr val="990099"/>
                </a:solidFill>
                <a:latin typeface="Times New Roman"/>
                <a:ea typeface="Times New Roman"/>
                <a:cs typeface="Times New Roman"/>
                <a:sym typeface="Times New Roman"/>
              </a:rPr>
              <a:t>iris sestosa</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data from </a:t>
            </a:r>
            <a:r>
              <a:rPr b="0" i="1" lang="en-US" sz="3200" u="none">
                <a:solidFill>
                  <a:srgbClr val="990099"/>
                </a:solidFill>
                <a:latin typeface="Times New Roman"/>
                <a:ea typeface="Times New Roman"/>
                <a:cs typeface="Times New Roman"/>
                <a:sym typeface="Times New Roman"/>
              </a:rPr>
              <a:t>iris versicolor</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and </a:t>
            </a:r>
            <a:r>
              <a:rPr b="0" i="1" lang="en-US" sz="3200" u="none">
                <a:solidFill>
                  <a:srgbClr val="990099"/>
                </a:solidFill>
                <a:latin typeface="Times New Roman"/>
                <a:ea typeface="Times New Roman"/>
                <a:cs typeface="Times New Roman"/>
                <a:sym typeface="Times New Roman"/>
              </a:rPr>
              <a:t>iris virginica</a:t>
            </a:r>
            <a:endParaRPr b="0" i="0" sz="3200" u="none">
              <a:solidFill>
                <a:srgbClr val="990099"/>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It is much more difficult to decide where to place a separating line between </a:t>
            </a:r>
            <a:r>
              <a:rPr b="0" i="1" lang="en-US" sz="3200" u="none">
                <a:solidFill>
                  <a:srgbClr val="990099"/>
                </a:solidFill>
                <a:latin typeface="Times New Roman"/>
                <a:ea typeface="Times New Roman"/>
                <a:cs typeface="Times New Roman"/>
                <a:sym typeface="Times New Roman"/>
              </a:rPr>
              <a:t>iris versicolor</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and </a:t>
            </a:r>
            <a:r>
              <a:rPr b="0" i="1" lang="en-US" sz="3200" u="none">
                <a:solidFill>
                  <a:srgbClr val="990099"/>
                </a:solidFill>
                <a:latin typeface="Times New Roman"/>
                <a:ea typeface="Times New Roman"/>
                <a:cs typeface="Times New Roman"/>
                <a:sym typeface="Times New Roman"/>
              </a:rPr>
              <a:t>iris virginica</a:t>
            </a:r>
            <a:endParaRPr/>
          </a:p>
        </p:txBody>
      </p:sp>
      <p:pic>
        <p:nvPicPr>
          <p:cNvPr id="374" name="Google Shape;374;p42"/>
          <p:cNvPicPr preferRelativeResize="0"/>
          <p:nvPr>
            <p:ph idx="1" type="body"/>
          </p:nvPr>
        </p:nvPicPr>
        <p:blipFill rotWithShape="1">
          <a:blip r:embed="rId3">
            <a:alphaModFix/>
          </a:blip>
          <a:srcRect b="0" l="0" r="0" t="0"/>
          <a:stretch/>
        </p:blipFill>
        <p:spPr>
          <a:xfrm>
            <a:off x="4643437" y="2166937"/>
            <a:ext cx="4500562" cy="337661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/63</a:t>
            </a:r>
            <a:endParaRPr/>
          </a:p>
        </p:txBody>
      </p:sp>
      <p:sp>
        <p:nvSpPr>
          <p:cNvPr id="380" name="Google Shape;380;p4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Iris Data Classification</a:t>
            </a:r>
            <a:endParaRPr/>
          </a:p>
        </p:txBody>
      </p:sp>
      <p:sp>
        <p:nvSpPr>
          <p:cNvPr id="381" name="Google Shape;381;p43"/>
          <p:cNvSpPr txBox="1"/>
          <p:nvPr>
            <p:ph idx="1" type="body"/>
          </p:nvPr>
        </p:nvSpPr>
        <p:spPr>
          <a:xfrm>
            <a:off x="395287" y="1989137"/>
            <a:ext cx="39608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None/>
            </a:pPr>
            <a:r>
              <a:t/>
            </a:r>
            <a:endParaRPr b="0" i="0" sz="2800" u="none">
              <a:solidFill>
                <a:srgbClr val="990099"/>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Any placement of the straight line will cause some pattern to get misclassified!</a:t>
            </a:r>
            <a:endParaRPr/>
          </a:p>
        </p:txBody>
      </p:sp>
      <p:pic>
        <p:nvPicPr>
          <p:cNvPr id="382" name="Google Shape;382;p43"/>
          <p:cNvPicPr preferRelativeResize="0"/>
          <p:nvPr>
            <p:ph idx="1" type="body"/>
          </p:nvPr>
        </p:nvPicPr>
        <p:blipFill rotWithShape="1">
          <a:blip r:embed="rId3">
            <a:alphaModFix/>
          </a:blip>
          <a:srcRect b="0" l="0" r="0" t="0"/>
          <a:stretch/>
        </p:blipFill>
        <p:spPr>
          <a:xfrm>
            <a:off x="4427537" y="2005012"/>
            <a:ext cx="4716462" cy="3538537"/>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