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</p:sldIdLst>
  <p:sldSz cy="6858000" cx="9144000"/>
  <p:notesSz cx="6708775" cy="9774225"/>
  <p:embeddedFontLst>
    <p:embeddedFont>
      <p:font typeface="Tahoma"/>
      <p:regular r:id="rId90"/>
      <p:bold r:id="rId9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slide" Target="slides/slide82.xml"/><Relationship Id="rId43" Type="http://schemas.openxmlformats.org/officeDocument/2006/relationships/slide" Target="slides/slide37.xml"/><Relationship Id="rId87" Type="http://schemas.openxmlformats.org/officeDocument/2006/relationships/slide" Target="slides/slide8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font" Target="fonts/Tahoma-bold.fntdata"/><Relationship Id="rId90" Type="http://schemas.openxmlformats.org/officeDocument/2006/relationships/font" Target="fonts/Tahoma-regular.fnt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067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00475" y="0"/>
            <a:ext cx="29067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283700"/>
            <a:ext cx="29067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00475" y="9283700"/>
            <a:ext cx="29067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0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1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2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6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7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8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2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3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4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5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6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7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8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0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0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1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2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3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3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4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4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6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7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7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8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8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9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0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0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1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2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2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3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3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4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4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5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5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6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6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7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7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8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8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9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9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0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0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1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1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2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52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3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53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4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54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5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5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6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6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7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57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8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8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9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9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6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0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60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1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61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2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62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3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63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4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64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5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65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6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66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67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8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68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9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69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7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0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70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1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71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2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72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73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73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4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74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75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75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76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76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77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77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78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78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9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79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8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80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80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81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81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82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82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3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83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/>
          <p:nvPr>
            <p:ph idx="1" type="body"/>
          </p:nvPr>
        </p:nvSpPr>
        <p:spPr>
          <a:xfrm>
            <a:off x="671512" y="4643437"/>
            <a:ext cx="5365750" cy="43973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9:notes"/>
          <p:cNvSpPr/>
          <p:nvPr>
            <p:ph idx="2" type="sldImg"/>
          </p:nvPr>
        </p:nvSpPr>
        <p:spPr>
          <a:xfrm>
            <a:off x="911225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/83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2" name="Google Shape;82;p13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/83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/83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15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15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/83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/83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/83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/83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/83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over Content" type="txOverObj">
  <p:cSld name="TEXT_OVER_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1182688" y="2017713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1182688" y="4151313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/83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5145088" y="2017713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3" type="body"/>
          </p:nvPr>
        </p:nvSpPr>
        <p:spPr>
          <a:xfrm>
            <a:off x="5145088" y="4151313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/83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/83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 rot="5400000">
            <a:off x="5020469" y="2197894"/>
            <a:ext cx="5918200" cy="1951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 rot="5400000">
            <a:off x="1042194" y="323057"/>
            <a:ext cx="5918200" cy="57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/83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011487" y="188912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/83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Google Shape;12;p1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1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" name="Google Shape;14;p1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5" name="Google Shape;15;p1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" name="Google Shape;17;p1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Google Shape;18;p1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" name="Google Shape;20;p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transition spd="slow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" name="Google Shape;32;p3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3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/83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Relationship Id="rId5" Type="http://schemas.openxmlformats.org/officeDocument/2006/relationships/image" Target="../media/image46.png"/><Relationship Id="rId6" Type="http://schemas.openxmlformats.org/officeDocument/2006/relationships/image" Target="../media/image4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7.png"/><Relationship Id="rId4" Type="http://schemas.openxmlformats.org/officeDocument/2006/relationships/image" Target="../media/image49.png"/><Relationship Id="rId5" Type="http://schemas.openxmlformats.org/officeDocument/2006/relationships/image" Target="../media/image45.png"/><Relationship Id="rId6" Type="http://schemas.openxmlformats.org/officeDocument/2006/relationships/image" Target="../media/image50.png"/><Relationship Id="rId7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1.png"/><Relationship Id="rId4" Type="http://schemas.openxmlformats.org/officeDocument/2006/relationships/image" Target="../media/image4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5.png"/><Relationship Id="rId4" Type="http://schemas.openxmlformats.org/officeDocument/2006/relationships/image" Target="../media/image60.png"/><Relationship Id="rId5" Type="http://schemas.openxmlformats.org/officeDocument/2006/relationships/image" Target="../media/image58.png"/><Relationship Id="rId6" Type="http://schemas.openxmlformats.org/officeDocument/2006/relationships/image" Target="../media/image5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9.png"/><Relationship Id="rId4" Type="http://schemas.openxmlformats.org/officeDocument/2006/relationships/image" Target="../media/image64.png"/><Relationship Id="rId5" Type="http://schemas.openxmlformats.org/officeDocument/2006/relationships/image" Target="../media/image6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83.png"/><Relationship Id="rId6" Type="http://schemas.openxmlformats.org/officeDocument/2006/relationships/image" Target="../media/image7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9.png"/><Relationship Id="rId4" Type="http://schemas.openxmlformats.org/officeDocument/2006/relationships/image" Target="../media/image65.png"/><Relationship Id="rId5" Type="http://schemas.openxmlformats.org/officeDocument/2006/relationships/image" Target="../media/image6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2.png"/><Relationship Id="rId4" Type="http://schemas.openxmlformats.org/officeDocument/2006/relationships/image" Target="../media/image7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1.png"/><Relationship Id="rId4" Type="http://schemas.openxmlformats.org/officeDocument/2006/relationships/image" Target="../media/image7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78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7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86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8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/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2" name="Google Shape;102;p17"/>
          <p:cNvSpPr txBox="1"/>
          <p:nvPr>
            <p:ph type="ctrTitle"/>
          </p:nvPr>
        </p:nvSpPr>
        <p:spPr>
          <a:xfrm>
            <a:off x="990600" y="1676400"/>
            <a:ext cx="777240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Learning II:</a:t>
            </a:r>
            <a:br>
              <a:rPr b="0" i="0" lang="en-US" sz="4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Backpropagation and Beyond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256" name="Google Shape;256;p26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Surface</a:t>
            </a:r>
            <a:endParaRPr/>
          </a:p>
        </p:txBody>
      </p:sp>
      <p:pic>
        <p:nvPicPr>
          <p:cNvPr id="257" name="Google Shape;257;p26"/>
          <p:cNvPicPr preferRelativeResize="0"/>
          <p:nvPr/>
        </p:nvPicPr>
        <p:blipFill rotWithShape="1">
          <a:blip r:embed="rId3">
            <a:alphaModFix/>
          </a:blip>
          <a:srcRect b="20629" l="17463" r="14688" t="21095"/>
          <a:stretch/>
        </p:blipFill>
        <p:spPr>
          <a:xfrm>
            <a:off x="1476375" y="1801812"/>
            <a:ext cx="6481762" cy="41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263" name="Google Shape;263;p2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 Descent Procedure</a:t>
            </a:r>
            <a:endParaRPr/>
          </a:p>
        </p:txBody>
      </p:sp>
      <p:pic>
        <p:nvPicPr>
          <p:cNvPr id="264" name="Google Shape;264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812" y="2133600"/>
            <a:ext cx="5410200" cy="4303712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524288"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270" name="Google Shape;270;p28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Recall: Gradient Descent Update Equation </a:t>
            </a:r>
            <a:endParaRPr/>
          </a:p>
        </p:txBody>
      </p:sp>
      <p:sp>
        <p:nvSpPr>
          <p:cNvPr id="271" name="Google Shape;271;p28"/>
          <p:cNvSpPr txBox="1"/>
          <p:nvPr>
            <p:ph idx="1" type="body"/>
          </p:nvPr>
        </p:nvSpPr>
        <p:spPr>
          <a:xfrm>
            <a:off x="1298575" y="3046412"/>
            <a:ext cx="7624762" cy="169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follows logically therefore, that the weight component should be updated in proportion with the </a:t>
            </a:r>
            <a:r>
              <a:rPr b="0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gradient as follows:</a:t>
            </a:r>
            <a:endParaRPr/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2" name="Google Shape;272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5787" y="2174875"/>
            <a:ext cx="4826000" cy="1044575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524288"/>
            <a:headEnd len="sm" w="sm" type="none"/>
            <a:tailEnd len="sm" w="sm" type="none"/>
          </a:ln>
        </p:spPr>
      </p:pic>
      <p:pic>
        <p:nvPicPr>
          <p:cNvPr id="273" name="Google Shape;273;p2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5637" y="4745037"/>
            <a:ext cx="5456237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279" name="Google Shape;279;p29"/>
          <p:cNvSpPr txBox="1"/>
          <p:nvPr/>
        </p:nvSpPr>
        <p:spPr>
          <a:xfrm>
            <a:off x="179387" y="2060575"/>
            <a:ext cx="424815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layer neurons are linear.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Hidden and output layer neurons are sigmoidal.</a:t>
            </a:r>
            <a:endParaRPr/>
          </a:p>
        </p:txBody>
      </p:sp>
      <p:sp>
        <p:nvSpPr>
          <p:cNvPr id="280" name="Google Shape;280;p29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Neuron Signal Functions</a:t>
            </a:r>
            <a:endParaRPr/>
          </a:p>
        </p:txBody>
      </p:sp>
      <p:pic>
        <p:nvPicPr>
          <p:cNvPr id="281" name="Google Shape;281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1275" y="1989137"/>
            <a:ext cx="5292725" cy="4008437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524288"/>
            <a:headEnd len="sm" w="sm" type="none"/>
            <a:tailEnd len="sm" w="sm" type="none"/>
          </a:ln>
        </p:spPr>
      </p:pic>
      <p:pic>
        <p:nvPicPr>
          <p:cNvPr id="282" name="Google Shape;28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212" y="3141662"/>
            <a:ext cx="1104900" cy="42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1187" y="4724400"/>
            <a:ext cx="2006600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289" name="Google Shape;289;p30"/>
          <p:cNvSpPr txBox="1"/>
          <p:nvPr/>
        </p:nvSpPr>
        <p:spPr>
          <a:xfrm>
            <a:off x="179387" y="2060575"/>
            <a:ext cx="345598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training data set is assumed to be given which will be used to train the network.</a:t>
            </a:r>
            <a:endParaRPr/>
          </a:p>
        </p:txBody>
      </p:sp>
      <p:sp>
        <p:nvSpPr>
          <p:cNvPr id="290" name="Google Shape;290;p30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Neuron Signal Functions</a:t>
            </a:r>
            <a:endParaRPr/>
          </a:p>
        </p:txBody>
      </p:sp>
      <p:pic>
        <p:nvPicPr>
          <p:cNvPr id="291" name="Google Shape;291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200" y="1916112"/>
            <a:ext cx="5003800" cy="3789362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524288"/>
            <a:headEnd len="sm" w="sm" type="none"/>
            <a:tailEnd len="sm" w="sm" type="none"/>
          </a:ln>
        </p:spPr>
      </p:pic>
      <p:pic>
        <p:nvPicPr>
          <p:cNvPr id="292" name="Google Shape;29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212" y="4652962"/>
            <a:ext cx="2211387" cy="5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298" name="Google Shape;298;p3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Notation for Backpropagation Algorithm Derivation</a:t>
            </a:r>
            <a:endParaRPr/>
          </a:p>
        </p:txBody>
      </p:sp>
      <p:pic>
        <p:nvPicPr>
          <p:cNvPr id="299" name="Google Shape;299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2852737"/>
            <a:ext cx="8001000" cy="182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305" name="Google Shape;305;p32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General Idea Behind Iterative Training…</a:t>
            </a:r>
            <a:endParaRPr/>
          </a:p>
        </p:txBody>
      </p:sp>
      <p:sp>
        <p:nvSpPr>
          <p:cNvPr id="306" name="Google Shape;306;p32"/>
          <p:cNvSpPr txBox="1"/>
          <p:nvPr>
            <p:ph idx="1" type="body"/>
          </p:nvPr>
        </p:nvSpPr>
        <p:spPr>
          <a:xfrm>
            <a:off x="323850" y="2017712"/>
            <a:ext cx="8631237" cy="3211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 the gradient of the pattern error in order to reduce the global error over the entire training set.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the error gradient for a pattern and use it to change the weights in the network.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312" name="Google Shape;312;p33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General Idea Behind Iterative Training…</a:t>
            </a:r>
            <a:endParaRPr/>
          </a:p>
        </p:txBody>
      </p:sp>
      <p:sp>
        <p:nvSpPr>
          <p:cNvPr id="313" name="Google Shape;313;p33"/>
          <p:cNvSpPr txBox="1"/>
          <p:nvPr>
            <p:ph idx="1" type="body"/>
          </p:nvPr>
        </p:nvSpPr>
        <p:spPr>
          <a:xfrm>
            <a:off x="323850" y="2017712"/>
            <a:ext cx="820896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weight changes are effected for a sequence of training pairs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="0" baseline="-25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,D</a:t>
            </a:r>
            <a:r>
              <a:rPr b="0" baseline="-25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(X</a:t>
            </a:r>
            <a:r>
              <a:rPr b="0" baseline="-25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,D</a:t>
            </a:r>
            <a:r>
              <a:rPr b="0" baseline="-25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. . . , (X</a:t>
            </a:r>
            <a:r>
              <a:rPr b="0" baseline="-25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,D</a:t>
            </a:r>
            <a:r>
              <a:rPr b="0" baseline="-25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. . .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picked from the training set.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weight change perturbs the existing neural network slightly, in order to reduce the error on the pattern in question.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319" name="Google Shape;319;p34"/>
          <p:cNvSpPr txBox="1"/>
          <p:nvPr>
            <p:ph idx="1" type="body"/>
          </p:nvPr>
        </p:nvSpPr>
        <p:spPr>
          <a:xfrm>
            <a:off x="323850" y="2017712"/>
            <a:ext cx="8631237" cy="378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baseline="30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training pair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="0" baseline="-25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,D</a:t>
            </a:r>
            <a:r>
              <a:rPr b="0" baseline="-25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then defines the instantaneous error: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baseline="-25000" i="0" lang="en-US" sz="28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8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D</a:t>
            </a:r>
            <a:r>
              <a:rPr b="0" baseline="-25000" i="0" lang="en-US" sz="28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8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− S(Y</a:t>
            </a:r>
            <a:r>
              <a:rPr b="0" baseline="-25000" i="0" lang="en-US" sz="28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8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where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baseline="-25000" i="0" lang="en-US" sz="28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="0" i="0" lang="en-US" sz="28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(e</a:t>
            </a:r>
            <a:r>
              <a:rPr b="0" baseline="-25000" i="0" lang="en-US" sz="28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baseline="30000" i="0" lang="en-US" sz="28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8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 . . , e</a:t>
            </a:r>
            <a:r>
              <a:rPr b="0" baseline="-25000" i="0" lang="en-US" sz="28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30000" i="0" lang="en-US" sz="28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8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0" i="0" lang="en-US" sz="28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(d</a:t>
            </a:r>
            <a:r>
              <a:rPr b="0" baseline="-25000" i="0" lang="en-US" sz="28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baseline="30000" i="0" lang="en-US" sz="28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8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− S(y</a:t>
            </a:r>
            <a:r>
              <a:rPr b="0" baseline="-25000" i="0" lang="en-US" sz="28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baseline="30000" i="0" lang="en-US" sz="28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8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), . . . , d</a:t>
            </a:r>
            <a:r>
              <a:rPr b="0" baseline="-25000" i="0" lang="en-US" sz="28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30000" i="0" lang="en-US" sz="28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8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− S(y</a:t>
            </a:r>
            <a:r>
              <a:rPr b="0" baseline="-25000" i="0" lang="en-US" sz="28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30000" i="0" lang="en-US" sz="28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8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 b="0" baseline="30000" i="0" sz="2800" u="non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instantaneous summed squared error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baseline="-25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sum of the squares of each individual output error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baseline="-25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baseline="30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scaled by one-half:</a:t>
            </a:r>
            <a:endParaRPr/>
          </a:p>
        </p:txBody>
      </p:sp>
      <p:sp>
        <p:nvSpPr>
          <p:cNvPr id="320" name="Google Shape;320;p34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 Error Performance Function</a:t>
            </a:r>
            <a:endParaRPr/>
          </a:p>
        </p:txBody>
      </p:sp>
      <p:pic>
        <p:nvPicPr>
          <p:cNvPr id="321" name="Google Shape;32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5715000"/>
            <a:ext cx="3281362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327" name="Google Shape;327;p35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Difference Between Batch and Pattern Update</a:t>
            </a:r>
            <a:endParaRPr/>
          </a:p>
        </p:txBody>
      </p:sp>
      <p:pic>
        <p:nvPicPr>
          <p:cNvPr id="328" name="Google Shape;328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525" y="2133600"/>
            <a:ext cx="7843837" cy="3192462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524288"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Multilayered Network Architectures</a:t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4378325" y="5456237"/>
            <a:ext cx="304800" cy="330200"/>
          </a:xfrm>
          <a:prstGeom prst="ellipse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1773237" y="5599112"/>
            <a:ext cx="304800" cy="3302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2078037" y="5578475"/>
            <a:ext cx="21209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Linear neuron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4887912" y="5592762"/>
            <a:ext cx="25669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Sigmoidal neuron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1804987" y="5003800"/>
            <a:ext cx="18319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Input layer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3695700" y="5003800"/>
            <a:ext cx="20558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Hidden layer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5629275" y="5003800"/>
            <a:ext cx="19319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Output layer</a:t>
            </a:r>
            <a:endParaRPr/>
          </a:p>
        </p:txBody>
      </p:sp>
      <p:grpSp>
        <p:nvGrpSpPr>
          <p:cNvPr id="116" name="Google Shape;116;p18"/>
          <p:cNvGrpSpPr/>
          <p:nvPr/>
        </p:nvGrpSpPr>
        <p:grpSpPr>
          <a:xfrm>
            <a:off x="2687637" y="1806575"/>
            <a:ext cx="304800" cy="3111500"/>
            <a:chOff x="1443" y="1143"/>
            <a:chExt cx="208" cy="1960"/>
          </a:xfrm>
        </p:grpSpPr>
        <p:sp>
          <p:nvSpPr>
            <p:cNvPr id="117" name="Google Shape;117;p18"/>
            <p:cNvSpPr/>
            <p:nvPr/>
          </p:nvSpPr>
          <p:spPr>
            <a:xfrm>
              <a:off x="1443" y="1143"/>
              <a:ext cx="208" cy="20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1443" y="1584"/>
              <a:ext cx="208" cy="20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1443" y="2895"/>
              <a:ext cx="208" cy="20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0" name="Google Shape;120;p18"/>
          <p:cNvGrpSpPr/>
          <p:nvPr/>
        </p:nvGrpSpPr>
        <p:grpSpPr>
          <a:xfrm>
            <a:off x="4335462" y="1785937"/>
            <a:ext cx="304800" cy="3111500"/>
            <a:chOff x="2567" y="1130"/>
            <a:chExt cx="208" cy="1960"/>
          </a:xfrm>
        </p:grpSpPr>
        <p:sp>
          <p:nvSpPr>
            <p:cNvPr id="121" name="Google Shape;121;p18"/>
            <p:cNvSpPr/>
            <p:nvPr/>
          </p:nvSpPr>
          <p:spPr>
            <a:xfrm>
              <a:off x="2567" y="1130"/>
              <a:ext cx="208" cy="208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567" y="1601"/>
              <a:ext cx="208" cy="208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2567" y="2882"/>
              <a:ext cx="208" cy="208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4" name="Google Shape;124;p18"/>
          <p:cNvGrpSpPr/>
          <p:nvPr/>
        </p:nvGrpSpPr>
        <p:grpSpPr>
          <a:xfrm>
            <a:off x="6022975" y="1762125"/>
            <a:ext cx="304800" cy="3111500"/>
            <a:chOff x="3719" y="1115"/>
            <a:chExt cx="208" cy="1960"/>
          </a:xfrm>
        </p:grpSpPr>
        <p:sp>
          <p:nvSpPr>
            <p:cNvPr id="125" name="Google Shape;125;p18"/>
            <p:cNvSpPr/>
            <p:nvPr/>
          </p:nvSpPr>
          <p:spPr>
            <a:xfrm>
              <a:off x="3719" y="1115"/>
              <a:ext cx="208" cy="208"/>
            </a:xfrm>
            <a:prstGeom prst="ellipse">
              <a:avLst/>
            </a:prstGeom>
            <a:solidFill>
              <a:srgbClr val="FF7C8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3719" y="1586"/>
              <a:ext cx="208" cy="208"/>
            </a:xfrm>
            <a:prstGeom prst="ellipse">
              <a:avLst/>
            </a:prstGeom>
            <a:solidFill>
              <a:srgbClr val="FF7C8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3719" y="2867"/>
              <a:ext cx="208" cy="208"/>
            </a:xfrm>
            <a:prstGeom prst="ellipse">
              <a:avLst/>
            </a:prstGeom>
            <a:solidFill>
              <a:srgbClr val="FF7C8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8" name="Google Shape;128;p18"/>
          <p:cNvGrpSpPr/>
          <p:nvPr/>
        </p:nvGrpSpPr>
        <p:grpSpPr>
          <a:xfrm>
            <a:off x="1847850" y="1984375"/>
            <a:ext cx="768350" cy="2757487"/>
            <a:chOff x="869" y="1255"/>
            <a:chExt cx="525" cy="1737"/>
          </a:xfrm>
        </p:grpSpPr>
        <p:cxnSp>
          <p:nvCxnSpPr>
            <p:cNvPr id="129" name="Google Shape;129;p18"/>
            <p:cNvCxnSpPr/>
            <p:nvPr/>
          </p:nvCxnSpPr>
          <p:spPr>
            <a:xfrm>
              <a:off x="869" y="1255"/>
              <a:ext cx="52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30" name="Google Shape;130;p18"/>
            <p:cNvCxnSpPr/>
            <p:nvPr/>
          </p:nvCxnSpPr>
          <p:spPr>
            <a:xfrm>
              <a:off x="869" y="1726"/>
              <a:ext cx="52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31" name="Google Shape;131;p18"/>
            <p:cNvCxnSpPr/>
            <p:nvPr/>
          </p:nvCxnSpPr>
          <p:spPr>
            <a:xfrm>
              <a:off x="869" y="2992"/>
              <a:ext cx="52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132" name="Google Shape;132;p18"/>
          <p:cNvGrpSpPr/>
          <p:nvPr/>
        </p:nvGrpSpPr>
        <p:grpSpPr>
          <a:xfrm>
            <a:off x="3057525" y="1984375"/>
            <a:ext cx="1296987" cy="2757487"/>
            <a:chOff x="1695" y="1255"/>
            <a:chExt cx="885" cy="1737"/>
          </a:xfrm>
        </p:grpSpPr>
        <p:cxnSp>
          <p:nvCxnSpPr>
            <p:cNvPr id="133" name="Google Shape;133;p18"/>
            <p:cNvCxnSpPr/>
            <p:nvPr/>
          </p:nvCxnSpPr>
          <p:spPr>
            <a:xfrm>
              <a:off x="1765" y="1255"/>
              <a:ext cx="73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34" name="Google Shape;134;p18"/>
            <p:cNvCxnSpPr/>
            <p:nvPr/>
          </p:nvCxnSpPr>
          <p:spPr>
            <a:xfrm>
              <a:off x="1765" y="1726"/>
              <a:ext cx="73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35" name="Google Shape;135;p18"/>
            <p:cNvCxnSpPr/>
            <p:nvPr/>
          </p:nvCxnSpPr>
          <p:spPr>
            <a:xfrm>
              <a:off x="1765" y="2992"/>
              <a:ext cx="73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36" name="Google Shape;136;p18"/>
            <p:cNvCxnSpPr/>
            <p:nvPr/>
          </p:nvCxnSpPr>
          <p:spPr>
            <a:xfrm flipH="1" rot="10800000">
              <a:off x="1774" y="1339"/>
              <a:ext cx="725" cy="3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37" name="Google Shape;137;p18"/>
            <p:cNvCxnSpPr/>
            <p:nvPr/>
          </p:nvCxnSpPr>
          <p:spPr>
            <a:xfrm>
              <a:off x="1743" y="1804"/>
              <a:ext cx="773" cy="109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38" name="Google Shape;138;p18"/>
            <p:cNvCxnSpPr/>
            <p:nvPr/>
          </p:nvCxnSpPr>
          <p:spPr>
            <a:xfrm flipH="1" rot="10800000">
              <a:off x="1792" y="1834"/>
              <a:ext cx="740" cy="111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39" name="Google Shape;139;p18"/>
            <p:cNvCxnSpPr/>
            <p:nvPr/>
          </p:nvCxnSpPr>
          <p:spPr>
            <a:xfrm flipH="1" rot="10800000">
              <a:off x="1758" y="1369"/>
              <a:ext cx="773" cy="15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40" name="Google Shape;140;p18"/>
            <p:cNvCxnSpPr/>
            <p:nvPr/>
          </p:nvCxnSpPr>
          <p:spPr>
            <a:xfrm>
              <a:off x="1711" y="1309"/>
              <a:ext cx="772" cy="3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41" name="Google Shape;141;p18"/>
            <p:cNvCxnSpPr/>
            <p:nvPr/>
          </p:nvCxnSpPr>
          <p:spPr>
            <a:xfrm>
              <a:off x="1695" y="1354"/>
              <a:ext cx="885" cy="15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142" name="Google Shape;142;p18"/>
          <p:cNvGrpSpPr/>
          <p:nvPr/>
        </p:nvGrpSpPr>
        <p:grpSpPr>
          <a:xfrm>
            <a:off x="4759325" y="1936750"/>
            <a:ext cx="1296987" cy="2757487"/>
            <a:chOff x="2856" y="1225"/>
            <a:chExt cx="885" cy="1737"/>
          </a:xfrm>
        </p:grpSpPr>
        <p:cxnSp>
          <p:nvCxnSpPr>
            <p:cNvPr id="143" name="Google Shape;143;p18"/>
            <p:cNvCxnSpPr/>
            <p:nvPr/>
          </p:nvCxnSpPr>
          <p:spPr>
            <a:xfrm>
              <a:off x="2926" y="1225"/>
              <a:ext cx="73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44" name="Google Shape;144;p18"/>
            <p:cNvCxnSpPr/>
            <p:nvPr/>
          </p:nvCxnSpPr>
          <p:spPr>
            <a:xfrm>
              <a:off x="2926" y="1696"/>
              <a:ext cx="73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45" name="Google Shape;145;p18"/>
            <p:cNvCxnSpPr/>
            <p:nvPr/>
          </p:nvCxnSpPr>
          <p:spPr>
            <a:xfrm>
              <a:off x="2926" y="2962"/>
              <a:ext cx="73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46" name="Google Shape;146;p18"/>
            <p:cNvCxnSpPr/>
            <p:nvPr/>
          </p:nvCxnSpPr>
          <p:spPr>
            <a:xfrm flipH="1" rot="10800000">
              <a:off x="2935" y="1309"/>
              <a:ext cx="725" cy="3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47" name="Google Shape;147;p18"/>
            <p:cNvCxnSpPr/>
            <p:nvPr/>
          </p:nvCxnSpPr>
          <p:spPr>
            <a:xfrm>
              <a:off x="2904" y="1774"/>
              <a:ext cx="773" cy="109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48" name="Google Shape;148;p18"/>
            <p:cNvCxnSpPr/>
            <p:nvPr/>
          </p:nvCxnSpPr>
          <p:spPr>
            <a:xfrm flipH="1" rot="10800000">
              <a:off x="2953" y="1804"/>
              <a:ext cx="740" cy="111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49" name="Google Shape;149;p18"/>
            <p:cNvCxnSpPr/>
            <p:nvPr/>
          </p:nvCxnSpPr>
          <p:spPr>
            <a:xfrm flipH="1" rot="10800000">
              <a:off x="2919" y="1339"/>
              <a:ext cx="773" cy="15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50" name="Google Shape;150;p18"/>
            <p:cNvCxnSpPr/>
            <p:nvPr/>
          </p:nvCxnSpPr>
          <p:spPr>
            <a:xfrm>
              <a:off x="2872" y="1279"/>
              <a:ext cx="772" cy="3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51" name="Google Shape;151;p18"/>
            <p:cNvCxnSpPr/>
            <p:nvPr/>
          </p:nvCxnSpPr>
          <p:spPr>
            <a:xfrm>
              <a:off x="2856" y="1324"/>
              <a:ext cx="885" cy="15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152" name="Google Shape;152;p18"/>
          <p:cNvGrpSpPr/>
          <p:nvPr/>
        </p:nvGrpSpPr>
        <p:grpSpPr>
          <a:xfrm>
            <a:off x="6494462" y="1936750"/>
            <a:ext cx="768350" cy="2757487"/>
            <a:chOff x="4040" y="1225"/>
            <a:chExt cx="525" cy="1737"/>
          </a:xfrm>
        </p:grpSpPr>
        <p:cxnSp>
          <p:nvCxnSpPr>
            <p:cNvPr id="153" name="Google Shape;153;p18"/>
            <p:cNvCxnSpPr/>
            <p:nvPr/>
          </p:nvCxnSpPr>
          <p:spPr>
            <a:xfrm>
              <a:off x="4040" y="1225"/>
              <a:ext cx="52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54" name="Google Shape;154;p18"/>
            <p:cNvCxnSpPr/>
            <p:nvPr/>
          </p:nvCxnSpPr>
          <p:spPr>
            <a:xfrm>
              <a:off x="4040" y="1696"/>
              <a:ext cx="52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55" name="Google Shape;155;p18"/>
            <p:cNvCxnSpPr/>
            <p:nvPr/>
          </p:nvCxnSpPr>
          <p:spPr>
            <a:xfrm>
              <a:off x="4040" y="2962"/>
              <a:ext cx="52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sp>
        <p:nvSpPr>
          <p:cNvPr id="156" name="Google Shape;156;p18"/>
          <p:cNvSpPr/>
          <p:nvPr/>
        </p:nvSpPr>
        <p:spPr>
          <a:xfrm>
            <a:off x="4379912" y="5815012"/>
            <a:ext cx="304800" cy="330200"/>
          </a:xfrm>
          <a:prstGeom prst="ellipse">
            <a:avLst/>
          </a:prstGeom>
          <a:solidFill>
            <a:srgbClr val="FF7C8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4759325" y="5476875"/>
            <a:ext cx="109537" cy="65881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334" name="Google Shape;334;p36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Derivation of BP Algorithm: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Pass-Input Layer</a:t>
            </a:r>
            <a:endParaRPr/>
          </a:p>
        </p:txBody>
      </p:sp>
      <p:pic>
        <p:nvPicPr>
          <p:cNvPr id="335" name="Google Shape;335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2147887"/>
            <a:ext cx="5065712" cy="3836987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524288"/>
            <a:headEnd len="sm" w="sm" type="none"/>
            <a:tailEnd len="sm" w="sm" type="none"/>
          </a:ln>
        </p:spPr>
      </p:pic>
      <p:pic>
        <p:nvPicPr>
          <p:cNvPr id="336" name="Google Shape;33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0062" y="3573462"/>
            <a:ext cx="2962275" cy="9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342" name="Google Shape;342;p3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Derivation of BP Algorithm: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Pass-Hidden Layer</a:t>
            </a:r>
            <a:endParaRPr/>
          </a:p>
        </p:txBody>
      </p:sp>
      <p:pic>
        <p:nvPicPr>
          <p:cNvPr id="343" name="Google Shape;343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05037"/>
            <a:ext cx="4932362" cy="3729037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524288"/>
            <a:headEnd len="sm" w="sm" type="none"/>
            <a:tailEnd len="sm" w="sm" type="none"/>
          </a:ln>
        </p:spPr>
      </p:pic>
      <p:pic>
        <p:nvPicPr>
          <p:cNvPr id="344" name="Google Shape;34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7287" y="3398837"/>
            <a:ext cx="4176712" cy="1614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350" name="Google Shape;350;p38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Derivation of BP Algorithm: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Pass-Output Layer</a:t>
            </a:r>
            <a:endParaRPr/>
          </a:p>
        </p:txBody>
      </p:sp>
      <p:pic>
        <p:nvPicPr>
          <p:cNvPr id="351" name="Google Shape;351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33600"/>
            <a:ext cx="5148262" cy="3900487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524288"/>
            <a:headEnd len="sm" w="sm" type="none"/>
            <a:tailEnd len="sm" w="sm" type="none"/>
          </a:ln>
        </p:spPr>
      </p:pic>
      <p:pic>
        <p:nvPicPr>
          <p:cNvPr id="352" name="Google Shape;352;p3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0337" y="2781300"/>
            <a:ext cx="3903662" cy="2116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358" name="Google Shape;358;p39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the Gradient Descent Update Equation </a:t>
            </a:r>
            <a:endParaRPr/>
          </a:p>
        </p:txBody>
      </p:sp>
      <p:sp>
        <p:nvSpPr>
          <p:cNvPr id="359" name="Google Shape;359;p39"/>
          <p:cNvSpPr txBox="1"/>
          <p:nvPr>
            <p:ph idx="1" type="body"/>
          </p:nvPr>
        </p:nvSpPr>
        <p:spPr>
          <a:xfrm>
            <a:off x="611187" y="2133600"/>
            <a:ext cx="381158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weight gets updated based on the negative of the error gradient with respect to the weight</a:t>
            </a:r>
            <a:endParaRPr/>
          </a:p>
        </p:txBody>
      </p:sp>
      <p:pic>
        <p:nvPicPr>
          <p:cNvPr id="360" name="Google Shape;360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7825" y="2338387"/>
            <a:ext cx="3181350" cy="134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9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625" y="3644900"/>
            <a:ext cx="3036887" cy="139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367" name="Google Shape;367;p40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Derivation of BP Algorithm: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 of Gradients</a:t>
            </a:r>
            <a:endParaRPr/>
          </a:p>
        </p:txBody>
      </p:sp>
      <p:pic>
        <p:nvPicPr>
          <p:cNvPr id="368" name="Google Shape;368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7587" y="5065712"/>
            <a:ext cx="3195637" cy="895350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524288"/>
            <a:headEnd len="sm" w="sm" type="none"/>
            <a:tailEnd len="sm" w="sm" type="none"/>
          </a:ln>
        </p:spPr>
      </p:pic>
      <p:pic>
        <p:nvPicPr>
          <p:cNvPr id="369" name="Google Shape;36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9125" y="1830387"/>
            <a:ext cx="5502275" cy="2803525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375" name="Google Shape;375;p4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Derivation of BP Algorithm: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 of Gradients</a:t>
            </a:r>
            <a:endParaRPr/>
          </a:p>
        </p:txBody>
      </p:sp>
      <p:pic>
        <p:nvPicPr>
          <p:cNvPr id="376" name="Google Shape;376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1916112"/>
            <a:ext cx="4824412" cy="307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3712" y="4868862"/>
            <a:ext cx="3816350" cy="1735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383" name="Google Shape;383;p42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Derivation of BP Algorithm: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 of Gradients</a:t>
            </a:r>
            <a:endParaRPr/>
          </a:p>
        </p:txBody>
      </p:sp>
      <p:pic>
        <p:nvPicPr>
          <p:cNvPr id="384" name="Google Shape;384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3775" y="5092700"/>
            <a:ext cx="3170237" cy="922337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524288"/>
            <a:headEnd len="sm" w="sm" type="none"/>
            <a:tailEnd len="sm" w="sm" type="none"/>
          </a:ln>
        </p:spPr>
      </p:pic>
      <p:pic>
        <p:nvPicPr>
          <p:cNvPr id="385" name="Google Shape;38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7175" y="1882775"/>
            <a:ext cx="6291262" cy="2865437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391" name="Google Shape;391;p43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Derivation of BP Algorithm: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 of Gradients</a:t>
            </a:r>
            <a:endParaRPr/>
          </a:p>
        </p:txBody>
      </p:sp>
      <p:pic>
        <p:nvPicPr>
          <p:cNvPr id="392" name="Google Shape;392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5300" y="5129212"/>
            <a:ext cx="3302000" cy="982662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524288"/>
            <a:headEnd len="sm" w="sm" type="none"/>
            <a:tailEnd len="sm" w="sm" type="none"/>
          </a:ln>
        </p:spPr>
      </p:pic>
      <p:pic>
        <p:nvPicPr>
          <p:cNvPr id="393" name="Google Shape;39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3450" y="1785937"/>
            <a:ext cx="4735512" cy="3243262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pic>
        <p:nvPicPr>
          <p:cNvPr id="399" name="Google Shape;399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1773237"/>
            <a:ext cx="5559425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4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Derivation of BP Algorithm: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 of Gradients</a:t>
            </a:r>
            <a:endParaRPr/>
          </a:p>
        </p:txBody>
      </p:sp>
      <p:sp>
        <p:nvSpPr>
          <p:cNvPr id="401" name="Google Shape;401;p44"/>
          <p:cNvSpPr txBox="1"/>
          <p:nvPr/>
        </p:nvSpPr>
        <p:spPr>
          <a:xfrm>
            <a:off x="1981200" y="4724400"/>
            <a:ext cx="2085975" cy="838200"/>
          </a:xfrm>
          <a:prstGeom prst="rect">
            <a:avLst/>
          </a:prstGeom>
          <a:noFill/>
          <a:ln cap="flat" cmpd="sng" w="25400">
            <a:solidFill>
              <a:srgbClr val="9933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2" name="Google Shape;402;p44"/>
          <p:cNvSpPr/>
          <p:nvPr/>
        </p:nvSpPr>
        <p:spPr>
          <a:xfrm>
            <a:off x="3505200" y="5562600"/>
            <a:ext cx="4191000" cy="914400"/>
          </a:xfrm>
          <a:prstGeom prst="curvedUpArrow">
            <a:avLst>
              <a:gd fmla="val 14883" name="adj1"/>
              <a:gd fmla="val 50000" name="adj2"/>
              <a:gd fmla="val 8925" name="adj3"/>
            </a:avLst>
          </a:prstGeom>
          <a:solidFill>
            <a:srgbClr val="9933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3" name="Google Shape;403;p44"/>
          <p:cNvSpPr/>
          <p:nvPr/>
        </p:nvSpPr>
        <p:spPr>
          <a:xfrm>
            <a:off x="7019925" y="2651125"/>
            <a:ext cx="533400" cy="609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933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4"/>
          <p:cNvSpPr txBox="1"/>
          <p:nvPr/>
        </p:nvSpPr>
        <p:spPr>
          <a:xfrm rot="5400000">
            <a:off x="7048500" y="2889250"/>
            <a:ext cx="47625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05" name="Google Shape;40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7762" y="3284537"/>
            <a:ext cx="2033587" cy="2197100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06" name="Google Shape;406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0787" y="1787525"/>
            <a:ext cx="1855787" cy="846137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412" name="Google Shape;412;p45"/>
          <p:cNvSpPr txBox="1"/>
          <p:nvPr>
            <p:ph type="title"/>
          </p:nvPr>
        </p:nvSpPr>
        <p:spPr>
          <a:xfrm>
            <a:off x="1403350" y="333375"/>
            <a:ext cx="7343775" cy="911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BP Algorithm(1/2)</a:t>
            </a:r>
            <a:endParaRPr/>
          </a:p>
        </p:txBody>
      </p:sp>
      <p:pic>
        <p:nvPicPr>
          <p:cNvPr id="413" name="Google Shape;413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9275" y="2852737"/>
            <a:ext cx="3976687" cy="36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5"/>
          <p:cNvSpPr txBox="1"/>
          <p:nvPr/>
        </p:nvSpPr>
        <p:spPr>
          <a:xfrm>
            <a:off x="755650" y="2205037"/>
            <a:ext cx="74168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For hidden to output layer weights: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163" name="Google Shape;163;p19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Approximation and Generalization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323850" y="2017712"/>
            <a:ext cx="4670425" cy="457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kind of network is required to learn with sufficient accuracy a function that is represented by a finite data set?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the trained network predict values correctly on </a:t>
            </a:r>
            <a:r>
              <a:rPr b="0" i="0" lang="en-US" sz="32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unseen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inputs?</a:t>
            </a:r>
            <a:endParaRPr/>
          </a:p>
        </p:txBody>
      </p:sp>
      <p:pic>
        <p:nvPicPr>
          <p:cNvPr id="165" name="Google Shape;165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3800" y="2408237"/>
            <a:ext cx="4140200" cy="3086100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524288"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420" name="Google Shape;420;p46"/>
          <p:cNvSpPr txBox="1"/>
          <p:nvPr>
            <p:ph type="title"/>
          </p:nvPr>
        </p:nvSpPr>
        <p:spPr>
          <a:xfrm>
            <a:off x="1403350" y="333375"/>
            <a:ext cx="7343775" cy="911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BP Algorithm(2/2)</a:t>
            </a:r>
            <a:endParaRPr/>
          </a:p>
        </p:txBody>
      </p:sp>
      <p:pic>
        <p:nvPicPr>
          <p:cNvPr id="421" name="Google Shape;421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9275" y="2943225"/>
            <a:ext cx="3976687" cy="35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6"/>
          <p:cNvSpPr txBox="1"/>
          <p:nvPr/>
        </p:nvSpPr>
        <p:spPr>
          <a:xfrm>
            <a:off x="755650" y="2205037"/>
            <a:ext cx="74168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For input to hidden layer weights: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428" name="Google Shape;428;p4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Generalized Delta Rule: </a:t>
            </a:r>
            <a:r>
              <a:rPr b="0" i="1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Momentum</a:t>
            </a:r>
            <a:endParaRPr/>
          </a:p>
        </p:txBody>
      </p:sp>
      <p:sp>
        <p:nvSpPr>
          <p:cNvPr id="429" name="Google Shape;429;p47"/>
          <p:cNvSpPr txBox="1"/>
          <p:nvPr>
            <p:ph idx="1" type="body"/>
          </p:nvPr>
        </p:nvSpPr>
        <p:spPr>
          <a:xfrm>
            <a:off x="1182687" y="2017712"/>
            <a:ext cx="7772400" cy="198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Increases the rate of learning while maintaining stability</a:t>
            </a:r>
            <a:endParaRPr/>
          </a:p>
        </p:txBody>
      </p:sp>
      <p:pic>
        <p:nvPicPr>
          <p:cNvPr id="430" name="Google Shape;430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612" y="3933825"/>
            <a:ext cx="4127500" cy="1320800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524288"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436" name="Google Shape;436;p48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Momentum Works</a:t>
            </a:r>
            <a:endParaRPr/>
          </a:p>
        </p:txBody>
      </p:sp>
      <p:sp>
        <p:nvSpPr>
          <p:cNvPr id="437" name="Google Shape;437;p48"/>
          <p:cNvSpPr txBox="1"/>
          <p:nvPr>
            <p:ph idx="1" type="body"/>
          </p:nvPr>
        </p:nvSpPr>
        <p:spPr>
          <a:xfrm>
            <a:off x="323850" y="1989137"/>
            <a:ext cx="4392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Momentum should be less than 1 for convergent dynamics.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gradient has the same sign on consecutive iterations the net weight change increases over those iterations accelerating the descent. </a:t>
            </a:r>
            <a:endParaRPr/>
          </a:p>
        </p:txBody>
      </p:sp>
      <p:pic>
        <p:nvPicPr>
          <p:cNvPr id="438" name="Google Shape;43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7600" y="1700212"/>
            <a:ext cx="1255712" cy="51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6487" y="2181225"/>
            <a:ext cx="1760537" cy="51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6950" y="2657475"/>
            <a:ext cx="3206750" cy="120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59337" y="3716337"/>
            <a:ext cx="4040187" cy="152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447" name="Google Shape;447;p49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Momentum Works</a:t>
            </a:r>
            <a:endParaRPr/>
          </a:p>
        </p:txBody>
      </p:sp>
      <p:sp>
        <p:nvSpPr>
          <p:cNvPr id="448" name="Google Shape;448;p49"/>
          <p:cNvSpPr txBox="1"/>
          <p:nvPr>
            <p:ph idx="1" type="body"/>
          </p:nvPr>
        </p:nvSpPr>
        <p:spPr>
          <a:xfrm>
            <a:off x="323850" y="1989137"/>
            <a:ext cx="4392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gradient has different signs on consecutive iterations then the net weight change decreases over those iterations and the momentum decelerates the weight space traversal. This helps avoid oscillations.</a:t>
            </a:r>
            <a:endParaRPr/>
          </a:p>
        </p:txBody>
      </p:sp>
      <p:pic>
        <p:nvPicPr>
          <p:cNvPr id="449" name="Google Shape;44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7600" y="1700212"/>
            <a:ext cx="1255712" cy="51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6487" y="2181225"/>
            <a:ext cx="1760537" cy="51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6950" y="2657475"/>
            <a:ext cx="3206750" cy="120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59337" y="3716337"/>
            <a:ext cx="4040187" cy="152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08400" y="5875337"/>
            <a:ext cx="5281612" cy="982662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459" name="Google Shape;459;p50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Derivation of BP Algorithm: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Finally…!</a:t>
            </a:r>
            <a:endParaRPr/>
          </a:p>
        </p:txBody>
      </p:sp>
      <p:pic>
        <p:nvPicPr>
          <p:cNvPr id="460" name="Google Shape;460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1914525"/>
            <a:ext cx="6048375" cy="49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466" name="Google Shape;466;p5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Backpropagation Algorithm: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Summary</a:t>
            </a:r>
            <a:endParaRPr/>
          </a:p>
        </p:txBody>
      </p:sp>
      <p:pic>
        <p:nvPicPr>
          <p:cNvPr id="467" name="Google Shape;467;p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2103437"/>
            <a:ext cx="7856537" cy="4754562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524288"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473" name="Google Shape;473;p52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Backpropagation Algorithm: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Summary(contd.)</a:t>
            </a:r>
            <a:endParaRPr/>
          </a:p>
        </p:txBody>
      </p:sp>
      <p:pic>
        <p:nvPicPr>
          <p:cNvPr id="474" name="Google Shape;474;p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2276475"/>
            <a:ext cx="8640762" cy="4219575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524288"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480" name="Google Shape;480;p53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Hand-worked Example</a:t>
            </a:r>
            <a:endParaRPr/>
          </a:p>
        </p:txBody>
      </p:sp>
      <p:pic>
        <p:nvPicPr>
          <p:cNvPr id="481" name="Google Shape;481;p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50" y="2133600"/>
            <a:ext cx="5159375" cy="180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6375" y="3992562"/>
            <a:ext cx="4876800" cy="2865437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524288"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488" name="Google Shape;488;p54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Pass 1/Backprop Pass 1</a:t>
            </a:r>
            <a:endParaRPr/>
          </a:p>
        </p:txBody>
      </p:sp>
      <p:pic>
        <p:nvPicPr>
          <p:cNvPr id="489" name="Google Shape;489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2060575"/>
            <a:ext cx="7772400" cy="788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750" y="3213100"/>
            <a:ext cx="47498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750" y="4292600"/>
            <a:ext cx="5500687" cy="941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8312" y="5300662"/>
            <a:ext cx="8502650" cy="88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498" name="Google Shape;498;p55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 Changes: Pass 1</a:t>
            </a:r>
            <a:endParaRPr/>
          </a:p>
        </p:txBody>
      </p:sp>
      <p:pic>
        <p:nvPicPr>
          <p:cNvPr id="499" name="Google Shape;499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7" y="1989137"/>
            <a:ext cx="3705225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5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4037" y="2038350"/>
            <a:ext cx="2446337" cy="1411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51500" y="3500437"/>
            <a:ext cx="2998787" cy="2817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171" name="Google Shape;171;p20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Described by Discrete Data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179387" y="2060575"/>
            <a:ext cx="4392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a set of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vector pairs: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(X</a:t>
            </a:r>
            <a:r>
              <a:rPr b="0" baseline="-25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,D</a:t>
            </a:r>
            <a:r>
              <a:rPr b="0" baseline="-25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1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k=1…Q  X</a:t>
            </a:r>
            <a:r>
              <a:rPr b="0" baseline="-25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 R</a:t>
            </a:r>
            <a:r>
              <a:rPr b="0" baseline="30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</a:t>
            </a:r>
            <a:r>
              <a:rPr b="0" baseline="-25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∈ R</a:t>
            </a:r>
            <a:r>
              <a:rPr b="0" baseline="30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where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baseline="-25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1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vector response desired when input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presented as input to the network.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537" y="1844675"/>
            <a:ext cx="4527550" cy="2814637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524288"/>
            <a:headEnd len="sm" w="sm" type="none"/>
            <a:tailEnd len="sm" w="sm" type="none"/>
          </a:ln>
        </p:spPr>
      </p:pic>
      <p:pic>
        <p:nvPicPr>
          <p:cNvPr id="174" name="Google Shape;174;p20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1500" y="4868862"/>
            <a:ext cx="2239962" cy="53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507" name="Google Shape;507;p56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N</a:t>
            </a:r>
            <a:r>
              <a:rPr b="0" baseline="3000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after first iteration</a:t>
            </a:r>
            <a:endParaRPr/>
          </a:p>
        </p:txBody>
      </p:sp>
      <p:pic>
        <p:nvPicPr>
          <p:cNvPr id="508" name="Google Shape;508;p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2060575"/>
            <a:ext cx="8281987" cy="44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514" name="Google Shape;514;p5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Pass 2/Backprop Pass 2</a:t>
            </a:r>
            <a:endParaRPr/>
          </a:p>
        </p:txBody>
      </p:sp>
      <p:pic>
        <p:nvPicPr>
          <p:cNvPr id="515" name="Google Shape;51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1773237"/>
            <a:ext cx="860425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650" y="2708275"/>
            <a:ext cx="4694237" cy="10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5462" y="3810000"/>
            <a:ext cx="5581650" cy="9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2587" y="4772025"/>
            <a:ext cx="8693150" cy="941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524" name="Google Shape;524;p58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 Changes: Pass 2</a:t>
            </a:r>
            <a:endParaRPr/>
          </a:p>
        </p:txBody>
      </p:sp>
      <p:pic>
        <p:nvPicPr>
          <p:cNvPr id="525" name="Google Shape;525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387" y="1752600"/>
            <a:ext cx="3656012" cy="3975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6" name="Google Shape;526;p58"/>
          <p:cNvGrpSpPr/>
          <p:nvPr/>
        </p:nvGrpSpPr>
        <p:grpSpPr>
          <a:xfrm>
            <a:off x="4210050" y="1700212"/>
            <a:ext cx="4643437" cy="4264025"/>
            <a:chOff x="567" y="1071"/>
            <a:chExt cx="3039" cy="2790"/>
          </a:xfrm>
        </p:grpSpPr>
        <p:pic>
          <p:nvPicPr>
            <p:cNvPr id="527" name="Google Shape;527;p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8" y="1071"/>
              <a:ext cx="2988" cy="13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8" name="Google Shape;528;p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7" y="2478"/>
              <a:ext cx="3012" cy="138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534" name="Google Shape;534;p59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N</a:t>
            </a:r>
            <a:r>
              <a:rPr b="0" baseline="3000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after second iteration</a:t>
            </a:r>
            <a:endParaRPr/>
          </a:p>
        </p:txBody>
      </p:sp>
      <p:pic>
        <p:nvPicPr>
          <p:cNvPr id="535" name="Google Shape;535;p5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3237" y="2133600"/>
            <a:ext cx="6589712" cy="388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541" name="Google Shape;541;p60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MATLAB Simulation Example 1</a:t>
            </a:r>
            <a:b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Dimensional XOR Classifier</a:t>
            </a:r>
            <a:endParaRPr/>
          </a:p>
        </p:txBody>
      </p:sp>
      <p:sp>
        <p:nvSpPr>
          <p:cNvPr id="542" name="Google Shape;542;p60"/>
          <p:cNvSpPr txBox="1"/>
          <p:nvPr>
            <p:ph idx="1" type="body"/>
          </p:nvPr>
        </p:nvSpPr>
        <p:spPr>
          <a:xfrm>
            <a:off x="250825" y="2133600"/>
            <a:ext cx="51117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Specifying a 0 or 1 desired value does not make sense since </a:t>
            </a:r>
            <a:r>
              <a:rPr b="0" i="0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sigmoidal neuron can generate a 0 or 1 signal only at an activation value −∞ or ∞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So it is never going to quite get there. </a:t>
            </a:r>
            <a:endParaRPr/>
          </a:p>
        </p:txBody>
      </p:sp>
      <p:pic>
        <p:nvPicPr>
          <p:cNvPr id="543" name="Google Shape;543;p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4037" y="2106612"/>
            <a:ext cx="3008312" cy="206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549" name="Google Shape;549;p6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MATLAB Simulation Example 1</a:t>
            </a:r>
            <a:b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Dimensional XOR Classifier</a:t>
            </a:r>
            <a:endParaRPr/>
          </a:p>
        </p:txBody>
      </p:sp>
      <p:sp>
        <p:nvSpPr>
          <p:cNvPr id="550" name="Google Shape;550;p61"/>
          <p:cNvSpPr txBox="1"/>
          <p:nvPr>
            <p:ph idx="1" type="body"/>
          </p:nvPr>
        </p:nvSpPr>
        <p:spPr>
          <a:xfrm>
            <a:off x="0" y="2060575"/>
            <a:ext cx="51117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values 0.05, 0.95 are somewhat more reasonable representatives of 0 and 1.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the inputs can still be 0 and 1 but the desired values must be changed keeping in mind the signal range.</a:t>
            </a:r>
            <a:endParaRPr/>
          </a:p>
        </p:txBody>
      </p:sp>
      <p:pic>
        <p:nvPicPr>
          <p:cNvPr id="551" name="Google Shape;551;p6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4037" y="2106612"/>
            <a:ext cx="3008312" cy="206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557" name="Google Shape;557;p62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Generalization Surface, Grayscale Map of the Network Response</a:t>
            </a:r>
            <a:endParaRPr/>
          </a:p>
        </p:txBody>
      </p:sp>
      <p:pic>
        <p:nvPicPr>
          <p:cNvPr id="558" name="Google Shape;558;p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2687" y="2655887"/>
            <a:ext cx="3811587" cy="2838450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524288"/>
            <a:headEnd len="sm" w="sm" type="none"/>
            <a:tailEnd len="sm" w="sm" type="none"/>
          </a:ln>
        </p:spPr>
      </p:pic>
      <p:pic>
        <p:nvPicPr>
          <p:cNvPr id="559" name="Google Shape;559;p6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3500" y="2655887"/>
            <a:ext cx="3811587" cy="2838450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524288"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565" name="Google Shape;565;p63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MATLAB Simulation 2: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Approximation</a:t>
            </a:r>
            <a:endParaRPr/>
          </a:p>
        </p:txBody>
      </p:sp>
      <p:sp>
        <p:nvSpPr>
          <p:cNvPr id="566" name="Google Shape;566;p63"/>
          <p:cNvSpPr txBox="1"/>
          <p:nvPr/>
        </p:nvSpPr>
        <p:spPr>
          <a:xfrm>
            <a:off x="1331912" y="2276475"/>
            <a:ext cx="44640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f(x, y)=sin(x)cos(y)</a:t>
            </a:r>
            <a:endParaRPr/>
          </a:p>
        </p:txBody>
      </p:sp>
      <p:sp>
        <p:nvSpPr>
          <p:cNvPr id="567" name="Google Shape;567;p63"/>
          <p:cNvSpPr txBox="1"/>
          <p:nvPr/>
        </p:nvSpPr>
        <p:spPr>
          <a:xfrm>
            <a:off x="539750" y="3213100"/>
            <a:ext cx="8353425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Times New Roman"/>
              <a:buAutoNum type="arabicPeriod"/>
            </a:pPr>
            <a:r>
              <a:rPr b="0" i="0" lang="en-US" sz="32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Defined on cross space of [-π, π]x[-π, π]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Times New Roman"/>
              <a:buAutoNum type="arabicPeriod"/>
            </a:pPr>
            <a:r>
              <a:rPr b="0" i="0" lang="en-US" sz="32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625 evenly spaced pattern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573" name="Google Shape;573;p64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MATLAB Simulation 2: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Approximation</a:t>
            </a:r>
            <a:endParaRPr/>
          </a:p>
        </p:txBody>
      </p:sp>
      <p:pic>
        <p:nvPicPr>
          <p:cNvPr id="574" name="Google Shape;57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1989137"/>
            <a:ext cx="5529262" cy="4148137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575" name="Google Shape;57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6175" y="2405062"/>
            <a:ext cx="2614612" cy="2747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581" name="Google Shape;581;p65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MATLAB Simulation 2: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vs Epochs</a:t>
            </a:r>
            <a:endParaRPr/>
          </a:p>
        </p:txBody>
      </p:sp>
      <p:pic>
        <p:nvPicPr>
          <p:cNvPr id="582" name="Google Shape;58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1989137"/>
            <a:ext cx="6048375" cy="4537075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180" name="Google Shape;180;p2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Learning Procedure</a:t>
            </a:r>
            <a:endParaRPr/>
          </a:p>
        </p:txBody>
      </p:sp>
      <p:sp>
        <p:nvSpPr>
          <p:cNvPr id="181" name="Google Shape;181;p21"/>
          <p:cNvSpPr txBox="1"/>
          <p:nvPr/>
        </p:nvSpPr>
        <p:spPr>
          <a:xfrm>
            <a:off x="3186112" y="2106612"/>
            <a:ext cx="44148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Error information fed back for network adaptation</a:t>
            </a:r>
            <a:endParaRPr/>
          </a:p>
        </p:txBody>
      </p:sp>
      <p:cxnSp>
        <p:nvCxnSpPr>
          <p:cNvPr id="182" name="Google Shape;182;p21"/>
          <p:cNvCxnSpPr/>
          <p:nvPr/>
        </p:nvCxnSpPr>
        <p:spPr>
          <a:xfrm>
            <a:off x="3517900" y="2452687"/>
            <a:ext cx="480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3" name="Google Shape;183;p21"/>
          <p:cNvCxnSpPr/>
          <p:nvPr/>
        </p:nvCxnSpPr>
        <p:spPr>
          <a:xfrm>
            <a:off x="8326437" y="2452687"/>
            <a:ext cx="0" cy="10302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4" name="Google Shape;184;p21"/>
          <p:cNvSpPr txBox="1"/>
          <p:nvPr/>
        </p:nvSpPr>
        <p:spPr>
          <a:xfrm>
            <a:off x="7953375" y="3756025"/>
            <a:ext cx="6461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Error</a:t>
            </a:r>
            <a:endParaRPr/>
          </a:p>
        </p:txBody>
      </p:sp>
      <p:cxnSp>
        <p:nvCxnSpPr>
          <p:cNvPr id="185" name="Google Shape;185;p21"/>
          <p:cNvCxnSpPr/>
          <p:nvPr/>
        </p:nvCxnSpPr>
        <p:spPr>
          <a:xfrm rot="10800000">
            <a:off x="8326437" y="4100512"/>
            <a:ext cx="0" cy="657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86" name="Google Shape;186;p21"/>
          <p:cNvSpPr/>
          <p:nvPr/>
        </p:nvSpPr>
        <p:spPr>
          <a:xfrm>
            <a:off x="3706812" y="3297237"/>
            <a:ext cx="309562" cy="30956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2400300" y="3021012"/>
            <a:ext cx="309562" cy="30956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2381250" y="3578225"/>
            <a:ext cx="309562" cy="30956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2400300" y="4173537"/>
            <a:ext cx="309562" cy="30956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2381250" y="4727575"/>
            <a:ext cx="309562" cy="30956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3665537" y="4386262"/>
            <a:ext cx="309562" cy="30956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4641850" y="3751262"/>
            <a:ext cx="309562" cy="30956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3" name="Google Shape;193;p21"/>
          <p:cNvCxnSpPr/>
          <p:nvPr/>
        </p:nvCxnSpPr>
        <p:spPr>
          <a:xfrm rot="10800000">
            <a:off x="4800600" y="3465512"/>
            <a:ext cx="0" cy="27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194" name="Google Shape;194;p21"/>
          <p:cNvCxnSpPr/>
          <p:nvPr/>
        </p:nvCxnSpPr>
        <p:spPr>
          <a:xfrm>
            <a:off x="4979987" y="3914775"/>
            <a:ext cx="3730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95" name="Google Shape;195;p21"/>
          <p:cNvCxnSpPr/>
          <p:nvPr/>
        </p:nvCxnSpPr>
        <p:spPr>
          <a:xfrm>
            <a:off x="5559425" y="3908425"/>
            <a:ext cx="800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96" name="Google Shape;196;p21"/>
          <p:cNvSpPr txBox="1"/>
          <p:nvPr/>
        </p:nvSpPr>
        <p:spPr>
          <a:xfrm>
            <a:off x="6396037" y="3740150"/>
            <a:ext cx="3651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1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baseline="-25000" i="1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endParaRPr/>
          </a:p>
        </p:txBody>
      </p:sp>
      <p:cxnSp>
        <p:nvCxnSpPr>
          <p:cNvPr id="197" name="Google Shape;197;p21"/>
          <p:cNvCxnSpPr/>
          <p:nvPr/>
        </p:nvCxnSpPr>
        <p:spPr>
          <a:xfrm>
            <a:off x="6796087" y="3908425"/>
            <a:ext cx="8413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98" name="Google Shape;198;p21"/>
          <p:cNvCxnSpPr/>
          <p:nvPr/>
        </p:nvCxnSpPr>
        <p:spPr>
          <a:xfrm>
            <a:off x="990600" y="4044950"/>
            <a:ext cx="12160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99" name="Google Shape;199;p21"/>
          <p:cNvSpPr txBox="1"/>
          <p:nvPr/>
        </p:nvSpPr>
        <p:spPr>
          <a:xfrm>
            <a:off x="2957512" y="4992687"/>
            <a:ext cx="1557337" cy="30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C2"/>
              </a:buClr>
              <a:buSzPts val="1400"/>
              <a:buFont typeface="Comic Sans MS"/>
              <a:buNone/>
            </a:pPr>
            <a:r>
              <a:rPr b="1" i="0" lang="en-US" sz="1400" u="none">
                <a:solidFill>
                  <a:srgbClr val="4444C2"/>
                </a:solidFill>
                <a:latin typeface="Comic Sans MS"/>
                <a:ea typeface="Comic Sans MS"/>
                <a:cs typeface="Comic Sans MS"/>
                <a:sym typeface="Comic Sans MS"/>
              </a:rPr>
              <a:t>Neural Network</a:t>
            </a:r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8042275" y="4806950"/>
            <a:ext cx="412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1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baseline="-25000" i="1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523875" y="3776662"/>
            <a:ext cx="4079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1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1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endParaRPr/>
          </a:p>
        </p:txBody>
      </p:sp>
      <p:cxnSp>
        <p:nvCxnSpPr>
          <p:cNvPr id="202" name="Google Shape;202;p21"/>
          <p:cNvCxnSpPr/>
          <p:nvPr/>
        </p:nvCxnSpPr>
        <p:spPr>
          <a:xfrm>
            <a:off x="3848100" y="2932112"/>
            <a:ext cx="0" cy="3730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03" name="Google Shape;203;p21"/>
          <p:cNvCxnSpPr/>
          <p:nvPr/>
        </p:nvCxnSpPr>
        <p:spPr>
          <a:xfrm>
            <a:off x="3825875" y="3919537"/>
            <a:ext cx="0" cy="466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04" name="Google Shape;204;p21"/>
          <p:cNvCxnSpPr/>
          <p:nvPr/>
        </p:nvCxnSpPr>
        <p:spPr>
          <a:xfrm>
            <a:off x="3517900" y="2452687"/>
            <a:ext cx="0" cy="3746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05" name="Google Shape;205;p21"/>
          <p:cNvCxnSpPr/>
          <p:nvPr/>
        </p:nvCxnSpPr>
        <p:spPr>
          <a:xfrm>
            <a:off x="1927225" y="4887912"/>
            <a:ext cx="4683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06" name="Google Shape;206;p21"/>
          <p:cNvCxnSpPr/>
          <p:nvPr/>
        </p:nvCxnSpPr>
        <p:spPr>
          <a:xfrm>
            <a:off x="1927225" y="4325937"/>
            <a:ext cx="4683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07" name="Google Shape;207;p21"/>
          <p:cNvCxnSpPr/>
          <p:nvPr/>
        </p:nvCxnSpPr>
        <p:spPr>
          <a:xfrm>
            <a:off x="1927225" y="3763962"/>
            <a:ext cx="4683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08" name="Google Shape;208;p21"/>
          <p:cNvCxnSpPr/>
          <p:nvPr/>
        </p:nvCxnSpPr>
        <p:spPr>
          <a:xfrm>
            <a:off x="1927225" y="3201987"/>
            <a:ext cx="4683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09" name="Google Shape;209;p21"/>
          <p:cNvCxnSpPr/>
          <p:nvPr/>
        </p:nvCxnSpPr>
        <p:spPr>
          <a:xfrm flipH="1" rot="10800000">
            <a:off x="3975100" y="3906837"/>
            <a:ext cx="666750" cy="633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10" name="Google Shape;210;p21"/>
          <p:cNvCxnSpPr/>
          <p:nvPr/>
        </p:nvCxnSpPr>
        <p:spPr>
          <a:xfrm>
            <a:off x="4016375" y="3452812"/>
            <a:ext cx="625475" cy="4540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11" name="Google Shape;211;p21"/>
          <p:cNvCxnSpPr/>
          <p:nvPr/>
        </p:nvCxnSpPr>
        <p:spPr>
          <a:xfrm>
            <a:off x="2706687" y="3201987"/>
            <a:ext cx="1009650" cy="188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12" name="Google Shape;212;p21"/>
          <p:cNvCxnSpPr/>
          <p:nvPr/>
        </p:nvCxnSpPr>
        <p:spPr>
          <a:xfrm>
            <a:off x="2706687" y="3228975"/>
            <a:ext cx="1030287" cy="12017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13" name="Google Shape;213;p21"/>
          <p:cNvCxnSpPr/>
          <p:nvPr/>
        </p:nvCxnSpPr>
        <p:spPr>
          <a:xfrm flipH="1" rot="10800000">
            <a:off x="2684462" y="3454400"/>
            <a:ext cx="1033462" cy="2809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14" name="Google Shape;214;p21"/>
          <p:cNvCxnSpPr/>
          <p:nvPr/>
        </p:nvCxnSpPr>
        <p:spPr>
          <a:xfrm>
            <a:off x="2684462" y="3763962"/>
            <a:ext cx="1009650" cy="7254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15" name="Google Shape;215;p21"/>
          <p:cNvCxnSpPr/>
          <p:nvPr/>
        </p:nvCxnSpPr>
        <p:spPr>
          <a:xfrm flipH="1" rot="10800000">
            <a:off x="2684462" y="3502025"/>
            <a:ext cx="1046162" cy="74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16" name="Google Shape;216;p21"/>
          <p:cNvCxnSpPr/>
          <p:nvPr/>
        </p:nvCxnSpPr>
        <p:spPr>
          <a:xfrm>
            <a:off x="2697162" y="4276725"/>
            <a:ext cx="985837" cy="27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17" name="Google Shape;217;p21"/>
          <p:cNvCxnSpPr/>
          <p:nvPr/>
        </p:nvCxnSpPr>
        <p:spPr>
          <a:xfrm flipH="1" rot="10800000">
            <a:off x="2676525" y="3562350"/>
            <a:ext cx="1093787" cy="127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18" name="Google Shape;218;p21"/>
          <p:cNvCxnSpPr/>
          <p:nvPr/>
        </p:nvCxnSpPr>
        <p:spPr>
          <a:xfrm flipH="1" rot="10800000">
            <a:off x="2684462" y="4608512"/>
            <a:ext cx="1009650" cy="2492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588" name="Google Shape;588;p66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MATLAB Simulation 2: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Snapshots</a:t>
            </a:r>
            <a:endParaRPr/>
          </a:p>
        </p:txBody>
      </p:sp>
      <p:pic>
        <p:nvPicPr>
          <p:cNvPr id="589" name="Google Shape;58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2060575"/>
            <a:ext cx="5976937" cy="4484687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595" name="Google Shape;595;p6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MATLAB Simulation 2: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Histogram and Error Mesh</a:t>
            </a:r>
            <a:endParaRPr/>
          </a:p>
        </p:txBody>
      </p:sp>
      <p:pic>
        <p:nvPicPr>
          <p:cNvPr id="596" name="Google Shape;596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7" y="1989137"/>
            <a:ext cx="6192837" cy="4757737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602" name="Google Shape;602;p68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Considerations: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or Batch Mode Training</a:t>
            </a:r>
            <a:endParaRPr/>
          </a:p>
        </p:txBody>
      </p:sp>
      <p:sp>
        <p:nvSpPr>
          <p:cNvPr id="603" name="Google Shape;603;p68"/>
          <p:cNvSpPr txBox="1"/>
          <p:nvPr>
            <p:ph idx="1" type="body"/>
          </p:nvPr>
        </p:nvSpPr>
        <p:spPr>
          <a:xfrm>
            <a:off x="323850" y="2205037"/>
            <a:ext cx="8393112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Mode: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🠟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 a single pattern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🠟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Compute local gradients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🠟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the network weights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training patterns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{X</a:t>
            </a:r>
            <a:r>
              <a:rPr b="0" baseline="-25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,D</a:t>
            </a:r>
            <a:r>
              <a:rPr b="0" baseline="-25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b="0" baseline="-25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i=1</a:t>
            </a:r>
            <a:r>
              <a:rPr b="0" baseline="30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30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some initial neural network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pattern mode training generates a sequence of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networks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1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 . . ,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1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one epoch of training. 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609" name="Google Shape;609;p69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Considerations: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or Batch Mode Training</a:t>
            </a:r>
            <a:endParaRPr/>
          </a:p>
        </p:txBody>
      </p:sp>
      <p:sp>
        <p:nvSpPr>
          <p:cNvPr id="610" name="Google Shape;610;p69"/>
          <p:cNvSpPr txBox="1"/>
          <p:nvPr>
            <p:ph idx="1" type="body"/>
          </p:nvPr>
        </p:nvSpPr>
        <p:spPr>
          <a:xfrm>
            <a:off x="179387" y="2060575"/>
            <a:ext cx="8393112" cy="2520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Mode (true gradient descent) :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Char char="■"/>
            </a:pPr>
            <a:r>
              <a:rPr b="0" i="0" lang="en-US" sz="3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🠟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the error gradients over an entire 		  epoch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Char char="■"/>
            </a:pPr>
            <a:r>
              <a:rPr b="0" i="0" lang="en-US" sz="3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🠟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the weights of the initial neural 		  network N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one shot. 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616" name="Google Shape;616;p70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Considerations:</a:t>
            </a:r>
            <a:b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Do We Stop Training?</a:t>
            </a:r>
            <a:endParaRPr/>
          </a:p>
        </p:txBody>
      </p:sp>
      <p:sp>
        <p:nvSpPr>
          <p:cNvPr id="617" name="Google Shape;617;p70"/>
          <p:cNvSpPr txBox="1"/>
          <p:nvPr>
            <p:ph idx="1" type="body"/>
          </p:nvPr>
        </p:nvSpPr>
        <p:spPr>
          <a:xfrm>
            <a:off x="539750" y="2205037"/>
            <a:ext cx="8085137" cy="4103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absolute value of squared error averaged over one epoch, E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with a training tolerance, typically 0.01 or as low as 0.0001.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Alternatively use the absolute rate of change of the mean squared error per epoch. 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623" name="Google Shape;623;p7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Considerations:</a:t>
            </a:r>
            <a:b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Do We Stop Training?</a:t>
            </a:r>
            <a:endParaRPr/>
          </a:p>
        </p:txBody>
      </p:sp>
      <p:sp>
        <p:nvSpPr>
          <p:cNvPr id="624" name="Google Shape;624;p71"/>
          <p:cNvSpPr txBox="1"/>
          <p:nvPr>
            <p:ph idx="1" type="body"/>
          </p:nvPr>
        </p:nvSpPr>
        <p:spPr>
          <a:xfrm>
            <a:off x="468312" y="2133600"/>
            <a:ext cx="8085137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AutoNum type="arabicPeriod" startAt="3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 the training process if the Euclidean norm of the error gradient falls below a sufficiently small threshold. (Requires computation of the gradient at the end of each epoch.)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630" name="Google Shape;630;p72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Considerations:</a:t>
            </a:r>
            <a:b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Do We Stop Training?</a:t>
            </a:r>
            <a:endParaRPr/>
          </a:p>
        </p:txBody>
      </p:sp>
      <p:sp>
        <p:nvSpPr>
          <p:cNvPr id="631" name="Google Shape;631;p72"/>
          <p:cNvSpPr txBox="1"/>
          <p:nvPr>
            <p:ph idx="1" type="body"/>
          </p:nvPr>
        </p:nvSpPr>
        <p:spPr>
          <a:xfrm>
            <a:off x="107950" y="2133600"/>
            <a:ext cx="9036050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AutoNum type="arabicPeriod" startAt="4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the generalization ability of the network. The network generalizes well if it is able to predict correct or near correct outputs for unseen inputs.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the data set T into two subsets: T</a:t>
            </a:r>
            <a:r>
              <a:rPr b="0" baseline="-25000" i="0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r>
              <a:rPr b="0" i="0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(used for estimation) and T</a:t>
            </a:r>
            <a:r>
              <a:rPr b="0" baseline="-25000" i="0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</a:t>
            </a:r>
            <a:r>
              <a:rPr b="0" i="0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(used for evaluation of the network)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baseline="-25000" i="0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r>
              <a:rPr b="0" i="0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divided into T</a:t>
            </a:r>
            <a:r>
              <a:rPr b="0" baseline="-25000" i="0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</a:t>
            </a:r>
            <a:r>
              <a:rPr b="0" i="0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</a:t>
            </a:r>
            <a:r>
              <a:rPr b="0" baseline="-25000" i="0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</a:t>
            </a:r>
            <a:r>
              <a:rPr b="0" i="0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(T</a:t>
            </a:r>
            <a:r>
              <a:rPr b="0" baseline="-25000" i="0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</a:t>
            </a:r>
            <a:r>
              <a:rPr b="0" i="0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might comprise 20 − 30 per cent of the patterns in T</a:t>
            </a:r>
            <a:r>
              <a:rPr b="0" baseline="-25000" i="0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r>
              <a:rPr b="0" i="0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637" name="Google Shape;637;p73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Considerations:</a:t>
            </a:r>
            <a:b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Do We Stop Training?</a:t>
            </a:r>
            <a:endParaRPr/>
          </a:p>
        </p:txBody>
      </p:sp>
      <p:sp>
        <p:nvSpPr>
          <p:cNvPr id="638" name="Google Shape;638;p73"/>
          <p:cNvSpPr txBox="1"/>
          <p:nvPr>
            <p:ph idx="1" type="body"/>
          </p:nvPr>
        </p:nvSpPr>
        <p:spPr>
          <a:xfrm>
            <a:off x="107950" y="2133600"/>
            <a:ext cx="9036050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</a:t>
            </a:r>
            <a:r>
              <a:rPr b="0" baseline="-25000" i="0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</a:t>
            </a:r>
            <a:r>
              <a:rPr b="0" i="0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train the network using backpropagation.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network performance at the end of each epoch using T</a:t>
            </a:r>
            <a:r>
              <a:rPr b="0" baseline="-25000" i="0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</a:t>
            </a:r>
            <a:r>
              <a:rPr b="0" i="0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 the training process when the error on T</a:t>
            </a:r>
            <a:r>
              <a:rPr b="0" baseline="-25000" i="0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</a:t>
            </a:r>
            <a:r>
              <a:rPr b="0" i="0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starts to rise.  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644" name="Google Shape;644;p74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Considerations:</a:t>
            </a:r>
            <a:b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Bipolar Signal Function</a:t>
            </a:r>
            <a:endParaRPr/>
          </a:p>
        </p:txBody>
      </p:sp>
      <p:sp>
        <p:nvSpPr>
          <p:cNvPr id="645" name="Google Shape;645;p74"/>
          <p:cNvSpPr txBox="1"/>
          <p:nvPr>
            <p:ph idx="1" type="body"/>
          </p:nvPr>
        </p:nvSpPr>
        <p:spPr>
          <a:xfrm>
            <a:off x="468312" y="2017712"/>
            <a:ext cx="8486775" cy="450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Introducing a bipolar signal function such as the </a:t>
            </a:r>
            <a:r>
              <a:rPr b="0" i="0" lang="en-US" sz="3200" u="none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hyperbolic tangent function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cause a significant speed up in the network convergence.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Specifically,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S(x) = a tanh(λx)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1.716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 = 0.66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being suitable values.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 of this function comes with the added advantage that the range of valid desired signals extends to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[−1 + ε</a:t>
            </a:r>
            <a:r>
              <a:rPr b="0" i="1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1 − ε]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where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 </a:t>
            </a:r>
            <a:r>
              <a:rPr b="0" i="1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651" name="Google Shape;651;p75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Considerations:</a:t>
            </a:r>
            <a:b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 Initialization</a:t>
            </a:r>
            <a:endParaRPr/>
          </a:p>
        </p:txBody>
      </p:sp>
      <p:sp>
        <p:nvSpPr>
          <p:cNvPr id="652" name="Google Shape;652;p75"/>
          <p:cNvSpPr txBox="1"/>
          <p:nvPr>
            <p:ph idx="1" type="body"/>
          </p:nvPr>
        </p:nvSpPr>
        <p:spPr>
          <a:xfrm>
            <a:off x="684212" y="2017712"/>
            <a:ext cx="82708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small random values within some interval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[−ε, +ε].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(Identical initial values can lead to </a:t>
            </a:r>
            <a:r>
              <a:rPr b="0" i="0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paralysis</a:t>
            </a:r>
            <a:r>
              <a:rPr b="0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—the network learns nothing.)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 very small ranges of weight randomization—may lead to very slow learning initially.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224" name="Google Shape;224;p22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Backpropagation Weight Update Procedure</a:t>
            </a:r>
            <a:endParaRPr/>
          </a:p>
        </p:txBody>
      </p:sp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468312" y="1989137"/>
            <a:ext cx="8135937" cy="2519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AutoNum type="arabicPeriod"/>
            </a:pPr>
            <a:r>
              <a:rPr b="0" i="0" lang="en-US" sz="3200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b="0" i="0" lang="en-US" sz="3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pattern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3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the training set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b="0" i="0" lang="en-US" sz="3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 it to the network.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AutoNum type="arabicPeriod"/>
            </a:pPr>
            <a:r>
              <a:rPr b="0" i="0" lang="en-US" sz="3200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Pass</a:t>
            </a:r>
            <a:r>
              <a:rPr b="0" i="0" lang="en-US" sz="3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Compute activations and signals of input, hidden and output neurons in that sequence.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658" name="Google Shape;658;p76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Considerations:</a:t>
            </a:r>
            <a:b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 Initialization</a:t>
            </a:r>
            <a:endParaRPr/>
          </a:p>
        </p:txBody>
      </p:sp>
      <p:sp>
        <p:nvSpPr>
          <p:cNvPr id="659" name="Google Shape;659;p76"/>
          <p:cNvSpPr txBox="1"/>
          <p:nvPr>
            <p:ph idx="1" type="body"/>
          </p:nvPr>
        </p:nvSpPr>
        <p:spPr>
          <a:xfrm>
            <a:off x="684212" y="2017712"/>
            <a:ext cx="8270875" cy="450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Incorrect choice of weights might lead to </a:t>
            </a:r>
            <a:r>
              <a:rPr b="0" i="0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saturation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weight changes are almost negligible over consecutive epochs.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be incorrectly interpreted as a local minimum.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values are close to the 0 or 1; signal derivatives are infinitesimally small.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 changes are negligibly small.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weight changes allow the neuron to escape from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incorrect saturation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after a very long time.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Randomization of network weights helps avoid these problems.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665" name="Google Shape;665;p7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Considerations:</a:t>
            </a:r>
            <a:b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 Initialization</a:t>
            </a:r>
            <a:endParaRPr/>
          </a:p>
        </p:txBody>
      </p:sp>
      <p:sp>
        <p:nvSpPr>
          <p:cNvPr id="666" name="Google Shape;666;p77"/>
          <p:cNvSpPr txBox="1"/>
          <p:nvPr>
            <p:ph idx="1" type="body"/>
          </p:nvPr>
        </p:nvSpPr>
        <p:spPr>
          <a:xfrm>
            <a:off x="684212" y="2017712"/>
            <a:ext cx="82708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bipolar signal functions it is useful to randomize weights depending on individual neuron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fan-in,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randomized in the interval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(−2.4/f</a:t>
            </a:r>
            <a:r>
              <a:rPr b="0" baseline="-25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2.4/f</a:t>
            </a:r>
            <a:r>
              <a:rPr b="0" baseline="-25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672" name="Google Shape;672;p78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Considerations:</a:t>
            </a:r>
            <a:b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the Input and Target Ranges</a:t>
            </a:r>
            <a:endParaRPr/>
          </a:p>
        </p:txBody>
      </p:sp>
      <p:sp>
        <p:nvSpPr>
          <p:cNvPr id="673" name="Google Shape;673;p78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a logistic signal function which ranges in the interval (0,1) the desired outputs of patterns in the entire training set should lie in an interval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[0 + ε</a:t>
            </a:r>
            <a:r>
              <a:rPr b="0" i="1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1 − ε]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where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</a:t>
            </a:r>
            <a:r>
              <a:rPr b="0" i="1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some small number.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Desired values of 0 and 1 causes weights to grow increasingly large in order to generate these limiting values of the output.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679" name="Google Shape;679;p79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Considerations:</a:t>
            </a:r>
            <a:b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the Input and Target Ranges</a:t>
            </a:r>
            <a:endParaRPr/>
          </a:p>
        </p:txBody>
      </p:sp>
      <p:sp>
        <p:nvSpPr>
          <p:cNvPr id="680" name="Google Shape;680;p79"/>
          <p:cNvSpPr txBox="1"/>
          <p:nvPr>
            <p:ph idx="1" type="body"/>
          </p:nvPr>
        </p:nvSpPr>
        <p:spPr>
          <a:xfrm>
            <a:off x="611187" y="2017712"/>
            <a:ext cx="8343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generate a 0 and 1 requires a −∞ or ∞ activation which can be accomplished by increasing the values of weights.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cannot be expected to converge if desired outputs lie outside the interval [0,1].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one were to use a hyperbolic tangent signal function with the range [−1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716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716] , then target values of −1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or +1 would be perfectly acceptable.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8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686" name="Google Shape;686;p80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Considerations:</a:t>
            </a:r>
            <a:b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Adjusting Learning Rates</a:t>
            </a:r>
            <a:endParaRPr/>
          </a:p>
        </p:txBody>
      </p:sp>
      <p:sp>
        <p:nvSpPr>
          <p:cNvPr id="687" name="Google Shape;687;p80"/>
          <p:cNvSpPr txBox="1"/>
          <p:nvPr>
            <p:ph idx="1" type="body"/>
          </p:nvPr>
        </p:nvSpPr>
        <p:spPr>
          <a:xfrm>
            <a:off x="1182687" y="2017712"/>
            <a:ext cx="7772400" cy="443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small learning rates, convergence to the local minimum in question is guaranteed but may lead to long training times.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network learning is non-uniform, and we stop before the network is trained to an error minimum, some weights will have reached their final “optimal” values; others may not have.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such a situation, the network might perform well on some patterns and very poorly on others.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8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693" name="Google Shape;693;p8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Considerations:</a:t>
            </a:r>
            <a:b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Adjusting Learning Rates</a:t>
            </a:r>
            <a:endParaRPr/>
          </a:p>
        </p:txBody>
      </p:sp>
      <p:sp>
        <p:nvSpPr>
          <p:cNvPr id="694" name="Google Shape;694;p81"/>
          <p:cNvSpPr txBox="1"/>
          <p:nvPr>
            <p:ph idx="1" type="body"/>
          </p:nvPr>
        </p:nvSpPr>
        <p:spPr>
          <a:xfrm>
            <a:off x="323850" y="1889125"/>
            <a:ext cx="856932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assume that the error function can be approximated by a quadratic then we can make the following observations.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optimal learning rate reaches the error minimum in a single learning step.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Rates that are lower take longer to converge to the same solution.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Rates that are larger but less than twice the optimal learning rate converge to the error minimum but only after much oscillation.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rates that are larger than twice the optimal value will diverge from the solution.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8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700" name="Google Shape;700;p82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Considerations:</a:t>
            </a:r>
            <a:b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 of a Network Architecture</a:t>
            </a:r>
            <a:endParaRPr/>
          </a:p>
        </p:txBody>
      </p:sp>
      <p:sp>
        <p:nvSpPr>
          <p:cNvPr id="701" name="Google Shape;701;p82"/>
          <p:cNvSpPr txBox="1"/>
          <p:nvPr>
            <p:ph idx="1" type="body"/>
          </p:nvPr>
        </p:nvSpPr>
        <p:spPr>
          <a:xfrm>
            <a:off x="323850" y="2017712"/>
            <a:ext cx="8631237" cy="3859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three-layered network can approximate any continuous function.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with multilayered nets using one hidden layer: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neurons tend to interact with each other globally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interactions make it difficult to generate approximations of arbitrary accuracy.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707" name="Google Shape;707;p83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Considerations:</a:t>
            </a:r>
            <a:b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 of a Network Architecture</a:t>
            </a:r>
            <a:endParaRPr/>
          </a:p>
        </p:txBody>
      </p:sp>
      <p:sp>
        <p:nvSpPr>
          <p:cNvPr id="708" name="Google Shape;708;p83"/>
          <p:cNvSpPr txBox="1"/>
          <p:nvPr>
            <p:ph idx="1" type="body"/>
          </p:nvPr>
        </p:nvSpPr>
        <p:spPr>
          <a:xfrm>
            <a:off x="323850" y="2017712"/>
            <a:ext cx="8631237" cy="3355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two hidden layers the curve-fitting process is easier: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hidden layer extracts local features of the function (as binary threshold neurons partition the input space into regions.)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features are extracted in the second hidden layer.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8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714" name="Google Shape;714;p84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Considerations:</a:t>
            </a:r>
            <a:b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Validation</a:t>
            </a:r>
            <a:endParaRPr/>
          </a:p>
        </p:txBody>
      </p:sp>
      <p:sp>
        <p:nvSpPr>
          <p:cNvPr id="715" name="Google Shape;715;p84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the data set into a training set T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 test set T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Subdivide T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two subsets: one to train the network T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one to validate the network T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</a:t>
            </a:r>
            <a:r>
              <a:rPr b="0" i="0" lang="en-US" sz="32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architectures on T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evaluate their performance on T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721" name="Google Shape;721;p85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Considerations:</a:t>
            </a:r>
            <a:b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Validation</a:t>
            </a:r>
            <a:endParaRPr/>
          </a:p>
        </p:txBody>
      </p:sp>
      <p:sp>
        <p:nvSpPr>
          <p:cNvPr id="722" name="Google Shape;722;p85"/>
          <p:cNvSpPr txBox="1"/>
          <p:nvPr>
            <p:ph idx="1" type="body"/>
          </p:nvPr>
        </p:nvSpPr>
        <p:spPr>
          <a:xfrm>
            <a:off x="1182687" y="2017712"/>
            <a:ext cx="7772400" cy="270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the best network.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retrain this network architecture on T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for generalization ability using T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231" name="Google Shape;231;p23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Backpropagation Weight Update Procedure</a:t>
            </a:r>
            <a:endParaRPr/>
          </a:p>
        </p:txBody>
      </p:sp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468312" y="1989137"/>
            <a:ext cx="8135937" cy="3816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AutoNum type="arabicPeriod" startAt="3"/>
            </a:pPr>
            <a:r>
              <a:rPr b="0" i="0" lang="en-US" sz="3200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Computation</a:t>
            </a:r>
            <a:r>
              <a:rPr b="0" i="0" lang="en-US" sz="3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Compute the error over the output neurons by comparing the generated outputs with the desired outputs.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AutoNum type="arabicPeriod" startAt="3"/>
            </a:pPr>
            <a:r>
              <a:rPr b="0" i="0" lang="en-US" sz="3200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Weight Changes</a:t>
            </a:r>
            <a:r>
              <a:rPr b="0" i="0" lang="en-US" sz="3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 the error to compute the change in the hidden to output layer weights, and the change in input to hidden layer weights such that a global error measure gets reduced.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8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728" name="Google Shape;728;p86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Backpropagation: 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Two-Spirals Problem</a:t>
            </a:r>
            <a:endParaRPr/>
          </a:p>
        </p:txBody>
      </p:sp>
      <p:sp>
        <p:nvSpPr>
          <p:cNvPr id="729" name="Google Shape;729;p86"/>
          <p:cNvSpPr txBox="1"/>
          <p:nvPr>
            <p:ph idx="1" type="body"/>
          </p:nvPr>
        </p:nvSpPr>
        <p:spPr>
          <a:xfrm>
            <a:off x="0" y="2276475"/>
            <a:ext cx="2771775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inputs and one output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194 data points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0" name="Google Shape;730;p86"/>
          <p:cNvPicPr preferRelativeResize="0"/>
          <p:nvPr/>
        </p:nvPicPr>
        <p:blipFill rotWithShape="1">
          <a:blip r:embed="rId3">
            <a:alphaModFix/>
          </a:blip>
          <a:srcRect b="0" l="7013" r="6420" t="0"/>
          <a:stretch/>
        </p:blipFill>
        <p:spPr>
          <a:xfrm>
            <a:off x="2843212" y="1916112"/>
            <a:ext cx="6300787" cy="4691062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736" name="Google Shape;736;p8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Backpropagation: 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Two-Spirals Problem</a:t>
            </a:r>
            <a:endParaRPr/>
          </a:p>
        </p:txBody>
      </p:sp>
      <p:sp>
        <p:nvSpPr>
          <p:cNvPr id="737" name="Google Shape;737;p87"/>
          <p:cNvSpPr txBox="1"/>
          <p:nvPr>
            <p:ph idx="1" type="body"/>
          </p:nvPr>
        </p:nvSpPr>
        <p:spPr>
          <a:xfrm>
            <a:off x="250825" y="1916112"/>
            <a:ext cx="8424862" cy="2520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Solved by Lang and Witbrock 2-5-5-5-1 architecture 138 weights.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Lang–Witbrock network each layer of neurons is connected to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succeeding layer.</a:t>
            </a:r>
            <a:endParaRPr/>
          </a:p>
        </p:txBody>
      </p:sp>
      <p:pic>
        <p:nvPicPr>
          <p:cNvPr id="738" name="Google Shape;738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4125912"/>
            <a:ext cx="5832475" cy="2732087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8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744" name="Google Shape;744;p88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Backpropagation: 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Two-Spirals Problem</a:t>
            </a:r>
            <a:endParaRPr/>
          </a:p>
        </p:txBody>
      </p:sp>
      <p:sp>
        <p:nvSpPr>
          <p:cNvPr id="745" name="Google Shape;745;p88"/>
          <p:cNvSpPr txBox="1"/>
          <p:nvPr>
            <p:ph idx="1" type="body"/>
          </p:nvPr>
        </p:nvSpPr>
        <p:spPr>
          <a:xfrm>
            <a:off x="900112" y="2205037"/>
            <a:ext cx="6842125" cy="2520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Weights are randomized in the interval [-0.1, 0.1]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η= 0.001, α=0.5,  up to η= 0.002, α=0.95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8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751" name="Google Shape;751;p89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Growing Algorithms</a:t>
            </a:r>
            <a:endParaRPr/>
          </a:p>
        </p:txBody>
      </p:sp>
      <p:sp>
        <p:nvSpPr>
          <p:cNvPr id="752" name="Google Shape;752;p89"/>
          <p:cNvSpPr txBox="1"/>
          <p:nvPr>
            <p:ph idx="1" type="body"/>
          </p:nvPr>
        </p:nvSpPr>
        <p:spPr>
          <a:xfrm>
            <a:off x="468312" y="20605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1:</a:t>
            </a: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Starts out with a large number of weights in the network and gradually prunes them.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Idea: eliminate weights that are least important.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 </a:t>
            </a:r>
            <a:r>
              <a:rPr b="0" i="0" lang="en-US" sz="2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Optimal Brain Damage, Optimal Brain Surgeon, Hinton weight decay procedure.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758" name="Google Shape;758;p90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Growing Algorithms</a:t>
            </a:r>
            <a:endParaRPr/>
          </a:p>
        </p:txBody>
      </p:sp>
      <p:sp>
        <p:nvSpPr>
          <p:cNvPr id="759" name="Google Shape;759;p90"/>
          <p:cNvSpPr txBox="1"/>
          <p:nvPr>
            <p:ph idx="1" type="body"/>
          </p:nvPr>
        </p:nvSpPr>
        <p:spPr>
          <a:xfrm>
            <a:off x="684212" y="198913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2:</a:t>
            </a: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Starts out with a minimal architecture which is made to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grow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training.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 </a:t>
            </a:r>
            <a:r>
              <a:rPr b="0" i="0" lang="en-US" sz="2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Tower algorithm, Pyramid algorithm, cascade correlation algorithm.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9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765" name="Google Shape;765;p9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Quickprop: Fast Relative of Backprop</a:t>
            </a:r>
            <a:endParaRPr/>
          </a:p>
        </p:txBody>
      </p:sp>
      <p:sp>
        <p:nvSpPr>
          <p:cNvPr id="766" name="Google Shape;766;p91"/>
          <p:cNvSpPr txBox="1"/>
          <p:nvPr/>
        </p:nvSpPr>
        <p:spPr>
          <a:xfrm>
            <a:off x="323850" y="2276475"/>
            <a:ext cx="7704137" cy="3959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with second order error derivative information instead of only the usual first order gradients.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two </a:t>
            </a:r>
            <a:r>
              <a:rPr b="0" i="0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“risky”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assumptions: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error function E is a parabolic function of any weight </a:t>
            </a:r>
            <a:r>
              <a:rPr b="0" i="1" lang="en-US" sz="28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1" lang="en-US" sz="28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change in the slope of the error curve is independent of other concurrent weight changes.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772" name="Google Shape;772;p92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Quickprop: Fast Relative of Backprop</a:t>
            </a:r>
            <a:endParaRPr/>
          </a:p>
        </p:txBody>
      </p:sp>
      <p:sp>
        <p:nvSpPr>
          <p:cNvPr id="773" name="Google Shape;773;p92"/>
          <p:cNvSpPr txBox="1"/>
          <p:nvPr>
            <p:ph idx="1" type="body"/>
          </p:nvPr>
        </p:nvSpPr>
        <p:spPr>
          <a:xfrm>
            <a:off x="395287" y="1916112"/>
            <a:ext cx="8497887" cy="31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slope of the error function is thus linear.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algorithm pushes the weight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directly to a value that minimizes the parabolic error.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compute this weight, we require the previous value of the gradient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∂E/∂w</a:t>
            </a:r>
            <a:r>
              <a:rPr b="0" baseline="-25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 </a:t>
            </a:r>
            <a:r>
              <a:rPr b="0" baseline="3000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k−1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the previous weight change.</a:t>
            </a:r>
            <a:endParaRPr/>
          </a:p>
        </p:txBody>
      </p:sp>
      <p:pic>
        <p:nvPicPr>
          <p:cNvPr id="774" name="Google Shape;774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5084762"/>
            <a:ext cx="3876675" cy="938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2" y="5964237"/>
            <a:ext cx="4248150" cy="893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9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781" name="Google Shape;781;p93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Function Approximation</a:t>
            </a:r>
            <a:endParaRPr/>
          </a:p>
        </p:txBody>
      </p:sp>
      <p:sp>
        <p:nvSpPr>
          <p:cNvPr id="782" name="Google Shape;782;p9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Kolmogorov proved that any continuous function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defined on an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-dimensional cube is representable by sums and superpositions of continuous functions of exactly one variable: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3" name="Google Shape;783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537" y="4797425"/>
            <a:ext cx="5849937" cy="1473200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9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789" name="Google Shape;789;p94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of BP: Steering Autonomous Vehicles</a:t>
            </a:r>
            <a:endParaRPr/>
          </a:p>
        </p:txBody>
      </p:sp>
      <p:sp>
        <p:nvSpPr>
          <p:cNvPr id="790" name="Google Shape;790;p94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primary objective is to steer a robot vehicle like Carnegie Mellon University’s (CMU) Navlab, which is equipped with motors on the steering wheel, brake and accelerator pedal thereby enabling computer control of the vehicles’ trajectory. 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9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796" name="Google Shape;796;p95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of BP: Steering Autonomous Vehicles-ALVINN</a:t>
            </a:r>
            <a:endParaRPr/>
          </a:p>
        </p:txBody>
      </p:sp>
      <p:sp>
        <p:nvSpPr>
          <p:cNvPr id="797" name="Google Shape;797;p95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ALVINN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utonomous </a:t>
            </a:r>
            <a:r>
              <a:rPr b="0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ehicle</a:t>
            </a:r>
            <a:r>
              <a:rPr b="0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a </a:t>
            </a:r>
            <a:r>
              <a:rPr b="0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eural </a:t>
            </a:r>
            <a:r>
              <a:rPr b="0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etwork)</a:t>
            </a:r>
            <a:endParaRPr/>
          </a:p>
        </p:txBody>
      </p:sp>
      <p:pic>
        <p:nvPicPr>
          <p:cNvPr id="798" name="Google Shape;798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2275" y="3514725"/>
            <a:ext cx="5184775" cy="3343275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238" name="Google Shape;238;p24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Backpropagation Weight Update Procedure</a:t>
            </a:r>
            <a:endParaRPr/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468312" y="2133600"/>
            <a:ext cx="8397875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AutoNum type="arabicPeriod" startAt="5"/>
            </a:pPr>
            <a:r>
              <a:rPr b="0" i="0" lang="en-US" sz="2800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</a:t>
            </a:r>
            <a:r>
              <a:rPr b="0" i="0" lang="en-US" sz="28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weights of the network.</a:t>
            </a:r>
            <a:endParaRPr/>
          </a:p>
          <a:p>
            <a:pPr indent="-502919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2919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2919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2919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2919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AutoNum type="arabicPeriod" startAt="5"/>
            </a:pPr>
            <a:r>
              <a:rPr b="0" i="0" lang="en-US" sz="2800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</a:t>
            </a:r>
            <a:r>
              <a:rPr b="0" i="0" lang="en-US" sz="28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1 through 5 until the global error falls below a predefined threshold.</a:t>
            </a:r>
            <a:endParaRPr/>
          </a:p>
        </p:txBody>
      </p:sp>
      <p:pic>
        <p:nvPicPr>
          <p:cNvPr id="240" name="Google Shape;2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2781300"/>
            <a:ext cx="4872037" cy="1882775"/>
          </a:xfrm>
          <a:prstGeom prst="rect">
            <a:avLst/>
          </a:prstGeom>
          <a:noFill/>
          <a:ln cap="flat" cmpd="sng" w="19050">
            <a:solidFill>
              <a:srgbClr val="993366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9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804" name="Google Shape;804;p96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ALVINN Network Architecture</a:t>
            </a:r>
            <a:endParaRPr/>
          </a:p>
        </p:txBody>
      </p:sp>
      <p:sp>
        <p:nvSpPr>
          <p:cNvPr id="805" name="Google Shape;805;p96"/>
          <p:cNvSpPr txBox="1"/>
          <p:nvPr>
            <p:ph idx="1" type="body"/>
          </p:nvPr>
        </p:nvSpPr>
        <p:spPr>
          <a:xfrm>
            <a:off x="395287" y="2017712"/>
            <a:ext cx="8559800" cy="450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to the system is a 30 × 32 neuron “retina”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images are projected onto the retina.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of these 960 input neurons is connected to four hidden layer neurons which are connected to 30 output neurons.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neurons represent different steering directions—the central neuron being the “straight ahead” and the first and last neurons denoting “sharp left” and “sharp right” turns of 20 m radius respectively.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9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811" name="Google Shape;811;p9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ALVINN Network Architecture</a:t>
            </a:r>
            <a:endParaRPr/>
          </a:p>
        </p:txBody>
      </p:sp>
      <p:sp>
        <p:nvSpPr>
          <p:cNvPr id="812" name="Google Shape;812;p97"/>
          <p:cNvSpPr txBox="1"/>
          <p:nvPr>
            <p:ph idx="1" type="body"/>
          </p:nvPr>
        </p:nvSpPr>
        <p:spPr>
          <a:xfrm>
            <a:off x="539750" y="2017712"/>
            <a:ext cx="84153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compute an appropriate steering angle, an image from a video camera is reduced to 30 × 32 pixels and presented to the network.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layer activation profile is translated to a steering command using a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center of mass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around the hill of activation surrounding the output neuron with the largest activation.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of ALVINN involves presentation of video images as a person drives the vehicle using the steering angle as the desired output.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9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818" name="Google Shape;818;p98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NAVLAB and ALVINN</a:t>
            </a:r>
            <a:endParaRPr/>
          </a:p>
        </p:txBody>
      </p:sp>
      <p:sp>
        <p:nvSpPr>
          <p:cNvPr id="819" name="Google Shape;819;p98"/>
          <p:cNvSpPr txBox="1"/>
          <p:nvPr>
            <p:ph idx="1" type="body"/>
          </p:nvPr>
        </p:nvSpPr>
        <p:spPr>
          <a:xfrm>
            <a:off x="684212" y="22764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ALVINN runs on two SUNSPARC stations on board Navlab and training on the fly takes about two minutes.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this time the vehicle is driven over a 1/4 to 1/2 mile stretch of the road and ALVINN is presented about 50 images, each transformed 15 times to generate 750 images.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9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825" name="Google Shape;825;p99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NAVLAB and ALVINN</a:t>
            </a:r>
            <a:endParaRPr/>
          </a:p>
        </p:txBody>
      </p:sp>
      <p:sp>
        <p:nvSpPr>
          <p:cNvPr id="826" name="Google Shape;826;p99"/>
          <p:cNvSpPr txBox="1"/>
          <p:nvPr>
            <p:ph idx="1" type="body"/>
          </p:nvPr>
        </p:nvSpPr>
        <p:spPr>
          <a:xfrm>
            <a:off x="755650" y="2133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ALVINN system successfully steers NAVLAB in a variety of weather and lighting conditions. With the system capable of processing 10 images/second Navlab can drive at speeds up to 55 mph, five times faster than any other connectionist system.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highways, ALVINN has been trained to navigate at up to 90 mph!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/83</a:t>
            </a:r>
            <a:endParaRPr/>
          </a:p>
        </p:txBody>
      </p:sp>
      <p:sp>
        <p:nvSpPr>
          <p:cNvPr id="246" name="Google Shape;246;p25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 Error Function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468312" y="2060575"/>
            <a:ext cx="7772400" cy="198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instantaneous summed squared error </a:t>
            </a: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</a:t>
            </a:r>
            <a:r>
              <a:rPr b="0" baseline="-25000" i="1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sum of the squares of each individual output error </a:t>
            </a:r>
            <a:r>
              <a:rPr b="0" i="1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baseline="-25000" i="1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baseline="30000" i="1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scaled by one-half: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8" name="Google Shape;248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4292600"/>
            <a:ext cx="59118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7812" y="4868862"/>
            <a:ext cx="4313237" cy="10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6375" y="5724525"/>
            <a:ext cx="196532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