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  <p:sldMasterId id="2147483671" r:id="rId16"/>
    <p:sldMasterId id="2147483672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337" r:id="rId100"/>
  </p:sldIdLst>
  <p:sldSz cy="6858000" cx="9144000"/>
  <p:notesSz cx="7315200" cy="9601200"/>
  <p:embeddedFontLst>
    <p:embeddedFont>
      <p:font typeface="Tahoma"/>
      <p:regular r:id="rId101"/>
      <p:bold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5E83AA-4A40-4AEC-95AC-B45C501B1EF5}">
  <a:tblStyle styleId="{9E5E83AA-4A40-4AEC-95AC-B45C501B1E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102" Type="http://schemas.openxmlformats.org/officeDocument/2006/relationships/font" Target="fonts/Tahoma-bold.fntdata"/><Relationship Id="rId101" Type="http://schemas.openxmlformats.org/officeDocument/2006/relationships/font" Target="fonts/Tahoma-regular.fntdata"/><Relationship Id="rId100" Type="http://schemas.openxmlformats.org/officeDocument/2006/relationships/slide" Target="slides/slide82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95" Type="http://schemas.openxmlformats.org/officeDocument/2006/relationships/slide" Target="slides/slide77.xml"/><Relationship Id="rId94" Type="http://schemas.openxmlformats.org/officeDocument/2006/relationships/slide" Target="slides/slide76.xml"/><Relationship Id="rId97" Type="http://schemas.openxmlformats.org/officeDocument/2006/relationships/slide" Target="slides/slide79.xml"/><Relationship Id="rId96" Type="http://schemas.openxmlformats.org/officeDocument/2006/relationships/slide" Target="slides/slide78.xml"/><Relationship Id="rId11" Type="http://schemas.openxmlformats.org/officeDocument/2006/relationships/slideMaster" Target="slideMasters/slideMaster7.xml"/><Relationship Id="rId99" Type="http://schemas.openxmlformats.org/officeDocument/2006/relationships/slide" Target="slides/slide81.xml"/><Relationship Id="rId10" Type="http://schemas.openxmlformats.org/officeDocument/2006/relationships/slideMaster" Target="slideMasters/slideMaster6.xml"/><Relationship Id="rId98" Type="http://schemas.openxmlformats.org/officeDocument/2006/relationships/slide" Target="slides/slide80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73.xml"/><Relationship Id="rId90" Type="http://schemas.openxmlformats.org/officeDocument/2006/relationships/slide" Target="slides/slide72.xml"/><Relationship Id="rId93" Type="http://schemas.openxmlformats.org/officeDocument/2006/relationships/slide" Target="slides/slide75.xml"/><Relationship Id="rId92" Type="http://schemas.openxmlformats.org/officeDocument/2006/relationships/slide" Target="slides/slide74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84" Type="http://schemas.openxmlformats.org/officeDocument/2006/relationships/slide" Target="slides/slide66.xml"/><Relationship Id="rId83" Type="http://schemas.openxmlformats.org/officeDocument/2006/relationships/slide" Target="slides/slide65.xml"/><Relationship Id="rId86" Type="http://schemas.openxmlformats.org/officeDocument/2006/relationships/slide" Target="slides/slide68.xml"/><Relationship Id="rId85" Type="http://schemas.openxmlformats.org/officeDocument/2006/relationships/slide" Target="slides/slide67.xml"/><Relationship Id="rId88" Type="http://schemas.openxmlformats.org/officeDocument/2006/relationships/slide" Target="slides/slide70.xml"/><Relationship Id="rId87" Type="http://schemas.openxmlformats.org/officeDocument/2006/relationships/slide" Target="slides/slide69.xml"/><Relationship Id="rId89" Type="http://schemas.openxmlformats.org/officeDocument/2006/relationships/slide" Target="slides/slide71.xml"/><Relationship Id="rId80" Type="http://schemas.openxmlformats.org/officeDocument/2006/relationships/slide" Target="slides/slide62.xml"/><Relationship Id="rId82" Type="http://schemas.openxmlformats.org/officeDocument/2006/relationships/slide" Target="slides/slide64.xml"/><Relationship Id="rId81" Type="http://schemas.openxmlformats.org/officeDocument/2006/relationships/slide" Target="slides/slide63.xml"/><Relationship Id="rId1" Type="http://schemas.openxmlformats.org/officeDocument/2006/relationships/theme" Target="theme/theme1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5.xml"/><Relationship Id="rId72" Type="http://schemas.openxmlformats.org/officeDocument/2006/relationships/slide" Target="slides/slide54.xml"/><Relationship Id="rId75" Type="http://schemas.openxmlformats.org/officeDocument/2006/relationships/slide" Target="slides/slide57.xml"/><Relationship Id="rId74" Type="http://schemas.openxmlformats.org/officeDocument/2006/relationships/slide" Target="slides/slide56.xml"/><Relationship Id="rId77" Type="http://schemas.openxmlformats.org/officeDocument/2006/relationships/slide" Target="slides/slide59.xml"/><Relationship Id="rId76" Type="http://schemas.openxmlformats.org/officeDocument/2006/relationships/slide" Target="slides/slide58.xml"/><Relationship Id="rId79" Type="http://schemas.openxmlformats.org/officeDocument/2006/relationships/slide" Target="slides/slide61.xml"/><Relationship Id="rId78" Type="http://schemas.openxmlformats.org/officeDocument/2006/relationships/slide" Target="slides/slide60.xml"/><Relationship Id="rId71" Type="http://schemas.openxmlformats.org/officeDocument/2006/relationships/slide" Target="slides/slide53.xml"/><Relationship Id="rId70" Type="http://schemas.openxmlformats.org/officeDocument/2006/relationships/slide" Target="slides/slide52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64" Type="http://schemas.openxmlformats.org/officeDocument/2006/relationships/slide" Target="slides/slide46.xml"/><Relationship Id="rId63" Type="http://schemas.openxmlformats.org/officeDocument/2006/relationships/slide" Target="slides/slide45.xml"/><Relationship Id="rId66" Type="http://schemas.openxmlformats.org/officeDocument/2006/relationships/slide" Target="slides/slide48.xml"/><Relationship Id="rId65" Type="http://schemas.openxmlformats.org/officeDocument/2006/relationships/slide" Target="slides/slide47.xml"/><Relationship Id="rId68" Type="http://schemas.openxmlformats.org/officeDocument/2006/relationships/slide" Target="slides/slide50.xml"/><Relationship Id="rId67" Type="http://schemas.openxmlformats.org/officeDocument/2006/relationships/slide" Target="slides/slide49.xml"/><Relationship Id="rId60" Type="http://schemas.openxmlformats.org/officeDocument/2006/relationships/slide" Target="slides/slide42.xml"/><Relationship Id="rId69" Type="http://schemas.openxmlformats.org/officeDocument/2006/relationships/slide" Target="slides/slide5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55" Type="http://schemas.openxmlformats.org/officeDocument/2006/relationships/slide" Target="slides/slide37.xml"/><Relationship Id="rId54" Type="http://schemas.openxmlformats.org/officeDocument/2006/relationships/slide" Target="slides/slide36.xml"/><Relationship Id="rId57" Type="http://schemas.openxmlformats.org/officeDocument/2006/relationships/slide" Target="slides/slide39.xml"/><Relationship Id="rId56" Type="http://schemas.openxmlformats.org/officeDocument/2006/relationships/slide" Target="slides/slide38.xml"/><Relationship Id="rId59" Type="http://schemas.openxmlformats.org/officeDocument/2006/relationships/slide" Target="slides/slide41.xml"/><Relationship Id="rId58" Type="http://schemas.openxmlformats.org/officeDocument/2006/relationships/slide" Target="slides/slide4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262062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74725" y="4560887"/>
            <a:ext cx="536575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7475" lIns="95000" spcFirstLastPara="1" rIns="9500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5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5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5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5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5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6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6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6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6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6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6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6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6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7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7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7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7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7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7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8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8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8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8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showMasterSp="0" type="txAndClipArt">
  <p:cSld name="TEXT_AND_CLIPAR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/>
          <p:nvPr>
            <p:ph idx="2" type="clipArt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9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31" name="Google Shape;31;p9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9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34" name="Google Shape;34;p9"/>
            <p:cNvSpPr txBox="1"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 txBox="1"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7.png"/><Relationship Id="rId4" Type="http://schemas.openxmlformats.org/officeDocument/2006/relationships/image" Target="../media/image69.png"/><Relationship Id="rId5" Type="http://schemas.openxmlformats.org/officeDocument/2006/relationships/image" Target="../media/image6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Analysis: Basic Concepts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  <a:endParaRPr/>
          </a:p>
        </p:txBody>
      </p:sp>
      <p:sp>
        <p:nvSpPr>
          <p:cNvPr id="95" name="Google Shape;95;p26"/>
          <p:cNvSpPr txBox="1"/>
          <p:nvPr/>
        </p:nvSpPr>
        <p:spPr>
          <a:xfrm>
            <a:off x="381000" y="2039937"/>
            <a:ext cx="822960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6"/>
          <p:cNvGrpSpPr/>
          <p:nvPr/>
        </p:nvGrpSpPr>
        <p:grpSpPr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97" name="Google Shape;97;p26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Computational Complexity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411162" y="990600"/>
            <a:ext cx="8318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d unique items: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itemsets =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possible association rules: </a:t>
            </a: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514600"/>
            <a:ext cx="3662362" cy="1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d=6,  R = 602 rules</a:t>
            </a:r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 rotWithShape="1">
          <a:blip r:embed="rId4">
            <a:alphaModFix/>
          </a:blip>
          <a:srcRect b="951" l="5714" r="7141" t="1903"/>
          <a:stretch/>
        </p:blipFill>
        <p:spPr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Generation Strategies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411162" y="106680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candidates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search: M=2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pruning techniques to reduce M</a:t>
            </a:r>
            <a:endParaRPr/>
          </a:p>
          <a:p>
            <a:pPr indent="-152400" lvl="4" marL="20574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transactions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size of N as the size of itemset increases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DHP and vertical-based mining algorithms</a:t>
            </a:r>
            <a:endParaRPr/>
          </a:p>
          <a:p>
            <a:pPr indent="-165100" lvl="4" marL="2057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comparisons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(NM)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efficient data structures to store the candidates or transactions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match every candidate against every transaction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Number of Candidates</a:t>
            </a:r>
            <a:endParaRPr/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411162" y="1143000"/>
            <a:ext cx="85804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Apriori principle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itemset is frequent, then all of its subsets must also be frequent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Apriori principle holds due to the following property of the support measure: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of an itemset never exceeds the support of its subsets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known as the </a:t>
            </a: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anti-monotone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property of support</a:t>
            </a:r>
            <a:endParaRPr/>
          </a:p>
        </p:txBody>
      </p:sp>
      <p:pic>
        <p:nvPicPr>
          <p:cNvPr id="184" name="Google Shape;1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984625"/>
            <a:ext cx="5715000" cy="58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8"/>
          <p:cNvGrpSpPr/>
          <p:nvPr/>
        </p:nvGrpSpPr>
        <p:grpSpPr>
          <a:xfrm>
            <a:off x="228600" y="1089025"/>
            <a:ext cx="8831262" cy="5235575"/>
            <a:chOff x="144" y="686"/>
            <a:chExt cx="5563" cy="3298"/>
          </a:xfrm>
        </p:grpSpPr>
        <p:cxnSp>
          <p:nvCxnSpPr>
            <p:cNvPr id="190" name="Google Shape;190;p38"/>
            <p:cNvCxnSpPr/>
            <p:nvPr/>
          </p:nvCxnSpPr>
          <p:spPr>
            <a:xfrm flipH="1" rot="10800000">
              <a:off x="864" y="1920"/>
              <a:ext cx="576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" name="Google Shape;191;p38"/>
            <p:cNvSpPr txBox="1"/>
            <p:nvPr/>
          </p:nvSpPr>
          <p:spPr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6D9C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C6D9C"/>
                  </a:solidFill>
                  <a:latin typeface="Arial"/>
                  <a:ea typeface="Arial"/>
                  <a:cs typeface="Arial"/>
                  <a:sym typeface="Arial"/>
                </a:rPr>
                <a:t>Found to be Infrequent</a:t>
              </a:r>
              <a:endParaRPr/>
            </a:p>
          </p:txBody>
        </p:sp>
        <p:pic>
          <p:nvPicPr>
            <p:cNvPr id="192" name="Google Shape;192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92" y="686"/>
              <a:ext cx="4315" cy="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38"/>
          <p:cNvSpPr txBox="1"/>
          <p:nvPr>
            <p:ph idx="4294967295"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Illustrating Apriori Principle</a:t>
            </a:r>
            <a:endParaRPr/>
          </a:p>
        </p:txBody>
      </p:sp>
      <p:grpSp>
        <p:nvGrpSpPr>
          <p:cNvPr id="194" name="Google Shape;194;p38"/>
          <p:cNvGrpSpPr/>
          <p:nvPr/>
        </p:nvGrpSpPr>
        <p:grpSpPr>
          <a:xfrm>
            <a:off x="2209800" y="1089025"/>
            <a:ext cx="6850062" cy="5235575"/>
            <a:chOff x="1392" y="686"/>
            <a:chExt cx="4315" cy="3298"/>
          </a:xfrm>
        </p:grpSpPr>
        <p:pic>
          <p:nvPicPr>
            <p:cNvPr id="195" name="Google Shape;195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92" y="686"/>
              <a:ext cx="4315" cy="3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8"/>
            <p:cNvSpPr txBox="1"/>
            <p:nvPr/>
          </p:nvSpPr>
          <p:spPr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Pruned supersets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Illustrating Apriori Principle</a:t>
            </a:r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2289175" cy="2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133600"/>
            <a:ext cx="3327400" cy="212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4572000"/>
            <a:ext cx="38004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514600" y="1295400"/>
            <a:ext cx="20558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 (1-itemsets)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6096000" y="2055812"/>
            <a:ext cx="279082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Pairs (2-itemsets)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(No need to generate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candidates involving Coke</a:t>
            </a:r>
            <a:b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Eggs)</a:t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6781800" y="4038600"/>
            <a:ext cx="2225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Triplets (3-itemsets)</a:t>
            </a:r>
            <a:endParaRPr/>
          </a:p>
        </p:txBody>
      </p:sp>
      <p:cxnSp>
        <p:nvCxnSpPr>
          <p:cNvPr id="208" name="Google Shape;208;p39"/>
          <p:cNvCxnSpPr/>
          <p:nvPr/>
        </p:nvCxnSpPr>
        <p:spPr>
          <a:xfrm>
            <a:off x="5410200" y="4038600"/>
            <a:ext cx="304800" cy="304800"/>
          </a:xfrm>
          <a:prstGeom prst="straightConnector1">
            <a:avLst/>
          </a:prstGeom>
          <a:noFill/>
          <a:ln cap="flat" cmpd="tri" w="73025">
            <a:solidFill>
              <a:srgbClr val="CC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9" name="Google Shape;209;p39"/>
          <p:cNvCxnSpPr/>
          <p:nvPr/>
        </p:nvCxnSpPr>
        <p:spPr>
          <a:xfrm>
            <a:off x="2819400" y="1981200"/>
            <a:ext cx="304800" cy="304800"/>
          </a:xfrm>
          <a:prstGeom prst="straightConnector1">
            <a:avLst/>
          </a:prstGeom>
          <a:noFill/>
          <a:ln cap="flat" cmpd="tri" w="73025">
            <a:solidFill>
              <a:srgbClr val="CC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10" name="Google Shape;210;p39"/>
          <p:cNvCxnSpPr/>
          <p:nvPr/>
        </p:nvCxnSpPr>
        <p:spPr>
          <a:xfrm>
            <a:off x="6934200" y="5410200"/>
            <a:ext cx="304800" cy="304800"/>
          </a:xfrm>
          <a:prstGeom prst="straightConnector1">
            <a:avLst/>
          </a:prstGeom>
          <a:noFill/>
          <a:ln cap="rnd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" name="Google Shape;211;p39"/>
          <p:cNvSpPr txBox="1"/>
          <p:nvPr/>
        </p:nvSpPr>
        <p:spPr>
          <a:xfrm>
            <a:off x="304800" y="3810000"/>
            <a:ext cx="2659062" cy="412750"/>
          </a:xfrm>
          <a:prstGeom prst="rect">
            <a:avLst/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Minimum Support = 3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04800" y="4519612"/>
            <a:ext cx="3227387" cy="120015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every subset is considered,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baseline="30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support-based pruning,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6 + 6 + 1 = 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Apriori Algorithm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457200" y="1217612"/>
            <a:ext cx="822960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k=1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frequent itemsets of length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no new frequent itemsets are identified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length (k+1) candidate itemsets from length k frequent itemsets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candidate itemsets containing subsets of length k that are infrequent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support of each candidate by scanning the DB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candidates that are infrequent, leaving only those that are frequent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Reducing Number of Comparisons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11162" y="1066800"/>
            <a:ext cx="8318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counting: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the database of transactions to determine the support of each candidate itemset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reduce the number of comparisons, store the candidates in a hash structure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matching each transaction against every candidate, match it against candidates contained in the hashed buckets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657600"/>
            <a:ext cx="6824662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idx="4294967295" type="title"/>
          </p:nvPr>
        </p:nvSpPr>
        <p:spPr>
          <a:xfrm>
            <a:off x="3302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Hash Tree</a:t>
            </a:r>
            <a:endParaRPr/>
          </a:p>
        </p:txBody>
      </p:sp>
      <p:grpSp>
        <p:nvGrpSpPr>
          <p:cNvPr id="231" name="Google Shape;231;p42"/>
          <p:cNvGrpSpPr/>
          <p:nvPr/>
        </p:nvGrpSpPr>
        <p:grpSpPr>
          <a:xfrm>
            <a:off x="3810000" y="3886200"/>
            <a:ext cx="4681537" cy="2446337"/>
            <a:chOff x="1632" y="1536"/>
            <a:chExt cx="3143" cy="1750"/>
          </a:xfrm>
        </p:grpSpPr>
        <p:cxnSp>
          <p:nvCxnSpPr>
            <p:cNvPr id="232" name="Google Shape;232;p42"/>
            <p:cNvCxnSpPr/>
            <p:nvPr/>
          </p:nvCxnSpPr>
          <p:spPr>
            <a:xfrm flipH="1">
              <a:off x="2496" y="1536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33" name="Google Shape;233;p42"/>
            <p:cNvCxnSpPr/>
            <p:nvPr/>
          </p:nvCxnSpPr>
          <p:spPr>
            <a:xfrm>
              <a:off x="3168" y="1536"/>
              <a:ext cx="81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34" name="Google Shape;234;p42"/>
            <p:cNvCxnSpPr/>
            <p:nvPr/>
          </p:nvCxnSpPr>
          <p:spPr>
            <a:xfrm>
              <a:off x="3168" y="1536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35" name="Google Shape;235;p42"/>
            <p:cNvSpPr txBox="1"/>
            <p:nvPr/>
          </p:nvSpPr>
          <p:spPr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2 3 4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5 6 7</a:t>
              </a:r>
              <a:endParaRPr/>
            </a:p>
          </p:txBody>
        </p:sp>
        <p:cxnSp>
          <p:nvCxnSpPr>
            <p:cNvPr id="236" name="Google Shape;236;p42"/>
            <p:cNvCxnSpPr/>
            <p:nvPr/>
          </p:nvCxnSpPr>
          <p:spPr>
            <a:xfrm flipH="1">
              <a:off x="1917" y="1871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37" name="Google Shape;237;p42"/>
            <p:cNvSpPr txBox="1"/>
            <p:nvPr/>
          </p:nvSpPr>
          <p:spPr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1 4 5</a:t>
              </a:r>
              <a:endParaRPr/>
            </a:p>
          </p:txBody>
        </p:sp>
        <p:cxnSp>
          <p:nvCxnSpPr>
            <p:cNvPr id="238" name="Google Shape;238;p42"/>
            <p:cNvCxnSpPr/>
            <p:nvPr/>
          </p:nvCxnSpPr>
          <p:spPr>
            <a:xfrm>
              <a:off x="2493" y="1871"/>
              <a:ext cx="3" cy="4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39" name="Google Shape;239;p42"/>
            <p:cNvCxnSpPr/>
            <p:nvPr/>
          </p:nvCxnSpPr>
          <p:spPr>
            <a:xfrm>
              <a:off x="2493" y="1871"/>
              <a:ext cx="576" cy="3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40" name="Google Shape;240;p42"/>
            <p:cNvSpPr txBox="1"/>
            <p:nvPr/>
          </p:nvSpPr>
          <p:spPr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1 3 6</a:t>
              </a:r>
              <a:endParaRPr/>
            </a:p>
          </p:txBody>
        </p:sp>
        <p:cxnSp>
          <p:nvCxnSpPr>
            <p:cNvPr id="241" name="Google Shape;241;p42"/>
            <p:cNvCxnSpPr/>
            <p:nvPr/>
          </p:nvCxnSpPr>
          <p:spPr>
            <a:xfrm flipH="1">
              <a:off x="1824" y="2352"/>
              <a:ext cx="67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42" name="Google Shape;242;p42"/>
            <p:cNvSpPr txBox="1"/>
            <p:nvPr/>
          </p:nvSpPr>
          <p:spPr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4 5 7</a:t>
              </a:r>
              <a:endParaRPr/>
            </a:p>
          </p:txBody>
        </p:sp>
        <p:cxnSp>
          <p:nvCxnSpPr>
            <p:cNvPr id="243" name="Google Shape;243;p42"/>
            <p:cNvCxnSpPr/>
            <p:nvPr/>
          </p:nvCxnSpPr>
          <p:spPr>
            <a:xfrm>
              <a:off x="2496" y="2352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44" name="Google Shape;244;p42"/>
            <p:cNvSpPr txBox="1"/>
            <p:nvPr/>
          </p:nvSpPr>
          <p:spPr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4 5 8</a:t>
              </a:r>
              <a:endParaRPr/>
            </a:p>
          </p:txBody>
        </p:sp>
        <p:cxnSp>
          <p:nvCxnSpPr>
            <p:cNvPr id="245" name="Google Shape;245;p42"/>
            <p:cNvCxnSpPr/>
            <p:nvPr/>
          </p:nvCxnSpPr>
          <p:spPr>
            <a:xfrm>
              <a:off x="2496" y="2352"/>
              <a:ext cx="57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46" name="Google Shape;246;p42"/>
            <p:cNvSpPr txBox="1"/>
            <p:nvPr/>
          </p:nvSpPr>
          <p:spPr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1 5 9</a:t>
              </a:r>
              <a:endParaRPr/>
            </a:p>
          </p:txBody>
        </p:sp>
        <p:cxnSp>
          <p:nvCxnSpPr>
            <p:cNvPr id="247" name="Google Shape;247;p42"/>
            <p:cNvCxnSpPr/>
            <p:nvPr/>
          </p:nvCxnSpPr>
          <p:spPr>
            <a:xfrm flipH="1">
              <a:off x="3456" y="1824"/>
              <a:ext cx="52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48" name="Google Shape;248;p42"/>
            <p:cNvSpPr txBox="1"/>
            <p:nvPr/>
          </p:nvSpPr>
          <p:spPr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3 4 5</a:t>
              </a:r>
              <a:endParaRPr/>
            </a:p>
          </p:txBody>
        </p:sp>
        <p:cxnSp>
          <p:nvCxnSpPr>
            <p:cNvPr id="249" name="Google Shape;249;p42"/>
            <p:cNvCxnSpPr/>
            <p:nvPr/>
          </p:nvCxnSpPr>
          <p:spPr>
            <a:xfrm>
              <a:off x="3984" y="182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50" name="Google Shape;250;p42"/>
            <p:cNvSpPr txBox="1"/>
            <p:nvPr/>
          </p:nvSpPr>
          <p:spPr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3 5 7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6 8 9</a:t>
              </a:r>
              <a:endParaRPr/>
            </a:p>
          </p:txBody>
        </p:sp>
        <p:cxnSp>
          <p:nvCxnSpPr>
            <p:cNvPr id="251" name="Google Shape;251;p42"/>
            <p:cNvCxnSpPr/>
            <p:nvPr/>
          </p:nvCxnSpPr>
          <p:spPr>
            <a:xfrm>
              <a:off x="3984" y="1824"/>
              <a:ext cx="52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252" name="Google Shape;252;p42"/>
            <p:cNvSpPr txBox="1"/>
            <p:nvPr/>
          </p:nvSpPr>
          <p:spPr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3 6 8</a:t>
              </a:r>
              <a:endParaRPr/>
            </a:p>
          </p:txBody>
        </p:sp>
      </p:grpSp>
      <p:grpSp>
        <p:nvGrpSpPr>
          <p:cNvPr id="253" name="Google Shape;253;p42"/>
          <p:cNvGrpSpPr/>
          <p:nvPr/>
        </p:nvGrpSpPr>
        <p:grpSpPr>
          <a:xfrm>
            <a:off x="533400" y="4237037"/>
            <a:ext cx="2286000" cy="1249362"/>
            <a:chOff x="144" y="912"/>
            <a:chExt cx="1440" cy="787"/>
          </a:xfrm>
        </p:grpSpPr>
        <p:cxnSp>
          <p:nvCxnSpPr>
            <p:cNvPr id="254" name="Google Shape;254;p42"/>
            <p:cNvCxnSpPr/>
            <p:nvPr/>
          </p:nvCxnSpPr>
          <p:spPr>
            <a:xfrm flipH="1">
              <a:off x="480" y="120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42"/>
            <p:cNvCxnSpPr/>
            <p:nvPr/>
          </p:nvCxnSpPr>
          <p:spPr>
            <a:xfrm>
              <a:off x="864" y="120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6" name="Google Shape;256;p42"/>
            <p:cNvSpPr txBox="1"/>
            <p:nvPr/>
          </p:nvSpPr>
          <p:spPr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sp>
          <p:nvSpPr>
            <p:cNvPr id="257" name="Google Shape;257;p42"/>
            <p:cNvSpPr txBox="1"/>
            <p:nvPr/>
          </p:nvSpPr>
          <p:spPr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2,5,8</a:t>
              </a:r>
              <a:endParaRPr/>
            </a:p>
          </p:txBody>
        </p:sp>
        <p:cxnSp>
          <p:nvCxnSpPr>
            <p:cNvPr id="258" name="Google Shape;258;p42"/>
            <p:cNvCxnSpPr/>
            <p:nvPr/>
          </p:nvCxnSpPr>
          <p:spPr>
            <a:xfrm>
              <a:off x="864" y="1200"/>
              <a:ext cx="38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9" name="Google Shape;259;p42"/>
            <p:cNvSpPr txBox="1"/>
            <p:nvPr/>
          </p:nvSpPr>
          <p:spPr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3,6,9</a:t>
              </a:r>
              <a:endParaRPr/>
            </a:p>
          </p:txBody>
        </p:sp>
        <p:sp>
          <p:nvSpPr>
            <p:cNvPr id="260" name="Google Shape;260;p42"/>
            <p:cNvSpPr txBox="1"/>
            <p:nvPr/>
          </p:nvSpPr>
          <p:spPr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 function</a:t>
              </a:r>
              <a:endParaRPr/>
            </a:p>
          </p:txBody>
        </p:sp>
        <p:sp>
          <p:nvSpPr>
            <p:cNvPr id="261" name="Google Shape;261;p42"/>
            <p:cNvSpPr txBox="1"/>
            <p:nvPr/>
          </p:nvSpPr>
          <p:spPr>
            <a:xfrm>
              <a:off x="144" y="912"/>
              <a:ext cx="1440" cy="768"/>
            </a:xfrm>
            <a:prstGeom prst="rect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42"/>
          <p:cNvSpPr txBox="1"/>
          <p:nvPr/>
        </p:nvSpPr>
        <p:spPr>
          <a:xfrm>
            <a:off x="457200" y="1066800"/>
            <a:ext cx="8305800" cy="25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have 15 candidate itemsets of length 3: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 4 5}, {1 2 4}, {4 5 7}, {1 2 5}, {4 5 8}, {1 5 9}, {1 3 6}, {2 3 4}, {5 6 7}, {3 4 5}, {3 5 6}, {3 5 7}, {6 8 9}, {3 6 7}, {3 6 8}</a:t>
            </a:r>
            <a:endParaRPr b="1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Hash function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 leaf size: max number of itemsets stored in a leaf node (if number of candidate itemsets exceeds max leaf size, split the node)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Discovery: Hash tree</a:t>
            </a:r>
            <a:endParaRPr/>
          </a:p>
        </p:txBody>
      </p:sp>
      <p:sp>
        <p:nvSpPr>
          <p:cNvPr id="268" name="Google Shape;268;p43"/>
          <p:cNvSpPr txBox="1"/>
          <p:nvPr/>
        </p:nvSpPr>
        <p:spPr>
          <a:xfrm>
            <a:off x="593725" y="1268412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3"/>
          <p:cNvGrpSpPr/>
          <p:nvPr/>
        </p:nvGrpSpPr>
        <p:grpSpPr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70" name="Google Shape;270;p43"/>
            <p:cNvGrpSpPr/>
            <p:nvPr/>
          </p:nvGrpSpPr>
          <p:grpSpPr>
            <a:xfrm>
              <a:off x="2160" y="1344"/>
              <a:ext cx="2160" cy="528"/>
              <a:chOff x="2160" y="1344"/>
              <a:chExt cx="1056" cy="576"/>
            </a:xfrm>
          </p:grpSpPr>
          <p:cxnSp>
            <p:nvCxnSpPr>
              <p:cNvPr id="271" name="Google Shape;271;p43"/>
              <p:cNvCxnSpPr/>
              <p:nvPr/>
            </p:nvCxnSpPr>
            <p:spPr>
              <a:xfrm flipH="1">
                <a:off x="2160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43"/>
              <p:cNvCxnSpPr/>
              <p:nvPr/>
            </p:nvCxnSpPr>
            <p:spPr>
              <a:xfrm>
                <a:off x="2688" y="1344"/>
                <a:ext cx="0" cy="5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43"/>
              <p:cNvCxnSpPr/>
              <p:nvPr/>
            </p:nvCxnSpPr>
            <p:spPr>
              <a:xfrm>
                <a:off x="2688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4" name="Google Shape;274;p43"/>
            <p:cNvGrpSpPr/>
            <p:nvPr/>
          </p:nvGrpSpPr>
          <p:grpSpPr>
            <a:xfrm>
              <a:off x="1536" y="2112"/>
              <a:ext cx="1104" cy="384"/>
              <a:chOff x="1680" y="2160"/>
              <a:chExt cx="864" cy="432"/>
            </a:xfrm>
          </p:grpSpPr>
          <p:cxnSp>
            <p:nvCxnSpPr>
              <p:cNvPr id="275" name="Google Shape;275;p43"/>
              <p:cNvCxnSpPr/>
              <p:nvPr/>
            </p:nvCxnSpPr>
            <p:spPr>
              <a:xfrm flipH="1">
                <a:off x="1680" y="2160"/>
                <a:ext cx="48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43"/>
              <p:cNvCxnSpPr/>
              <p:nvPr/>
            </p:nvCxnSpPr>
            <p:spPr>
              <a:xfrm>
                <a:off x="2160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43"/>
              <p:cNvCxnSpPr/>
              <p:nvPr/>
            </p:nvCxnSpPr>
            <p:spPr>
              <a:xfrm>
                <a:off x="2160" y="2160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8" name="Google Shape;278;p43"/>
            <p:cNvGrpSpPr/>
            <p:nvPr/>
          </p:nvGrpSpPr>
          <p:grpSpPr>
            <a:xfrm>
              <a:off x="3552" y="2112"/>
              <a:ext cx="1632" cy="528"/>
              <a:chOff x="2832" y="2160"/>
              <a:chExt cx="816" cy="432"/>
            </a:xfrm>
          </p:grpSpPr>
          <p:cxnSp>
            <p:nvCxnSpPr>
              <p:cNvPr id="279" name="Google Shape;279;p43"/>
              <p:cNvCxnSpPr/>
              <p:nvPr/>
            </p:nvCxnSpPr>
            <p:spPr>
              <a:xfrm flipH="1">
                <a:off x="2832" y="2160"/>
                <a:ext cx="384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43"/>
              <p:cNvCxnSpPr/>
              <p:nvPr/>
            </p:nvCxnSpPr>
            <p:spPr>
              <a:xfrm>
                <a:off x="3216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43"/>
              <p:cNvCxnSpPr/>
              <p:nvPr/>
            </p:nvCxnSpPr>
            <p:spPr>
              <a:xfrm>
                <a:off x="3216" y="2160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2" name="Google Shape;282;p43"/>
            <p:cNvGrpSpPr/>
            <p:nvPr/>
          </p:nvGrpSpPr>
          <p:grpSpPr>
            <a:xfrm>
              <a:off x="1584" y="2784"/>
              <a:ext cx="1104" cy="432"/>
              <a:chOff x="1584" y="2880"/>
              <a:chExt cx="1104" cy="432"/>
            </a:xfrm>
          </p:grpSpPr>
          <p:cxnSp>
            <p:nvCxnSpPr>
              <p:cNvPr id="283" name="Google Shape;283;p43"/>
              <p:cNvCxnSpPr/>
              <p:nvPr/>
            </p:nvCxnSpPr>
            <p:spPr>
              <a:xfrm flipH="1">
                <a:off x="1584" y="2880"/>
                <a:ext cx="576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43"/>
              <p:cNvCxnSpPr/>
              <p:nvPr/>
            </p:nvCxnSpPr>
            <p:spPr>
              <a:xfrm>
                <a:off x="2160" y="288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43"/>
              <p:cNvCxnSpPr/>
              <p:nvPr/>
            </p:nvCxnSpPr>
            <p:spPr>
              <a:xfrm>
                <a:off x="2160" y="2880"/>
                <a:ext cx="528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6" name="Google Shape;286;p43"/>
            <p:cNvGrpSpPr/>
            <p:nvPr/>
          </p:nvGrpSpPr>
          <p:grpSpPr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87" name="Google Shape;287;p43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8" name="Google Shape;288;p43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43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0" name="Google Shape;290;p43"/>
            <p:cNvGrpSpPr/>
            <p:nvPr/>
          </p:nvGrpSpPr>
          <p:grpSpPr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91" name="Google Shape;291;p43"/>
              <p:cNvSpPr txBox="1"/>
              <p:nvPr/>
            </p:nvSpPr>
            <p:spPr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2" name="Google Shape;292;p43"/>
              <p:cNvCxnSpPr/>
              <p:nvPr/>
            </p:nvCxnSpPr>
            <p:spPr>
              <a:xfrm>
                <a:off x="3120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43"/>
              <p:cNvCxnSpPr/>
              <p:nvPr/>
            </p:nvCxnSpPr>
            <p:spPr>
              <a:xfrm>
                <a:off x="3120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43"/>
            <p:cNvGrpSpPr/>
            <p:nvPr/>
          </p:nvGrpSpPr>
          <p:grpSpPr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95" name="Google Shape;295;p43"/>
              <p:cNvSpPr txBox="1"/>
              <p:nvPr/>
            </p:nvSpPr>
            <p:spPr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6" name="Google Shape;296;p43"/>
              <p:cNvCxnSpPr/>
              <p:nvPr/>
            </p:nvCxnSpPr>
            <p:spPr>
              <a:xfrm>
                <a:off x="2064" y="278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43"/>
              <p:cNvCxnSpPr/>
              <p:nvPr/>
            </p:nvCxnSpPr>
            <p:spPr>
              <a:xfrm>
                <a:off x="2064" y="268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8" name="Google Shape;298;p43"/>
            <p:cNvGrpSpPr/>
            <p:nvPr/>
          </p:nvGrpSpPr>
          <p:grpSpPr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99" name="Google Shape;299;p43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3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5 9</a:t>
                </a:r>
                <a:endParaRPr/>
              </a:p>
            </p:txBody>
          </p:sp>
        </p:grpSp>
        <p:grpSp>
          <p:nvGrpSpPr>
            <p:cNvPr id="301" name="Google Shape;301;p43"/>
            <p:cNvGrpSpPr/>
            <p:nvPr/>
          </p:nvGrpSpPr>
          <p:grpSpPr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02" name="Google Shape;302;p43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3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5</a:t>
                </a:r>
                <a:endParaRPr/>
              </a:p>
            </p:txBody>
          </p:sp>
        </p:grpSp>
        <p:grpSp>
          <p:nvGrpSpPr>
            <p:cNvPr id="304" name="Google Shape;304;p43"/>
            <p:cNvGrpSpPr/>
            <p:nvPr/>
          </p:nvGrpSpPr>
          <p:grpSpPr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05" name="Google Shape;305;p43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3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3 6</a:t>
                </a:r>
                <a:endParaRPr/>
              </a:p>
            </p:txBody>
          </p:sp>
        </p:grpSp>
        <p:grpSp>
          <p:nvGrpSpPr>
            <p:cNvPr id="307" name="Google Shape;307;p43"/>
            <p:cNvGrpSpPr/>
            <p:nvPr/>
          </p:nvGrpSpPr>
          <p:grpSpPr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08" name="Google Shape;308;p43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3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</a:t>
                </a: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5</a:t>
                </a:r>
                <a:endParaRPr/>
              </a:p>
            </p:txBody>
          </p:sp>
        </p:grpSp>
        <p:grpSp>
          <p:nvGrpSpPr>
            <p:cNvPr id="310" name="Google Shape;310;p43"/>
            <p:cNvGrpSpPr/>
            <p:nvPr/>
          </p:nvGrpSpPr>
          <p:grpSpPr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11" name="Google Shape;311;p43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12" name="Google Shape;312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3 6 7</a:t>
                  </a:r>
                  <a:endParaRPr/>
                </a:p>
              </p:txBody>
            </p:sp>
          </p:grpSp>
          <p:grpSp>
            <p:nvGrpSpPr>
              <p:cNvPr id="314" name="Google Shape;314;p43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15" name="Google Shape;315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3 6 8</a:t>
                  </a:r>
                  <a:endParaRPr/>
                </a:p>
              </p:txBody>
            </p:sp>
          </p:grpSp>
        </p:grpSp>
        <p:grpSp>
          <p:nvGrpSpPr>
            <p:cNvPr id="317" name="Google Shape;317;p43"/>
            <p:cNvGrpSpPr/>
            <p:nvPr/>
          </p:nvGrpSpPr>
          <p:grpSpPr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18" name="Google Shape;318;p43"/>
              <p:cNvGrpSpPr/>
              <p:nvPr/>
            </p:nvGrpSpPr>
            <p:grpSpPr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19" name="Google Shape;319;p43"/>
                <p:cNvGrpSpPr/>
                <p:nvPr/>
              </p:nvGrpSpPr>
              <p:grpSpPr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20" name="Google Shape;320;p43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1" name="Google Shape;321;p43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3 5 6</a:t>
                    </a:r>
                    <a:endParaRPr/>
                  </a:p>
                </p:txBody>
              </p:sp>
            </p:grpSp>
            <p:grpSp>
              <p:nvGrpSpPr>
                <p:cNvPr id="322" name="Google Shape;322;p43"/>
                <p:cNvGrpSpPr/>
                <p:nvPr/>
              </p:nvGrpSpPr>
              <p:grpSpPr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23" name="Google Shape;323;p43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" name="Google Shape;324;p43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3 5 7</a:t>
                    </a:r>
                    <a:endParaRPr/>
                  </a:p>
                </p:txBody>
              </p:sp>
            </p:grpSp>
          </p:grpSp>
          <p:grpSp>
            <p:nvGrpSpPr>
              <p:cNvPr id="325" name="Google Shape;325;p43"/>
              <p:cNvGrpSpPr/>
              <p:nvPr/>
            </p:nvGrpSpPr>
            <p:grpSpPr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26" name="Google Shape;326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6 8 9</a:t>
                  </a:r>
                  <a:endParaRPr/>
                </a:p>
              </p:txBody>
            </p:sp>
          </p:grpSp>
        </p:grpSp>
        <p:grpSp>
          <p:nvGrpSpPr>
            <p:cNvPr id="328" name="Google Shape;328;p43"/>
            <p:cNvGrpSpPr/>
            <p:nvPr/>
          </p:nvGrpSpPr>
          <p:grpSpPr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29" name="Google Shape;329;p43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0" name="Google Shape;330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2 3 4</a:t>
                  </a:r>
                  <a:endParaRPr/>
                </a:p>
              </p:txBody>
            </p:sp>
          </p:grpSp>
          <p:grpSp>
            <p:nvGrpSpPr>
              <p:cNvPr id="332" name="Google Shape;332;p43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3" name="Google Shape;333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5 6 7</a:t>
                  </a:r>
                  <a:endParaRPr/>
                </a:p>
              </p:txBody>
            </p:sp>
          </p:grpSp>
        </p:grpSp>
        <p:grpSp>
          <p:nvGrpSpPr>
            <p:cNvPr id="335" name="Google Shape;335;p43"/>
            <p:cNvGrpSpPr/>
            <p:nvPr/>
          </p:nvGrpSpPr>
          <p:grpSpPr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6" name="Google Shape;336;p43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7" name="Google Shape;337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2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339" name="Google Shape;339;p43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0" name="Google Shape;340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5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</a:t>
                  </a:r>
                  <a:endParaRPr/>
                </a:p>
              </p:txBody>
            </p:sp>
          </p:grpSp>
        </p:grpSp>
        <p:grpSp>
          <p:nvGrpSpPr>
            <p:cNvPr id="342" name="Google Shape;342;p43"/>
            <p:cNvGrpSpPr/>
            <p:nvPr/>
          </p:nvGrpSpPr>
          <p:grpSpPr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3" name="Google Shape;343;p43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4" name="Google Shape;344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2 5</a:t>
                  </a:r>
                  <a:endParaRPr/>
                </a:p>
              </p:txBody>
            </p:sp>
          </p:grpSp>
          <p:grpSp>
            <p:nvGrpSpPr>
              <p:cNvPr id="346" name="Google Shape;346;p43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7" name="Google Shape;347;p43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43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5 8</a:t>
                  </a:r>
                  <a:endParaRPr/>
                </a:p>
              </p:txBody>
            </p:sp>
          </p:grpSp>
        </p:grpSp>
        <p:grpSp>
          <p:nvGrpSpPr>
            <p:cNvPr id="349" name="Google Shape;349;p43"/>
            <p:cNvGrpSpPr/>
            <p:nvPr/>
          </p:nvGrpSpPr>
          <p:grpSpPr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0" name="Google Shape;350;p43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" name="Google Shape;351;p43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43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3" name="Google Shape;353;p43"/>
          <p:cNvGrpSpPr/>
          <p:nvPr/>
        </p:nvGrpSpPr>
        <p:grpSpPr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354" name="Google Shape;354;p43"/>
            <p:cNvSpPr txBox="1"/>
            <p:nvPr/>
          </p:nvSpPr>
          <p:spPr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43"/>
            <p:cNvCxnSpPr/>
            <p:nvPr/>
          </p:nvCxnSpPr>
          <p:spPr>
            <a:xfrm>
              <a:off x="2064" y="1968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43"/>
            <p:cNvCxnSpPr/>
            <p:nvPr/>
          </p:nvCxnSpPr>
          <p:spPr>
            <a:xfrm>
              <a:off x="2064" y="2064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357" name="Google Shape;357;p43"/>
          <p:cNvCxnSpPr/>
          <p:nvPr/>
        </p:nvCxnSpPr>
        <p:spPr>
          <a:xfrm flipH="1">
            <a:off x="603250" y="2346325"/>
            <a:ext cx="7699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43"/>
          <p:cNvCxnSpPr/>
          <p:nvPr/>
        </p:nvCxnSpPr>
        <p:spPr>
          <a:xfrm>
            <a:off x="1365250" y="2346325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43"/>
          <p:cNvCxnSpPr/>
          <p:nvPr/>
        </p:nvCxnSpPr>
        <p:spPr>
          <a:xfrm>
            <a:off x="1373187" y="2346325"/>
            <a:ext cx="677862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0" name="Google Shape;360;p43"/>
          <p:cNvSpPr txBox="1"/>
          <p:nvPr/>
        </p:nvSpPr>
        <p:spPr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1,4,7</a:t>
            </a:r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2,5,8</a:t>
            </a:r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3,6,9</a:t>
            </a:r>
            <a:endParaRPr/>
          </a:p>
        </p:txBody>
      </p:sp>
      <p:sp>
        <p:nvSpPr>
          <p:cNvPr id="363" name="Google Shape;363;p43"/>
          <p:cNvSpPr txBox="1"/>
          <p:nvPr/>
        </p:nvSpPr>
        <p:spPr>
          <a:xfrm>
            <a:off x="679450" y="1355725"/>
            <a:ext cx="1376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3810000" y="1355725"/>
            <a:ext cx="2279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Hash Tree</a:t>
            </a:r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D9C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C6D9C"/>
                </a:solidFill>
                <a:latin typeface="Arial"/>
                <a:ea typeface="Arial"/>
                <a:cs typeface="Arial"/>
                <a:sym typeface="Arial"/>
              </a:rPr>
              <a:t>Hash on 1, 4 or 7</a:t>
            </a:r>
            <a:endParaRPr/>
          </a:p>
        </p:txBody>
      </p:sp>
      <p:sp>
        <p:nvSpPr>
          <p:cNvPr id="366" name="Google Shape;366;p43"/>
          <p:cNvSpPr txBox="1"/>
          <p:nvPr/>
        </p:nvSpPr>
        <p:spPr>
          <a:xfrm>
            <a:off x="1676400" y="3810000"/>
            <a:ext cx="3124200" cy="22860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5029200" y="4038600"/>
            <a:ext cx="1143000" cy="7620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Discovery: Hash tree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593725" y="1268412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44"/>
          <p:cNvGrpSpPr/>
          <p:nvPr/>
        </p:nvGrpSpPr>
        <p:grpSpPr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375" name="Google Shape;375;p44"/>
            <p:cNvGrpSpPr/>
            <p:nvPr/>
          </p:nvGrpSpPr>
          <p:grpSpPr>
            <a:xfrm>
              <a:off x="2160" y="1344"/>
              <a:ext cx="2160" cy="528"/>
              <a:chOff x="2160" y="1344"/>
              <a:chExt cx="1056" cy="576"/>
            </a:xfrm>
          </p:grpSpPr>
          <p:cxnSp>
            <p:nvCxnSpPr>
              <p:cNvPr id="376" name="Google Shape;376;p44"/>
              <p:cNvCxnSpPr/>
              <p:nvPr/>
            </p:nvCxnSpPr>
            <p:spPr>
              <a:xfrm flipH="1">
                <a:off x="2160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44"/>
              <p:cNvCxnSpPr/>
              <p:nvPr/>
            </p:nvCxnSpPr>
            <p:spPr>
              <a:xfrm>
                <a:off x="2688" y="1344"/>
                <a:ext cx="0" cy="5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44"/>
              <p:cNvCxnSpPr/>
              <p:nvPr/>
            </p:nvCxnSpPr>
            <p:spPr>
              <a:xfrm>
                <a:off x="2688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79" name="Google Shape;379;p44"/>
            <p:cNvGrpSpPr/>
            <p:nvPr/>
          </p:nvGrpSpPr>
          <p:grpSpPr>
            <a:xfrm>
              <a:off x="1536" y="2112"/>
              <a:ext cx="1104" cy="384"/>
              <a:chOff x="1680" y="2160"/>
              <a:chExt cx="864" cy="432"/>
            </a:xfrm>
          </p:grpSpPr>
          <p:cxnSp>
            <p:nvCxnSpPr>
              <p:cNvPr id="380" name="Google Shape;380;p44"/>
              <p:cNvCxnSpPr/>
              <p:nvPr/>
            </p:nvCxnSpPr>
            <p:spPr>
              <a:xfrm flipH="1">
                <a:off x="1680" y="2160"/>
                <a:ext cx="48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44"/>
              <p:cNvCxnSpPr/>
              <p:nvPr/>
            </p:nvCxnSpPr>
            <p:spPr>
              <a:xfrm>
                <a:off x="2160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44"/>
              <p:cNvCxnSpPr/>
              <p:nvPr/>
            </p:nvCxnSpPr>
            <p:spPr>
              <a:xfrm>
                <a:off x="2160" y="2160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3" name="Google Shape;383;p44"/>
            <p:cNvGrpSpPr/>
            <p:nvPr/>
          </p:nvGrpSpPr>
          <p:grpSpPr>
            <a:xfrm>
              <a:off x="3552" y="2112"/>
              <a:ext cx="1632" cy="528"/>
              <a:chOff x="2832" y="2160"/>
              <a:chExt cx="816" cy="432"/>
            </a:xfrm>
          </p:grpSpPr>
          <p:cxnSp>
            <p:nvCxnSpPr>
              <p:cNvPr id="384" name="Google Shape;384;p44"/>
              <p:cNvCxnSpPr/>
              <p:nvPr/>
            </p:nvCxnSpPr>
            <p:spPr>
              <a:xfrm flipH="1">
                <a:off x="2832" y="2160"/>
                <a:ext cx="384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44"/>
              <p:cNvCxnSpPr/>
              <p:nvPr/>
            </p:nvCxnSpPr>
            <p:spPr>
              <a:xfrm>
                <a:off x="3216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44"/>
              <p:cNvCxnSpPr/>
              <p:nvPr/>
            </p:nvCxnSpPr>
            <p:spPr>
              <a:xfrm>
                <a:off x="3216" y="2160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7" name="Google Shape;387;p44"/>
            <p:cNvGrpSpPr/>
            <p:nvPr/>
          </p:nvGrpSpPr>
          <p:grpSpPr>
            <a:xfrm>
              <a:off x="1584" y="2784"/>
              <a:ext cx="1104" cy="432"/>
              <a:chOff x="1584" y="2880"/>
              <a:chExt cx="1104" cy="432"/>
            </a:xfrm>
          </p:grpSpPr>
          <p:cxnSp>
            <p:nvCxnSpPr>
              <p:cNvPr id="388" name="Google Shape;388;p44"/>
              <p:cNvCxnSpPr/>
              <p:nvPr/>
            </p:nvCxnSpPr>
            <p:spPr>
              <a:xfrm flipH="1">
                <a:off x="1584" y="2880"/>
                <a:ext cx="576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44"/>
              <p:cNvCxnSpPr/>
              <p:nvPr/>
            </p:nvCxnSpPr>
            <p:spPr>
              <a:xfrm>
                <a:off x="2160" y="288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44"/>
              <p:cNvCxnSpPr/>
              <p:nvPr/>
            </p:nvCxnSpPr>
            <p:spPr>
              <a:xfrm>
                <a:off x="2160" y="2880"/>
                <a:ext cx="528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44"/>
            <p:cNvGrpSpPr/>
            <p:nvPr/>
          </p:nvGrpSpPr>
          <p:grpSpPr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92" name="Google Shape;392;p44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44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44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95" name="Google Shape;395;p44"/>
            <p:cNvGrpSpPr/>
            <p:nvPr/>
          </p:nvGrpSpPr>
          <p:grpSpPr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96" name="Google Shape;396;p44"/>
              <p:cNvSpPr txBox="1"/>
              <p:nvPr/>
            </p:nvSpPr>
            <p:spPr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7" name="Google Shape;397;p44"/>
              <p:cNvCxnSpPr/>
              <p:nvPr/>
            </p:nvCxnSpPr>
            <p:spPr>
              <a:xfrm>
                <a:off x="3120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44"/>
              <p:cNvCxnSpPr/>
              <p:nvPr/>
            </p:nvCxnSpPr>
            <p:spPr>
              <a:xfrm>
                <a:off x="3120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99" name="Google Shape;399;p44"/>
            <p:cNvGrpSpPr/>
            <p:nvPr/>
          </p:nvGrpSpPr>
          <p:grpSpPr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400" name="Google Shape;400;p44"/>
              <p:cNvSpPr txBox="1"/>
              <p:nvPr/>
            </p:nvSpPr>
            <p:spPr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1" name="Google Shape;401;p44"/>
              <p:cNvCxnSpPr/>
              <p:nvPr/>
            </p:nvCxnSpPr>
            <p:spPr>
              <a:xfrm>
                <a:off x="2064" y="278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44"/>
              <p:cNvCxnSpPr/>
              <p:nvPr/>
            </p:nvCxnSpPr>
            <p:spPr>
              <a:xfrm>
                <a:off x="2064" y="268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03" name="Google Shape;403;p44"/>
            <p:cNvGrpSpPr/>
            <p:nvPr/>
          </p:nvGrpSpPr>
          <p:grpSpPr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404" name="Google Shape;404;p44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4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</a:t>
                </a: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9</a:t>
                </a:r>
                <a:endParaRPr/>
              </a:p>
            </p:txBody>
          </p:sp>
        </p:grpSp>
        <p:grpSp>
          <p:nvGrpSpPr>
            <p:cNvPr id="406" name="Google Shape;406;p44"/>
            <p:cNvGrpSpPr/>
            <p:nvPr/>
          </p:nvGrpSpPr>
          <p:grpSpPr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407" name="Google Shape;407;p44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4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1 4 5</a:t>
                </a:r>
                <a:endParaRPr/>
              </a:p>
            </p:txBody>
          </p:sp>
        </p:grpSp>
        <p:grpSp>
          <p:nvGrpSpPr>
            <p:cNvPr id="409" name="Google Shape;409;p44"/>
            <p:cNvGrpSpPr/>
            <p:nvPr/>
          </p:nvGrpSpPr>
          <p:grpSpPr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410" name="Google Shape;410;p44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4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1 3 6</a:t>
                </a:r>
                <a:endParaRPr/>
              </a:p>
            </p:txBody>
          </p:sp>
        </p:grpSp>
        <p:grpSp>
          <p:nvGrpSpPr>
            <p:cNvPr id="412" name="Google Shape;412;p44"/>
            <p:cNvGrpSpPr/>
            <p:nvPr/>
          </p:nvGrpSpPr>
          <p:grpSpPr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413" name="Google Shape;413;p44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4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3 4 5</a:t>
                </a:r>
                <a:endParaRPr/>
              </a:p>
            </p:txBody>
          </p:sp>
        </p:grpSp>
        <p:grpSp>
          <p:nvGrpSpPr>
            <p:cNvPr id="415" name="Google Shape;415;p44"/>
            <p:cNvGrpSpPr/>
            <p:nvPr/>
          </p:nvGrpSpPr>
          <p:grpSpPr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416" name="Google Shape;416;p44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417" name="Google Shape;417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3 6 7</a:t>
                  </a:r>
                  <a:endParaRPr/>
                </a:p>
              </p:txBody>
            </p:sp>
          </p:grpSp>
          <p:grpSp>
            <p:nvGrpSpPr>
              <p:cNvPr id="419" name="Google Shape;419;p44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420" name="Google Shape;420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3 6 8</a:t>
                  </a:r>
                  <a:endParaRPr/>
                </a:p>
              </p:txBody>
            </p:sp>
          </p:grpSp>
        </p:grpSp>
        <p:grpSp>
          <p:nvGrpSpPr>
            <p:cNvPr id="422" name="Google Shape;422;p44"/>
            <p:cNvGrpSpPr/>
            <p:nvPr/>
          </p:nvGrpSpPr>
          <p:grpSpPr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423" name="Google Shape;423;p44"/>
              <p:cNvGrpSpPr/>
              <p:nvPr/>
            </p:nvGrpSpPr>
            <p:grpSpPr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424" name="Google Shape;424;p44"/>
                <p:cNvGrpSpPr/>
                <p:nvPr/>
              </p:nvGrpSpPr>
              <p:grpSpPr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425" name="Google Shape;425;p44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Google Shape;426;p44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 </a:t>
                    </a:r>
                    <a:r>
                      <a:rPr b="0" i="0" lang="en-US" sz="20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5</a:t>
                    </a: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6</a:t>
                    </a:r>
                    <a:endParaRPr/>
                  </a:p>
                </p:txBody>
              </p:sp>
            </p:grpSp>
            <p:grpSp>
              <p:nvGrpSpPr>
                <p:cNvPr id="427" name="Google Shape;427;p44"/>
                <p:cNvGrpSpPr/>
                <p:nvPr/>
              </p:nvGrpSpPr>
              <p:grpSpPr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428" name="Google Shape;428;p44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9" name="Google Shape;429;p44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 </a:t>
                    </a:r>
                    <a:r>
                      <a:rPr b="0" i="0" lang="en-US" sz="20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5</a:t>
                    </a: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7</a:t>
                    </a:r>
                    <a:endParaRPr/>
                  </a:p>
                </p:txBody>
              </p:sp>
            </p:grpSp>
          </p:grpSp>
          <p:grpSp>
            <p:nvGrpSpPr>
              <p:cNvPr id="430" name="Google Shape;430;p44"/>
              <p:cNvGrpSpPr/>
              <p:nvPr/>
            </p:nvGrpSpPr>
            <p:grpSpPr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431" name="Google Shape;431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9</a:t>
                  </a:r>
                  <a:endParaRPr/>
                </a:p>
              </p:txBody>
            </p:sp>
          </p:grpSp>
        </p:grpSp>
        <p:grpSp>
          <p:nvGrpSpPr>
            <p:cNvPr id="433" name="Google Shape;433;p44"/>
            <p:cNvGrpSpPr/>
            <p:nvPr/>
          </p:nvGrpSpPr>
          <p:grpSpPr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434" name="Google Shape;434;p44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435" name="Google Shape;435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3 4</a:t>
                  </a:r>
                  <a:endParaRPr/>
                </a:p>
              </p:txBody>
            </p:sp>
          </p:grpSp>
          <p:grpSp>
            <p:nvGrpSpPr>
              <p:cNvPr id="437" name="Google Shape;437;p44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438" name="Google Shape;438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6 7</a:t>
                  </a:r>
                  <a:endParaRPr/>
                </a:p>
              </p:txBody>
            </p:sp>
          </p:grpSp>
        </p:grpSp>
        <p:grpSp>
          <p:nvGrpSpPr>
            <p:cNvPr id="440" name="Google Shape;440;p44"/>
            <p:cNvGrpSpPr/>
            <p:nvPr/>
          </p:nvGrpSpPr>
          <p:grpSpPr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441" name="Google Shape;441;p44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442" name="Google Shape;442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4</a:t>
                  </a:r>
                  <a:endParaRPr/>
                </a:p>
              </p:txBody>
            </p:sp>
          </p:grpSp>
          <p:grpSp>
            <p:nvGrpSpPr>
              <p:cNvPr id="444" name="Google Shape;444;p44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445" name="Google Shape;445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7</a:t>
                  </a:r>
                  <a:endParaRPr/>
                </a:p>
              </p:txBody>
            </p:sp>
          </p:grpSp>
        </p:grpSp>
        <p:grpSp>
          <p:nvGrpSpPr>
            <p:cNvPr id="447" name="Google Shape;447;p44"/>
            <p:cNvGrpSpPr/>
            <p:nvPr/>
          </p:nvGrpSpPr>
          <p:grpSpPr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448" name="Google Shape;448;p44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449" name="Google Shape;449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451" name="Google Shape;451;p44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452" name="Google Shape;452;p44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44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</a:t>
                  </a:r>
                  <a:endParaRPr/>
                </a:p>
              </p:txBody>
            </p:sp>
          </p:grpSp>
        </p:grpSp>
        <p:grpSp>
          <p:nvGrpSpPr>
            <p:cNvPr id="454" name="Google Shape;454;p44"/>
            <p:cNvGrpSpPr/>
            <p:nvPr/>
          </p:nvGrpSpPr>
          <p:grpSpPr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455" name="Google Shape;455;p44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6" name="Google Shape;456;p44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44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8" name="Google Shape;458;p44"/>
          <p:cNvGrpSpPr/>
          <p:nvPr/>
        </p:nvGrpSpPr>
        <p:grpSpPr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459" name="Google Shape;459;p44"/>
            <p:cNvSpPr txBox="1"/>
            <p:nvPr/>
          </p:nvSpPr>
          <p:spPr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0" name="Google Shape;460;p44"/>
            <p:cNvCxnSpPr/>
            <p:nvPr/>
          </p:nvCxnSpPr>
          <p:spPr>
            <a:xfrm>
              <a:off x="2064" y="1968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44"/>
            <p:cNvCxnSpPr/>
            <p:nvPr/>
          </p:nvCxnSpPr>
          <p:spPr>
            <a:xfrm>
              <a:off x="2064" y="2064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62" name="Google Shape;462;p44"/>
          <p:cNvCxnSpPr/>
          <p:nvPr/>
        </p:nvCxnSpPr>
        <p:spPr>
          <a:xfrm flipH="1">
            <a:off x="603250" y="2346325"/>
            <a:ext cx="7699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44"/>
          <p:cNvCxnSpPr/>
          <p:nvPr/>
        </p:nvCxnSpPr>
        <p:spPr>
          <a:xfrm>
            <a:off x="1365250" y="2346325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44"/>
          <p:cNvCxnSpPr/>
          <p:nvPr/>
        </p:nvCxnSpPr>
        <p:spPr>
          <a:xfrm>
            <a:off x="1373187" y="2346325"/>
            <a:ext cx="677862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5" name="Google Shape;465;p44"/>
          <p:cNvSpPr txBox="1"/>
          <p:nvPr/>
        </p:nvSpPr>
        <p:spPr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1,4,7</a:t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2,5,8</a:t>
            </a:r>
            <a:endParaRPr/>
          </a:p>
        </p:txBody>
      </p:sp>
      <p:sp>
        <p:nvSpPr>
          <p:cNvPr id="467" name="Google Shape;467;p44"/>
          <p:cNvSpPr txBox="1"/>
          <p:nvPr/>
        </p:nvSpPr>
        <p:spPr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3,6,9</a:t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679450" y="1355725"/>
            <a:ext cx="1376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3810000" y="1355725"/>
            <a:ext cx="2279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Hash Tree</a:t>
            </a:r>
            <a:endParaRPr/>
          </a:p>
        </p:txBody>
      </p:sp>
      <p:sp>
        <p:nvSpPr>
          <p:cNvPr id="470" name="Google Shape;470;p44"/>
          <p:cNvSpPr txBox="1"/>
          <p:nvPr/>
        </p:nvSpPr>
        <p:spPr>
          <a:xfrm>
            <a:off x="1828800" y="4953000"/>
            <a:ext cx="3048000" cy="10668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4495800" y="2895600"/>
            <a:ext cx="1143000" cy="9906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D9C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C6D9C"/>
                </a:solidFill>
                <a:latin typeface="Arial"/>
                <a:ea typeface="Arial"/>
                <a:cs typeface="Arial"/>
                <a:sym typeface="Arial"/>
              </a:rPr>
              <a:t>Hash on 2, 5 or 8</a:t>
            </a:r>
            <a:endParaRPr/>
          </a:p>
        </p:txBody>
      </p:sp>
      <p:sp>
        <p:nvSpPr>
          <p:cNvPr id="473" name="Google Shape;473;p44"/>
          <p:cNvSpPr txBox="1"/>
          <p:nvPr/>
        </p:nvSpPr>
        <p:spPr>
          <a:xfrm>
            <a:off x="6172200" y="4114800"/>
            <a:ext cx="1143000" cy="14478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Mining</a:t>
            </a:r>
            <a:endParaRPr/>
          </a:p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381000" y="1143000"/>
            <a:ext cx="8318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transactions, find rules that will predict the occurrence of an item based on the occurrences of other items in the transaction</a:t>
            </a:r>
            <a:endParaRPr/>
          </a:p>
        </p:txBody>
      </p:sp>
      <p:sp>
        <p:nvSpPr>
          <p:cNvPr id="105" name="Google Shape;105;p27"/>
          <p:cNvSpPr txBox="1"/>
          <p:nvPr/>
        </p:nvSpPr>
        <p:spPr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D9C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C6D9C"/>
                </a:solidFill>
                <a:latin typeface="Arial"/>
                <a:ea typeface="Arial"/>
                <a:cs typeface="Arial"/>
                <a:sym typeface="Arial"/>
              </a:rPr>
              <a:t>Market-Basket transactions</a:t>
            </a:r>
            <a:endParaRPr/>
          </a:p>
        </p:txBody>
      </p:sp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429000"/>
            <a:ext cx="4343400" cy="253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/>
        </p:nvSpPr>
        <p:spPr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Association Rules</a:t>
            </a:r>
            <a:endParaRPr/>
          </a:p>
        </p:txBody>
      </p:sp>
      <p:sp>
        <p:nvSpPr>
          <p:cNvPr id="108" name="Google Shape;108;p27"/>
          <p:cNvSpPr txBox="1"/>
          <p:nvPr/>
        </p:nvSpPr>
        <p:spPr>
          <a:xfrm>
            <a:off x="5334000" y="3657600"/>
            <a:ext cx="3276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{Diaper} → {Beer},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{Milk, Bread} → {Eggs,Coke},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{Beer, Bread} → {Milk},</a:t>
            </a:r>
            <a:endParaRPr/>
          </a:p>
        </p:txBody>
      </p:sp>
      <p:sp>
        <p:nvSpPr>
          <p:cNvPr id="109" name="Google Shape;109;p27"/>
          <p:cNvSpPr txBox="1"/>
          <p:nvPr/>
        </p:nvSpPr>
        <p:spPr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 means co-occurrence, not causality!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Discovery: Hash tree</a:t>
            </a: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593725" y="1268412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5"/>
          <p:cNvGrpSpPr/>
          <p:nvPr/>
        </p:nvGrpSpPr>
        <p:grpSpPr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481" name="Google Shape;481;p45"/>
            <p:cNvGrpSpPr/>
            <p:nvPr/>
          </p:nvGrpSpPr>
          <p:grpSpPr>
            <a:xfrm>
              <a:off x="2160" y="1344"/>
              <a:ext cx="2160" cy="528"/>
              <a:chOff x="2160" y="1344"/>
              <a:chExt cx="1056" cy="576"/>
            </a:xfrm>
          </p:grpSpPr>
          <p:cxnSp>
            <p:nvCxnSpPr>
              <p:cNvPr id="482" name="Google Shape;482;p45"/>
              <p:cNvCxnSpPr/>
              <p:nvPr/>
            </p:nvCxnSpPr>
            <p:spPr>
              <a:xfrm flipH="1">
                <a:off x="2160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45"/>
              <p:cNvCxnSpPr/>
              <p:nvPr/>
            </p:nvCxnSpPr>
            <p:spPr>
              <a:xfrm>
                <a:off x="2688" y="1344"/>
                <a:ext cx="0" cy="5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45"/>
              <p:cNvCxnSpPr/>
              <p:nvPr/>
            </p:nvCxnSpPr>
            <p:spPr>
              <a:xfrm>
                <a:off x="2688" y="1344"/>
                <a:ext cx="528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85" name="Google Shape;485;p45"/>
            <p:cNvGrpSpPr/>
            <p:nvPr/>
          </p:nvGrpSpPr>
          <p:grpSpPr>
            <a:xfrm>
              <a:off x="1536" y="2112"/>
              <a:ext cx="1104" cy="384"/>
              <a:chOff x="1680" y="2160"/>
              <a:chExt cx="864" cy="432"/>
            </a:xfrm>
          </p:grpSpPr>
          <p:cxnSp>
            <p:nvCxnSpPr>
              <p:cNvPr id="486" name="Google Shape;486;p45"/>
              <p:cNvCxnSpPr/>
              <p:nvPr/>
            </p:nvCxnSpPr>
            <p:spPr>
              <a:xfrm flipH="1">
                <a:off x="1680" y="2160"/>
                <a:ext cx="48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45"/>
              <p:cNvCxnSpPr/>
              <p:nvPr/>
            </p:nvCxnSpPr>
            <p:spPr>
              <a:xfrm>
                <a:off x="2160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45"/>
              <p:cNvCxnSpPr/>
              <p:nvPr/>
            </p:nvCxnSpPr>
            <p:spPr>
              <a:xfrm>
                <a:off x="2160" y="2160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89" name="Google Shape;489;p45"/>
            <p:cNvGrpSpPr/>
            <p:nvPr/>
          </p:nvGrpSpPr>
          <p:grpSpPr>
            <a:xfrm>
              <a:off x="3552" y="2112"/>
              <a:ext cx="1632" cy="528"/>
              <a:chOff x="2832" y="2160"/>
              <a:chExt cx="816" cy="432"/>
            </a:xfrm>
          </p:grpSpPr>
          <p:cxnSp>
            <p:nvCxnSpPr>
              <p:cNvPr id="490" name="Google Shape;490;p45"/>
              <p:cNvCxnSpPr/>
              <p:nvPr/>
            </p:nvCxnSpPr>
            <p:spPr>
              <a:xfrm flipH="1">
                <a:off x="2832" y="2160"/>
                <a:ext cx="384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45"/>
              <p:cNvCxnSpPr/>
              <p:nvPr/>
            </p:nvCxnSpPr>
            <p:spPr>
              <a:xfrm>
                <a:off x="3216" y="216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45"/>
              <p:cNvCxnSpPr/>
              <p:nvPr/>
            </p:nvCxnSpPr>
            <p:spPr>
              <a:xfrm>
                <a:off x="3216" y="2160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93" name="Google Shape;493;p45"/>
            <p:cNvGrpSpPr/>
            <p:nvPr/>
          </p:nvGrpSpPr>
          <p:grpSpPr>
            <a:xfrm>
              <a:off x="1584" y="2784"/>
              <a:ext cx="1104" cy="432"/>
              <a:chOff x="1584" y="2880"/>
              <a:chExt cx="1104" cy="432"/>
            </a:xfrm>
          </p:grpSpPr>
          <p:cxnSp>
            <p:nvCxnSpPr>
              <p:cNvPr id="494" name="Google Shape;494;p45"/>
              <p:cNvCxnSpPr/>
              <p:nvPr/>
            </p:nvCxnSpPr>
            <p:spPr>
              <a:xfrm flipH="1">
                <a:off x="1584" y="2880"/>
                <a:ext cx="576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45"/>
              <p:cNvCxnSpPr/>
              <p:nvPr/>
            </p:nvCxnSpPr>
            <p:spPr>
              <a:xfrm>
                <a:off x="2160" y="2880"/>
                <a:ext cx="0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45"/>
              <p:cNvCxnSpPr/>
              <p:nvPr/>
            </p:nvCxnSpPr>
            <p:spPr>
              <a:xfrm>
                <a:off x="2160" y="2880"/>
                <a:ext cx="528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97" name="Google Shape;497;p45"/>
            <p:cNvGrpSpPr/>
            <p:nvPr/>
          </p:nvGrpSpPr>
          <p:grpSpPr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498" name="Google Shape;498;p45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9" name="Google Shape;499;p45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45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01" name="Google Shape;501;p45"/>
            <p:cNvGrpSpPr/>
            <p:nvPr/>
          </p:nvGrpSpPr>
          <p:grpSpPr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502" name="Google Shape;502;p45"/>
              <p:cNvSpPr txBox="1"/>
              <p:nvPr/>
            </p:nvSpPr>
            <p:spPr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3" name="Google Shape;503;p45"/>
              <p:cNvCxnSpPr/>
              <p:nvPr/>
            </p:nvCxnSpPr>
            <p:spPr>
              <a:xfrm>
                <a:off x="3120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45"/>
              <p:cNvCxnSpPr/>
              <p:nvPr/>
            </p:nvCxnSpPr>
            <p:spPr>
              <a:xfrm>
                <a:off x="3120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05" name="Google Shape;505;p45"/>
            <p:cNvGrpSpPr/>
            <p:nvPr/>
          </p:nvGrpSpPr>
          <p:grpSpPr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506" name="Google Shape;506;p45"/>
              <p:cNvSpPr txBox="1"/>
              <p:nvPr/>
            </p:nvSpPr>
            <p:spPr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7" name="Google Shape;507;p45"/>
              <p:cNvCxnSpPr/>
              <p:nvPr/>
            </p:nvCxnSpPr>
            <p:spPr>
              <a:xfrm>
                <a:off x="2064" y="278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45"/>
              <p:cNvCxnSpPr/>
              <p:nvPr/>
            </p:nvCxnSpPr>
            <p:spPr>
              <a:xfrm>
                <a:off x="2064" y="268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09" name="Google Shape;509;p45"/>
            <p:cNvGrpSpPr/>
            <p:nvPr/>
          </p:nvGrpSpPr>
          <p:grpSpPr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510" name="Google Shape;510;p45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5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1 5 </a:t>
                </a: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9</a:t>
                </a:r>
                <a:endParaRPr/>
              </a:p>
            </p:txBody>
          </p:sp>
        </p:grpSp>
        <p:grpSp>
          <p:nvGrpSpPr>
            <p:cNvPr id="512" name="Google Shape;512;p45"/>
            <p:cNvGrpSpPr/>
            <p:nvPr/>
          </p:nvGrpSpPr>
          <p:grpSpPr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513" name="Google Shape;513;p45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5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1 4 5</a:t>
                </a:r>
                <a:endParaRPr/>
              </a:p>
            </p:txBody>
          </p:sp>
        </p:grpSp>
        <p:grpSp>
          <p:nvGrpSpPr>
            <p:cNvPr id="515" name="Google Shape;515;p45"/>
            <p:cNvGrpSpPr/>
            <p:nvPr/>
          </p:nvGrpSpPr>
          <p:grpSpPr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516" name="Google Shape;516;p45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5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1 3 </a:t>
                </a: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grpSp>
          <p:nvGrpSpPr>
            <p:cNvPr id="518" name="Google Shape;518;p45"/>
            <p:cNvGrpSpPr/>
            <p:nvPr/>
          </p:nvGrpSpPr>
          <p:grpSpPr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519" name="Google Shape;519;p45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5"/>
              <p:cNvSpPr txBox="1"/>
              <p:nvPr/>
            </p:nvSpPr>
            <p:spPr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4 5</a:t>
                </a:r>
                <a:endParaRPr/>
              </a:p>
            </p:txBody>
          </p:sp>
        </p:grpSp>
        <p:grpSp>
          <p:nvGrpSpPr>
            <p:cNvPr id="521" name="Google Shape;521;p45"/>
            <p:cNvGrpSpPr/>
            <p:nvPr/>
          </p:nvGrpSpPr>
          <p:grpSpPr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522" name="Google Shape;522;p45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523" name="Google Shape;523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7</a:t>
                  </a:r>
                  <a:endParaRPr/>
                </a:p>
              </p:txBody>
            </p:sp>
          </p:grpSp>
          <p:grpSp>
            <p:nvGrpSpPr>
              <p:cNvPr id="525" name="Google Shape;525;p45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526" name="Google Shape;526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8</a:t>
                  </a:r>
                  <a:endParaRPr/>
                </a:p>
              </p:txBody>
            </p:sp>
          </p:grpSp>
        </p:grpSp>
        <p:grpSp>
          <p:nvGrpSpPr>
            <p:cNvPr id="528" name="Google Shape;528;p45"/>
            <p:cNvGrpSpPr/>
            <p:nvPr/>
          </p:nvGrpSpPr>
          <p:grpSpPr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529" name="Google Shape;529;p45"/>
              <p:cNvGrpSpPr/>
              <p:nvPr/>
            </p:nvGrpSpPr>
            <p:grpSpPr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530" name="Google Shape;530;p45"/>
                <p:cNvGrpSpPr/>
                <p:nvPr/>
              </p:nvGrpSpPr>
              <p:grpSpPr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531" name="Google Shape;531;p45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45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</a:t>
                    </a: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5 6</a:t>
                    </a:r>
                    <a:endParaRPr/>
                  </a:p>
                </p:txBody>
              </p:sp>
            </p:grpSp>
            <p:grpSp>
              <p:nvGrpSpPr>
                <p:cNvPr id="533" name="Google Shape;533;p45"/>
                <p:cNvGrpSpPr/>
                <p:nvPr/>
              </p:nvGrpSpPr>
              <p:grpSpPr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534" name="Google Shape;534;p45"/>
                  <p:cNvSpPr txBox="1"/>
                  <p:nvPr/>
                </p:nvSpPr>
                <p:spPr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45"/>
                  <p:cNvSpPr txBox="1"/>
                  <p:nvPr/>
                </p:nvSpPr>
                <p:spPr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3</a:t>
                    </a: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 5 7</a:t>
                    </a:r>
                    <a:endParaRPr/>
                  </a:p>
                </p:txBody>
              </p:sp>
            </p:grpSp>
          </p:grpSp>
          <p:grpSp>
            <p:nvGrpSpPr>
              <p:cNvPr id="536" name="Google Shape;536;p45"/>
              <p:cNvGrpSpPr/>
              <p:nvPr/>
            </p:nvGrpSpPr>
            <p:grpSpPr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537" name="Google Shape;537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rgbClr val="FF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8 9</a:t>
                  </a:r>
                  <a:endParaRPr/>
                </a:p>
              </p:txBody>
            </p:sp>
          </p:grpSp>
        </p:grpSp>
        <p:grpSp>
          <p:nvGrpSpPr>
            <p:cNvPr id="539" name="Google Shape;539;p45"/>
            <p:cNvGrpSpPr/>
            <p:nvPr/>
          </p:nvGrpSpPr>
          <p:grpSpPr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540" name="Google Shape;540;p45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541" name="Google Shape;541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2 3 4</a:t>
                  </a:r>
                  <a:endParaRPr/>
                </a:p>
              </p:txBody>
            </p:sp>
          </p:grpSp>
          <p:grpSp>
            <p:nvGrpSpPr>
              <p:cNvPr id="543" name="Google Shape;543;p45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544" name="Google Shape;544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5 6 7</a:t>
                  </a:r>
                  <a:endParaRPr/>
                </a:p>
              </p:txBody>
            </p:sp>
          </p:grpSp>
        </p:grpSp>
        <p:grpSp>
          <p:nvGrpSpPr>
            <p:cNvPr id="546" name="Google Shape;546;p45"/>
            <p:cNvGrpSpPr/>
            <p:nvPr/>
          </p:nvGrpSpPr>
          <p:grpSpPr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547" name="Google Shape;547;p45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548" name="Google Shape;548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1 2 4</a:t>
                  </a:r>
                  <a:endParaRPr/>
                </a:p>
              </p:txBody>
            </p:sp>
          </p:grpSp>
          <p:grpSp>
            <p:nvGrpSpPr>
              <p:cNvPr id="550" name="Google Shape;550;p45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551" name="Google Shape;551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4 5 7</a:t>
                  </a:r>
                  <a:endParaRPr/>
                </a:p>
              </p:txBody>
            </p:sp>
          </p:grpSp>
        </p:grpSp>
        <p:grpSp>
          <p:nvGrpSpPr>
            <p:cNvPr id="553" name="Google Shape;553;p45"/>
            <p:cNvGrpSpPr/>
            <p:nvPr/>
          </p:nvGrpSpPr>
          <p:grpSpPr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554" name="Google Shape;554;p45"/>
              <p:cNvGrpSpPr/>
              <p:nvPr/>
            </p:nvGrpSpPr>
            <p:grpSpPr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555" name="Google Shape;555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1 2 5</a:t>
                  </a:r>
                  <a:endParaRPr/>
                </a:p>
              </p:txBody>
            </p:sp>
          </p:grpSp>
          <p:grpSp>
            <p:nvGrpSpPr>
              <p:cNvPr id="557" name="Google Shape;557;p45"/>
              <p:cNvGrpSpPr/>
              <p:nvPr/>
            </p:nvGrpSpPr>
            <p:grpSpPr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558" name="Google Shape;558;p45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45"/>
                <p:cNvSpPr txBox="1"/>
                <p:nvPr/>
              </p:nvSpPr>
              <p:spPr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4 5 8</a:t>
                  </a:r>
                  <a:endParaRPr/>
                </a:p>
              </p:txBody>
            </p:sp>
          </p:grpSp>
        </p:grpSp>
        <p:grpSp>
          <p:nvGrpSpPr>
            <p:cNvPr id="560" name="Google Shape;560;p45"/>
            <p:cNvGrpSpPr/>
            <p:nvPr/>
          </p:nvGrpSpPr>
          <p:grpSpPr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561" name="Google Shape;561;p45"/>
              <p:cNvSpPr txBox="1"/>
              <p:nvPr/>
            </p:nvSpPr>
            <p:spPr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2" name="Google Shape;562;p45"/>
              <p:cNvCxnSpPr/>
              <p:nvPr/>
            </p:nvCxnSpPr>
            <p:spPr>
              <a:xfrm>
                <a:off x="2064" y="1968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45"/>
              <p:cNvCxnSpPr/>
              <p:nvPr/>
            </p:nvCxnSpPr>
            <p:spPr>
              <a:xfrm>
                <a:off x="2064" y="206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4" name="Google Shape;564;p45"/>
          <p:cNvGrpSpPr/>
          <p:nvPr/>
        </p:nvGrpSpPr>
        <p:grpSpPr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565" name="Google Shape;565;p45"/>
            <p:cNvSpPr txBox="1"/>
            <p:nvPr/>
          </p:nvSpPr>
          <p:spPr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6" name="Google Shape;566;p45"/>
            <p:cNvCxnSpPr/>
            <p:nvPr/>
          </p:nvCxnSpPr>
          <p:spPr>
            <a:xfrm>
              <a:off x="2064" y="1968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064" y="2064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568" name="Google Shape;568;p45"/>
          <p:cNvCxnSpPr/>
          <p:nvPr/>
        </p:nvCxnSpPr>
        <p:spPr>
          <a:xfrm flipH="1">
            <a:off x="603250" y="2346325"/>
            <a:ext cx="7699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45"/>
          <p:cNvCxnSpPr/>
          <p:nvPr/>
        </p:nvCxnSpPr>
        <p:spPr>
          <a:xfrm>
            <a:off x="1365250" y="2346325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45"/>
          <p:cNvCxnSpPr/>
          <p:nvPr/>
        </p:nvCxnSpPr>
        <p:spPr>
          <a:xfrm>
            <a:off x="1373187" y="2346325"/>
            <a:ext cx="677862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1" name="Google Shape;571;p45"/>
          <p:cNvSpPr txBox="1"/>
          <p:nvPr/>
        </p:nvSpPr>
        <p:spPr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1,4,7</a:t>
            </a:r>
            <a:endParaRPr/>
          </a:p>
        </p:txBody>
      </p:sp>
      <p:sp>
        <p:nvSpPr>
          <p:cNvPr id="572" name="Google Shape;572;p45"/>
          <p:cNvSpPr txBox="1"/>
          <p:nvPr/>
        </p:nvSpPr>
        <p:spPr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2,5,8</a:t>
            </a:r>
            <a:endParaRPr/>
          </a:p>
        </p:txBody>
      </p:sp>
      <p:sp>
        <p:nvSpPr>
          <p:cNvPr id="573" name="Google Shape;573;p45"/>
          <p:cNvSpPr txBox="1"/>
          <p:nvPr/>
        </p:nvSpPr>
        <p:spPr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3,6,9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679450" y="1355725"/>
            <a:ext cx="1376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</a:t>
            </a:r>
            <a:endParaRPr/>
          </a:p>
        </p:txBody>
      </p:sp>
      <p:sp>
        <p:nvSpPr>
          <p:cNvPr id="575" name="Google Shape;575;p45"/>
          <p:cNvSpPr txBox="1"/>
          <p:nvPr/>
        </p:nvSpPr>
        <p:spPr>
          <a:xfrm>
            <a:off x="3810000" y="1355725"/>
            <a:ext cx="2279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Hash Tree</a:t>
            </a:r>
            <a:endParaRPr/>
          </a:p>
        </p:txBody>
      </p:sp>
      <p:sp>
        <p:nvSpPr>
          <p:cNvPr id="576" name="Google Shape;576;p45"/>
          <p:cNvSpPr txBox="1"/>
          <p:nvPr/>
        </p:nvSpPr>
        <p:spPr>
          <a:xfrm>
            <a:off x="3810000" y="4953000"/>
            <a:ext cx="1066800" cy="6858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5"/>
          <p:cNvSpPr txBox="1"/>
          <p:nvPr/>
        </p:nvSpPr>
        <p:spPr>
          <a:xfrm>
            <a:off x="5105400" y="4038600"/>
            <a:ext cx="3657600" cy="15240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6D9C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C6D9C"/>
                </a:solidFill>
                <a:latin typeface="Arial"/>
                <a:ea typeface="Arial"/>
                <a:cs typeface="Arial"/>
                <a:sym typeface="Arial"/>
              </a:rPr>
              <a:t>Hash on 3, 6 or 9</a:t>
            </a:r>
            <a:endParaRPr/>
          </a:p>
        </p:txBody>
      </p:sp>
      <p:sp>
        <p:nvSpPr>
          <p:cNvPr id="579" name="Google Shape;579;p45"/>
          <p:cNvSpPr txBox="1"/>
          <p:nvPr/>
        </p:nvSpPr>
        <p:spPr>
          <a:xfrm>
            <a:off x="3657600" y="3810000"/>
            <a:ext cx="990600" cy="6096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 Operation</a:t>
            </a:r>
            <a:endParaRPr/>
          </a:p>
        </p:txBody>
      </p:sp>
      <p:pic>
        <p:nvPicPr>
          <p:cNvPr id="585" name="Google Shape;585;p4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04912"/>
            <a:ext cx="6781800" cy="511968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6"/>
          <p:cNvSpPr txBox="1"/>
          <p:nvPr/>
        </p:nvSpPr>
        <p:spPr>
          <a:xfrm>
            <a:off x="304800" y="1066800"/>
            <a:ext cx="3276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transaction t, what are the possible subsets of size 3?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 Operation Using Hash Tree</a:t>
            </a:r>
            <a:endParaRPr/>
          </a:p>
        </p:txBody>
      </p:sp>
      <p:grpSp>
        <p:nvGrpSpPr>
          <p:cNvPr id="592" name="Google Shape;592;p47"/>
          <p:cNvGrpSpPr/>
          <p:nvPr/>
        </p:nvGrpSpPr>
        <p:grpSpPr>
          <a:xfrm>
            <a:off x="914400" y="2286000"/>
            <a:ext cx="5457825" cy="3744912"/>
            <a:chOff x="1248" y="1392"/>
            <a:chExt cx="4134" cy="2678"/>
          </a:xfrm>
        </p:grpSpPr>
        <p:cxnSp>
          <p:nvCxnSpPr>
            <p:cNvPr id="593" name="Google Shape;593;p47"/>
            <p:cNvCxnSpPr/>
            <p:nvPr/>
          </p:nvCxnSpPr>
          <p:spPr>
            <a:xfrm flipH="1">
              <a:off x="2112" y="1680"/>
              <a:ext cx="1080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3192" y="1680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5" name="Google Shape;595;p47"/>
            <p:cNvCxnSpPr/>
            <p:nvPr/>
          </p:nvCxnSpPr>
          <p:spPr>
            <a:xfrm>
              <a:off x="3192" y="1680"/>
              <a:ext cx="1080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6" name="Google Shape;596;p47"/>
            <p:cNvCxnSpPr/>
            <p:nvPr/>
          </p:nvCxnSpPr>
          <p:spPr>
            <a:xfrm flipH="1">
              <a:off x="1488" y="2448"/>
              <a:ext cx="613" cy="3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7" name="Google Shape;597;p47"/>
            <p:cNvCxnSpPr/>
            <p:nvPr/>
          </p:nvCxnSpPr>
          <p:spPr>
            <a:xfrm>
              <a:off x="2101" y="244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8" name="Google Shape;598;p47"/>
            <p:cNvCxnSpPr/>
            <p:nvPr/>
          </p:nvCxnSpPr>
          <p:spPr>
            <a:xfrm>
              <a:off x="2101" y="2448"/>
              <a:ext cx="491" cy="3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9" name="Google Shape;599;p47"/>
            <p:cNvCxnSpPr/>
            <p:nvPr/>
          </p:nvCxnSpPr>
          <p:spPr>
            <a:xfrm flipH="1">
              <a:off x="3504" y="2448"/>
              <a:ext cx="768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0" name="Google Shape;600;p47"/>
            <p:cNvCxnSpPr/>
            <p:nvPr/>
          </p:nvCxnSpPr>
          <p:spPr>
            <a:xfrm>
              <a:off x="4272" y="2448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1" name="Google Shape;601;p47"/>
            <p:cNvCxnSpPr/>
            <p:nvPr/>
          </p:nvCxnSpPr>
          <p:spPr>
            <a:xfrm>
              <a:off x="4272" y="2448"/>
              <a:ext cx="864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2" name="Google Shape;602;p47"/>
            <p:cNvCxnSpPr/>
            <p:nvPr/>
          </p:nvCxnSpPr>
          <p:spPr>
            <a:xfrm flipH="1">
              <a:off x="1536" y="3120"/>
              <a:ext cx="576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2112" y="3120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47"/>
            <p:cNvCxnSpPr/>
            <p:nvPr/>
          </p:nvCxnSpPr>
          <p:spPr>
            <a:xfrm>
              <a:off x="2112" y="3120"/>
              <a:ext cx="52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5" name="Google Shape;605;p47"/>
            <p:cNvSpPr txBox="1"/>
            <p:nvPr/>
          </p:nvSpPr>
          <p:spPr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47"/>
            <p:cNvCxnSpPr/>
            <p:nvPr/>
          </p:nvCxnSpPr>
          <p:spPr>
            <a:xfrm>
              <a:off x="2016" y="225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47"/>
            <p:cNvCxnSpPr/>
            <p:nvPr/>
          </p:nvCxnSpPr>
          <p:spPr>
            <a:xfrm>
              <a:off x="2016" y="2352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8" name="Google Shape;608;p47"/>
            <p:cNvSpPr txBox="1"/>
            <p:nvPr/>
          </p:nvSpPr>
          <p:spPr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47"/>
            <p:cNvCxnSpPr/>
            <p:nvPr/>
          </p:nvCxnSpPr>
          <p:spPr>
            <a:xfrm>
              <a:off x="4176" y="225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47"/>
            <p:cNvCxnSpPr/>
            <p:nvPr/>
          </p:nvCxnSpPr>
          <p:spPr>
            <a:xfrm>
              <a:off x="4176" y="2352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1" name="Google Shape;611;p47"/>
            <p:cNvSpPr txBox="1"/>
            <p:nvPr/>
          </p:nvSpPr>
          <p:spPr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47"/>
            <p:cNvCxnSpPr/>
            <p:nvPr/>
          </p:nvCxnSpPr>
          <p:spPr>
            <a:xfrm>
              <a:off x="2016" y="3024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3" name="Google Shape;613;p47"/>
            <p:cNvCxnSpPr/>
            <p:nvPr/>
          </p:nvCxnSpPr>
          <p:spPr>
            <a:xfrm>
              <a:off x="2016" y="2928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4" name="Google Shape;614;p47"/>
            <p:cNvSpPr txBox="1"/>
            <p:nvPr/>
          </p:nvSpPr>
          <p:spPr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7"/>
            <p:cNvSpPr txBox="1"/>
            <p:nvPr/>
          </p:nvSpPr>
          <p:spPr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1 5 9</a:t>
              </a:r>
              <a:endParaRPr/>
            </a:p>
          </p:txBody>
        </p:sp>
        <p:grpSp>
          <p:nvGrpSpPr>
            <p:cNvPr id="616" name="Google Shape;616;p47"/>
            <p:cNvGrpSpPr/>
            <p:nvPr/>
          </p:nvGrpSpPr>
          <p:grpSpPr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617" name="Google Shape;617;p47"/>
              <p:cNvSpPr txBox="1"/>
              <p:nvPr/>
            </p:nvSpPr>
            <p:spPr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7"/>
              <p:cNvSpPr txBox="1"/>
              <p:nvPr/>
            </p:nvSpPr>
            <p:spPr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1 4 5</a:t>
                </a:r>
                <a:endParaRPr/>
              </a:p>
            </p:txBody>
          </p:sp>
        </p:grpSp>
        <p:sp>
          <p:nvSpPr>
            <p:cNvPr id="619" name="Google Shape;619;p47"/>
            <p:cNvSpPr txBox="1"/>
            <p:nvPr/>
          </p:nvSpPr>
          <p:spPr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7"/>
            <p:cNvSpPr txBox="1"/>
            <p:nvPr/>
          </p:nvSpPr>
          <p:spPr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1 3 6</a:t>
              </a:r>
              <a:endParaRPr/>
            </a:p>
          </p:txBody>
        </p:sp>
        <p:sp>
          <p:nvSpPr>
            <p:cNvPr id="621" name="Google Shape;621;p47"/>
            <p:cNvSpPr txBox="1"/>
            <p:nvPr/>
          </p:nvSpPr>
          <p:spPr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7"/>
            <p:cNvSpPr txBox="1"/>
            <p:nvPr/>
          </p:nvSpPr>
          <p:spPr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3 4 5</a:t>
              </a:r>
              <a:endParaRPr/>
            </a:p>
          </p:txBody>
        </p:sp>
        <p:grpSp>
          <p:nvGrpSpPr>
            <p:cNvPr id="623" name="Google Shape;623;p47"/>
            <p:cNvGrpSpPr/>
            <p:nvPr/>
          </p:nvGrpSpPr>
          <p:grpSpPr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624" name="Google Shape;624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7"/>
              <p:cNvSpPr txBox="1"/>
              <p:nvPr/>
            </p:nvSpPr>
            <p:spPr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3 6 7</a:t>
                </a:r>
                <a:endParaRPr/>
              </a:p>
            </p:txBody>
          </p:sp>
        </p:grpSp>
        <p:grpSp>
          <p:nvGrpSpPr>
            <p:cNvPr id="626" name="Google Shape;626;p47"/>
            <p:cNvGrpSpPr/>
            <p:nvPr/>
          </p:nvGrpSpPr>
          <p:grpSpPr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627" name="Google Shape;627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7"/>
              <p:cNvSpPr txBox="1"/>
              <p:nvPr/>
            </p:nvSpPr>
            <p:spPr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3 6 8</a:t>
                </a:r>
                <a:endParaRPr/>
              </a:p>
            </p:txBody>
          </p:sp>
        </p:grpSp>
        <p:grpSp>
          <p:nvGrpSpPr>
            <p:cNvPr id="629" name="Google Shape;629;p47"/>
            <p:cNvGrpSpPr/>
            <p:nvPr/>
          </p:nvGrpSpPr>
          <p:grpSpPr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630" name="Google Shape;630;p47"/>
              <p:cNvGrpSpPr/>
              <p:nvPr/>
            </p:nvGrpSpPr>
            <p:grpSpPr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631" name="Google Shape;631;p47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47"/>
                <p:cNvSpPr txBox="1"/>
                <p:nvPr/>
              </p:nvSpPr>
              <p:spPr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3 5 6</a:t>
                  </a:r>
                  <a:endParaRPr/>
                </a:p>
              </p:txBody>
            </p:sp>
          </p:grpSp>
          <p:grpSp>
            <p:nvGrpSpPr>
              <p:cNvPr id="633" name="Google Shape;633;p47"/>
              <p:cNvGrpSpPr/>
              <p:nvPr/>
            </p:nvGrpSpPr>
            <p:grpSpPr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634" name="Google Shape;634;p47"/>
                <p:cNvSpPr txBox="1"/>
                <p:nvPr/>
              </p:nvSpPr>
              <p:spPr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47"/>
                <p:cNvSpPr txBox="1"/>
                <p:nvPr/>
              </p:nvSpPr>
              <p:spPr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imes New Roman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3 5 7</a:t>
                  </a:r>
                  <a:endParaRPr/>
                </a:p>
              </p:txBody>
            </p:sp>
          </p:grpSp>
        </p:grpSp>
        <p:grpSp>
          <p:nvGrpSpPr>
            <p:cNvPr id="636" name="Google Shape;636;p47"/>
            <p:cNvGrpSpPr/>
            <p:nvPr/>
          </p:nvGrpSpPr>
          <p:grpSpPr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637" name="Google Shape;637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7"/>
              <p:cNvSpPr txBox="1"/>
              <p:nvPr/>
            </p:nvSpPr>
            <p:spPr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6 8 9</a:t>
                </a:r>
                <a:endParaRPr/>
              </a:p>
            </p:txBody>
          </p:sp>
        </p:grpSp>
        <p:grpSp>
          <p:nvGrpSpPr>
            <p:cNvPr id="639" name="Google Shape;639;p47"/>
            <p:cNvGrpSpPr/>
            <p:nvPr/>
          </p:nvGrpSpPr>
          <p:grpSpPr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640" name="Google Shape;640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7"/>
              <p:cNvSpPr txBox="1"/>
              <p:nvPr/>
            </p:nvSpPr>
            <p:spPr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2 3 4</a:t>
                </a:r>
                <a:endParaRPr/>
              </a:p>
            </p:txBody>
          </p:sp>
        </p:grpSp>
        <p:grpSp>
          <p:nvGrpSpPr>
            <p:cNvPr id="642" name="Google Shape;642;p47"/>
            <p:cNvGrpSpPr/>
            <p:nvPr/>
          </p:nvGrpSpPr>
          <p:grpSpPr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643" name="Google Shape;643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7"/>
              <p:cNvSpPr txBox="1"/>
              <p:nvPr/>
            </p:nvSpPr>
            <p:spPr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5 6 7</a:t>
                </a:r>
                <a:endParaRPr/>
              </a:p>
            </p:txBody>
          </p:sp>
        </p:grpSp>
        <p:grpSp>
          <p:nvGrpSpPr>
            <p:cNvPr id="645" name="Google Shape;645;p47"/>
            <p:cNvGrpSpPr/>
            <p:nvPr/>
          </p:nvGrpSpPr>
          <p:grpSpPr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646" name="Google Shape;646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7"/>
              <p:cNvSpPr txBox="1"/>
              <p:nvPr/>
            </p:nvSpPr>
            <p:spPr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1 2 4</a:t>
                </a:r>
                <a:endParaRPr/>
              </a:p>
            </p:txBody>
          </p:sp>
        </p:grpSp>
        <p:grpSp>
          <p:nvGrpSpPr>
            <p:cNvPr id="648" name="Google Shape;648;p47"/>
            <p:cNvGrpSpPr/>
            <p:nvPr/>
          </p:nvGrpSpPr>
          <p:grpSpPr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649" name="Google Shape;649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7"/>
              <p:cNvSpPr txBox="1"/>
              <p:nvPr/>
            </p:nvSpPr>
            <p:spPr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4 5 7</a:t>
                </a:r>
                <a:endParaRPr/>
              </a:p>
            </p:txBody>
          </p:sp>
        </p:grpSp>
        <p:grpSp>
          <p:nvGrpSpPr>
            <p:cNvPr id="651" name="Google Shape;651;p47"/>
            <p:cNvGrpSpPr/>
            <p:nvPr/>
          </p:nvGrpSpPr>
          <p:grpSpPr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652" name="Google Shape;652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7"/>
              <p:cNvSpPr txBox="1"/>
              <p:nvPr/>
            </p:nvSpPr>
            <p:spPr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1 2 5</a:t>
                </a:r>
                <a:endParaRPr/>
              </a:p>
            </p:txBody>
          </p:sp>
        </p:grpSp>
        <p:grpSp>
          <p:nvGrpSpPr>
            <p:cNvPr id="654" name="Google Shape;654;p47"/>
            <p:cNvGrpSpPr/>
            <p:nvPr/>
          </p:nvGrpSpPr>
          <p:grpSpPr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655" name="Google Shape;655;p47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7"/>
              <p:cNvSpPr txBox="1"/>
              <p:nvPr/>
            </p:nvSpPr>
            <p:spPr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4 5 8</a:t>
                </a:r>
                <a:endParaRPr/>
              </a:p>
            </p:txBody>
          </p:sp>
        </p:grpSp>
        <p:sp>
          <p:nvSpPr>
            <p:cNvPr id="657" name="Google Shape;657;p47"/>
            <p:cNvSpPr txBox="1"/>
            <p:nvPr/>
          </p:nvSpPr>
          <p:spPr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8" name="Google Shape;658;p47"/>
            <p:cNvCxnSpPr/>
            <p:nvPr/>
          </p:nvCxnSpPr>
          <p:spPr>
            <a:xfrm>
              <a:off x="3072" y="1488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9" name="Google Shape;659;p47"/>
            <p:cNvCxnSpPr/>
            <p:nvPr/>
          </p:nvCxnSpPr>
          <p:spPr>
            <a:xfrm>
              <a:off x="3072" y="1584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47"/>
          <p:cNvGrpSpPr/>
          <p:nvPr/>
        </p:nvGrpSpPr>
        <p:grpSpPr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661" name="Google Shape;661;p47"/>
            <p:cNvSpPr txBox="1"/>
            <p:nvPr/>
          </p:nvSpPr>
          <p:spPr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7"/>
            <p:cNvSpPr txBox="1"/>
            <p:nvPr/>
          </p:nvSpPr>
          <p:spPr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1 2 3 5 6</a:t>
              </a:r>
              <a:endParaRPr/>
            </a:p>
          </p:txBody>
        </p:sp>
      </p:grpSp>
      <p:cxnSp>
        <p:nvCxnSpPr>
          <p:cNvPr id="663" name="Google Shape;663;p47"/>
          <p:cNvCxnSpPr/>
          <p:nvPr/>
        </p:nvCxnSpPr>
        <p:spPr>
          <a:xfrm>
            <a:off x="3429000" y="17526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4" name="Google Shape;664;p47"/>
          <p:cNvCxnSpPr/>
          <p:nvPr/>
        </p:nvCxnSpPr>
        <p:spPr>
          <a:xfrm>
            <a:off x="1981200" y="2514600"/>
            <a:ext cx="762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5" name="Google Shape;665;p47"/>
          <p:cNvCxnSpPr/>
          <p:nvPr/>
        </p:nvCxnSpPr>
        <p:spPr>
          <a:xfrm flipH="1">
            <a:off x="3505200" y="25908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6" name="Google Shape;666;p47"/>
          <p:cNvCxnSpPr/>
          <p:nvPr/>
        </p:nvCxnSpPr>
        <p:spPr>
          <a:xfrm flipH="1">
            <a:off x="4876800" y="3124200"/>
            <a:ext cx="7620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67" name="Google Shape;667;p47"/>
          <p:cNvGrpSpPr/>
          <p:nvPr/>
        </p:nvGrpSpPr>
        <p:grpSpPr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668" name="Google Shape;668;p47"/>
            <p:cNvGrpSpPr/>
            <p:nvPr/>
          </p:nvGrpSpPr>
          <p:grpSpPr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669" name="Google Shape;669;p47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7"/>
              <p:cNvSpPr txBox="1"/>
              <p:nvPr/>
            </p:nvSpPr>
            <p:spPr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+</a:t>
                </a:r>
                <a:endParaRPr/>
              </a:p>
            </p:txBody>
          </p:sp>
        </p:grpSp>
        <p:grpSp>
          <p:nvGrpSpPr>
            <p:cNvPr id="671" name="Google Shape;671;p47"/>
            <p:cNvGrpSpPr/>
            <p:nvPr/>
          </p:nvGrpSpPr>
          <p:grpSpPr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672" name="Google Shape;672;p47"/>
              <p:cNvSpPr txBox="1"/>
              <p:nvPr/>
            </p:nvSpPr>
            <p:spPr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7"/>
              <p:cNvSpPr txBox="1"/>
              <p:nvPr/>
            </p:nvSpPr>
            <p:spPr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2 3 5 6</a:t>
                </a:r>
                <a:endParaRPr/>
              </a:p>
            </p:txBody>
          </p:sp>
        </p:grpSp>
      </p:grpSp>
      <p:grpSp>
        <p:nvGrpSpPr>
          <p:cNvPr id="674" name="Google Shape;674;p47"/>
          <p:cNvGrpSpPr/>
          <p:nvPr/>
        </p:nvGrpSpPr>
        <p:grpSpPr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675" name="Google Shape;675;p47"/>
            <p:cNvGrpSpPr/>
            <p:nvPr/>
          </p:nvGrpSpPr>
          <p:grpSpPr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676" name="Google Shape;676;p47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7"/>
              <p:cNvSpPr txBox="1"/>
              <p:nvPr/>
            </p:nvSpPr>
            <p:spPr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678" name="Google Shape;678;p47"/>
            <p:cNvGrpSpPr/>
            <p:nvPr/>
          </p:nvGrpSpPr>
          <p:grpSpPr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679" name="Google Shape;679;p47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7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+</a:t>
                </a:r>
                <a:endParaRPr/>
              </a:p>
            </p:txBody>
          </p:sp>
        </p:grpSp>
      </p:grpSp>
      <p:grpSp>
        <p:nvGrpSpPr>
          <p:cNvPr id="681" name="Google Shape;681;p47"/>
          <p:cNvGrpSpPr/>
          <p:nvPr/>
        </p:nvGrpSpPr>
        <p:grpSpPr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682" name="Google Shape;682;p47"/>
            <p:cNvGrpSpPr/>
            <p:nvPr/>
          </p:nvGrpSpPr>
          <p:grpSpPr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683" name="Google Shape;683;p47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7"/>
              <p:cNvSpPr txBox="1"/>
              <p:nvPr/>
            </p:nvSpPr>
            <p:spPr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</a:t>
                </a:r>
                <a:endParaRPr/>
              </a:p>
            </p:txBody>
          </p:sp>
        </p:grpSp>
        <p:grpSp>
          <p:nvGrpSpPr>
            <p:cNvPr id="685" name="Google Shape;685;p47"/>
            <p:cNvGrpSpPr/>
            <p:nvPr/>
          </p:nvGrpSpPr>
          <p:grpSpPr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686" name="Google Shape;686;p47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7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+</a:t>
                </a:r>
                <a:endParaRPr/>
              </a:p>
            </p:txBody>
          </p:sp>
        </p:grpSp>
      </p:grpSp>
      <p:grpSp>
        <p:nvGrpSpPr>
          <p:cNvPr id="688" name="Google Shape;688;p47"/>
          <p:cNvGrpSpPr/>
          <p:nvPr/>
        </p:nvGrpSpPr>
        <p:grpSpPr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689" name="Google Shape;689;p47"/>
            <p:cNvSpPr txBox="1"/>
            <p:nvPr/>
          </p:nvSpPr>
          <p:spPr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grpSp>
          <p:nvGrpSpPr>
            <p:cNvPr id="690" name="Google Shape;690;p47"/>
            <p:cNvGrpSpPr/>
            <p:nvPr/>
          </p:nvGrpSpPr>
          <p:grpSpPr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691" name="Google Shape;691;p47"/>
              <p:cNvSpPr txBox="1"/>
              <p:nvPr/>
            </p:nvSpPr>
            <p:spPr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2" name="Google Shape;692;p47"/>
              <p:cNvGrpSpPr/>
              <p:nvPr/>
            </p:nvGrpSpPr>
            <p:grpSpPr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693" name="Google Shape;693;p47"/>
                <p:cNvSpPr txBox="1"/>
                <p:nvPr/>
              </p:nvSpPr>
              <p:spPr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4" name="Google Shape;694;p47"/>
                <p:cNvCxnSpPr/>
                <p:nvPr/>
              </p:nvCxnSpPr>
              <p:spPr>
                <a:xfrm>
                  <a:off x="2064" y="1968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47"/>
                <p:cNvCxnSpPr/>
                <p:nvPr/>
              </p:nvCxnSpPr>
              <p:spPr>
                <a:xfrm>
                  <a:off x="2064" y="2064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96" name="Google Shape;696;p47"/>
              <p:cNvCxnSpPr/>
              <p:nvPr/>
            </p:nvCxnSpPr>
            <p:spPr>
              <a:xfrm flipH="1">
                <a:off x="144" y="1776"/>
                <a:ext cx="485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47"/>
              <p:cNvCxnSpPr/>
              <p:nvPr/>
            </p:nvCxnSpPr>
            <p:spPr>
              <a:xfrm>
                <a:off x="624" y="1776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47"/>
              <p:cNvCxnSpPr/>
              <p:nvPr/>
            </p:nvCxnSpPr>
            <p:spPr>
              <a:xfrm>
                <a:off x="629" y="1776"/>
                <a:ext cx="427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99" name="Google Shape;699;p47"/>
              <p:cNvSpPr txBox="1"/>
              <p:nvPr/>
            </p:nvSpPr>
            <p:spPr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2,5,8</a:t>
                </a:r>
                <a:endParaRPr/>
              </a:p>
            </p:txBody>
          </p:sp>
          <p:sp>
            <p:nvSpPr>
              <p:cNvPr id="700" name="Google Shape;700;p47"/>
              <p:cNvSpPr txBox="1"/>
              <p:nvPr/>
            </p:nvSpPr>
            <p:spPr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3,6,9</a:t>
                </a:r>
                <a:endParaRPr/>
              </a:p>
            </p:txBody>
          </p:sp>
          <p:sp>
            <p:nvSpPr>
              <p:cNvPr id="701" name="Google Shape;701;p47"/>
              <p:cNvSpPr txBox="1"/>
              <p:nvPr/>
            </p:nvSpPr>
            <p:spPr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Hash Function</a:t>
                </a:r>
                <a:endParaRPr/>
              </a:p>
            </p:txBody>
          </p:sp>
        </p:grpSp>
      </p:grpSp>
      <p:sp>
        <p:nvSpPr>
          <p:cNvPr id="702" name="Google Shape;702;p47"/>
          <p:cNvSpPr txBox="1"/>
          <p:nvPr/>
        </p:nvSpPr>
        <p:spPr>
          <a:xfrm>
            <a:off x="3962400" y="1371600"/>
            <a:ext cx="1187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 Operation Using Hash Tree</a:t>
            </a:r>
            <a:endParaRPr/>
          </a:p>
        </p:txBody>
      </p:sp>
      <p:cxnSp>
        <p:nvCxnSpPr>
          <p:cNvPr id="708" name="Google Shape;708;p48"/>
          <p:cNvCxnSpPr/>
          <p:nvPr/>
        </p:nvCxnSpPr>
        <p:spPr>
          <a:xfrm flipH="1">
            <a:off x="2763837" y="2765425"/>
            <a:ext cx="1425575" cy="676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9" name="Google Shape;709;p48"/>
          <p:cNvCxnSpPr/>
          <p:nvPr/>
        </p:nvCxnSpPr>
        <p:spPr>
          <a:xfrm>
            <a:off x="4189412" y="2765425"/>
            <a:ext cx="0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" name="Google Shape;710;p48"/>
          <p:cNvCxnSpPr/>
          <p:nvPr/>
        </p:nvCxnSpPr>
        <p:spPr>
          <a:xfrm>
            <a:off x="4189412" y="2765425"/>
            <a:ext cx="1425575" cy="676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1" name="Google Shape;711;p48"/>
          <p:cNvCxnSpPr/>
          <p:nvPr/>
        </p:nvCxnSpPr>
        <p:spPr>
          <a:xfrm flipH="1">
            <a:off x="1939925" y="3838575"/>
            <a:ext cx="808037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2" name="Google Shape;712;p48"/>
          <p:cNvCxnSpPr/>
          <p:nvPr/>
        </p:nvCxnSpPr>
        <p:spPr>
          <a:xfrm>
            <a:off x="2747962" y="3838575"/>
            <a:ext cx="0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3" name="Google Shape;713;p48"/>
          <p:cNvCxnSpPr/>
          <p:nvPr/>
        </p:nvCxnSpPr>
        <p:spPr>
          <a:xfrm>
            <a:off x="2747962" y="3838575"/>
            <a:ext cx="649287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4" name="Google Shape;714;p48"/>
          <p:cNvCxnSpPr/>
          <p:nvPr/>
        </p:nvCxnSpPr>
        <p:spPr>
          <a:xfrm flipH="1">
            <a:off x="4600575" y="3838575"/>
            <a:ext cx="1014412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5" name="Google Shape;715;p48"/>
          <p:cNvCxnSpPr/>
          <p:nvPr/>
        </p:nvCxnSpPr>
        <p:spPr>
          <a:xfrm>
            <a:off x="5614987" y="3838575"/>
            <a:ext cx="0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6" name="Google Shape;716;p48"/>
          <p:cNvCxnSpPr/>
          <p:nvPr/>
        </p:nvCxnSpPr>
        <p:spPr>
          <a:xfrm>
            <a:off x="5614987" y="3838575"/>
            <a:ext cx="1139825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7" name="Google Shape;717;p48"/>
          <p:cNvCxnSpPr/>
          <p:nvPr/>
        </p:nvCxnSpPr>
        <p:spPr>
          <a:xfrm flipH="1">
            <a:off x="2003425" y="4778375"/>
            <a:ext cx="760412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8" name="Google Shape;718;p48"/>
          <p:cNvCxnSpPr/>
          <p:nvPr/>
        </p:nvCxnSpPr>
        <p:spPr>
          <a:xfrm>
            <a:off x="2763837" y="4778375"/>
            <a:ext cx="0" cy="604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9" name="Google Shape;719;p48"/>
          <p:cNvCxnSpPr/>
          <p:nvPr/>
        </p:nvCxnSpPr>
        <p:spPr>
          <a:xfrm>
            <a:off x="2763837" y="4778375"/>
            <a:ext cx="696912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0" name="Google Shape;720;p48"/>
          <p:cNvSpPr txBox="1"/>
          <p:nvPr/>
        </p:nvSpPr>
        <p:spPr>
          <a:xfrm>
            <a:off x="2636837" y="3436937"/>
            <a:ext cx="252412" cy="4016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48"/>
          <p:cNvCxnSpPr/>
          <p:nvPr/>
        </p:nvCxnSpPr>
        <p:spPr>
          <a:xfrm>
            <a:off x="2636837" y="3570287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48"/>
          <p:cNvCxnSpPr/>
          <p:nvPr/>
        </p:nvCxnSpPr>
        <p:spPr>
          <a:xfrm>
            <a:off x="2636837" y="3705225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3" name="Google Shape;723;p48"/>
          <p:cNvSpPr txBox="1"/>
          <p:nvPr/>
        </p:nvSpPr>
        <p:spPr>
          <a:xfrm>
            <a:off x="5487987" y="3436937"/>
            <a:ext cx="254000" cy="4016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48"/>
          <p:cNvCxnSpPr/>
          <p:nvPr/>
        </p:nvCxnSpPr>
        <p:spPr>
          <a:xfrm>
            <a:off x="5487987" y="357028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5" name="Google Shape;725;p48"/>
          <p:cNvCxnSpPr/>
          <p:nvPr/>
        </p:nvCxnSpPr>
        <p:spPr>
          <a:xfrm>
            <a:off x="5487987" y="3705225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6" name="Google Shape;726;p48"/>
          <p:cNvSpPr txBox="1"/>
          <p:nvPr/>
        </p:nvSpPr>
        <p:spPr>
          <a:xfrm>
            <a:off x="2636837" y="4375150"/>
            <a:ext cx="252412" cy="4032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48"/>
          <p:cNvCxnSpPr/>
          <p:nvPr/>
        </p:nvCxnSpPr>
        <p:spPr>
          <a:xfrm>
            <a:off x="2636837" y="4645025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8" name="Google Shape;728;p48"/>
          <p:cNvCxnSpPr/>
          <p:nvPr/>
        </p:nvCxnSpPr>
        <p:spPr>
          <a:xfrm>
            <a:off x="2636837" y="4510087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9" name="Google Shape;729;p48"/>
          <p:cNvSpPr txBox="1"/>
          <p:nvPr/>
        </p:nvSpPr>
        <p:spPr>
          <a:xfrm>
            <a:off x="3270250" y="5314950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8"/>
          <p:cNvSpPr txBox="1"/>
          <p:nvPr/>
        </p:nvSpPr>
        <p:spPr>
          <a:xfrm>
            <a:off x="3270250" y="533876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1 5 9</a:t>
            </a:r>
            <a:endParaRPr/>
          </a:p>
        </p:txBody>
      </p:sp>
      <p:grpSp>
        <p:nvGrpSpPr>
          <p:cNvPr id="731" name="Google Shape;731;p48"/>
          <p:cNvGrpSpPr/>
          <p:nvPr/>
        </p:nvGrpSpPr>
        <p:grpSpPr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732" name="Google Shape;732;p48"/>
            <p:cNvSpPr txBox="1"/>
            <p:nvPr/>
          </p:nvSpPr>
          <p:spPr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8"/>
            <p:cNvSpPr txBox="1"/>
            <p:nvPr/>
          </p:nvSpPr>
          <p:spPr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1 4 5</a:t>
              </a:r>
              <a:endParaRPr/>
            </a:p>
          </p:txBody>
        </p:sp>
      </p:grpSp>
      <p:sp>
        <p:nvSpPr>
          <p:cNvPr id="734" name="Google Shape;734;p48"/>
          <p:cNvSpPr txBox="1"/>
          <p:nvPr/>
        </p:nvSpPr>
        <p:spPr>
          <a:xfrm>
            <a:off x="3143250" y="4308475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8"/>
          <p:cNvSpPr txBox="1"/>
          <p:nvPr/>
        </p:nvSpPr>
        <p:spPr>
          <a:xfrm>
            <a:off x="3143250" y="433228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1 3 6</a:t>
            </a:r>
            <a:endParaRPr/>
          </a:p>
        </p:txBody>
      </p:sp>
      <p:sp>
        <p:nvSpPr>
          <p:cNvPr id="736" name="Google Shape;736;p48"/>
          <p:cNvSpPr txBox="1"/>
          <p:nvPr/>
        </p:nvSpPr>
        <p:spPr>
          <a:xfrm>
            <a:off x="4284662" y="4576762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8"/>
          <p:cNvSpPr txBox="1"/>
          <p:nvPr/>
        </p:nvSpPr>
        <p:spPr>
          <a:xfrm>
            <a:off x="4284662" y="4600575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3 4 5</a:t>
            </a:r>
            <a:endParaRPr/>
          </a:p>
        </p:txBody>
      </p:sp>
      <p:grpSp>
        <p:nvGrpSpPr>
          <p:cNvPr id="738" name="Google Shape;738;p48"/>
          <p:cNvGrpSpPr/>
          <p:nvPr/>
        </p:nvGrpSpPr>
        <p:grpSpPr>
          <a:xfrm>
            <a:off x="6438900" y="4576762"/>
            <a:ext cx="641350" cy="390525"/>
            <a:chOff x="432" y="3408"/>
            <a:chExt cx="486" cy="279"/>
          </a:xfrm>
        </p:grpSpPr>
        <p:sp>
          <p:nvSpPr>
            <p:cNvPr id="739" name="Google Shape;739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8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3 6 7</a:t>
              </a:r>
              <a:endParaRPr/>
            </a:p>
          </p:txBody>
        </p:sp>
      </p:grpSp>
      <p:grpSp>
        <p:nvGrpSpPr>
          <p:cNvPr id="741" name="Google Shape;741;p48"/>
          <p:cNvGrpSpPr/>
          <p:nvPr/>
        </p:nvGrpSpPr>
        <p:grpSpPr>
          <a:xfrm>
            <a:off x="6438900" y="4913312"/>
            <a:ext cx="641350" cy="390525"/>
            <a:chOff x="432" y="3408"/>
            <a:chExt cx="486" cy="280"/>
          </a:xfrm>
        </p:grpSpPr>
        <p:sp>
          <p:nvSpPr>
            <p:cNvPr id="742" name="Google Shape;742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8"/>
            <p:cNvSpPr txBox="1"/>
            <p:nvPr/>
          </p:nvSpPr>
          <p:spPr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3 6 8</a:t>
              </a:r>
              <a:endParaRPr/>
            </a:p>
          </p:txBody>
        </p:sp>
      </p:grpSp>
      <p:grpSp>
        <p:nvGrpSpPr>
          <p:cNvPr id="744" name="Google Shape;744;p48"/>
          <p:cNvGrpSpPr/>
          <p:nvPr/>
        </p:nvGrpSpPr>
        <p:grpSpPr>
          <a:xfrm>
            <a:off x="5297487" y="4576762"/>
            <a:ext cx="644525" cy="725487"/>
            <a:chOff x="3792" y="3312"/>
            <a:chExt cx="488" cy="519"/>
          </a:xfrm>
        </p:grpSpPr>
        <p:grpSp>
          <p:nvGrpSpPr>
            <p:cNvPr id="745" name="Google Shape;745;p48"/>
            <p:cNvGrpSpPr/>
            <p:nvPr/>
          </p:nvGrpSpPr>
          <p:grpSpPr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746" name="Google Shape;746;p48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8"/>
              <p:cNvSpPr txBox="1"/>
              <p:nvPr/>
            </p:nvSpPr>
            <p:spPr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748" name="Google Shape;748;p48"/>
            <p:cNvGrpSpPr/>
            <p:nvPr/>
          </p:nvGrpSpPr>
          <p:grpSpPr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749" name="Google Shape;749;p48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8"/>
              <p:cNvSpPr txBox="1"/>
              <p:nvPr/>
            </p:nvSpPr>
            <p:spPr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3 5 7</a:t>
                </a:r>
                <a:endParaRPr/>
              </a:p>
            </p:txBody>
          </p:sp>
        </p:grpSp>
      </p:grpSp>
      <p:grpSp>
        <p:nvGrpSpPr>
          <p:cNvPr id="751" name="Google Shape;751;p48"/>
          <p:cNvGrpSpPr/>
          <p:nvPr/>
        </p:nvGrpSpPr>
        <p:grpSpPr>
          <a:xfrm>
            <a:off x="5297487" y="5248275"/>
            <a:ext cx="644525" cy="390525"/>
            <a:chOff x="432" y="3408"/>
            <a:chExt cx="488" cy="279"/>
          </a:xfrm>
        </p:grpSpPr>
        <p:sp>
          <p:nvSpPr>
            <p:cNvPr id="752" name="Google Shape;752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8"/>
            <p:cNvSpPr txBox="1"/>
            <p:nvPr/>
          </p:nvSpPr>
          <p:spPr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6 8 9</a:t>
              </a:r>
              <a:endParaRPr/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3903662" y="3503612"/>
            <a:ext cx="641350" cy="390525"/>
            <a:chOff x="432" y="3408"/>
            <a:chExt cx="486" cy="279"/>
          </a:xfrm>
        </p:grpSpPr>
        <p:sp>
          <p:nvSpPr>
            <p:cNvPr id="755" name="Google Shape;755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8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2 3 4</a:t>
              </a:r>
              <a:endParaRPr/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3903662" y="3838575"/>
            <a:ext cx="641350" cy="392112"/>
            <a:chOff x="432" y="3408"/>
            <a:chExt cx="486" cy="280"/>
          </a:xfrm>
        </p:grpSpPr>
        <p:sp>
          <p:nvSpPr>
            <p:cNvPr id="758" name="Google Shape;758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8"/>
            <p:cNvSpPr txBox="1"/>
            <p:nvPr/>
          </p:nvSpPr>
          <p:spPr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5 6 7</a:t>
              </a:r>
              <a:endParaRPr/>
            </a:p>
          </p:txBody>
        </p:sp>
      </p:grpSp>
      <p:grpSp>
        <p:nvGrpSpPr>
          <p:cNvPr id="760" name="Google Shape;760;p48"/>
          <p:cNvGrpSpPr/>
          <p:nvPr/>
        </p:nvGrpSpPr>
        <p:grpSpPr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761" name="Google Shape;761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8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1 2 4</a:t>
              </a:r>
              <a:endParaRPr/>
            </a:p>
          </p:txBody>
        </p:sp>
      </p:grpSp>
      <p:grpSp>
        <p:nvGrpSpPr>
          <p:cNvPr id="763" name="Google Shape;763;p48"/>
          <p:cNvGrpSpPr/>
          <p:nvPr/>
        </p:nvGrpSpPr>
        <p:grpSpPr>
          <a:xfrm>
            <a:off x="1685925" y="5651500"/>
            <a:ext cx="641350" cy="392112"/>
            <a:chOff x="432" y="3408"/>
            <a:chExt cx="486" cy="281"/>
          </a:xfrm>
        </p:grpSpPr>
        <p:sp>
          <p:nvSpPr>
            <p:cNvPr id="764" name="Google Shape;764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8"/>
            <p:cNvSpPr txBox="1"/>
            <p:nvPr/>
          </p:nvSpPr>
          <p:spPr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4 5 7</a:t>
              </a:r>
              <a:endParaRPr/>
            </a:p>
          </p:txBody>
        </p:sp>
      </p:grpSp>
      <p:grpSp>
        <p:nvGrpSpPr>
          <p:cNvPr id="766" name="Google Shape;766;p48"/>
          <p:cNvGrpSpPr/>
          <p:nvPr/>
        </p:nvGrpSpPr>
        <p:grpSpPr>
          <a:xfrm>
            <a:off x="2446337" y="5383212"/>
            <a:ext cx="641350" cy="390525"/>
            <a:chOff x="432" y="3408"/>
            <a:chExt cx="486" cy="280"/>
          </a:xfrm>
        </p:grpSpPr>
        <p:sp>
          <p:nvSpPr>
            <p:cNvPr id="767" name="Google Shape;767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8"/>
            <p:cNvSpPr txBox="1"/>
            <p:nvPr/>
          </p:nvSpPr>
          <p:spPr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1 2 5</a:t>
              </a:r>
              <a:endParaRPr/>
            </a:p>
          </p:txBody>
        </p:sp>
      </p:grpSp>
      <p:grpSp>
        <p:nvGrpSpPr>
          <p:cNvPr id="769" name="Google Shape;769;p48"/>
          <p:cNvGrpSpPr/>
          <p:nvPr/>
        </p:nvGrpSpPr>
        <p:grpSpPr>
          <a:xfrm>
            <a:off x="2446337" y="5718175"/>
            <a:ext cx="641350" cy="388937"/>
            <a:chOff x="432" y="3408"/>
            <a:chExt cx="486" cy="278"/>
          </a:xfrm>
        </p:grpSpPr>
        <p:sp>
          <p:nvSpPr>
            <p:cNvPr id="770" name="Google Shape;770;p48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8"/>
            <p:cNvSpPr txBox="1"/>
            <p:nvPr/>
          </p:nvSpPr>
          <p:spPr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4 5 8</a:t>
              </a:r>
              <a:endParaRPr/>
            </a:p>
          </p:txBody>
        </p:sp>
      </p:grpSp>
      <p:sp>
        <p:nvSpPr>
          <p:cNvPr id="772" name="Google Shape;772;p48"/>
          <p:cNvSpPr txBox="1"/>
          <p:nvPr/>
        </p:nvSpPr>
        <p:spPr>
          <a:xfrm>
            <a:off x="4030662" y="2362200"/>
            <a:ext cx="254000" cy="4032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3" name="Google Shape;773;p48"/>
          <p:cNvCxnSpPr/>
          <p:nvPr/>
        </p:nvCxnSpPr>
        <p:spPr>
          <a:xfrm>
            <a:off x="4030662" y="249713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4" name="Google Shape;774;p48"/>
          <p:cNvCxnSpPr/>
          <p:nvPr/>
        </p:nvCxnSpPr>
        <p:spPr>
          <a:xfrm>
            <a:off x="4030662" y="263048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75" name="Google Shape;775;p48"/>
          <p:cNvGrpSpPr/>
          <p:nvPr/>
        </p:nvGrpSpPr>
        <p:grpSpPr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776" name="Google Shape;776;p48"/>
            <p:cNvSpPr txBox="1"/>
            <p:nvPr/>
          </p:nvSpPr>
          <p:spPr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grpSp>
          <p:nvGrpSpPr>
            <p:cNvPr id="777" name="Google Shape;777;p48"/>
            <p:cNvGrpSpPr/>
            <p:nvPr/>
          </p:nvGrpSpPr>
          <p:grpSpPr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778" name="Google Shape;778;p48"/>
              <p:cNvSpPr txBox="1"/>
              <p:nvPr/>
            </p:nvSpPr>
            <p:spPr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9" name="Google Shape;779;p48"/>
              <p:cNvGrpSpPr/>
              <p:nvPr/>
            </p:nvGrpSpPr>
            <p:grpSpPr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780" name="Google Shape;780;p48"/>
                <p:cNvSpPr txBox="1"/>
                <p:nvPr/>
              </p:nvSpPr>
              <p:spPr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81" name="Google Shape;781;p48"/>
                <p:cNvCxnSpPr/>
                <p:nvPr/>
              </p:nvCxnSpPr>
              <p:spPr>
                <a:xfrm>
                  <a:off x="2064" y="1968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2" name="Google Shape;782;p48"/>
                <p:cNvCxnSpPr/>
                <p:nvPr/>
              </p:nvCxnSpPr>
              <p:spPr>
                <a:xfrm>
                  <a:off x="2064" y="2064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83" name="Google Shape;783;p48"/>
              <p:cNvCxnSpPr/>
              <p:nvPr/>
            </p:nvCxnSpPr>
            <p:spPr>
              <a:xfrm flipH="1">
                <a:off x="144" y="1776"/>
                <a:ext cx="485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48"/>
              <p:cNvCxnSpPr/>
              <p:nvPr/>
            </p:nvCxnSpPr>
            <p:spPr>
              <a:xfrm>
                <a:off x="624" y="1776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48"/>
              <p:cNvCxnSpPr/>
              <p:nvPr/>
            </p:nvCxnSpPr>
            <p:spPr>
              <a:xfrm>
                <a:off x="629" y="1776"/>
                <a:ext cx="427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86" name="Google Shape;786;p48"/>
              <p:cNvSpPr txBox="1"/>
              <p:nvPr/>
            </p:nvSpPr>
            <p:spPr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2,5,8</a:t>
                </a:r>
                <a:endParaRPr/>
              </a:p>
            </p:txBody>
          </p:sp>
          <p:sp>
            <p:nvSpPr>
              <p:cNvPr id="787" name="Google Shape;787;p48"/>
              <p:cNvSpPr txBox="1"/>
              <p:nvPr/>
            </p:nvSpPr>
            <p:spPr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3,6,9</a:t>
                </a:r>
                <a:endParaRPr/>
              </a:p>
            </p:txBody>
          </p:sp>
          <p:sp>
            <p:nvSpPr>
              <p:cNvPr id="788" name="Google Shape;788;p48"/>
              <p:cNvSpPr txBox="1"/>
              <p:nvPr/>
            </p:nvSpPr>
            <p:spPr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Hash Function</a:t>
                </a:r>
                <a:endParaRPr/>
              </a:p>
            </p:txBody>
          </p:sp>
        </p:grpSp>
      </p:grpSp>
      <p:grpSp>
        <p:nvGrpSpPr>
          <p:cNvPr id="789" name="Google Shape;789;p48"/>
          <p:cNvGrpSpPr/>
          <p:nvPr/>
        </p:nvGrpSpPr>
        <p:grpSpPr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790" name="Google Shape;790;p48"/>
            <p:cNvSpPr txBox="1"/>
            <p:nvPr/>
          </p:nvSpPr>
          <p:spPr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8"/>
            <p:cNvSpPr txBox="1"/>
            <p:nvPr/>
          </p:nvSpPr>
          <p:spPr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1 2 3 5 6</a:t>
              </a:r>
              <a:endParaRPr/>
            </a:p>
          </p:txBody>
        </p:sp>
      </p:grpSp>
      <p:cxnSp>
        <p:nvCxnSpPr>
          <p:cNvPr id="792" name="Google Shape;792;p48"/>
          <p:cNvCxnSpPr/>
          <p:nvPr/>
        </p:nvCxnSpPr>
        <p:spPr>
          <a:xfrm>
            <a:off x="4137025" y="18288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3" name="Google Shape;793;p48"/>
          <p:cNvCxnSpPr/>
          <p:nvPr/>
        </p:nvCxnSpPr>
        <p:spPr>
          <a:xfrm>
            <a:off x="2689225" y="2590800"/>
            <a:ext cx="762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4" name="Google Shape;794;p48"/>
          <p:cNvCxnSpPr/>
          <p:nvPr/>
        </p:nvCxnSpPr>
        <p:spPr>
          <a:xfrm flipH="1">
            <a:off x="4213225" y="2667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5" name="Google Shape;795;p48"/>
          <p:cNvCxnSpPr/>
          <p:nvPr/>
        </p:nvCxnSpPr>
        <p:spPr>
          <a:xfrm flipH="1">
            <a:off x="5584825" y="3200400"/>
            <a:ext cx="7620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96" name="Google Shape;796;p48"/>
          <p:cNvGrpSpPr/>
          <p:nvPr/>
        </p:nvGrpSpPr>
        <p:grpSpPr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797" name="Google Shape;797;p48"/>
            <p:cNvGrpSpPr/>
            <p:nvPr/>
          </p:nvGrpSpPr>
          <p:grpSpPr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798" name="Google Shape;798;p48"/>
              <p:cNvSpPr txBox="1"/>
              <p:nvPr/>
            </p:nvSpPr>
            <p:spPr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8"/>
              <p:cNvSpPr txBox="1"/>
              <p:nvPr/>
            </p:nvSpPr>
            <p:spPr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800" name="Google Shape;800;p48"/>
            <p:cNvGrpSpPr/>
            <p:nvPr/>
          </p:nvGrpSpPr>
          <p:grpSpPr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801" name="Google Shape;801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8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2 +</a:t>
                </a:r>
                <a:endParaRPr/>
              </a:p>
            </p:txBody>
          </p:sp>
        </p:grpSp>
      </p:grpSp>
      <p:grpSp>
        <p:nvGrpSpPr>
          <p:cNvPr id="803" name="Google Shape;803;p48"/>
          <p:cNvGrpSpPr/>
          <p:nvPr/>
        </p:nvGrpSpPr>
        <p:grpSpPr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804" name="Google Shape;804;p48"/>
            <p:cNvGrpSpPr/>
            <p:nvPr/>
          </p:nvGrpSpPr>
          <p:grpSpPr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805" name="Google Shape;805;p48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8"/>
              <p:cNvSpPr txBox="1"/>
              <p:nvPr/>
            </p:nvSpPr>
            <p:spPr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</a:t>
                </a:r>
                <a:endParaRPr/>
              </a:p>
            </p:txBody>
          </p:sp>
        </p:grpSp>
        <p:grpSp>
          <p:nvGrpSpPr>
            <p:cNvPr id="807" name="Google Shape;807;p48"/>
            <p:cNvGrpSpPr/>
            <p:nvPr/>
          </p:nvGrpSpPr>
          <p:grpSpPr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808" name="Google Shape;808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8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3 +</a:t>
                </a:r>
                <a:endParaRPr/>
              </a:p>
            </p:txBody>
          </p:sp>
        </p:grpSp>
      </p:grpSp>
      <p:grpSp>
        <p:nvGrpSpPr>
          <p:cNvPr id="810" name="Google Shape;810;p48"/>
          <p:cNvGrpSpPr/>
          <p:nvPr/>
        </p:nvGrpSpPr>
        <p:grpSpPr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811" name="Google Shape;811;p48"/>
            <p:cNvGrpSpPr/>
            <p:nvPr/>
          </p:nvGrpSpPr>
          <p:grpSpPr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812" name="Google Shape;812;p48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8"/>
              <p:cNvSpPr txBox="1"/>
              <p:nvPr/>
            </p:nvSpPr>
            <p:spPr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grpSp>
          <p:nvGrpSpPr>
            <p:cNvPr id="814" name="Google Shape;814;p48"/>
            <p:cNvGrpSpPr/>
            <p:nvPr/>
          </p:nvGrpSpPr>
          <p:grpSpPr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815" name="Google Shape;815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8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5 +</a:t>
                </a:r>
                <a:endParaRPr/>
              </a:p>
            </p:txBody>
          </p:sp>
        </p:grpSp>
      </p:grpSp>
      <p:cxnSp>
        <p:nvCxnSpPr>
          <p:cNvPr id="817" name="Google Shape;817;p48"/>
          <p:cNvCxnSpPr/>
          <p:nvPr/>
        </p:nvCxnSpPr>
        <p:spPr>
          <a:xfrm>
            <a:off x="1622425" y="2819400"/>
            <a:ext cx="1066800" cy="14478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8" name="Google Shape;818;p48"/>
          <p:cNvCxnSpPr/>
          <p:nvPr/>
        </p:nvCxnSpPr>
        <p:spPr>
          <a:xfrm>
            <a:off x="1219200" y="3886200"/>
            <a:ext cx="1295400" cy="4572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9" name="Google Shape;819;p48"/>
          <p:cNvCxnSpPr/>
          <p:nvPr/>
        </p:nvCxnSpPr>
        <p:spPr>
          <a:xfrm>
            <a:off x="1470025" y="3429000"/>
            <a:ext cx="1676400" cy="8382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820" name="Google Shape;820;p48"/>
          <p:cNvGrpSpPr/>
          <p:nvPr/>
        </p:nvGrpSpPr>
        <p:grpSpPr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821" name="Google Shape;821;p48"/>
            <p:cNvGrpSpPr/>
            <p:nvPr/>
          </p:nvGrpSpPr>
          <p:grpSpPr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822" name="Google Shape;822;p48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8"/>
              <p:cNvSpPr txBox="1"/>
              <p:nvPr/>
            </p:nvSpPr>
            <p:spPr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824" name="Google Shape;824;p48"/>
            <p:cNvGrpSpPr/>
            <p:nvPr/>
          </p:nvGrpSpPr>
          <p:grpSpPr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825" name="Google Shape;825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8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+</a:t>
                </a:r>
                <a:endParaRPr/>
              </a:p>
            </p:txBody>
          </p:sp>
        </p:grpSp>
      </p:grpSp>
      <p:grpSp>
        <p:nvGrpSpPr>
          <p:cNvPr id="827" name="Google Shape;827;p48"/>
          <p:cNvGrpSpPr/>
          <p:nvPr/>
        </p:nvGrpSpPr>
        <p:grpSpPr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828" name="Google Shape;828;p48"/>
            <p:cNvGrpSpPr/>
            <p:nvPr/>
          </p:nvGrpSpPr>
          <p:grpSpPr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829" name="Google Shape;829;p48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8"/>
              <p:cNvSpPr txBox="1"/>
              <p:nvPr/>
            </p:nvSpPr>
            <p:spPr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</a:t>
                </a:r>
                <a:endParaRPr/>
              </a:p>
            </p:txBody>
          </p:sp>
        </p:grpSp>
        <p:grpSp>
          <p:nvGrpSpPr>
            <p:cNvPr id="831" name="Google Shape;831;p48"/>
            <p:cNvGrpSpPr/>
            <p:nvPr/>
          </p:nvGrpSpPr>
          <p:grpSpPr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832" name="Google Shape;832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8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+</a:t>
                </a:r>
                <a:endParaRPr/>
              </a:p>
            </p:txBody>
          </p:sp>
        </p:grpSp>
      </p:grpSp>
      <p:grpSp>
        <p:nvGrpSpPr>
          <p:cNvPr id="834" name="Google Shape;834;p48"/>
          <p:cNvGrpSpPr/>
          <p:nvPr/>
        </p:nvGrpSpPr>
        <p:grpSpPr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835" name="Google Shape;835;p48"/>
            <p:cNvGrpSpPr/>
            <p:nvPr/>
          </p:nvGrpSpPr>
          <p:grpSpPr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836" name="Google Shape;836;p48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8"/>
              <p:cNvSpPr txBox="1"/>
              <p:nvPr/>
            </p:nvSpPr>
            <p:spPr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+</a:t>
                </a:r>
                <a:endParaRPr/>
              </a:p>
            </p:txBody>
          </p:sp>
        </p:grpSp>
        <p:grpSp>
          <p:nvGrpSpPr>
            <p:cNvPr id="838" name="Google Shape;838;p48"/>
            <p:cNvGrpSpPr/>
            <p:nvPr/>
          </p:nvGrpSpPr>
          <p:grpSpPr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839" name="Google Shape;839;p48"/>
              <p:cNvSpPr txBox="1"/>
              <p:nvPr/>
            </p:nvSpPr>
            <p:spPr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8"/>
              <p:cNvSpPr txBox="1"/>
              <p:nvPr/>
            </p:nvSpPr>
            <p:spPr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2 3 5 6</a:t>
                </a:r>
                <a:endParaRPr/>
              </a:p>
            </p:txBody>
          </p:sp>
        </p:grpSp>
      </p:grpSp>
      <p:sp>
        <p:nvSpPr>
          <p:cNvPr id="841" name="Google Shape;841;p48"/>
          <p:cNvSpPr txBox="1"/>
          <p:nvPr/>
        </p:nvSpPr>
        <p:spPr>
          <a:xfrm>
            <a:off x="4670425" y="1447800"/>
            <a:ext cx="1187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Subset Operation Using Hash Tree</a:t>
            </a:r>
            <a:endParaRPr/>
          </a:p>
        </p:txBody>
      </p:sp>
      <p:cxnSp>
        <p:nvCxnSpPr>
          <p:cNvPr id="847" name="Google Shape;847;p49"/>
          <p:cNvCxnSpPr/>
          <p:nvPr/>
        </p:nvCxnSpPr>
        <p:spPr>
          <a:xfrm flipH="1">
            <a:off x="2763837" y="2765425"/>
            <a:ext cx="1425575" cy="676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8" name="Google Shape;848;p49"/>
          <p:cNvCxnSpPr/>
          <p:nvPr/>
        </p:nvCxnSpPr>
        <p:spPr>
          <a:xfrm>
            <a:off x="4189412" y="2765425"/>
            <a:ext cx="0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9" name="Google Shape;849;p49"/>
          <p:cNvCxnSpPr/>
          <p:nvPr/>
        </p:nvCxnSpPr>
        <p:spPr>
          <a:xfrm>
            <a:off x="4189412" y="2765425"/>
            <a:ext cx="1425575" cy="676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0" name="Google Shape;850;p49"/>
          <p:cNvCxnSpPr/>
          <p:nvPr/>
        </p:nvCxnSpPr>
        <p:spPr>
          <a:xfrm flipH="1">
            <a:off x="1939925" y="3838575"/>
            <a:ext cx="808037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1" name="Google Shape;851;p49"/>
          <p:cNvCxnSpPr/>
          <p:nvPr/>
        </p:nvCxnSpPr>
        <p:spPr>
          <a:xfrm>
            <a:off x="2747962" y="3838575"/>
            <a:ext cx="0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2" name="Google Shape;852;p49"/>
          <p:cNvCxnSpPr/>
          <p:nvPr/>
        </p:nvCxnSpPr>
        <p:spPr>
          <a:xfrm>
            <a:off x="2747962" y="3838575"/>
            <a:ext cx="649287" cy="477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3" name="Google Shape;853;p49"/>
          <p:cNvCxnSpPr/>
          <p:nvPr/>
        </p:nvCxnSpPr>
        <p:spPr>
          <a:xfrm flipH="1">
            <a:off x="4600575" y="3838575"/>
            <a:ext cx="1014412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4" name="Google Shape;854;p49"/>
          <p:cNvCxnSpPr/>
          <p:nvPr/>
        </p:nvCxnSpPr>
        <p:spPr>
          <a:xfrm>
            <a:off x="5614987" y="3838575"/>
            <a:ext cx="0" cy="738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5" name="Google Shape;855;p49"/>
          <p:cNvCxnSpPr/>
          <p:nvPr/>
        </p:nvCxnSpPr>
        <p:spPr>
          <a:xfrm>
            <a:off x="5614987" y="3838575"/>
            <a:ext cx="1166812" cy="733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6" name="Google Shape;856;p49"/>
          <p:cNvCxnSpPr/>
          <p:nvPr/>
        </p:nvCxnSpPr>
        <p:spPr>
          <a:xfrm flipH="1">
            <a:off x="2003425" y="4778375"/>
            <a:ext cx="760412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7" name="Google Shape;857;p49"/>
          <p:cNvCxnSpPr/>
          <p:nvPr/>
        </p:nvCxnSpPr>
        <p:spPr>
          <a:xfrm>
            <a:off x="2763837" y="4778375"/>
            <a:ext cx="0" cy="604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8" name="Google Shape;858;p49"/>
          <p:cNvCxnSpPr/>
          <p:nvPr/>
        </p:nvCxnSpPr>
        <p:spPr>
          <a:xfrm>
            <a:off x="2763837" y="4778375"/>
            <a:ext cx="696912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9" name="Google Shape;859;p49"/>
          <p:cNvSpPr txBox="1"/>
          <p:nvPr/>
        </p:nvSpPr>
        <p:spPr>
          <a:xfrm>
            <a:off x="2636837" y="3436937"/>
            <a:ext cx="252412" cy="4016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49"/>
          <p:cNvCxnSpPr/>
          <p:nvPr/>
        </p:nvCxnSpPr>
        <p:spPr>
          <a:xfrm>
            <a:off x="2636837" y="3570287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1" name="Google Shape;861;p49"/>
          <p:cNvCxnSpPr/>
          <p:nvPr/>
        </p:nvCxnSpPr>
        <p:spPr>
          <a:xfrm>
            <a:off x="2636837" y="3705225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2" name="Google Shape;862;p49"/>
          <p:cNvSpPr txBox="1"/>
          <p:nvPr/>
        </p:nvSpPr>
        <p:spPr>
          <a:xfrm>
            <a:off x="5487987" y="3436937"/>
            <a:ext cx="254000" cy="4016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p49"/>
          <p:cNvCxnSpPr/>
          <p:nvPr/>
        </p:nvCxnSpPr>
        <p:spPr>
          <a:xfrm>
            <a:off x="5487987" y="357028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4" name="Google Shape;864;p49"/>
          <p:cNvCxnSpPr/>
          <p:nvPr/>
        </p:nvCxnSpPr>
        <p:spPr>
          <a:xfrm>
            <a:off x="5487987" y="3705225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5" name="Google Shape;865;p49"/>
          <p:cNvSpPr txBox="1"/>
          <p:nvPr/>
        </p:nvSpPr>
        <p:spPr>
          <a:xfrm>
            <a:off x="2636837" y="4375150"/>
            <a:ext cx="252412" cy="4032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49"/>
          <p:cNvCxnSpPr/>
          <p:nvPr/>
        </p:nvCxnSpPr>
        <p:spPr>
          <a:xfrm>
            <a:off x="2636837" y="4645025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7" name="Google Shape;867;p49"/>
          <p:cNvCxnSpPr/>
          <p:nvPr/>
        </p:nvCxnSpPr>
        <p:spPr>
          <a:xfrm>
            <a:off x="2636837" y="4510087"/>
            <a:ext cx="25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8" name="Google Shape;868;p49"/>
          <p:cNvSpPr txBox="1"/>
          <p:nvPr/>
        </p:nvSpPr>
        <p:spPr>
          <a:xfrm>
            <a:off x="3270250" y="5314950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9"/>
          <p:cNvSpPr txBox="1"/>
          <p:nvPr/>
        </p:nvSpPr>
        <p:spPr>
          <a:xfrm>
            <a:off x="3270250" y="5338762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1 5 9</a:t>
            </a:r>
            <a:endParaRPr/>
          </a:p>
        </p:txBody>
      </p:sp>
      <p:grpSp>
        <p:nvGrpSpPr>
          <p:cNvPr id="870" name="Google Shape;870;p49"/>
          <p:cNvGrpSpPr/>
          <p:nvPr/>
        </p:nvGrpSpPr>
        <p:grpSpPr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871" name="Google Shape;871;p49"/>
            <p:cNvSpPr txBox="1"/>
            <p:nvPr/>
          </p:nvSpPr>
          <p:spPr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9"/>
            <p:cNvSpPr txBox="1"/>
            <p:nvPr/>
          </p:nvSpPr>
          <p:spPr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1 4 5</a:t>
              </a:r>
              <a:endParaRPr/>
            </a:p>
          </p:txBody>
        </p:sp>
      </p:grpSp>
      <p:sp>
        <p:nvSpPr>
          <p:cNvPr id="873" name="Google Shape;873;p49"/>
          <p:cNvSpPr txBox="1"/>
          <p:nvPr/>
        </p:nvSpPr>
        <p:spPr>
          <a:xfrm>
            <a:off x="3143250" y="4308475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9"/>
          <p:cNvSpPr txBox="1"/>
          <p:nvPr/>
        </p:nvSpPr>
        <p:spPr>
          <a:xfrm>
            <a:off x="3143250" y="4332287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1 3 6</a:t>
            </a:r>
            <a:endParaRPr/>
          </a:p>
        </p:txBody>
      </p:sp>
      <p:sp>
        <p:nvSpPr>
          <p:cNvPr id="875" name="Google Shape;875;p49"/>
          <p:cNvSpPr txBox="1"/>
          <p:nvPr/>
        </p:nvSpPr>
        <p:spPr>
          <a:xfrm>
            <a:off x="4284662" y="4576762"/>
            <a:ext cx="633412" cy="33655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9"/>
          <p:cNvSpPr txBox="1"/>
          <p:nvPr/>
        </p:nvSpPr>
        <p:spPr>
          <a:xfrm>
            <a:off x="4284662" y="4600575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3 4 5</a:t>
            </a:r>
            <a:endParaRPr/>
          </a:p>
        </p:txBody>
      </p:sp>
      <p:grpSp>
        <p:nvGrpSpPr>
          <p:cNvPr id="877" name="Google Shape;877;p49"/>
          <p:cNvGrpSpPr/>
          <p:nvPr/>
        </p:nvGrpSpPr>
        <p:grpSpPr>
          <a:xfrm>
            <a:off x="6438900" y="4576762"/>
            <a:ext cx="641350" cy="390525"/>
            <a:chOff x="432" y="3408"/>
            <a:chExt cx="486" cy="279"/>
          </a:xfrm>
        </p:grpSpPr>
        <p:sp>
          <p:nvSpPr>
            <p:cNvPr id="878" name="Google Shape;878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9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3 6 7</a:t>
              </a: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6438900" y="4913312"/>
            <a:ext cx="641350" cy="390525"/>
            <a:chOff x="432" y="3408"/>
            <a:chExt cx="486" cy="280"/>
          </a:xfrm>
        </p:grpSpPr>
        <p:sp>
          <p:nvSpPr>
            <p:cNvPr id="881" name="Google Shape;881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9"/>
            <p:cNvSpPr txBox="1"/>
            <p:nvPr/>
          </p:nvSpPr>
          <p:spPr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3 6 8</a:t>
              </a: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5297487" y="4576762"/>
            <a:ext cx="644525" cy="725487"/>
            <a:chOff x="3792" y="3312"/>
            <a:chExt cx="488" cy="519"/>
          </a:xfrm>
        </p:grpSpPr>
        <p:grpSp>
          <p:nvGrpSpPr>
            <p:cNvPr id="884" name="Google Shape;884;p49"/>
            <p:cNvGrpSpPr/>
            <p:nvPr/>
          </p:nvGrpSpPr>
          <p:grpSpPr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885" name="Google Shape;885;p49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9"/>
              <p:cNvSpPr txBox="1"/>
              <p:nvPr/>
            </p:nvSpPr>
            <p:spPr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887" name="Google Shape;887;p49"/>
            <p:cNvGrpSpPr/>
            <p:nvPr/>
          </p:nvGrpSpPr>
          <p:grpSpPr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888" name="Google Shape;888;p49"/>
              <p:cNvSpPr txBox="1"/>
              <p:nvPr/>
            </p:nvSpPr>
            <p:spPr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9"/>
              <p:cNvSpPr txBox="1"/>
              <p:nvPr/>
            </p:nvSpPr>
            <p:spPr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3 5 7</a:t>
                </a:r>
                <a:endParaRPr/>
              </a:p>
            </p:txBody>
          </p:sp>
        </p:grpSp>
      </p:grpSp>
      <p:grpSp>
        <p:nvGrpSpPr>
          <p:cNvPr id="890" name="Google Shape;890;p49"/>
          <p:cNvGrpSpPr/>
          <p:nvPr/>
        </p:nvGrpSpPr>
        <p:grpSpPr>
          <a:xfrm>
            <a:off x="5297487" y="5248275"/>
            <a:ext cx="644525" cy="390525"/>
            <a:chOff x="432" y="3408"/>
            <a:chExt cx="488" cy="279"/>
          </a:xfrm>
        </p:grpSpPr>
        <p:sp>
          <p:nvSpPr>
            <p:cNvPr id="891" name="Google Shape;891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9"/>
            <p:cNvSpPr txBox="1"/>
            <p:nvPr/>
          </p:nvSpPr>
          <p:spPr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6 8 9</a:t>
              </a: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3903662" y="3503612"/>
            <a:ext cx="641350" cy="390525"/>
            <a:chOff x="432" y="3408"/>
            <a:chExt cx="486" cy="279"/>
          </a:xfrm>
        </p:grpSpPr>
        <p:sp>
          <p:nvSpPr>
            <p:cNvPr id="894" name="Google Shape;894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9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2 3 4</a:t>
              </a:r>
              <a:endParaRPr/>
            </a:p>
          </p:txBody>
        </p:sp>
      </p:grpSp>
      <p:grpSp>
        <p:nvGrpSpPr>
          <p:cNvPr id="896" name="Google Shape;896;p49"/>
          <p:cNvGrpSpPr/>
          <p:nvPr/>
        </p:nvGrpSpPr>
        <p:grpSpPr>
          <a:xfrm>
            <a:off x="3903662" y="3838575"/>
            <a:ext cx="641350" cy="392112"/>
            <a:chOff x="432" y="3408"/>
            <a:chExt cx="486" cy="280"/>
          </a:xfrm>
        </p:grpSpPr>
        <p:sp>
          <p:nvSpPr>
            <p:cNvPr id="897" name="Google Shape;897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9"/>
            <p:cNvSpPr txBox="1"/>
            <p:nvPr/>
          </p:nvSpPr>
          <p:spPr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5 6 7</a:t>
              </a:r>
              <a:endParaRPr/>
            </a:p>
          </p:txBody>
        </p:sp>
      </p:grpSp>
      <p:grpSp>
        <p:nvGrpSpPr>
          <p:cNvPr id="899" name="Google Shape;899;p49"/>
          <p:cNvGrpSpPr/>
          <p:nvPr/>
        </p:nvGrpSpPr>
        <p:grpSpPr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900" name="Google Shape;900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9"/>
            <p:cNvSpPr txBox="1"/>
            <p:nvPr/>
          </p:nvSpPr>
          <p:spPr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1 2 4</a:t>
              </a: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>
            <a:off x="1685925" y="5651500"/>
            <a:ext cx="641350" cy="392112"/>
            <a:chOff x="432" y="3408"/>
            <a:chExt cx="486" cy="281"/>
          </a:xfrm>
        </p:grpSpPr>
        <p:sp>
          <p:nvSpPr>
            <p:cNvPr id="903" name="Google Shape;903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9"/>
            <p:cNvSpPr txBox="1"/>
            <p:nvPr/>
          </p:nvSpPr>
          <p:spPr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4 5 7</a:t>
              </a:r>
              <a:endParaRPr/>
            </a:p>
          </p:txBody>
        </p:sp>
      </p:grpSp>
      <p:grpSp>
        <p:nvGrpSpPr>
          <p:cNvPr id="905" name="Google Shape;905;p49"/>
          <p:cNvGrpSpPr/>
          <p:nvPr/>
        </p:nvGrpSpPr>
        <p:grpSpPr>
          <a:xfrm>
            <a:off x="2446337" y="5383212"/>
            <a:ext cx="641350" cy="390525"/>
            <a:chOff x="432" y="3408"/>
            <a:chExt cx="486" cy="280"/>
          </a:xfrm>
        </p:grpSpPr>
        <p:sp>
          <p:nvSpPr>
            <p:cNvPr id="906" name="Google Shape;906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9"/>
            <p:cNvSpPr txBox="1"/>
            <p:nvPr/>
          </p:nvSpPr>
          <p:spPr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1 2 5</a:t>
              </a:r>
              <a:endParaRPr/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2446337" y="5718175"/>
            <a:ext cx="641350" cy="388937"/>
            <a:chOff x="432" y="3408"/>
            <a:chExt cx="486" cy="278"/>
          </a:xfrm>
        </p:grpSpPr>
        <p:sp>
          <p:nvSpPr>
            <p:cNvPr id="909" name="Google Shape;909;p49"/>
            <p:cNvSpPr txBox="1"/>
            <p:nvPr/>
          </p:nvSpPr>
          <p:spPr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9"/>
            <p:cNvSpPr txBox="1"/>
            <p:nvPr/>
          </p:nvSpPr>
          <p:spPr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4 5 8</a:t>
              </a:r>
              <a:endParaRPr/>
            </a:p>
          </p:txBody>
        </p:sp>
      </p:grpSp>
      <p:sp>
        <p:nvSpPr>
          <p:cNvPr id="911" name="Google Shape;911;p49"/>
          <p:cNvSpPr txBox="1"/>
          <p:nvPr/>
        </p:nvSpPr>
        <p:spPr>
          <a:xfrm>
            <a:off x="4030662" y="2362200"/>
            <a:ext cx="254000" cy="4032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49"/>
          <p:cNvCxnSpPr/>
          <p:nvPr/>
        </p:nvCxnSpPr>
        <p:spPr>
          <a:xfrm>
            <a:off x="4030662" y="249713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3" name="Google Shape;913;p49"/>
          <p:cNvCxnSpPr/>
          <p:nvPr/>
        </p:nvCxnSpPr>
        <p:spPr>
          <a:xfrm>
            <a:off x="4030662" y="2630487"/>
            <a:ext cx="2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14" name="Google Shape;914;p49"/>
          <p:cNvGrpSpPr/>
          <p:nvPr/>
        </p:nvGrpSpPr>
        <p:grpSpPr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915" name="Google Shape;915;p49"/>
            <p:cNvSpPr txBox="1"/>
            <p:nvPr/>
          </p:nvSpPr>
          <p:spPr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1,4,7</a:t>
              </a:r>
              <a:endParaRPr/>
            </a:p>
          </p:txBody>
        </p:sp>
        <p:grpSp>
          <p:nvGrpSpPr>
            <p:cNvPr id="916" name="Google Shape;916;p49"/>
            <p:cNvGrpSpPr/>
            <p:nvPr/>
          </p:nvGrpSpPr>
          <p:grpSpPr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917" name="Google Shape;917;p49"/>
              <p:cNvSpPr txBox="1"/>
              <p:nvPr/>
            </p:nvSpPr>
            <p:spPr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8" name="Google Shape;918;p49"/>
              <p:cNvGrpSpPr/>
              <p:nvPr/>
            </p:nvGrpSpPr>
            <p:grpSpPr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919" name="Google Shape;919;p49"/>
                <p:cNvSpPr txBox="1"/>
                <p:nvPr/>
              </p:nvSpPr>
              <p:spPr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20" name="Google Shape;920;p49"/>
                <p:cNvCxnSpPr/>
                <p:nvPr/>
              </p:nvCxnSpPr>
              <p:spPr>
                <a:xfrm>
                  <a:off x="2064" y="1968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49"/>
                <p:cNvCxnSpPr/>
                <p:nvPr/>
              </p:nvCxnSpPr>
              <p:spPr>
                <a:xfrm>
                  <a:off x="2064" y="2064"/>
                  <a:ext cx="1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22" name="Google Shape;922;p49"/>
              <p:cNvCxnSpPr/>
              <p:nvPr/>
            </p:nvCxnSpPr>
            <p:spPr>
              <a:xfrm flipH="1">
                <a:off x="144" y="1776"/>
                <a:ext cx="485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49"/>
              <p:cNvCxnSpPr/>
              <p:nvPr/>
            </p:nvCxnSpPr>
            <p:spPr>
              <a:xfrm>
                <a:off x="624" y="1776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49"/>
              <p:cNvCxnSpPr/>
              <p:nvPr/>
            </p:nvCxnSpPr>
            <p:spPr>
              <a:xfrm>
                <a:off x="629" y="1776"/>
                <a:ext cx="427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25" name="Google Shape;925;p49"/>
              <p:cNvSpPr txBox="1"/>
              <p:nvPr/>
            </p:nvSpPr>
            <p:spPr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2,5,8</a:t>
                </a:r>
                <a:endParaRPr/>
              </a:p>
            </p:txBody>
          </p:sp>
          <p:sp>
            <p:nvSpPr>
              <p:cNvPr id="926" name="Google Shape;926;p49"/>
              <p:cNvSpPr txBox="1"/>
              <p:nvPr/>
            </p:nvSpPr>
            <p:spPr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3,6,9</a:t>
                </a:r>
                <a:endParaRPr/>
              </a:p>
            </p:txBody>
          </p:sp>
          <p:sp>
            <p:nvSpPr>
              <p:cNvPr id="927" name="Google Shape;927;p49"/>
              <p:cNvSpPr txBox="1"/>
              <p:nvPr/>
            </p:nvSpPr>
            <p:spPr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Hash Function</a:t>
                </a:r>
                <a:endParaRPr/>
              </a:p>
            </p:txBody>
          </p:sp>
        </p:grpSp>
      </p:grpSp>
      <p:grpSp>
        <p:nvGrpSpPr>
          <p:cNvPr id="928" name="Google Shape;928;p49"/>
          <p:cNvGrpSpPr/>
          <p:nvPr/>
        </p:nvGrpSpPr>
        <p:grpSpPr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929" name="Google Shape;929;p49"/>
            <p:cNvSpPr txBox="1"/>
            <p:nvPr/>
          </p:nvSpPr>
          <p:spPr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9"/>
            <p:cNvSpPr txBox="1"/>
            <p:nvPr/>
          </p:nvSpPr>
          <p:spPr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1 2 3 5 6</a:t>
              </a:r>
              <a:endParaRPr/>
            </a:p>
          </p:txBody>
        </p:sp>
      </p:grpSp>
      <p:cxnSp>
        <p:nvCxnSpPr>
          <p:cNvPr id="931" name="Google Shape;931;p49"/>
          <p:cNvCxnSpPr/>
          <p:nvPr/>
        </p:nvCxnSpPr>
        <p:spPr>
          <a:xfrm>
            <a:off x="4137025" y="18288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2" name="Google Shape;932;p49"/>
          <p:cNvCxnSpPr/>
          <p:nvPr/>
        </p:nvCxnSpPr>
        <p:spPr>
          <a:xfrm>
            <a:off x="2689225" y="2590800"/>
            <a:ext cx="762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3" name="Google Shape;933;p49"/>
          <p:cNvCxnSpPr/>
          <p:nvPr/>
        </p:nvCxnSpPr>
        <p:spPr>
          <a:xfrm flipH="1">
            <a:off x="4213225" y="2667000"/>
            <a:ext cx="9906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4" name="Google Shape;934;p49"/>
          <p:cNvCxnSpPr/>
          <p:nvPr/>
        </p:nvCxnSpPr>
        <p:spPr>
          <a:xfrm flipH="1">
            <a:off x="5584825" y="3200400"/>
            <a:ext cx="7620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35" name="Google Shape;935;p49"/>
          <p:cNvGrpSpPr/>
          <p:nvPr/>
        </p:nvGrpSpPr>
        <p:grpSpPr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936" name="Google Shape;936;p49"/>
            <p:cNvGrpSpPr/>
            <p:nvPr/>
          </p:nvGrpSpPr>
          <p:grpSpPr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937" name="Google Shape;937;p49"/>
              <p:cNvSpPr txBox="1"/>
              <p:nvPr/>
            </p:nvSpPr>
            <p:spPr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9"/>
              <p:cNvSpPr txBox="1"/>
              <p:nvPr/>
            </p:nvSpPr>
            <p:spPr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939" name="Google Shape;939;p49"/>
            <p:cNvGrpSpPr/>
            <p:nvPr/>
          </p:nvGrpSpPr>
          <p:grpSpPr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940" name="Google Shape;940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9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2 +</a:t>
                </a:r>
                <a:endParaRPr/>
              </a:p>
            </p:txBody>
          </p:sp>
        </p:grpSp>
      </p:grpSp>
      <p:grpSp>
        <p:nvGrpSpPr>
          <p:cNvPr id="942" name="Google Shape;942;p49"/>
          <p:cNvGrpSpPr/>
          <p:nvPr/>
        </p:nvGrpSpPr>
        <p:grpSpPr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943" name="Google Shape;943;p49"/>
            <p:cNvGrpSpPr/>
            <p:nvPr/>
          </p:nvGrpSpPr>
          <p:grpSpPr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944" name="Google Shape;944;p49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49"/>
              <p:cNvSpPr txBox="1"/>
              <p:nvPr/>
            </p:nvSpPr>
            <p:spPr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</a:t>
                </a:r>
                <a:endParaRPr/>
              </a:p>
            </p:txBody>
          </p:sp>
        </p:grpSp>
        <p:grpSp>
          <p:nvGrpSpPr>
            <p:cNvPr id="946" name="Google Shape;946;p49"/>
            <p:cNvGrpSpPr/>
            <p:nvPr/>
          </p:nvGrpSpPr>
          <p:grpSpPr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947" name="Google Shape;947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9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3 +</a:t>
                </a:r>
                <a:endParaRPr/>
              </a:p>
            </p:txBody>
          </p:sp>
        </p:grpSp>
      </p:grpSp>
      <p:grpSp>
        <p:nvGrpSpPr>
          <p:cNvPr id="949" name="Google Shape;949;p49"/>
          <p:cNvGrpSpPr/>
          <p:nvPr/>
        </p:nvGrpSpPr>
        <p:grpSpPr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950" name="Google Shape;950;p49"/>
            <p:cNvGrpSpPr/>
            <p:nvPr/>
          </p:nvGrpSpPr>
          <p:grpSpPr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951" name="Google Shape;951;p49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9"/>
              <p:cNvSpPr txBox="1"/>
              <p:nvPr/>
            </p:nvSpPr>
            <p:spPr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grpSp>
          <p:nvGrpSpPr>
            <p:cNvPr id="953" name="Google Shape;953;p49"/>
            <p:cNvGrpSpPr/>
            <p:nvPr/>
          </p:nvGrpSpPr>
          <p:grpSpPr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954" name="Google Shape;954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49"/>
              <p:cNvSpPr txBox="1"/>
              <p:nvPr/>
            </p:nvSpPr>
            <p:spPr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5 +</a:t>
                </a:r>
                <a:endParaRPr/>
              </a:p>
            </p:txBody>
          </p:sp>
        </p:grpSp>
      </p:grpSp>
      <p:cxnSp>
        <p:nvCxnSpPr>
          <p:cNvPr id="956" name="Google Shape;956;p49"/>
          <p:cNvCxnSpPr/>
          <p:nvPr/>
        </p:nvCxnSpPr>
        <p:spPr>
          <a:xfrm>
            <a:off x="1622425" y="2819400"/>
            <a:ext cx="1066800" cy="14478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7" name="Google Shape;957;p49"/>
          <p:cNvCxnSpPr/>
          <p:nvPr/>
        </p:nvCxnSpPr>
        <p:spPr>
          <a:xfrm>
            <a:off x="1219200" y="3886200"/>
            <a:ext cx="1295400" cy="4572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8" name="Google Shape;958;p49"/>
          <p:cNvCxnSpPr/>
          <p:nvPr/>
        </p:nvCxnSpPr>
        <p:spPr>
          <a:xfrm>
            <a:off x="1470025" y="3429000"/>
            <a:ext cx="1676400" cy="838200"/>
          </a:xfrm>
          <a:prstGeom prst="straightConnector1">
            <a:avLst/>
          </a:prstGeom>
          <a:noFill/>
          <a:ln cap="flat" cmpd="sng" w="38100">
            <a:solidFill>
              <a:srgbClr val="FF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59" name="Google Shape;959;p49"/>
          <p:cNvGrpSpPr/>
          <p:nvPr/>
        </p:nvGrpSpPr>
        <p:grpSpPr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960" name="Google Shape;960;p49"/>
            <p:cNvGrpSpPr/>
            <p:nvPr/>
          </p:nvGrpSpPr>
          <p:grpSpPr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961" name="Google Shape;961;p49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9"/>
              <p:cNvSpPr txBox="1"/>
              <p:nvPr/>
            </p:nvSpPr>
            <p:spPr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3 5 6</a:t>
                </a:r>
                <a:endParaRPr/>
              </a:p>
            </p:txBody>
          </p:sp>
        </p:grpSp>
        <p:grpSp>
          <p:nvGrpSpPr>
            <p:cNvPr id="963" name="Google Shape;963;p49"/>
            <p:cNvGrpSpPr/>
            <p:nvPr/>
          </p:nvGrpSpPr>
          <p:grpSpPr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964" name="Google Shape;964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9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+</a:t>
                </a:r>
                <a:endParaRPr/>
              </a:p>
            </p:txBody>
          </p:sp>
        </p:grpSp>
      </p:grpSp>
      <p:grpSp>
        <p:nvGrpSpPr>
          <p:cNvPr id="966" name="Google Shape;966;p49"/>
          <p:cNvGrpSpPr/>
          <p:nvPr/>
        </p:nvGrpSpPr>
        <p:grpSpPr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967" name="Google Shape;967;p49"/>
            <p:cNvGrpSpPr/>
            <p:nvPr/>
          </p:nvGrpSpPr>
          <p:grpSpPr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968" name="Google Shape;968;p49"/>
              <p:cNvSpPr txBox="1"/>
              <p:nvPr/>
            </p:nvSpPr>
            <p:spPr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9"/>
              <p:cNvSpPr txBox="1"/>
              <p:nvPr/>
            </p:nvSpPr>
            <p:spPr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5 6</a:t>
                </a:r>
                <a:endParaRPr/>
              </a:p>
            </p:txBody>
          </p:sp>
        </p:grpSp>
        <p:grpSp>
          <p:nvGrpSpPr>
            <p:cNvPr id="970" name="Google Shape;970;p49"/>
            <p:cNvGrpSpPr/>
            <p:nvPr/>
          </p:nvGrpSpPr>
          <p:grpSpPr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971" name="Google Shape;971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9"/>
              <p:cNvSpPr txBox="1"/>
              <p:nvPr/>
            </p:nvSpPr>
            <p:spPr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 +</a:t>
                </a:r>
                <a:endParaRPr/>
              </a:p>
            </p:txBody>
          </p:sp>
        </p:grpSp>
      </p:grpSp>
      <p:grpSp>
        <p:nvGrpSpPr>
          <p:cNvPr id="973" name="Google Shape;973;p49"/>
          <p:cNvGrpSpPr/>
          <p:nvPr/>
        </p:nvGrpSpPr>
        <p:grpSpPr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974" name="Google Shape;974;p49"/>
            <p:cNvGrpSpPr/>
            <p:nvPr/>
          </p:nvGrpSpPr>
          <p:grpSpPr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975" name="Google Shape;975;p49"/>
              <p:cNvSpPr txBox="1"/>
              <p:nvPr/>
            </p:nvSpPr>
            <p:spPr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9"/>
              <p:cNvSpPr txBox="1"/>
              <p:nvPr/>
            </p:nvSpPr>
            <p:spPr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 +</a:t>
                </a:r>
                <a:endParaRPr/>
              </a:p>
            </p:txBody>
          </p:sp>
        </p:grpSp>
        <p:grpSp>
          <p:nvGrpSpPr>
            <p:cNvPr id="977" name="Google Shape;977;p49"/>
            <p:cNvGrpSpPr/>
            <p:nvPr/>
          </p:nvGrpSpPr>
          <p:grpSpPr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978" name="Google Shape;978;p49"/>
              <p:cNvSpPr txBox="1"/>
              <p:nvPr/>
            </p:nvSpPr>
            <p:spPr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9"/>
              <p:cNvSpPr txBox="1"/>
              <p:nvPr/>
            </p:nvSpPr>
            <p:spPr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2 3 5 6</a:t>
                </a:r>
                <a:endParaRPr/>
              </a:p>
            </p:txBody>
          </p:sp>
        </p:grpSp>
      </p:grpSp>
      <p:sp>
        <p:nvSpPr>
          <p:cNvPr id="980" name="Google Shape;980;p49"/>
          <p:cNvSpPr txBox="1"/>
          <p:nvPr/>
        </p:nvSpPr>
        <p:spPr>
          <a:xfrm>
            <a:off x="4670425" y="1447800"/>
            <a:ext cx="1187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</a:t>
            </a:r>
            <a:endParaRPr/>
          </a:p>
        </p:txBody>
      </p:sp>
      <p:sp>
        <p:nvSpPr>
          <p:cNvPr id="981" name="Google Shape;981;p49"/>
          <p:cNvSpPr txBox="1"/>
          <p:nvPr/>
        </p:nvSpPr>
        <p:spPr>
          <a:xfrm>
            <a:off x="2362200" y="5257800"/>
            <a:ext cx="762000" cy="9144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2" name="Google Shape;982;p49"/>
          <p:cNvCxnSpPr/>
          <p:nvPr/>
        </p:nvCxnSpPr>
        <p:spPr>
          <a:xfrm>
            <a:off x="2743200" y="4800600"/>
            <a:ext cx="0" cy="457200"/>
          </a:xfrm>
          <a:prstGeom prst="straightConnector1">
            <a:avLst/>
          </a:prstGeom>
          <a:noFill/>
          <a:ln cap="flat" cmpd="sng" w="444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3" name="Google Shape;983;p49"/>
          <p:cNvCxnSpPr/>
          <p:nvPr/>
        </p:nvCxnSpPr>
        <p:spPr>
          <a:xfrm>
            <a:off x="2743200" y="4800600"/>
            <a:ext cx="685800" cy="457200"/>
          </a:xfrm>
          <a:prstGeom prst="straightConnector1">
            <a:avLst/>
          </a:prstGeom>
          <a:noFill/>
          <a:ln cap="flat" cmpd="sng" w="444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4" name="Google Shape;984;p49"/>
          <p:cNvSpPr txBox="1"/>
          <p:nvPr/>
        </p:nvSpPr>
        <p:spPr>
          <a:xfrm>
            <a:off x="3200400" y="5257800"/>
            <a:ext cx="762000" cy="5334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9"/>
          <p:cNvSpPr txBox="1"/>
          <p:nvPr/>
        </p:nvSpPr>
        <p:spPr>
          <a:xfrm>
            <a:off x="3886200" y="3429000"/>
            <a:ext cx="685800" cy="8382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9"/>
          <p:cNvSpPr txBox="1"/>
          <p:nvPr/>
        </p:nvSpPr>
        <p:spPr>
          <a:xfrm>
            <a:off x="3124200" y="4267200"/>
            <a:ext cx="685800" cy="4572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49"/>
          <p:cNvCxnSpPr/>
          <p:nvPr/>
        </p:nvCxnSpPr>
        <p:spPr>
          <a:xfrm>
            <a:off x="5638800" y="3886200"/>
            <a:ext cx="0" cy="609600"/>
          </a:xfrm>
          <a:prstGeom prst="straightConnector1">
            <a:avLst/>
          </a:prstGeom>
          <a:noFill/>
          <a:ln cap="flat" cmpd="sng" w="444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8" name="Google Shape;988;p49"/>
          <p:cNvCxnSpPr/>
          <p:nvPr/>
        </p:nvCxnSpPr>
        <p:spPr>
          <a:xfrm>
            <a:off x="5715000" y="3886200"/>
            <a:ext cx="990600" cy="609600"/>
          </a:xfrm>
          <a:prstGeom prst="straightConnector1">
            <a:avLst/>
          </a:prstGeom>
          <a:noFill/>
          <a:ln cap="flat" cmpd="sng" w="44450">
            <a:solidFill>
              <a:srgbClr val="CC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9" name="Google Shape;989;p49"/>
          <p:cNvSpPr txBox="1"/>
          <p:nvPr/>
        </p:nvSpPr>
        <p:spPr>
          <a:xfrm>
            <a:off x="5181600" y="4495800"/>
            <a:ext cx="838200" cy="11430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9"/>
          <p:cNvSpPr txBox="1"/>
          <p:nvPr/>
        </p:nvSpPr>
        <p:spPr>
          <a:xfrm>
            <a:off x="6324600" y="4495800"/>
            <a:ext cx="838200" cy="838200"/>
          </a:xfrm>
          <a:prstGeom prst="rect">
            <a:avLst/>
          </a:prstGeom>
          <a:noFill/>
          <a:ln cap="flat" cmpd="sng" w="38100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9"/>
          <p:cNvSpPr txBox="1"/>
          <p:nvPr/>
        </p:nvSpPr>
        <p:spPr>
          <a:xfrm>
            <a:off x="4038600" y="5943600"/>
            <a:ext cx="480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transaction against 11 out of 15 candidates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Factors Affecting Complexity</a:t>
            </a:r>
            <a:endParaRPr/>
          </a:p>
        </p:txBody>
      </p:sp>
      <p:sp>
        <p:nvSpPr>
          <p:cNvPr id="997" name="Google Shape;997;p50"/>
          <p:cNvSpPr txBox="1"/>
          <p:nvPr>
            <p:ph idx="1" type="body"/>
          </p:nvPr>
        </p:nvSpPr>
        <p:spPr>
          <a:xfrm>
            <a:off x="411162" y="1143000"/>
            <a:ext cx="85042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of minimum support threshold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lowering support threshold results in more frequent itemsets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may increase number of candidates and max length of frequent itemsets</a:t>
            </a:r>
            <a:endParaRPr/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 (number of items) of the data set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space is needed to store support count of each item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number of frequent items also increases, both computation and I/O costs may also increase</a:t>
            </a:r>
            <a:endParaRPr/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database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Apriori makes multiple passes, run time of algorithm may increase with number of transactions</a:t>
            </a:r>
            <a:endParaRPr/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transaction width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 width increases with denser data sets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increase max length of frequent itemsets and traversals of hash tree (number of subsets in a transaction increases with its width)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Compact Representation of Frequent Itemsets</a:t>
            </a:r>
            <a:endParaRPr/>
          </a:p>
        </p:txBody>
      </p:sp>
      <p:sp>
        <p:nvSpPr>
          <p:cNvPr id="1003" name="Google Shape;1003;p5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itemsets are redundant because they have identical support as their supersets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frequent itemsets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compact representation</a:t>
            </a:r>
            <a:endParaRPr/>
          </a:p>
        </p:txBody>
      </p:sp>
      <p:pic>
        <p:nvPicPr>
          <p:cNvPr id="1004" name="Google Shape;1004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63737"/>
            <a:ext cx="8839200" cy="26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5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800600"/>
            <a:ext cx="17145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Maximal Frequent Itemset</a:t>
            </a:r>
            <a:endParaRPr/>
          </a:p>
        </p:txBody>
      </p:sp>
      <p:pic>
        <p:nvPicPr>
          <p:cNvPr id="1011" name="Google Shape;10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050" y="1524000"/>
            <a:ext cx="714057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2"/>
          <p:cNvSpPr txBox="1"/>
          <p:nvPr/>
        </p:nvSpPr>
        <p:spPr>
          <a:xfrm>
            <a:off x="7270750" y="5897562"/>
            <a:ext cx="11112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/>
          </a:p>
        </p:txBody>
      </p:sp>
      <p:sp>
        <p:nvSpPr>
          <p:cNvPr id="1013" name="Google Shape;1013;p52"/>
          <p:cNvSpPr txBox="1"/>
          <p:nvPr/>
        </p:nvSpPr>
        <p:spPr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Infrequent Itemsets</a:t>
            </a:r>
            <a:endParaRPr/>
          </a:p>
        </p:txBody>
      </p:sp>
      <p:sp>
        <p:nvSpPr>
          <p:cNvPr id="1014" name="Google Shape;1014;p52"/>
          <p:cNvSpPr txBox="1"/>
          <p:nvPr/>
        </p:nvSpPr>
        <p:spPr>
          <a:xfrm>
            <a:off x="844550" y="2097087"/>
            <a:ext cx="11128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 Itemsets</a:t>
            </a:r>
            <a:endParaRPr/>
          </a:p>
        </p:txBody>
      </p:sp>
      <p:cxnSp>
        <p:nvCxnSpPr>
          <p:cNvPr id="1015" name="Google Shape;1015;p52"/>
          <p:cNvCxnSpPr/>
          <p:nvPr/>
        </p:nvCxnSpPr>
        <p:spPr>
          <a:xfrm flipH="1">
            <a:off x="1241425" y="4606925"/>
            <a:ext cx="158750" cy="1074737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6" name="Google Shape;1016;p52"/>
          <p:cNvCxnSpPr/>
          <p:nvPr/>
        </p:nvCxnSpPr>
        <p:spPr>
          <a:xfrm rot="10800000">
            <a:off x="1717675" y="2527300"/>
            <a:ext cx="1030287" cy="646112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52"/>
          <p:cNvCxnSpPr/>
          <p:nvPr/>
        </p:nvCxnSpPr>
        <p:spPr>
          <a:xfrm flipH="1">
            <a:off x="1717675" y="4535487"/>
            <a:ext cx="1030287" cy="1146175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8" name="Google Shape;1018;p52"/>
          <p:cNvCxnSpPr/>
          <p:nvPr/>
        </p:nvCxnSpPr>
        <p:spPr>
          <a:xfrm flipH="1">
            <a:off x="1797050" y="5538787"/>
            <a:ext cx="635000" cy="287337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52"/>
          <p:cNvCxnSpPr/>
          <p:nvPr/>
        </p:nvCxnSpPr>
        <p:spPr>
          <a:xfrm rot="10800000">
            <a:off x="1638300" y="5969000"/>
            <a:ext cx="2697162" cy="287337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52"/>
          <p:cNvCxnSpPr/>
          <p:nvPr/>
        </p:nvCxnSpPr>
        <p:spPr>
          <a:xfrm rot="10800000">
            <a:off x="1558925" y="2598737"/>
            <a:ext cx="2632075" cy="1668462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1" name="Google Shape;1021;p52"/>
          <p:cNvCxnSpPr/>
          <p:nvPr/>
        </p:nvCxnSpPr>
        <p:spPr>
          <a:xfrm flipH="1">
            <a:off x="1479550" y="4535487"/>
            <a:ext cx="555625" cy="1074737"/>
          </a:xfrm>
          <a:prstGeom prst="straightConnector1">
            <a:avLst/>
          </a:prstGeom>
          <a:noFill/>
          <a:ln cap="flat" cmpd="sng" w="254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52"/>
          <p:cNvSpPr txBox="1"/>
          <p:nvPr/>
        </p:nvSpPr>
        <p:spPr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itemset is maximal frequent if none of its immediate supersets is frequent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Closed Itemset</a:t>
            </a:r>
            <a:endParaRPr/>
          </a:p>
        </p:txBody>
      </p:sp>
      <p:sp>
        <p:nvSpPr>
          <p:cNvPr id="1028" name="Google Shape;1028;p5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itemset is closed if none of its immediate supersets has the same support as the itemset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Google Shape;1029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43200"/>
            <a:ext cx="2032000" cy="178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5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2286000"/>
            <a:ext cx="2260600" cy="326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5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000" y="2819400"/>
            <a:ext cx="2108200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Maximal vs Closed Itemsets</a:t>
            </a:r>
            <a:endParaRPr/>
          </a:p>
        </p:txBody>
      </p:sp>
      <p:pic>
        <p:nvPicPr>
          <p:cNvPr id="1037" name="Google Shape;10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1600200" cy="2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1066800"/>
            <a:ext cx="7229475" cy="5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54"/>
          <p:cNvSpPr txBox="1"/>
          <p:nvPr/>
        </p:nvSpPr>
        <p:spPr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Ids</a:t>
            </a:r>
            <a:endParaRPr/>
          </a:p>
        </p:txBody>
      </p:sp>
      <p:cxnSp>
        <p:nvCxnSpPr>
          <p:cNvPr id="1040" name="Google Shape;1040;p54"/>
          <p:cNvCxnSpPr/>
          <p:nvPr/>
        </p:nvCxnSpPr>
        <p:spPr>
          <a:xfrm flipH="1">
            <a:off x="6400800" y="12954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1" name="Google Shape;1041;p54"/>
          <p:cNvCxnSpPr/>
          <p:nvPr/>
        </p:nvCxnSpPr>
        <p:spPr>
          <a:xfrm flipH="1">
            <a:off x="7772400" y="1371600"/>
            <a:ext cx="76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2" name="Google Shape;1042;p54"/>
          <p:cNvSpPr txBox="1"/>
          <p:nvPr/>
        </p:nvSpPr>
        <p:spPr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supported by any transactions</a:t>
            </a:r>
            <a:endParaRPr/>
          </a:p>
        </p:txBody>
      </p:sp>
      <p:cxnSp>
        <p:nvCxnSpPr>
          <p:cNvPr id="1043" name="Google Shape;1043;p54"/>
          <p:cNvCxnSpPr/>
          <p:nvPr/>
        </p:nvCxnSpPr>
        <p:spPr>
          <a:xfrm>
            <a:off x="2819400" y="6019800"/>
            <a:ext cx="2286000" cy="7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4" name="Google Shape;1044;p54"/>
          <p:cNvCxnSpPr/>
          <p:nvPr/>
        </p:nvCxnSpPr>
        <p:spPr>
          <a:xfrm flipH="1" rot="10800000">
            <a:off x="2819400" y="5486400"/>
            <a:ext cx="15240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Definition: Frequent Itemset</a:t>
            </a:r>
            <a:endParaRPr/>
          </a:p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one or more items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{Milk, Bread, Diaper}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k-itemset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itemset that contains k items</a:t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count (σ)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of occurrence of an itemset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  σ({Milk, Bread,Diaper}) = 2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transactions that contain an itemset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  s({Milk, Bread, Diaper}) = 2/5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itemset whose support is greater than or equal to a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threshold</a:t>
            </a:r>
            <a:endParaRPr/>
          </a:p>
        </p:txBody>
      </p:sp>
      <p:pic>
        <p:nvPicPr>
          <p:cNvPr id="116" name="Google Shape;116;p28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089150"/>
            <a:ext cx="3657600" cy="219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Maximal vs Closed Frequent Itemsets</a:t>
            </a:r>
            <a:endParaRPr/>
          </a:p>
        </p:txBody>
      </p:sp>
      <p:pic>
        <p:nvPicPr>
          <p:cNvPr id="1050" name="Google Shape;105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66800"/>
            <a:ext cx="7086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55"/>
          <p:cNvSpPr txBox="1"/>
          <p:nvPr/>
        </p:nvSpPr>
        <p:spPr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support = 2</a:t>
            </a:r>
            <a:endParaRPr/>
          </a:p>
        </p:txBody>
      </p:sp>
      <p:sp>
        <p:nvSpPr>
          <p:cNvPr id="1052" name="Google Shape;1052;p55"/>
          <p:cNvSpPr txBox="1"/>
          <p:nvPr/>
        </p:nvSpPr>
        <p:spPr>
          <a:xfrm>
            <a:off x="7010400" y="5105400"/>
            <a:ext cx="15240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Closed =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Maximal = 4</a:t>
            </a:r>
            <a:endParaRPr/>
          </a:p>
        </p:txBody>
      </p:sp>
      <p:sp>
        <p:nvSpPr>
          <p:cNvPr id="1053" name="Google Shape;1053;p55"/>
          <p:cNvSpPr txBox="1"/>
          <p:nvPr/>
        </p:nvSpPr>
        <p:spPr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and maximal</a:t>
            </a:r>
            <a:endParaRPr/>
          </a:p>
        </p:txBody>
      </p:sp>
      <p:cxnSp>
        <p:nvCxnSpPr>
          <p:cNvPr id="1054" name="Google Shape;1054;p55"/>
          <p:cNvCxnSpPr/>
          <p:nvPr/>
        </p:nvCxnSpPr>
        <p:spPr>
          <a:xfrm flipH="1">
            <a:off x="6477000" y="2209800"/>
            <a:ext cx="1066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5" name="Google Shape;1055;p55"/>
          <p:cNvCxnSpPr/>
          <p:nvPr/>
        </p:nvCxnSpPr>
        <p:spPr>
          <a:xfrm flipH="1">
            <a:off x="7239000" y="2209800"/>
            <a:ext cx="30480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6" name="Google Shape;1056;p55"/>
          <p:cNvCxnSpPr/>
          <p:nvPr/>
        </p:nvCxnSpPr>
        <p:spPr>
          <a:xfrm flipH="1">
            <a:off x="4876800" y="13716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7" name="Google Shape;1057;p55"/>
          <p:cNvSpPr txBox="1"/>
          <p:nvPr/>
        </p:nvSpPr>
        <p:spPr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but not maximal</a:t>
            </a:r>
            <a:endParaRPr/>
          </a:p>
        </p:txBody>
      </p:sp>
      <p:cxnSp>
        <p:nvCxnSpPr>
          <p:cNvPr id="1058" name="Google Shape;1058;p55"/>
          <p:cNvCxnSpPr/>
          <p:nvPr/>
        </p:nvCxnSpPr>
        <p:spPr>
          <a:xfrm flipH="1">
            <a:off x="3962400" y="1219200"/>
            <a:ext cx="152400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9" name="Google Shape;1059;p55"/>
          <p:cNvCxnSpPr/>
          <p:nvPr/>
        </p:nvCxnSpPr>
        <p:spPr>
          <a:xfrm>
            <a:off x="5715000" y="1447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Maximal vs Closed Itemsets</a:t>
            </a:r>
            <a:endParaRPr/>
          </a:p>
        </p:txBody>
      </p:sp>
      <p:pic>
        <p:nvPicPr>
          <p:cNvPr id="1065" name="Google Shape;1065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1295400"/>
            <a:ext cx="5065712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Methods for Frequent Itemset Generation</a:t>
            </a:r>
            <a:endParaRPr/>
          </a:p>
        </p:txBody>
      </p:sp>
      <p:sp>
        <p:nvSpPr>
          <p:cNvPr id="1071" name="Google Shape;1071;p5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Traversal of Itemset Lattice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General-to-specific vs Specific-to-general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Google Shape;1072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86000"/>
            <a:ext cx="7239000" cy="377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8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Methods for Frequent Itemset Generation</a:t>
            </a:r>
            <a:endParaRPr/>
          </a:p>
        </p:txBody>
      </p:sp>
      <p:sp>
        <p:nvSpPr>
          <p:cNvPr id="1078" name="Google Shape;1078;p5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Traversal of Itemset Lattice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Classes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9" name="Google Shape;1079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69342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9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Methods for Frequent Itemset Generation</a:t>
            </a:r>
            <a:endParaRPr/>
          </a:p>
        </p:txBody>
      </p:sp>
      <p:sp>
        <p:nvSpPr>
          <p:cNvPr id="1085" name="Google Shape;1085;p5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Traversal of Itemset Lattice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Breadth-first vs Depth-first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6" name="Google Shape;1086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349500"/>
            <a:ext cx="8305800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0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 Methods for Frequent Itemset Generation</a:t>
            </a:r>
            <a:endParaRPr/>
          </a:p>
        </p:txBody>
      </p:sp>
      <p:sp>
        <p:nvSpPr>
          <p:cNvPr id="1092" name="Google Shape;1092;p6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Database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vs vertical data layout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3" name="Google Shape;1093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93937"/>
            <a:ext cx="5867400" cy="382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 Algorithm</a:t>
            </a:r>
            <a:endParaRPr/>
          </a:p>
        </p:txBody>
      </p:sp>
      <p:sp>
        <p:nvSpPr>
          <p:cNvPr id="1099" name="Google Shape;1099;p6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compressed representation of the database using an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FP-tree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an FP-tree has been constructed, it uses a recursive divide-and-conquer approach to mine the frequent itemsets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 construction</a:t>
            </a:r>
            <a:endParaRPr/>
          </a:p>
        </p:txBody>
      </p:sp>
      <p:sp>
        <p:nvSpPr>
          <p:cNvPr id="1105" name="Google Shape;1105;p62"/>
          <p:cNvSpPr/>
          <p:nvPr/>
        </p:nvSpPr>
        <p:spPr>
          <a:xfrm>
            <a:off x="7010400" y="1143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6" name="Google Shape;110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23749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62"/>
          <p:cNvSpPr/>
          <p:nvPr/>
        </p:nvSpPr>
        <p:spPr>
          <a:xfrm>
            <a:off x="6629400" y="1828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2"/>
          <p:cNvSpPr/>
          <p:nvPr/>
        </p:nvSpPr>
        <p:spPr>
          <a:xfrm>
            <a:off x="6172200" y="2667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2"/>
          <p:cNvSpPr/>
          <p:nvPr/>
        </p:nvSpPr>
        <p:spPr>
          <a:xfrm>
            <a:off x="6858000" y="42672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0" name="Google Shape;1110;p62"/>
          <p:cNvCxnSpPr/>
          <p:nvPr/>
        </p:nvCxnSpPr>
        <p:spPr>
          <a:xfrm flipH="1">
            <a:off x="6858000" y="14478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1" name="Google Shape;1111;p62"/>
          <p:cNvCxnSpPr/>
          <p:nvPr/>
        </p:nvCxnSpPr>
        <p:spPr>
          <a:xfrm flipH="1">
            <a:off x="6324600" y="2133600"/>
            <a:ext cx="381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2" name="Google Shape;1112;p62"/>
          <p:cNvSpPr/>
          <p:nvPr/>
        </p:nvSpPr>
        <p:spPr>
          <a:xfrm>
            <a:off x="6248400" y="3657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2"/>
          <p:cNvSpPr/>
          <p:nvPr/>
        </p:nvSpPr>
        <p:spPr>
          <a:xfrm>
            <a:off x="5867400" y="4343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62"/>
          <p:cNvSpPr/>
          <p:nvPr/>
        </p:nvSpPr>
        <p:spPr>
          <a:xfrm>
            <a:off x="5410200" y="5181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5" name="Google Shape;1115;p62"/>
          <p:cNvCxnSpPr/>
          <p:nvPr/>
        </p:nvCxnSpPr>
        <p:spPr>
          <a:xfrm flipH="1">
            <a:off x="6096000" y="39624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6" name="Google Shape;1116;p62"/>
          <p:cNvCxnSpPr/>
          <p:nvPr/>
        </p:nvCxnSpPr>
        <p:spPr>
          <a:xfrm flipH="1">
            <a:off x="5562600" y="4648200"/>
            <a:ext cx="381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7" name="Google Shape;1117;p62"/>
          <p:cNvSpPr/>
          <p:nvPr/>
        </p:nvSpPr>
        <p:spPr>
          <a:xfrm>
            <a:off x="7467600" y="5181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2"/>
          <p:cNvSpPr/>
          <p:nvPr/>
        </p:nvSpPr>
        <p:spPr>
          <a:xfrm>
            <a:off x="7924800" y="5943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9" name="Google Shape;1119;p62"/>
          <p:cNvCxnSpPr/>
          <p:nvPr/>
        </p:nvCxnSpPr>
        <p:spPr>
          <a:xfrm>
            <a:off x="6400800" y="3962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0" name="Google Shape;1120;p62"/>
          <p:cNvCxnSpPr/>
          <p:nvPr/>
        </p:nvCxnSpPr>
        <p:spPr>
          <a:xfrm rot="10800000">
            <a:off x="7086600" y="45720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1" name="Google Shape;1121;p62"/>
          <p:cNvCxnSpPr/>
          <p:nvPr/>
        </p:nvCxnSpPr>
        <p:spPr>
          <a:xfrm>
            <a:off x="7696200" y="54864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2" name="Google Shape;1122;p62"/>
          <p:cNvSpPr txBox="1"/>
          <p:nvPr/>
        </p:nvSpPr>
        <p:spPr>
          <a:xfrm>
            <a:off x="6477000" y="990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1123" name="Google Shape;1123;p62"/>
          <p:cNvSpPr txBox="1"/>
          <p:nvPr/>
        </p:nvSpPr>
        <p:spPr>
          <a:xfrm>
            <a:off x="6172200" y="1752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A:1</a:t>
            </a:r>
            <a:endParaRPr/>
          </a:p>
        </p:txBody>
      </p:sp>
      <p:sp>
        <p:nvSpPr>
          <p:cNvPr id="1124" name="Google Shape;1124;p62"/>
          <p:cNvSpPr txBox="1"/>
          <p:nvPr/>
        </p:nvSpPr>
        <p:spPr>
          <a:xfrm>
            <a:off x="5715000" y="2590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1125" name="Google Shape;1125;p62"/>
          <p:cNvSpPr txBox="1"/>
          <p:nvPr/>
        </p:nvSpPr>
        <p:spPr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1126" name="Google Shape;1126;p62"/>
          <p:cNvSpPr txBox="1"/>
          <p:nvPr/>
        </p:nvSpPr>
        <p:spPr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A:1</a:t>
            </a:r>
            <a:endParaRPr/>
          </a:p>
        </p:txBody>
      </p:sp>
      <p:sp>
        <p:nvSpPr>
          <p:cNvPr id="1127" name="Google Shape;1127;p62"/>
          <p:cNvSpPr txBox="1"/>
          <p:nvPr/>
        </p:nvSpPr>
        <p:spPr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1128" name="Google Shape;1128;p62"/>
          <p:cNvSpPr txBox="1"/>
          <p:nvPr/>
        </p:nvSpPr>
        <p:spPr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1129" name="Google Shape;1129;p62"/>
          <p:cNvSpPr txBox="1"/>
          <p:nvPr/>
        </p:nvSpPr>
        <p:spPr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1130" name="Google Shape;1130;p62"/>
          <p:cNvSpPr txBox="1"/>
          <p:nvPr/>
        </p:nvSpPr>
        <p:spPr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131" name="Google Shape;1131;p62"/>
          <p:cNvSpPr txBox="1"/>
          <p:nvPr/>
        </p:nvSpPr>
        <p:spPr>
          <a:xfrm>
            <a:off x="3276600" y="1219200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reading TID=1:</a:t>
            </a:r>
            <a:endParaRPr/>
          </a:p>
        </p:txBody>
      </p:sp>
      <p:sp>
        <p:nvSpPr>
          <p:cNvPr id="1132" name="Google Shape;1132;p62"/>
          <p:cNvSpPr txBox="1"/>
          <p:nvPr/>
        </p:nvSpPr>
        <p:spPr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reading TID=2:</a:t>
            </a:r>
            <a:endParaRPr/>
          </a:p>
        </p:txBody>
      </p:sp>
      <p:cxnSp>
        <p:nvCxnSpPr>
          <p:cNvPr id="1133" name="Google Shape;1133;p62"/>
          <p:cNvCxnSpPr/>
          <p:nvPr/>
        </p:nvCxnSpPr>
        <p:spPr>
          <a:xfrm flipH="1" rot="10800000">
            <a:off x="5715000" y="4495800"/>
            <a:ext cx="1143000" cy="838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FP-Tree Construction</a:t>
            </a:r>
            <a:endParaRPr/>
          </a:p>
        </p:txBody>
      </p:sp>
      <p:sp>
        <p:nvSpPr>
          <p:cNvPr id="1139" name="Google Shape;1139;p63"/>
          <p:cNvSpPr/>
          <p:nvPr/>
        </p:nvSpPr>
        <p:spPr>
          <a:xfrm>
            <a:off x="6705600" y="2514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3"/>
          <p:cNvSpPr/>
          <p:nvPr/>
        </p:nvSpPr>
        <p:spPr>
          <a:xfrm>
            <a:off x="5715000" y="1752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3"/>
          <p:cNvSpPr/>
          <p:nvPr/>
        </p:nvSpPr>
        <p:spPr>
          <a:xfrm>
            <a:off x="4648200" y="2590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3"/>
          <p:cNvSpPr/>
          <p:nvPr/>
        </p:nvSpPr>
        <p:spPr>
          <a:xfrm>
            <a:off x="3733800" y="3429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p63"/>
          <p:cNvCxnSpPr/>
          <p:nvPr/>
        </p:nvCxnSpPr>
        <p:spPr>
          <a:xfrm flipH="1">
            <a:off x="4800600" y="2057400"/>
            <a:ext cx="1066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4" name="Google Shape;1144;p63"/>
          <p:cNvCxnSpPr/>
          <p:nvPr/>
        </p:nvCxnSpPr>
        <p:spPr>
          <a:xfrm flipH="1">
            <a:off x="3962400" y="28956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5" name="Google Shape;1145;p63"/>
          <p:cNvSpPr/>
          <p:nvPr/>
        </p:nvSpPr>
        <p:spPr>
          <a:xfrm>
            <a:off x="7315200" y="3429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3"/>
          <p:cNvSpPr/>
          <p:nvPr/>
        </p:nvSpPr>
        <p:spPr>
          <a:xfrm>
            <a:off x="7086600" y="4191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7" name="Google Shape;1147;p63"/>
          <p:cNvCxnSpPr/>
          <p:nvPr/>
        </p:nvCxnSpPr>
        <p:spPr>
          <a:xfrm>
            <a:off x="5867400" y="2057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8" name="Google Shape;1148;p63"/>
          <p:cNvCxnSpPr/>
          <p:nvPr/>
        </p:nvCxnSpPr>
        <p:spPr>
          <a:xfrm rot="10800000">
            <a:off x="6934200" y="28194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9" name="Google Shape;1149;p63"/>
          <p:cNvCxnSpPr/>
          <p:nvPr/>
        </p:nvCxnSpPr>
        <p:spPr>
          <a:xfrm flipH="1">
            <a:off x="7315200" y="37338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0" name="Google Shape;1150;p63"/>
          <p:cNvSpPr txBox="1"/>
          <p:nvPr/>
        </p:nvSpPr>
        <p:spPr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1151" name="Google Shape;1151;p63"/>
          <p:cNvSpPr txBox="1"/>
          <p:nvPr/>
        </p:nvSpPr>
        <p:spPr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A:7</a:t>
            </a:r>
            <a:endParaRPr/>
          </a:p>
        </p:txBody>
      </p:sp>
      <p:sp>
        <p:nvSpPr>
          <p:cNvPr id="1152" name="Google Shape;1152;p63"/>
          <p:cNvSpPr txBox="1"/>
          <p:nvPr/>
        </p:nvSpPr>
        <p:spPr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B:5</a:t>
            </a:r>
            <a:endParaRPr/>
          </a:p>
        </p:txBody>
      </p:sp>
      <p:sp>
        <p:nvSpPr>
          <p:cNvPr id="1153" name="Google Shape;1153;p63"/>
          <p:cNvSpPr txBox="1"/>
          <p:nvPr/>
        </p:nvSpPr>
        <p:spPr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B:3</a:t>
            </a:r>
            <a:endParaRPr/>
          </a:p>
        </p:txBody>
      </p:sp>
      <p:sp>
        <p:nvSpPr>
          <p:cNvPr id="1154" name="Google Shape;1154;p63"/>
          <p:cNvSpPr txBox="1"/>
          <p:nvPr/>
        </p:nvSpPr>
        <p:spPr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sp>
        <p:nvSpPr>
          <p:cNvPr id="1155" name="Google Shape;1155;p63"/>
          <p:cNvSpPr txBox="1"/>
          <p:nvPr/>
        </p:nvSpPr>
        <p:spPr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156" name="Google Shape;1156;p63"/>
          <p:cNvSpPr/>
          <p:nvPr/>
        </p:nvSpPr>
        <p:spPr>
          <a:xfrm>
            <a:off x="4572000" y="35655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3"/>
          <p:cNvSpPr/>
          <p:nvPr/>
        </p:nvSpPr>
        <p:spPr>
          <a:xfrm>
            <a:off x="4724400" y="4495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8" name="Google Shape;1158;p63"/>
          <p:cNvCxnSpPr/>
          <p:nvPr/>
        </p:nvCxnSpPr>
        <p:spPr>
          <a:xfrm flipH="1" rot="10800000">
            <a:off x="4724400" y="28956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9" name="Google Shape;1159;p63"/>
          <p:cNvCxnSpPr/>
          <p:nvPr/>
        </p:nvCxnSpPr>
        <p:spPr>
          <a:xfrm>
            <a:off x="4724400" y="3886200"/>
            <a:ext cx="76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0" name="Google Shape;1160;p63"/>
          <p:cNvSpPr txBox="1"/>
          <p:nvPr/>
        </p:nvSpPr>
        <p:spPr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1161" name="Google Shape;1161;p63"/>
          <p:cNvSpPr txBox="1"/>
          <p:nvPr/>
        </p:nvSpPr>
        <p:spPr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162" name="Google Shape;1162;p63"/>
          <p:cNvSpPr/>
          <p:nvPr/>
        </p:nvSpPr>
        <p:spPr>
          <a:xfrm>
            <a:off x="3429000" y="4343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3"/>
          <p:cNvSpPr txBox="1"/>
          <p:nvPr/>
        </p:nvSpPr>
        <p:spPr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sp>
        <p:nvSpPr>
          <p:cNvPr id="1164" name="Google Shape;1164;p63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3"/>
          <p:cNvSpPr txBox="1"/>
          <p:nvPr/>
        </p:nvSpPr>
        <p:spPr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cxnSp>
        <p:nvCxnSpPr>
          <p:cNvPr id="1166" name="Google Shape;1166;p63"/>
          <p:cNvCxnSpPr/>
          <p:nvPr/>
        </p:nvCxnSpPr>
        <p:spPr>
          <a:xfrm flipH="1" rot="10800000">
            <a:off x="3581400" y="3733800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63"/>
          <p:cNvCxnSpPr/>
          <p:nvPr/>
        </p:nvCxnSpPr>
        <p:spPr>
          <a:xfrm flipH="1">
            <a:off x="3352800" y="46482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8" name="Google Shape;1168;p63"/>
          <p:cNvSpPr/>
          <p:nvPr/>
        </p:nvSpPr>
        <p:spPr>
          <a:xfrm>
            <a:off x="5562600" y="352107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3"/>
          <p:cNvSpPr txBox="1"/>
          <p:nvPr/>
        </p:nvSpPr>
        <p:spPr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170" name="Google Shape;1170;p63"/>
          <p:cNvSpPr/>
          <p:nvPr/>
        </p:nvSpPr>
        <p:spPr>
          <a:xfrm>
            <a:off x="57912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3"/>
          <p:cNvSpPr txBox="1"/>
          <p:nvPr/>
        </p:nvSpPr>
        <p:spPr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E:1</a:t>
            </a:r>
            <a:endParaRPr/>
          </a:p>
        </p:txBody>
      </p:sp>
      <p:sp>
        <p:nvSpPr>
          <p:cNvPr id="1172" name="Google Shape;1172;p63"/>
          <p:cNvSpPr/>
          <p:nvPr/>
        </p:nvSpPr>
        <p:spPr>
          <a:xfrm>
            <a:off x="80772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3"/>
          <p:cNvSpPr txBox="1"/>
          <p:nvPr/>
        </p:nvSpPr>
        <p:spPr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E:1</a:t>
            </a:r>
            <a:endParaRPr/>
          </a:p>
        </p:txBody>
      </p:sp>
      <p:cxnSp>
        <p:nvCxnSpPr>
          <p:cNvPr id="1174" name="Google Shape;1174;p63"/>
          <p:cNvCxnSpPr/>
          <p:nvPr/>
        </p:nvCxnSpPr>
        <p:spPr>
          <a:xfrm rot="10800000">
            <a:off x="7467600" y="3733800"/>
            <a:ext cx="762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5" name="Google Shape;1175;p63"/>
          <p:cNvCxnSpPr/>
          <p:nvPr/>
        </p:nvCxnSpPr>
        <p:spPr>
          <a:xfrm rot="10800000">
            <a:off x="4800600" y="28956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6" name="Google Shape;1176;p63"/>
          <p:cNvCxnSpPr/>
          <p:nvPr/>
        </p:nvCxnSpPr>
        <p:spPr>
          <a:xfrm rot="10800000">
            <a:off x="5715000" y="3810000"/>
            <a:ext cx="152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177" name="Google Shape;11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1690687" cy="281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8" name="Google Shape;1178;p63"/>
          <p:cNvCxnSpPr/>
          <p:nvPr/>
        </p:nvCxnSpPr>
        <p:spPr>
          <a:xfrm flipH="1" rot="10800000">
            <a:off x="3505200" y="4572000"/>
            <a:ext cx="609600" cy="838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9" name="Google Shape;1179;p63"/>
          <p:cNvCxnSpPr/>
          <p:nvPr/>
        </p:nvCxnSpPr>
        <p:spPr>
          <a:xfrm flipH="1" rot="10800000">
            <a:off x="4953000" y="3825875"/>
            <a:ext cx="685800" cy="6699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0" name="Google Shape;1180;p63"/>
          <p:cNvCxnSpPr/>
          <p:nvPr/>
        </p:nvCxnSpPr>
        <p:spPr>
          <a:xfrm>
            <a:off x="5867400" y="3825875"/>
            <a:ext cx="1219200" cy="4413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1" name="Google Shape;1181;p63"/>
          <p:cNvCxnSpPr/>
          <p:nvPr/>
        </p:nvCxnSpPr>
        <p:spPr>
          <a:xfrm flipH="1" rot="10800000">
            <a:off x="6477000" y="4572000"/>
            <a:ext cx="1600200" cy="158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2" name="Google Shape;1182;p63"/>
          <p:cNvCxnSpPr/>
          <p:nvPr/>
        </p:nvCxnSpPr>
        <p:spPr>
          <a:xfrm flipH="1" rot="10800000">
            <a:off x="3657600" y="3825875"/>
            <a:ext cx="914400" cy="59372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3" name="Google Shape;1183;p63"/>
          <p:cNvCxnSpPr/>
          <p:nvPr/>
        </p:nvCxnSpPr>
        <p:spPr>
          <a:xfrm flipH="1" rot="10800000">
            <a:off x="5029200" y="3521075"/>
            <a:ext cx="2286000" cy="76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4" name="Google Shape;1184;p63"/>
          <p:cNvCxnSpPr/>
          <p:nvPr/>
        </p:nvCxnSpPr>
        <p:spPr>
          <a:xfrm flipH="1" rot="10800000">
            <a:off x="4038600" y="2743200"/>
            <a:ext cx="2667000" cy="8540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5" name="Google Shape;1185;p63"/>
          <p:cNvSpPr txBox="1"/>
          <p:nvPr/>
        </p:nvSpPr>
        <p:spPr>
          <a:xfrm>
            <a:off x="5029200" y="5486400"/>
            <a:ext cx="3810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are used to assist frequent itemset generation</a:t>
            </a:r>
            <a:endParaRPr/>
          </a:p>
        </p:txBody>
      </p:sp>
      <p:sp>
        <p:nvSpPr>
          <p:cNvPr id="1186" name="Google Shape;1186;p63"/>
          <p:cNvSpPr/>
          <p:nvPr/>
        </p:nvSpPr>
        <p:spPr>
          <a:xfrm>
            <a:off x="4114800" y="4343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3"/>
          <p:cNvSpPr txBox="1"/>
          <p:nvPr/>
        </p:nvSpPr>
        <p:spPr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cxnSp>
        <p:nvCxnSpPr>
          <p:cNvPr id="1188" name="Google Shape;1188;p63"/>
          <p:cNvCxnSpPr/>
          <p:nvPr/>
        </p:nvCxnSpPr>
        <p:spPr>
          <a:xfrm>
            <a:off x="4419600" y="4572000"/>
            <a:ext cx="304800" cy="762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9" name="Google Shape;1189;p63"/>
          <p:cNvCxnSpPr/>
          <p:nvPr/>
        </p:nvCxnSpPr>
        <p:spPr>
          <a:xfrm>
            <a:off x="3962400" y="37338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0" name="Google Shape;1190;p63"/>
          <p:cNvSpPr/>
          <p:nvPr/>
        </p:nvSpPr>
        <p:spPr>
          <a:xfrm>
            <a:off x="4724400" y="5105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63"/>
          <p:cNvSpPr txBox="1"/>
          <p:nvPr/>
        </p:nvSpPr>
        <p:spPr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E:1</a:t>
            </a:r>
            <a:endParaRPr/>
          </a:p>
        </p:txBody>
      </p:sp>
      <p:cxnSp>
        <p:nvCxnSpPr>
          <p:cNvPr id="1192" name="Google Shape;1192;p63"/>
          <p:cNvCxnSpPr/>
          <p:nvPr/>
        </p:nvCxnSpPr>
        <p:spPr>
          <a:xfrm>
            <a:off x="4876800" y="4800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3" name="Google Shape;1193;p63"/>
          <p:cNvCxnSpPr/>
          <p:nvPr/>
        </p:nvCxnSpPr>
        <p:spPr>
          <a:xfrm flipH="1" rot="10800000">
            <a:off x="4953000" y="46482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63"/>
          <p:cNvSpPr txBox="1"/>
          <p:nvPr/>
        </p:nvSpPr>
        <p:spPr>
          <a:xfrm>
            <a:off x="2209800" y="1219200"/>
            <a:ext cx="1524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Database</a:t>
            </a:r>
            <a:endParaRPr/>
          </a:p>
        </p:txBody>
      </p:sp>
      <p:pic>
        <p:nvPicPr>
          <p:cNvPr id="1195" name="Google Shape;119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495800"/>
            <a:ext cx="1828800" cy="1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6" name="Google Shape;1196;p63"/>
          <p:cNvCxnSpPr/>
          <p:nvPr/>
        </p:nvCxnSpPr>
        <p:spPr>
          <a:xfrm flipH="1" rot="10800000">
            <a:off x="2438400" y="2819400"/>
            <a:ext cx="2209800" cy="533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7" name="Google Shape;1197;p63"/>
          <p:cNvCxnSpPr/>
          <p:nvPr/>
        </p:nvCxnSpPr>
        <p:spPr>
          <a:xfrm rot="10800000">
            <a:off x="1600200" y="48768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8" name="Google Shape;1198;p63"/>
          <p:cNvCxnSpPr/>
          <p:nvPr/>
        </p:nvCxnSpPr>
        <p:spPr>
          <a:xfrm rot="10800000">
            <a:off x="2438400" y="3352800"/>
            <a:ext cx="0" cy="15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9" name="Google Shape;1199;p63"/>
          <p:cNvCxnSpPr/>
          <p:nvPr/>
        </p:nvCxnSpPr>
        <p:spPr>
          <a:xfrm rot="10800000">
            <a:off x="1600200" y="51816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0" name="Google Shape;1200;p63"/>
          <p:cNvCxnSpPr/>
          <p:nvPr/>
        </p:nvCxnSpPr>
        <p:spPr>
          <a:xfrm rot="10800000">
            <a:off x="2590800" y="4038600"/>
            <a:ext cx="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1" name="Google Shape;1201;p63"/>
          <p:cNvCxnSpPr/>
          <p:nvPr/>
        </p:nvCxnSpPr>
        <p:spPr>
          <a:xfrm flipH="1" rot="10800000">
            <a:off x="2590800" y="3657600"/>
            <a:ext cx="1219200" cy="3810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2" name="Google Shape;1202;p63"/>
          <p:cNvCxnSpPr/>
          <p:nvPr/>
        </p:nvCxnSpPr>
        <p:spPr>
          <a:xfrm flipH="1" rot="10800000">
            <a:off x="2514600" y="4572000"/>
            <a:ext cx="990600" cy="914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3" name="Google Shape;1203;p63"/>
          <p:cNvCxnSpPr/>
          <p:nvPr/>
        </p:nvCxnSpPr>
        <p:spPr>
          <a:xfrm rot="10800000">
            <a:off x="1600200" y="54864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4" name="Google Shape;1204;p63"/>
          <p:cNvCxnSpPr/>
          <p:nvPr/>
        </p:nvCxnSpPr>
        <p:spPr>
          <a:xfrm rot="10800000">
            <a:off x="1600200" y="57912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5" name="Google Shape;1205;p63"/>
          <p:cNvCxnSpPr/>
          <p:nvPr/>
        </p:nvCxnSpPr>
        <p:spPr>
          <a:xfrm flipH="1" rot="10800000">
            <a:off x="2514600" y="5562600"/>
            <a:ext cx="685800" cy="228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6" name="Google Shape;1206;p63"/>
          <p:cNvCxnSpPr/>
          <p:nvPr/>
        </p:nvCxnSpPr>
        <p:spPr>
          <a:xfrm rot="10800000">
            <a:off x="1600200" y="6019800"/>
            <a:ext cx="144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7" name="Google Shape;1207;p63"/>
          <p:cNvCxnSpPr/>
          <p:nvPr/>
        </p:nvCxnSpPr>
        <p:spPr>
          <a:xfrm flipH="1" rot="10800000">
            <a:off x="3048000" y="5334000"/>
            <a:ext cx="1676400" cy="685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8" name="Google Shape;1208;p63"/>
          <p:cNvSpPr txBox="1"/>
          <p:nvPr/>
        </p:nvSpPr>
        <p:spPr>
          <a:xfrm>
            <a:off x="381000" y="41148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table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FP-growth</a:t>
            </a:r>
            <a:endParaRPr/>
          </a:p>
        </p:txBody>
      </p:sp>
      <p:sp>
        <p:nvSpPr>
          <p:cNvPr id="1214" name="Google Shape;1214;p64"/>
          <p:cNvSpPr/>
          <p:nvPr/>
        </p:nvSpPr>
        <p:spPr>
          <a:xfrm>
            <a:off x="3581400" y="26511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4"/>
          <p:cNvSpPr/>
          <p:nvPr/>
        </p:nvSpPr>
        <p:spPr>
          <a:xfrm>
            <a:off x="2743200" y="18129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4"/>
          <p:cNvSpPr/>
          <p:nvPr/>
        </p:nvSpPr>
        <p:spPr>
          <a:xfrm>
            <a:off x="1905000" y="26511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64"/>
          <p:cNvSpPr/>
          <p:nvPr/>
        </p:nvSpPr>
        <p:spPr>
          <a:xfrm>
            <a:off x="1143000" y="34893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8" name="Google Shape;1218;p64"/>
          <p:cNvCxnSpPr/>
          <p:nvPr/>
        </p:nvCxnSpPr>
        <p:spPr>
          <a:xfrm flipH="1">
            <a:off x="2133600" y="2133600"/>
            <a:ext cx="762000" cy="517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9" name="Google Shape;1219;p64"/>
          <p:cNvCxnSpPr/>
          <p:nvPr/>
        </p:nvCxnSpPr>
        <p:spPr>
          <a:xfrm flipH="1">
            <a:off x="1371600" y="2955925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0" name="Google Shape;1220;p64"/>
          <p:cNvSpPr/>
          <p:nvPr/>
        </p:nvSpPr>
        <p:spPr>
          <a:xfrm>
            <a:off x="4191000" y="35655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4"/>
          <p:cNvSpPr/>
          <p:nvPr/>
        </p:nvSpPr>
        <p:spPr>
          <a:xfrm>
            <a:off x="4191000" y="43275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2" name="Google Shape;1222;p64"/>
          <p:cNvCxnSpPr/>
          <p:nvPr/>
        </p:nvCxnSpPr>
        <p:spPr>
          <a:xfrm>
            <a:off x="2895600" y="21336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3" name="Google Shape;1223;p64"/>
          <p:cNvCxnSpPr/>
          <p:nvPr/>
        </p:nvCxnSpPr>
        <p:spPr>
          <a:xfrm rot="10800000">
            <a:off x="3810000" y="2955925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4" name="Google Shape;1224;p64"/>
          <p:cNvCxnSpPr/>
          <p:nvPr/>
        </p:nvCxnSpPr>
        <p:spPr>
          <a:xfrm>
            <a:off x="4343400" y="3870325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5" name="Google Shape;1225;p64"/>
          <p:cNvSpPr txBox="1"/>
          <p:nvPr/>
        </p:nvSpPr>
        <p:spPr>
          <a:xfrm>
            <a:off x="2133600" y="17367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1226" name="Google Shape;1226;p64"/>
          <p:cNvSpPr txBox="1"/>
          <p:nvPr/>
        </p:nvSpPr>
        <p:spPr>
          <a:xfrm>
            <a:off x="1371600" y="25749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A:7</a:t>
            </a:r>
            <a:endParaRPr/>
          </a:p>
        </p:txBody>
      </p:sp>
      <p:sp>
        <p:nvSpPr>
          <p:cNvPr id="1227" name="Google Shape;1227;p64"/>
          <p:cNvSpPr txBox="1"/>
          <p:nvPr/>
        </p:nvSpPr>
        <p:spPr>
          <a:xfrm>
            <a:off x="609600" y="34131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B:5</a:t>
            </a:r>
            <a:endParaRPr/>
          </a:p>
        </p:txBody>
      </p:sp>
      <p:sp>
        <p:nvSpPr>
          <p:cNvPr id="1228" name="Google Shape;1228;p64"/>
          <p:cNvSpPr txBox="1"/>
          <p:nvPr/>
        </p:nvSpPr>
        <p:spPr>
          <a:xfrm>
            <a:off x="3810000" y="25749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B:1</a:t>
            </a:r>
            <a:endParaRPr/>
          </a:p>
        </p:txBody>
      </p:sp>
      <p:sp>
        <p:nvSpPr>
          <p:cNvPr id="1229" name="Google Shape;1229;p64"/>
          <p:cNvSpPr txBox="1"/>
          <p:nvPr/>
        </p:nvSpPr>
        <p:spPr>
          <a:xfrm>
            <a:off x="4572000" y="34893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1230" name="Google Shape;1230;p64"/>
          <p:cNvSpPr txBox="1"/>
          <p:nvPr/>
        </p:nvSpPr>
        <p:spPr>
          <a:xfrm>
            <a:off x="4495800" y="42513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231" name="Google Shape;1231;p64"/>
          <p:cNvSpPr/>
          <p:nvPr/>
        </p:nvSpPr>
        <p:spPr>
          <a:xfrm>
            <a:off x="1828800" y="362585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64"/>
          <p:cNvSpPr/>
          <p:nvPr/>
        </p:nvSpPr>
        <p:spPr>
          <a:xfrm>
            <a:off x="2209800" y="44799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64"/>
          <p:cNvCxnSpPr/>
          <p:nvPr/>
        </p:nvCxnSpPr>
        <p:spPr>
          <a:xfrm rot="10800000">
            <a:off x="1981200" y="2955925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4" name="Google Shape;1234;p64"/>
          <p:cNvCxnSpPr/>
          <p:nvPr/>
        </p:nvCxnSpPr>
        <p:spPr>
          <a:xfrm>
            <a:off x="1981200" y="3946525"/>
            <a:ext cx="304800" cy="549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35" name="Google Shape;1235;p64"/>
          <p:cNvSpPr txBox="1"/>
          <p:nvPr/>
        </p:nvSpPr>
        <p:spPr>
          <a:xfrm>
            <a:off x="2057400" y="35655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C:1</a:t>
            </a:r>
            <a:endParaRPr/>
          </a:p>
        </p:txBody>
      </p:sp>
      <p:sp>
        <p:nvSpPr>
          <p:cNvPr id="1236" name="Google Shape;1236;p64"/>
          <p:cNvSpPr txBox="1"/>
          <p:nvPr/>
        </p:nvSpPr>
        <p:spPr>
          <a:xfrm>
            <a:off x="2438400" y="446405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sp>
        <p:nvSpPr>
          <p:cNvPr id="1237" name="Google Shape;1237;p64"/>
          <p:cNvSpPr/>
          <p:nvPr/>
        </p:nvSpPr>
        <p:spPr>
          <a:xfrm>
            <a:off x="838200" y="44037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64"/>
          <p:cNvSpPr txBox="1"/>
          <p:nvPr/>
        </p:nvSpPr>
        <p:spPr>
          <a:xfrm>
            <a:off x="304800" y="43275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C:3</a:t>
            </a:r>
            <a:endParaRPr/>
          </a:p>
        </p:txBody>
      </p:sp>
      <p:sp>
        <p:nvSpPr>
          <p:cNvPr id="1239" name="Google Shape;1239;p64"/>
          <p:cNvSpPr/>
          <p:nvPr/>
        </p:nvSpPr>
        <p:spPr>
          <a:xfrm>
            <a:off x="609600" y="5394325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4"/>
          <p:cNvSpPr txBox="1"/>
          <p:nvPr/>
        </p:nvSpPr>
        <p:spPr>
          <a:xfrm>
            <a:off x="76200" y="53181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cxnSp>
        <p:nvCxnSpPr>
          <p:cNvPr id="1241" name="Google Shape;1241;p64"/>
          <p:cNvCxnSpPr/>
          <p:nvPr/>
        </p:nvCxnSpPr>
        <p:spPr>
          <a:xfrm flipH="1" rot="10800000">
            <a:off x="990600" y="3794125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64"/>
          <p:cNvCxnSpPr/>
          <p:nvPr/>
        </p:nvCxnSpPr>
        <p:spPr>
          <a:xfrm flipH="1">
            <a:off x="762000" y="4708525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3" name="Google Shape;1243;p64"/>
          <p:cNvSpPr/>
          <p:nvPr/>
        </p:nvSpPr>
        <p:spPr>
          <a:xfrm>
            <a:off x="2743200" y="3581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64"/>
          <p:cNvSpPr txBox="1"/>
          <p:nvPr/>
        </p:nvSpPr>
        <p:spPr>
          <a:xfrm>
            <a:off x="3048000" y="35655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cxnSp>
        <p:nvCxnSpPr>
          <p:cNvPr id="1245" name="Google Shape;1245;p64"/>
          <p:cNvCxnSpPr/>
          <p:nvPr/>
        </p:nvCxnSpPr>
        <p:spPr>
          <a:xfrm rot="10800000">
            <a:off x="1981200" y="2955925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6" name="Google Shape;1246;p64"/>
          <p:cNvSpPr txBox="1"/>
          <p:nvPr/>
        </p:nvSpPr>
        <p:spPr>
          <a:xfrm>
            <a:off x="5638800" y="1600200"/>
            <a:ext cx="3352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Pattern base for D: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 = {(A:1,B:1,C:1),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(A:1,B:1),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(A:1,C:1),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(A:1),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(B:1,C:1)}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 apply FP-growth on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Itemsets found (with sup &gt; 1):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AD, BD, CD, ACD, BCD</a:t>
            </a:r>
            <a:endParaRPr/>
          </a:p>
        </p:txBody>
      </p:sp>
      <p:sp>
        <p:nvSpPr>
          <p:cNvPr id="1247" name="Google Shape;1247;p64"/>
          <p:cNvSpPr/>
          <p:nvPr/>
        </p:nvSpPr>
        <p:spPr>
          <a:xfrm>
            <a:off x="14478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4"/>
          <p:cNvSpPr txBox="1"/>
          <p:nvPr/>
        </p:nvSpPr>
        <p:spPr>
          <a:xfrm>
            <a:off x="1295400" y="4724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D:1</a:t>
            </a:r>
            <a:endParaRPr/>
          </a:p>
        </p:txBody>
      </p:sp>
      <p:cxnSp>
        <p:nvCxnSpPr>
          <p:cNvPr id="1249" name="Google Shape;1249;p64"/>
          <p:cNvCxnSpPr/>
          <p:nvPr/>
        </p:nvCxnSpPr>
        <p:spPr>
          <a:xfrm>
            <a:off x="1295400" y="3810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Definition: Association Rule</a:t>
            </a:r>
            <a:endParaRPr/>
          </a:p>
        </p:txBody>
      </p:sp>
      <p:grpSp>
        <p:nvGrpSpPr>
          <p:cNvPr id="122" name="Google Shape;122;p29"/>
          <p:cNvGrpSpPr/>
          <p:nvPr/>
        </p:nvGrpSpPr>
        <p:grpSpPr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23" name="Google Shape;123;p29"/>
            <p:cNvSpPr txBox="1"/>
            <p:nvPr/>
          </p:nvSpPr>
          <p:spPr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Example:</a:t>
              </a:r>
              <a:endParaRPr/>
            </a:p>
          </p:txBody>
        </p:sp>
        <p:pic>
          <p:nvPicPr>
            <p:cNvPr id="124" name="Google Shape;12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9" y="2545"/>
              <a:ext cx="1741" cy="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0" y="2928"/>
              <a:ext cx="2460" cy="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14" y="3456"/>
              <a:ext cx="2475" cy="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9"/>
          <p:cNvSpPr txBox="1"/>
          <p:nvPr/>
        </p:nvSpPr>
        <p:spPr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Rule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implication expression of the form X → Y, where X and Y are itemsets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{Milk, Diaper} → {Beer}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Evaluation Metrics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(s)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transactions that contain both X and 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(c)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how often items in Y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 in transactions that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X</a:t>
            </a:r>
            <a:endParaRPr/>
          </a:p>
        </p:txBody>
      </p:sp>
      <p:pic>
        <p:nvPicPr>
          <p:cNvPr id="128" name="Google Shape;128;p29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1295400"/>
            <a:ext cx="35877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 Projection</a:t>
            </a:r>
            <a:endParaRPr/>
          </a:p>
        </p:txBody>
      </p:sp>
      <p:sp>
        <p:nvSpPr>
          <p:cNvPr id="1255" name="Google Shape;1255;p65"/>
          <p:cNvSpPr txBox="1"/>
          <p:nvPr/>
        </p:nvSpPr>
        <p:spPr>
          <a:xfrm>
            <a:off x="228600" y="1066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Set enumeration tree:</a:t>
            </a:r>
            <a:endParaRPr/>
          </a:p>
        </p:txBody>
      </p:sp>
      <p:pic>
        <p:nvPicPr>
          <p:cNvPr id="1256" name="Google Shape;125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33462"/>
            <a:ext cx="7034212" cy="5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65"/>
          <p:cNvSpPr txBox="1"/>
          <p:nvPr/>
        </p:nvSpPr>
        <p:spPr>
          <a:xfrm>
            <a:off x="152400" y="1828800"/>
            <a:ext cx="2438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Extension: E(A) = {B,C,D,E}</a:t>
            </a:r>
            <a:endParaRPr/>
          </a:p>
        </p:txBody>
      </p:sp>
      <p:cxnSp>
        <p:nvCxnSpPr>
          <p:cNvPr id="1258" name="Google Shape;1258;p65"/>
          <p:cNvCxnSpPr/>
          <p:nvPr/>
        </p:nvCxnSpPr>
        <p:spPr>
          <a:xfrm flipH="1" rot="10800000">
            <a:off x="2514600" y="1981200"/>
            <a:ext cx="762000" cy="152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65"/>
          <p:cNvSpPr txBox="1"/>
          <p:nvPr/>
        </p:nvSpPr>
        <p:spPr>
          <a:xfrm>
            <a:off x="0" y="4616450"/>
            <a:ext cx="2438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Extension: E(ABC) = {D,E}</a:t>
            </a:r>
            <a:endParaRPr/>
          </a:p>
        </p:txBody>
      </p:sp>
      <p:cxnSp>
        <p:nvCxnSpPr>
          <p:cNvPr id="1260" name="Google Shape;1260;p65"/>
          <p:cNvCxnSpPr/>
          <p:nvPr/>
        </p:nvCxnSpPr>
        <p:spPr>
          <a:xfrm flipH="1" rot="10800000">
            <a:off x="1295400" y="42672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Tree Projection</a:t>
            </a:r>
            <a:endParaRPr/>
          </a:p>
        </p:txBody>
      </p:sp>
      <p:sp>
        <p:nvSpPr>
          <p:cNvPr id="1266" name="Google Shape;1266;p6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are listed in lexicographic order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node P stores the following information: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Itemset for node P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possible lexicographic extensions of P: E(P)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to projected database of its ancestor node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Bitvector containing information about which transactions in the projected database contain the itemset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Projected Database</a:t>
            </a:r>
            <a:endParaRPr/>
          </a:p>
        </p:txBody>
      </p:sp>
      <p:pic>
        <p:nvPicPr>
          <p:cNvPr id="1272" name="Google Shape;127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28800"/>
            <a:ext cx="23749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828800"/>
            <a:ext cx="23749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67"/>
          <p:cNvSpPr txBox="1"/>
          <p:nvPr/>
        </p:nvSpPr>
        <p:spPr>
          <a:xfrm>
            <a:off x="1295400" y="1355725"/>
            <a:ext cx="2667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Database:</a:t>
            </a:r>
            <a:endParaRPr/>
          </a:p>
        </p:txBody>
      </p:sp>
      <p:sp>
        <p:nvSpPr>
          <p:cNvPr id="1275" name="Google Shape;1275;p67"/>
          <p:cNvSpPr txBox="1"/>
          <p:nvPr/>
        </p:nvSpPr>
        <p:spPr>
          <a:xfrm>
            <a:off x="5029200" y="1066800"/>
            <a:ext cx="2667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Projected Database for node A: </a:t>
            </a:r>
            <a:endParaRPr/>
          </a:p>
        </p:txBody>
      </p:sp>
      <p:sp>
        <p:nvSpPr>
          <p:cNvPr id="1276" name="Google Shape;1276;p67"/>
          <p:cNvSpPr txBox="1"/>
          <p:nvPr/>
        </p:nvSpPr>
        <p:spPr>
          <a:xfrm>
            <a:off x="381000" y="5943600"/>
            <a:ext cx="853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transaction T, projected transaction at node A is T ∩ E(A)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</a:t>
            </a:r>
            <a:endParaRPr/>
          </a:p>
        </p:txBody>
      </p:sp>
      <p:sp>
        <p:nvSpPr>
          <p:cNvPr id="1282" name="Google Shape;1282;p6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item, store a list of transaction ids (tids)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3" name="Google Shape;128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1990725" cy="428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133600"/>
            <a:ext cx="3267075" cy="3189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5" name="Google Shape;1285;p68"/>
          <p:cNvCxnSpPr/>
          <p:nvPr/>
        </p:nvCxnSpPr>
        <p:spPr>
          <a:xfrm>
            <a:off x="5181600" y="5410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6" name="Google Shape;1286;p68"/>
          <p:cNvSpPr txBox="1"/>
          <p:nvPr/>
        </p:nvSpPr>
        <p:spPr>
          <a:xfrm>
            <a:off x="4800600" y="57912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TID-list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ECLAT</a:t>
            </a:r>
            <a:endParaRPr/>
          </a:p>
        </p:txBody>
      </p:sp>
      <p:sp>
        <p:nvSpPr>
          <p:cNvPr id="1292" name="Google Shape;1292;p69"/>
          <p:cNvSpPr txBox="1"/>
          <p:nvPr>
            <p:ph idx="1" type="body"/>
          </p:nvPr>
        </p:nvSpPr>
        <p:spPr>
          <a:xfrm>
            <a:off x="381000" y="9906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support of any k-itemset by intersecting tid-lists of two of its (k-1) subsets.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traversal approaches: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top-down, bottom-up and hybrid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Advantage: very fast support counting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 intermediate tid-lists may become too large for memory</a:t>
            </a:r>
            <a:endParaRPr/>
          </a:p>
        </p:txBody>
      </p:sp>
      <p:pic>
        <p:nvPicPr>
          <p:cNvPr id="1293" name="Google Shape;129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752600"/>
            <a:ext cx="5810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1752600"/>
            <a:ext cx="560387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69"/>
          <p:cNvSpPr txBox="1"/>
          <p:nvPr/>
        </p:nvSpPr>
        <p:spPr>
          <a:xfrm>
            <a:off x="2971800" y="2362200"/>
            <a:ext cx="609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endParaRPr/>
          </a:p>
        </p:txBody>
      </p:sp>
      <p:sp>
        <p:nvSpPr>
          <p:cNvPr id="1296" name="Google Shape;1296;p69"/>
          <p:cNvSpPr txBox="1"/>
          <p:nvPr/>
        </p:nvSpPr>
        <p:spPr>
          <a:xfrm>
            <a:off x="5105400" y="2362200"/>
            <a:ext cx="8382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pic>
        <p:nvPicPr>
          <p:cNvPr id="1297" name="Google Shape;1297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1676400"/>
            <a:ext cx="6191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</a:t>
            </a:r>
            <a:endParaRPr/>
          </a:p>
        </p:txBody>
      </p:sp>
      <p:sp>
        <p:nvSpPr>
          <p:cNvPr id="1303" name="Google Shape;1303;p7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frequent itemset L, find all non-empty subsets f ⊂ L such that f → L – f satisfies the minimum confidence requirement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{A,B,C,D} is a frequent itemset, candidate rules: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 →D, 	ABD →C, 	ACD →B, 	BCD →A,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→BCD,	B →ACD,	C →ABD, 	D →ABC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 →CD,	AC → BD, 	AD → BC, 	BC →AD,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→AC, 	CD →AB,	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|L| = k, then there are 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 candidate association rules (ignoring L → ∅ and ∅ → L)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7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</a:t>
            </a:r>
            <a:endParaRPr/>
          </a:p>
        </p:txBody>
      </p:sp>
      <p:sp>
        <p:nvSpPr>
          <p:cNvPr id="1309" name="Google Shape;1309;p7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efficiently generate rules from frequent itemsets?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confidence does not have an anti-monotone property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c(ABC →D) can be larger or smaller than c(AB →D)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confidence of rules generated from the same itemset has an anti-monotone property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L = {A,B,C,D}: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c(ABC → D) ≥ c(AB → CD) ≥ c(A → BCD)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Confidence is anti-monotone w.r.t. number of items on the RHS of the rule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 for Apriori Algorithm</a:t>
            </a:r>
            <a:endParaRPr/>
          </a:p>
        </p:txBody>
      </p:sp>
      <p:pic>
        <p:nvPicPr>
          <p:cNvPr id="1315" name="Google Shape;131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19225"/>
            <a:ext cx="76200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72"/>
          <p:cNvSpPr txBox="1"/>
          <p:nvPr/>
        </p:nvSpPr>
        <p:spPr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Lattice of rules</a:t>
            </a: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381000" y="1419225"/>
            <a:ext cx="8153400" cy="4784725"/>
            <a:chOff x="96" y="894"/>
            <a:chExt cx="5136" cy="3014"/>
          </a:xfrm>
        </p:grpSpPr>
        <p:pic>
          <p:nvPicPr>
            <p:cNvPr id="1318" name="Google Shape;1318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" y="894"/>
              <a:ext cx="4800" cy="2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9" name="Google Shape;1319;p72"/>
            <p:cNvSpPr/>
            <p:nvPr/>
          </p:nvSpPr>
          <p:spPr>
            <a:xfrm>
              <a:off x="320" y="1064"/>
              <a:ext cx="3712" cy="2808"/>
            </a:xfrm>
            <a:custGeom>
              <a:rect b="b" l="l" r="r" t="t"/>
              <a:pathLst>
                <a:path extrusionOk="0" h="2808" w="3712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2"/>
            <p:cNvSpPr txBox="1"/>
            <p:nvPr/>
          </p:nvSpPr>
          <p:spPr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Pruned Rules</a:t>
              </a:r>
              <a:endParaRPr/>
            </a:p>
          </p:txBody>
        </p:sp>
      </p:grpSp>
      <p:cxnSp>
        <p:nvCxnSpPr>
          <p:cNvPr id="1321" name="Google Shape;1321;p72"/>
          <p:cNvCxnSpPr/>
          <p:nvPr/>
        </p:nvCxnSpPr>
        <p:spPr>
          <a:xfrm>
            <a:off x="1066800" y="2286000"/>
            <a:ext cx="9144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2" name="Google Shape;1322;p72"/>
          <p:cNvSpPr txBox="1"/>
          <p:nvPr/>
        </p:nvSpPr>
        <p:spPr>
          <a:xfrm>
            <a:off x="304800" y="1600200"/>
            <a:ext cx="1371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Confidence Rule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Generation for Apriori Algorithm</a:t>
            </a:r>
            <a:endParaRPr/>
          </a:p>
        </p:txBody>
      </p:sp>
      <p:sp>
        <p:nvSpPr>
          <p:cNvPr id="1328" name="Google Shape;1328;p7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rule is generated by merging two rules that share the same prefix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rule consequent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join(CD=&gt;AB,BD=&gt;AC)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produce the candidate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D =&gt; ABC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rule D=&gt;ABC if its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AD=&gt;BC does not have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confidence</a:t>
            </a:r>
            <a:endParaRPr/>
          </a:p>
        </p:txBody>
      </p:sp>
      <p:pic>
        <p:nvPicPr>
          <p:cNvPr id="1329" name="Google Shape;132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362200"/>
            <a:ext cx="3429000" cy="286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 Distribution</a:t>
            </a:r>
            <a:endParaRPr/>
          </a:p>
        </p:txBody>
      </p:sp>
      <p:sp>
        <p:nvSpPr>
          <p:cNvPr id="1335" name="Google Shape;1335;p7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real data sets have skewed support distribution</a:t>
            </a:r>
            <a:endParaRPr/>
          </a:p>
        </p:txBody>
      </p:sp>
      <p:pic>
        <p:nvPicPr>
          <p:cNvPr id="1336" name="Google Shape;1336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752"/>
          <a:stretch/>
        </p:blipFill>
        <p:spPr>
          <a:xfrm>
            <a:off x="2743200" y="1905000"/>
            <a:ext cx="5562600" cy="427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4"/>
          <p:cNvSpPr txBox="1"/>
          <p:nvPr/>
        </p:nvSpPr>
        <p:spPr>
          <a:xfrm>
            <a:off x="304800" y="3657600"/>
            <a:ext cx="1905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distribution of a retail data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Association Rule Mining Task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transactions T, the goal of association rule mining is to find all rules having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≥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≥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minconf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Brute-force approach: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all possible association rules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support and confidence for each rule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Prune rules that fail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minconf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thresholds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Computationally prohibitive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 Distribution</a:t>
            </a:r>
            <a:endParaRPr/>
          </a:p>
        </p:txBody>
      </p:sp>
      <p:sp>
        <p:nvSpPr>
          <p:cNvPr id="1343" name="Google Shape;1343;p7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set the appropriate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threshold?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set too high, we could miss itemsets involving interesting rare items (e.g., expensive products)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minsup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set too low, it is computationally expensive and the number of itemsets is very large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single minimum support threshold may not be effective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Minimum Support</a:t>
            </a:r>
            <a:endParaRPr/>
          </a:p>
        </p:txBody>
      </p:sp>
      <p:sp>
        <p:nvSpPr>
          <p:cNvPr id="1349" name="Google Shape;1349;p7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apply multiple minimum supports?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MS(i): minimum support for item i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    MS(Milk)=5%,   	    MS(Coke) = 3%,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MS(Broccoli)=0.1%,	    MS(Salmon)=0.5%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MS({Milk, Broccoli}) = min (MS(Milk), MS(Broccoli))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  = 0.1%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Challenge: Support is no longer anti-monotone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Suppose: 	Support(Milk, Coke) = 1.5% and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Support(Milk, Coke, Broccoli) = 0.5%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{Milk,Coke} is infrequent but {Milk,Coke,Broccoli} is frequent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Minimum Support</a:t>
            </a:r>
            <a:endParaRPr/>
          </a:p>
        </p:txBody>
      </p:sp>
      <p:pic>
        <p:nvPicPr>
          <p:cNvPr id="1355" name="Google Shape;135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7086600" cy="518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7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Minimum Support</a:t>
            </a:r>
            <a:endParaRPr/>
          </a:p>
        </p:txBody>
      </p:sp>
      <p:pic>
        <p:nvPicPr>
          <p:cNvPr id="1361" name="Google Shape;136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058862"/>
            <a:ext cx="7010400" cy="518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Minimum Support (Liu 1999)</a:t>
            </a:r>
            <a:endParaRPr/>
          </a:p>
        </p:txBody>
      </p:sp>
      <p:sp>
        <p:nvSpPr>
          <p:cNvPr id="1367" name="Google Shape;1367;p7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items according to their minimum support (in ascending order)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    MS(Milk)=5%,   	    MS(Coke) = 3%,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MS(Broccoli)=0.1%,     MS(Salmon)=0.5%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Ordering:  Broccoli, Salmon, Coke, Milk</a:t>
            </a:r>
            <a:endParaRPr/>
          </a:p>
          <a:p>
            <a:pPr indent="-15875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modify Apriori such that: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 of frequent items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set of items whose support is ≥ MS(1)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where MS(1) is min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MS(i) 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candidate itemsets of size 2 is generated from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L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8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 Minimum Support (Liu 1999)</a:t>
            </a:r>
            <a:endParaRPr/>
          </a:p>
        </p:txBody>
      </p:sp>
      <p:sp>
        <p:nvSpPr>
          <p:cNvPr id="1373" name="Google Shape;1373;p8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Modifications to Apriori: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traditional Apriori, 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candidate (k+1)-itemset is generated by merging two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frequent itemsets of size k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candidate is pruned if it contains any infrequent subsets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of size k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Pruning step has to be modified: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Prune only if subset contains the first item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e.g.:  Candidate={Broccoli, Coke, Milk}   (ordered according to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 minimum support)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{Broccoli, Coke} and {Broccoli, Milk} are frequent but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{Coke, Milk} is infrequent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Candidate is not pruned because {Coke,Milk} does not contain</a:t>
            </a:r>
            <a:b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first item, i.e., Broccoli.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Pattern Evaluation</a:t>
            </a:r>
            <a:endParaRPr/>
          </a:p>
        </p:txBody>
      </p:sp>
      <p:sp>
        <p:nvSpPr>
          <p:cNvPr id="1379" name="Google Shape;1379;p8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rule algorithms tend to produce too many rules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of them are uninteresting or redundant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 if {A,B,C} → {D} and {A,B} → {D} 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same support &amp; confidence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Interestingness measures can be used to prune/rank the derived patterns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original formulation of association rules, support &amp; confidence are the only measures used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8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of Interestingness Measure</a:t>
            </a:r>
            <a:endParaRPr/>
          </a:p>
        </p:txBody>
      </p:sp>
      <p:pic>
        <p:nvPicPr>
          <p:cNvPr id="1385" name="Google Shape;138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90600"/>
            <a:ext cx="7683500" cy="532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6" name="Google Shape;1386;p82"/>
          <p:cNvGrpSpPr/>
          <p:nvPr/>
        </p:nvGrpSpPr>
        <p:grpSpPr>
          <a:xfrm>
            <a:off x="990600" y="1143000"/>
            <a:ext cx="4876800" cy="2971800"/>
            <a:chOff x="624" y="720"/>
            <a:chExt cx="3072" cy="1872"/>
          </a:xfrm>
        </p:grpSpPr>
        <p:sp>
          <p:nvSpPr>
            <p:cNvPr id="1387" name="Google Shape;1387;p82"/>
            <p:cNvSpPr txBox="1"/>
            <p:nvPr/>
          </p:nvSpPr>
          <p:spPr>
            <a:xfrm>
              <a:off x="624" y="720"/>
              <a:ext cx="1488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Interestingness Measures</a:t>
              </a:r>
              <a:endParaRPr/>
            </a:p>
          </p:txBody>
        </p:sp>
        <p:cxnSp>
          <p:nvCxnSpPr>
            <p:cNvPr id="1388" name="Google Shape;1388;p82"/>
            <p:cNvCxnSpPr/>
            <p:nvPr/>
          </p:nvCxnSpPr>
          <p:spPr>
            <a:xfrm>
              <a:off x="1392" y="1296"/>
              <a:ext cx="768" cy="1296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89" name="Google Shape;1389;p82"/>
            <p:cNvCxnSpPr/>
            <p:nvPr/>
          </p:nvCxnSpPr>
          <p:spPr>
            <a:xfrm>
              <a:off x="2016" y="1056"/>
              <a:ext cx="960" cy="768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90" name="Google Shape;1390;p82"/>
            <p:cNvCxnSpPr/>
            <p:nvPr/>
          </p:nvCxnSpPr>
          <p:spPr>
            <a:xfrm>
              <a:off x="2160" y="912"/>
              <a:ext cx="1536" cy="288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8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Interestingness Measure</a:t>
            </a:r>
            <a:endParaRPr/>
          </a:p>
        </p:txBody>
      </p:sp>
      <p:sp>
        <p:nvSpPr>
          <p:cNvPr id="1396" name="Google Shape;1396;p83"/>
          <p:cNvSpPr txBox="1"/>
          <p:nvPr>
            <p:ph idx="1" type="body"/>
          </p:nvPr>
        </p:nvSpPr>
        <p:spPr>
          <a:xfrm>
            <a:off x="152400" y="11430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4162" lvl="0" marL="2841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rule X → Y, information needed to compute rule interestingness can be obtained from a contingency table</a:t>
            </a:r>
            <a:endParaRPr/>
          </a:p>
        </p:txBody>
      </p:sp>
      <p:graphicFrame>
        <p:nvGraphicFramePr>
          <p:cNvPr id="1397" name="Google Shape;1397;p83"/>
          <p:cNvGraphicFramePr/>
          <p:nvPr/>
        </p:nvGraphicFramePr>
        <p:xfrm>
          <a:off x="533400" y="2595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895350"/>
                <a:gridCol w="933450"/>
                <a:gridCol w="857250"/>
                <a:gridCol w="89535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|T|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8" name="Google Shape;1398;p83"/>
          <p:cNvSpPr txBox="1"/>
          <p:nvPr/>
        </p:nvSpPr>
        <p:spPr>
          <a:xfrm>
            <a:off x="381000" y="213360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Contingency table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→ Y</a:t>
            </a:r>
            <a:endParaRPr/>
          </a:p>
        </p:txBody>
      </p:sp>
      <p:grpSp>
        <p:nvGrpSpPr>
          <p:cNvPr id="1399" name="Google Shape;1399;p83"/>
          <p:cNvGrpSpPr/>
          <p:nvPr/>
        </p:nvGrpSpPr>
        <p:grpSpPr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1400" name="Google Shape;1400;p83"/>
            <p:cNvSpPr txBox="1"/>
            <p:nvPr/>
          </p:nvSpPr>
          <p:spPr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b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support of X and Y</a:t>
              </a:r>
              <a:endParaRPr/>
            </a:p>
          </p:txBody>
        </p:sp>
        <p:cxnSp>
          <p:nvCxnSpPr>
            <p:cNvPr id="1401" name="Google Shape;1401;p83"/>
            <p:cNvCxnSpPr/>
            <p:nvPr/>
          </p:nvCxnSpPr>
          <p:spPr>
            <a:xfrm>
              <a:off x="2928" y="331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2" name="Google Shape;1402;p83"/>
            <p:cNvCxnSpPr/>
            <p:nvPr/>
          </p:nvCxnSpPr>
          <p:spPr>
            <a:xfrm>
              <a:off x="2400" y="3744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3" name="Google Shape;1403;p83"/>
            <p:cNvCxnSpPr/>
            <p:nvPr/>
          </p:nvCxnSpPr>
          <p:spPr>
            <a:xfrm>
              <a:off x="2389" y="3512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4" name="Google Shape;1404;p83"/>
            <p:cNvCxnSpPr/>
            <p:nvPr/>
          </p:nvCxnSpPr>
          <p:spPr>
            <a:xfrm>
              <a:off x="2928" y="3744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05" name="Google Shape;1405;p83"/>
          <p:cNvSpPr txBox="1"/>
          <p:nvPr/>
        </p:nvSpPr>
        <p:spPr>
          <a:xfrm>
            <a:off x="4038600" y="4724400"/>
            <a:ext cx="4876800" cy="138271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Used to define various measures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support, confidence, lift, Gini,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J-measure, etc.</a:t>
            </a:r>
            <a:endParaRPr/>
          </a:p>
        </p:txBody>
      </p:sp>
      <p:cxnSp>
        <p:nvCxnSpPr>
          <p:cNvPr id="1406" name="Google Shape;1406;p83"/>
          <p:cNvCxnSpPr/>
          <p:nvPr/>
        </p:nvCxnSpPr>
        <p:spPr>
          <a:xfrm rot="10800000">
            <a:off x="2743200" y="4271962"/>
            <a:ext cx="1295400" cy="762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lg" w="lg" type="triangle"/>
            <a:tailEnd len="med" w="med" type="none"/>
          </a:ln>
        </p:spPr>
      </p:cxnSp>
      <p:cxnSp>
        <p:nvCxnSpPr>
          <p:cNvPr id="1407" name="Google Shape;1407;p83"/>
          <p:cNvCxnSpPr/>
          <p:nvPr/>
        </p:nvCxnSpPr>
        <p:spPr>
          <a:xfrm rot="10800000">
            <a:off x="2667000" y="26670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8" name="Google Shape;1408;p83"/>
          <p:cNvCxnSpPr/>
          <p:nvPr/>
        </p:nvCxnSpPr>
        <p:spPr>
          <a:xfrm>
            <a:off x="914400" y="35052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Drawback of Confidence</a:t>
            </a:r>
            <a:endParaRPr/>
          </a:p>
        </p:txBody>
      </p:sp>
      <p:graphicFrame>
        <p:nvGraphicFramePr>
          <p:cNvPr id="1414" name="Google Shape;1414;p84"/>
          <p:cNvGraphicFramePr/>
          <p:nvPr/>
        </p:nvGraphicFramePr>
        <p:xfrm>
          <a:off x="1066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8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5" name="Google Shape;1415;p84"/>
          <p:cNvCxnSpPr/>
          <p:nvPr/>
        </p:nvCxnSpPr>
        <p:spPr>
          <a:xfrm>
            <a:off x="3200400" y="160020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6" name="Google Shape;1416;p84"/>
          <p:cNvCxnSpPr/>
          <p:nvPr/>
        </p:nvCxnSpPr>
        <p:spPr>
          <a:xfrm>
            <a:off x="1371600" y="24384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17" name="Google Shape;1417;p84"/>
          <p:cNvGrpSpPr/>
          <p:nvPr/>
        </p:nvGrpSpPr>
        <p:grpSpPr>
          <a:xfrm>
            <a:off x="685800" y="3444875"/>
            <a:ext cx="7391400" cy="2651125"/>
            <a:chOff x="432" y="2170"/>
            <a:chExt cx="4656" cy="1670"/>
          </a:xfrm>
        </p:grpSpPr>
        <p:sp>
          <p:nvSpPr>
            <p:cNvPr id="1418" name="Google Shape;1418;p84"/>
            <p:cNvSpPr txBox="1"/>
            <p:nvPr/>
          </p:nvSpPr>
          <p:spPr>
            <a:xfrm>
              <a:off x="432" y="2170"/>
              <a:ext cx="4656" cy="1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   </a:t>
              </a:r>
              <a:r>
                <a:rPr b="0" i="0" lang="en-US" sz="2400" u="none">
                  <a:solidFill>
                    <a:srgbClr val="CC3300"/>
                  </a:solidFill>
                  <a:latin typeface="Tahoma"/>
                  <a:ea typeface="Tahoma"/>
                  <a:cs typeface="Tahoma"/>
                  <a:sym typeface="Tahoma"/>
                </a:rPr>
                <a:t>Association Rule: Tea → Coffee</a:t>
              </a:r>
              <a:br>
                <a:rPr b="0" i="0" lang="en-US" sz="2400" u="none">
                  <a:solidFill>
                    <a:srgbClr val="CC3300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endParaRPr b="0" i="0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Confidence= P(Coffee|Tea) = </a:t>
              </a:r>
              <a:r>
                <a:rPr b="0" i="0" lang="en-US" sz="20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0.75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but P(Coffee) = </a:t>
              </a:r>
              <a:r>
                <a:rPr b="0" i="0" lang="en-US" sz="20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0.9</a:t>
              </a:r>
              <a:endParaRPr/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⇒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Although confidence is high, rule is misleading</a:t>
              </a:r>
              <a:endParaRPr/>
            </a:p>
            <a:p>
              <a:pPr indent="-12700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⇒"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P(Coffee|Tea) = 0.9375</a:t>
              </a:r>
              <a:endParaRPr/>
            </a:p>
          </p:txBody>
        </p:sp>
        <p:cxnSp>
          <p:nvCxnSpPr>
            <p:cNvPr id="1419" name="Google Shape;1419;p84"/>
            <p:cNvCxnSpPr/>
            <p:nvPr/>
          </p:nvCxnSpPr>
          <p:spPr>
            <a:xfrm>
              <a:off x="1392" y="3600"/>
              <a:ext cx="1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Association Rules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of Rules:</a:t>
            </a:r>
            <a:b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{Milk,Diaper} → {Beer} (s=0.4, c=0.67)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{Milk,Beer} → {Diaper} (s=0.4, c=1.0)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{Diaper,Beer} → {Milk} (s=0.4, c=0.67)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{Beer} → {Milk,Diaper} (s=0.4, c=0.67)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{Diaper} → {Milk,Beer} (s=0.4, c=0.5)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{Milk} → {Diaper,Beer} (s=0.4, c=0.5)</a:t>
            </a:r>
            <a:endParaRPr/>
          </a:p>
        </p:txBody>
      </p:sp>
      <p:pic>
        <p:nvPicPr>
          <p:cNvPr id="141" name="Google Shape;14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3733800" cy="2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/>
        </p:nvSpPr>
        <p:spPr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above rules are binary partitions of the same itemset: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{Milk, Diaper, Beer}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Rules originating from the same itemset have identical support but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can have different confidence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Thus, we may decouple the support and confidence 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Independence</a:t>
            </a:r>
            <a:endParaRPr/>
          </a:p>
        </p:txBody>
      </p:sp>
      <p:sp>
        <p:nvSpPr>
          <p:cNvPr id="1425" name="Google Shape;1425;p8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Population of 1000 students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 students know how to swim (S)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 students know how to bike (B)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420 students know how to swim and bike (S,B)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P(S∧B) = 420/1000 = 0.42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P(S) × P(B) = 0.6 × 0.7 = 0.42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P(S∧B) = P(S) × P(B) =&gt; Statistical independence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P(S∧B) &gt; P(S) × P(B) =&gt; Positively correlated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P(S∧B) &lt; P(S) × P(B) =&gt; Negatively correlated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8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Statistical-based Measures</a:t>
            </a:r>
            <a:endParaRPr/>
          </a:p>
        </p:txBody>
      </p:sp>
      <p:sp>
        <p:nvSpPr>
          <p:cNvPr id="1431" name="Google Shape;1431;p8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that take into account statistical dependence</a:t>
            </a:r>
            <a:endParaRPr/>
          </a:p>
        </p:txBody>
      </p:sp>
      <p:pic>
        <p:nvPicPr>
          <p:cNvPr id="1432" name="Google Shape;143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8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Lift/Interest</a:t>
            </a:r>
            <a:endParaRPr/>
          </a:p>
        </p:txBody>
      </p:sp>
      <p:graphicFrame>
        <p:nvGraphicFramePr>
          <p:cNvPr id="1438" name="Google Shape;1438;p87"/>
          <p:cNvGraphicFramePr/>
          <p:nvPr/>
        </p:nvGraphicFramePr>
        <p:xfrm>
          <a:off x="1066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78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Coffee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9" name="Google Shape;1439;p87"/>
          <p:cNvCxnSpPr/>
          <p:nvPr/>
        </p:nvCxnSpPr>
        <p:spPr>
          <a:xfrm>
            <a:off x="3200400" y="160020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0" name="Google Shape;1440;p87"/>
          <p:cNvCxnSpPr/>
          <p:nvPr/>
        </p:nvCxnSpPr>
        <p:spPr>
          <a:xfrm>
            <a:off x="1371600" y="24384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1" name="Google Shape;1441;p87"/>
          <p:cNvSpPr txBox="1"/>
          <p:nvPr/>
        </p:nvSpPr>
        <p:spPr>
          <a:xfrm>
            <a:off x="685800" y="3444875"/>
            <a:ext cx="80772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b="0" i="0" lang="en-US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Association Rule: Tea → Coffee</a:t>
            </a:r>
            <a:br>
              <a:rPr b="0" i="0" lang="en-US" sz="24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400" u="none">
              <a:solidFill>
                <a:srgbClr val="CC33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Confidence= P(Coffee|Tea)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0.75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P(Coffee)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0.9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Lift = 0.75/0.9= 0.8333 (&lt; 1, therefore is negatively associated)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Drawback of Lift &amp; Interest</a:t>
            </a:r>
            <a:endParaRPr/>
          </a:p>
        </p:txBody>
      </p:sp>
      <p:graphicFrame>
        <p:nvGraphicFramePr>
          <p:cNvPr id="1447" name="Google Shape;1447;p88"/>
          <p:cNvGraphicFramePr/>
          <p:nvPr/>
        </p:nvGraphicFramePr>
        <p:xfrm>
          <a:off x="457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920750"/>
                <a:gridCol w="927100"/>
                <a:gridCol w="920750"/>
                <a:gridCol w="8128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8" name="Google Shape;1448;p88"/>
          <p:cNvGraphicFramePr/>
          <p:nvPr/>
        </p:nvGraphicFramePr>
        <p:xfrm>
          <a:off x="48006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920750"/>
                <a:gridCol w="927100"/>
                <a:gridCol w="920750"/>
                <a:gridCol w="8128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9" name="Google Shape;14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3657600"/>
            <a:ext cx="3071812" cy="95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3733800"/>
            <a:ext cx="3381375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88"/>
          <p:cNvSpPr txBox="1"/>
          <p:nvPr/>
        </p:nvSpPr>
        <p:spPr>
          <a:xfrm>
            <a:off x="4572000" y="5105400"/>
            <a:ext cx="4419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independence: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P(X,Y)=P(X)P(Y)  =&gt; Lift = 1</a:t>
            </a:r>
            <a:endParaRPr/>
          </a:p>
        </p:txBody>
      </p:sp>
      <p:cxnSp>
        <p:nvCxnSpPr>
          <p:cNvPr id="1452" name="Google Shape;1452;p88"/>
          <p:cNvCxnSpPr/>
          <p:nvPr/>
        </p:nvCxnSpPr>
        <p:spPr>
          <a:xfrm>
            <a:off x="2667000" y="17526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3" name="Google Shape;1453;p88"/>
          <p:cNvCxnSpPr/>
          <p:nvPr/>
        </p:nvCxnSpPr>
        <p:spPr>
          <a:xfrm>
            <a:off x="838200" y="2514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4" name="Google Shape;1454;p88"/>
          <p:cNvCxnSpPr/>
          <p:nvPr/>
        </p:nvCxnSpPr>
        <p:spPr>
          <a:xfrm>
            <a:off x="7010400" y="1752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5" name="Google Shape;1455;p88"/>
          <p:cNvCxnSpPr/>
          <p:nvPr/>
        </p:nvCxnSpPr>
        <p:spPr>
          <a:xfrm>
            <a:off x="5181600" y="2514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" name="Google Shape;146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79375"/>
            <a:ext cx="6781800" cy="67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89"/>
          <p:cNvSpPr txBox="1"/>
          <p:nvPr/>
        </p:nvSpPr>
        <p:spPr>
          <a:xfrm>
            <a:off x="76200" y="377825"/>
            <a:ext cx="220980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lots of measures proposed in the literature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measures are good for certain applications, but not for others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criteria should we use to determine whether a measure is good or bad?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Apriori-style support based pruning? How does it affect these measures?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9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Properties of A Good Measure</a:t>
            </a:r>
            <a:endParaRPr/>
          </a:p>
        </p:txBody>
      </p:sp>
      <p:sp>
        <p:nvSpPr>
          <p:cNvPr id="1467" name="Google Shape;1467;p9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Piatetsky-Shapiro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properties a good measure M must satisfy: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M(A,B) = 0 if A and B are statistically independent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M(A,B) increase monotonically with P(A,B) when P(A) and P(B) remain unchanged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M(A,B) decreases monotonically with P(A) [or P(B)] when P(A,B) and P(B) [or P(A)] remain unchanged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9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Comparing Different Measures</a:t>
            </a:r>
            <a:endParaRPr/>
          </a:p>
        </p:txBody>
      </p:sp>
      <p:pic>
        <p:nvPicPr>
          <p:cNvPr id="1473" name="Google Shape;147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006475"/>
            <a:ext cx="3352800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91"/>
          <p:cNvSpPr txBox="1"/>
          <p:nvPr/>
        </p:nvSpPr>
        <p:spPr>
          <a:xfrm>
            <a:off x="1752600" y="1143000"/>
            <a:ext cx="2819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examples of contingency tables:</a:t>
            </a:r>
            <a:endParaRPr/>
          </a:p>
        </p:txBody>
      </p:sp>
      <p:pic>
        <p:nvPicPr>
          <p:cNvPr id="1475" name="Google Shape;1475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810000"/>
            <a:ext cx="8839200" cy="25225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1"/>
          <p:cNvSpPr txBox="1"/>
          <p:nvPr/>
        </p:nvSpPr>
        <p:spPr>
          <a:xfrm>
            <a:off x="152400" y="3048000"/>
            <a:ext cx="396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Rankings of contingency tables using various measures:</a:t>
            </a:r>
            <a:endParaRPr/>
          </a:p>
        </p:txBody>
      </p:sp>
      <p:sp>
        <p:nvSpPr>
          <p:cNvPr id="1477" name="Google Shape;1477;p91"/>
          <p:cNvSpPr/>
          <p:nvPr/>
        </p:nvSpPr>
        <p:spPr>
          <a:xfrm>
            <a:off x="3733800" y="6019800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91"/>
          <p:cNvSpPr/>
          <p:nvPr/>
        </p:nvSpPr>
        <p:spPr>
          <a:xfrm>
            <a:off x="5657850" y="6019800"/>
            <a:ext cx="381000" cy="3810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9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under Variable Permutation</a:t>
            </a:r>
            <a:endParaRPr/>
          </a:p>
        </p:txBody>
      </p:sp>
      <p:pic>
        <p:nvPicPr>
          <p:cNvPr id="1484" name="Google Shape;148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7" y="1543050"/>
            <a:ext cx="72485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92"/>
          <p:cNvSpPr txBox="1"/>
          <p:nvPr/>
        </p:nvSpPr>
        <p:spPr>
          <a:xfrm>
            <a:off x="609600" y="3276600"/>
            <a:ext cx="7924800" cy="287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M(A,B) = M(B,A)?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measures: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support, lift, collective strength, cosine, Jaccard, etc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measures: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confidence, conviction, Laplace, J-measure, etc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9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under Row/Column Scaling</a:t>
            </a:r>
            <a:endParaRPr/>
          </a:p>
        </p:txBody>
      </p:sp>
      <p:graphicFrame>
        <p:nvGraphicFramePr>
          <p:cNvPr id="1491" name="Google Shape;1491;p93"/>
          <p:cNvGraphicFramePr/>
          <p:nvPr/>
        </p:nvGraphicFramePr>
        <p:xfrm>
          <a:off x="838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838200"/>
                <a:gridCol w="914400"/>
                <a:gridCol w="990600"/>
                <a:gridCol w="83820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2" name="Google Shape;1492;p93"/>
          <p:cNvGraphicFramePr/>
          <p:nvPr/>
        </p:nvGraphicFramePr>
        <p:xfrm>
          <a:off x="487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838200"/>
                <a:gridCol w="914400"/>
                <a:gridCol w="990600"/>
                <a:gridCol w="83820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3" name="Google Shape;1493;p93"/>
          <p:cNvSpPr txBox="1"/>
          <p:nvPr/>
        </p:nvSpPr>
        <p:spPr>
          <a:xfrm>
            <a:off x="304800" y="121920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Grade-Gender Example (Mosteller, 1968):</a:t>
            </a:r>
            <a:endParaRPr/>
          </a:p>
        </p:txBody>
      </p:sp>
      <p:sp>
        <p:nvSpPr>
          <p:cNvPr id="1494" name="Google Shape;1494;p93"/>
          <p:cNvSpPr txBox="1"/>
          <p:nvPr/>
        </p:nvSpPr>
        <p:spPr>
          <a:xfrm>
            <a:off x="381000" y="4343400"/>
            <a:ext cx="7696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Mosteller: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Underlying association should be independent of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relative number of male and female students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 the samples</a:t>
            </a:r>
            <a:endParaRPr/>
          </a:p>
        </p:txBody>
      </p:sp>
      <p:cxnSp>
        <p:nvCxnSpPr>
          <p:cNvPr id="1495" name="Google Shape;1495;p93"/>
          <p:cNvCxnSpPr/>
          <p:nvPr/>
        </p:nvCxnSpPr>
        <p:spPr>
          <a:xfrm>
            <a:off x="6170612" y="3729037"/>
            <a:ext cx="0" cy="3841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6" name="Google Shape;1496;p93"/>
          <p:cNvCxnSpPr/>
          <p:nvPr/>
        </p:nvCxnSpPr>
        <p:spPr>
          <a:xfrm>
            <a:off x="7086600" y="3733800"/>
            <a:ext cx="0" cy="384175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7" name="Google Shape;1497;p93"/>
          <p:cNvSpPr txBox="1"/>
          <p:nvPr/>
        </p:nvSpPr>
        <p:spPr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/>
          </a:p>
        </p:txBody>
      </p:sp>
      <p:sp>
        <p:nvSpPr>
          <p:cNvPr id="1498" name="Google Shape;1498;p93"/>
          <p:cNvSpPr txBox="1"/>
          <p:nvPr/>
        </p:nvSpPr>
        <p:spPr>
          <a:xfrm>
            <a:off x="6781800" y="41148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10x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9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under Inversion Operation</a:t>
            </a:r>
            <a:endParaRPr/>
          </a:p>
        </p:txBody>
      </p:sp>
      <p:pic>
        <p:nvPicPr>
          <p:cNvPr id="1504" name="Google Shape;150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162" y="1143000"/>
            <a:ext cx="5761037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4"/>
          <p:cNvSpPr txBox="1"/>
          <p:nvPr/>
        </p:nvSpPr>
        <p:spPr>
          <a:xfrm>
            <a:off x="639762" y="16764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1</a:t>
            </a:r>
            <a:endParaRPr/>
          </a:p>
        </p:txBody>
      </p:sp>
      <p:sp>
        <p:nvSpPr>
          <p:cNvPr id="1506" name="Google Shape;1506;p94"/>
          <p:cNvSpPr txBox="1"/>
          <p:nvPr/>
        </p:nvSpPr>
        <p:spPr>
          <a:xfrm>
            <a:off x="639762" y="5029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N</a:t>
            </a:r>
            <a:endParaRPr/>
          </a:p>
        </p:txBody>
      </p:sp>
      <p:cxnSp>
        <p:nvCxnSpPr>
          <p:cNvPr id="1507" name="Google Shape;1507;p94"/>
          <p:cNvCxnSpPr/>
          <p:nvPr/>
        </p:nvCxnSpPr>
        <p:spPr>
          <a:xfrm>
            <a:off x="1935162" y="18288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8" name="Google Shape;1508;p94"/>
          <p:cNvCxnSpPr/>
          <p:nvPr/>
        </p:nvCxnSpPr>
        <p:spPr>
          <a:xfrm>
            <a:off x="1935162" y="51816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9" name="Google Shape;1509;p94"/>
          <p:cNvSpPr txBox="1"/>
          <p:nvPr/>
        </p:nvSpPr>
        <p:spPr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Mining Association Rules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Two-step approach: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Frequent Itemset Generation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29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all itemsets whose support ≥ minsup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Rule Generation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29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high confidence rules from each frequent itemset, where each rule is a binary partitioning of a frequent itemset</a:t>
            </a:r>
            <a:endParaRPr/>
          </a:p>
          <a:p>
            <a:pPr indent="-400050" lvl="0" marL="533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 itemset generation is still computationally expensive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9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φ-Coefficient</a:t>
            </a:r>
            <a:endParaRPr/>
          </a:p>
        </p:txBody>
      </p:sp>
      <p:sp>
        <p:nvSpPr>
          <p:cNvPr id="1515" name="Google Shape;1515;p95"/>
          <p:cNvSpPr txBox="1"/>
          <p:nvPr>
            <p:ph idx="1" type="body"/>
          </p:nvPr>
        </p:nvSpPr>
        <p:spPr>
          <a:xfrm>
            <a:off x="304800" y="1066800"/>
            <a:ext cx="84248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φ-coefficient is analogous to correlation coefficient for continuous variables</a:t>
            </a:r>
            <a:endParaRPr/>
          </a:p>
        </p:txBody>
      </p:sp>
      <p:graphicFrame>
        <p:nvGraphicFramePr>
          <p:cNvPr id="1516" name="Google Shape;1516;p95"/>
          <p:cNvGraphicFramePr/>
          <p:nvPr/>
        </p:nvGraphicFramePr>
        <p:xfrm>
          <a:off x="533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7" name="Google Shape;1517;p95"/>
          <p:cNvGraphicFramePr/>
          <p:nvPr/>
        </p:nvGraphicFramePr>
        <p:xfrm>
          <a:off x="51816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{9E5E83AA-4A40-4AEC-95AC-B45C501B1EF5}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18" name="Google Shape;151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" y="4191000"/>
            <a:ext cx="4017962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95"/>
          <p:cNvSpPr txBox="1"/>
          <p:nvPr/>
        </p:nvSpPr>
        <p:spPr>
          <a:xfrm>
            <a:off x="1447800" y="58674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φ Coefficient is the same for both tables</a:t>
            </a:r>
            <a:endParaRPr/>
          </a:p>
        </p:txBody>
      </p:sp>
      <p:pic>
        <p:nvPicPr>
          <p:cNvPr id="1520" name="Google Shape;1520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162" y="4191000"/>
            <a:ext cx="4017962" cy="151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1" name="Google Shape;1521;p95"/>
          <p:cNvCxnSpPr/>
          <p:nvPr/>
        </p:nvCxnSpPr>
        <p:spPr>
          <a:xfrm>
            <a:off x="2514600" y="22098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2" name="Google Shape;1522;p95"/>
          <p:cNvCxnSpPr/>
          <p:nvPr/>
        </p:nvCxnSpPr>
        <p:spPr>
          <a:xfrm>
            <a:off x="838200" y="29718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3" name="Google Shape;1523;p95"/>
          <p:cNvCxnSpPr/>
          <p:nvPr/>
        </p:nvCxnSpPr>
        <p:spPr>
          <a:xfrm>
            <a:off x="7162800" y="22098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4" name="Google Shape;1524;p95"/>
          <p:cNvCxnSpPr/>
          <p:nvPr/>
        </p:nvCxnSpPr>
        <p:spPr>
          <a:xfrm>
            <a:off x="5486400" y="29718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9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under Null Addition</a:t>
            </a:r>
            <a:endParaRPr/>
          </a:p>
        </p:txBody>
      </p:sp>
      <p:pic>
        <p:nvPicPr>
          <p:cNvPr id="1530" name="Google Shape;153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87" y="1524000"/>
            <a:ext cx="7248525" cy="127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96"/>
          <p:cNvSpPr txBox="1"/>
          <p:nvPr/>
        </p:nvSpPr>
        <p:spPr>
          <a:xfrm>
            <a:off x="609600" y="3276600"/>
            <a:ext cx="80772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Invariant measures: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support, cosine, Jaccard, etc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Non-invariant measures: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correlation, Gini, mutual information, odds ratio, etc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97"/>
          <p:cNvSpPr txBox="1"/>
          <p:nvPr>
            <p:ph type="title"/>
          </p:nvPr>
        </p:nvSpPr>
        <p:spPr>
          <a:xfrm>
            <a:off x="228600" y="1524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Measures have Different Properties</a:t>
            </a:r>
            <a:endParaRPr/>
          </a:p>
        </p:txBody>
      </p:sp>
      <p:pic>
        <p:nvPicPr>
          <p:cNvPr id="1537" name="Google Shape;153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66800"/>
            <a:ext cx="8915400" cy="567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Support-based Pruning</a:t>
            </a:r>
            <a:endParaRPr/>
          </a:p>
        </p:txBody>
      </p:sp>
      <p:sp>
        <p:nvSpPr>
          <p:cNvPr id="1543" name="Google Shape;1543;p9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association rule mining algorithms use support measure to prune rules and itemsets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effect of support pruning on correlation of itemsets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10000 random contingency tables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support and pairwise correlation for each table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support-based pruning and examine the tables that are removed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9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pic>
        <p:nvPicPr>
          <p:cNvPr id="1549" name="Google Shape;154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43000"/>
            <a:ext cx="7239000" cy="5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0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pic>
        <p:nvPicPr>
          <p:cNvPr id="1555" name="Google Shape;155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4191000" cy="283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914400"/>
            <a:ext cx="4191000" cy="283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644900"/>
            <a:ext cx="4191000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00"/>
          <p:cNvSpPr txBox="1"/>
          <p:nvPr/>
        </p:nvSpPr>
        <p:spPr>
          <a:xfrm>
            <a:off x="533400" y="4419600"/>
            <a:ext cx="3505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Support-based pruning eliminates mostly negatively correlated itemsets</a:t>
            </a:r>
            <a:endParaRPr/>
          </a:p>
        </p:txBody>
      </p:sp>
      <p:cxnSp>
        <p:nvCxnSpPr>
          <p:cNvPr id="1559" name="Google Shape;1559;p100"/>
          <p:cNvCxnSpPr/>
          <p:nvPr/>
        </p:nvCxnSpPr>
        <p:spPr>
          <a:xfrm rot="10800000">
            <a:off x="2286000" y="1371600"/>
            <a:ext cx="0" cy="1752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0" name="Google Shape;1560;p100"/>
          <p:cNvCxnSpPr/>
          <p:nvPr/>
        </p:nvCxnSpPr>
        <p:spPr>
          <a:xfrm rot="10800000">
            <a:off x="6858000" y="1371600"/>
            <a:ext cx="0" cy="1752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61" name="Google Shape;1561;p100"/>
          <p:cNvCxnSpPr/>
          <p:nvPr/>
        </p:nvCxnSpPr>
        <p:spPr>
          <a:xfrm rot="10800000">
            <a:off x="6858000" y="4114800"/>
            <a:ext cx="0" cy="17526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0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sp>
        <p:nvSpPr>
          <p:cNvPr id="1567" name="Google Shape;1567;p10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 how support-based pruning affects other measures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10000 contingency tables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each table according to the different measures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pair-wise correlation between the measures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0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pic>
        <p:nvPicPr>
          <p:cNvPr id="1573" name="Google Shape;1573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50403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102"/>
          <p:cNvSpPr txBox="1"/>
          <p:nvPr/>
        </p:nvSpPr>
        <p:spPr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Support Pruning (All Pairs)</a:t>
            </a:r>
            <a:endParaRPr/>
          </a:p>
        </p:txBody>
      </p:sp>
      <p:sp>
        <p:nvSpPr>
          <p:cNvPr id="1575" name="Google Shape;1575;p102"/>
          <p:cNvSpPr txBox="1"/>
          <p:nvPr/>
        </p:nvSpPr>
        <p:spPr>
          <a:xfrm>
            <a:off x="457200" y="5257800"/>
            <a:ext cx="44196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 cells indicate correlation between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the pair of measures &gt; 0.85 </a:t>
            </a:r>
            <a:endParaRPr/>
          </a:p>
          <a:p>
            <a:pPr indent="-85725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40.14% pairs have correlation &gt; 0.85</a:t>
            </a:r>
            <a:endParaRPr/>
          </a:p>
        </p:txBody>
      </p:sp>
      <p:pic>
        <p:nvPicPr>
          <p:cNvPr id="1576" name="Google Shape;1576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752600"/>
            <a:ext cx="4040187" cy="28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102"/>
          <p:cNvSpPr/>
          <p:nvPr/>
        </p:nvSpPr>
        <p:spPr>
          <a:xfrm>
            <a:off x="3611562" y="2330450"/>
            <a:ext cx="228600" cy="2286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102"/>
          <p:cNvSpPr txBox="1"/>
          <p:nvPr/>
        </p:nvSpPr>
        <p:spPr>
          <a:xfrm>
            <a:off x="5257800" y="48006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 between Correlation &amp; Jaccard Measure</a:t>
            </a:r>
            <a:endParaRPr/>
          </a:p>
        </p:txBody>
      </p:sp>
      <p:cxnSp>
        <p:nvCxnSpPr>
          <p:cNvPr id="1579" name="Google Shape;1579;p102"/>
          <p:cNvCxnSpPr/>
          <p:nvPr/>
        </p:nvCxnSpPr>
        <p:spPr>
          <a:xfrm>
            <a:off x="3962400" y="2438400"/>
            <a:ext cx="1143000" cy="0"/>
          </a:xfrm>
          <a:prstGeom prst="straightConnector1">
            <a:avLst/>
          </a:prstGeom>
          <a:noFill/>
          <a:ln cap="flat" cmpd="sng" w="2222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10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sp>
        <p:nvSpPr>
          <p:cNvPr id="1585" name="Google Shape;1585;p103"/>
          <p:cNvSpPr txBox="1"/>
          <p:nvPr/>
        </p:nvSpPr>
        <p:spPr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0.5% ≤ support ≤ 50%</a:t>
            </a:r>
            <a:endParaRPr/>
          </a:p>
        </p:txBody>
      </p:sp>
      <p:sp>
        <p:nvSpPr>
          <p:cNvPr id="1586" name="Google Shape;1586;p103"/>
          <p:cNvSpPr txBox="1"/>
          <p:nvPr/>
        </p:nvSpPr>
        <p:spPr>
          <a:xfrm>
            <a:off x="457200" y="5334000"/>
            <a:ext cx="419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61.45% pairs have correlation &gt; 0.85</a:t>
            </a:r>
            <a:endParaRPr/>
          </a:p>
        </p:txBody>
      </p:sp>
      <p:pic>
        <p:nvPicPr>
          <p:cNvPr id="1587" name="Google Shape;158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12" y="1654175"/>
            <a:ext cx="50403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03"/>
          <p:cNvSpPr/>
          <p:nvPr/>
        </p:nvSpPr>
        <p:spPr>
          <a:xfrm>
            <a:off x="3417887" y="2678112"/>
            <a:ext cx="228600" cy="2286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9" name="Google Shape;1589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9850" y="1752600"/>
            <a:ext cx="4040187" cy="2840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103"/>
          <p:cNvSpPr txBox="1"/>
          <p:nvPr/>
        </p:nvSpPr>
        <p:spPr>
          <a:xfrm>
            <a:off x="5334000" y="469265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 between Correlation &amp; Jaccard Measure: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5" name="Google Shape;159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8300"/>
            <a:ext cx="5040312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0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Effect of Support-based Pruning</a:t>
            </a:r>
            <a:endParaRPr/>
          </a:p>
        </p:txBody>
      </p:sp>
      <p:sp>
        <p:nvSpPr>
          <p:cNvPr id="1597" name="Google Shape;1597;p104"/>
          <p:cNvSpPr txBox="1"/>
          <p:nvPr/>
        </p:nvSpPr>
        <p:spPr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0.5% ≤ support ≤ 30%</a:t>
            </a:r>
            <a:endParaRPr/>
          </a:p>
        </p:txBody>
      </p:sp>
      <p:sp>
        <p:nvSpPr>
          <p:cNvPr id="1598" name="Google Shape;1598;p104"/>
          <p:cNvSpPr txBox="1"/>
          <p:nvPr/>
        </p:nvSpPr>
        <p:spPr>
          <a:xfrm>
            <a:off x="457200" y="5334000"/>
            <a:ext cx="419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76.42% pairs have correlation &gt; 0.85</a:t>
            </a:r>
            <a:endParaRPr/>
          </a:p>
        </p:txBody>
      </p:sp>
      <p:sp>
        <p:nvSpPr>
          <p:cNvPr id="1599" name="Google Shape;1599;p104"/>
          <p:cNvSpPr/>
          <p:nvPr/>
        </p:nvSpPr>
        <p:spPr>
          <a:xfrm>
            <a:off x="3079750" y="3225800"/>
            <a:ext cx="228600" cy="228600"/>
          </a:xfrm>
          <a:prstGeom prst="ellipse">
            <a:avLst/>
          </a:prstGeom>
          <a:noFill/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0" name="Google Shape;160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752600"/>
            <a:ext cx="4040187" cy="2840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04"/>
          <p:cNvSpPr txBox="1"/>
          <p:nvPr/>
        </p:nvSpPr>
        <p:spPr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Plot between Correlation &amp; Jaccard Measure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Generation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0600"/>
            <a:ext cx="7034212" cy="5313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d items, there are 2</a:t>
            </a:r>
            <a:r>
              <a:rPr b="1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possible candidate itemsets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0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Subjective Interestingness Measure</a:t>
            </a:r>
            <a:endParaRPr/>
          </a:p>
        </p:txBody>
      </p:sp>
      <p:sp>
        <p:nvSpPr>
          <p:cNvPr id="1607" name="Google Shape;1607;p10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measure: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patterns based on statistics computed from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21 measures of association (support, confidence, Laplace, Gini, mutual information, Jaccard, etc).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measure: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 patterns according to user’s interpretation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pattern is subjectively interesting if it contradicts the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expectation of a user (Silberschatz &amp; Tuzhilin)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pattern is subjectively interesting if it is actionable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(Silberschatz &amp; Tuzhilin)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0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Interestingness via Unexpectedness</a:t>
            </a:r>
            <a:endParaRPr/>
          </a:p>
        </p:txBody>
      </p:sp>
      <p:sp>
        <p:nvSpPr>
          <p:cNvPr id="1613" name="Google Shape;1613;p106"/>
          <p:cNvSpPr txBox="1"/>
          <p:nvPr>
            <p:ph idx="1" type="body"/>
          </p:nvPr>
        </p:nvSpPr>
        <p:spPr>
          <a:xfrm>
            <a:off x="411162" y="990600"/>
            <a:ext cx="8318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model expectation of users (domain knowledge)</a:t>
            </a:r>
            <a:endParaRPr/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combine expectation of users with evidence from data (i.e., extracted patterns)</a:t>
            </a:r>
            <a:endParaRPr/>
          </a:p>
        </p:txBody>
      </p:sp>
      <p:sp>
        <p:nvSpPr>
          <p:cNvPr id="1614" name="Google Shape;1614;p106"/>
          <p:cNvSpPr txBox="1"/>
          <p:nvPr/>
        </p:nvSpPr>
        <p:spPr>
          <a:xfrm>
            <a:off x="5222875" y="1947862"/>
            <a:ext cx="3508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15" name="Google Shape;1615;p106"/>
          <p:cNvSpPr txBox="1"/>
          <p:nvPr/>
        </p:nvSpPr>
        <p:spPr>
          <a:xfrm>
            <a:off x="5545137" y="2033587"/>
            <a:ext cx="2746375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expected to be frequent</a:t>
            </a:r>
            <a:endParaRPr/>
          </a:p>
        </p:txBody>
      </p:sp>
      <p:sp>
        <p:nvSpPr>
          <p:cNvPr id="1616" name="Google Shape;1616;p106"/>
          <p:cNvSpPr txBox="1"/>
          <p:nvPr/>
        </p:nvSpPr>
        <p:spPr>
          <a:xfrm>
            <a:off x="5243512" y="2368550"/>
            <a:ext cx="2651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617" name="Google Shape;1617;p106"/>
          <p:cNvSpPr txBox="1"/>
          <p:nvPr/>
        </p:nvSpPr>
        <p:spPr>
          <a:xfrm>
            <a:off x="5545137" y="2473325"/>
            <a:ext cx="2895600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expected to be infrequent</a:t>
            </a:r>
            <a:endParaRPr/>
          </a:p>
        </p:txBody>
      </p:sp>
      <p:sp>
        <p:nvSpPr>
          <p:cNvPr id="1618" name="Google Shape;1618;p106"/>
          <p:cNvSpPr txBox="1"/>
          <p:nvPr/>
        </p:nvSpPr>
        <p:spPr>
          <a:xfrm>
            <a:off x="5545137" y="2840037"/>
            <a:ext cx="2451100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found to be frequent</a:t>
            </a:r>
            <a:endParaRPr/>
          </a:p>
        </p:txBody>
      </p:sp>
      <p:sp>
        <p:nvSpPr>
          <p:cNvPr id="1619" name="Google Shape;1619;p106"/>
          <p:cNvSpPr txBox="1"/>
          <p:nvPr/>
        </p:nvSpPr>
        <p:spPr>
          <a:xfrm>
            <a:off x="5173662" y="2824162"/>
            <a:ext cx="250825" cy="2524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106"/>
          <p:cNvSpPr txBox="1"/>
          <p:nvPr/>
        </p:nvSpPr>
        <p:spPr>
          <a:xfrm>
            <a:off x="5545137" y="3284537"/>
            <a:ext cx="2600325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found to be infrequent</a:t>
            </a:r>
            <a:endParaRPr/>
          </a:p>
        </p:txBody>
      </p:sp>
      <p:sp>
        <p:nvSpPr>
          <p:cNvPr id="1621" name="Google Shape;1621;p106"/>
          <p:cNvSpPr txBox="1"/>
          <p:nvPr/>
        </p:nvSpPr>
        <p:spPr>
          <a:xfrm>
            <a:off x="5202237" y="3971925"/>
            <a:ext cx="3508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22" name="Google Shape;1622;p106"/>
          <p:cNvSpPr txBox="1"/>
          <p:nvPr/>
        </p:nvSpPr>
        <p:spPr>
          <a:xfrm>
            <a:off x="5243512" y="4456112"/>
            <a:ext cx="2651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623" name="Google Shape;1623;p106"/>
          <p:cNvSpPr txBox="1"/>
          <p:nvPr/>
        </p:nvSpPr>
        <p:spPr>
          <a:xfrm>
            <a:off x="5173662" y="4014787"/>
            <a:ext cx="250825" cy="2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106"/>
          <p:cNvSpPr txBox="1"/>
          <p:nvPr/>
        </p:nvSpPr>
        <p:spPr>
          <a:xfrm>
            <a:off x="5173662" y="4554537"/>
            <a:ext cx="250825" cy="250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06"/>
          <p:cNvSpPr txBox="1"/>
          <p:nvPr/>
        </p:nvSpPr>
        <p:spPr>
          <a:xfrm>
            <a:off x="6005512" y="4051300"/>
            <a:ext cx="1635125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Patterns</a:t>
            </a:r>
            <a:endParaRPr/>
          </a:p>
        </p:txBody>
      </p:sp>
      <p:sp>
        <p:nvSpPr>
          <p:cNvPr id="1626" name="Google Shape;1626;p106"/>
          <p:cNvSpPr txBox="1"/>
          <p:nvPr/>
        </p:nvSpPr>
        <p:spPr>
          <a:xfrm>
            <a:off x="5661025" y="3952875"/>
            <a:ext cx="2651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627" name="Google Shape;1627;p106"/>
          <p:cNvSpPr/>
          <p:nvPr/>
        </p:nvSpPr>
        <p:spPr>
          <a:xfrm>
            <a:off x="5597525" y="4016375"/>
            <a:ext cx="250825" cy="250825"/>
          </a:xfrm>
          <a:custGeom>
            <a:rect b="b" l="l" r="r" t="t"/>
            <a:pathLst>
              <a:path extrusionOk="0" h="316" w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06"/>
          <p:cNvSpPr txBox="1"/>
          <p:nvPr/>
        </p:nvSpPr>
        <p:spPr>
          <a:xfrm>
            <a:off x="5619750" y="4456112"/>
            <a:ext cx="35083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629" name="Google Shape;1629;p106"/>
          <p:cNvSpPr/>
          <p:nvPr/>
        </p:nvSpPr>
        <p:spPr>
          <a:xfrm>
            <a:off x="5592762" y="4540250"/>
            <a:ext cx="250825" cy="250825"/>
          </a:xfrm>
          <a:custGeom>
            <a:rect b="b" l="l" r="r" t="t"/>
            <a:pathLst>
              <a:path extrusionOk="0" h="316" w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06"/>
          <p:cNvSpPr txBox="1"/>
          <p:nvPr/>
        </p:nvSpPr>
        <p:spPr>
          <a:xfrm>
            <a:off x="6005512" y="4554537"/>
            <a:ext cx="18589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Unexpected Patterns</a:t>
            </a:r>
            <a:endParaRPr/>
          </a:p>
        </p:txBody>
      </p:sp>
      <p:sp>
        <p:nvSpPr>
          <p:cNvPr id="1631" name="Google Shape;1631;p106"/>
          <p:cNvSpPr/>
          <p:nvPr/>
        </p:nvSpPr>
        <p:spPr>
          <a:xfrm>
            <a:off x="5181600" y="3276600"/>
            <a:ext cx="250825" cy="250825"/>
          </a:xfrm>
          <a:custGeom>
            <a:rect b="b" l="l" r="r" t="t"/>
            <a:pathLst>
              <a:path extrusionOk="0" h="316" w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2" name="Google Shape;1632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3609975" cy="357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Interestingness via Unexpectedness</a:t>
            </a:r>
            <a:endParaRPr/>
          </a:p>
        </p:txBody>
      </p:sp>
      <p:sp>
        <p:nvSpPr>
          <p:cNvPr id="1638" name="Google Shape;1638;p10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Data (Cooley et al 2001)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knowledge in the form of site structure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itemset F = {X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Web pages)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L: number of links connecting the pages 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lfactor = L / (k × k-1)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cfactor = 1 (if graph is connected), 0 (disconnected graph)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evidence = cfactor × lfactor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 evidence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Dempster-Shafer theory to combine domain knowledge and evidence from data</a:t>
            </a:r>
            <a:endParaRPr/>
          </a:p>
        </p:txBody>
      </p:sp>
      <p:pic>
        <p:nvPicPr>
          <p:cNvPr id="1639" name="Google Shape;163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343400"/>
            <a:ext cx="28829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Frequent Itemset Generation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Brute-force approach: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itemset in the lattice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candidate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frequent itemset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support of each candidate by scanning the database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each transaction against every candidate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~ O(NMw) =&gt;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Expensive since M = 2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  <a:endParaRPr/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87" y="2743200"/>
            <a:ext cx="728186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7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0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