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5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6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  <p:sldMasterId id="2147483663" r:id="rId6"/>
    <p:sldMasterId id="2147483664" r:id="rId7"/>
    <p:sldMasterId id="2147483665" r:id="rId8"/>
    <p:sldMasterId id="2147483666" r:id="rId9"/>
    <p:sldMasterId id="2147483667" r:id="rId10"/>
    <p:sldMasterId id="2147483668" r:id="rId11"/>
    <p:sldMasterId id="2147483669" r:id="rId12"/>
    <p:sldMasterId id="2147483670" r:id="rId13"/>
    <p:sldMasterId id="2147483671" r:id="rId14"/>
    <p:sldMasterId id="2147483672" r:id="rId15"/>
    <p:sldMasterId id="2147483673" r:id="rId16"/>
    <p:sldMasterId id="2147483674" r:id="rId17"/>
    <p:sldMasterId id="2147483675" r:id="rId18"/>
    <p:sldMasterId id="2147483676" r:id="rId19"/>
  </p:sldMasterIdLst>
  <p:notesMasterIdLst>
    <p:notesMasterId r:id="rId20"/>
  </p:notesMasterIdLst>
  <p:sldIdLst>
    <p:sldId id="256" r:id="rId21"/>
    <p:sldId id="257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70" r:id="rId35"/>
    <p:sldId id="271" r:id="rId36"/>
    <p:sldId id="272" r:id="rId37"/>
    <p:sldId id="273" r:id="rId38"/>
    <p:sldId id="274" r:id="rId39"/>
    <p:sldId id="275" r:id="rId40"/>
    <p:sldId id="276" r:id="rId41"/>
    <p:sldId id="277" r:id="rId42"/>
    <p:sldId id="278" r:id="rId43"/>
    <p:sldId id="279" r:id="rId44"/>
    <p:sldId id="280" r:id="rId45"/>
    <p:sldId id="281" r:id="rId46"/>
    <p:sldId id="282" r:id="rId47"/>
    <p:sldId id="283" r:id="rId48"/>
    <p:sldId id="284" r:id="rId49"/>
    <p:sldId id="285" r:id="rId50"/>
    <p:sldId id="286" r:id="rId51"/>
    <p:sldId id="287" r:id="rId52"/>
    <p:sldId id="288" r:id="rId53"/>
    <p:sldId id="289" r:id="rId54"/>
    <p:sldId id="290" r:id="rId55"/>
    <p:sldId id="291" r:id="rId56"/>
    <p:sldId id="292" r:id="rId57"/>
    <p:sldId id="293" r:id="rId58"/>
    <p:sldId id="294" r:id="rId59"/>
    <p:sldId id="295" r:id="rId60"/>
    <p:sldId id="296" r:id="rId61"/>
    <p:sldId id="297" r:id="rId62"/>
    <p:sldId id="298" r:id="rId63"/>
    <p:sldId id="299" r:id="rId64"/>
    <p:sldId id="300" r:id="rId65"/>
    <p:sldId id="301" r:id="rId66"/>
    <p:sldId id="302" r:id="rId67"/>
    <p:sldId id="303" r:id="rId68"/>
    <p:sldId id="304" r:id="rId69"/>
    <p:sldId id="305" r:id="rId70"/>
    <p:sldId id="306" r:id="rId71"/>
    <p:sldId id="307" r:id="rId72"/>
    <p:sldId id="308" r:id="rId73"/>
    <p:sldId id="309" r:id="rId74"/>
    <p:sldId id="310" r:id="rId75"/>
    <p:sldId id="311" r:id="rId76"/>
    <p:sldId id="312" r:id="rId77"/>
    <p:sldId id="313" r:id="rId78"/>
    <p:sldId id="314" r:id="rId79"/>
    <p:sldId id="315" r:id="rId80"/>
    <p:sldId id="316" r:id="rId81"/>
    <p:sldId id="317" r:id="rId82"/>
    <p:sldId id="318" r:id="rId83"/>
    <p:sldId id="319" r:id="rId84"/>
    <p:sldId id="320" r:id="rId85"/>
    <p:sldId id="321" r:id="rId86"/>
    <p:sldId id="322" r:id="rId87"/>
    <p:sldId id="323" r:id="rId88"/>
    <p:sldId id="324" r:id="rId89"/>
    <p:sldId id="325" r:id="rId90"/>
    <p:sldId id="326" r:id="rId91"/>
    <p:sldId id="327" r:id="rId92"/>
    <p:sldId id="328" r:id="rId93"/>
    <p:sldId id="329" r:id="rId94"/>
    <p:sldId id="330" r:id="rId95"/>
    <p:sldId id="331" r:id="rId96"/>
    <p:sldId id="332" r:id="rId97"/>
    <p:sldId id="333" r:id="rId98"/>
    <p:sldId id="334" r:id="rId99"/>
    <p:sldId id="335" r:id="rId100"/>
    <p:sldId id="336" r:id="rId101"/>
    <p:sldId id="337" r:id="rId102"/>
    <p:sldId id="338" r:id="rId103"/>
    <p:sldId id="339" r:id="rId104"/>
    <p:sldId id="340" r:id="rId105"/>
    <p:sldId id="341" r:id="rId106"/>
    <p:sldId id="342" r:id="rId107"/>
    <p:sldId id="343" r:id="rId108"/>
  </p:sldIdLst>
  <p:sldSz cy="6858000" cx="9144000"/>
  <p:notesSz cx="7315200" cy="9601200"/>
  <p:embeddedFontLst>
    <p:embeddedFont>
      <p:font typeface="Tahoma"/>
      <p:regular r:id="rId109"/>
      <p:bold r:id="rId1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736">
          <p15:clr>
            <a:srgbClr val="000000"/>
          </p15:clr>
        </p15:guide>
      </p15:sldGuideLst>
    </p:ext>
    <p:ext uri="{2D200454-40CA-4A62-9FC3-DE9A4176ACB9}">
      <p15:notesGuideLst>
        <p15:guide id="1" orient="horz" pos="3025">
          <p15:clr>
            <a:srgbClr val="000000"/>
          </p15:clr>
        </p15:guide>
        <p15:guide id="2" pos="2305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0E6296-7A28-4973-BB38-F2839DC2FC9B}">
  <a:tblStyle styleId="{D30E6296-7A28-4973-BB38-F2839DC2FC9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736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5" orient="horz"/>
        <p:guide pos="2305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0.xml"/><Relationship Id="rId42" Type="http://schemas.openxmlformats.org/officeDocument/2006/relationships/slide" Target="slides/slide22.xml"/><Relationship Id="rId41" Type="http://schemas.openxmlformats.org/officeDocument/2006/relationships/slide" Target="slides/slide21.xml"/><Relationship Id="rId44" Type="http://schemas.openxmlformats.org/officeDocument/2006/relationships/slide" Target="slides/slide24.xml"/><Relationship Id="rId43" Type="http://schemas.openxmlformats.org/officeDocument/2006/relationships/slide" Target="slides/slide23.xml"/><Relationship Id="rId46" Type="http://schemas.openxmlformats.org/officeDocument/2006/relationships/slide" Target="slides/slide26.xml"/><Relationship Id="rId45" Type="http://schemas.openxmlformats.org/officeDocument/2006/relationships/slide" Target="slides/slide25.xml"/><Relationship Id="rId107" Type="http://schemas.openxmlformats.org/officeDocument/2006/relationships/slide" Target="slides/slide87.xml"/><Relationship Id="rId106" Type="http://schemas.openxmlformats.org/officeDocument/2006/relationships/slide" Target="slides/slide86.xml"/><Relationship Id="rId105" Type="http://schemas.openxmlformats.org/officeDocument/2006/relationships/slide" Target="slides/slide85.xml"/><Relationship Id="rId104" Type="http://schemas.openxmlformats.org/officeDocument/2006/relationships/slide" Target="slides/slide84.xml"/><Relationship Id="rId109" Type="http://schemas.openxmlformats.org/officeDocument/2006/relationships/font" Target="fonts/Tahoma-regular.fntdata"/><Relationship Id="rId108" Type="http://schemas.openxmlformats.org/officeDocument/2006/relationships/slide" Target="slides/slide88.xml"/><Relationship Id="rId48" Type="http://schemas.openxmlformats.org/officeDocument/2006/relationships/slide" Target="slides/slide28.xml"/><Relationship Id="rId47" Type="http://schemas.openxmlformats.org/officeDocument/2006/relationships/slide" Target="slides/slide27.xml"/><Relationship Id="rId49" Type="http://schemas.openxmlformats.org/officeDocument/2006/relationships/slide" Target="slides/slide29.xml"/><Relationship Id="rId103" Type="http://schemas.openxmlformats.org/officeDocument/2006/relationships/slide" Target="slides/slide83.xml"/><Relationship Id="rId102" Type="http://schemas.openxmlformats.org/officeDocument/2006/relationships/slide" Target="slides/slide82.xml"/><Relationship Id="rId101" Type="http://schemas.openxmlformats.org/officeDocument/2006/relationships/slide" Target="slides/slide81.xml"/><Relationship Id="rId100" Type="http://schemas.openxmlformats.org/officeDocument/2006/relationships/slide" Target="slides/slide80.xml"/><Relationship Id="rId31" Type="http://schemas.openxmlformats.org/officeDocument/2006/relationships/slide" Target="slides/slide11.xml"/><Relationship Id="rId30" Type="http://schemas.openxmlformats.org/officeDocument/2006/relationships/slide" Target="slides/slide10.xml"/><Relationship Id="rId33" Type="http://schemas.openxmlformats.org/officeDocument/2006/relationships/slide" Target="slides/slide13.xml"/><Relationship Id="rId32" Type="http://schemas.openxmlformats.org/officeDocument/2006/relationships/slide" Target="slides/slide12.xml"/><Relationship Id="rId35" Type="http://schemas.openxmlformats.org/officeDocument/2006/relationships/slide" Target="slides/slide15.xml"/><Relationship Id="rId34" Type="http://schemas.openxmlformats.org/officeDocument/2006/relationships/slide" Target="slides/slide14.xml"/><Relationship Id="rId37" Type="http://schemas.openxmlformats.org/officeDocument/2006/relationships/slide" Target="slides/slide17.xml"/><Relationship Id="rId36" Type="http://schemas.openxmlformats.org/officeDocument/2006/relationships/slide" Target="slides/slide16.xml"/><Relationship Id="rId39" Type="http://schemas.openxmlformats.org/officeDocument/2006/relationships/slide" Target="slides/slide19.xml"/><Relationship Id="rId38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2" Type="http://schemas.openxmlformats.org/officeDocument/2006/relationships/slide" Target="slides/slide2.xml"/><Relationship Id="rId21" Type="http://schemas.openxmlformats.org/officeDocument/2006/relationships/slide" Target="slides/slide1.xml"/><Relationship Id="rId24" Type="http://schemas.openxmlformats.org/officeDocument/2006/relationships/slide" Target="slides/slide4.xml"/><Relationship Id="rId23" Type="http://schemas.openxmlformats.org/officeDocument/2006/relationships/slide" Target="slides/slide3.xml"/><Relationship Id="rId26" Type="http://schemas.openxmlformats.org/officeDocument/2006/relationships/slide" Target="slides/slide6.xml"/><Relationship Id="rId25" Type="http://schemas.openxmlformats.org/officeDocument/2006/relationships/slide" Target="slides/slide5.xml"/><Relationship Id="rId28" Type="http://schemas.openxmlformats.org/officeDocument/2006/relationships/slide" Target="slides/slide8.xml"/><Relationship Id="rId27" Type="http://schemas.openxmlformats.org/officeDocument/2006/relationships/slide" Target="slides/slide7.xml"/><Relationship Id="rId29" Type="http://schemas.openxmlformats.org/officeDocument/2006/relationships/slide" Target="slides/slide9.xml"/><Relationship Id="rId95" Type="http://schemas.openxmlformats.org/officeDocument/2006/relationships/slide" Target="slides/slide75.xml"/><Relationship Id="rId94" Type="http://schemas.openxmlformats.org/officeDocument/2006/relationships/slide" Target="slides/slide74.xml"/><Relationship Id="rId97" Type="http://schemas.openxmlformats.org/officeDocument/2006/relationships/slide" Target="slides/slide77.xml"/><Relationship Id="rId96" Type="http://schemas.openxmlformats.org/officeDocument/2006/relationships/slide" Target="slides/slide76.xml"/><Relationship Id="rId11" Type="http://schemas.openxmlformats.org/officeDocument/2006/relationships/slideMaster" Target="slideMasters/slideMaster7.xml"/><Relationship Id="rId99" Type="http://schemas.openxmlformats.org/officeDocument/2006/relationships/slide" Target="slides/slide79.xml"/><Relationship Id="rId10" Type="http://schemas.openxmlformats.org/officeDocument/2006/relationships/slideMaster" Target="slideMasters/slideMaster6.xml"/><Relationship Id="rId98" Type="http://schemas.openxmlformats.org/officeDocument/2006/relationships/slide" Target="slides/slide78.xml"/><Relationship Id="rId13" Type="http://schemas.openxmlformats.org/officeDocument/2006/relationships/slideMaster" Target="slideMasters/slideMaster9.xml"/><Relationship Id="rId12" Type="http://schemas.openxmlformats.org/officeDocument/2006/relationships/slideMaster" Target="slideMasters/slideMaster8.xml"/><Relationship Id="rId91" Type="http://schemas.openxmlformats.org/officeDocument/2006/relationships/slide" Target="slides/slide71.xml"/><Relationship Id="rId90" Type="http://schemas.openxmlformats.org/officeDocument/2006/relationships/slide" Target="slides/slide70.xml"/><Relationship Id="rId93" Type="http://schemas.openxmlformats.org/officeDocument/2006/relationships/slide" Target="slides/slide73.xml"/><Relationship Id="rId92" Type="http://schemas.openxmlformats.org/officeDocument/2006/relationships/slide" Target="slides/slide72.xml"/><Relationship Id="rId15" Type="http://schemas.openxmlformats.org/officeDocument/2006/relationships/slideMaster" Target="slideMasters/slideMaster11.xml"/><Relationship Id="rId110" Type="http://schemas.openxmlformats.org/officeDocument/2006/relationships/font" Target="fonts/Tahoma-bold.fntdata"/><Relationship Id="rId14" Type="http://schemas.openxmlformats.org/officeDocument/2006/relationships/slideMaster" Target="slideMasters/slideMaster10.xml"/><Relationship Id="rId17" Type="http://schemas.openxmlformats.org/officeDocument/2006/relationships/slideMaster" Target="slideMasters/slideMaster13.xml"/><Relationship Id="rId16" Type="http://schemas.openxmlformats.org/officeDocument/2006/relationships/slideMaster" Target="slideMasters/slideMaster12.xml"/><Relationship Id="rId19" Type="http://schemas.openxmlformats.org/officeDocument/2006/relationships/slideMaster" Target="slideMasters/slideMaster15.xml"/><Relationship Id="rId18" Type="http://schemas.openxmlformats.org/officeDocument/2006/relationships/slideMaster" Target="slideMasters/slideMaster14.xml"/><Relationship Id="rId84" Type="http://schemas.openxmlformats.org/officeDocument/2006/relationships/slide" Target="slides/slide64.xml"/><Relationship Id="rId83" Type="http://schemas.openxmlformats.org/officeDocument/2006/relationships/slide" Target="slides/slide63.xml"/><Relationship Id="rId86" Type="http://schemas.openxmlformats.org/officeDocument/2006/relationships/slide" Target="slides/slide66.xml"/><Relationship Id="rId85" Type="http://schemas.openxmlformats.org/officeDocument/2006/relationships/slide" Target="slides/slide65.xml"/><Relationship Id="rId88" Type="http://schemas.openxmlformats.org/officeDocument/2006/relationships/slide" Target="slides/slide68.xml"/><Relationship Id="rId87" Type="http://schemas.openxmlformats.org/officeDocument/2006/relationships/slide" Target="slides/slide67.xml"/><Relationship Id="rId89" Type="http://schemas.openxmlformats.org/officeDocument/2006/relationships/slide" Target="slides/slide69.xml"/><Relationship Id="rId80" Type="http://schemas.openxmlformats.org/officeDocument/2006/relationships/slide" Target="slides/slide60.xml"/><Relationship Id="rId82" Type="http://schemas.openxmlformats.org/officeDocument/2006/relationships/slide" Target="slides/slide62.xml"/><Relationship Id="rId81" Type="http://schemas.openxmlformats.org/officeDocument/2006/relationships/slide" Target="slides/slide61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73" Type="http://schemas.openxmlformats.org/officeDocument/2006/relationships/slide" Target="slides/slide53.xml"/><Relationship Id="rId72" Type="http://schemas.openxmlformats.org/officeDocument/2006/relationships/slide" Target="slides/slide52.xml"/><Relationship Id="rId75" Type="http://schemas.openxmlformats.org/officeDocument/2006/relationships/slide" Target="slides/slide55.xml"/><Relationship Id="rId74" Type="http://schemas.openxmlformats.org/officeDocument/2006/relationships/slide" Target="slides/slide54.xml"/><Relationship Id="rId77" Type="http://schemas.openxmlformats.org/officeDocument/2006/relationships/slide" Target="slides/slide57.xml"/><Relationship Id="rId76" Type="http://schemas.openxmlformats.org/officeDocument/2006/relationships/slide" Target="slides/slide56.xml"/><Relationship Id="rId79" Type="http://schemas.openxmlformats.org/officeDocument/2006/relationships/slide" Target="slides/slide59.xml"/><Relationship Id="rId78" Type="http://schemas.openxmlformats.org/officeDocument/2006/relationships/slide" Target="slides/slide58.xml"/><Relationship Id="rId71" Type="http://schemas.openxmlformats.org/officeDocument/2006/relationships/slide" Target="slides/slide51.xml"/><Relationship Id="rId70" Type="http://schemas.openxmlformats.org/officeDocument/2006/relationships/slide" Target="slides/slide50.xml"/><Relationship Id="rId62" Type="http://schemas.openxmlformats.org/officeDocument/2006/relationships/slide" Target="slides/slide42.xml"/><Relationship Id="rId61" Type="http://schemas.openxmlformats.org/officeDocument/2006/relationships/slide" Target="slides/slide41.xml"/><Relationship Id="rId64" Type="http://schemas.openxmlformats.org/officeDocument/2006/relationships/slide" Target="slides/slide44.xml"/><Relationship Id="rId63" Type="http://schemas.openxmlformats.org/officeDocument/2006/relationships/slide" Target="slides/slide43.xml"/><Relationship Id="rId66" Type="http://schemas.openxmlformats.org/officeDocument/2006/relationships/slide" Target="slides/slide46.xml"/><Relationship Id="rId65" Type="http://schemas.openxmlformats.org/officeDocument/2006/relationships/slide" Target="slides/slide45.xml"/><Relationship Id="rId68" Type="http://schemas.openxmlformats.org/officeDocument/2006/relationships/slide" Target="slides/slide48.xml"/><Relationship Id="rId67" Type="http://schemas.openxmlformats.org/officeDocument/2006/relationships/slide" Target="slides/slide47.xml"/><Relationship Id="rId60" Type="http://schemas.openxmlformats.org/officeDocument/2006/relationships/slide" Target="slides/slide40.xml"/><Relationship Id="rId69" Type="http://schemas.openxmlformats.org/officeDocument/2006/relationships/slide" Target="slides/slide49.xml"/><Relationship Id="rId51" Type="http://schemas.openxmlformats.org/officeDocument/2006/relationships/slide" Target="slides/slide31.xml"/><Relationship Id="rId50" Type="http://schemas.openxmlformats.org/officeDocument/2006/relationships/slide" Target="slides/slide30.xml"/><Relationship Id="rId53" Type="http://schemas.openxmlformats.org/officeDocument/2006/relationships/slide" Target="slides/slide33.xml"/><Relationship Id="rId52" Type="http://schemas.openxmlformats.org/officeDocument/2006/relationships/slide" Target="slides/slide32.xml"/><Relationship Id="rId55" Type="http://schemas.openxmlformats.org/officeDocument/2006/relationships/slide" Target="slides/slide35.xml"/><Relationship Id="rId54" Type="http://schemas.openxmlformats.org/officeDocument/2006/relationships/slide" Target="slides/slide34.xml"/><Relationship Id="rId57" Type="http://schemas.openxmlformats.org/officeDocument/2006/relationships/slide" Target="slides/slide37.xml"/><Relationship Id="rId56" Type="http://schemas.openxmlformats.org/officeDocument/2006/relationships/slide" Target="slides/slide36.xml"/><Relationship Id="rId59" Type="http://schemas.openxmlformats.org/officeDocument/2006/relationships/slide" Target="slides/slide39.xml"/><Relationship Id="rId58" Type="http://schemas.openxmlformats.org/officeDocument/2006/relationships/slide" Target="slides/slide3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200" lIns="100425" spcFirstLastPara="1" rIns="100425" wrap="square" tIns="502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262062" y="722312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974725" y="4560887"/>
            <a:ext cx="5365750" cy="431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7475" lIns="95000" spcFirstLastPara="1" rIns="95000" wrap="square" tIns="47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4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6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7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9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0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2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3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5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6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7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8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8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9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0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1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2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3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3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4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5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6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6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7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7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8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8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9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9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0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0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1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1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2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2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3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3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4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4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5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5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6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6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7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7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8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8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9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9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0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0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1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51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2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2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3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53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4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4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5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55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6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6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7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7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8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58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9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9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0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60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1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61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2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62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3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63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4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64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5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65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6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66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7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67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8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68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9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69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70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70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1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71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72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72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73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73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74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74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75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75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76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76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77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77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78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78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79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79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80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80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81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81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82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82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83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83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84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84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85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85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86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86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87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87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88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88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81000" lvl="0" marL="457200" algn="l">
              <a:spcBef>
                <a:spcPts val="320"/>
              </a:spcBef>
              <a:spcAft>
                <a:spcPts val="0"/>
              </a:spcAft>
              <a:buSzPts val="2400"/>
              <a:buChar char="●"/>
              <a:defRPr sz="3200"/>
            </a:lvl1pPr>
            <a:lvl2pPr indent="-406400" lvl="1" marL="914400" algn="l">
              <a:spcBef>
                <a:spcPts val="40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35280" lvl="2" marL="1371600" algn="l">
              <a:spcBef>
                <a:spcPts val="400"/>
              </a:spcBef>
              <a:spcAft>
                <a:spcPts val="0"/>
              </a:spcAft>
              <a:buSzPts val="1680"/>
              <a:buChar char="◆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3" name="Google Shape;83;p23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160"/>
              </a:spcBef>
              <a:spcAft>
                <a:spcPts val="0"/>
              </a:spcAft>
              <a:buSzPts val="1200"/>
              <a:buNone/>
              <a:defRPr sz="16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5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25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160"/>
              </a:spcBef>
              <a:spcAft>
                <a:spcPts val="0"/>
              </a:spcAft>
              <a:buSzPts val="1200"/>
              <a:buNone/>
              <a:defRPr sz="16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7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7"/>
          <p:cNvSpPr txBox="1"/>
          <p:nvPr>
            <p:ph idx="1" type="body"/>
          </p:nvPr>
        </p:nvSpPr>
        <p:spPr>
          <a:xfrm rot="5400000">
            <a:off x="1979612" y="-425450"/>
            <a:ext cx="5181600" cy="83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/>
          <p:nvPr>
            <p:ph type="title"/>
          </p:nvPr>
        </p:nvSpPr>
        <p:spPr>
          <a:xfrm rot="5400000">
            <a:off x="4600576" y="2195513"/>
            <a:ext cx="6172200" cy="2085975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9"/>
          <p:cNvSpPr txBox="1"/>
          <p:nvPr>
            <p:ph idx="1" type="body"/>
          </p:nvPr>
        </p:nvSpPr>
        <p:spPr>
          <a:xfrm rot="5400000">
            <a:off x="350044" y="183356"/>
            <a:ext cx="6172200" cy="611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showMasterSp="0" type="txAndTwoObj">
  <p:cSld name="TEXT_AND_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1116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2" type="body"/>
          </p:nvPr>
        </p:nvSpPr>
        <p:spPr>
          <a:xfrm>
            <a:off x="4646613" y="1143000"/>
            <a:ext cx="408305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3" type="body"/>
          </p:nvPr>
        </p:nvSpPr>
        <p:spPr>
          <a:xfrm>
            <a:off x="4646613" y="3810000"/>
            <a:ext cx="408305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showMasterSp="0" type="txAndObj">
  <p:cSld name="TEXT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41116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464661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showMasterSp="0" type="tbl">
  <p:cSld name="TAB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" type="body"/>
          </p:nvPr>
        </p:nvSpPr>
        <p:spPr>
          <a:xfrm>
            <a:off x="41116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2" type="body"/>
          </p:nvPr>
        </p:nvSpPr>
        <p:spPr>
          <a:xfrm>
            <a:off x="464661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lvl="0" algn="ctr">
              <a:spcBef>
                <a:spcPts val="24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400"/>
              </a:spcBef>
              <a:spcAft>
                <a:spcPts val="0"/>
              </a:spcAft>
              <a:buSzPts val="1260"/>
              <a:buNone/>
              <a:defRPr sz="1800"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800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260"/>
              <a:buNone/>
              <a:defRPr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19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19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10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13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15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5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1.xml"/></Relationships>
</file>

<file path=ppt/slideMasters/_rels/slideMaster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14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11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12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16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528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528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5" name="Google Shape;75;p20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528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9" name="Google Shape;79;p22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528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6" name="Google Shape;86;p24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528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3" name="Google Shape;93;p26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528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8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9" name="Google Shape;99;p28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528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528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528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528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528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528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5" name="Google Shape;45;p13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528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46" name="Google Shape;46;p13"/>
          <p:cNvGrpSpPr/>
          <p:nvPr/>
        </p:nvGrpSpPr>
        <p:grpSpPr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47" name="Google Shape;47;p13"/>
            <p:cNvSpPr txBox="1"/>
            <p:nvPr/>
          </p:nvSpPr>
          <p:spPr>
            <a:xfrm>
              <a:off x="264" y="788"/>
              <a:ext cx="5232" cy="61"/>
            </a:xfrm>
            <a:prstGeom prst="rect">
              <a:avLst/>
            </a:prstGeom>
            <a:gradFill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3"/>
            <p:cNvSpPr txBox="1"/>
            <p:nvPr/>
          </p:nvSpPr>
          <p:spPr>
            <a:xfrm>
              <a:off x="264" y="881"/>
              <a:ext cx="5232" cy="31"/>
            </a:xfrm>
            <a:prstGeom prst="rect">
              <a:avLst/>
            </a:prstGeom>
            <a:gradFill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" name="Google Shape;49;p13"/>
          <p:cNvGrpSpPr/>
          <p:nvPr/>
        </p:nvGrpSpPr>
        <p:grpSpPr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50" name="Google Shape;50;p13"/>
            <p:cNvSpPr txBox="1"/>
            <p:nvPr/>
          </p:nvSpPr>
          <p:spPr>
            <a:xfrm>
              <a:off x="288" y="3408"/>
              <a:ext cx="5280" cy="19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3"/>
            <p:cNvSpPr txBox="1"/>
            <p:nvPr/>
          </p:nvSpPr>
          <p:spPr>
            <a:xfrm>
              <a:off x="288" y="3408"/>
              <a:ext cx="5269" cy="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6666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© Tan,Steinbach, Kumar 	    	Introduction to Data Mining        		      4/18/2004               </a:t>
              </a:r>
              <a:fld id="{00000000-1234-1234-1234-123412341234}" type="slidenum"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4" name="Google Shape;54;p14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528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528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Relationship Id="rId5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3.png"/><Relationship Id="rId4" Type="http://schemas.openxmlformats.org/officeDocument/2006/relationships/image" Target="../media/image39.png"/><Relationship Id="rId5" Type="http://schemas.openxmlformats.org/officeDocument/2006/relationships/image" Target="../media/image31.png"/><Relationship Id="rId6" Type="http://schemas.openxmlformats.org/officeDocument/2006/relationships/image" Target="../media/image34.png"/><Relationship Id="rId7" Type="http://schemas.openxmlformats.org/officeDocument/2006/relationships/image" Target="../media/image22.png"/><Relationship Id="rId8" Type="http://schemas.openxmlformats.org/officeDocument/2006/relationships/image" Target="../media/image3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8.png"/><Relationship Id="rId4" Type="http://schemas.openxmlformats.org/officeDocument/2006/relationships/image" Target="../media/image4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1.png"/><Relationship Id="rId4" Type="http://schemas.openxmlformats.org/officeDocument/2006/relationships/image" Target="../media/image49.png"/><Relationship Id="rId5" Type="http://schemas.openxmlformats.org/officeDocument/2006/relationships/image" Target="../media/image4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7.png"/><Relationship Id="rId4" Type="http://schemas.openxmlformats.org/officeDocument/2006/relationships/image" Target="../media/image4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3.png"/><Relationship Id="rId4" Type="http://schemas.openxmlformats.org/officeDocument/2006/relationships/image" Target="../media/image50.png"/><Relationship Id="rId5" Type="http://schemas.openxmlformats.org/officeDocument/2006/relationships/image" Target="../media/image4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51.png"/><Relationship Id="rId4" Type="http://schemas.openxmlformats.org/officeDocument/2006/relationships/image" Target="../media/image54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8.png"/><Relationship Id="rId4" Type="http://schemas.openxmlformats.org/officeDocument/2006/relationships/image" Target="../media/image56.png"/><Relationship Id="rId5" Type="http://schemas.openxmlformats.org/officeDocument/2006/relationships/image" Target="../media/image5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5.png"/><Relationship Id="rId4" Type="http://schemas.openxmlformats.org/officeDocument/2006/relationships/image" Target="../media/image6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64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63.png"/><Relationship Id="rId4" Type="http://schemas.openxmlformats.org/officeDocument/2006/relationships/image" Target="../media/image67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69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68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65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75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7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66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70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72.png"/><Relationship Id="rId4" Type="http://schemas.openxmlformats.org/officeDocument/2006/relationships/image" Target="../media/image71.png"/><Relationship Id="rId5" Type="http://schemas.openxmlformats.org/officeDocument/2006/relationships/image" Target="../media/image74.png"/><Relationship Id="rId6" Type="http://schemas.openxmlformats.org/officeDocument/2006/relationships/image" Target="../media/image73.png"/><Relationship Id="rId7" Type="http://schemas.openxmlformats.org/officeDocument/2006/relationships/image" Target="../media/image77.png"/><Relationship Id="rId8" Type="http://schemas.openxmlformats.org/officeDocument/2006/relationships/image" Target="../media/image76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76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80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81.png"/><Relationship Id="rId4" Type="http://schemas.openxmlformats.org/officeDocument/2006/relationships/image" Target="../media/image83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82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85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8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93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86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88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94.png"/><Relationship Id="rId4" Type="http://schemas.openxmlformats.org/officeDocument/2006/relationships/image" Target="../media/image87.png"/><Relationship Id="rId5" Type="http://schemas.openxmlformats.org/officeDocument/2006/relationships/image" Target="../media/image90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91.png"/><Relationship Id="rId4" Type="http://schemas.openxmlformats.org/officeDocument/2006/relationships/image" Target="../media/image92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89.png"/><Relationship Id="rId4" Type="http://schemas.openxmlformats.org/officeDocument/2006/relationships/image" Target="../media/image96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9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0"/>
          <p:cNvSpPr txBox="1"/>
          <p:nvPr>
            <p:ph type="title"/>
          </p:nvPr>
        </p:nvSpPr>
        <p:spPr>
          <a:xfrm>
            <a:off x="228600" y="152400"/>
            <a:ext cx="8763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 </a:t>
            </a:r>
            <a:b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Classification: Alternative Techniques</a:t>
            </a:r>
            <a:endParaRPr/>
          </a:p>
        </p:txBody>
      </p:sp>
      <p:sp>
        <p:nvSpPr>
          <p:cNvPr id="108" name="Google Shape;108;p30"/>
          <p:cNvSpPr txBox="1"/>
          <p:nvPr/>
        </p:nvSpPr>
        <p:spPr>
          <a:xfrm>
            <a:off x="381000" y="1949450"/>
            <a:ext cx="8229600" cy="3811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Notes for Chapter 5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Data Mining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Tan, Steinbach, Kumar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" name="Google Shape;109;p30"/>
          <p:cNvGrpSpPr/>
          <p:nvPr/>
        </p:nvGrpSpPr>
        <p:grpSpPr>
          <a:xfrm>
            <a:off x="304800" y="990600"/>
            <a:ext cx="8534400" cy="152400"/>
            <a:chOff x="264" y="788"/>
            <a:chExt cx="5232" cy="124"/>
          </a:xfrm>
        </p:grpSpPr>
        <p:sp>
          <p:nvSpPr>
            <p:cNvPr id="110" name="Google Shape;110;p30"/>
            <p:cNvSpPr txBox="1"/>
            <p:nvPr/>
          </p:nvSpPr>
          <p:spPr>
            <a:xfrm>
              <a:off x="264" y="788"/>
              <a:ext cx="5232" cy="61"/>
            </a:xfrm>
            <a:prstGeom prst="rect">
              <a:avLst/>
            </a:prstGeom>
            <a:gradFill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0"/>
            <p:cNvSpPr txBox="1"/>
            <p:nvPr/>
          </p:nvSpPr>
          <p:spPr>
            <a:xfrm>
              <a:off x="264" y="881"/>
              <a:ext cx="5232" cy="31"/>
            </a:xfrm>
            <a:prstGeom prst="rect">
              <a:avLst/>
            </a:prstGeom>
            <a:gradFill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9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Effect of Rule Simplification</a:t>
            </a:r>
            <a:endParaRPr/>
          </a:p>
        </p:txBody>
      </p:sp>
      <p:sp>
        <p:nvSpPr>
          <p:cNvPr id="179" name="Google Shape;179;p39"/>
          <p:cNvSpPr txBox="1"/>
          <p:nvPr>
            <p:ph idx="1" type="body"/>
          </p:nvPr>
        </p:nvSpPr>
        <p:spPr>
          <a:xfrm>
            <a:off x="411162" y="1143000"/>
            <a:ext cx="8351837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Rules are no longer mutually exclusive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record may trigger more than one rule 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Solution?</a:t>
            </a:r>
            <a:endParaRPr/>
          </a:p>
          <a:p>
            <a:pPr indent="-106680" lvl="2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Ordered rule set</a:t>
            </a:r>
            <a:endParaRPr/>
          </a:p>
          <a:p>
            <a:pPr indent="-106680" lvl="2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Unordered rule set – use voting schemes</a:t>
            </a:r>
            <a:endParaRPr/>
          </a:p>
          <a:p>
            <a:pPr indent="-15875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Rules are no longer exhaustive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record may not trigger any rules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Solution?</a:t>
            </a:r>
            <a:endParaRPr/>
          </a:p>
          <a:p>
            <a:pPr indent="-106680" lvl="2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 a default class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Ordered Rule Set</a:t>
            </a:r>
            <a:endParaRPr/>
          </a:p>
        </p:txBody>
      </p:sp>
      <p:sp>
        <p:nvSpPr>
          <p:cNvPr id="185" name="Google Shape;185;p40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Rules are rank ordered according to their priority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ordered rule set is known as a decision list</a:t>
            </a:r>
            <a:endParaRPr/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 test record is presented to the classifier 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assigned to the class label of the highest ranked rule it has triggered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none of the rules fired, it is assigned to the default class</a:t>
            </a:r>
            <a:endParaRPr/>
          </a:p>
        </p:txBody>
      </p:sp>
      <p:sp>
        <p:nvSpPr>
          <p:cNvPr id="186" name="Google Shape;186;p40"/>
          <p:cNvSpPr txBox="1"/>
          <p:nvPr/>
        </p:nvSpPr>
        <p:spPr>
          <a:xfrm>
            <a:off x="1371600" y="3886200"/>
            <a:ext cx="6172200" cy="18288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R1: (Give Birth = no) ∧ (Can Fly = yes) → Birds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R2: (Give Birth = no) ∧ (Live in Water = yes) → Fishes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R3: (Give Birth = yes) ∧ (Blood Type = warm) → Mammals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R4: (Give Birth = no) ∧ (Can Fly = no) → Reptiles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R5: (Live in Water = sometimes) → Amphibians </a:t>
            </a:r>
            <a:endParaRPr/>
          </a:p>
        </p:txBody>
      </p:sp>
      <p:pic>
        <p:nvPicPr>
          <p:cNvPr id="187" name="Google Shape;187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5864225"/>
            <a:ext cx="8001000" cy="460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40"/>
          <p:cNvCxnSpPr/>
          <p:nvPr/>
        </p:nvCxnSpPr>
        <p:spPr>
          <a:xfrm rot="10800000">
            <a:off x="838200" y="510540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9" name="Google Shape;189;p40"/>
          <p:cNvCxnSpPr/>
          <p:nvPr/>
        </p:nvCxnSpPr>
        <p:spPr>
          <a:xfrm>
            <a:off x="838200" y="5105400"/>
            <a:ext cx="0" cy="762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90" name="Google Shape;190;p40"/>
          <p:cNvCxnSpPr/>
          <p:nvPr/>
        </p:nvCxnSpPr>
        <p:spPr>
          <a:xfrm rot="10800000">
            <a:off x="1066800" y="5486400"/>
            <a:ext cx="304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1" name="Google Shape;191;p40"/>
          <p:cNvCxnSpPr/>
          <p:nvPr/>
        </p:nvCxnSpPr>
        <p:spPr>
          <a:xfrm>
            <a:off x="1066800" y="5486400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Rule Ordering Schemes</a:t>
            </a:r>
            <a:endParaRPr/>
          </a:p>
        </p:txBody>
      </p:sp>
      <p:sp>
        <p:nvSpPr>
          <p:cNvPr id="197" name="Google Shape;197;p41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Rule-based ordering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Individual rules are ranked based on their quality</a:t>
            </a:r>
            <a:endParaRPr/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Class-based ordering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Rules that belong to the same class appear together</a:t>
            </a:r>
            <a:endParaRPr/>
          </a:p>
        </p:txBody>
      </p:sp>
      <p:pic>
        <p:nvPicPr>
          <p:cNvPr id="198" name="Google Shape;198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3319462"/>
            <a:ext cx="7772400" cy="2852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Building Classification Rules</a:t>
            </a:r>
            <a:endParaRPr/>
          </a:p>
        </p:txBody>
      </p:sp>
      <p:sp>
        <p:nvSpPr>
          <p:cNvPr id="204" name="Google Shape;204;p42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 Method: </a:t>
            </a:r>
            <a:endParaRPr/>
          </a:p>
          <a:p>
            <a:pPr indent="-106680" lvl="2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Extract rules directly from data</a:t>
            </a:r>
            <a:endParaRPr/>
          </a:p>
          <a:p>
            <a:pPr indent="-106680" lvl="2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e.g.: RIPPER, CN2, Holte’s 1R</a:t>
            </a:r>
            <a:endParaRPr/>
          </a:p>
          <a:p>
            <a:pPr indent="-1651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Indirect Method:</a:t>
            </a:r>
            <a:endParaRPr/>
          </a:p>
          <a:p>
            <a:pPr indent="-106680" lvl="2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Extract rules from other classification models (e.g.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decision trees, neural networks, etc).</a:t>
            </a:r>
            <a:endParaRPr/>
          </a:p>
          <a:p>
            <a:pPr indent="-106680" lvl="2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e.g: C4.5rules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3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Direct Method: Sequential Covering</a:t>
            </a:r>
            <a:endParaRPr/>
          </a:p>
        </p:txBody>
      </p:sp>
      <p:sp>
        <p:nvSpPr>
          <p:cNvPr id="210" name="Google Shape;210;p43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from an empty rule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Grow a rule using the Learn-One-Rule function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training records covered by the rule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Step (2) and (3) until stopping criterion is met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 of Sequential Covering</a:t>
            </a:r>
            <a:endParaRPr/>
          </a:p>
        </p:txBody>
      </p:sp>
      <p:pic>
        <p:nvPicPr>
          <p:cNvPr id="216" name="Google Shape;21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84337"/>
            <a:ext cx="3235325" cy="3649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0475" y="1676400"/>
            <a:ext cx="3235325" cy="3649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 of Sequential Covering…</a:t>
            </a:r>
            <a:endParaRPr/>
          </a:p>
        </p:txBody>
      </p:sp>
      <p:pic>
        <p:nvPicPr>
          <p:cNvPr id="223" name="Google Shape;22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76400"/>
            <a:ext cx="3259137" cy="35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1676400"/>
            <a:ext cx="3284537" cy="35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Aspects of Sequential Covering</a:t>
            </a:r>
            <a:endParaRPr/>
          </a:p>
        </p:txBody>
      </p:sp>
      <p:sp>
        <p:nvSpPr>
          <p:cNvPr id="230" name="Google Shape;230;p46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 Growing</a:t>
            </a:r>
            <a:endParaRPr/>
          </a:p>
          <a:p>
            <a:pPr indent="-1651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Instance Elimination</a:t>
            </a:r>
            <a:endParaRPr/>
          </a:p>
          <a:p>
            <a:pPr indent="-15875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 Evaluation</a:t>
            </a:r>
            <a:endParaRPr/>
          </a:p>
          <a:p>
            <a:pPr indent="-15875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Stopping Criterion</a:t>
            </a:r>
            <a:endParaRPr/>
          </a:p>
          <a:p>
            <a:pPr indent="-15875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 Pruning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7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Rule Growing</a:t>
            </a:r>
            <a:endParaRPr/>
          </a:p>
        </p:txBody>
      </p:sp>
      <p:sp>
        <p:nvSpPr>
          <p:cNvPr id="236" name="Google Shape;236;p47"/>
          <p:cNvSpPr txBox="1"/>
          <p:nvPr>
            <p:ph idx="1" type="body"/>
          </p:nvPr>
        </p:nvSpPr>
        <p:spPr>
          <a:xfrm>
            <a:off x="411162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common strategies </a:t>
            </a:r>
            <a:endParaRPr/>
          </a:p>
        </p:txBody>
      </p:sp>
      <p:pic>
        <p:nvPicPr>
          <p:cNvPr id="237" name="Google Shape;237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2209800"/>
            <a:ext cx="480060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7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1600" y="2590800"/>
            <a:ext cx="3833812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8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Rule Growing (Examples)</a:t>
            </a:r>
            <a:endParaRPr/>
          </a:p>
        </p:txBody>
      </p:sp>
      <p:sp>
        <p:nvSpPr>
          <p:cNvPr id="244" name="Google Shape;244;p48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CN2 Algorithm: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from an empty conjunct:  {}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conjuncts that minimizes the entropy measure:     {A}, {A,B}, …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rule consequent by taking majority class of instances covered by the rule</a:t>
            </a:r>
            <a:endParaRPr/>
          </a:p>
          <a:p>
            <a:pPr indent="-2921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RIPPER Algorithm: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from an empty rule: {} =&gt; class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conjuncts that maximizes FOIL’s information gain measure:</a:t>
            </a:r>
            <a:endParaRPr/>
          </a:p>
          <a:p>
            <a:pPr indent="-71119" lvl="2" marL="9144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ts val="1120"/>
              <a:buFont typeface="Noto Sans Symbols"/>
              <a:buChar char="◆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R0:  {} =&gt; class   (initial rule)</a:t>
            </a:r>
            <a:endParaRPr/>
          </a:p>
          <a:p>
            <a:pPr indent="-71119" lvl="2" marL="9144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ts val="1120"/>
              <a:buFont typeface="Noto Sans Symbols"/>
              <a:buChar char="◆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R1:  {A} =&gt; class (rule after adding conjunct)</a:t>
            </a:r>
            <a:endParaRPr/>
          </a:p>
          <a:p>
            <a:pPr indent="-71119" lvl="2" marL="9144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ts val="1120"/>
              <a:buFont typeface="Noto Sans Symbols"/>
              <a:buChar char="◆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Gain(R0, R1) = t [  log (p1/(p1+n1)) – log (p0/(p0 + n0)) ]</a:t>
            </a:r>
            <a:endParaRPr/>
          </a:p>
          <a:p>
            <a:pPr indent="-71119" lvl="2" marL="9144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ts val="1120"/>
              <a:buFont typeface="Noto Sans Symbols"/>
              <a:buChar char="◆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where   t: number of positive instances covered by both R0 and R1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120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p0: number of positive instances covered by R0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120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n0: number of negative instances covered by R0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120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p1: number of positive instances covered by R1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120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n1: number of negative instances covered by R1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Rule-Based Classifier</a:t>
            </a:r>
            <a:endParaRPr/>
          </a:p>
        </p:txBody>
      </p:sp>
      <p:sp>
        <p:nvSpPr>
          <p:cNvPr id="117" name="Google Shape;117;p31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Classify records by using a collection of “if…then…” rules</a:t>
            </a:r>
            <a:endParaRPr/>
          </a:p>
          <a:p>
            <a:pPr indent="-165100" lvl="4" marL="2057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Rule:    (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→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endParaRPr/>
          </a:p>
          <a:p>
            <a:pPr indent="-88900" lvl="2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Condition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conjunctions of attributes </a:t>
            </a:r>
            <a:endParaRPr/>
          </a:p>
          <a:p>
            <a:pPr indent="-88900" lvl="2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class label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LHS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rule antecedent or condition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RHS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rule consequent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of classification rules:</a:t>
            </a:r>
            <a:endParaRPr/>
          </a:p>
          <a:p>
            <a:pPr indent="-88900" lvl="2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(Blood Type=Warm) ∧ (Lay Eggs=Yes) → Birds</a:t>
            </a:r>
            <a:endParaRPr/>
          </a:p>
          <a:p>
            <a:pPr indent="-88900" lvl="2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(Taxable Income &lt; 50K) ∧ (Refund=Yes) → Evade=No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Instance Elimination</a:t>
            </a:r>
            <a:endParaRPr/>
          </a:p>
        </p:txBody>
      </p:sp>
      <p:sp>
        <p:nvSpPr>
          <p:cNvPr id="250" name="Google Shape;250;p49"/>
          <p:cNvSpPr txBox="1"/>
          <p:nvPr>
            <p:ph idx="1" type="body"/>
          </p:nvPr>
        </p:nvSpPr>
        <p:spPr>
          <a:xfrm>
            <a:off x="411162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do we need to eliminate instances?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Otherwise, the next rule is identical to previous rule</a:t>
            </a:r>
            <a:endParaRPr/>
          </a:p>
          <a:p>
            <a:pPr indent="-2921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do we remove positive instances?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Ensure that the next rule is different</a:t>
            </a:r>
            <a:endParaRPr/>
          </a:p>
          <a:p>
            <a:pPr indent="-2921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do we remove negative instances?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Prevent underestimating accuracy of rule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rules R2 and R3 in the diagram</a:t>
            </a:r>
            <a:endParaRPr/>
          </a:p>
        </p:txBody>
      </p:sp>
      <p:pic>
        <p:nvPicPr>
          <p:cNvPr id="251" name="Google Shape;251;p4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6612" y="1752600"/>
            <a:ext cx="4083050" cy="3249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0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Rule Evaluation</a:t>
            </a:r>
            <a:endParaRPr/>
          </a:p>
        </p:txBody>
      </p:sp>
      <p:sp>
        <p:nvSpPr>
          <p:cNvPr id="257" name="Google Shape;257;p50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Metrics: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/>
          </a:p>
          <a:p>
            <a:pPr indent="-1651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Laplace</a:t>
            </a:r>
            <a:endParaRPr/>
          </a:p>
          <a:p>
            <a:pPr indent="-1651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M-estimate</a:t>
            </a:r>
            <a:endParaRPr/>
          </a:p>
        </p:txBody>
      </p:sp>
      <p:pic>
        <p:nvPicPr>
          <p:cNvPr id="258" name="Google Shape;258;p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2905125"/>
            <a:ext cx="160020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50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4200" y="4484687"/>
            <a:ext cx="1905000" cy="1230312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50"/>
          <p:cNvSpPr txBox="1"/>
          <p:nvPr/>
        </p:nvSpPr>
        <p:spPr>
          <a:xfrm>
            <a:off x="6172200" y="3200400"/>
            <a:ext cx="2819400" cy="2154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: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instances covered by rule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instances covered by rule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Number of classes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Prior probability</a:t>
            </a:r>
            <a:endParaRPr/>
          </a:p>
        </p:txBody>
      </p:sp>
      <p:pic>
        <p:nvPicPr>
          <p:cNvPr id="261" name="Google Shape;261;p50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19400" y="1295400"/>
            <a:ext cx="108585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Stopping Criterion and Rule Pruning</a:t>
            </a:r>
            <a:endParaRPr/>
          </a:p>
        </p:txBody>
      </p:sp>
      <p:sp>
        <p:nvSpPr>
          <p:cNvPr id="267" name="Google Shape;267;p51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Stopping criterion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the gain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gain is not significant, discard the new rule</a:t>
            </a:r>
            <a:endParaRPr/>
          </a:p>
          <a:p>
            <a:pPr indent="-165100" lvl="1" marL="80010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 Pruning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to post-pruning of decision trees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Reduced Error Pruning: </a:t>
            </a:r>
            <a:endParaRPr/>
          </a:p>
          <a:p>
            <a:pPr indent="-106680" lvl="2" marL="9144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Remove one of the conjuncts in the rule </a:t>
            </a:r>
            <a:endParaRPr/>
          </a:p>
          <a:p>
            <a:pPr indent="-106680" lvl="2" marL="9144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Compare error rate on validation set before and after pruning</a:t>
            </a:r>
            <a:endParaRPr/>
          </a:p>
          <a:p>
            <a:pPr indent="-106680" lvl="2" marL="9144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error improves, prune the conjunct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Summary of Direct Method</a:t>
            </a:r>
            <a:endParaRPr/>
          </a:p>
        </p:txBody>
      </p:sp>
      <p:sp>
        <p:nvSpPr>
          <p:cNvPr id="273" name="Google Shape;273;p52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Grow a single rule</a:t>
            </a:r>
            <a:endParaRPr/>
          </a:p>
          <a:p>
            <a:pPr indent="-15875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Instances from rule</a:t>
            </a:r>
            <a:endParaRPr/>
          </a:p>
          <a:p>
            <a:pPr indent="-15875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Prune the rule (if necessary)</a:t>
            </a:r>
            <a:endParaRPr/>
          </a:p>
          <a:p>
            <a:pPr indent="-15875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rule to Current Rule Set</a:t>
            </a:r>
            <a:endParaRPr/>
          </a:p>
          <a:p>
            <a:pPr indent="-15875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3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Direct Method: RIPPER</a:t>
            </a:r>
            <a:endParaRPr/>
          </a:p>
        </p:txBody>
      </p:sp>
      <p:sp>
        <p:nvSpPr>
          <p:cNvPr id="279" name="Google Shape;279;p53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2-class problem, choose one of the classes as positive class, and the other as negative class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rules for positive class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Negative class will be default class</a:t>
            </a:r>
            <a:endParaRPr/>
          </a:p>
          <a:p>
            <a:pPr indent="-292100" lvl="0" marL="292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multi-class problem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the classes according to increasing class prevalence (fraction of instances that belong to a particular class)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the rule set for smallest class first, treat the rest as negative class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with next smallest class as positive class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Direct Method: RIPPER</a:t>
            </a:r>
            <a:endParaRPr/>
          </a:p>
        </p:txBody>
      </p:sp>
      <p:sp>
        <p:nvSpPr>
          <p:cNvPr id="285" name="Google Shape;285;p54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Growing a rule: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from empty rule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conjuncts as long as they improve FOIL’s information gain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 when rule no longer covers negative examples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Prune the rule immediately using incremental reduced error pruning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Measure for pruning:   v = (p-n)/(p+n)</a:t>
            </a:r>
            <a:endParaRPr/>
          </a:p>
          <a:p>
            <a:pPr indent="-88900" lvl="2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p: number of positive examples covered by the rule in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the validation set</a:t>
            </a:r>
            <a:endParaRPr/>
          </a:p>
          <a:p>
            <a:pPr indent="-88900" lvl="2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n: number of negative examples covered by the rule in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the validation set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Pruning method: delete any final sequence of conditions that maximizes v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Direct Method: RIPPER</a:t>
            </a:r>
            <a:endParaRPr/>
          </a:p>
        </p:txBody>
      </p:sp>
      <p:sp>
        <p:nvSpPr>
          <p:cNvPr id="291" name="Google Shape;291;p55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Building a Rule Set: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sequential covering algorithm</a:t>
            </a:r>
            <a:endParaRPr/>
          </a:p>
          <a:p>
            <a:pPr indent="-106680" lvl="2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Finds the best rule that covers the current set of positive examples</a:t>
            </a:r>
            <a:endParaRPr/>
          </a:p>
          <a:p>
            <a:pPr indent="-106680" lvl="2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Eliminate both positive and negative examples covered by the rule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time a rule is added to the rule set, compute the new description length</a:t>
            </a:r>
            <a:endParaRPr/>
          </a:p>
          <a:p>
            <a:pPr indent="-106680" lvl="2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stop adding new rules when the new description length is d bits longer than the smallest description length obtained so far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Direct Method: RIPPER</a:t>
            </a:r>
            <a:endParaRPr/>
          </a:p>
        </p:txBody>
      </p:sp>
      <p:sp>
        <p:nvSpPr>
          <p:cNvPr id="297" name="Google Shape;297;p56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Optimize the rule set: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rule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 rule set </a:t>
            </a:r>
            <a:r>
              <a:rPr b="1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  <a:p>
            <a:pPr indent="-106680" lvl="2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</a:pP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2 alternative rules: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Replacement rule (r*): grow new rule from scratch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Revised rule(r’): add conjuncts to extend the rule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endParaRPr/>
          </a:p>
          <a:p>
            <a:pPr indent="-106680" lvl="2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the rule set for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against the rule set for r*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and r’ </a:t>
            </a:r>
            <a:endParaRPr/>
          </a:p>
          <a:p>
            <a:pPr indent="-106680" lvl="2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Choose rule set that minimizes MDL principle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rule generation and rule optimization for the remaining positive examples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7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Indirect Methods</a:t>
            </a:r>
            <a:endParaRPr/>
          </a:p>
        </p:txBody>
      </p:sp>
      <p:pic>
        <p:nvPicPr>
          <p:cNvPr id="303" name="Google Shape;303;p5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550" y="1828800"/>
            <a:ext cx="789305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8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Indirect Method: C4.5rules</a:t>
            </a:r>
            <a:endParaRPr/>
          </a:p>
        </p:txBody>
      </p:sp>
      <p:sp>
        <p:nvSpPr>
          <p:cNvPr id="309" name="Google Shape;309;p58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 rules from an unpruned decision tree</a:t>
            </a:r>
            <a:endParaRPr/>
          </a:p>
          <a:p>
            <a:pPr indent="-292100" lvl="0" marL="29210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rule, r: A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y, 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an alternative rule r’: A’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where A’ is obtained by removing one of the conjuncts in A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the pessimistic error rate for r against all r’s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Prune if one of the r’s has lower pessimistic error rate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until we can no longer improve generalization error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Rule-based Classifier (Example)</a:t>
            </a:r>
            <a:endParaRPr/>
          </a:p>
        </p:txBody>
      </p:sp>
      <p:sp>
        <p:nvSpPr>
          <p:cNvPr id="123" name="Google Shape;123;p32"/>
          <p:cNvSpPr txBox="1"/>
          <p:nvPr>
            <p:ph idx="1" type="body"/>
          </p:nvPr>
        </p:nvSpPr>
        <p:spPr>
          <a:xfrm>
            <a:off x="1143000" y="4572000"/>
            <a:ext cx="6781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R1: (Give Birth = no) ∧ (Can Fly = yes) → Birds</a:t>
            </a:r>
            <a:endParaRPr/>
          </a:p>
          <a:p>
            <a:pPr indent="-292100" lvl="0" marL="292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R2: (Give Birth = no) ∧ (Live in Water = yes) → Fishes</a:t>
            </a:r>
            <a:endParaRPr/>
          </a:p>
          <a:p>
            <a:pPr indent="-292100" lvl="0" marL="292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R3: (Give Birth = yes) ∧ (Blood Type = warm) → Mammals</a:t>
            </a:r>
            <a:endParaRPr/>
          </a:p>
          <a:p>
            <a:pPr indent="-292100" lvl="0" marL="292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R4: (Give Birth = no) ∧ (Can Fly = no) → Reptiles</a:t>
            </a:r>
            <a:endParaRPr/>
          </a:p>
          <a:p>
            <a:pPr indent="-292100" lvl="0" marL="292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R5: (Live in Water = sometimes) → Amphibians</a:t>
            </a:r>
            <a:endParaRPr/>
          </a:p>
        </p:txBody>
      </p:sp>
      <p:pic>
        <p:nvPicPr>
          <p:cNvPr id="124" name="Google Shape;124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023937"/>
            <a:ext cx="5635625" cy="3471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9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Indirect Method: C4.5rules</a:t>
            </a:r>
            <a:endParaRPr/>
          </a:p>
        </p:txBody>
      </p:sp>
      <p:sp>
        <p:nvSpPr>
          <p:cNvPr id="315" name="Google Shape;315;p59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Instead of ordering the rules, order subsets of rules</a:t>
            </a: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(class ordering)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subset is a collection of rules with the same rule consequent (class)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description length of each subset</a:t>
            </a:r>
            <a:endParaRPr/>
          </a:p>
          <a:p>
            <a:pPr indent="-106680" lvl="2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Description length = L(error) + g L(model)</a:t>
            </a:r>
            <a:endParaRPr/>
          </a:p>
          <a:p>
            <a:pPr indent="-106680" lvl="2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 is a parameter that takes into account the presence of redundant attributes in a rule set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(default value = 0.5)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0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/>
          </a:p>
        </p:txBody>
      </p:sp>
      <p:pic>
        <p:nvPicPr>
          <p:cNvPr id="321" name="Google Shape;321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104900"/>
            <a:ext cx="7620000" cy="5100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C4.5 versus C4.5rules versus RIPPER</a:t>
            </a:r>
            <a:endParaRPr/>
          </a:p>
        </p:txBody>
      </p:sp>
      <p:sp>
        <p:nvSpPr>
          <p:cNvPr id="327" name="Google Shape;327;p61"/>
          <p:cNvSpPr txBox="1"/>
          <p:nvPr/>
        </p:nvSpPr>
        <p:spPr>
          <a:xfrm>
            <a:off x="3810000" y="1066800"/>
            <a:ext cx="5181600" cy="2251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C4.5rules: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(Give Birth=No, Can Fly=Yes) → Birds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(Give Birth=No, Live in Water=Yes) → Fishes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(Give Birth=Yes) → Mammals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(Give Birth=No, Can Fly=No, Live in Water=No) → Reptiles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) → Amphibians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" y="1066800"/>
            <a:ext cx="4943475" cy="51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61"/>
          <p:cNvSpPr txBox="1"/>
          <p:nvPr/>
        </p:nvSpPr>
        <p:spPr>
          <a:xfrm>
            <a:off x="5181600" y="3200400"/>
            <a:ext cx="3962400" cy="214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RIPPER: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(Live in Water=Yes) → Fishes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(Have Legs=No) → Reptiles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(Give Birth=No, Can Fly=No, Live In Water=No) </a:t>
            </a:r>
            <a:b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→ Reptiles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(Can Fly=Yes,Give Birth=No) → Birds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 → Mammals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C4.5 versus C4.5rules versus RIPPER</a:t>
            </a:r>
            <a:endParaRPr/>
          </a:p>
        </p:txBody>
      </p:sp>
      <p:pic>
        <p:nvPicPr>
          <p:cNvPr id="335" name="Google Shape;335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4000500"/>
            <a:ext cx="7334250" cy="182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1671637"/>
            <a:ext cx="7334250" cy="1820862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62"/>
          <p:cNvSpPr txBox="1"/>
          <p:nvPr/>
        </p:nvSpPr>
        <p:spPr>
          <a:xfrm>
            <a:off x="533400" y="1219200"/>
            <a:ext cx="3200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C4.5 and C4.5rules:</a:t>
            </a:r>
            <a:endParaRPr/>
          </a:p>
        </p:txBody>
      </p:sp>
      <p:sp>
        <p:nvSpPr>
          <p:cNvPr id="338" name="Google Shape;338;p62"/>
          <p:cNvSpPr txBox="1"/>
          <p:nvPr/>
        </p:nvSpPr>
        <p:spPr>
          <a:xfrm>
            <a:off x="533400" y="3581400"/>
            <a:ext cx="3200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RIPPER: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3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Advantages of Rule-Based Classifiers</a:t>
            </a:r>
            <a:endParaRPr/>
          </a:p>
        </p:txBody>
      </p:sp>
      <p:sp>
        <p:nvSpPr>
          <p:cNvPr id="344" name="Google Shape;344;p63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highly expressive as decision trees</a:t>
            </a:r>
            <a:endParaRPr/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to interpret</a:t>
            </a:r>
            <a:endParaRPr/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to generate</a:t>
            </a:r>
            <a:endParaRPr/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classify new instances rapidly</a:t>
            </a:r>
            <a:endParaRPr/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comparable to decision trees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Instance-Based Classifiers</a:t>
            </a:r>
            <a:endParaRPr/>
          </a:p>
        </p:txBody>
      </p:sp>
      <p:pic>
        <p:nvPicPr>
          <p:cNvPr id="350" name="Google Shape;350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066800"/>
            <a:ext cx="4572000" cy="5303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4800" y="2989262"/>
            <a:ext cx="2209800" cy="2420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0" y="3352800"/>
            <a:ext cx="3227387" cy="2033587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64"/>
          <p:cNvSpPr txBox="1"/>
          <p:nvPr/>
        </p:nvSpPr>
        <p:spPr>
          <a:xfrm>
            <a:off x="5334000" y="1371600"/>
            <a:ext cx="3581400" cy="1328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Store the training records 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 training records to </a:t>
            </a:r>
            <a:b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predict the class label of </a:t>
            </a:r>
            <a:b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unseen cases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Instance Based Classifiers</a:t>
            </a:r>
            <a:endParaRPr/>
          </a:p>
        </p:txBody>
      </p:sp>
      <p:sp>
        <p:nvSpPr>
          <p:cNvPr id="359" name="Google Shape;359;p65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Rote-learner</a:t>
            </a:r>
            <a:endParaRPr/>
          </a:p>
          <a:p>
            <a:pPr indent="-106680" lvl="2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Memorizes entire training data and performs classification only if attributes of record match one of the training examples exactly</a:t>
            </a:r>
            <a:endParaRPr/>
          </a:p>
          <a:p>
            <a:pPr indent="-1651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Nearest neighbor</a:t>
            </a:r>
            <a:endParaRPr/>
          </a:p>
          <a:p>
            <a:pPr indent="-106680" lvl="2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Uses k “closest” points (nearest neighbors) for performing classification</a:t>
            </a:r>
            <a:endParaRPr/>
          </a:p>
          <a:p>
            <a:pPr indent="-177800" lvl="0" marL="292100" rtl="0" algn="l"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Nearest Neighbor Classifiers</a:t>
            </a:r>
            <a:endParaRPr/>
          </a:p>
        </p:txBody>
      </p:sp>
      <p:sp>
        <p:nvSpPr>
          <p:cNvPr id="365" name="Google Shape;365;p66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idea: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it walks like a duck, quacks like a duck, then it’s probably a duck</a:t>
            </a:r>
            <a:endParaRPr/>
          </a:p>
        </p:txBody>
      </p:sp>
      <p:grpSp>
        <p:nvGrpSpPr>
          <p:cNvPr id="366" name="Google Shape;366;p66"/>
          <p:cNvGrpSpPr/>
          <p:nvPr/>
        </p:nvGrpSpPr>
        <p:grpSpPr>
          <a:xfrm>
            <a:off x="304800" y="2819400"/>
            <a:ext cx="8229600" cy="3429000"/>
            <a:chOff x="192" y="1776"/>
            <a:chExt cx="5184" cy="2160"/>
          </a:xfrm>
        </p:grpSpPr>
        <p:pic>
          <p:nvPicPr>
            <p:cNvPr id="367" name="Google Shape;367;p6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96" y="2160"/>
              <a:ext cx="528" cy="4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6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56" y="2640"/>
              <a:ext cx="720" cy="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6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256" y="1968"/>
              <a:ext cx="444" cy="4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6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52" y="2976"/>
              <a:ext cx="373" cy="4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6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208" y="3168"/>
              <a:ext cx="624" cy="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6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776" y="2448"/>
              <a:ext cx="720" cy="6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3" name="Google Shape;373;p66"/>
            <p:cNvSpPr/>
            <p:nvPr/>
          </p:nvSpPr>
          <p:spPr>
            <a:xfrm>
              <a:off x="816" y="1776"/>
              <a:ext cx="2544" cy="2160"/>
            </a:xfrm>
            <a:prstGeom prst="ellipse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66"/>
            <p:cNvSpPr txBox="1"/>
            <p:nvPr/>
          </p:nvSpPr>
          <p:spPr>
            <a:xfrm>
              <a:off x="192" y="3312"/>
              <a:ext cx="864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Training Records</a:t>
              </a:r>
              <a:endParaRPr/>
            </a:p>
          </p:txBody>
        </p:sp>
        <p:sp>
          <p:nvSpPr>
            <p:cNvPr id="375" name="Google Shape;375;p66"/>
            <p:cNvSpPr txBox="1"/>
            <p:nvPr/>
          </p:nvSpPr>
          <p:spPr>
            <a:xfrm>
              <a:off x="4512" y="2064"/>
              <a:ext cx="864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Test Record</a:t>
              </a:r>
              <a:endParaRPr/>
            </a:p>
          </p:txBody>
        </p:sp>
      </p:grpSp>
      <p:grpSp>
        <p:nvGrpSpPr>
          <p:cNvPr id="376" name="Google Shape;376;p66"/>
          <p:cNvGrpSpPr/>
          <p:nvPr/>
        </p:nvGrpSpPr>
        <p:grpSpPr>
          <a:xfrm>
            <a:off x="2667000" y="3048000"/>
            <a:ext cx="4572000" cy="2286000"/>
            <a:chOff x="1680" y="1920"/>
            <a:chExt cx="2880" cy="1440"/>
          </a:xfrm>
        </p:grpSpPr>
        <p:sp>
          <p:nvSpPr>
            <p:cNvPr id="377" name="Google Shape;377;p66"/>
            <p:cNvSpPr txBox="1"/>
            <p:nvPr/>
          </p:nvSpPr>
          <p:spPr>
            <a:xfrm>
              <a:off x="3312" y="1920"/>
              <a:ext cx="864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Compute Distance</a:t>
              </a:r>
              <a:endParaRPr/>
            </a:p>
          </p:txBody>
        </p:sp>
        <p:grpSp>
          <p:nvGrpSpPr>
            <p:cNvPr id="378" name="Google Shape;378;p66"/>
            <p:cNvGrpSpPr/>
            <p:nvPr/>
          </p:nvGrpSpPr>
          <p:grpSpPr>
            <a:xfrm>
              <a:off x="1680" y="2256"/>
              <a:ext cx="2880" cy="1104"/>
              <a:chOff x="1680" y="2256"/>
              <a:chExt cx="2880" cy="1104"/>
            </a:xfrm>
          </p:grpSpPr>
          <p:cxnSp>
            <p:nvCxnSpPr>
              <p:cNvPr id="379" name="Google Shape;379;p66"/>
              <p:cNvCxnSpPr/>
              <p:nvPr/>
            </p:nvCxnSpPr>
            <p:spPr>
              <a:xfrm>
                <a:off x="2832" y="2256"/>
                <a:ext cx="1680" cy="576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80" name="Google Shape;380;p66"/>
              <p:cNvCxnSpPr/>
              <p:nvPr/>
            </p:nvCxnSpPr>
            <p:spPr>
              <a:xfrm>
                <a:off x="2544" y="2880"/>
                <a:ext cx="2016" cy="48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81" name="Google Shape;381;p66"/>
              <p:cNvCxnSpPr/>
              <p:nvPr/>
            </p:nvCxnSpPr>
            <p:spPr>
              <a:xfrm flipH="1" rot="10800000">
                <a:off x="2928" y="3072"/>
                <a:ext cx="1584" cy="288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82" name="Google Shape;382;p66"/>
              <p:cNvCxnSpPr/>
              <p:nvPr/>
            </p:nvCxnSpPr>
            <p:spPr>
              <a:xfrm flipH="1" rot="10800000">
                <a:off x="1680" y="3024"/>
                <a:ext cx="2832" cy="192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83" name="Google Shape;383;p66"/>
              <p:cNvCxnSpPr/>
              <p:nvPr/>
            </p:nvCxnSpPr>
            <p:spPr>
              <a:xfrm>
                <a:off x="1920" y="2352"/>
                <a:ext cx="2544" cy="528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384" name="Google Shape;384;p66"/>
          <p:cNvGrpSpPr/>
          <p:nvPr/>
        </p:nvGrpSpPr>
        <p:grpSpPr>
          <a:xfrm>
            <a:off x="4038600" y="4572000"/>
            <a:ext cx="3352800" cy="1327150"/>
            <a:chOff x="2544" y="2880"/>
            <a:chExt cx="2112" cy="836"/>
          </a:xfrm>
        </p:grpSpPr>
        <p:sp>
          <p:nvSpPr>
            <p:cNvPr id="385" name="Google Shape;385;p66"/>
            <p:cNvSpPr txBox="1"/>
            <p:nvPr/>
          </p:nvSpPr>
          <p:spPr>
            <a:xfrm>
              <a:off x="3264" y="3312"/>
              <a:ext cx="1392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Choose k of the “nearest” records</a:t>
              </a:r>
              <a:endParaRPr/>
            </a:p>
          </p:txBody>
        </p:sp>
        <p:grpSp>
          <p:nvGrpSpPr>
            <p:cNvPr id="386" name="Google Shape;386;p66"/>
            <p:cNvGrpSpPr/>
            <p:nvPr/>
          </p:nvGrpSpPr>
          <p:grpSpPr>
            <a:xfrm>
              <a:off x="2544" y="2880"/>
              <a:ext cx="2016" cy="480"/>
              <a:chOff x="2544" y="2880"/>
              <a:chExt cx="2016" cy="480"/>
            </a:xfrm>
          </p:grpSpPr>
          <p:cxnSp>
            <p:nvCxnSpPr>
              <p:cNvPr id="387" name="Google Shape;387;p66"/>
              <p:cNvCxnSpPr/>
              <p:nvPr/>
            </p:nvCxnSpPr>
            <p:spPr>
              <a:xfrm>
                <a:off x="2544" y="2880"/>
                <a:ext cx="2016" cy="48"/>
              </a:xfrm>
              <a:prstGeom prst="straightConnector1">
                <a:avLst/>
              </a:prstGeom>
              <a:noFill/>
              <a:ln cap="flat" cmpd="sng" w="44450">
                <a:solidFill>
                  <a:srgbClr val="0000FF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88" name="Google Shape;388;p66"/>
              <p:cNvCxnSpPr/>
              <p:nvPr/>
            </p:nvCxnSpPr>
            <p:spPr>
              <a:xfrm flipH="1" rot="10800000">
                <a:off x="2928" y="3072"/>
                <a:ext cx="1584" cy="288"/>
              </a:xfrm>
              <a:prstGeom prst="straightConnector1">
                <a:avLst/>
              </a:prstGeom>
              <a:noFill/>
              <a:ln cap="flat" cmpd="sng" w="44450">
                <a:solidFill>
                  <a:srgbClr val="0000FF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7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Nearest-Neighbor Classifiers</a:t>
            </a:r>
            <a:endParaRPr/>
          </a:p>
        </p:txBody>
      </p:sp>
      <p:sp>
        <p:nvSpPr>
          <p:cNvPr id="394" name="Google Shape;394;p67"/>
          <p:cNvSpPr txBox="1"/>
          <p:nvPr/>
        </p:nvSpPr>
        <p:spPr>
          <a:xfrm>
            <a:off x="5029200" y="1143000"/>
            <a:ext cx="3962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35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three things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set of stored records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Metric to compute distance between records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value of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number of nearest neighbors to retrieve</a:t>
            </a:r>
            <a:endParaRPr/>
          </a:p>
          <a:p>
            <a:pPr indent="-171450" lvl="1" marL="74295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35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classify an unknown record: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distance to other training records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nearest neighbors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class labels of nearest neighbors to determine the class label of unknown record (e.g., by taking majority vote)</a:t>
            </a:r>
            <a:endParaRPr/>
          </a:p>
        </p:txBody>
      </p:sp>
      <p:pic>
        <p:nvPicPr>
          <p:cNvPr id="395" name="Google Shape;395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43000"/>
            <a:ext cx="4316412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8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Definition of Nearest Neighbor</a:t>
            </a:r>
            <a:endParaRPr/>
          </a:p>
        </p:txBody>
      </p:sp>
      <p:pic>
        <p:nvPicPr>
          <p:cNvPr id="401" name="Google Shape;401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600200"/>
            <a:ext cx="7848600" cy="3640137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68"/>
          <p:cNvSpPr txBox="1"/>
          <p:nvPr/>
        </p:nvSpPr>
        <p:spPr>
          <a:xfrm>
            <a:off x="762000" y="5257800"/>
            <a:ext cx="7696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K-nearest neighbors of a record x are data points that have the k smallest distance to x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of Rule-Based Classifier</a:t>
            </a:r>
            <a:endParaRPr/>
          </a:p>
        </p:txBody>
      </p:sp>
      <p:sp>
        <p:nvSpPr>
          <p:cNvPr id="130" name="Google Shape;130;p33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rule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covers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 instance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attributes of the instance satisfy the condition of the rule</a:t>
            </a:r>
            <a:endParaRPr/>
          </a:p>
        </p:txBody>
      </p:sp>
      <p:sp>
        <p:nvSpPr>
          <p:cNvPr id="131" name="Google Shape;131;p33"/>
          <p:cNvSpPr txBox="1"/>
          <p:nvPr/>
        </p:nvSpPr>
        <p:spPr>
          <a:xfrm>
            <a:off x="762000" y="2362200"/>
            <a:ext cx="7543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R1: (Give Birth = no) ∧ (Can Fly = yes) → Birds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R2: (Give Birth = no) ∧ (Live in Water = yes) → Fishes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R3: (Give Birth = yes) ∧ (Blood Type = warm) → Mammals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R4: (Give Birth = no) ∧ (Can Fly = no) → Reptiles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R5: (Live in Water = sometimes) → Amphibians </a:t>
            </a:r>
            <a:endParaRPr/>
          </a:p>
        </p:txBody>
      </p:sp>
      <p:sp>
        <p:nvSpPr>
          <p:cNvPr id="132" name="Google Shape;132;p33"/>
          <p:cNvSpPr txBox="1"/>
          <p:nvPr/>
        </p:nvSpPr>
        <p:spPr>
          <a:xfrm>
            <a:off x="838200" y="5410200"/>
            <a:ext cx="7391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rule R1 covers a hawk =&gt; Bird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rule R3 covers the grizzly bear =&gt; Mammal</a:t>
            </a:r>
            <a:endParaRPr/>
          </a:p>
        </p:txBody>
      </p:sp>
      <p:pic>
        <p:nvPicPr>
          <p:cNvPr id="133" name="Google Shape;133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4448175"/>
            <a:ext cx="845820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9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nearest-neighbor</a:t>
            </a:r>
            <a:endParaRPr/>
          </a:p>
        </p:txBody>
      </p:sp>
      <p:pic>
        <p:nvPicPr>
          <p:cNvPr id="408" name="Google Shape;408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447800"/>
            <a:ext cx="61722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69"/>
          <p:cNvSpPr txBox="1"/>
          <p:nvPr/>
        </p:nvSpPr>
        <p:spPr>
          <a:xfrm>
            <a:off x="381000" y="1143000"/>
            <a:ext cx="3835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Voronoi Diagram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0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Nearest Neighbor Classification</a:t>
            </a:r>
            <a:endParaRPr/>
          </a:p>
        </p:txBody>
      </p:sp>
      <p:sp>
        <p:nvSpPr>
          <p:cNvPr id="415" name="Google Shape;415;p70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distance between two points: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Euclidean distance </a:t>
            </a:r>
            <a:endParaRPr/>
          </a:p>
          <a:p>
            <a:pPr indent="-1651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class from nearest neighbor list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 the majority vote of class labels among the k-nearest neighbors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 the vote according to distance</a:t>
            </a:r>
            <a:endParaRPr/>
          </a:p>
          <a:p>
            <a:pPr indent="-106680" lvl="2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weight factor, w = 1/d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pic>
        <p:nvPicPr>
          <p:cNvPr id="416" name="Google Shape;416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2438400"/>
            <a:ext cx="4876800" cy="823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Nearest Neighbor Classification…</a:t>
            </a:r>
            <a:endParaRPr/>
          </a:p>
        </p:txBody>
      </p:sp>
      <p:sp>
        <p:nvSpPr>
          <p:cNvPr id="422" name="Google Shape;422;p71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Choosing the value of k: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k is too small, sensitive to noise points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k is too large, neighborhood may include points from other classes</a:t>
            </a:r>
            <a:endParaRPr/>
          </a:p>
        </p:txBody>
      </p:sp>
      <p:pic>
        <p:nvPicPr>
          <p:cNvPr id="423" name="Google Shape;423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3078162"/>
            <a:ext cx="3738562" cy="3170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Nearest Neighbor Classification…</a:t>
            </a:r>
            <a:endParaRPr/>
          </a:p>
        </p:txBody>
      </p:sp>
      <p:sp>
        <p:nvSpPr>
          <p:cNvPr id="429" name="Google Shape;429;p72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Scaling issues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 may have to be scaled to prevent distance measures from being dominated by one of the attributes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106680" lvl="2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height of a person may vary from 1.5m to 1.8m</a:t>
            </a:r>
            <a:endParaRPr/>
          </a:p>
          <a:p>
            <a:pPr indent="-106680" lvl="2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weight of a person may vary from 90lb to 300lb</a:t>
            </a:r>
            <a:endParaRPr/>
          </a:p>
          <a:p>
            <a:pPr indent="-106680" lvl="2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income of a person may vary from $10K to $1M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3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Nearest Neighbor Classification…</a:t>
            </a:r>
            <a:endParaRPr/>
          </a:p>
        </p:txBody>
      </p:sp>
      <p:sp>
        <p:nvSpPr>
          <p:cNvPr id="435" name="Google Shape;435;p73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with Euclidean measure: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dimensional data </a:t>
            </a:r>
            <a:endParaRPr/>
          </a:p>
          <a:p>
            <a:pPr indent="-106680" lvl="2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curse of dimensionality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produce counter-intuitive results</a:t>
            </a:r>
            <a:endParaRPr/>
          </a:p>
          <a:p>
            <a:pPr indent="-1651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92100" rtl="0" algn="l">
              <a:spcBef>
                <a:spcPts val="68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3"/>
          <p:cNvSpPr txBox="1"/>
          <p:nvPr/>
        </p:nvSpPr>
        <p:spPr>
          <a:xfrm>
            <a:off x="457200" y="3581400"/>
            <a:ext cx="3200400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1 1 1 1 1 1 1 1 1 1 1 0</a:t>
            </a:r>
            <a:endParaRPr/>
          </a:p>
        </p:txBody>
      </p:sp>
      <p:sp>
        <p:nvSpPr>
          <p:cNvPr id="437" name="Google Shape;437;p73"/>
          <p:cNvSpPr txBox="1"/>
          <p:nvPr/>
        </p:nvSpPr>
        <p:spPr>
          <a:xfrm>
            <a:off x="457200" y="4267200"/>
            <a:ext cx="3200400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0 1 1 1 1 1 1 1 1 1 1 1</a:t>
            </a:r>
            <a:endParaRPr/>
          </a:p>
        </p:txBody>
      </p:sp>
      <p:sp>
        <p:nvSpPr>
          <p:cNvPr id="438" name="Google Shape;438;p73"/>
          <p:cNvSpPr txBox="1"/>
          <p:nvPr/>
        </p:nvSpPr>
        <p:spPr>
          <a:xfrm>
            <a:off x="4876800" y="3594100"/>
            <a:ext cx="3200400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1 0 0 0 0 0 0 0 0 0 0 0</a:t>
            </a:r>
            <a:endParaRPr/>
          </a:p>
        </p:txBody>
      </p:sp>
      <p:sp>
        <p:nvSpPr>
          <p:cNvPr id="439" name="Google Shape;439;p73"/>
          <p:cNvSpPr txBox="1"/>
          <p:nvPr/>
        </p:nvSpPr>
        <p:spPr>
          <a:xfrm>
            <a:off x="4876800" y="4279900"/>
            <a:ext cx="3200400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0 0 0 0 0 0 0 0 0 0 0 1</a:t>
            </a:r>
            <a:endParaRPr/>
          </a:p>
        </p:txBody>
      </p:sp>
      <p:sp>
        <p:nvSpPr>
          <p:cNvPr id="440" name="Google Shape;440;p73"/>
          <p:cNvSpPr txBox="1"/>
          <p:nvPr/>
        </p:nvSpPr>
        <p:spPr>
          <a:xfrm>
            <a:off x="3962400" y="3898900"/>
            <a:ext cx="558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</a:t>
            </a:r>
            <a:endParaRPr/>
          </a:p>
        </p:txBody>
      </p:sp>
      <p:sp>
        <p:nvSpPr>
          <p:cNvPr id="441" name="Google Shape;441;p73"/>
          <p:cNvSpPr txBox="1"/>
          <p:nvPr/>
        </p:nvSpPr>
        <p:spPr>
          <a:xfrm>
            <a:off x="1295400" y="4876800"/>
            <a:ext cx="1676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 = 1.4142</a:t>
            </a:r>
            <a:endParaRPr/>
          </a:p>
        </p:txBody>
      </p:sp>
      <p:sp>
        <p:nvSpPr>
          <p:cNvPr id="442" name="Google Shape;442;p73"/>
          <p:cNvSpPr txBox="1"/>
          <p:nvPr/>
        </p:nvSpPr>
        <p:spPr>
          <a:xfrm>
            <a:off x="5715000" y="4876800"/>
            <a:ext cx="1676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 = 1.4142</a:t>
            </a:r>
            <a:endParaRPr/>
          </a:p>
        </p:txBody>
      </p:sp>
      <p:sp>
        <p:nvSpPr>
          <p:cNvPr id="443" name="Google Shape;443;p73"/>
          <p:cNvSpPr txBox="1"/>
          <p:nvPr/>
        </p:nvSpPr>
        <p:spPr>
          <a:xfrm>
            <a:off x="457200" y="5334000"/>
            <a:ext cx="83185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Solution: Normalize the vectors to unit length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Nearest neighbor Classification…</a:t>
            </a:r>
            <a:endParaRPr/>
          </a:p>
        </p:txBody>
      </p:sp>
      <p:sp>
        <p:nvSpPr>
          <p:cNvPr id="449" name="Google Shape;449;p74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k-NN classifiers are lazy learners 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does not build models explicitly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Unlike eager learners such as decision tree induction and rule-based systems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Classifying unknown records are relatively expensive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PEBLS</a:t>
            </a:r>
            <a:endParaRPr/>
          </a:p>
        </p:txBody>
      </p:sp>
      <p:sp>
        <p:nvSpPr>
          <p:cNvPr id="455" name="Google Shape;455;p75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PEBLS: Parallel Examplar-Based Learning System (Cost &amp; Salzberg)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 with both continuous and nominal features</a:t>
            </a:r>
            <a:endParaRPr/>
          </a:p>
          <a:p>
            <a:pPr indent="-106680" lvl="2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nominal features, distance between two nominal values is computed using modified value difference metric (MVDM)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record is assigned a weight factor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nearest neighbor, k = 1</a:t>
            </a:r>
            <a:endParaRPr/>
          </a:p>
          <a:p>
            <a:pPr indent="-158750" lvl="0" marL="292100" rtl="0" algn="l">
              <a:spcBef>
                <a:spcPts val="68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PEBLS</a:t>
            </a:r>
            <a:endParaRPr/>
          </a:p>
        </p:txBody>
      </p:sp>
      <p:graphicFrame>
        <p:nvGraphicFramePr>
          <p:cNvPr id="461" name="Google Shape;461;p76"/>
          <p:cNvGraphicFramePr/>
          <p:nvPr/>
        </p:nvGraphicFramePr>
        <p:xfrm>
          <a:off x="152400" y="472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{D30E6296-7A28-4973-BB38-F2839DC2FC9B}</a:tableStyleId>
              </a:tblPr>
              <a:tblGrid>
                <a:gridCol w="685800"/>
                <a:gridCol w="685800"/>
                <a:gridCol w="838200"/>
                <a:gridCol w="914400"/>
              </a:tblGrid>
              <a:tr h="3810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Marital Status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Married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Divorced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62" name="Google Shape;462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4648200"/>
            <a:ext cx="3276600" cy="1017587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76"/>
          <p:cNvSpPr txBox="1"/>
          <p:nvPr/>
        </p:nvSpPr>
        <p:spPr>
          <a:xfrm>
            <a:off x="4191000" y="1066800"/>
            <a:ext cx="4800600" cy="3306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Distance between nominal attribute values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d(Single,Married)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 | 2/4 – 0/4 | + | 2/4 – 4/4 | = 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d(Single,Divorced)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 | 2/4 – 1/2 | + | 2/4 – 1/2 | = 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d(Married,Divorced)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 | 0/4 – 1/2 | + | 4/4 – 1/2 | = 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d(Refund=Yes,Refund=No)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| 0/3 – 3/7 | + | 3/3 – 4/7 | = 6/7</a:t>
            </a:r>
            <a:endParaRPr/>
          </a:p>
        </p:txBody>
      </p:sp>
      <p:pic>
        <p:nvPicPr>
          <p:cNvPr id="464" name="Google Shape;464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862" y="1066800"/>
            <a:ext cx="3462337" cy="3581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5" name="Google Shape;465;p76"/>
          <p:cNvGraphicFramePr/>
          <p:nvPr/>
        </p:nvGraphicFramePr>
        <p:xfrm>
          <a:off x="3429000" y="472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{D30E6296-7A28-4973-BB38-F2839DC2FC9B}</a:tableStyleId>
              </a:tblPr>
              <a:tblGrid>
                <a:gridCol w="701675"/>
                <a:gridCol w="700075"/>
                <a:gridCol w="701675"/>
              </a:tblGrid>
              <a:tr h="3667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Refund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857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7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PEBLS</a:t>
            </a:r>
            <a:endParaRPr/>
          </a:p>
        </p:txBody>
      </p:sp>
      <p:pic>
        <p:nvPicPr>
          <p:cNvPr id="471" name="Google Shape;471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3048000"/>
            <a:ext cx="485457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7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9762" y="1150937"/>
            <a:ext cx="3973512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77"/>
          <p:cNvSpPr txBox="1"/>
          <p:nvPr/>
        </p:nvSpPr>
        <p:spPr>
          <a:xfrm>
            <a:off x="381000" y="2743200"/>
            <a:ext cx="4953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Distance between record X and record Y: </a:t>
            </a:r>
            <a:endParaRPr/>
          </a:p>
        </p:txBody>
      </p:sp>
      <p:sp>
        <p:nvSpPr>
          <p:cNvPr id="474" name="Google Shape;474;p77"/>
          <p:cNvSpPr txBox="1"/>
          <p:nvPr/>
        </p:nvSpPr>
        <p:spPr>
          <a:xfrm>
            <a:off x="304800" y="4264025"/>
            <a:ext cx="1295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where: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475" name="Google Shape;475;p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0" y="4187825"/>
            <a:ext cx="6931025" cy="917575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77"/>
          <p:cNvSpPr txBox="1"/>
          <p:nvPr/>
        </p:nvSpPr>
        <p:spPr>
          <a:xfrm>
            <a:off x="1219200" y="5410200"/>
            <a:ext cx="60198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≅ 1 if X makes accurate prediction most of the 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&gt; 1 if X is not reliable for making predictions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8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Bayes Classifier</a:t>
            </a:r>
            <a:endParaRPr/>
          </a:p>
        </p:txBody>
      </p:sp>
      <p:sp>
        <p:nvSpPr>
          <p:cNvPr id="482" name="Google Shape;482;p78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probabilistic framework for solving classification problems</a:t>
            </a:r>
            <a:endParaRPr/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 Probability:</a:t>
            </a:r>
            <a:endParaRPr/>
          </a:p>
          <a:p>
            <a:pPr indent="-15875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Bayes theorem:</a:t>
            </a:r>
            <a:endParaRPr/>
          </a:p>
        </p:txBody>
      </p:sp>
      <p:pic>
        <p:nvPicPr>
          <p:cNvPr id="483" name="Google Shape;483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5029200"/>
            <a:ext cx="4440237" cy="1157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6800" y="2263775"/>
            <a:ext cx="2819400" cy="20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Rule Coverage and Accuracy</a:t>
            </a:r>
            <a:endParaRPr/>
          </a:p>
        </p:txBody>
      </p:sp>
      <p:sp>
        <p:nvSpPr>
          <p:cNvPr id="139" name="Google Shape;139;p34"/>
          <p:cNvSpPr txBox="1"/>
          <p:nvPr>
            <p:ph idx="1" type="body"/>
          </p:nvPr>
        </p:nvSpPr>
        <p:spPr>
          <a:xfrm>
            <a:off x="411162" y="1143000"/>
            <a:ext cx="4160837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Coverage of a rule: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Fraction of records that satisfy the antecedent of a rule</a:t>
            </a:r>
            <a:endParaRPr/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 of a rule: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Fraction of records that satisfy both the antecedent and consequent of a rule</a:t>
            </a:r>
            <a:endParaRPr/>
          </a:p>
        </p:txBody>
      </p:sp>
      <p:pic>
        <p:nvPicPr>
          <p:cNvPr id="140" name="Google Shape;14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1177925"/>
            <a:ext cx="3890962" cy="415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4"/>
          <p:cNvSpPr txBox="1"/>
          <p:nvPr/>
        </p:nvSpPr>
        <p:spPr>
          <a:xfrm>
            <a:off x="4419600" y="5334000"/>
            <a:ext cx="45720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(Status=Single) → No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Coverage = 40%,  Accuracy = 50%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9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 of Bayes Theorem</a:t>
            </a:r>
            <a:endParaRPr/>
          </a:p>
        </p:txBody>
      </p:sp>
      <p:sp>
        <p:nvSpPr>
          <p:cNvPr id="490" name="Google Shape;490;p79"/>
          <p:cNvSpPr txBox="1"/>
          <p:nvPr>
            <p:ph idx="1" type="body"/>
          </p:nvPr>
        </p:nvSpPr>
        <p:spPr>
          <a:xfrm>
            <a:off x="411162" y="1143000"/>
            <a:ext cx="8580437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Given: 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ts val="2200"/>
              <a:buFont typeface="Arial"/>
              <a:buChar char="–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doctor knows that meningitis causes stiff neck 50% of the time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ts val="2200"/>
              <a:buFont typeface="Arial"/>
              <a:buChar char="–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Prior probability of any patient having meningitis is 1/50,000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ts val="2200"/>
              <a:buFont typeface="Arial"/>
              <a:buChar char="–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Prior probability of any patient having stiff neck is 1/20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a patient has stiff neck, what’s the probability he/she has meningitis?</a:t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7325" lvl="0" marL="292100" rtl="0" algn="l">
              <a:spcBef>
                <a:spcPts val="620"/>
              </a:spcBef>
              <a:spcAft>
                <a:spcPts val="0"/>
              </a:spcAft>
              <a:buSzPts val="165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1" name="Google Shape;491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4800600"/>
            <a:ext cx="777240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0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Bayesian Classifiers</a:t>
            </a:r>
            <a:endParaRPr/>
          </a:p>
        </p:txBody>
      </p:sp>
      <p:sp>
        <p:nvSpPr>
          <p:cNvPr id="497" name="Google Shape;497;p80"/>
          <p:cNvSpPr txBox="1"/>
          <p:nvPr>
            <p:ph idx="1" type="body"/>
          </p:nvPr>
        </p:nvSpPr>
        <p:spPr>
          <a:xfrm>
            <a:off x="228600" y="1066800"/>
            <a:ext cx="8686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each attribute and class label as random variables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 record with attributes (A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,…,A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 is to predict class C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Specifically, we want to find the value of C that maximizes P(C| A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,…,A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1651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we estimate P(C| A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,…,A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directly from data?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Bayesian Classifiers</a:t>
            </a:r>
            <a:endParaRPr/>
          </a:p>
        </p:txBody>
      </p:sp>
      <p:sp>
        <p:nvSpPr>
          <p:cNvPr id="503" name="Google Shape;503;p81"/>
          <p:cNvSpPr txBox="1"/>
          <p:nvPr>
            <p:ph idx="1" type="body"/>
          </p:nvPr>
        </p:nvSpPr>
        <p:spPr>
          <a:xfrm>
            <a:off x="411162" y="1143000"/>
            <a:ext cx="8580437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Approach: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the posterior probability P(C | A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…, A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for all values of C using the Bayes theorem</a:t>
            </a:r>
            <a:endParaRPr/>
          </a:p>
          <a:p>
            <a:pPr indent="-1905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value of C that maximizes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P(C | A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…, A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Equivalent to choosing value of C that maximizes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	P(A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…, A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|C) P(C)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estimate P(A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…, A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C )?</a:t>
            </a:r>
            <a:endParaRPr/>
          </a:p>
        </p:txBody>
      </p:sp>
      <p:pic>
        <p:nvPicPr>
          <p:cNvPr id="504" name="Google Shape;504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2479675"/>
            <a:ext cx="5791200" cy="796925"/>
          </a:xfrm>
          <a:prstGeom prst="rect">
            <a:avLst/>
          </a:prstGeom>
          <a:noFill/>
          <a:ln cap="flat" cmpd="thickThin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Naïve Bayes Classifier</a:t>
            </a:r>
            <a:endParaRPr/>
          </a:p>
        </p:txBody>
      </p:sp>
      <p:sp>
        <p:nvSpPr>
          <p:cNvPr id="510" name="Google Shape;510;p82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independence among attributes A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when class is given:    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P(A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…, A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|C) = P(A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C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P(A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C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)… P(A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C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estimate P(A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C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for all A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C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point is classified to C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 P(C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Π P(A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C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 is maximal.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92100" rtl="0" algn="l">
              <a:spcBef>
                <a:spcPts val="68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3"/>
          <p:cNvSpPr txBox="1"/>
          <p:nvPr>
            <p:ph type="title"/>
          </p:nvPr>
        </p:nvSpPr>
        <p:spPr>
          <a:xfrm>
            <a:off x="304800" y="152400"/>
            <a:ext cx="8686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Estimate Probabilities from Data?</a:t>
            </a:r>
            <a:endParaRPr/>
          </a:p>
        </p:txBody>
      </p:sp>
      <p:sp>
        <p:nvSpPr>
          <p:cNvPr id="516" name="Google Shape;516;p83"/>
          <p:cNvSpPr txBox="1"/>
          <p:nvPr>
            <p:ph idx="1" type="body"/>
          </p:nvPr>
        </p:nvSpPr>
        <p:spPr>
          <a:xfrm>
            <a:off x="4343400" y="1066800"/>
            <a:ext cx="4572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Class:  P(C) = N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/N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 P(No) = 7/10, 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P(Yes) = 3/10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discrete attributes: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b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P(A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C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|A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ik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|/ N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</a:t>
            </a:r>
            <a:endParaRPr/>
          </a:p>
          <a:p>
            <a:pPr indent="-292100" lvl="1" marL="8001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C7B9C"/>
              </a:buClr>
              <a:buSzPts val="80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|A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ik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is number of instances having attribute A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belongs to class C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P(Status=Married|No) = 4/7</a:t>
            </a:r>
            <a:b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P(Refund=Yes|Yes)=0</a:t>
            </a:r>
            <a:endParaRPr/>
          </a:p>
        </p:txBody>
      </p:sp>
      <p:sp>
        <p:nvSpPr>
          <p:cNvPr id="517" name="Google Shape;517;p83"/>
          <p:cNvSpPr txBox="1"/>
          <p:nvPr/>
        </p:nvSpPr>
        <p:spPr>
          <a:xfrm>
            <a:off x="8153400" y="3276600"/>
            <a:ext cx="228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pic>
        <p:nvPicPr>
          <p:cNvPr id="518" name="Google Shape;518;p83"/>
          <p:cNvPicPr preferRelativeResize="0"/>
          <p:nvPr/>
        </p:nvPicPr>
        <p:blipFill rotWithShape="1">
          <a:blip r:embed="rId3">
            <a:alphaModFix/>
          </a:blip>
          <a:srcRect b="0" l="0" r="0" t="19970"/>
          <a:stretch/>
        </p:blipFill>
        <p:spPr>
          <a:xfrm>
            <a:off x="152400" y="1524000"/>
            <a:ext cx="4389437" cy="4275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84"/>
          <p:cNvSpPr txBox="1"/>
          <p:nvPr>
            <p:ph type="title"/>
          </p:nvPr>
        </p:nvSpPr>
        <p:spPr>
          <a:xfrm>
            <a:off x="304800" y="152400"/>
            <a:ext cx="8686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Estimate Probabilities from Data?</a:t>
            </a:r>
            <a:endParaRPr/>
          </a:p>
        </p:txBody>
      </p:sp>
      <p:sp>
        <p:nvSpPr>
          <p:cNvPr id="524" name="Google Shape;524;p84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continuous attributes: 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Discretize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range into bins </a:t>
            </a:r>
            <a:endParaRPr/>
          </a:p>
          <a:p>
            <a:pPr indent="-106680" lvl="2" marL="9144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one ordinal attribute per bin</a:t>
            </a:r>
            <a:endParaRPr/>
          </a:p>
          <a:p>
            <a:pPr indent="-106680" lvl="2" marL="9144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violates independence assumption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Two-way split: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(A &lt; v) or (A &gt; v)</a:t>
            </a:r>
            <a:endParaRPr/>
          </a:p>
          <a:p>
            <a:pPr indent="-106680" lvl="2" marL="9144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choose only one of the two splits as new attribute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Probability density estimation:</a:t>
            </a:r>
            <a:endParaRPr/>
          </a:p>
          <a:p>
            <a:pPr indent="-106680" lvl="2" marL="9144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Assume attribute follows a normal distribution</a:t>
            </a:r>
            <a:endParaRPr/>
          </a:p>
          <a:p>
            <a:pPr indent="-106680" lvl="2" marL="9144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 data to estimate parameters of distribution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(e.g., mean and standard deviation)</a:t>
            </a:r>
            <a:endParaRPr/>
          </a:p>
          <a:p>
            <a:pPr indent="-106680" lvl="2" marL="9144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Once probability distribution is known, can use it to estimate the conditional probability P(A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|c)</a:t>
            </a:r>
            <a:endParaRPr/>
          </a:p>
        </p:txBody>
      </p:sp>
      <p:sp>
        <p:nvSpPr>
          <p:cNvPr id="525" name="Google Shape;525;p84"/>
          <p:cNvSpPr txBox="1"/>
          <p:nvPr/>
        </p:nvSpPr>
        <p:spPr>
          <a:xfrm>
            <a:off x="6781800" y="2514600"/>
            <a:ext cx="228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85"/>
          <p:cNvSpPr txBox="1"/>
          <p:nvPr>
            <p:ph type="title"/>
          </p:nvPr>
        </p:nvSpPr>
        <p:spPr>
          <a:xfrm>
            <a:off x="304800" y="152400"/>
            <a:ext cx="8686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Estimate Probabilities from Data?</a:t>
            </a:r>
            <a:endParaRPr/>
          </a:p>
        </p:txBody>
      </p:sp>
      <p:sp>
        <p:nvSpPr>
          <p:cNvPr id="531" name="Google Shape;531;p85"/>
          <p:cNvSpPr txBox="1"/>
          <p:nvPr>
            <p:ph idx="1" type="body"/>
          </p:nvPr>
        </p:nvSpPr>
        <p:spPr>
          <a:xfrm>
            <a:off x="4495800" y="1066800"/>
            <a:ext cx="441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 distribution:</a:t>
            </a:r>
            <a:endParaRPr/>
          </a:p>
          <a:p>
            <a:pPr indent="-1905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C7B9C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for each (A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,c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pair</a:t>
            </a:r>
            <a:endParaRPr/>
          </a:p>
          <a:p>
            <a:pPr indent="-292100" lvl="1" marL="8001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C7B9C"/>
              </a:buClr>
              <a:buSzPts val="80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(Income, Class=No):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Class=No</a:t>
            </a:r>
            <a:endParaRPr/>
          </a:p>
          <a:p>
            <a:pPr indent="-88900" lvl="2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sample mean = 110</a:t>
            </a:r>
            <a:endParaRPr/>
          </a:p>
          <a:p>
            <a:pPr indent="-88900" lvl="2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sample variance = 2975</a:t>
            </a:r>
            <a:endParaRPr/>
          </a:p>
          <a:p>
            <a:pPr indent="-196850" lvl="0" marL="292100" rtl="0" algn="l"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2" name="Google Shape;532;p85"/>
          <p:cNvPicPr preferRelativeResize="0"/>
          <p:nvPr/>
        </p:nvPicPr>
        <p:blipFill rotWithShape="1">
          <a:blip r:embed="rId3">
            <a:alphaModFix/>
          </a:blip>
          <a:srcRect b="0" l="0" r="0" t="20895"/>
          <a:stretch/>
        </p:blipFill>
        <p:spPr>
          <a:xfrm>
            <a:off x="304800" y="1143000"/>
            <a:ext cx="4195762" cy="40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6500" y="1447800"/>
            <a:ext cx="3975100" cy="112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6537" y="5257800"/>
            <a:ext cx="8520112" cy="1055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8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 of Naïve Bayes Classifier</a:t>
            </a:r>
            <a:endParaRPr/>
          </a:p>
        </p:txBody>
      </p:sp>
      <p:pic>
        <p:nvPicPr>
          <p:cNvPr id="540" name="Google Shape;540;p86"/>
          <p:cNvPicPr preferRelativeResize="0"/>
          <p:nvPr/>
        </p:nvPicPr>
        <p:blipFill rotWithShape="1">
          <a:blip r:embed="rId3">
            <a:alphaModFix/>
          </a:blip>
          <a:srcRect b="0" l="18478" r="26085" t="0"/>
          <a:stretch/>
        </p:blipFill>
        <p:spPr>
          <a:xfrm>
            <a:off x="0" y="2057400"/>
            <a:ext cx="3886200" cy="427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1371600"/>
            <a:ext cx="6477000" cy="407987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86"/>
          <p:cNvSpPr txBox="1"/>
          <p:nvPr/>
        </p:nvSpPr>
        <p:spPr>
          <a:xfrm>
            <a:off x="3733800" y="2590800"/>
            <a:ext cx="4953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20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P(X|Class=No) = P(Refund=No|Class=No)</a:t>
            </a:r>
            <a:b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× P(Married| Class=No)</a:t>
            </a:r>
            <a:b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× P(Income=120K| Class=No)</a:t>
            </a:r>
            <a:b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 = 4/7 × 4/7 × 0.0072 = 0.0024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ts val="120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P(X|Class=Yes) = P(Refund=No| Class=Yes)</a:t>
            </a:r>
            <a:b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	                  × P(Married| Class=Yes)</a:t>
            </a:r>
            <a:b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	                  × P(Income=120K| Class=Yes)</a:t>
            </a:r>
            <a:b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  = 1 × 0 × 1.2 × 10</a:t>
            </a:r>
            <a:r>
              <a:rPr b="0" baseline="30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-9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P(X|No)P(No) &gt; P(X|Yes)P(Yes)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Therefore P(No|X) &gt; P(Yes|X)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=&gt; Class = No</a:t>
            </a:r>
            <a:endParaRPr/>
          </a:p>
        </p:txBody>
      </p:sp>
      <p:sp>
        <p:nvSpPr>
          <p:cNvPr id="543" name="Google Shape;543;p86"/>
          <p:cNvSpPr txBox="1"/>
          <p:nvPr/>
        </p:nvSpPr>
        <p:spPr>
          <a:xfrm>
            <a:off x="228600" y="990600"/>
            <a:ext cx="2743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Given a Test Record: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87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Naïve Bayes Classifier</a:t>
            </a:r>
            <a:endParaRPr/>
          </a:p>
        </p:txBody>
      </p:sp>
      <p:sp>
        <p:nvSpPr>
          <p:cNvPr id="549" name="Google Shape;549;p87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one of the conditional probability is zero, then the entire expression becomes zero</a:t>
            </a:r>
            <a:endParaRPr/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Probability estimation:</a:t>
            </a:r>
            <a:endParaRPr/>
          </a:p>
          <a:p>
            <a:pPr indent="-158750" lvl="0" marL="292100" rtl="0" algn="l">
              <a:spcBef>
                <a:spcPts val="68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0" name="Google Shape;550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935287"/>
            <a:ext cx="4343400" cy="2703512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87"/>
          <p:cNvSpPr txBox="1"/>
          <p:nvPr/>
        </p:nvSpPr>
        <p:spPr>
          <a:xfrm>
            <a:off x="6019800" y="3581400"/>
            <a:ext cx="2743200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c: number of classes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 prior probability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m: parameter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88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 of Naïve Bayes Classifier</a:t>
            </a:r>
            <a:endParaRPr/>
          </a:p>
        </p:txBody>
      </p:sp>
      <p:pic>
        <p:nvPicPr>
          <p:cNvPr id="557" name="Google Shape;557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95400"/>
            <a:ext cx="5181600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5410200"/>
            <a:ext cx="515302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87987" y="2362200"/>
            <a:ext cx="3656012" cy="25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88"/>
          <p:cNvSpPr txBox="1"/>
          <p:nvPr/>
        </p:nvSpPr>
        <p:spPr>
          <a:xfrm>
            <a:off x="5867400" y="1295400"/>
            <a:ext cx="27432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A: attributes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M: mammals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N: non-mammals</a:t>
            </a:r>
            <a:endParaRPr/>
          </a:p>
        </p:txBody>
      </p:sp>
      <p:sp>
        <p:nvSpPr>
          <p:cNvPr id="561" name="Google Shape;561;p88"/>
          <p:cNvSpPr txBox="1"/>
          <p:nvPr/>
        </p:nvSpPr>
        <p:spPr>
          <a:xfrm>
            <a:off x="5791200" y="5257800"/>
            <a:ext cx="2743200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P(A|M)P(M) &gt; P(A|N)P(N)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=&gt; Mammals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does Rule-based Classifier Work?</a:t>
            </a:r>
            <a:endParaRPr/>
          </a:p>
        </p:txBody>
      </p:sp>
      <p:sp>
        <p:nvSpPr>
          <p:cNvPr id="147" name="Google Shape;147;p35"/>
          <p:cNvSpPr txBox="1"/>
          <p:nvPr/>
        </p:nvSpPr>
        <p:spPr>
          <a:xfrm>
            <a:off x="838200" y="1143000"/>
            <a:ext cx="7543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R1: (Give Birth = no) ∧ (Can Fly = yes) → Birds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R2: (Give Birth = no) ∧ (Live in Water = yes) → Fishes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R3: (Give Birth = yes) ∧ (Blood Type = warm) → Mammals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R4: (Give Birth = no) ∧ (Can Fly = no) → Reptiles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R5: (Live in Water = sometimes) → Amphibians </a:t>
            </a:r>
            <a:endParaRPr/>
          </a:p>
        </p:txBody>
      </p:sp>
      <p:sp>
        <p:nvSpPr>
          <p:cNvPr id="148" name="Google Shape;148;p35"/>
          <p:cNvSpPr txBox="1"/>
          <p:nvPr/>
        </p:nvSpPr>
        <p:spPr>
          <a:xfrm>
            <a:off x="685800" y="4724400"/>
            <a:ext cx="7467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lemur triggers rule R3, so it is classified as a mammal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turtle triggers both R4 and R5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dogfish shark triggers none of the rules</a:t>
            </a:r>
            <a:endParaRPr/>
          </a:p>
        </p:txBody>
      </p:sp>
      <p:pic>
        <p:nvPicPr>
          <p:cNvPr id="149" name="Google Shape;149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3352800"/>
            <a:ext cx="8296275" cy="9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89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Naïve Bayes (Summary)</a:t>
            </a:r>
            <a:endParaRPr/>
          </a:p>
        </p:txBody>
      </p:sp>
      <p:sp>
        <p:nvSpPr>
          <p:cNvPr id="567" name="Google Shape;567;p89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Robust to isolated noise points</a:t>
            </a:r>
            <a:endParaRPr/>
          </a:p>
          <a:p>
            <a:pPr indent="-158750" lvl="0" marL="29210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 missing values by ignoring the instance during probability estimate calculations</a:t>
            </a:r>
            <a:endParaRPr/>
          </a:p>
          <a:p>
            <a:pPr indent="-158750" lvl="0" marL="29210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Robust to irrelevant attributes</a:t>
            </a:r>
            <a:endParaRPr/>
          </a:p>
          <a:p>
            <a:pPr indent="-158750" lvl="0" marL="29210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Independence assumption may not hold for some attributes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other techniques such as Bayesian Belief Networks (BBN)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90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Artificial Neural Networks (ANN)</a:t>
            </a:r>
            <a:endParaRPr/>
          </a:p>
        </p:txBody>
      </p:sp>
      <p:pic>
        <p:nvPicPr>
          <p:cNvPr id="573" name="Google Shape;573;p9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295400"/>
            <a:ext cx="8078787" cy="3503612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90"/>
          <p:cNvSpPr txBox="1"/>
          <p:nvPr/>
        </p:nvSpPr>
        <p:spPr>
          <a:xfrm>
            <a:off x="1143000" y="5334000"/>
            <a:ext cx="6705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Y is 1 if at least two of the three inputs are equal to 1.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9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Artificial Neural Networks (ANN)</a:t>
            </a:r>
            <a:endParaRPr/>
          </a:p>
        </p:txBody>
      </p:sp>
      <p:pic>
        <p:nvPicPr>
          <p:cNvPr id="580" name="Google Shape;580;p9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225" y="1144587"/>
            <a:ext cx="8078787" cy="3503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9125" y="4953000"/>
            <a:ext cx="5432425" cy="141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9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Artificial Neural Networks (ANN)</a:t>
            </a:r>
            <a:endParaRPr/>
          </a:p>
        </p:txBody>
      </p:sp>
      <p:sp>
        <p:nvSpPr>
          <p:cNvPr id="587" name="Google Shape;587;p92"/>
          <p:cNvSpPr txBox="1"/>
          <p:nvPr>
            <p:ph idx="1" type="body"/>
          </p:nvPr>
        </p:nvSpPr>
        <p:spPr>
          <a:xfrm>
            <a:off x="411162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is an assembly of inter-connected nodes and weighted links</a:t>
            </a:r>
            <a:endParaRPr/>
          </a:p>
          <a:p>
            <a:pPr indent="-177800" lvl="0" marL="292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node sums up each of its input value according to the weights of its links</a:t>
            </a:r>
            <a:endParaRPr/>
          </a:p>
          <a:p>
            <a:pPr indent="-177800" lvl="0" marL="292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output node against some threshold t</a:t>
            </a:r>
            <a:endParaRPr/>
          </a:p>
        </p:txBody>
      </p:sp>
      <p:pic>
        <p:nvPicPr>
          <p:cNvPr id="588" name="Google Shape;588;p9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200" y="990600"/>
            <a:ext cx="4800600" cy="3043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92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0" y="4648200"/>
            <a:ext cx="2487612" cy="746125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92"/>
          <p:cNvSpPr txBox="1"/>
          <p:nvPr/>
        </p:nvSpPr>
        <p:spPr>
          <a:xfrm>
            <a:off x="4648200" y="4114800"/>
            <a:ext cx="2590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Perceptron Model</a:t>
            </a:r>
            <a:endParaRPr/>
          </a:p>
        </p:txBody>
      </p:sp>
      <p:pic>
        <p:nvPicPr>
          <p:cNvPr id="591" name="Google Shape;591;p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07012" y="5349875"/>
            <a:ext cx="2901950" cy="746125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92"/>
          <p:cNvSpPr txBox="1"/>
          <p:nvPr/>
        </p:nvSpPr>
        <p:spPr>
          <a:xfrm>
            <a:off x="8001000" y="4724400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93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General Structure of ANN</a:t>
            </a:r>
            <a:endParaRPr/>
          </a:p>
        </p:txBody>
      </p:sp>
      <p:pic>
        <p:nvPicPr>
          <p:cNvPr id="598" name="Google Shape;598;p9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981200"/>
            <a:ext cx="4419600" cy="246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93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1143000"/>
            <a:ext cx="3905250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93"/>
          <p:cNvSpPr txBox="1"/>
          <p:nvPr/>
        </p:nvSpPr>
        <p:spPr>
          <a:xfrm>
            <a:off x="5334000" y="4800600"/>
            <a:ext cx="35052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ANN means learning the weights of the neurons</a:t>
            </a:r>
            <a:endParaRPr/>
          </a:p>
        </p:txBody>
      </p:sp>
      <p:sp>
        <p:nvSpPr>
          <p:cNvPr id="601" name="Google Shape;601;p93"/>
          <p:cNvSpPr/>
          <p:nvPr/>
        </p:nvSpPr>
        <p:spPr>
          <a:xfrm>
            <a:off x="3429000" y="3886200"/>
            <a:ext cx="2743200" cy="685800"/>
          </a:xfrm>
          <a:prstGeom prst="curvedUpArrow">
            <a:avLst>
              <a:gd fmla="val 14888" name="adj1"/>
              <a:gd fmla="val 50000" name="adj2"/>
              <a:gd fmla="val 8055" name="adj3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9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Algorithm for learning ANN</a:t>
            </a:r>
            <a:endParaRPr/>
          </a:p>
        </p:txBody>
      </p:sp>
      <p:sp>
        <p:nvSpPr>
          <p:cNvPr id="607" name="Google Shape;607;p94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Initialize the weights (w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…, w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15875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Adjust the weights in such a way that the output of ANN is consistent with class labels of training examples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 function:</a:t>
            </a:r>
            <a:endParaRPr/>
          </a:p>
          <a:p>
            <a:pPr indent="-1651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weights w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’s that minimize the above objective function</a:t>
            </a:r>
            <a:endParaRPr/>
          </a:p>
          <a:p>
            <a:pPr indent="-106680" lvl="2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e.g., backpropagation algorithm (see lecture notes)</a:t>
            </a:r>
            <a:endParaRPr/>
          </a:p>
        </p:txBody>
      </p:sp>
      <p:pic>
        <p:nvPicPr>
          <p:cNvPr id="608" name="Google Shape;608;p9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9600" y="3505200"/>
            <a:ext cx="3352800" cy="86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9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Support Vector Machines</a:t>
            </a:r>
            <a:endParaRPr/>
          </a:p>
        </p:txBody>
      </p:sp>
      <p:sp>
        <p:nvSpPr>
          <p:cNvPr id="614" name="Google Shape;614;p95"/>
          <p:cNvSpPr txBox="1"/>
          <p:nvPr>
            <p:ph idx="4294967295" type="body"/>
          </p:nvPr>
        </p:nvSpPr>
        <p:spPr>
          <a:xfrm>
            <a:off x="381000" y="59436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5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a linear hyperplane (decision boundary) that will separate the data</a:t>
            </a:r>
            <a:endParaRPr/>
          </a:p>
        </p:txBody>
      </p:sp>
      <p:pic>
        <p:nvPicPr>
          <p:cNvPr id="615" name="Google Shape;615;p95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1195387"/>
            <a:ext cx="4876800" cy="460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9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Support Vector Machines</a:t>
            </a:r>
            <a:endParaRPr/>
          </a:p>
        </p:txBody>
      </p:sp>
      <p:sp>
        <p:nvSpPr>
          <p:cNvPr id="621" name="Google Shape;621;p96"/>
          <p:cNvSpPr txBox="1"/>
          <p:nvPr>
            <p:ph idx="4294967295" type="body"/>
          </p:nvPr>
        </p:nvSpPr>
        <p:spPr>
          <a:xfrm>
            <a:off x="381000" y="59436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5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Possible Solution</a:t>
            </a:r>
            <a:endParaRPr/>
          </a:p>
        </p:txBody>
      </p:sp>
      <p:pic>
        <p:nvPicPr>
          <p:cNvPr id="622" name="Google Shape;622;p96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1195387"/>
            <a:ext cx="4876800" cy="460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97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Support Vector Machines</a:t>
            </a:r>
            <a:endParaRPr/>
          </a:p>
        </p:txBody>
      </p:sp>
      <p:sp>
        <p:nvSpPr>
          <p:cNvPr id="628" name="Google Shape;628;p97"/>
          <p:cNvSpPr txBox="1"/>
          <p:nvPr>
            <p:ph idx="4294967295" type="body"/>
          </p:nvPr>
        </p:nvSpPr>
        <p:spPr>
          <a:xfrm>
            <a:off x="381000" y="59436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5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possible solution</a:t>
            </a:r>
            <a:endParaRPr/>
          </a:p>
        </p:txBody>
      </p:sp>
      <p:pic>
        <p:nvPicPr>
          <p:cNvPr id="629" name="Google Shape;629;p97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1189037"/>
            <a:ext cx="4876800" cy="460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98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Support Vector Machines</a:t>
            </a:r>
            <a:endParaRPr/>
          </a:p>
        </p:txBody>
      </p:sp>
      <p:sp>
        <p:nvSpPr>
          <p:cNvPr id="635" name="Google Shape;635;p98"/>
          <p:cNvSpPr txBox="1"/>
          <p:nvPr>
            <p:ph idx="4294967295" type="body"/>
          </p:nvPr>
        </p:nvSpPr>
        <p:spPr>
          <a:xfrm>
            <a:off x="381000" y="59436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5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possible solutions</a:t>
            </a:r>
            <a:endParaRPr/>
          </a:p>
        </p:txBody>
      </p:sp>
      <p:pic>
        <p:nvPicPr>
          <p:cNvPr id="636" name="Google Shape;636;p98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1189037"/>
            <a:ext cx="4876800" cy="46021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7" name="Google Shape;637;p98"/>
          <p:cNvCxnSpPr/>
          <p:nvPr/>
        </p:nvCxnSpPr>
        <p:spPr>
          <a:xfrm>
            <a:off x="2667000" y="2819400"/>
            <a:ext cx="4191000" cy="1371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8" name="Google Shape;638;p98"/>
          <p:cNvCxnSpPr/>
          <p:nvPr/>
        </p:nvCxnSpPr>
        <p:spPr>
          <a:xfrm>
            <a:off x="2667000" y="2590800"/>
            <a:ext cx="4191000" cy="1371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9" name="Google Shape;639;p98"/>
          <p:cNvCxnSpPr/>
          <p:nvPr/>
        </p:nvCxnSpPr>
        <p:spPr>
          <a:xfrm>
            <a:off x="2667000" y="2209800"/>
            <a:ext cx="4191000" cy="2209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0" name="Google Shape;640;p98"/>
          <p:cNvCxnSpPr/>
          <p:nvPr/>
        </p:nvCxnSpPr>
        <p:spPr>
          <a:xfrm>
            <a:off x="2667000" y="2667000"/>
            <a:ext cx="4191000" cy="1905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1" name="Google Shape;641;p98"/>
          <p:cNvCxnSpPr/>
          <p:nvPr/>
        </p:nvCxnSpPr>
        <p:spPr>
          <a:xfrm>
            <a:off x="2667000" y="2438400"/>
            <a:ext cx="4191000" cy="1600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Characteristics of Rule-Based Classifier</a:t>
            </a:r>
            <a:endParaRPr/>
          </a:p>
        </p:txBody>
      </p:sp>
      <p:sp>
        <p:nvSpPr>
          <p:cNvPr id="155" name="Google Shape;155;p36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Mutually exclusive rules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Classifier contains mutually exclusive rules if the rules are independent of each other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record is covered by at most one rule</a:t>
            </a:r>
            <a:endParaRPr/>
          </a:p>
          <a:p>
            <a:pPr indent="-1651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Exhaustive rules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Classifier has exhaustive coverage if it accounts for every possible combination of attribute values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record is covered by at least one rule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99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Support Vector Machines</a:t>
            </a:r>
            <a:endParaRPr/>
          </a:p>
        </p:txBody>
      </p:sp>
      <p:sp>
        <p:nvSpPr>
          <p:cNvPr id="647" name="Google Shape;647;p99"/>
          <p:cNvSpPr txBox="1"/>
          <p:nvPr>
            <p:ph idx="4294967295" type="body"/>
          </p:nvPr>
        </p:nvSpPr>
        <p:spPr>
          <a:xfrm>
            <a:off x="381000" y="5638800"/>
            <a:ext cx="8534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5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one is better? B1 or B2?</a:t>
            </a:r>
            <a:endParaRPr/>
          </a:p>
          <a:p>
            <a:pPr indent="-292100" lvl="0" marL="2921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5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you define better?</a:t>
            </a:r>
            <a:endParaRPr/>
          </a:p>
        </p:txBody>
      </p:sp>
      <p:pic>
        <p:nvPicPr>
          <p:cNvPr id="648" name="Google Shape;648;p9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1195387"/>
            <a:ext cx="4876800" cy="460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00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Support Vector Machines</a:t>
            </a:r>
            <a:endParaRPr/>
          </a:p>
        </p:txBody>
      </p:sp>
      <p:sp>
        <p:nvSpPr>
          <p:cNvPr id="654" name="Google Shape;654;p100"/>
          <p:cNvSpPr txBox="1"/>
          <p:nvPr>
            <p:ph idx="4294967295" type="body"/>
          </p:nvPr>
        </p:nvSpPr>
        <p:spPr>
          <a:xfrm>
            <a:off x="381000" y="59436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5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hyperplane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maximizes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margin =&gt; B1 is better than B2</a:t>
            </a:r>
            <a:endParaRPr/>
          </a:p>
        </p:txBody>
      </p:sp>
      <p:pic>
        <p:nvPicPr>
          <p:cNvPr id="655" name="Google Shape;655;p100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1195387"/>
            <a:ext cx="4876800" cy="460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0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Support Vector Machines</a:t>
            </a:r>
            <a:endParaRPr/>
          </a:p>
        </p:txBody>
      </p:sp>
      <p:pic>
        <p:nvPicPr>
          <p:cNvPr id="661" name="Google Shape;661;p10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1195387"/>
            <a:ext cx="4876800" cy="46021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2" name="Google Shape;662;p101"/>
          <p:cNvCxnSpPr/>
          <p:nvPr/>
        </p:nvCxnSpPr>
        <p:spPr>
          <a:xfrm flipH="1">
            <a:off x="1828800" y="1905000"/>
            <a:ext cx="1219200" cy="762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663" name="Google Shape;663;p101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2590800"/>
            <a:ext cx="1435100" cy="3190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4" name="Google Shape;664;p101"/>
          <p:cNvCxnSpPr/>
          <p:nvPr/>
        </p:nvCxnSpPr>
        <p:spPr>
          <a:xfrm flipH="1">
            <a:off x="1828800" y="2438400"/>
            <a:ext cx="1295400" cy="8239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665" name="Google Shape;665;p1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6537" y="3186112"/>
            <a:ext cx="1571625" cy="3190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6" name="Google Shape;666;p101"/>
          <p:cNvCxnSpPr/>
          <p:nvPr/>
        </p:nvCxnSpPr>
        <p:spPr>
          <a:xfrm flipH="1" rot="10800000">
            <a:off x="6324600" y="3505200"/>
            <a:ext cx="1219200" cy="7762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667" name="Google Shape;667;p10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67575" y="3048000"/>
            <a:ext cx="1571625" cy="319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10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5100" y="5562600"/>
            <a:ext cx="3937000" cy="839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10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50087" y="5575300"/>
            <a:ext cx="1798637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0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Support Vector Machines</a:t>
            </a:r>
            <a:endParaRPr/>
          </a:p>
        </p:txBody>
      </p:sp>
      <p:sp>
        <p:nvSpPr>
          <p:cNvPr id="675" name="Google Shape;675;p102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want to maximize:</a:t>
            </a:r>
            <a:endParaRPr/>
          </a:p>
          <a:p>
            <a:pPr indent="-15875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is equivalent to minimizing:</a:t>
            </a:r>
            <a:endParaRPr/>
          </a:p>
          <a:p>
            <a:pPr indent="-15875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subjected to the following constraints:</a:t>
            </a:r>
            <a:endParaRPr/>
          </a:p>
          <a:p>
            <a:pPr indent="-1651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80" lvl="2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This is a constrained optimization problem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approaches to solve it (e.g., quadratic programming)</a:t>
            </a:r>
            <a:endParaRPr/>
          </a:p>
        </p:txBody>
      </p:sp>
      <p:pic>
        <p:nvPicPr>
          <p:cNvPr id="676" name="Google Shape;676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990600"/>
            <a:ext cx="2286000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4712" y="3892550"/>
            <a:ext cx="5018087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10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8000" y="1939925"/>
            <a:ext cx="1938337" cy="9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03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Support Vector Machines</a:t>
            </a:r>
            <a:endParaRPr/>
          </a:p>
        </p:txBody>
      </p:sp>
      <p:sp>
        <p:nvSpPr>
          <p:cNvPr id="684" name="Google Shape;684;p103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if the problem is not linearly separable?</a:t>
            </a:r>
            <a:endParaRPr/>
          </a:p>
        </p:txBody>
      </p:sp>
      <p:pic>
        <p:nvPicPr>
          <p:cNvPr id="685" name="Google Shape;685;p10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917700"/>
            <a:ext cx="4724400" cy="4457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6" name="Google Shape;686;p103"/>
          <p:cNvGrpSpPr/>
          <p:nvPr/>
        </p:nvGrpSpPr>
        <p:grpSpPr>
          <a:xfrm>
            <a:off x="2514600" y="2590800"/>
            <a:ext cx="4038600" cy="3124200"/>
            <a:chOff x="1584" y="1632"/>
            <a:chExt cx="2544" cy="1968"/>
          </a:xfrm>
        </p:grpSpPr>
        <p:sp>
          <p:nvSpPr>
            <p:cNvPr id="687" name="Google Shape;687;p103"/>
            <p:cNvSpPr/>
            <p:nvPr/>
          </p:nvSpPr>
          <p:spPr>
            <a:xfrm>
              <a:off x="1584" y="1632"/>
              <a:ext cx="336" cy="336"/>
            </a:xfrm>
            <a:prstGeom prst="ellipse">
              <a:avLst/>
            </a:prstGeom>
            <a:noFill/>
            <a:ln cap="flat" cmpd="sng" w="508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03"/>
            <p:cNvSpPr/>
            <p:nvPr/>
          </p:nvSpPr>
          <p:spPr>
            <a:xfrm>
              <a:off x="2304" y="2208"/>
              <a:ext cx="336" cy="336"/>
            </a:xfrm>
            <a:prstGeom prst="ellipse">
              <a:avLst/>
            </a:prstGeom>
            <a:noFill/>
            <a:ln cap="flat" cmpd="sng" w="508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03"/>
            <p:cNvSpPr/>
            <p:nvPr/>
          </p:nvSpPr>
          <p:spPr>
            <a:xfrm>
              <a:off x="2208" y="1680"/>
              <a:ext cx="336" cy="336"/>
            </a:xfrm>
            <a:prstGeom prst="ellipse">
              <a:avLst/>
            </a:prstGeom>
            <a:noFill/>
            <a:ln cap="flat" cmpd="sng" w="508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03"/>
            <p:cNvSpPr/>
            <p:nvPr/>
          </p:nvSpPr>
          <p:spPr>
            <a:xfrm>
              <a:off x="2832" y="3264"/>
              <a:ext cx="336" cy="336"/>
            </a:xfrm>
            <a:prstGeom prst="ellipse">
              <a:avLst/>
            </a:prstGeom>
            <a:noFill/>
            <a:ln cap="flat" cmpd="sng" w="508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03"/>
            <p:cNvSpPr/>
            <p:nvPr/>
          </p:nvSpPr>
          <p:spPr>
            <a:xfrm>
              <a:off x="3312" y="2400"/>
              <a:ext cx="336" cy="336"/>
            </a:xfrm>
            <a:prstGeom prst="ellipse">
              <a:avLst/>
            </a:prstGeom>
            <a:noFill/>
            <a:ln cap="flat" cmpd="sng" w="508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03"/>
            <p:cNvSpPr/>
            <p:nvPr/>
          </p:nvSpPr>
          <p:spPr>
            <a:xfrm>
              <a:off x="3792" y="2736"/>
              <a:ext cx="336" cy="336"/>
            </a:xfrm>
            <a:prstGeom prst="ellipse">
              <a:avLst/>
            </a:prstGeom>
            <a:noFill/>
            <a:ln cap="flat" cmpd="sng" w="508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0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Support Vector Machines</a:t>
            </a:r>
            <a:endParaRPr/>
          </a:p>
        </p:txBody>
      </p:sp>
      <p:sp>
        <p:nvSpPr>
          <p:cNvPr id="698" name="Google Shape;698;p104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if the problem is not linearly separable?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Introduce slack variables</a:t>
            </a:r>
            <a:endParaRPr/>
          </a:p>
          <a:p>
            <a:pPr indent="-106680" lvl="2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Need to minimize: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80" lvl="2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Subject to: </a:t>
            </a:r>
            <a:endParaRPr/>
          </a:p>
        </p:txBody>
      </p:sp>
      <p:pic>
        <p:nvPicPr>
          <p:cNvPr id="699" name="Google Shape;699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8162" y="3657600"/>
            <a:ext cx="5668962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2133600"/>
            <a:ext cx="3587750" cy="1042987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104"/>
          <p:cNvSpPr/>
          <p:nvPr/>
        </p:nvSpPr>
        <p:spPr>
          <a:xfrm>
            <a:off x="6400800" y="3657600"/>
            <a:ext cx="1143000" cy="533400"/>
          </a:xfrm>
          <a:prstGeom prst="ellipse">
            <a:avLst/>
          </a:prstGeom>
          <a:noFill/>
          <a:ln cap="flat" cmpd="sng" w="508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104"/>
          <p:cNvSpPr/>
          <p:nvPr/>
        </p:nvSpPr>
        <p:spPr>
          <a:xfrm>
            <a:off x="6324600" y="4191000"/>
            <a:ext cx="1295400" cy="533400"/>
          </a:xfrm>
          <a:prstGeom prst="ellipse">
            <a:avLst/>
          </a:prstGeom>
          <a:noFill/>
          <a:ln cap="flat" cmpd="sng" w="508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10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Nonlinear Support Vector Machines</a:t>
            </a:r>
            <a:endParaRPr/>
          </a:p>
        </p:txBody>
      </p:sp>
      <p:sp>
        <p:nvSpPr>
          <p:cNvPr id="708" name="Google Shape;708;p105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if decision boundary is not linear?</a:t>
            </a:r>
            <a:endParaRPr/>
          </a:p>
        </p:txBody>
      </p:sp>
      <p:pic>
        <p:nvPicPr>
          <p:cNvPr id="709" name="Google Shape;709;p10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95450"/>
            <a:ext cx="6172200" cy="46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105"/>
          <p:cNvSpPr/>
          <p:nvPr/>
        </p:nvSpPr>
        <p:spPr>
          <a:xfrm rot="-8340000">
            <a:off x="3276600" y="3386137"/>
            <a:ext cx="3962400" cy="2176462"/>
          </a:xfrm>
          <a:custGeom>
            <a:rect b="b" l="l" r="r" t="t"/>
            <a:pathLst>
              <a:path extrusionOk="0" fill="none" h="42318" w="21600">
                <a:moveTo>
                  <a:pt x="2219" y="0"/>
                </a:moveTo>
                <a:cubicBezTo>
                  <a:pt x="13231" y="1138"/>
                  <a:pt x="21600" y="10416"/>
                  <a:pt x="21600" y="21486"/>
                </a:cubicBezTo>
                <a:cubicBezTo>
                  <a:pt x="21600" y="31216"/>
                  <a:pt x="15094" y="39745"/>
                  <a:pt x="5709" y="42317"/>
                </a:cubicBezTo>
              </a:path>
              <a:path extrusionOk="0" h="42318" w="21600">
                <a:moveTo>
                  <a:pt x="2219" y="0"/>
                </a:moveTo>
                <a:cubicBezTo>
                  <a:pt x="13231" y="1138"/>
                  <a:pt x="21600" y="10416"/>
                  <a:pt x="21600" y="21486"/>
                </a:cubicBezTo>
                <a:cubicBezTo>
                  <a:pt x="21600" y="31216"/>
                  <a:pt x="15094" y="39745"/>
                  <a:pt x="5709" y="42317"/>
                </a:cubicBezTo>
                <a:lnTo>
                  <a:pt x="0" y="21486"/>
                </a:lnTo>
                <a:lnTo>
                  <a:pt x="2219" y="0"/>
                </a:lnTo>
                <a:close/>
              </a:path>
            </a:pathLst>
          </a:custGeom>
          <a:noFill/>
          <a:ln cap="flat" cmpd="sng" w="3810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0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Nonlinear Support Vector Machines</a:t>
            </a:r>
            <a:endParaRPr/>
          </a:p>
        </p:txBody>
      </p:sp>
      <p:sp>
        <p:nvSpPr>
          <p:cNvPr id="716" name="Google Shape;716;p106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 data into higher dimensional space</a:t>
            </a:r>
            <a:endParaRPr/>
          </a:p>
        </p:txBody>
      </p:sp>
      <p:pic>
        <p:nvPicPr>
          <p:cNvPr id="717" name="Google Shape;717;p10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771650"/>
            <a:ext cx="6172200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07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Ensemble Methods</a:t>
            </a:r>
            <a:endParaRPr/>
          </a:p>
        </p:txBody>
      </p:sp>
      <p:sp>
        <p:nvSpPr>
          <p:cNvPr id="723" name="Google Shape;723;p107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 a set of classifiers from the training data</a:t>
            </a:r>
            <a:endParaRPr/>
          </a:p>
          <a:p>
            <a:pPr indent="-15875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 class label of previously unseen records by aggregating predictions made by multiple classifiers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08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General Idea</a:t>
            </a:r>
            <a:endParaRPr/>
          </a:p>
        </p:txBody>
      </p:sp>
      <p:pic>
        <p:nvPicPr>
          <p:cNvPr id="729" name="Google Shape;729;p10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362" y="1143000"/>
            <a:ext cx="6896100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From Decision Trees To Rules</a:t>
            </a:r>
            <a:endParaRPr/>
          </a:p>
        </p:txBody>
      </p:sp>
      <p:pic>
        <p:nvPicPr>
          <p:cNvPr id="161" name="Google Shape;16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905000"/>
            <a:ext cx="4060825" cy="32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1295400"/>
            <a:ext cx="3944937" cy="2879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37"/>
          <p:cNvCxnSpPr/>
          <p:nvPr/>
        </p:nvCxnSpPr>
        <p:spPr>
          <a:xfrm>
            <a:off x="4191000" y="2667000"/>
            <a:ext cx="609600" cy="0"/>
          </a:xfrm>
          <a:prstGeom prst="straightConnector1">
            <a:avLst/>
          </a:prstGeom>
          <a:noFill/>
          <a:ln cap="flat" cmpd="sng" w="31750">
            <a:solidFill>
              <a:srgbClr val="CC33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4" name="Google Shape;164;p37"/>
          <p:cNvSpPr txBox="1"/>
          <p:nvPr/>
        </p:nvSpPr>
        <p:spPr>
          <a:xfrm>
            <a:off x="3810000" y="4876800"/>
            <a:ext cx="51816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Rules are mutually exclusive and exhaustive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 set contains as much information as the tree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09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Why does it work?</a:t>
            </a:r>
            <a:endParaRPr/>
          </a:p>
        </p:txBody>
      </p:sp>
      <p:sp>
        <p:nvSpPr>
          <p:cNvPr id="735" name="Google Shape;735;p109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there are 25 base classifiers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classifier has error rate, ε = 0.35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classifiers are independent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Probability that the ensemble classifier makes a wrong prediction:</a:t>
            </a:r>
            <a:endParaRPr/>
          </a:p>
        </p:txBody>
      </p:sp>
      <p:pic>
        <p:nvPicPr>
          <p:cNvPr id="736" name="Google Shape;736;p10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3810000"/>
            <a:ext cx="365760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10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Examples of Ensemble Methods</a:t>
            </a:r>
            <a:endParaRPr/>
          </a:p>
        </p:txBody>
      </p:sp>
      <p:sp>
        <p:nvSpPr>
          <p:cNvPr id="742" name="Google Shape;742;p110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generate an ensemble of classifiers?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Bagging</a:t>
            </a:r>
            <a:endParaRPr/>
          </a:p>
          <a:p>
            <a:pPr indent="-15875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Boosting</a:t>
            </a:r>
            <a:endParaRPr/>
          </a:p>
          <a:p>
            <a:pPr indent="-158750" lvl="0" marL="292100" rtl="0" algn="l">
              <a:spcBef>
                <a:spcPts val="68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1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Bagging</a:t>
            </a:r>
            <a:endParaRPr/>
          </a:p>
        </p:txBody>
      </p:sp>
      <p:sp>
        <p:nvSpPr>
          <p:cNvPr id="748" name="Google Shape;748;p111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Sampling with replacement</a:t>
            </a:r>
            <a:endParaRPr/>
          </a:p>
          <a:p>
            <a:pPr indent="-15875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classifier on each bootstrap sample</a:t>
            </a:r>
            <a:endParaRPr/>
          </a:p>
          <a:p>
            <a:pPr indent="-15875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sample has probability (1 – 1/n)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being selected</a:t>
            </a:r>
            <a:endParaRPr/>
          </a:p>
        </p:txBody>
      </p:sp>
      <p:pic>
        <p:nvPicPr>
          <p:cNvPr id="749" name="Google Shape;749;p1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71712"/>
            <a:ext cx="7239000" cy="852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1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Boosting</a:t>
            </a:r>
            <a:endParaRPr/>
          </a:p>
        </p:txBody>
      </p:sp>
      <p:sp>
        <p:nvSpPr>
          <p:cNvPr id="755" name="Google Shape;755;p112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iterative procedure to adaptively change distribution of training data by focusing more on previously misclassified records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Initially, all N records are assigned equal weights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Unlike bagging, weights may change at the end of boosting round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13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Boosting</a:t>
            </a:r>
            <a:endParaRPr/>
          </a:p>
        </p:txBody>
      </p:sp>
      <p:sp>
        <p:nvSpPr>
          <p:cNvPr id="761" name="Google Shape;761;p113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Records that are wrongly classified will have their weights increased</a:t>
            </a:r>
            <a:endParaRPr/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Records that are classified correctly will have their weights decreased</a:t>
            </a:r>
            <a:endParaRPr/>
          </a:p>
        </p:txBody>
      </p:sp>
      <p:pic>
        <p:nvPicPr>
          <p:cNvPr id="762" name="Google Shape;762;p1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3594100"/>
            <a:ext cx="80772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113"/>
          <p:cNvSpPr/>
          <p:nvPr/>
        </p:nvSpPr>
        <p:spPr>
          <a:xfrm>
            <a:off x="2743200" y="4279900"/>
            <a:ext cx="304800" cy="304800"/>
          </a:xfrm>
          <a:prstGeom prst="ellipse">
            <a:avLst/>
          </a:prstGeom>
          <a:noFill/>
          <a:ln cap="flat" cmpd="sng" w="508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113"/>
          <p:cNvSpPr/>
          <p:nvPr/>
        </p:nvSpPr>
        <p:spPr>
          <a:xfrm>
            <a:off x="3352800" y="4279900"/>
            <a:ext cx="304800" cy="304800"/>
          </a:xfrm>
          <a:prstGeom prst="ellipse">
            <a:avLst/>
          </a:prstGeom>
          <a:noFill/>
          <a:ln cap="flat" cmpd="sng" w="508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113"/>
          <p:cNvSpPr/>
          <p:nvPr/>
        </p:nvSpPr>
        <p:spPr>
          <a:xfrm>
            <a:off x="5105400" y="4279900"/>
            <a:ext cx="304800" cy="304800"/>
          </a:xfrm>
          <a:prstGeom prst="ellipse">
            <a:avLst/>
          </a:prstGeom>
          <a:noFill/>
          <a:ln cap="flat" cmpd="sng" w="508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113"/>
          <p:cNvSpPr/>
          <p:nvPr/>
        </p:nvSpPr>
        <p:spPr>
          <a:xfrm>
            <a:off x="6324600" y="4279900"/>
            <a:ext cx="304800" cy="304800"/>
          </a:xfrm>
          <a:prstGeom prst="ellipse">
            <a:avLst/>
          </a:prstGeom>
          <a:noFill/>
          <a:ln cap="flat" cmpd="sng" w="508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113"/>
          <p:cNvSpPr/>
          <p:nvPr/>
        </p:nvSpPr>
        <p:spPr>
          <a:xfrm>
            <a:off x="8153400" y="4279900"/>
            <a:ext cx="304800" cy="304800"/>
          </a:xfrm>
          <a:prstGeom prst="ellipse">
            <a:avLst/>
          </a:prstGeom>
          <a:noFill/>
          <a:ln cap="flat" cmpd="sng" w="508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113"/>
          <p:cNvSpPr txBox="1"/>
          <p:nvPr/>
        </p:nvSpPr>
        <p:spPr>
          <a:xfrm>
            <a:off x="3429000" y="4813300"/>
            <a:ext cx="50292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Example 4 is hard to classify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Its weight is increased, therefore it is more likely to be chosen again in subsequent rounds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1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AdaBoost</a:t>
            </a:r>
            <a:endParaRPr/>
          </a:p>
        </p:txBody>
      </p:sp>
      <p:sp>
        <p:nvSpPr>
          <p:cNvPr id="774" name="Google Shape;774;p114"/>
          <p:cNvSpPr txBox="1"/>
          <p:nvPr>
            <p:ph idx="1" type="body"/>
          </p:nvPr>
        </p:nvSpPr>
        <p:spPr>
          <a:xfrm>
            <a:off x="411162" y="1143000"/>
            <a:ext cx="4770437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classifiers: C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…, C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  <a:p>
            <a:pPr indent="-114300" lvl="4" marL="205740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 rate:</a:t>
            </a:r>
            <a:endParaRPr/>
          </a:p>
          <a:p>
            <a:pPr indent="-177800" lvl="0" marL="292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92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92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4" marL="205740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Importance of a classifier: </a:t>
            </a:r>
            <a:endParaRPr/>
          </a:p>
          <a:p>
            <a:pPr indent="-177800" lvl="0" marL="292100" rtl="0" algn="l"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5" name="Google Shape;775;p1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667000"/>
            <a:ext cx="3962400" cy="10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1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4724400"/>
            <a:ext cx="2492375" cy="1141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114"/>
          <p:cNvPicPr preferRelativeResize="0"/>
          <p:nvPr>
            <p:ph idx="2" type="body"/>
          </p:nvPr>
        </p:nvPicPr>
        <p:blipFill rotWithShape="1">
          <a:blip r:embed="rId5">
            <a:alphaModFix/>
          </a:blip>
          <a:srcRect b="0" l="0" r="6687" t="0"/>
          <a:stretch/>
        </p:blipFill>
        <p:spPr>
          <a:xfrm>
            <a:off x="4800600" y="2514600"/>
            <a:ext cx="4191000" cy="36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1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AdaBoost</a:t>
            </a:r>
            <a:endParaRPr/>
          </a:p>
        </p:txBody>
      </p:sp>
      <p:sp>
        <p:nvSpPr>
          <p:cNvPr id="783" name="Google Shape;783;p115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 update:</a:t>
            </a:r>
            <a:endParaRPr/>
          </a:p>
          <a:p>
            <a:pPr indent="-15875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4" marL="2057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any intermediate rounds produce error rate higher than 50%, the weights are reverted back to 1/n and the resampling procedure is repeated</a:t>
            </a:r>
            <a:endParaRPr/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Classification:</a:t>
            </a:r>
            <a:endParaRPr/>
          </a:p>
        </p:txBody>
      </p:sp>
      <p:pic>
        <p:nvPicPr>
          <p:cNvPr id="784" name="Google Shape;784;p1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752600"/>
            <a:ext cx="525780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115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0800" y="5257800"/>
            <a:ext cx="5791200" cy="11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0" name="Google Shape;790;p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3657600"/>
            <a:ext cx="8763000" cy="1644650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11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Illustrating AdaBoost</a:t>
            </a:r>
            <a:endParaRPr/>
          </a:p>
        </p:txBody>
      </p:sp>
      <p:grpSp>
        <p:nvGrpSpPr>
          <p:cNvPr id="792" name="Google Shape;792;p116"/>
          <p:cNvGrpSpPr/>
          <p:nvPr/>
        </p:nvGrpSpPr>
        <p:grpSpPr>
          <a:xfrm>
            <a:off x="1828800" y="1295400"/>
            <a:ext cx="6781800" cy="1752600"/>
            <a:chOff x="1152" y="816"/>
            <a:chExt cx="4272" cy="1104"/>
          </a:xfrm>
        </p:grpSpPr>
        <p:grpSp>
          <p:nvGrpSpPr>
            <p:cNvPr id="793" name="Google Shape;793;p116"/>
            <p:cNvGrpSpPr/>
            <p:nvPr/>
          </p:nvGrpSpPr>
          <p:grpSpPr>
            <a:xfrm>
              <a:off x="1152" y="1584"/>
              <a:ext cx="2784" cy="336"/>
              <a:chOff x="1152" y="1584"/>
              <a:chExt cx="2784" cy="336"/>
            </a:xfrm>
          </p:grpSpPr>
          <p:sp>
            <p:nvSpPr>
              <p:cNvPr id="794" name="Google Shape;794;p116"/>
              <p:cNvSpPr txBox="1"/>
              <p:nvPr/>
            </p:nvSpPr>
            <p:spPr>
              <a:xfrm>
                <a:off x="1152" y="1584"/>
                <a:ext cx="240" cy="336"/>
              </a:xfrm>
              <a:prstGeom prst="rect">
                <a:avLst/>
              </a:prstGeom>
              <a:noFill/>
              <a:ln cap="flat" cmpd="sng" w="31750">
                <a:solidFill>
                  <a:srgbClr val="9933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116"/>
              <p:cNvSpPr txBox="1"/>
              <p:nvPr/>
            </p:nvSpPr>
            <p:spPr>
              <a:xfrm>
                <a:off x="1632" y="1584"/>
                <a:ext cx="240" cy="336"/>
              </a:xfrm>
              <a:prstGeom prst="rect">
                <a:avLst/>
              </a:prstGeom>
              <a:noFill/>
              <a:ln cap="flat" cmpd="sng" w="31750">
                <a:solidFill>
                  <a:srgbClr val="9933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116"/>
              <p:cNvSpPr txBox="1"/>
              <p:nvPr/>
            </p:nvSpPr>
            <p:spPr>
              <a:xfrm>
                <a:off x="2352" y="1584"/>
                <a:ext cx="240" cy="336"/>
              </a:xfrm>
              <a:prstGeom prst="rect">
                <a:avLst/>
              </a:prstGeom>
              <a:noFill/>
              <a:ln cap="flat" cmpd="sng" w="31750">
                <a:solidFill>
                  <a:srgbClr val="9933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116"/>
              <p:cNvSpPr txBox="1"/>
              <p:nvPr/>
            </p:nvSpPr>
            <p:spPr>
              <a:xfrm>
                <a:off x="2592" y="1584"/>
                <a:ext cx="240" cy="336"/>
              </a:xfrm>
              <a:prstGeom prst="rect">
                <a:avLst/>
              </a:prstGeom>
              <a:noFill/>
              <a:ln cap="flat" cmpd="sng" w="31750">
                <a:solidFill>
                  <a:srgbClr val="9933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116"/>
              <p:cNvSpPr txBox="1"/>
              <p:nvPr/>
            </p:nvSpPr>
            <p:spPr>
              <a:xfrm>
                <a:off x="3072" y="1584"/>
                <a:ext cx="240" cy="336"/>
              </a:xfrm>
              <a:prstGeom prst="rect">
                <a:avLst/>
              </a:prstGeom>
              <a:noFill/>
              <a:ln cap="flat" cmpd="sng" w="31750">
                <a:solidFill>
                  <a:srgbClr val="9933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116"/>
              <p:cNvSpPr txBox="1"/>
              <p:nvPr/>
            </p:nvSpPr>
            <p:spPr>
              <a:xfrm>
                <a:off x="3696" y="1584"/>
                <a:ext cx="240" cy="336"/>
              </a:xfrm>
              <a:prstGeom prst="rect">
                <a:avLst/>
              </a:prstGeom>
              <a:noFill/>
              <a:ln cap="flat" cmpd="sng" w="31750">
                <a:solidFill>
                  <a:srgbClr val="9933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00" name="Google Shape;800;p116"/>
            <p:cNvCxnSpPr/>
            <p:nvPr/>
          </p:nvCxnSpPr>
          <p:spPr>
            <a:xfrm flipH="1" rot="10800000">
              <a:off x="3936" y="1152"/>
              <a:ext cx="480" cy="4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801" name="Google Shape;801;p116"/>
            <p:cNvSpPr txBox="1"/>
            <p:nvPr/>
          </p:nvSpPr>
          <p:spPr>
            <a:xfrm>
              <a:off x="4464" y="816"/>
              <a:ext cx="960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points for training</a:t>
              </a:r>
              <a:endParaRPr/>
            </a:p>
          </p:txBody>
        </p:sp>
      </p:grpSp>
      <p:grpSp>
        <p:nvGrpSpPr>
          <p:cNvPr id="802" name="Google Shape;802;p116"/>
          <p:cNvGrpSpPr/>
          <p:nvPr/>
        </p:nvGrpSpPr>
        <p:grpSpPr>
          <a:xfrm>
            <a:off x="304800" y="1295400"/>
            <a:ext cx="6781800" cy="1752600"/>
            <a:chOff x="192" y="816"/>
            <a:chExt cx="4272" cy="1104"/>
          </a:xfrm>
        </p:grpSpPr>
        <p:sp>
          <p:nvSpPr>
            <p:cNvPr id="803" name="Google Shape;803;p116"/>
            <p:cNvSpPr/>
            <p:nvPr/>
          </p:nvSpPr>
          <p:spPr>
            <a:xfrm rot="-5400000">
              <a:off x="2520" y="-15"/>
              <a:ext cx="240" cy="2496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16"/>
            <p:cNvSpPr txBox="1"/>
            <p:nvPr/>
          </p:nvSpPr>
          <p:spPr>
            <a:xfrm>
              <a:off x="1488" y="816"/>
              <a:ext cx="240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Initial weights for each data point</a:t>
              </a:r>
              <a:endParaRPr/>
            </a:p>
          </p:txBody>
        </p:sp>
        <p:pic>
          <p:nvPicPr>
            <p:cNvPr id="805" name="Google Shape;805;p1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2" y="1373"/>
              <a:ext cx="4272" cy="54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6" name="Google Shape;806;p116"/>
          <p:cNvGrpSpPr/>
          <p:nvPr/>
        </p:nvGrpSpPr>
        <p:grpSpPr>
          <a:xfrm>
            <a:off x="2209800" y="2057400"/>
            <a:ext cx="5486400" cy="2895600"/>
            <a:chOff x="1392" y="1296"/>
            <a:chExt cx="3456" cy="1824"/>
          </a:xfrm>
        </p:grpSpPr>
        <p:grpSp>
          <p:nvGrpSpPr>
            <p:cNvPr id="807" name="Google Shape;807;p116"/>
            <p:cNvGrpSpPr/>
            <p:nvPr/>
          </p:nvGrpSpPr>
          <p:grpSpPr>
            <a:xfrm>
              <a:off x="1392" y="2784"/>
              <a:ext cx="2544" cy="336"/>
              <a:chOff x="1392" y="2496"/>
              <a:chExt cx="2544" cy="336"/>
            </a:xfrm>
          </p:grpSpPr>
          <p:sp>
            <p:nvSpPr>
              <p:cNvPr id="808" name="Google Shape;808;p116"/>
              <p:cNvSpPr txBox="1"/>
              <p:nvPr/>
            </p:nvSpPr>
            <p:spPr>
              <a:xfrm>
                <a:off x="3456" y="2496"/>
                <a:ext cx="240" cy="336"/>
              </a:xfrm>
              <a:prstGeom prst="rect">
                <a:avLst/>
              </a:prstGeom>
              <a:noFill/>
              <a:ln cap="flat" cmpd="sng" w="31750">
                <a:solidFill>
                  <a:srgbClr val="9933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116"/>
              <p:cNvSpPr txBox="1"/>
              <p:nvPr/>
            </p:nvSpPr>
            <p:spPr>
              <a:xfrm>
                <a:off x="3696" y="2496"/>
                <a:ext cx="240" cy="336"/>
              </a:xfrm>
              <a:prstGeom prst="rect">
                <a:avLst/>
              </a:prstGeom>
              <a:noFill/>
              <a:ln cap="flat" cmpd="sng" w="31750">
                <a:solidFill>
                  <a:srgbClr val="9933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116"/>
              <p:cNvSpPr txBox="1"/>
              <p:nvPr/>
            </p:nvSpPr>
            <p:spPr>
              <a:xfrm>
                <a:off x="2592" y="2496"/>
                <a:ext cx="240" cy="336"/>
              </a:xfrm>
              <a:prstGeom prst="rect">
                <a:avLst/>
              </a:prstGeom>
              <a:noFill/>
              <a:ln cap="flat" cmpd="sng" w="31750">
                <a:solidFill>
                  <a:srgbClr val="9933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116"/>
              <p:cNvSpPr txBox="1"/>
              <p:nvPr/>
            </p:nvSpPr>
            <p:spPr>
              <a:xfrm>
                <a:off x="3072" y="2496"/>
                <a:ext cx="240" cy="336"/>
              </a:xfrm>
              <a:prstGeom prst="rect">
                <a:avLst/>
              </a:prstGeom>
              <a:noFill/>
              <a:ln cap="flat" cmpd="sng" w="31750">
                <a:solidFill>
                  <a:srgbClr val="9933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116"/>
              <p:cNvSpPr txBox="1"/>
              <p:nvPr/>
            </p:nvSpPr>
            <p:spPr>
              <a:xfrm>
                <a:off x="2112" y="2496"/>
                <a:ext cx="240" cy="336"/>
              </a:xfrm>
              <a:prstGeom prst="rect">
                <a:avLst/>
              </a:prstGeom>
              <a:noFill/>
              <a:ln cap="flat" cmpd="sng" w="31750">
                <a:solidFill>
                  <a:srgbClr val="9933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116"/>
              <p:cNvSpPr txBox="1"/>
              <p:nvPr/>
            </p:nvSpPr>
            <p:spPr>
              <a:xfrm>
                <a:off x="1392" y="2496"/>
                <a:ext cx="240" cy="336"/>
              </a:xfrm>
              <a:prstGeom prst="rect">
                <a:avLst/>
              </a:prstGeom>
              <a:noFill/>
              <a:ln cap="flat" cmpd="sng" w="31750">
                <a:solidFill>
                  <a:srgbClr val="9933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14" name="Google Shape;814;p116"/>
            <p:cNvCxnSpPr/>
            <p:nvPr/>
          </p:nvCxnSpPr>
          <p:spPr>
            <a:xfrm flipH="1" rot="10800000">
              <a:off x="3936" y="1296"/>
              <a:ext cx="912" cy="14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17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Illustrating AdaBoost</a:t>
            </a:r>
            <a:endParaRPr/>
          </a:p>
        </p:txBody>
      </p:sp>
      <p:pic>
        <p:nvPicPr>
          <p:cNvPr id="820" name="Google Shape;820;p1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066800"/>
            <a:ext cx="6961187" cy="51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117"/>
          <p:cNvSpPr txBox="1"/>
          <p:nvPr/>
        </p:nvSpPr>
        <p:spPr>
          <a:xfrm>
            <a:off x="2590800" y="1600200"/>
            <a:ext cx="304800" cy="381000"/>
          </a:xfrm>
          <a:prstGeom prst="rect">
            <a:avLst/>
          </a:prstGeom>
          <a:noFill/>
          <a:ln cap="flat" cmpd="sng" w="38100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117"/>
          <p:cNvSpPr txBox="1"/>
          <p:nvPr/>
        </p:nvSpPr>
        <p:spPr>
          <a:xfrm>
            <a:off x="4114800" y="1600200"/>
            <a:ext cx="304800" cy="381000"/>
          </a:xfrm>
          <a:prstGeom prst="rect">
            <a:avLst/>
          </a:prstGeom>
          <a:noFill/>
          <a:ln cap="flat" cmpd="sng" w="38100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117"/>
          <p:cNvSpPr txBox="1"/>
          <p:nvPr/>
        </p:nvSpPr>
        <p:spPr>
          <a:xfrm>
            <a:off x="5181600" y="1600200"/>
            <a:ext cx="304800" cy="381000"/>
          </a:xfrm>
          <a:prstGeom prst="rect">
            <a:avLst/>
          </a:prstGeom>
          <a:noFill/>
          <a:ln cap="flat" cmpd="sng" w="38100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117"/>
          <p:cNvSpPr txBox="1"/>
          <p:nvPr/>
        </p:nvSpPr>
        <p:spPr>
          <a:xfrm>
            <a:off x="4724400" y="1600200"/>
            <a:ext cx="304800" cy="381000"/>
          </a:xfrm>
          <a:prstGeom prst="rect">
            <a:avLst/>
          </a:prstGeom>
          <a:noFill/>
          <a:ln cap="flat" cmpd="sng" w="38100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117"/>
          <p:cNvSpPr txBox="1"/>
          <p:nvPr/>
        </p:nvSpPr>
        <p:spPr>
          <a:xfrm>
            <a:off x="5486400" y="1600200"/>
            <a:ext cx="304800" cy="381000"/>
          </a:xfrm>
          <a:prstGeom prst="rect">
            <a:avLst/>
          </a:prstGeom>
          <a:noFill/>
          <a:ln cap="flat" cmpd="sng" w="38100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117"/>
          <p:cNvSpPr txBox="1"/>
          <p:nvPr/>
        </p:nvSpPr>
        <p:spPr>
          <a:xfrm>
            <a:off x="3505200" y="1600200"/>
            <a:ext cx="304800" cy="381000"/>
          </a:xfrm>
          <a:prstGeom prst="rect">
            <a:avLst/>
          </a:prstGeom>
          <a:noFill/>
          <a:ln cap="flat" cmpd="sng" w="38100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117"/>
          <p:cNvSpPr txBox="1"/>
          <p:nvPr/>
        </p:nvSpPr>
        <p:spPr>
          <a:xfrm>
            <a:off x="2286000" y="2971800"/>
            <a:ext cx="304800" cy="381000"/>
          </a:xfrm>
          <a:prstGeom prst="rect">
            <a:avLst/>
          </a:prstGeom>
          <a:noFill/>
          <a:ln cap="flat" cmpd="sng" w="38100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117"/>
          <p:cNvSpPr txBox="1"/>
          <p:nvPr/>
        </p:nvSpPr>
        <p:spPr>
          <a:xfrm>
            <a:off x="2590800" y="2971800"/>
            <a:ext cx="304800" cy="381000"/>
          </a:xfrm>
          <a:prstGeom prst="rect">
            <a:avLst/>
          </a:prstGeom>
          <a:noFill/>
          <a:ln cap="flat" cmpd="sng" w="38100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117"/>
          <p:cNvSpPr txBox="1"/>
          <p:nvPr/>
        </p:nvSpPr>
        <p:spPr>
          <a:xfrm>
            <a:off x="2895600" y="2971800"/>
            <a:ext cx="304800" cy="381000"/>
          </a:xfrm>
          <a:prstGeom prst="rect">
            <a:avLst/>
          </a:prstGeom>
          <a:noFill/>
          <a:ln cap="flat" cmpd="sng" w="38100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117"/>
          <p:cNvSpPr txBox="1"/>
          <p:nvPr/>
        </p:nvSpPr>
        <p:spPr>
          <a:xfrm>
            <a:off x="5181600" y="2971800"/>
            <a:ext cx="304800" cy="381000"/>
          </a:xfrm>
          <a:prstGeom prst="rect">
            <a:avLst/>
          </a:prstGeom>
          <a:noFill/>
          <a:ln cap="flat" cmpd="sng" w="38100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117"/>
          <p:cNvSpPr txBox="1"/>
          <p:nvPr/>
        </p:nvSpPr>
        <p:spPr>
          <a:xfrm>
            <a:off x="5486400" y="2971800"/>
            <a:ext cx="304800" cy="381000"/>
          </a:xfrm>
          <a:prstGeom prst="rect">
            <a:avLst/>
          </a:prstGeom>
          <a:noFill/>
          <a:ln cap="flat" cmpd="sng" w="38100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117"/>
          <p:cNvSpPr txBox="1"/>
          <p:nvPr/>
        </p:nvSpPr>
        <p:spPr>
          <a:xfrm>
            <a:off x="4114800" y="2971800"/>
            <a:ext cx="304800" cy="381000"/>
          </a:xfrm>
          <a:prstGeom prst="rect">
            <a:avLst/>
          </a:prstGeom>
          <a:noFill/>
          <a:ln cap="flat" cmpd="sng" w="38100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Rules Can Be Simplified</a:t>
            </a:r>
            <a:endParaRPr/>
          </a:p>
        </p:txBody>
      </p:sp>
      <p:pic>
        <p:nvPicPr>
          <p:cNvPr id="170" name="Google Shape;17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47800"/>
            <a:ext cx="4060825" cy="32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0600" y="1143000"/>
            <a:ext cx="3894137" cy="417036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8"/>
          <p:cNvSpPr txBox="1"/>
          <p:nvPr/>
        </p:nvSpPr>
        <p:spPr>
          <a:xfrm>
            <a:off x="533400" y="5486400"/>
            <a:ext cx="80010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Rule:           (Refund=No)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∧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(Status=Married) → No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Simplified Rule:   (Status=Married) → No</a:t>
            </a:r>
            <a:endParaRPr/>
          </a:p>
        </p:txBody>
      </p:sp>
      <p:sp>
        <p:nvSpPr>
          <p:cNvPr id="173" name="Google Shape;173;p38"/>
          <p:cNvSpPr/>
          <p:nvPr/>
        </p:nvSpPr>
        <p:spPr>
          <a:xfrm>
            <a:off x="3200400" y="3048000"/>
            <a:ext cx="990600" cy="838200"/>
          </a:xfrm>
          <a:prstGeom prst="ellipse">
            <a:avLst/>
          </a:prstGeom>
          <a:noFill/>
          <a:ln cap="flat" cmpd="sng" w="31750">
            <a:solidFill>
              <a:srgbClr val="0C6D9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0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5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14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4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7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13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8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1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6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2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9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3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1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