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 id="2147483670" r:id="rId13"/>
    <p:sldMasterId id="2147483671" r:id="rId14"/>
    <p:sldMasterId id="2147483672" r:id="rId15"/>
    <p:sldMasterId id="2147483673" r:id="rId16"/>
    <p:sldMasterId id="2147483674" r:id="rId17"/>
    <p:sldMasterId id="2147483675" r:id="rId18"/>
    <p:sldMasterId id="2147483676"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 id="327" r:id="rId92"/>
    <p:sldId id="328"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Lst>
  <p:sldSz cy="6858000" cx="9144000"/>
  <p:notesSz cx="7315200" cy="9601200"/>
  <p:embeddedFontLst>
    <p:embeddedFont>
      <p:font typeface="Tahoma"/>
      <p:regular r:id="rId122"/>
      <p:bold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736">
          <p15:clr>
            <a:srgbClr val="000000"/>
          </p15:clr>
        </p15:guide>
      </p15:sldGuideLst>
    </p:ext>
    <p:ext uri="{2D200454-40CA-4A62-9FC3-DE9A4176ACB9}">
      <p15:notesGuideLst>
        <p15:guide id="1" orient="horz" pos="3025">
          <p15:clr>
            <a:srgbClr val="000000"/>
          </p15:clr>
        </p15:guide>
        <p15:guide id="2" pos="230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1E2FBE-FAE2-4701-99EB-533F9E9F2481}">
  <a:tblStyle styleId="{5A1E2FBE-FAE2-4701-99EB-533F9E9F248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736"/>
      </p:guideLst>
    </p:cSldViewPr>
  </p:slideViewPr>
  <p:notesViewPr>
    <p:cSldViewPr snapToGrid="0">
      <p:cViewPr varScale="1">
        <p:scale>
          <a:sx n="100" d="100"/>
          <a:sy n="100" d="100"/>
        </p:scale>
        <p:origin x="0" y="0"/>
      </p:cViewPr>
      <p:guideLst>
        <p:guide pos="3025"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107" Type="http://schemas.openxmlformats.org/officeDocument/2006/relationships/slide" Target="slides/slide87.xml"/><Relationship Id="rId106" Type="http://schemas.openxmlformats.org/officeDocument/2006/relationships/slide" Target="slides/slide86.xml"/><Relationship Id="rId105" Type="http://schemas.openxmlformats.org/officeDocument/2006/relationships/slide" Target="slides/slide85.xml"/><Relationship Id="rId104" Type="http://schemas.openxmlformats.org/officeDocument/2006/relationships/slide" Target="slides/slide84.xml"/><Relationship Id="rId109" Type="http://schemas.openxmlformats.org/officeDocument/2006/relationships/slide" Target="slides/slide89.xml"/><Relationship Id="rId108" Type="http://schemas.openxmlformats.org/officeDocument/2006/relationships/slide" Target="slides/slide88.xml"/><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slide" Target="slides/slide29.xml"/><Relationship Id="rId103" Type="http://schemas.openxmlformats.org/officeDocument/2006/relationships/slide" Target="slides/slide83.xml"/><Relationship Id="rId102" Type="http://schemas.openxmlformats.org/officeDocument/2006/relationships/slide" Target="slides/slide82.xml"/><Relationship Id="rId101" Type="http://schemas.openxmlformats.org/officeDocument/2006/relationships/slide" Target="slides/slide81.xml"/><Relationship Id="rId100" Type="http://schemas.openxmlformats.org/officeDocument/2006/relationships/slide" Target="slides/slide80.xml"/><Relationship Id="rId31" Type="http://schemas.openxmlformats.org/officeDocument/2006/relationships/slide" Target="slides/slide11.xml"/><Relationship Id="rId30" Type="http://schemas.openxmlformats.org/officeDocument/2006/relationships/slide" Target="slides/slide10.xml"/><Relationship Id="rId33" Type="http://schemas.openxmlformats.org/officeDocument/2006/relationships/slide" Target="slides/slide13.xml"/><Relationship Id="rId32" Type="http://schemas.openxmlformats.org/officeDocument/2006/relationships/slide" Target="slides/slide12.xml"/><Relationship Id="rId35" Type="http://schemas.openxmlformats.org/officeDocument/2006/relationships/slide" Target="slides/slide15.xml"/><Relationship Id="rId34" Type="http://schemas.openxmlformats.org/officeDocument/2006/relationships/slide" Target="slides/slide14.xml"/><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20" Type="http://schemas.openxmlformats.org/officeDocument/2006/relationships/notesMaster" Target="notesMasters/notesMaster1.xml"/><Relationship Id="rId22" Type="http://schemas.openxmlformats.org/officeDocument/2006/relationships/slide" Target="slides/slide2.xml"/><Relationship Id="rId21" Type="http://schemas.openxmlformats.org/officeDocument/2006/relationships/slide" Target="slides/slide1.xml"/><Relationship Id="rId24" Type="http://schemas.openxmlformats.org/officeDocument/2006/relationships/slide" Target="slides/slide4.xml"/><Relationship Id="rId23" Type="http://schemas.openxmlformats.org/officeDocument/2006/relationships/slide" Target="slides/slide3.xml"/><Relationship Id="rId26" Type="http://schemas.openxmlformats.org/officeDocument/2006/relationships/slide" Target="slides/slide6.xml"/><Relationship Id="rId121" Type="http://schemas.openxmlformats.org/officeDocument/2006/relationships/slide" Target="slides/slide101.xml"/><Relationship Id="rId25" Type="http://schemas.openxmlformats.org/officeDocument/2006/relationships/slide" Target="slides/slide5.xml"/><Relationship Id="rId120" Type="http://schemas.openxmlformats.org/officeDocument/2006/relationships/slide" Target="slides/slide100.xml"/><Relationship Id="rId28" Type="http://schemas.openxmlformats.org/officeDocument/2006/relationships/slide" Target="slides/slide8.xml"/><Relationship Id="rId27" Type="http://schemas.openxmlformats.org/officeDocument/2006/relationships/slide" Target="slides/slide7.xml"/><Relationship Id="rId29" Type="http://schemas.openxmlformats.org/officeDocument/2006/relationships/slide" Target="slides/slide9.xml"/><Relationship Id="rId123" Type="http://schemas.openxmlformats.org/officeDocument/2006/relationships/font" Target="fonts/Tahoma-bold.fntdata"/><Relationship Id="rId122" Type="http://schemas.openxmlformats.org/officeDocument/2006/relationships/font" Target="fonts/Tahoma-regular.fntdata"/><Relationship Id="rId95" Type="http://schemas.openxmlformats.org/officeDocument/2006/relationships/slide" Target="slides/slide75.xml"/><Relationship Id="rId94" Type="http://schemas.openxmlformats.org/officeDocument/2006/relationships/slide" Target="slides/slide74.xml"/><Relationship Id="rId97" Type="http://schemas.openxmlformats.org/officeDocument/2006/relationships/slide" Target="slides/slide77.xml"/><Relationship Id="rId96" Type="http://schemas.openxmlformats.org/officeDocument/2006/relationships/slide" Target="slides/slide76.xml"/><Relationship Id="rId11" Type="http://schemas.openxmlformats.org/officeDocument/2006/relationships/slideMaster" Target="slideMasters/slideMaster7.xml"/><Relationship Id="rId99" Type="http://schemas.openxmlformats.org/officeDocument/2006/relationships/slide" Target="slides/slide79.xml"/><Relationship Id="rId10" Type="http://schemas.openxmlformats.org/officeDocument/2006/relationships/slideMaster" Target="slideMasters/slideMaster6.xml"/><Relationship Id="rId98" Type="http://schemas.openxmlformats.org/officeDocument/2006/relationships/slide" Target="slides/slide78.xml"/><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1.xml"/><Relationship Id="rId90" Type="http://schemas.openxmlformats.org/officeDocument/2006/relationships/slide" Target="slides/slide70.xml"/><Relationship Id="rId93" Type="http://schemas.openxmlformats.org/officeDocument/2006/relationships/slide" Target="slides/slide73.xml"/><Relationship Id="rId92" Type="http://schemas.openxmlformats.org/officeDocument/2006/relationships/slide" Target="slides/slide72.xml"/><Relationship Id="rId118" Type="http://schemas.openxmlformats.org/officeDocument/2006/relationships/slide" Target="slides/slide98.xml"/><Relationship Id="rId117" Type="http://schemas.openxmlformats.org/officeDocument/2006/relationships/slide" Target="slides/slide97.xml"/><Relationship Id="rId116" Type="http://schemas.openxmlformats.org/officeDocument/2006/relationships/slide" Target="slides/slide96.xml"/><Relationship Id="rId115" Type="http://schemas.openxmlformats.org/officeDocument/2006/relationships/slide" Target="slides/slide95.xml"/><Relationship Id="rId119" Type="http://schemas.openxmlformats.org/officeDocument/2006/relationships/slide" Target="slides/slide99.xml"/><Relationship Id="rId15" Type="http://schemas.openxmlformats.org/officeDocument/2006/relationships/slideMaster" Target="slideMasters/slideMaster11.xml"/><Relationship Id="rId110" Type="http://schemas.openxmlformats.org/officeDocument/2006/relationships/slide" Target="slides/slide90.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14" Type="http://schemas.openxmlformats.org/officeDocument/2006/relationships/slide" Target="slides/slide94.xml"/><Relationship Id="rId18" Type="http://schemas.openxmlformats.org/officeDocument/2006/relationships/slideMaster" Target="slideMasters/slideMaster14.xml"/><Relationship Id="rId113" Type="http://schemas.openxmlformats.org/officeDocument/2006/relationships/slide" Target="slides/slide93.xml"/><Relationship Id="rId112" Type="http://schemas.openxmlformats.org/officeDocument/2006/relationships/slide" Target="slides/slide92.xml"/><Relationship Id="rId111" Type="http://schemas.openxmlformats.org/officeDocument/2006/relationships/slide" Target="slides/slide91.xml"/><Relationship Id="rId84" Type="http://schemas.openxmlformats.org/officeDocument/2006/relationships/slide" Target="slides/slide64.xml"/><Relationship Id="rId83" Type="http://schemas.openxmlformats.org/officeDocument/2006/relationships/slide" Target="slides/slide63.xml"/><Relationship Id="rId86" Type="http://schemas.openxmlformats.org/officeDocument/2006/relationships/slide" Target="slides/slide66.xml"/><Relationship Id="rId85" Type="http://schemas.openxmlformats.org/officeDocument/2006/relationships/slide" Target="slides/slide65.xml"/><Relationship Id="rId88" Type="http://schemas.openxmlformats.org/officeDocument/2006/relationships/slide" Target="slides/slide68.xml"/><Relationship Id="rId87" Type="http://schemas.openxmlformats.org/officeDocument/2006/relationships/slide" Target="slides/slide67.xml"/><Relationship Id="rId89" Type="http://schemas.openxmlformats.org/officeDocument/2006/relationships/slide" Target="slides/slide69.xml"/><Relationship Id="rId80" Type="http://schemas.openxmlformats.org/officeDocument/2006/relationships/slide" Target="slides/slide60.xml"/><Relationship Id="rId82" Type="http://schemas.openxmlformats.org/officeDocument/2006/relationships/slide" Target="slides/slide62.xml"/><Relationship Id="rId81" Type="http://schemas.openxmlformats.org/officeDocument/2006/relationships/slide" Target="slides/slide61.xml"/><Relationship Id="rId1" Type="http://schemas.openxmlformats.org/officeDocument/2006/relationships/theme" Target="theme/theme1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3.xml"/><Relationship Id="rId72" Type="http://schemas.openxmlformats.org/officeDocument/2006/relationships/slide" Target="slides/slide52.xml"/><Relationship Id="rId75" Type="http://schemas.openxmlformats.org/officeDocument/2006/relationships/slide" Target="slides/slide55.xml"/><Relationship Id="rId74" Type="http://schemas.openxmlformats.org/officeDocument/2006/relationships/slide" Target="slides/slide54.xml"/><Relationship Id="rId77" Type="http://schemas.openxmlformats.org/officeDocument/2006/relationships/slide" Target="slides/slide57.xml"/><Relationship Id="rId76" Type="http://schemas.openxmlformats.org/officeDocument/2006/relationships/slide" Target="slides/slide56.xml"/><Relationship Id="rId79" Type="http://schemas.openxmlformats.org/officeDocument/2006/relationships/slide" Target="slides/slide59.xml"/><Relationship Id="rId78" Type="http://schemas.openxmlformats.org/officeDocument/2006/relationships/slide" Target="slides/slide58.xml"/><Relationship Id="rId71" Type="http://schemas.openxmlformats.org/officeDocument/2006/relationships/slide" Target="slides/slide51.xml"/><Relationship Id="rId70" Type="http://schemas.openxmlformats.org/officeDocument/2006/relationships/slide" Target="slides/slide50.xml"/><Relationship Id="rId62" Type="http://schemas.openxmlformats.org/officeDocument/2006/relationships/slide" Target="slides/slide42.xml"/><Relationship Id="rId61" Type="http://schemas.openxmlformats.org/officeDocument/2006/relationships/slide" Target="slides/slide41.xml"/><Relationship Id="rId64" Type="http://schemas.openxmlformats.org/officeDocument/2006/relationships/slide" Target="slides/slide44.xml"/><Relationship Id="rId63" Type="http://schemas.openxmlformats.org/officeDocument/2006/relationships/slide" Target="slides/slide43.xml"/><Relationship Id="rId66" Type="http://schemas.openxmlformats.org/officeDocument/2006/relationships/slide" Target="slides/slide46.xml"/><Relationship Id="rId65" Type="http://schemas.openxmlformats.org/officeDocument/2006/relationships/slide" Target="slides/slide45.xml"/><Relationship Id="rId68" Type="http://schemas.openxmlformats.org/officeDocument/2006/relationships/slide" Target="slides/slide48.xml"/><Relationship Id="rId67" Type="http://schemas.openxmlformats.org/officeDocument/2006/relationships/slide" Target="slides/slide47.xml"/><Relationship Id="rId60" Type="http://schemas.openxmlformats.org/officeDocument/2006/relationships/slide" Target="slides/slide40.xml"/><Relationship Id="rId69" Type="http://schemas.openxmlformats.org/officeDocument/2006/relationships/slide" Target="slides/slide49.xml"/><Relationship Id="rId51" Type="http://schemas.openxmlformats.org/officeDocument/2006/relationships/slide" Target="slides/slide31.xml"/><Relationship Id="rId50" Type="http://schemas.openxmlformats.org/officeDocument/2006/relationships/slide" Target="slides/slide30.xml"/><Relationship Id="rId53" Type="http://schemas.openxmlformats.org/officeDocument/2006/relationships/slide" Target="slides/slide33.xml"/><Relationship Id="rId52" Type="http://schemas.openxmlformats.org/officeDocument/2006/relationships/slide" Target="slides/slide32.xml"/><Relationship Id="rId55" Type="http://schemas.openxmlformats.org/officeDocument/2006/relationships/slide" Target="slides/slide35.xml"/><Relationship Id="rId54" Type="http://schemas.openxmlformats.org/officeDocument/2006/relationships/slide" Target="slides/slide34.xml"/><Relationship Id="rId57" Type="http://schemas.openxmlformats.org/officeDocument/2006/relationships/slide" Target="slides/slide37.xml"/><Relationship Id="rId56" Type="http://schemas.openxmlformats.org/officeDocument/2006/relationships/slide" Target="slides/slide36.xml"/><Relationship Id="rId59" Type="http://schemas.openxmlformats.org/officeDocument/2006/relationships/slide" Target="slides/slide39.xml"/><Relationship Id="rId58"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1: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56" name="Google Shape;256;p1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10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83" name="Google Shape;1283;p10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10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91" name="Google Shape;1291;p10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88" name="Google Shape;288;p1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19" name="Google Shape;319;p1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50" name="Google Shape;350;p1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81" name="Google Shape;381;p1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13" name="Google Shape;413;p1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21" name="Google Shape;421;p1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27" name="Google Shape;427;p1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41" name="Google Shape;441;p1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97" name="Google Shape;497;p1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262062" y="720725"/>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1" name="Google Shape;111;p2:notes"/>
          <p:cNvSpPr txBox="1"/>
          <p:nvPr>
            <p:ph idx="1" type="body"/>
          </p:nvPr>
        </p:nvSpPr>
        <p:spPr>
          <a:xfrm>
            <a:off x="974725" y="4559300"/>
            <a:ext cx="5365750" cy="4321175"/>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03" name="Google Shape;503;p2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09" name="Google Shape;509;p2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15" name="Google Shape;515;p2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42" name="Google Shape;542;p2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75" name="Google Shape;575;p2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81" name="Google Shape;581;p2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87" name="Google Shape;587;p2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593" name="Google Shape;593;p2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01" name="Google Shape;601;p2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2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11" name="Google Shape;611;p2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17" name="Google Shape;617;p3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60" name="Google Shape;660;p3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71" name="Google Shape;671;p3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83" name="Google Shape;683;p3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3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690" name="Google Shape;690;p3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3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07" name="Google Shape;707;p3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3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19" name="Google Shape;719;p3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27" name="Google Shape;727;p3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3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40" name="Google Shape;740;p3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3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47" name="Google Shape;747;p3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59" name="Google Shape;759;p4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4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66" name="Google Shape;766;p4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4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74" name="Google Shape;774;p4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4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81" name="Google Shape;781;p4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4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793" name="Google Shape;793;p4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4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00" name="Google Shape;800;p4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4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16" name="Google Shape;816;p4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4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22" name="Google Shape;822;p4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4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28" name="Google Shape;828;p4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4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34" name="Google Shape;834;p4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5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40" name="Google Shape;840;p5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5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46" name="Google Shape;846;p5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5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53" name="Google Shape;853;p5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5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62" name="Google Shape;862;p5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69" name="Google Shape;869;p5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5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76" name="Google Shape;876;p5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5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82" name="Google Shape;882;p5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5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88" name="Google Shape;888;p5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5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894" name="Google Shape;894;p5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5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03" name="Google Shape;903;p5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6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09" name="Google Shape;909;p6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6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15" name="Google Shape;915;p6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6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27" name="Google Shape;927;p6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6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50" name="Google Shape;950;p6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6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56" name="Google Shape;956;p6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6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67" name="Google Shape;967;p6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6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989" name="Google Shape;989;p6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6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27" name="Google Shape;1027;p6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6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33" name="Google Shape;1033;p6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6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39" name="Google Shape;1039;p6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7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45" name="Google Shape;1045;p7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7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51" name="Google Shape;1051;p7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7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58" name="Google Shape;1058;p7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7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72" name="Google Shape;1072;p7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7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79" name="Google Shape;1079;p7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7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85" name="Google Shape;1085;p7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7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91" name="Google Shape;1091;p7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7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099" name="Google Shape;1099;p7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7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07" name="Google Shape;1107;p7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7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13" name="Google Shape;1113;p7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8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20" name="Google Shape;1120;p8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8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30" name="Google Shape;1130;p8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8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40" name="Google Shape;1140;p8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8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48" name="Google Shape;1148;p8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8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54" name="Google Shape;1154;p8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8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60" name="Google Shape;1160;p8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8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69" name="Google Shape;1169;p8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8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75" name="Google Shape;1175;p8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8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81" name="Google Shape;1181;p8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p8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87" name="Google Shape;1187;p8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90: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199" name="Google Shape;1199;p90: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91: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06" name="Google Shape;1206;p91: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92: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13" name="Google Shape;1213;p92: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93: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20" name="Google Shape;1220;p93: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94: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31" name="Google Shape;1231;p94: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95: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37" name="Google Shape;1237;p95: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96: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43" name="Google Shape;1243;p96: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97: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58" name="Google Shape;1258;p97: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98: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67" name="Google Shape;1267;p98: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99:notes"/>
          <p:cNvSpPr txBox="1"/>
          <p:nvPr>
            <p:ph idx="1" type="body"/>
          </p:nvPr>
        </p:nvSpPr>
        <p:spPr>
          <a:xfrm>
            <a:off x="973137" y="4560887"/>
            <a:ext cx="5367337" cy="4318000"/>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275" name="Google Shape;1275;p99:notes"/>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43000" y="1122363"/>
            <a:ext cx="6858000" cy="2387600"/>
          </a:xfrm>
          <a:prstGeom prst="rect">
            <a:avLst/>
          </a:prstGeom>
          <a:noFill/>
          <a:ln>
            <a:noFill/>
          </a:ln>
        </p:spPr>
        <p:txBody>
          <a:bodyPr anchorCtr="0" anchor="b" bIns="44450" lIns="90475" spcFirstLastPara="1" rIns="90475" wrap="square" tIns="44450">
            <a:noAutofit/>
          </a:bodyPr>
          <a:lstStyle>
            <a:lvl1pPr lvl="0" algn="ctr">
              <a:lnSpc>
                <a:spcPct val="60000"/>
              </a:lnSpc>
              <a:spcBef>
                <a:spcPts val="0"/>
              </a:spcBef>
              <a:spcAft>
                <a:spcPts val="0"/>
              </a:spcAft>
              <a:buSzPts val="1400"/>
              <a:buNone/>
              <a:defRPr sz="6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0" name="Google Shape;10;p2"/>
          <p:cNvSpPr txBox="1"/>
          <p:nvPr>
            <p:ph idx="1" type="subTitle"/>
          </p:nvPr>
        </p:nvSpPr>
        <p:spPr>
          <a:xfrm>
            <a:off x="1143000" y="3602038"/>
            <a:ext cx="6858000" cy="1655762"/>
          </a:xfrm>
          <a:prstGeom prst="rect">
            <a:avLst/>
          </a:prstGeom>
          <a:noFill/>
          <a:ln>
            <a:noFill/>
          </a:ln>
        </p:spPr>
        <p:txBody>
          <a:bodyPr anchorCtr="0" anchor="t" bIns="44450" lIns="90475" spcFirstLastPara="1" rIns="90475" wrap="square" tIns="44450">
            <a:noAutofit/>
          </a:bodyPr>
          <a:lstStyle>
            <a:lvl1pPr lvl="0" algn="ctr">
              <a:spcBef>
                <a:spcPts val="240"/>
              </a:spcBef>
              <a:spcAft>
                <a:spcPts val="0"/>
              </a:spcAft>
              <a:buSzPts val="1800"/>
              <a:buNone/>
              <a:defRPr sz="2400"/>
            </a:lvl1pPr>
            <a:lvl2pPr lvl="1" algn="ctr">
              <a:spcBef>
                <a:spcPts val="400"/>
              </a:spcBef>
              <a:spcAft>
                <a:spcPts val="0"/>
              </a:spcAft>
              <a:buSzPts val="2000"/>
              <a:buNone/>
              <a:defRPr sz="2000"/>
            </a:lvl2pPr>
            <a:lvl3pPr lvl="2" algn="ctr">
              <a:spcBef>
                <a:spcPts val="400"/>
              </a:spcBef>
              <a:spcAft>
                <a:spcPts val="0"/>
              </a:spcAft>
              <a:buSzPts val="1260"/>
              <a:buNone/>
              <a:defRPr sz="1800"/>
            </a:lvl3pPr>
            <a:lvl4pPr lvl="3" algn="ctr">
              <a:spcBef>
                <a:spcPts val="40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23"/>
          <p:cNvSpPr txBox="1"/>
          <p:nvPr>
            <p:ph type="title"/>
          </p:nvPr>
        </p:nvSpPr>
        <p:spPr>
          <a:xfrm>
            <a:off x="630238" y="457200"/>
            <a:ext cx="2949575" cy="1600200"/>
          </a:xfrm>
          <a:prstGeom prst="rect">
            <a:avLst/>
          </a:prstGeom>
          <a:noFill/>
          <a:ln>
            <a:noFill/>
          </a:ln>
        </p:spPr>
        <p:txBody>
          <a:bodyPr anchorCtr="0" anchor="b" bIns="44450" lIns="90475" spcFirstLastPara="1" rIns="90475" wrap="square" tIns="44450">
            <a:noAutofit/>
          </a:bodyPr>
          <a:lstStyle>
            <a:lvl1pPr lvl="0" algn="l">
              <a:lnSpc>
                <a:spcPct val="112500"/>
              </a:lnSpc>
              <a:spcBef>
                <a:spcPts val="0"/>
              </a:spcBef>
              <a:spcAft>
                <a:spcPts val="0"/>
              </a:spcAft>
              <a:buSzPts val="1400"/>
              <a:buNone/>
              <a:defRPr sz="32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82" name="Google Shape;82;p23"/>
          <p:cNvSpPr txBox="1"/>
          <p:nvPr>
            <p:ph idx="1" type="body"/>
          </p:nvPr>
        </p:nvSpPr>
        <p:spPr>
          <a:xfrm>
            <a:off x="3887788" y="987425"/>
            <a:ext cx="4629150" cy="4873625"/>
          </a:xfrm>
          <a:prstGeom prst="rect">
            <a:avLst/>
          </a:prstGeom>
          <a:noFill/>
          <a:ln>
            <a:noFill/>
          </a:ln>
        </p:spPr>
        <p:txBody>
          <a:bodyPr anchorCtr="0" anchor="t" bIns="44450" lIns="90475" spcFirstLastPara="1" rIns="90475" wrap="square" tIns="44450">
            <a:noAutofit/>
          </a:bodyPr>
          <a:lstStyle>
            <a:lvl1pPr indent="-381000" lvl="0" marL="457200" algn="l">
              <a:spcBef>
                <a:spcPts val="320"/>
              </a:spcBef>
              <a:spcAft>
                <a:spcPts val="0"/>
              </a:spcAft>
              <a:buSzPts val="2400"/>
              <a:buChar char="●"/>
              <a:defRPr sz="3200"/>
            </a:lvl1pPr>
            <a:lvl2pPr indent="-406400" lvl="1" marL="914400" algn="l">
              <a:spcBef>
                <a:spcPts val="400"/>
              </a:spcBef>
              <a:spcAft>
                <a:spcPts val="0"/>
              </a:spcAft>
              <a:buSzPts val="2800"/>
              <a:buChar char="–"/>
              <a:defRPr sz="2800"/>
            </a:lvl2pPr>
            <a:lvl3pPr indent="-335280" lvl="2" marL="1371600" algn="l">
              <a:spcBef>
                <a:spcPts val="400"/>
              </a:spcBef>
              <a:spcAft>
                <a:spcPts val="0"/>
              </a:spcAft>
              <a:buSzPts val="1680"/>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23"/>
          <p:cNvSpPr txBox="1"/>
          <p:nvPr>
            <p:ph idx="2" type="body"/>
          </p:nvPr>
        </p:nvSpPr>
        <p:spPr>
          <a:xfrm>
            <a:off x="630238" y="2057400"/>
            <a:ext cx="2949575" cy="3811588"/>
          </a:xfrm>
          <a:prstGeom prst="rect">
            <a:avLst/>
          </a:prstGeom>
          <a:noFill/>
          <a:ln>
            <a:noFill/>
          </a:ln>
        </p:spPr>
        <p:txBody>
          <a:bodyPr anchorCtr="0" anchor="t" bIns="44450" lIns="90475" spcFirstLastPara="1" rIns="90475" wrap="square" tIns="44450">
            <a:noAutofit/>
          </a:bodyPr>
          <a:lstStyle>
            <a:lvl1pPr indent="-228600" lvl="0" marL="457200" algn="l">
              <a:spcBef>
                <a:spcPts val="160"/>
              </a:spcBef>
              <a:spcAft>
                <a:spcPts val="0"/>
              </a:spcAft>
              <a:buSzPts val="1200"/>
              <a:buNone/>
              <a:defRPr sz="1600"/>
            </a:lvl1pPr>
            <a:lvl2pPr indent="-228600" lvl="1" marL="914400" algn="l">
              <a:spcBef>
                <a:spcPts val="400"/>
              </a:spcBef>
              <a:spcAft>
                <a:spcPts val="0"/>
              </a:spcAft>
              <a:buSzPts val="1400"/>
              <a:buNone/>
              <a:defRPr sz="1400"/>
            </a:lvl2pPr>
            <a:lvl3pPr indent="-228600" lvl="2" marL="1371600" algn="l">
              <a:spcBef>
                <a:spcPts val="400"/>
              </a:spcBef>
              <a:spcAft>
                <a:spcPts val="0"/>
              </a:spcAft>
              <a:buSzPts val="840"/>
              <a:buNone/>
              <a:defRPr sz="1200"/>
            </a:lvl3pPr>
            <a:lvl4pPr indent="-228600" lvl="3" marL="1828800" algn="l">
              <a:spcBef>
                <a:spcPts val="4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25"/>
          <p:cNvSpPr txBox="1"/>
          <p:nvPr>
            <p:ph type="title"/>
          </p:nvPr>
        </p:nvSpPr>
        <p:spPr>
          <a:xfrm>
            <a:off x="630238" y="457200"/>
            <a:ext cx="2949575" cy="1600200"/>
          </a:xfrm>
          <a:prstGeom prst="rect">
            <a:avLst/>
          </a:prstGeom>
          <a:noFill/>
          <a:ln>
            <a:noFill/>
          </a:ln>
        </p:spPr>
        <p:txBody>
          <a:bodyPr anchorCtr="0" anchor="b" bIns="44450" lIns="90475" spcFirstLastPara="1" rIns="90475" wrap="square" tIns="44450">
            <a:noAutofit/>
          </a:bodyPr>
          <a:lstStyle>
            <a:lvl1pPr lvl="0" algn="l">
              <a:lnSpc>
                <a:spcPct val="112500"/>
              </a:lnSpc>
              <a:spcBef>
                <a:spcPts val="0"/>
              </a:spcBef>
              <a:spcAft>
                <a:spcPts val="0"/>
              </a:spcAft>
              <a:buSzPts val="1400"/>
              <a:buNone/>
              <a:defRPr sz="32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89" name="Google Shape;89;p25"/>
          <p:cNvSpPr/>
          <p:nvPr>
            <p:ph idx="2" type="pic"/>
          </p:nvPr>
        </p:nvSpPr>
        <p:spPr>
          <a:xfrm>
            <a:off x="3887788" y="987425"/>
            <a:ext cx="4629150" cy="4873625"/>
          </a:xfrm>
          <a:prstGeom prst="rect">
            <a:avLst/>
          </a:prstGeom>
          <a:noFill/>
          <a:ln>
            <a:noFill/>
          </a:ln>
        </p:spPr>
      </p:sp>
      <p:sp>
        <p:nvSpPr>
          <p:cNvPr id="90" name="Google Shape;90;p25"/>
          <p:cNvSpPr txBox="1"/>
          <p:nvPr>
            <p:ph idx="1" type="body"/>
          </p:nvPr>
        </p:nvSpPr>
        <p:spPr>
          <a:xfrm>
            <a:off x="630238" y="2057400"/>
            <a:ext cx="2949575" cy="3811588"/>
          </a:xfrm>
          <a:prstGeom prst="rect">
            <a:avLst/>
          </a:prstGeom>
          <a:noFill/>
          <a:ln>
            <a:noFill/>
          </a:ln>
        </p:spPr>
        <p:txBody>
          <a:bodyPr anchorCtr="0" anchor="t" bIns="44450" lIns="90475" spcFirstLastPara="1" rIns="90475" wrap="square" tIns="44450">
            <a:noAutofit/>
          </a:bodyPr>
          <a:lstStyle>
            <a:lvl1pPr indent="-228600" lvl="0" marL="457200" algn="l">
              <a:spcBef>
                <a:spcPts val="160"/>
              </a:spcBef>
              <a:spcAft>
                <a:spcPts val="0"/>
              </a:spcAft>
              <a:buSzPts val="1200"/>
              <a:buNone/>
              <a:defRPr sz="1600"/>
            </a:lvl1pPr>
            <a:lvl2pPr indent="-228600" lvl="1" marL="914400" algn="l">
              <a:spcBef>
                <a:spcPts val="400"/>
              </a:spcBef>
              <a:spcAft>
                <a:spcPts val="0"/>
              </a:spcAft>
              <a:buSzPts val="1400"/>
              <a:buNone/>
              <a:defRPr sz="1400"/>
            </a:lvl2pPr>
            <a:lvl3pPr indent="-228600" lvl="2" marL="1371600" algn="l">
              <a:spcBef>
                <a:spcPts val="400"/>
              </a:spcBef>
              <a:spcAft>
                <a:spcPts val="0"/>
              </a:spcAft>
              <a:buSzPts val="840"/>
              <a:buNone/>
              <a:defRPr sz="1200"/>
            </a:lvl3pPr>
            <a:lvl4pPr indent="-228600" lvl="3" marL="1828800" algn="l">
              <a:spcBef>
                <a:spcPts val="4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4" name="Shape 94"/>
        <p:cNvGrpSpPr/>
        <p:nvPr/>
      </p:nvGrpSpPr>
      <p:grpSpPr>
        <a:xfrm>
          <a:off x="0" y="0"/>
          <a:ext cx="0" cy="0"/>
          <a:chOff x="0" y="0"/>
          <a:chExt cx="0" cy="0"/>
        </a:xfrm>
      </p:grpSpPr>
      <p:sp>
        <p:nvSpPr>
          <p:cNvPr id="95" name="Google Shape;95;p2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96" name="Google Shape;96;p27"/>
          <p:cNvSpPr txBox="1"/>
          <p:nvPr>
            <p:ph idx="1" type="body"/>
          </p:nvPr>
        </p:nvSpPr>
        <p:spPr>
          <a:xfrm rot="5400000">
            <a:off x="1979612" y="-425450"/>
            <a:ext cx="5181600" cy="83185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29"/>
          <p:cNvSpPr txBox="1"/>
          <p:nvPr>
            <p:ph type="title"/>
          </p:nvPr>
        </p:nvSpPr>
        <p:spPr>
          <a:xfrm rot="5400000">
            <a:off x="4600576" y="2195513"/>
            <a:ext cx="6172200" cy="2085975"/>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02" name="Google Shape;102;p29"/>
          <p:cNvSpPr txBox="1"/>
          <p:nvPr>
            <p:ph idx="1" type="body"/>
          </p:nvPr>
        </p:nvSpPr>
        <p:spPr>
          <a:xfrm rot="5400000">
            <a:off x="350044" y="183356"/>
            <a:ext cx="6172200" cy="61102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6" name="Google Shape;16;p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showMasterSp="0" type="txOverObj">
  <p:cSld name="TEXT_OVER_OBJECT">
    <p:spTree>
      <p:nvGrpSpPr>
        <p:cNvPr id="25" name="Shape 25"/>
        <p:cNvGrpSpPr/>
        <p:nvPr/>
      </p:nvGrpSpPr>
      <p:grpSpPr>
        <a:xfrm>
          <a:off x="0" y="0"/>
          <a:ext cx="0" cy="0"/>
          <a:chOff x="0" y="0"/>
          <a:chExt cx="0" cy="0"/>
        </a:xfrm>
      </p:grpSpPr>
      <p:sp>
        <p:nvSpPr>
          <p:cNvPr id="26" name="Google Shape;26;p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7" name="Google Shape;27;p8"/>
          <p:cNvSpPr txBox="1"/>
          <p:nvPr>
            <p:ph idx="1" type="body"/>
          </p:nvPr>
        </p:nvSpPr>
        <p:spPr>
          <a:xfrm>
            <a:off x="411163" y="1143000"/>
            <a:ext cx="831850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
          <p:cNvSpPr txBox="1"/>
          <p:nvPr>
            <p:ph idx="2" type="body"/>
          </p:nvPr>
        </p:nvSpPr>
        <p:spPr>
          <a:xfrm>
            <a:off x="411163" y="3810000"/>
            <a:ext cx="831850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showMasterSp="0" type="txAndTwoObj">
  <p:cSld name="TEXT_AND_TWO_OBJECTS">
    <p:spTree>
      <p:nvGrpSpPr>
        <p:cNvPr id="32" name="Shape 32"/>
        <p:cNvGrpSpPr/>
        <p:nvPr/>
      </p:nvGrpSpPr>
      <p:grpSpPr>
        <a:xfrm>
          <a:off x="0" y="0"/>
          <a:ext cx="0" cy="0"/>
          <a:chOff x="0" y="0"/>
          <a:chExt cx="0" cy="0"/>
        </a:xfrm>
      </p:grpSpPr>
      <p:sp>
        <p:nvSpPr>
          <p:cNvPr id="33" name="Google Shape;33;p1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4" name="Google Shape;34;p10"/>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0"/>
          <p:cNvSpPr txBox="1"/>
          <p:nvPr>
            <p:ph idx="2" type="body"/>
          </p:nvPr>
        </p:nvSpPr>
        <p:spPr>
          <a:xfrm>
            <a:off x="4646613" y="1143000"/>
            <a:ext cx="408305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3" type="body"/>
          </p:nvPr>
        </p:nvSpPr>
        <p:spPr>
          <a:xfrm>
            <a:off x="4646613" y="3810000"/>
            <a:ext cx="408305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40" name="Shape 40"/>
        <p:cNvGrpSpPr/>
        <p:nvPr/>
      </p:nvGrpSpPr>
      <p:grpSpPr>
        <a:xfrm>
          <a:off x="0" y="0"/>
          <a:ext cx="0" cy="0"/>
          <a:chOff x="0" y="0"/>
          <a:chExt cx="0" cy="0"/>
        </a:xfrm>
      </p:grpSpPr>
      <p:sp>
        <p:nvSpPr>
          <p:cNvPr id="41" name="Google Shape;41;p1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4" name="Shape 54"/>
        <p:cNvGrpSpPr/>
        <p:nvPr/>
      </p:nvGrpSpPr>
      <p:grpSpPr>
        <a:xfrm>
          <a:off x="0" y="0"/>
          <a:ext cx="0" cy="0"/>
          <a:chOff x="0" y="0"/>
          <a:chExt cx="0" cy="0"/>
        </a:xfrm>
      </p:grpSpPr>
      <p:sp>
        <p:nvSpPr>
          <p:cNvPr id="55" name="Google Shape;55;p15"/>
          <p:cNvSpPr txBox="1"/>
          <p:nvPr>
            <p:ph type="title"/>
          </p:nvPr>
        </p:nvSpPr>
        <p:spPr>
          <a:xfrm>
            <a:off x="623888" y="1709738"/>
            <a:ext cx="7886700" cy="2852737"/>
          </a:xfrm>
          <a:prstGeom prst="rect">
            <a:avLst/>
          </a:prstGeom>
          <a:noFill/>
          <a:ln>
            <a:noFill/>
          </a:ln>
        </p:spPr>
        <p:txBody>
          <a:bodyPr anchorCtr="0" anchor="b" bIns="44450" lIns="90475" spcFirstLastPara="1" rIns="90475" wrap="square" tIns="44450">
            <a:noAutofit/>
          </a:bodyPr>
          <a:lstStyle>
            <a:lvl1pPr lvl="0" algn="l">
              <a:lnSpc>
                <a:spcPct val="60000"/>
              </a:lnSpc>
              <a:spcBef>
                <a:spcPts val="0"/>
              </a:spcBef>
              <a:spcAft>
                <a:spcPts val="0"/>
              </a:spcAft>
              <a:buSzPts val="1400"/>
              <a:buNone/>
              <a:defRPr sz="6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56" name="Google Shape;56;p15"/>
          <p:cNvSpPr txBox="1"/>
          <p:nvPr>
            <p:ph idx="1" type="body"/>
          </p:nvPr>
        </p:nvSpPr>
        <p:spPr>
          <a:xfrm>
            <a:off x="623888" y="4589463"/>
            <a:ext cx="7886700" cy="1500187"/>
          </a:xfrm>
          <a:prstGeom prst="rect">
            <a:avLst/>
          </a:prstGeom>
          <a:noFill/>
          <a:ln>
            <a:noFill/>
          </a:ln>
        </p:spPr>
        <p:txBody>
          <a:bodyPr anchorCtr="0" anchor="t" bIns="44450" lIns="90475" spcFirstLastPara="1" rIns="90475" wrap="square" tIns="44450">
            <a:noAutofit/>
          </a:bodyPr>
          <a:lstStyle>
            <a:lvl1pPr indent="-228600" lvl="0" marL="457200" algn="l">
              <a:spcBef>
                <a:spcPts val="240"/>
              </a:spcBef>
              <a:spcAft>
                <a:spcPts val="0"/>
              </a:spcAft>
              <a:buSzPts val="1800"/>
              <a:buNone/>
              <a:defRPr sz="2400"/>
            </a:lvl1pPr>
            <a:lvl2pPr indent="-228600" lvl="1" marL="914400" algn="l">
              <a:spcBef>
                <a:spcPts val="400"/>
              </a:spcBef>
              <a:spcAft>
                <a:spcPts val="0"/>
              </a:spcAft>
              <a:buSzPts val="2000"/>
              <a:buNone/>
              <a:defRPr sz="2000"/>
            </a:lvl2pPr>
            <a:lvl3pPr indent="-228600" lvl="2" marL="1371600" algn="l">
              <a:spcBef>
                <a:spcPts val="400"/>
              </a:spcBef>
              <a:spcAft>
                <a:spcPts val="0"/>
              </a:spcAft>
              <a:buSzPts val="1260"/>
              <a:buNone/>
              <a:defRPr sz="1800"/>
            </a:lvl3pPr>
            <a:lvl4pPr indent="-228600" lvl="3" marL="1828800" algn="l">
              <a:spcBef>
                <a:spcPts val="40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60" name="Shape 60"/>
        <p:cNvGrpSpPr/>
        <p:nvPr/>
      </p:nvGrpSpPr>
      <p:grpSpPr>
        <a:xfrm>
          <a:off x="0" y="0"/>
          <a:ext cx="0" cy="0"/>
          <a:chOff x="0" y="0"/>
          <a:chExt cx="0" cy="0"/>
        </a:xfrm>
      </p:grpSpPr>
      <p:sp>
        <p:nvSpPr>
          <p:cNvPr id="61" name="Google Shape;61;p1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62" name="Google Shape;62;p17"/>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7"/>
          <p:cNvSpPr txBox="1"/>
          <p:nvPr>
            <p:ph idx="2" type="body"/>
          </p:nvPr>
        </p:nvSpPr>
        <p:spPr>
          <a:xfrm>
            <a:off x="464661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7" name="Shape 67"/>
        <p:cNvGrpSpPr/>
        <p:nvPr/>
      </p:nvGrpSpPr>
      <p:grpSpPr>
        <a:xfrm>
          <a:off x="0" y="0"/>
          <a:ext cx="0" cy="0"/>
          <a:chOff x="0" y="0"/>
          <a:chExt cx="0" cy="0"/>
        </a:xfrm>
      </p:grpSpPr>
      <p:sp>
        <p:nvSpPr>
          <p:cNvPr id="68" name="Google Shape;68;p19"/>
          <p:cNvSpPr txBox="1"/>
          <p:nvPr>
            <p:ph type="title"/>
          </p:nvPr>
        </p:nvSpPr>
        <p:spPr>
          <a:xfrm>
            <a:off x="630238" y="365125"/>
            <a:ext cx="7886700" cy="1325563"/>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69" name="Google Shape;69;p19"/>
          <p:cNvSpPr txBox="1"/>
          <p:nvPr>
            <p:ph idx="1" type="body"/>
          </p:nvPr>
        </p:nvSpPr>
        <p:spPr>
          <a:xfrm>
            <a:off x="630238" y="1681163"/>
            <a:ext cx="3868737" cy="82391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19"/>
          <p:cNvSpPr txBox="1"/>
          <p:nvPr>
            <p:ph idx="2" type="body"/>
          </p:nvPr>
        </p:nvSpPr>
        <p:spPr>
          <a:xfrm>
            <a:off x="630238" y="2505075"/>
            <a:ext cx="3868737" cy="36845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3" type="body"/>
          </p:nvPr>
        </p:nvSpPr>
        <p:spPr>
          <a:xfrm>
            <a:off x="4629150" y="1681163"/>
            <a:ext cx="3887788" cy="82391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19"/>
          <p:cNvSpPr txBox="1"/>
          <p:nvPr>
            <p:ph idx="4" type="body"/>
          </p:nvPr>
        </p:nvSpPr>
        <p:spPr>
          <a:xfrm>
            <a:off x="4629150" y="2505075"/>
            <a:ext cx="3887788" cy="36845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5.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4.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7.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6.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7" name="Google Shape;7;p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66" name="Google Shape;66;p1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2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75" name="Google Shape;75;p2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2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79" name="Google Shape;79;p22"/>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86" name="Google Shape;86;p2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2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93" name="Google Shape;93;p2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99" name="Google Shape;99;p2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13" name="Google Shape;13;p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19" name="Google Shape;19;p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24" name="Google Shape;24;p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31" name="Google Shape;31;p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1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39" name="Google Shape;39;p1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1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44" name="Google Shape;44;p1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45" name="Google Shape;45;p13"/>
          <p:cNvGrpSpPr/>
          <p:nvPr/>
        </p:nvGrpSpPr>
        <p:grpSpPr>
          <a:xfrm>
            <a:off x="304800" y="838200"/>
            <a:ext cx="8534400" cy="152400"/>
            <a:chOff x="264" y="788"/>
            <a:chExt cx="5232" cy="124"/>
          </a:xfrm>
        </p:grpSpPr>
        <p:sp>
          <p:nvSpPr>
            <p:cNvPr id="46" name="Google Shape;46;p13"/>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47" name="Google Shape;47;p13"/>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grpSp>
        <p:nvGrpSpPr>
          <p:cNvPr id="48" name="Google Shape;48;p13"/>
          <p:cNvGrpSpPr/>
          <p:nvPr/>
        </p:nvGrpSpPr>
        <p:grpSpPr>
          <a:xfrm>
            <a:off x="381000" y="6400800"/>
            <a:ext cx="8382000" cy="304800"/>
            <a:chOff x="288" y="3408"/>
            <a:chExt cx="5280" cy="192"/>
          </a:xfrm>
        </p:grpSpPr>
        <p:sp>
          <p:nvSpPr>
            <p:cNvPr id="49" name="Google Shape;49;p13"/>
            <p:cNvSpPr txBox="1"/>
            <p:nvPr/>
          </p:nvSpPr>
          <p:spPr>
            <a:xfrm>
              <a:off x="288" y="3408"/>
              <a:ext cx="5280" cy="19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50" name="Google Shape;50;p13"/>
            <p:cNvSpPr txBox="1"/>
            <p:nvPr/>
          </p:nvSpPr>
          <p:spPr>
            <a:xfrm>
              <a:off x="288" y="3408"/>
              <a:ext cx="5269" cy="160"/>
            </a:xfrm>
            <a:prstGeom prst="rect">
              <a:avLst/>
            </a:prstGeom>
            <a:noFill/>
            <a:ln>
              <a:noFill/>
            </a:ln>
          </p:spPr>
          <p:txBody>
            <a:bodyPr anchorCtr="0" anchor="b" bIns="0" lIns="0" spcFirstLastPara="1" rIns="0" wrap="square" tIns="0">
              <a:spAutoFit/>
            </a:bodyPr>
            <a:lstStyle/>
            <a:p>
              <a:pPr indent="0" lvl="0" marL="0" marR="0" rtl="0" algn="l">
                <a:lnSpc>
                  <a:spcPct val="166666"/>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Tan,Steinbach, Kumar 	    	Introduction to Data Mining        		      4/18/2004               </a:t>
              </a:r>
              <a:fld id="{00000000-1234-1234-1234-123412341234}" type="slidenum">
                <a:rPr b="0" i="0" lang="en-US" sz="1200" u="none">
                  <a:solidFill>
                    <a:schemeClr val="dk1"/>
                  </a:solidFill>
                  <a:latin typeface="Arial"/>
                  <a:ea typeface="Arial"/>
                  <a:cs typeface="Arial"/>
                  <a:sym typeface="Arial"/>
                </a:rPr>
                <a:t>‹#›</a:t>
              </a:fld>
              <a:r>
                <a:rPr b="0" i="0" lang="en-US" sz="1200" u="none">
                  <a:solidFill>
                    <a:schemeClr val="dk1"/>
                  </a:solidFill>
                  <a:latin typeface="Arial"/>
                  <a:ea typeface="Arial"/>
                  <a:cs typeface="Arial"/>
                  <a:sym typeface="Arial"/>
                </a:rPr>
                <a:t> </a:t>
              </a:r>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1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53" name="Google Shape;53;p1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1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59" name="Google Shape;59;p1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86.png"/><Relationship Id="rId4" Type="http://schemas.openxmlformats.org/officeDocument/2006/relationships/image" Target="../media/image8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8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5.png"/><Relationship Id="rId6" Type="http://schemas.openxmlformats.org/officeDocument/2006/relationships/image" Target="../media/image29.png"/><Relationship Id="rId7"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32.png"/><Relationship Id="rId5" Type="http://schemas.openxmlformats.org/officeDocument/2006/relationships/image" Target="../media/image30.png"/><Relationship Id="rId6"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39.png"/><Relationship Id="rId5"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32.png"/><Relationship Id="rId5" Type="http://schemas.openxmlformats.org/officeDocument/2006/relationships/image" Target="../media/image30.png"/><Relationship Id="rId6"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40.png"/><Relationship Id="rId5" Type="http://schemas.openxmlformats.org/officeDocument/2006/relationships/image" Target="../media/image2.png"/><Relationship Id="rId6"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3.pn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32.png"/><Relationship Id="rId5" Type="http://schemas.openxmlformats.org/officeDocument/2006/relationships/image" Target="../media/image30.png"/><Relationship Id="rId6" Type="http://schemas.openxmlformats.org/officeDocument/2006/relationships/image" Target="../media/image6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6.png"/><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www.cse.unsw.edu.au/~quinlan/c4.5r8.tar.gz" TargetMode="External"/><Relationship Id="rId4" Type="http://schemas.openxmlformats.org/officeDocument/2006/relationships/hyperlink" Target="http://www.cse.unsw.edu.au/~quinlan/c4.5r8.tar.g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8.png"/><Relationship Id="rId4" Type="http://schemas.openxmlformats.org/officeDocument/2006/relationships/image" Target="../media/image45.png"/><Relationship Id="rId5"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4.png"/><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5.png"/><Relationship Id="rId4" Type="http://schemas.openxmlformats.org/officeDocument/2006/relationships/image" Target="../media/image58.png"/><Relationship Id="rId5" Type="http://schemas.openxmlformats.org/officeDocument/2006/relationships/image" Target="../media/image63.png"/><Relationship Id="rId6" Type="http://schemas.openxmlformats.org/officeDocument/2006/relationships/image" Target="../media/image59.png"/><Relationship Id="rId7" Type="http://schemas.openxmlformats.org/officeDocument/2006/relationships/image" Target="../media/image62.png"/><Relationship Id="rId8" Type="http://schemas.openxmlformats.org/officeDocument/2006/relationships/image" Target="../media/image6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8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5.png"/><Relationship Id="rId4" Type="http://schemas.openxmlformats.org/officeDocument/2006/relationships/image" Target="../media/image6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7.png"/><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7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7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72.png"/><Relationship Id="rId4" Type="http://schemas.openxmlformats.org/officeDocument/2006/relationships/image" Target="../media/image7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76.png"/><Relationship Id="rId4" Type="http://schemas.openxmlformats.org/officeDocument/2006/relationships/image" Target="../media/image73.png"/><Relationship Id="rId5" Type="http://schemas.openxmlformats.org/officeDocument/2006/relationships/image" Target="../media/image8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78.png"/><Relationship Id="rId4" Type="http://schemas.openxmlformats.org/officeDocument/2006/relationships/image" Target="../media/image8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84.png"/><Relationship Id="rId4" Type="http://schemas.openxmlformats.org/officeDocument/2006/relationships/image" Target="../media/image8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0"/>
          <p:cNvSpPr txBox="1"/>
          <p:nvPr>
            <p:ph type="ctrTitle"/>
          </p:nvPr>
        </p:nvSpPr>
        <p:spPr>
          <a:xfrm>
            <a:off x="-9525" y="-1752600"/>
            <a:ext cx="9099550" cy="6264275"/>
          </a:xfrm>
          <a:prstGeom prst="rect">
            <a:avLst/>
          </a:prstGeom>
          <a:noFill/>
          <a:ln>
            <a:noFill/>
          </a:ln>
        </p:spPr>
        <p:txBody>
          <a:bodyPr anchorCtr="0" anchor="b" bIns="44450" lIns="90475" spcFirstLastPara="1" rIns="90475" wrap="square" tIns="44450">
            <a:noAutofit/>
          </a:bodyPr>
          <a:lstStyle/>
          <a:p>
            <a:pPr indent="0" lvl="0" marL="0" rtl="0" algn="ctr">
              <a:lnSpc>
                <a:spcPct val="60000"/>
              </a:lnSpc>
              <a:spcBef>
                <a:spcPts val="0"/>
              </a:spcBef>
              <a:spcAft>
                <a:spcPts val="0"/>
              </a:spcAft>
              <a:buClr>
                <a:schemeClr val="dk1"/>
              </a:buClr>
              <a:buSzPts val="6000"/>
              <a:buFont typeface="Tahoma"/>
              <a:buNone/>
            </a:pPr>
            <a:r>
              <a:rPr b="1" i="0" lang="en-US" sz="6000" u="none">
                <a:solidFill>
                  <a:schemeClr val="dk1"/>
                </a:solidFill>
                <a:latin typeface="Tahoma"/>
                <a:ea typeface="Tahoma"/>
                <a:cs typeface="Tahoma"/>
                <a:sym typeface="Tahoma"/>
              </a:rPr>
              <a:t>UNIT – II</a:t>
            </a:r>
            <a:br>
              <a:rPr b="1" i="0" lang="en-US" sz="6000" u="none">
                <a:solidFill>
                  <a:schemeClr val="dk1"/>
                </a:solidFill>
                <a:latin typeface="Tahoma"/>
                <a:ea typeface="Tahoma"/>
                <a:cs typeface="Tahoma"/>
                <a:sym typeface="Tahoma"/>
              </a:rPr>
            </a:br>
            <a:br>
              <a:rPr b="1" i="0" lang="en-US" sz="6000" u="none">
                <a:solidFill>
                  <a:schemeClr val="dk1"/>
                </a:solidFill>
                <a:latin typeface="Tahoma"/>
                <a:ea typeface="Tahoma"/>
                <a:cs typeface="Tahoma"/>
                <a:sym typeface="Tahoma"/>
              </a:rPr>
            </a:br>
            <a:br>
              <a:rPr b="1" i="0" lang="en-US" sz="6000" u="none">
                <a:solidFill>
                  <a:schemeClr val="dk1"/>
                </a:solidFill>
                <a:latin typeface="Tahoma"/>
                <a:ea typeface="Tahoma"/>
                <a:cs typeface="Tahoma"/>
                <a:sym typeface="Tahoma"/>
              </a:rPr>
            </a:br>
            <a:r>
              <a:rPr b="1" i="0" lang="en-US" sz="4500" u="none">
                <a:solidFill>
                  <a:schemeClr val="dk1"/>
                </a:solidFill>
                <a:latin typeface="Times New Roman"/>
                <a:ea typeface="Times New Roman"/>
                <a:cs typeface="Times New Roman"/>
                <a:sym typeface="Times New Roman"/>
              </a:rPr>
              <a:t>Classification: Basic Concepts, Decision Trees, and Model Evaluation</a:t>
            </a:r>
            <a:br>
              <a:rPr b="1" i="0" lang="en-US" sz="6000" u="none">
                <a:solidFill>
                  <a:schemeClr val="dk1"/>
                </a:solidFill>
                <a:latin typeface="Tahoma"/>
                <a:ea typeface="Tahoma"/>
                <a:cs typeface="Tahoma"/>
                <a:sym typeface="Tahoma"/>
              </a:rPr>
            </a:br>
            <a:endParaRPr/>
          </a:p>
        </p:txBody>
      </p:sp>
      <p:sp>
        <p:nvSpPr>
          <p:cNvPr id="108" name="Google Shape;108;p30"/>
          <p:cNvSpPr txBox="1"/>
          <p:nvPr/>
        </p:nvSpPr>
        <p:spPr>
          <a:xfrm>
            <a:off x="1630362" y="4733925"/>
            <a:ext cx="5883275"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ONLINE / LIVE TEACHING CLASSES</a:t>
            </a:r>
            <a:endParaRPr/>
          </a:p>
          <a:p>
            <a:pPr indent="0" lvl="0" marL="0" marR="0" rtl="0" algn="ctr">
              <a:lnSpc>
                <a:spcPct val="100000"/>
              </a:lnSpc>
              <a:spcBef>
                <a:spcPts val="1200"/>
              </a:spcBef>
              <a:spcAft>
                <a:spcPts val="0"/>
              </a:spcAft>
              <a:buClr>
                <a:srgbClr val="C00000"/>
              </a:buClr>
              <a:buSzPts val="2400"/>
              <a:buFont typeface="Times New Roman"/>
              <a:buNone/>
            </a:pPr>
            <a:r>
              <a:rPr b="1" i="0" lang="en-US" sz="2400" u="none" cap="none" strike="noStrike">
                <a:solidFill>
                  <a:srgbClr val="C00000"/>
                </a:solidFill>
                <a:latin typeface="Times New Roman"/>
                <a:ea typeface="Times New Roman"/>
                <a:cs typeface="Times New Roman"/>
                <a:sym typeface="Times New Roman"/>
              </a:rPr>
              <a:t>SESSION 2021-2022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grpSp>
        <p:nvGrpSpPr>
          <p:cNvPr id="259" name="Google Shape;259;p39"/>
          <p:cNvGrpSpPr/>
          <p:nvPr/>
        </p:nvGrpSpPr>
        <p:grpSpPr>
          <a:xfrm>
            <a:off x="685800" y="2362200"/>
            <a:ext cx="4267200" cy="3298825"/>
            <a:chOff x="384" y="1584"/>
            <a:chExt cx="2451" cy="1694"/>
          </a:xfrm>
        </p:grpSpPr>
        <p:cxnSp>
          <p:nvCxnSpPr>
            <p:cNvPr id="260" name="Google Shape;260;p39"/>
            <p:cNvCxnSpPr/>
            <p:nvPr/>
          </p:nvCxnSpPr>
          <p:spPr>
            <a:xfrm>
              <a:off x="1655" y="2708"/>
              <a:ext cx="153"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61" name="Google Shape;261;p39"/>
            <p:cNvCxnSpPr/>
            <p:nvPr/>
          </p:nvCxnSpPr>
          <p:spPr>
            <a:xfrm flipH="1">
              <a:off x="943" y="2708"/>
              <a:ext cx="204"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62" name="Google Shape;262;p39"/>
            <p:cNvCxnSpPr/>
            <p:nvPr/>
          </p:nvCxnSpPr>
          <p:spPr>
            <a:xfrm flipH="1">
              <a:off x="1350" y="2208"/>
              <a:ext cx="254"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63" name="Google Shape;263;p39"/>
            <p:cNvCxnSpPr/>
            <p:nvPr/>
          </p:nvCxnSpPr>
          <p:spPr>
            <a:xfrm>
              <a:off x="2113" y="2208"/>
              <a:ext cx="305"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64" name="Google Shape;264;p39"/>
            <p:cNvCxnSpPr/>
            <p:nvPr/>
          </p:nvCxnSpPr>
          <p:spPr>
            <a:xfrm>
              <a:off x="1452" y="1750"/>
              <a:ext cx="356" cy="292"/>
            </a:xfrm>
            <a:prstGeom prst="straightConnector1">
              <a:avLst/>
            </a:prstGeom>
            <a:noFill/>
            <a:ln cap="flat" cmpd="sng" w="12700">
              <a:solidFill>
                <a:srgbClr val="000000"/>
              </a:solidFill>
              <a:prstDash val="solid"/>
              <a:miter lim="800000"/>
              <a:headEnd len="med" w="med" type="none"/>
              <a:tailEnd len="med" w="med" type="triangle"/>
            </a:ln>
          </p:spPr>
        </p:cxnSp>
        <p:cxnSp>
          <p:nvCxnSpPr>
            <p:cNvPr id="265" name="Google Shape;265;p39"/>
            <p:cNvCxnSpPr/>
            <p:nvPr/>
          </p:nvCxnSpPr>
          <p:spPr>
            <a:xfrm flipH="1">
              <a:off x="587" y="1750"/>
              <a:ext cx="356" cy="292"/>
            </a:xfrm>
            <a:prstGeom prst="straightConnector1">
              <a:avLst/>
            </a:prstGeom>
            <a:noFill/>
            <a:ln cap="flat" cmpd="sng" w="12700">
              <a:solidFill>
                <a:srgbClr val="000000"/>
              </a:solidFill>
              <a:prstDash val="solid"/>
              <a:miter lim="800000"/>
              <a:headEnd len="med" w="med" type="none"/>
              <a:tailEnd len="med" w="med" type="triangle"/>
            </a:ln>
          </p:spPr>
        </p:cxnSp>
        <p:sp>
          <p:nvSpPr>
            <p:cNvPr id="266" name="Google Shape;266;p39"/>
            <p:cNvSpPr txBox="1"/>
            <p:nvPr/>
          </p:nvSpPr>
          <p:spPr>
            <a:xfrm>
              <a:off x="913" y="1584"/>
              <a:ext cx="59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67" name="Google Shape;267;p39"/>
            <p:cNvSpPr txBox="1"/>
            <p:nvPr/>
          </p:nvSpPr>
          <p:spPr>
            <a:xfrm>
              <a:off x="1553" y="2042"/>
              <a:ext cx="589"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68" name="Google Shape;268;p39"/>
            <p:cNvSpPr txBox="1"/>
            <p:nvPr/>
          </p:nvSpPr>
          <p:spPr>
            <a:xfrm>
              <a:off x="1096" y="2541"/>
              <a:ext cx="61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269" name="Google Shape;269;p39"/>
            <p:cNvSpPr/>
            <p:nvPr/>
          </p:nvSpPr>
          <p:spPr>
            <a:xfrm>
              <a:off x="1680" y="3038"/>
              <a:ext cx="395" cy="231"/>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70" name="Google Shape;270;p39"/>
            <p:cNvSpPr txBox="1"/>
            <p:nvPr/>
          </p:nvSpPr>
          <p:spPr>
            <a:xfrm>
              <a:off x="1632" y="3038"/>
              <a:ext cx="432"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271" name="Google Shape;271;p39"/>
            <p:cNvSpPr/>
            <p:nvPr/>
          </p:nvSpPr>
          <p:spPr>
            <a:xfrm>
              <a:off x="740" y="3049"/>
              <a:ext cx="412" cy="22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72" name="Google Shape;272;p39"/>
            <p:cNvSpPr txBox="1"/>
            <p:nvPr/>
          </p:nvSpPr>
          <p:spPr>
            <a:xfrm>
              <a:off x="814" y="3040"/>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73" name="Google Shape;273;p39"/>
            <p:cNvSpPr/>
            <p:nvPr/>
          </p:nvSpPr>
          <p:spPr>
            <a:xfrm>
              <a:off x="384" y="2051"/>
              <a:ext cx="432" cy="21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74" name="Google Shape;274;p39"/>
            <p:cNvSpPr txBox="1"/>
            <p:nvPr/>
          </p:nvSpPr>
          <p:spPr>
            <a:xfrm>
              <a:off x="458" y="2042"/>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75" name="Google Shape;275;p39"/>
            <p:cNvSpPr/>
            <p:nvPr/>
          </p:nvSpPr>
          <p:spPr>
            <a:xfrm>
              <a:off x="2208" y="2558"/>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76" name="Google Shape;276;p39"/>
            <p:cNvSpPr txBox="1"/>
            <p:nvPr/>
          </p:nvSpPr>
          <p:spPr>
            <a:xfrm>
              <a:off x="2270" y="2558"/>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77" name="Google Shape;277;p39"/>
            <p:cNvSpPr txBox="1"/>
            <p:nvPr/>
          </p:nvSpPr>
          <p:spPr>
            <a:xfrm>
              <a:off x="484" y="1750"/>
              <a:ext cx="307"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278" name="Google Shape;278;p39"/>
            <p:cNvSpPr txBox="1"/>
            <p:nvPr/>
          </p:nvSpPr>
          <p:spPr>
            <a:xfrm>
              <a:off x="1654" y="1750"/>
              <a:ext cx="255"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279" name="Google Shape;279;p39"/>
            <p:cNvSpPr txBox="1"/>
            <p:nvPr/>
          </p:nvSpPr>
          <p:spPr>
            <a:xfrm>
              <a:off x="2301" y="2232"/>
              <a:ext cx="53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80" name="Google Shape;280;p39"/>
            <p:cNvSpPr txBox="1"/>
            <p:nvPr/>
          </p:nvSpPr>
          <p:spPr>
            <a:xfrm>
              <a:off x="945" y="2250"/>
              <a:ext cx="95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81" name="Google Shape;281;p39"/>
            <p:cNvSpPr txBox="1"/>
            <p:nvPr/>
          </p:nvSpPr>
          <p:spPr>
            <a:xfrm>
              <a:off x="654"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82" name="Google Shape;282;p39"/>
            <p:cNvSpPr txBox="1"/>
            <p:nvPr/>
          </p:nvSpPr>
          <p:spPr>
            <a:xfrm>
              <a:off x="1772"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pSp>
      <p:pic>
        <p:nvPicPr>
          <p:cNvPr id="283" name="Google Shape;283;p39"/>
          <p:cNvPicPr preferRelativeResize="0"/>
          <p:nvPr/>
        </p:nvPicPr>
        <p:blipFill rotWithShape="1">
          <a:blip r:embed="rId3">
            <a:alphaModFix/>
          </a:blip>
          <a:srcRect b="0" l="0" r="0" t="0"/>
          <a:stretch/>
        </p:blipFill>
        <p:spPr>
          <a:xfrm>
            <a:off x="4953000" y="1600200"/>
            <a:ext cx="3343275" cy="1133475"/>
          </a:xfrm>
          <a:prstGeom prst="rect">
            <a:avLst/>
          </a:prstGeom>
          <a:noFill/>
          <a:ln>
            <a:noFill/>
          </a:ln>
        </p:spPr>
      </p:pic>
      <p:sp>
        <p:nvSpPr>
          <p:cNvPr id="284" name="Google Shape;284;p39"/>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285" name="Google Shape;285;p39"/>
          <p:cNvCxnSpPr/>
          <p:nvPr/>
        </p:nvCxnSpPr>
        <p:spPr>
          <a:xfrm flipH="1">
            <a:off x="2667000" y="1828800"/>
            <a:ext cx="2362200" cy="685800"/>
          </a:xfrm>
          <a:prstGeom prst="straightConnector1">
            <a:avLst/>
          </a:prstGeom>
          <a:noFill/>
          <a:ln cap="flat" cmpd="sng" w="15875">
            <a:solidFill>
              <a:srgbClr val="FF0000"/>
            </a:solidFill>
            <a:prstDash val="solid"/>
            <a:miter lim="800000"/>
            <a:headEnd len="med" w="med" type="triangl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4" name="Shape 1284"/>
        <p:cNvGrpSpPr/>
        <p:nvPr/>
      </p:nvGrpSpPr>
      <p:grpSpPr>
        <a:xfrm>
          <a:off x="0" y="0"/>
          <a:ext cx="0" cy="0"/>
          <a:chOff x="0" y="0"/>
          <a:chExt cx="0" cy="0"/>
        </a:xfrm>
      </p:grpSpPr>
      <p:sp>
        <p:nvSpPr>
          <p:cNvPr id="1285" name="Google Shape;1285;p12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An Illustrative Example</a:t>
            </a:r>
            <a:endParaRPr/>
          </a:p>
        </p:txBody>
      </p:sp>
      <p:sp>
        <p:nvSpPr>
          <p:cNvPr id="1286" name="Google Shape;1286;p12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M1: n1 = 30, e1 = 0.15</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M2: n2 = 5000, e2 = 0.25</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 = |e2 – e1| = 0.1   (2-sided test)</a:t>
            </a:r>
            <a:endParaRPr/>
          </a:p>
          <a:p>
            <a:pPr indent="-158750" lvl="0" marL="292100" rtl="0" algn="l">
              <a:lnSpc>
                <a:spcPct val="9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SzPts val="2100"/>
              <a:buNone/>
            </a:pPr>
            <a:r>
              <a:t/>
            </a:r>
            <a:endParaRPr b="0" i="0" sz="2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SzPts val="2100"/>
              <a:buNone/>
            </a:pPr>
            <a:r>
              <a:t/>
            </a:r>
            <a:endParaRPr b="0" i="0" sz="2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At 95% confidence level, Z</a:t>
            </a:r>
            <a:r>
              <a:rPr b="0" baseline="-25000" i="0" lang="en-US" sz="2800" u="none">
                <a:solidFill>
                  <a:schemeClr val="dk1"/>
                </a:solidFill>
                <a:latin typeface="Arial"/>
                <a:ea typeface="Arial"/>
                <a:cs typeface="Arial"/>
                <a:sym typeface="Arial"/>
              </a:rPr>
              <a:t>α/2</a:t>
            </a:r>
            <a:r>
              <a:rPr b="0" i="0" lang="en-US" sz="2800" u="none">
                <a:solidFill>
                  <a:schemeClr val="dk1"/>
                </a:solidFill>
                <a:latin typeface="Arial"/>
                <a:ea typeface="Arial"/>
                <a:cs typeface="Arial"/>
                <a:sym typeface="Arial"/>
              </a:rPr>
              <a:t>=1.96</a:t>
            </a: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=&gt; Interval contains 0 =&gt; difference may not be</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statistically significant</a:t>
            </a:r>
            <a:endParaRPr/>
          </a:p>
        </p:txBody>
      </p:sp>
      <p:pic>
        <p:nvPicPr>
          <p:cNvPr id="1287" name="Google Shape;1287;p129"/>
          <p:cNvPicPr preferRelativeResize="0"/>
          <p:nvPr/>
        </p:nvPicPr>
        <p:blipFill rotWithShape="1">
          <a:blip r:embed="rId3">
            <a:alphaModFix/>
          </a:blip>
          <a:srcRect b="0" l="0" r="0" t="0"/>
          <a:stretch/>
        </p:blipFill>
        <p:spPr>
          <a:xfrm>
            <a:off x="990600" y="2743200"/>
            <a:ext cx="6665912" cy="903287"/>
          </a:xfrm>
          <a:prstGeom prst="rect">
            <a:avLst/>
          </a:prstGeom>
          <a:noFill/>
          <a:ln>
            <a:noFill/>
          </a:ln>
        </p:spPr>
      </p:pic>
      <p:pic>
        <p:nvPicPr>
          <p:cNvPr id="1288" name="Google Shape;1288;p129"/>
          <p:cNvPicPr preferRelativeResize="0"/>
          <p:nvPr/>
        </p:nvPicPr>
        <p:blipFill rotWithShape="1">
          <a:blip r:embed="rId4">
            <a:alphaModFix/>
          </a:blip>
          <a:srcRect b="0" l="0" r="0" t="0"/>
          <a:stretch/>
        </p:blipFill>
        <p:spPr>
          <a:xfrm>
            <a:off x="1066800" y="4724400"/>
            <a:ext cx="6538912" cy="506412"/>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2" name="Shape 1292"/>
        <p:cNvGrpSpPr/>
        <p:nvPr/>
      </p:nvGrpSpPr>
      <p:grpSpPr>
        <a:xfrm>
          <a:off x="0" y="0"/>
          <a:ext cx="0" cy="0"/>
          <a:chOff x="0" y="0"/>
          <a:chExt cx="0" cy="0"/>
        </a:xfrm>
      </p:grpSpPr>
      <p:sp>
        <p:nvSpPr>
          <p:cNvPr id="1293" name="Google Shape;1293;p130"/>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Comparing Performance of 2 Algorithms</a:t>
            </a:r>
            <a:endParaRPr/>
          </a:p>
        </p:txBody>
      </p:sp>
      <p:sp>
        <p:nvSpPr>
          <p:cNvPr id="1294" name="Google Shape;1294;p13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Each learning algorithm may produce k models: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L1 may produce M11 , M12, …, M1k</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L2 may produce M21 , M22, …, M2k</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If models are generated on the same test sets D1,D2, …, Dk (e.g., via cross-validation)</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For each set: compute d</a:t>
            </a:r>
            <a:r>
              <a:rPr b="0" baseline="-25000" i="0" lang="en-US" sz="2400" u="none">
                <a:solidFill>
                  <a:schemeClr val="dk1"/>
                </a:solidFill>
                <a:latin typeface="Arial"/>
                <a:ea typeface="Arial"/>
                <a:cs typeface="Arial"/>
                <a:sym typeface="Arial"/>
              </a:rPr>
              <a:t>j</a:t>
            </a:r>
            <a:r>
              <a:rPr b="0" i="0" lang="en-US" sz="2400" u="none">
                <a:solidFill>
                  <a:schemeClr val="dk1"/>
                </a:solidFill>
                <a:latin typeface="Arial"/>
                <a:ea typeface="Arial"/>
                <a:cs typeface="Arial"/>
                <a:sym typeface="Arial"/>
              </a:rPr>
              <a:t> = e</a:t>
            </a:r>
            <a:r>
              <a:rPr b="0" baseline="-25000" i="0" lang="en-US" sz="2400" u="none">
                <a:solidFill>
                  <a:schemeClr val="dk1"/>
                </a:solidFill>
                <a:latin typeface="Arial"/>
                <a:ea typeface="Arial"/>
                <a:cs typeface="Arial"/>
                <a:sym typeface="Arial"/>
              </a:rPr>
              <a:t>1j</a:t>
            </a:r>
            <a:r>
              <a:rPr b="0" i="0" lang="en-US" sz="2400" u="none">
                <a:solidFill>
                  <a:schemeClr val="dk1"/>
                </a:solidFill>
                <a:latin typeface="Arial"/>
                <a:ea typeface="Arial"/>
                <a:cs typeface="Arial"/>
                <a:sym typeface="Arial"/>
              </a:rPr>
              <a:t> – e</a:t>
            </a:r>
            <a:r>
              <a:rPr b="0" baseline="-25000" i="0" lang="en-US" sz="2400" u="none">
                <a:solidFill>
                  <a:schemeClr val="dk1"/>
                </a:solidFill>
                <a:latin typeface="Arial"/>
                <a:ea typeface="Arial"/>
                <a:cs typeface="Arial"/>
                <a:sym typeface="Arial"/>
              </a:rPr>
              <a:t>2j</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a:t>
            </a:r>
            <a:r>
              <a:rPr b="0" baseline="-25000" i="0" lang="en-US" sz="2400" u="none">
                <a:solidFill>
                  <a:schemeClr val="dk1"/>
                </a:solidFill>
                <a:latin typeface="Arial"/>
                <a:ea typeface="Arial"/>
                <a:cs typeface="Arial"/>
                <a:sym typeface="Arial"/>
              </a:rPr>
              <a:t>j</a:t>
            </a:r>
            <a:r>
              <a:rPr b="0" i="0" lang="en-US" sz="2400" u="none">
                <a:solidFill>
                  <a:schemeClr val="dk1"/>
                </a:solidFill>
                <a:latin typeface="Arial"/>
                <a:ea typeface="Arial"/>
                <a:cs typeface="Arial"/>
                <a:sym typeface="Arial"/>
              </a:rPr>
              <a:t> has mean d</a:t>
            </a:r>
            <a:r>
              <a:rPr b="0" baseline="-25000" i="0" lang="en-US" sz="2400" u="none">
                <a:solidFill>
                  <a:schemeClr val="dk1"/>
                </a:solidFill>
                <a:latin typeface="Arial"/>
                <a:ea typeface="Arial"/>
                <a:cs typeface="Arial"/>
                <a:sym typeface="Arial"/>
              </a:rPr>
              <a:t>t</a:t>
            </a:r>
            <a:r>
              <a:rPr b="0" i="0" lang="en-US" sz="2400" u="none">
                <a:solidFill>
                  <a:schemeClr val="dk1"/>
                </a:solidFill>
                <a:latin typeface="Arial"/>
                <a:ea typeface="Arial"/>
                <a:cs typeface="Arial"/>
                <a:sym typeface="Arial"/>
              </a:rPr>
              <a:t> and variance σ</a:t>
            </a:r>
            <a:r>
              <a:rPr b="0" baseline="-25000" i="0" lang="en-US" sz="2400" u="none">
                <a:solidFill>
                  <a:schemeClr val="dk1"/>
                </a:solidFill>
                <a:latin typeface="Arial"/>
                <a:ea typeface="Arial"/>
                <a:cs typeface="Arial"/>
                <a:sym typeface="Arial"/>
              </a:rPr>
              <a:t>t</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Estimate: </a:t>
            </a:r>
            <a:endParaRPr/>
          </a:p>
        </p:txBody>
      </p:sp>
      <p:pic>
        <p:nvPicPr>
          <p:cNvPr id="1295" name="Google Shape;1295;p130"/>
          <p:cNvPicPr preferRelativeResize="0"/>
          <p:nvPr/>
        </p:nvPicPr>
        <p:blipFill rotWithShape="1">
          <a:blip r:embed="rId3">
            <a:alphaModFix/>
          </a:blip>
          <a:srcRect b="0" l="0" r="0" t="0"/>
          <a:stretch/>
        </p:blipFill>
        <p:spPr>
          <a:xfrm>
            <a:off x="2743200" y="4495800"/>
            <a:ext cx="2517775" cy="18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cxnSp>
        <p:nvCxnSpPr>
          <p:cNvPr id="291" name="Google Shape;291;p40"/>
          <p:cNvCxnSpPr/>
          <p:nvPr/>
        </p:nvCxnSpPr>
        <p:spPr>
          <a:xfrm>
            <a:off x="2898775" y="4551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292" name="Google Shape;292;p40"/>
          <p:cNvCxnSpPr/>
          <p:nvPr/>
        </p:nvCxnSpPr>
        <p:spPr>
          <a:xfrm flipH="1">
            <a:off x="1658937" y="4551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293" name="Google Shape;293;p40"/>
          <p:cNvCxnSpPr/>
          <p:nvPr/>
        </p:nvCxnSpPr>
        <p:spPr>
          <a:xfrm flipH="1">
            <a:off x="2366962" y="3576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294" name="Google Shape;294;p40"/>
          <p:cNvCxnSpPr/>
          <p:nvPr/>
        </p:nvCxnSpPr>
        <p:spPr>
          <a:xfrm>
            <a:off x="3695700" y="3576637"/>
            <a:ext cx="5318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295" name="Google Shape;295;p40"/>
          <p:cNvCxnSpPr/>
          <p:nvPr/>
        </p:nvCxnSpPr>
        <p:spPr>
          <a:xfrm>
            <a:off x="2544762" y="2686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296" name="Google Shape;296;p40"/>
          <p:cNvCxnSpPr/>
          <p:nvPr/>
        </p:nvCxnSpPr>
        <p:spPr>
          <a:xfrm flipH="1">
            <a:off x="1039812" y="2686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297" name="Google Shape;297;p40"/>
          <p:cNvSpPr txBox="1"/>
          <p:nvPr/>
        </p:nvSpPr>
        <p:spPr>
          <a:xfrm>
            <a:off x="1606550" y="2362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98" name="Google Shape;298;p40"/>
          <p:cNvSpPr txBox="1"/>
          <p:nvPr/>
        </p:nvSpPr>
        <p:spPr>
          <a:xfrm>
            <a:off x="2720975" y="3254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99" name="Google Shape;299;p40"/>
          <p:cNvSpPr txBox="1"/>
          <p:nvPr/>
        </p:nvSpPr>
        <p:spPr>
          <a:xfrm>
            <a:off x="1925637" y="4225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00" name="Google Shape;300;p40"/>
          <p:cNvSpPr/>
          <p:nvPr/>
        </p:nvSpPr>
        <p:spPr>
          <a:xfrm>
            <a:off x="2941637" y="5194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01" name="Google Shape;301;p40"/>
          <p:cNvSpPr txBox="1"/>
          <p:nvPr/>
        </p:nvSpPr>
        <p:spPr>
          <a:xfrm>
            <a:off x="2859087" y="5194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02" name="Google Shape;302;p40"/>
          <p:cNvSpPr/>
          <p:nvPr/>
        </p:nvSpPr>
        <p:spPr>
          <a:xfrm>
            <a:off x="1304925" y="5214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03" name="Google Shape;303;p40"/>
          <p:cNvSpPr txBox="1"/>
          <p:nvPr/>
        </p:nvSpPr>
        <p:spPr>
          <a:xfrm>
            <a:off x="1435100" y="5197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04" name="Google Shape;304;p40"/>
          <p:cNvSpPr/>
          <p:nvPr/>
        </p:nvSpPr>
        <p:spPr>
          <a:xfrm>
            <a:off x="685800" y="3271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05" name="Google Shape;305;p40"/>
          <p:cNvSpPr txBox="1"/>
          <p:nvPr/>
        </p:nvSpPr>
        <p:spPr>
          <a:xfrm>
            <a:off x="814387" y="3254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06" name="Google Shape;306;p40"/>
          <p:cNvSpPr/>
          <p:nvPr/>
        </p:nvSpPr>
        <p:spPr>
          <a:xfrm>
            <a:off x="3860800" y="4259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07" name="Google Shape;307;p40"/>
          <p:cNvSpPr txBox="1"/>
          <p:nvPr/>
        </p:nvSpPr>
        <p:spPr>
          <a:xfrm>
            <a:off x="3968750" y="4259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08" name="Google Shape;308;p40"/>
          <p:cNvSpPr txBox="1"/>
          <p:nvPr/>
        </p:nvSpPr>
        <p:spPr>
          <a:xfrm>
            <a:off x="860425" y="2686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09" name="Google Shape;309;p40"/>
          <p:cNvSpPr txBox="1"/>
          <p:nvPr/>
        </p:nvSpPr>
        <p:spPr>
          <a:xfrm>
            <a:off x="2897187" y="2686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310" name="Google Shape;310;p40"/>
          <p:cNvSpPr txBox="1"/>
          <p:nvPr/>
        </p:nvSpPr>
        <p:spPr>
          <a:xfrm>
            <a:off x="4022725" y="3624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311" name="Google Shape;311;p40"/>
          <p:cNvSpPr txBox="1"/>
          <p:nvPr/>
        </p:nvSpPr>
        <p:spPr>
          <a:xfrm>
            <a:off x="1662112" y="3659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12" name="Google Shape;312;p40"/>
          <p:cNvSpPr txBox="1"/>
          <p:nvPr/>
        </p:nvSpPr>
        <p:spPr>
          <a:xfrm>
            <a:off x="1155700"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13" name="Google Shape;313;p40"/>
          <p:cNvSpPr txBox="1"/>
          <p:nvPr/>
        </p:nvSpPr>
        <p:spPr>
          <a:xfrm>
            <a:off x="3101975"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pic>
        <p:nvPicPr>
          <p:cNvPr id="314" name="Google Shape;314;p40"/>
          <p:cNvPicPr preferRelativeResize="0"/>
          <p:nvPr/>
        </p:nvPicPr>
        <p:blipFill rotWithShape="1">
          <a:blip r:embed="rId3">
            <a:alphaModFix/>
          </a:blip>
          <a:srcRect b="0" l="0" r="0" t="0"/>
          <a:stretch/>
        </p:blipFill>
        <p:spPr>
          <a:xfrm>
            <a:off x="4953000" y="1600200"/>
            <a:ext cx="3343275" cy="1133475"/>
          </a:xfrm>
          <a:prstGeom prst="rect">
            <a:avLst/>
          </a:prstGeom>
          <a:noFill/>
          <a:ln>
            <a:noFill/>
          </a:ln>
        </p:spPr>
      </p:pic>
      <p:sp>
        <p:nvSpPr>
          <p:cNvPr id="315" name="Google Shape;315;p40"/>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16" name="Google Shape;316;p40"/>
          <p:cNvCxnSpPr/>
          <p:nvPr/>
        </p:nvCxnSpPr>
        <p:spPr>
          <a:xfrm flipH="1">
            <a:off x="3352800" y="2362200"/>
            <a:ext cx="1600200" cy="457200"/>
          </a:xfrm>
          <a:prstGeom prst="straightConnector1">
            <a:avLst/>
          </a:prstGeom>
          <a:noFill/>
          <a:ln cap="flat" cmpd="sng" w="15875">
            <a:solidFill>
              <a:srgbClr val="FF0000"/>
            </a:solidFill>
            <a:prstDash val="solid"/>
            <a:miter lim="800000"/>
            <a:headEnd len="med" w="med" type="triangl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cxnSp>
        <p:nvCxnSpPr>
          <p:cNvPr id="322" name="Google Shape;322;p41"/>
          <p:cNvCxnSpPr/>
          <p:nvPr/>
        </p:nvCxnSpPr>
        <p:spPr>
          <a:xfrm>
            <a:off x="2898775" y="4551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23" name="Google Shape;323;p41"/>
          <p:cNvCxnSpPr/>
          <p:nvPr/>
        </p:nvCxnSpPr>
        <p:spPr>
          <a:xfrm flipH="1">
            <a:off x="1658937" y="4551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24" name="Google Shape;324;p41"/>
          <p:cNvCxnSpPr/>
          <p:nvPr/>
        </p:nvCxnSpPr>
        <p:spPr>
          <a:xfrm flipH="1">
            <a:off x="2366962" y="3576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25" name="Google Shape;325;p41"/>
          <p:cNvCxnSpPr/>
          <p:nvPr/>
        </p:nvCxnSpPr>
        <p:spPr>
          <a:xfrm>
            <a:off x="3695700" y="3576637"/>
            <a:ext cx="5318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26" name="Google Shape;326;p41"/>
          <p:cNvCxnSpPr/>
          <p:nvPr/>
        </p:nvCxnSpPr>
        <p:spPr>
          <a:xfrm>
            <a:off x="2544762" y="2686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327" name="Google Shape;327;p41"/>
          <p:cNvCxnSpPr/>
          <p:nvPr/>
        </p:nvCxnSpPr>
        <p:spPr>
          <a:xfrm flipH="1">
            <a:off x="1039812" y="2686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328" name="Google Shape;328;p41"/>
          <p:cNvSpPr txBox="1"/>
          <p:nvPr/>
        </p:nvSpPr>
        <p:spPr>
          <a:xfrm>
            <a:off x="1606550" y="2362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329" name="Google Shape;329;p41"/>
          <p:cNvSpPr txBox="1"/>
          <p:nvPr/>
        </p:nvSpPr>
        <p:spPr>
          <a:xfrm>
            <a:off x="2720975" y="3254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330" name="Google Shape;330;p41"/>
          <p:cNvSpPr txBox="1"/>
          <p:nvPr/>
        </p:nvSpPr>
        <p:spPr>
          <a:xfrm>
            <a:off x="1925637" y="4225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31" name="Google Shape;331;p41"/>
          <p:cNvSpPr/>
          <p:nvPr/>
        </p:nvSpPr>
        <p:spPr>
          <a:xfrm>
            <a:off x="2941637" y="5194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32" name="Google Shape;332;p41"/>
          <p:cNvSpPr txBox="1"/>
          <p:nvPr/>
        </p:nvSpPr>
        <p:spPr>
          <a:xfrm>
            <a:off x="2859087" y="5194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33" name="Google Shape;333;p41"/>
          <p:cNvSpPr/>
          <p:nvPr/>
        </p:nvSpPr>
        <p:spPr>
          <a:xfrm>
            <a:off x="1304925" y="5214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34" name="Google Shape;334;p41"/>
          <p:cNvSpPr txBox="1"/>
          <p:nvPr/>
        </p:nvSpPr>
        <p:spPr>
          <a:xfrm>
            <a:off x="1435100" y="5197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5" name="Google Shape;335;p41"/>
          <p:cNvSpPr/>
          <p:nvPr/>
        </p:nvSpPr>
        <p:spPr>
          <a:xfrm>
            <a:off x="685800" y="3271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36" name="Google Shape;336;p41"/>
          <p:cNvSpPr txBox="1"/>
          <p:nvPr/>
        </p:nvSpPr>
        <p:spPr>
          <a:xfrm>
            <a:off x="814387" y="3254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7" name="Google Shape;337;p41"/>
          <p:cNvSpPr/>
          <p:nvPr/>
        </p:nvSpPr>
        <p:spPr>
          <a:xfrm>
            <a:off x="3860800" y="4259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38" name="Google Shape;338;p41"/>
          <p:cNvSpPr txBox="1"/>
          <p:nvPr/>
        </p:nvSpPr>
        <p:spPr>
          <a:xfrm>
            <a:off x="3968750" y="4259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9" name="Google Shape;339;p41"/>
          <p:cNvSpPr txBox="1"/>
          <p:nvPr/>
        </p:nvSpPr>
        <p:spPr>
          <a:xfrm>
            <a:off x="860425" y="2686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40" name="Google Shape;340;p41"/>
          <p:cNvSpPr txBox="1"/>
          <p:nvPr/>
        </p:nvSpPr>
        <p:spPr>
          <a:xfrm>
            <a:off x="2897187" y="2686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341" name="Google Shape;341;p41"/>
          <p:cNvSpPr txBox="1"/>
          <p:nvPr/>
        </p:nvSpPr>
        <p:spPr>
          <a:xfrm>
            <a:off x="4022725" y="3624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342" name="Google Shape;342;p41"/>
          <p:cNvSpPr txBox="1"/>
          <p:nvPr/>
        </p:nvSpPr>
        <p:spPr>
          <a:xfrm>
            <a:off x="1662112" y="3659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43" name="Google Shape;343;p41"/>
          <p:cNvSpPr txBox="1"/>
          <p:nvPr/>
        </p:nvSpPr>
        <p:spPr>
          <a:xfrm>
            <a:off x="1155700"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44" name="Google Shape;344;p41"/>
          <p:cNvSpPr txBox="1"/>
          <p:nvPr/>
        </p:nvSpPr>
        <p:spPr>
          <a:xfrm>
            <a:off x="3101975"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pic>
        <p:nvPicPr>
          <p:cNvPr id="345" name="Google Shape;345;p41"/>
          <p:cNvPicPr preferRelativeResize="0"/>
          <p:nvPr/>
        </p:nvPicPr>
        <p:blipFill rotWithShape="1">
          <a:blip r:embed="rId3">
            <a:alphaModFix/>
          </a:blip>
          <a:srcRect b="0" l="0" r="0" t="0"/>
          <a:stretch/>
        </p:blipFill>
        <p:spPr>
          <a:xfrm>
            <a:off x="4953000" y="1600200"/>
            <a:ext cx="3343275" cy="1133475"/>
          </a:xfrm>
          <a:prstGeom prst="rect">
            <a:avLst/>
          </a:prstGeom>
          <a:noFill/>
          <a:ln>
            <a:noFill/>
          </a:ln>
        </p:spPr>
      </p:pic>
      <p:sp>
        <p:nvSpPr>
          <p:cNvPr id="346" name="Google Shape;346;p41"/>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47" name="Google Shape;347;p41"/>
          <p:cNvCxnSpPr/>
          <p:nvPr/>
        </p:nvCxnSpPr>
        <p:spPr>
          <a:xfrm flipH="1">
            <a:off x="3810000" y="2057400"/>
            <a:ext cx="2057400" cy="1295400"/>
          </a:xfrm>
          <a:prstGeom prst="straightConnector1">
            <a:avLst/>
          </a:prstGeom>
          <a:noFill/>
          <a:ln cap="flat" cmpd="sng" w="15875">
            <a:solidFill>
              <a:srgbClr val="FF0000"/>
            </a:solidFill>
            <a:prstDash val="solid"/>
            <a:miter lim="800000"/>
            <a:headEnd len="med" w="med" type="triangl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cxnSp>
        <p:nvCxnSpPr>
          <p:cNvPr id="353" name="Google Shape;353;p42"/>
          <p:cNvCxnSpPr/>
          <p:nvPr/>
        </p:nvCxnSpPr>
        <p:spPr>
          <a:xfrm>
            <a:off x="2898775" y="4551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54" name="Google Shape;354;p42"/>
          <p:cNvCxnSpPr/>
          <p:nvPr/>
        </p:nvCxnSpPr>
        <p:spPr>
          <a:xfrm flipH="1">
            <a:off x="1658937" y="4551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55" name="Google Shape;355;p42"/>
          <p:cNvCxnSpPr/>
          <p:nvPr/>
        </p:nvCxnSpPr>
        <p:spPr>
          <a:xfrm flipH="1">
            <a:off x="2366962" y="3576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56" name="Google Shape;356;p42"/>
          <p:cNvCxnSpPr/>
          <p:nvPr/>
        </p:nvCxnSpPr>
        <p:spPr>
          <a:xfrm>
            <a:off x="3695700" y="3576637"/>
            <a:ext cx="531812" cy="649287"/>
          </a:xfrm>
          <a:prstGeom prst="straightConnector1">
            <a:avLst/>
          </a:prstGeom>
          <a:noFill/>
          <a:ln cap="flat" cmpd="sng" w="38100">
            <a:solidFill>
              <a:srgbClr val="FF0000"/>
            </a:solidFill>
            <a:prstDash val="solid"/>
            <a:miter lim="800000"/>
            <a:headEnd len="med" w="med" type="none"/>
            <a:tailEnd len="med" w="med" type="triangle"/>
          </a:ln>
        </p:spPr>
      </p:cxnSp>
      <p:cxnSp>
        <p:nvCxnSpPr>
          <p:cNvPr id="357" name="Google Shape;357;p42"/>
          <p:cNvCxnSpPr/>
          <p:nvPr/>
        </p:nvCxnSpPr>
        <p:spPr>
          <a:xfrm>
            <a:off x="2544762" y="2686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358" name="Google Shape;358;p42"/>
          <p:cNvCxnSpPr/>
          <p:nvPr/>
        </p:nvCxnSpPr>
        <p:spPr>
          <a:xfrm flipH="1">
            <a:off x="1039812" y="2686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359" name="Google Shape;359;p42"/>
          <p:cNvSpPr txBox="1"/>
          <p:nvPr/>
        </p:nvSpPr>
        <p:spPr>
          <a:xfrm>
            <a:off x="1606550" y="2362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360" name="Google Shape;360;p42"/>
          <p:cNvSpPr txBox="1"/>
          <p:nvPr/>
        </p:nvSpPr>
        <p:spPr>
          <a:xfrm>
            <a:off x="2720975" y="3254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361" name="Google Shape;361;p42"/>
          <p:cNvSpPr txBox="1"/>
          <p:nvPr/>
        </p:nvSpPr>
        <p:spPr>
          <a:xfrm>
            <a:off x="1925637" y="4225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62" name="Google Shape;362;p42"/>
          <p:cNvSpPr/>
          <p:nvPr/>
        </p:nvSpPr>
        <p:spPr>
          <a:xfrm>
            <a:off x="2941637" y="5194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63" name="Google Shape;363;p42"/>
          <p:cNvSpPr txBox="1"/>
          <p:nvPr/>
        </p:nvSpPr>
        <p:spPr>
          <a:xfrm>
            <a:off x="2859087" y="5194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64" name="Google Shape;364;p42"/>
          <p:cNvSpPr/>
          <p:nvPr/>
        </p:nvSpPr>
        <p:spPr>
          <a:xfrm>
            <a:off x="1304925" y="5214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65" name="Google Shape;365;p42"/>
          <p:cNvSpPr txBox="1"/>
          <p:nvPr/>
        </p:nvSpPr>
        <p:spPr>
          <a:xfrm>
            <a:off x="1435100" y="5197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66" name="Google Shape;366;p42"/>
          <p:cNvSpPr/>
          <p:nvPr/>
        </p:nvSpPr>
        <p:spPr>
          <a:xfrm>
            <a:off x="685800" y="3271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67" name="Google Shape;367;p42"/>
          <p:cNvSpPr txBox="1"/>
          <p:nvPr/>
        </p:nvSpPr>
        <p:spPr>
          <a:xfrm>
            <a:off x="814387" y="3254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68" name="Google Shape;368;p42"/>
          <p:cNvSpPr/>
          <p:nvPr/>
        </p:nvSpPr>
        <p:spPr>
          <a:xfrm>
            <a:off x="3860800" y="4259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69" name="Google Shape;369;p42"/>
          <p:cNvSpPr txBox="1"/>
          <p:nvPr/>
        </p:nvSpPr>
        <p:spPr>
          <a:xfrm>
            <a:off x="3968750" y="4259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70" name="Google Shape;370;p42"/>
          <p:cNvSpPr txBox="1"/>
          <p:nvPr/>
        </p:nvSpPr>
        <p:spPr>
          <a:xfrm>
            <a:off x="860425" y="2686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71" name="Google Shape;371;p42"/>
          <p:cNvSpPr txBox="1"/>
          <p:nvPr/>
        </p:nvSpPr>
        <p:spPr>
          <a:xfrm>
            <a:off x="2897187" y="2686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372" name="Google Shape;372;p42"/>
          <p:cNvSpPr txBox="1"/>
          <p:nvPr/>
        </p:nvSpPr>
        <p:spPr>
          <a:xfrm>
            <a:off x="4022725" y="3624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Married </a:t>
            </a:r>
            <a:endParaRPr/>
          </a:p>
        </p:txBody>
      </p:sp>
      <p:sp>
        <p:nvSpPr>
          <p:cNvPr id="373" name="Google Shape;373;p42"/>
          <p:cNvSpPr txBox="1"/>
          <p:nvPr/>
        </p:nvSpPr>
        <p:spPr>
          <a:xfrm>
            <a:off x="1662112" y="3659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74" name="Google Shape;374;p42"/>
          <p:cNvSpPr txBox="1"/>
          <p:nvPr/>
        </p:nvSpPr>
        <p:spPr>
          <a:xfrm>
            <a:off x="1155700"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75" name="Google Shape;375;p42"/>
          <p:cNvSpPr txBox="1"/>
          <p:nvPr/>
        </p:nvSpPr>
        <p:spPr>
          <a:xfrm>
            <a:off x="3101975"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pic>
        <p:nvPicPr>
          <p:cNvPr id="376" name="Google Shape;376;p42"/>
          <p:cNvPicPr preferRelativeResize="0"/>
          <p:nvPr/>
        </p:nvPicPr>
        <p:blipFill rotWithShape="1">
          <a:blip r:embed="rId3">
            <a:alphaModFix/>
          </a:blip>
          <a:srcRect b="0" l="0" r="0" t="0"/>
          <a:stretch/>
        </p:blipFill>
        <p:spPr>
          <a:xfrm>
            <a:off x="4953000" y="1600200"/>
            <a:ext cx="3343275" cy="1133475"/>
          </a:xfrm>
          <a:prstGeom prst="rect">
            <a:avLst/>
          </a:prstGeom>
          <a:noFill/>
          <a:ln>
            <a:noFill/>
          </a:ln>
        </p:spPr>
      </p:pic>
      <p:sp>
        <p:nvSpPr>
          <p:cNvPr id="377" name="Google Shape;377;p42"/>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78" name="Google Shape;378;p42"/>
          <p:cNvCxnSpPr/>
          <p:nvPr/>
        </p:nvCxnSpPr>
        <p:spPr>
          <a:xfrm flipH="1">
            <a:off x="4648200" y="2590800"/>
            <a:ext cx="1295400" cy="990600"/>
          </a:xfrm>
          <a:prstGeom prst="straightConnector1">
            <a:avLst/>
          </a:prstGeom>
          <a:noFill/>
          <a:ln cap="flat" cmpd="sng" w="15875">
            <a:solidFill>
              <a:srgbClr val="FF0000"/>
            </a:solidFill>
            <a:prstDash val="solid"/>
            <a:miter lim="800000"/>
            <a:headEnd len="med" w="med" type="triangl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4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cxnSp>
        <p:nvCxnSpPr>
          <p:cNvPr id="384" name="Google Shape;384;p43"/>
          <p:cNvCxnSpPr/>
          <p:nvPr/>
        </p:nvCxnSpPr>
        <p:spPr>
          <a:xfrm>
            <a:off x="2898775" y="4551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85" name="Google Shape;385;p43"/>
          <p:cNvCxnSpPr/>
          <p:nvPr/>
        </p:nvCxnSpPr>
        <p:spPr>
          <a:xfrm flipH="1">
            <a:off x="1658937" y="4551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86" name="Google Shape;386;p43"/>
          <p:cNvCxnSpPr/>
          <p:nvPr/>
        </p:nvCxnSpPr>
        <p:spPr>
          <a:xfrm flipH="1">
            <a:off x="2366962" y="3576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87" name="Google Shape;387;p43"/>
          <p:cNvCxnSpPr/>
          <p:nvPr/>
        </p:nvCxnSpPr>
        <p:spPr>
          <a:xfrm>
            <a:off x="3695700" y="3576637"/>
            <a:ext cx="531812" cy="649287"/>
          </a:xfrm>
          <a:prstGeom prst="straightConnector1">
            <a:avLst/>
          </a:prstGeom>
          <a:noFill/>
          <a:ln cap="flat" cmpd="sng" w="38100">
            <a:solidFill>
              <a:srgbClr val="FF0000"/>
            </a:solidFill>
            <a:prstDash val="solid"/>
            <a:miter lim="800000"/>
            <a:headEnd len="med" w="med" type="none"/>
            <a:tailEnd len="med" w="med" type="triangle"/>
          </a:ln>
        </p:spPr>
      </p:cxnSp>
      <p:cxnSp>
        <p:nvCxnSpPr>
          <p:cNvPr id="388" name="Google Shape;388;p43"/>
          <p:cNvCxnSpPr/>
          <p:nvPr/>
        </p:nvCxnSpPr>
        <p:spPr>
          <a:xfrm>
            <a:off x="2544762" y="2686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389" name="Google Shape;389;p43"/>
          <p:cNvCxnSpPr/>
          <p:nvPr/>
        </p:nvCxnSpPr>
        <p:spPr>
          <a:xfrm flipH="1">
            <a:off x="1039812" y="2686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390" name="Google Shape;390;p43"/>
          <p:cNvSpPr txBox="1"/>
          <p:nvPr/>
        </p:nvSpPr>
        <p:spPr>
          <a:xfrm>
            <a:off x="1606550" y="2362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391" name="Google Shape;391;p43"/>
          <p:cNvSpPr txBox="1"/>
          <p:nvPr/>
        </p:nvSpPr>
        <p:spPr>
          <a:xfrm>
            <a:off x="2720975" y="3254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392" name="Google Shape;392;p43"/>
          <p:cNvSpPr txBox="1"/>
          <p:nvPr/>
        </p:nvSpPr>
        <p:spPr>
          <a:xfrm>
            <a:off x="1925637" y="4225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93" name="Google Shape;393;p43"/>
          <p:cNvSpPr/>
          <p:nvPr/>
        </p:nvSpPr>
        <p:spPr>
          <a:xfrm>
            <a:off x="2941637" y="5194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94" name="Google Shape;394;p43"/>
          <p:cNvSpPr txBox="1"/>
          <p:nvPr/>
        </p:nvSpPr>
        <p:spPr>
          <a:xfrm>
            <a:off x="2859087" y="5194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95" name="Google Shape;395;p43"/>
          <p:cNvSpPr/>
          <p:nvPr/>
        </p:nvSpPr>
        <p:spPr>
          <a:xfrm>
            <a:off x="1304925" y="5214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96" name="Google Shape;396;p43"/>
          <p:cNvSpPr txBox="1"/>
          <p:nvPr/>
        </p:nvSpPr>
        <p:spPr>
          <a:xfrm>
            <a:off x="1435100" y="5197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97" name="Google Shape;397;p43"/>
          <p:cNvSpPr/>
          <p:nvPr/>
        </p:nvSpPr>
        <p:spPr>
          <a:xfrm>
            <a:off x="685800" y="3271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398" name="Google Shape;398;p43"/>
          <p:cNvSpPr txBox="1"/>
          <p:nvPr/>
        </p:nvSpPr>
        <p:spPr>
          <a:xfrm>
            <a:off x="814387" y="3254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99" name="Google Shape;399;p43"/>
          <p:cNvSpPr/>
          <p:nvPr/>
        </p:nvSpPr>
        <p:spPr>
          <a:xfrm>
            <a:off x="3860800" y="4259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400" name="Google Shape;400;p43"/>
          <p:cNvSpPr txBox="1"/>
          <p:nvPr/>
        </p:nvSpPr>
        <p:spPr>
          <a:xfrm>
            <a:off x="3968750" y="4259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401" name="Google Shape;401;p43"/>
          <p:cNvSpPr txBox="1"/>
          <p:nvPr/>
        </p:nvSpPr>
        <p:spPr>
          <a:xfrm>
            <a:off x="860425" y="2686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402" name="Google Shape;402;p43"/>
          <p:cNvSpPr txBox="1"/>
          <p:nvPr/>
        </p:nvSpPr>
        <p:spPr>
          <a:xfrm>
            <a:off x="2897187" y="2686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403" name="Google Shape;403;p43"/>
          <p:cNvSpPr txBox="1"/>
          <p:nvPr/>
        </p:nvSpPr>
        <p:spPr>
          <a:xfrm>
            <a:off x="4022725" y="3624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Married </a:t>
            </a:r>
            <a:endParaRPr/>
          </a:p>
        </p:txBody>
      </p:sp>
      <p:sp>
        <p:nvSpPr>
          <p:cNvPr id="404" name="Google Shape;404;p43"/>
          <p:cNvSpPr txBox="1"/>
          <p:nvPr/>
        </p:nvSpPr>
        <p:spPr>
          <a:xfrm>
            <a:off x="1662112" y="3659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405" name="Google Shape;405;p43"/>
          <p:cNvSpPr txBox="1"/>
          <p:nvPr/>
        </p:nvSpPr>
        <p:spPr>
          <a:xfrm>
            <a:off x="1155700"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406" name="Google Shape;406;p43"/>
          <p:cNvSpPr txBox="1"/>
          <p:nvPr/>
        </p:nvSpPr>
        <p:spPr>
          <a:xfrm>
            <a:off x="3101975" y="4630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pic>
        <p:nvPicPr>
          <p:cNvPr id="407" name="Google Shape;407;p43"/>
          <p:cNvPicPr preferRelativeResize="0"/>
          <p:nvPr/>
        </p:nvPicPr>
        <p:blipFill rotWithShape="1">
          <a:blip r:embed="rId3">
            <a:alphaModFix/>
          </a:blip>
          <a:srcRect b="0" l="0" r="0" t="0"/>
          <a:stretch/>
        </p:blipFill>
        <p:spPr>
          <a:xfrm>
            <a:off x="4953000" y="1600200"/>
            <a:ext cx="3343275" cy="1133475"/>
          </a:xfrm>
          <a:prstGeom prst="rect">
            <a:avLst/>
          </a:prstGeom>
          <a:noFill/>
          <a:ln>
            <a:noFill/>
          </a:ln>
        </p:spPr>
      </p:pic>
      <p:sp>
        <p:nvSpPr>
          <p:cNvPr id="408" name="Google Shape;408;p43"/>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409" name="Google Shape;409;p43"/>
          <p:cNvCxnSpPr/>
          <p:nvPr/>
        </p:nvCxnSpPr>
        <p:spPr>
          <a:xfrm flipH="1">
            <a:off x="4495800" y="2590800"/>
            <a:ext cx="3124200" cy="1828800"/>
          </a:xfrm>
          <a:prstGeom prst="straightConnector1">
            <a:avLst/>
          </a:prstGeom>
          <a:noFill/>
          <a:ln cap="flat" cmpd="sng" w="15875">
            <a:solidFill>
              <a:srgbClr val="FF0000"/>
            </a:solidFill>
            <a:prstDash val="solid"/>
            <a:miter lim="800000"/>
            <a:headEnd len="med" w="med" type="triangle"/>
            <a:tailEnd len="med" w="med" type="none"/>
          </a:ln>
        </p:spPr>
      </p:cxnSp>
      <p:sp>
        <p:nvSpPr>
          <p:cNvPr id="410" name="Google Shape;410;p43"/>
          <p:cNvSpPr txBox="1"/>
          <p:nvPr/>
        </p:nvSpPr>
        <p:spPr>
          <a:xfrm>
            <a:off x="6019800" y="3581400"/>
            <a:ext cx="2667000" cy="336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Assign Cheat to “No”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Classification Task</a:t>
            </a:r>
            <a:endParaRPr/>
          </a:p>
        </p:txBody>
      </p:sp>
      <p:pic>
        <p:nvPicPr>
          <p:cNvPr id="416" name="Google Shape;416;p44"/>
          <p:cNvPicPr preferRelativeResize="0"/>
          <p:nvPr>
            <p:ph idx="1" type="body"/>
          </p:nvPr>
        </p:nvPicPr>
        <p:blipFill rotWithShape="1">
          <a:blip r:embed="rId3">
            <a:alphaModFix/>
          </a:blip>
          <a:srcRect b="0" l="0" r="0" t="0"/>
          <a:stretch/>
        </p:blipFill>
        <p:spPr>
          <a:xfrm>
            <a:off x="1093787" y="1143000"/>
            <a:ext cx="6951662" cy="5181600"/>
          </a:xfrm>
          <a:prstGeom prst="rect">
            <a:avLst/>
          </a:prstGeom>
          <a:noFill/>
          <a:ln>
            <a:noFill/>
          </a:ln>
        </p:spPr>
      </p:pic>
      <p:cxnSp>
        <p:nvCxnSpPr>
          <p:cNvPr id="417" name="Google Shape;417;p44"/>
          <p:cNvCxnSpPr/>
          <p:nvPr/>
        </p:nvCxnSpPr>
        <p:spPr>
          <a:xfrm rot="10800000">
            <a:off x="6400800" y="2362200"/>
            <a:ext cx="685800" cy="0"/>
          </a:xfrm>
          <a:prstGeom prst="straightConnector1">
            <a:avLst/>
          </a:prstGeom>
          <a:noFill/>
          <a:ln cap="flat" cmpd="sng" w="63500">
            <a:solidFill>
              <a:srgbClr val="FF0000"/>
            </a:solidFill>
            <a:prstDash val="solid"/>
            <a:miter lim="800000"/>
            <a:headEnd len="med" w="med" type="none"/>
            <a:tailEnd len="med" w="med" type="triangle"/>
          </a:ln>
        </p:spPr>
      </p:cxnSp>
      <p:sp>
        <p:nvSpPr>
          <p:cNvPr id="418" name="Google Shape;418;p44"/>
          <p:cNvSpPr txBox="1"/>
          <p:nvPr/>
        </p:nvSpPr>
        <p:spPr>
          <a:xfrm>
            <a:off x="7086600" y="4283075"/>
            <a:ext cx="12192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Decision Tree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2" name="Shape 422"/>
        <p:cNvGrpSpPr/>
        <p:nvPr/>
      </p:nvGrpSpPr>
      <p:grpSpPr>
        <a:xfrm>
          <a:off x="0" y="0"/>
          <a:ext cx="0" cy="0"/>
          <a:chOff x="0" y="0"/>
          <a:chExt cx="0" cy="0"/>
        </a:xfrm>
      </p:grpSpPr>
      <p:sp>
        <p:nvSpPr>
          <p:cNvPr id="423" name="Google Shape;423;p4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Induction</a:t>
            </a:r>
            <a:endParaRPr/>
          </a:p>
        </p:txBody>
      </p:sp>
      <p:sp>
        <p:nvSpPr>
          <p:cNvPr id="424" name="Google Shape;424;p4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Many Algorithms: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Hunt’s Algorithm (one of the earliest)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CART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ID3, C4.5</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SLIQ,SPRINT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General Structure of Hunt’s Algorithm</a:t>
            </a:r>
            <a:endParaRPr/>
          </a:p>
        </p:txBody>
      </p:sp>
      <p:sp>
        <p:nvSpPr>
          <p:cNvPr id="430" name="Google Shape;430;p46"/>
          <p:cNvSpPr txBox="1"/>
          <p:nvPr>
            <p:ph idx="1" type="body"/>
          </p:nvPr>
        </p:nvSpPr>
        <p:spPr>
          <a:xfrm>
            <a:off x="411162" y="1143000"/>
            <a:ext cx="45418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Let D</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be the set of training records that reach a node t</a:t>
            </a:r>
            <a:endParaRPr/>
          </a:p>
          <a:p>
            <a:pPr indent="-292100" lvl="0" marL="292100" rtl="0" algn="l">
              <a:lnSpc>
                <a:spcPct val="9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General Procedure:</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If D</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contains records that belong the same class y</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then t is a leaf node labeled as y</a:t>
            </a:r>
            <a:r>
              <a:rPr b="0" baseline="-25000" i="0" lang="en-US" sz="2000" u="none">
                <a:solidFill>
                  <a:schemeClr val="dk1"/>
                </a:solidFill>
                <a:latin typeface="Arial"/>
                <a:ea typeface="Arial"/>
                <a:cs typeface="Arial"/>
                <a:sym typeface="Arial"/>
              </a:rPr>
              <a:t>t</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If D</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is an empty set, then t is a leaf node labeled by the default class, y</a:t>
            </a:r>
            <a:r>
              <a:rPr b="0" baseline="-25000" i="0" lang="en-US" sz="2000" u="none">
                <a:solidFill>
                  <a:schemeClr val="dk1"/>
                </a:solidFill>
                <a:latin typeface="Arial"/>
                <a:ea typeface="Arial"/>
                <a:cs typeface="Arial"/>
                <a:sym typeface="Arial"/>
              </a:rPr>
              <a:t>d</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If D</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contains records that belong to more than one class, use an attribute test to split the data into smaller subsets. Recursively apply the procedure to each subset.</a:t>
            </a:r>
            <a:endParaRPr/>
          </a:p>
        </p:txBody>
      </p:sp>
      <p:pic>
        <p:nvPicPr>
          <p:cNvPr id="431" name="Google Shape;431;p46"/>
          <p:cNvPicPr preferRelativeResize="0"/>
          <p:nvPr/>
        </p:nvPicPr>
        <p:blipFill rotWithShape="1">
          <a:blip r:embed="rId3">
            <a:alphaModFix/>
          </a:blip>
          <a:srcRect b="0" l="0" r="0" t="0"/>
          <a:stretch/>
        </p:blipFill>
        <p:spPr>
          <a:xfrm>
            <a:off x="5665787" y="1143000"/>
            <a:ext cx="3021012" cy="3124200"/>
          </a:xfrm>
          <a:prstGeom prst="rect">
            <a:avLst/>
          </a:prstGeom>
          <a:noFill/>
          <a:ln>
            <a:noFill/>
          </a:ln>
        </p:spPr>
      </p:pic>
      <p:sp>
        <p:nvSpPr>
          <p:cNvPr id="432" name="Google Shape;432;p46"/>
          <p:cNvSpPr/>
          <p:nvPr/>
        </p:nvSpPr>
        <p:spPr>
          <a:xfrm>
            <a:off x="6019800" y="4800600"/>
            <a:ext cx="1447800" cy="7620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433" name="Google Shape;433;p46"/>
          <p:cNvCxnSpPr/>
          <p:nvPr/>
        </p:nvCxnSpPr>
        <p:spPr>
          <a:xfrm flipH="1">
            <a:off x="5715000" y="5562600"/>
            <a:ext cx="990600" cy="381000"/>
          </a:xfrm>
          <a:prstGeom prst="straightConnector1">
            <a:avLst/>
          </a:prstGeom>
          <a:noFill/>
          <a:ln cap="flat" cmpd="sng" w="12700">
            <a:solidFill>
              <a:schemeClr val="dk1"/>
            </a:solidFill>
            <a:prstDash val="solid"/>
            <a:miter lim="800000"/>
            <a:headEnd len="med" w="med" type="none"/>
            <a:tailEnd len="med" w="med" type="triangle"/>
          </a:ln>
        </p:spPr>
      </p:cxnSp>
      <p:cxnSp>
        <p:nvCxnSpPr>
          <p:cNvPr id="434" name="Google Shape;434;p46"/>
          <p:cNvCxnSpPr/>
          <p:nvPr/>
        </p:nvCxnSpPr>
        <p:spPr>
          <a:xfrm>
            <a:off x="6858000" y="5562600"/>
            <a:ext cx="0" cy="533400"/>
          </a:xfrm>
          <a:prstGeom prst="straightConnector1">
            <a:avLst/>
          </a:prstGeom>
          <a:noFill/>
          <a:ln cap="flat" cmpd="sng" w="12700">
            <a:solidFill>
              <a:schemeClr val="dk1"/>
            </a:solidFill>
            <a:prstDash val="solid"/>
            <a:miter lim="800000"/>
            <a:headEnd len="med" w="med" type="none"/>
            <a:tailEnd len="med" w="med" type="triangle"/>
          </a:ln>
        </p:spPr>
      </p:cxnSp>
      <p:cxnSp>
        <p:nvCxnSpPr>
          <p:cNvPr id="435" name="Google Shape;435;p46"/>
          <p:cNvCxnSpPr/>
          <p:nvPr/>
        </p:nvCxnSpPr>
        <p:spPr>
          <a:xfrm>
            <a:off x="7010400" y="5562600"/>
            <a:ext cx="990600" cy="381000"/>
          </a:xfrm>
          <a:prstGeom prst="straightConnector1">
            <a:avLst/>
          </a:prstGeom>
          <a:noFill/>
          <a:ln cap="flat" cmpd="sng" w="12700">
            <a:solidFill>
              <a:schemeClr val="dk1"/>
            </a:solidFill>
            <a:prstDash val="solid"/>
            <a:miter lim="800000"/>
            <a:headEnd len="med" w="med" type="none"/>
            <a:tailEnd len="med" w="med" type="triangle"/>
          </a:ln>
        </p:spPr>
      </p:cxnSp>
      <p:cxnSp>
        <p:nvCxnSpPr>
          <p:cNvPr id="436" name="Google Shape;436;p46"/>
          <p:cNvCxnSpPr/>
          <p:nvPr/>
        </p:nvCxnSpPr>
        <p:spPr>
          <a:xfrm flipH="1">
            <a:off x="6705600" y="4419600"/>
            <a:ext cx="228600" cy="381000"/>
          </a:xfrm>
          <a:prstGeom prst="straightConnector1">
            <a:avLst/>
          </a:prstGeom>
          <a:noFill/>
          <a:ln cap="flat" cmpd="sng" w="12700">
            <a:solidFill>
              <a:schemeClr val="dk1"/>
            </a:solidFill>
            <a:prstDash val="solid"/>
            <a:miter lim="800000"/>
            <a:headEnd len="med" w="med" type="none"/>
            <a:tailEnd len="med" w="med" type="triangle"/>
          </a:ln>
        </p:spPr>
      </p:cxnSp>
      <p:sp>
        <p:nvSpPr>
          <p:cNvPr id="437" name="Google Shape;437;p46"/>
          <p:cNvSpPr txBox="1"/>
          <p:nvPr/>
        </p:nvSpPr>
        <p:spPr>
          <a:xfrm>
            <a:off x="6934200" y="4267200"/>
            <a:ext cx="609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a:t>
            </a:r>
            <a:r>
              <a:rPr b="1" baseline="-25000" i="0" lang="en-US" sz="2000" u="none">
                <a:solidFill>
                  <a:schemeClr val="dk1"/>
                </a:solidFill>
                <a:latin typeface="Arial"/>
                <a:ea typeface="Arial"/>
                <a:cs typeface="Arial"/>
                <a:sym typeface="Arial"/>
              </a:rPr>
              <a:t>t</a:t>
            </a:r>
            <a:endParaRPr/>
          </a:p>
        </p:txBody>
      </p:sp>
      <p:sp>
        <p:nvSpPr>
          <p:cNvPr id="438" name="Google Shape;438;p46"/>
          <p:cNvSpPr txBox="1"/>
          <p:nvPr/>
        </p:nvSpPr>
        <p:spPr>
          <a:xfrm>
            <a:off x="6553200" y="49530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4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Hunt’s Algorithm</a:t>
            </a:r>
            <a:endParaRPr/>
          </a:p>
        </p:txBody>
      </p:sp>
      <p:sp>
        <p:nvSpPr>
          <p:cNvPr id="444" name="Google Shape;444;p47"/>
          <p:cNvSpPr txBox="1"/>
          <p:nvPr/>
        </p:nvSpPr>
        <p:spPr>
          <a:xfrm>
            <a:off x="304800" y="1447800"/>
            <a:ext cx="576262" cy="414337"/>
          </a:xfrm>
          <a:prstGeom prst="rect">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grpSp>
        <p:nvGrpSpPr>
          <p:cNvPr id="445" name="Google Shape;445;p47"/>
          <p:cNvGrpSpPr/>
          <p:nvPr/>
        </p:nvGrpSpPr>
        <p:grpSpPr>
          <a:xfrm>
            <a:off x="990600" y="1143000"/>
            <a:ext cx="2168525" cy="1262062"/>
            <a:chOff x="624" y="720"/>
            <a:chExt cx="1366" cy="795"/>
          </a:xfrm>
        </p:grpSpPr>
        <p:grpSp>
          <p:nvGrpSpPr>
            <p:cNvPr id="446" name="Google Shape;446;p47"/>
            <p:cNvGrpSpPr/>
            <p:nvPr/>
          </p:nvGrpSpPr>
          <p:grpSpPr>
            <a:xfrm>
              <a:off x="864" y="720"/>
              <a:ext cx="1126" cy="795"/>
              <a:chOff x="480" y="2640"/>
              <a:chExt cx="1126" cy="795"/>
            </a:xfrm>
          </p:grpSpPr>
          <p:sp>
            <p:nvSpPr>
              <p:cNvPr id="447" name="Google Shape;447;p47"/>
              <p:cNvSpPr/>
              <p:nvPr/>
            </p:nvSpPr>
            <p:spPr>
              <a:xfrm>
                <a:off x="807" y="2640"/>
                <a:ext cx="436" cy="272"/>
              </a:xfrm>
              <a:prstGeom prst="ellipse">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Refund</a:t>
                </a:r>
                <a:endParaRPr/>
              </a:p>
            </p:txBody>
          </p:sp>
          <p:cxnSp>
            <p:nvCxnSpPr>
              <p:cNvPr id="448" name="Google Shape;448;p47"/>
              <p:cNvCxnSpPr/>
              <p:nvPr/>
            </p:nvCxnSpPr>
            <p:spPr>
              <a:xfrm flipH="1">
                <a:off x="661" y="2912"/>
                <a:ext cx="364" cy="224"/>
              </a:xfrm>
              <a:prstGeom prst="straightConnector1">
                <a:avLst/>
              </a:prstGeom>
              <a:noFill/>
              <a:ln cap="flat" cmpd="sng" w="25400">
                <a:solidFill>
                  <a:srgbClr val="3366FF"/>
                </a:solidFill>
                <a:prstDash val="solid"/>
                <a:miter lim="800000"/>
                <a:headEnd len="med" w="med" type="none"/>
                <a:tailEnd len="med" w="med" type="none"/>
              </a:ln>
            </p:spPr>
          </p:cxnSp>
          <p:cxnSp>
            <p:nvCxnSpPr>
              <p:cNvPr id="449" name="Google Shape;449;p47"/>
              <p:cNvCxnSpPr/>
              <p:nvPr/>
            </p:nvCxnSpPr>
            <p:spPr>
              <a:xfrm>
                <a:off x="1025" y="2912"/>
                <a:ext cx="363" cy="224"/>
              </a:xfrm>
              <a:prstGeom prst="straightConnector1">
                <a:avLst/>
              </a:prstGeom>
              <a:noFill/>
              <a:ln cap="flat" cmpd="sng" w="25400">
                <a:solidFill>
                  <a:srgbClr val="3366FF"/>
                </a:solidFill>
                <a:prstDash val="solid"/>
                <a:miter lim="800000"/>
                <a:headEnd len="med" w="med" type="none"/>
                <a:tailEnd len="med" w="med" type="none"/>
              </a:ln>
            </p:spPr>
          </p:cxnSp>
          <p:sp>
            <p:nvSpPr>
              <p:cNvPr id="450" name="Google Shape;450;p47"/>
              <p:cNvSpPr txBox="1"/>
              <p:nvPr/>
            </p:nvSpPr>
            <p:spPr>
              <a:xfrm>
                <a:off x="480" y="3136"/>
                <a:ext cx="363" cy="299"/>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51" name="Google Shape;451;p47"/>
              <p:cNvSpPr txBox="1"/>
              <p:nvPr/>
            </p:nvSpPr>
            <p:spPr>
              <a:xfrm>
                <a:off x="1243" y="3136"/>
                <a:ext cx="363" cy="261"/>
              </a:xfrm>
              <a:prstGeom prst="rect">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52" name="Google Shape;452;p47"/>
              <p:cNvSpPr txBox="1"/>
              <p:nvPr/>
            </p:nvSpPr>
            <p:spPr>
              <a:xfrm>
                <a:off x="568" y="2869"/>
                <a:ext cx="31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Yes</a:t>
                </a:r>
                <a:endParaRPr/>
              </a:p>
            </p:txBody>
          </p:sp>
          <p:sp>
            <p:nvSpPr>
              <p:cNvPr id="453" name="Google Shape;453;p47"/>
              <p:cNvSpPr txBox="1"/>
              <p:nvPr/>
            </p:nvSpPr>
            <p:spPr>
              <a:xfrm>
                <a:off x="1260" y="2869"/>
                <a:ext cx="26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No</a:t>
                </a:r>
                <a:endParaRPr/>
              </a:p>
            </p:txBody>
          </p:sp>
        </p:grpSp>
        <p:cxnSp>
          <p:nvCxnSpPr>
            <p:cNvPr id="454" name="Google Shape;454;p47"/>
            <p:cNvCxnSpPr/>
            <p:nvPr/>
          </p:nvCxnSpPr>
          <p:spPr>
            <a:xfrm>
              <a:off x="624" y="1056"/>
              <a:ext cx="240" cy="0"/>
            </a:xfrm>
            <a:prstGeom prst="straightConnector1">
              <a:avLst/>
            </a:prstGeom>
            <a:noFill/>
            <a:ln cap="flat" cmpd="tri" w="76200">
              <a:solidFill>
                <a:srgbClr val="CC3300"/>
              </a:solidFill>
              <a:prstDash val="solid"/>
              <a:miter lim="800000"/>
              <a:headEnd len="med" w="med" type="none"/>
              <a:tailEnd len="med" w="med" type="stealth"/>
            </a:ln>
          </p:spPr>
        </p:cxnSp>
      </p:grpSp>
      <p:grpSp>
        <p:nvGrpSpPr>
          <p:cNvPr id="455" name="Google Shape;455;p47"/>
          <p:cNvGrpSpPr/>
          <p:nvPr/>
        </p:nvGrpSpPr>
        <p:grpSpPr>
          <a:xfrm>
            <a:off x="2603874" y="3048000"/>
            <a:ext cx="3388938" cy="3294062"/>
            <a:chOff x="1496" y="1920"/>
            <a:chExt cx="2135" cy="2075"/>
          </a:xfrm>
        </p:grpSpPr>
        <p:grpSp>
          <p:nvGrpSpPr>
            <p:cNvPr id="456" name="Google Shape;456;p47"/>
            <p:cNvGrpSpPr/>
            <p:nvPr/>
          </p:nvGrpSpPr>
          <p:grpSpPr>
            <a:xfrm>
              <a:off x="1824" y="1920"/>
              <a:ext cx="1807" cy="2075"/>
              <a:chOff x="3840" y="1824"/>
              <a:chExt cx="1807" cy="2075"/>
            </a:xfrm>
          </p:grpSpPr>
          <p:sp>
            <p:nvSpPr>
              <p:cNvPr id="457" name="Google Shape;457;p47"/>
              <p:cNvSpPr/>
              <p:nvPr/>
            </p:nvSpPr>
            <p:spPr>
              <a:xfrm>
                <a:off x="4311" y="1824"/>
                <a:ext cx="437" cy="283"/>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Refund</a:t>
                </a:r>
                <a:endParaRPr/>
              </a:p>
            </p:txBody>
          </p:sp>
          <p:cxnSp>
            <p:nvCxnSpPr>
              <p:cNvPr id="458" name="Google Shape;458;p47"/>
              <p:cNvCxnSpPr/>
              <p:nvPr/>
            </p:nvCxnSpPr>
            <p:spPr>
              <a:xfrm flipH="1">
                <a:off x="4166" y="2107"/>
                <a:ext cx="364" cy="224"/>
              </a:xfrm>
              <a:prstGeom prst="straightConnector1">
                <a:avLst/>
              </a:prstGeom>
              <a:noFill/>
              <a:ln cap="flat" cmpd="sng" w="9525">
                <a:solidFill>
                  <a:schemeClr val="dk1"/>
                </a:solidFill>
                <a:prstDash val="solid"/>
                <a:miter lim="800000"/>
                <a:headEnd len="med" w="med" type="none"/>
                <a:tailEnd len="med" w="med" type="none"/>
              </a:ln>
            </p:spPr>
          </p:cxnSp>
          <p:cxnSp>
            <p:nvCxnSpPr>
              <p:cNvPr id="459" name="Google Shape;459;p47"/>
              <p:cNvCxnSpPr/>
              <p:nvPr/>
            </p:nvCxnSpPr>
            <p:spPr>
              <a:xfrm>
                <a:off x="4530" y="2107"/>
                <a:ext cx="363" cy="224"/>
              </a:xfrm>
              <a:prstGeom prst="straightConnector1">
                <a:avLst/>
              </a:prstGeom>
              <a:noFill/>
              <a:ln cap="flat" cmpd="sng" w="9525">
                <a:solidFill>
                  <a:schemeClr val="dk1"/>
                </a:solidFill>
                <a:prstDash val="solid"/>
                <a:miter lim="800000"/>
                <a:headEnd len="med" w="med" type="none"/>
                <a:tailEnd len="med" w="med" type="none"/>
              </a:ln>
            </p:spPr>
          </p:cxnSp>
          <p:sp>
            <p:nvSpPr>
              <p:cNvPr id="460" name="Google Shape;460;p47"/>
              <p:cNvSpPr txBox="1"/>
              <p:nvPr/>
            </p:nvSpPr>
            <p:spPr>
              <a:xfrm>
                <a:off x="3984" y="2331"/>
                <a:ext cx="364" cy="298"/>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61" name="Google Shape;461;p47"/>
              <p:cNvSpPr txBox="1"/>
              <p:nvPr/>
            </p:nvSpPr>
            <p:spPr>
              <a:xfrm>
                <a:off x="4072" y="2062"/>
                <a:ext cx="31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Yes</a:t>
                </a:r>
                <a:endParaRPr/>
              </a:p>
            </p:txBody>
          </p:sp>
          <p:sp>
            <p:nvSpPr>
              <p:cNvPr id="462" name="Google Shape;462;p47"/>
              <p:cNvSpPr txBox="1"/>
              <p:nvPr/>
            </p:nvSpPr>
            <p:spPr>
              <a:xfrm>
                <a:off x="4765" y="2062"/>
                <a:ext cx="26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No</a:t>
                </a:r>
                <a:endParaRPr/>
              </a:p>
            </p:txBody>
          </p:sp>
          <p:sp>
            <p:nvSpPr>
              <p:cNvPr id="463" name="Google Shape;463;p47"/>
              <p:cNvSpPr/>
              <p:nvPr/>
            </p:nvSpPr>
            <p:spPr>
              <a:xfrm>
                <a:off x="4639" y="2331"/>
                <a:ext cx="545" cy="373"/>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Marital</a:t>
                </a:r>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Status</a:t>
                </a:r>
                <a:endParaRPr/>
              </a:p>
            </p:txBody>
          </p:sp>
          <p:cxnSp>
            <p:nvCxnSpPr>
              <p:cNvPr id="464" name="Google Shape;464;p47"/>
              <p:cNvCxnSpPr/>
              <p:nvPr/>
            </p:nvCxnSpPr>
            <p:spPr>
              <a:xfrm flipH="1">
                <a:off x="4464" y="2704"/>
                <a:ext cx="465" cy="272"/>
              </a:xfrm>
              <a:prstGeom prst="straightConnector1">
                <a:avLst/>
              </a:prstGeom>
              <a:noFill/>
              <a:ln cap="flat" cmpd="sng" w="9525">
                <a:solidFill>
                  <a:schemeClr val="dk1"/>
                </a:solidFill>
                <a:prstDash val="solid"/>
                <a:miter lim="800000"/>
                <a:headEnd len="med" w="med" type="none"/>
                <a:tailEnd len="med" w="med" type="none"/>
              </a:ln>
            </p:spPr>
          </p:cxnSp>
          <p:cxnSp>
            <p:nvCxnSpPr>
              <p:cNvPr id="465" name="Google Shape;465;p47"/>
              <p:cNvCxnSpPr/>
              <p:nvPr/>
            </p:nvCxnSpPr>
            <p:spPr>
              <a:xfrm>
                <a:off x="4929" y="2704"/>
                <a:ext cx="400" cy="261"/>
              </a:xfrm>
              <a:prstGeom prst="straightConnector1">
                <a:avLst/>
              </a:prstGeom>
              <a:noFill/>
              <a:ln cap="flat" cmpd="sng" w="9525">
                <a:solidFill>
                  <a:schemeClr val="dk1"/>
                </a:solidFill>
                <a:prstDash val="solid"/>
                <a:miter lim="800000"/>
                <a:headEnd len="med" w="med" type="none"/>
                <a:tailEnd len="med" w="med" type="none"/>
              </a:ln>
            </p:spPr>
          </p:cxnSp>
          <p:sp>
            <p:nvSpPr>
              <p:cNvPr id="466" name="Google Shape;466;p47"/>
              <p:cNvSpPr txBox="1"/>
              <p:nvPr/>
            </p:nvSpPr>
            <p:spPr>
              <a:xfrm>
                <a:off x="5148" y="2965"/>
                <a:ext cx="363" cy="299"/>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67" name="Google Shape;467;p47"/>
              <p:cNvSpPr txBox="1"/>
              <p:nvPr/>
            </p:nvSpPr>
            <p:spPr>
              <a:xfrm>
                <a:off x="4704" y="3600"/>
                <a:ext cx="364" cy="262"/>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Cheat</a:t>
                </a:r>
                <a:endParaRPr/>
              </a:p>
            </p:txBody>
          </p:sp>
          <p:sp>
            <p:nvSpPr>
              <p:cNvPr id="468" name="Google Shape;468;p47"/>
              <p:cNvSpPr txBox="1"/>
              <p:nvPr/>
            </p:nvSpPr>
            <p:spPr>
              <a:xfrm>
                <a:off x="4062" y="2621"/>
                <a:ext cx="594" cy="32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Single,</a:t>
                </a:r>
                <a:endParaRPr/>
              </a:p>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Divorced</a:t>
                </a:r>
                <a:endParaRPr/>
              </a:p>
            </p:txBody>
          </p:sp>
          <p:sp>
            <p:nvSpPr>
              <p:cNvPr id="469" name="Google Shape;469;p47"/>
              <p:cNvSpPr txBox="1"/>
              <p:nvPr/>
            </p:nvSpPr>
            <p:spPr>
              <a:xfrm>
                <a:off x="5127" y="2688"/>
                <a:ext cx="520"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Married</a:t>
                </a:r>
                <a:endParaRPr/>
              </a:p>
            </p:txBody>
          </p:sp>
          <p:sp>
            <p:nvSpPr>
              <p:cNvPr id="470" name="Google Shape;470;p47"/>
              <p:cNvSpPr/>
              <p:nvPr/>
            </p:nvSpPr>
            <p:spPr>
              <a:xfrm>
                <a:off x="4080" y="2976"/>
                <a:ext cx="768" cy="384"/>
              </a:xfrm>
              <a:prstGeom prst="ellipse">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Taxable</a:t>
                </a:r>
                <a:endParaRPr/>
              </a:p>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Income</a:t>
                </a:r>
                <a:endParaRPr/>
              </a:p>
            </p:txBody>
          </p:sp>
          <p:sp>
            <p:nvSpPr>
              <p:cNvPr id="471" name="Google Shape;471;p47"/>
              <p:cNvSpPr txBox="1"/>
              <p:nvPr/>
            </p:nvSpPr>
            <p:spPr>
              <a:xfrm>
                <a:off x="3840" y="3600"/>
                <a:ext cx="363" cy="299"/>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cxnSp>
            <p:nvCxnSpPr>
              <p:cNvPr id="472" name="Google Shape;472;p47"/>
              <p:cNvCxnSpPr/>
              <p:nvPr/>
            </p:nvCxnSpPr>
            <p:spPr>
              <a:xfrm flipH="1">
                <a:off x="4032" y="3360"/>
                <a:ext cx="432" cy="240"/>
              </a:xfrm>
              <a:prstGeom prst="straightConnector1">
                <a:avLst/>
              </a:prstGeom>
              <a:noFill/>
              <a:ln cap="flat" cmpd="sng" w="25400">
                <a:solidFill>
                  <a:srgbClr val="3366FF"/>
                </a:solidFill>
                <a:prstDash val="solid"/>
                <a:miter lim="800000"/>
                <a:headEnd len="med" w="med" type="none"/>
                <a:tailEnd len="med" w="med" type="none"/>
              </a:ln>
            </p:spPr>
          </p:cxnSp>
          <p:cxnSp>
            <p:nvCxnSpPr>
              <p:cNvPr id="473" name="Google Shape;473;p47"/>
              <p:cNvCxnSpPr/>
              <p:nvPr/>
            </p:nvCxnSpPr>
            <p:spPr>
              <a:xfrm>
                <a:off x="4464" y="3360"/>
                <a:ext cx="432" cy="240"/>
              </a:xfrm>
              <a:prstGeom prst="straightConnector1">
                <a:avLst/>
              </a:prstGeom>
              <a:noFill/>
              <a:ln cap="flat" cmpd="sng" w="25400">
                <a:solidFill>
                  <a:srgbClr val="3366FF"/>
                </a:solidFill>
                <a:prstDash val="solid"/>
                <a:miter lim="800000"/>
                <a:headEnd len="med" w="med" type="none"/>
                <a:tailEnd len="med" w="med" type="none"/>
              </a:ln>
            </p:spPr>
          </p:cxnSp>
          <p:sp>
            <p:nvSpPr>
              <p:cNvPr id="474" name="Google Shape;474;p47"/>
              <p:cNvSpPr txBox="1"/>
              <p:nvPr/>
            </p:nvSpPr>
            <p:spPr>
              <a:xfrm>
                <a:off x="3840" y="3360"/>
                <a:ext cx="417"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&lt; 80K</a:t>
                </a:r>
                <a:endParaRPr/>
              </a:p>
            </p:txBody>
          </p:sp>
          <p:sp>
            <p:nvSpPr>
              <p:cNvPr id="475" name="Google Shape;475;p47"/>
              <p:cNvSpPr txBox="1"/>
              <p:nvPr/>
            </p:nvSpPr>
            <p:spPr>
              <a:xfrm>
                <a:off x="4704" y="3360"/>
                <a:ext cx="482"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&gt;= 80K</a:t>
                </a:r>
                <a:endParaRPr/>
              </a:p>
            </p:txBody>
          </p:sp>
        </p:grpSp>
        <p:cxnSp>
          <p:nvCxnSpPr>
            <p:cNvPr id="476" name="Google Shape;476;p47"/>
            <p:cNvCxnSpPr/>
            <p:nvPr/>
          </p:nvCxnSpPr>
          <p:spPr>
            <a:xfrm rot="-2700000">
              <a:off x="1536" y="2400"/>
              <a:ext cx="192" cy="192"/>
            </a:xfrm>
            <a:prstGeom prst="straightConnector1">
              <a:avLst/>
            </a:prstGeom>
            <a:noFill/>
            <a:ln cap="flat" cmpd="tri" w="76200">
              <a:solidFill>
                <a:srgbClr val="CC3300"/>
              </a:solidFill>
              <a:prstDash val="solid"/>
              <a:miter lim="800000"/>
              <a:headEnd len="med" w="med" type="none"/>
              <a:tailEnd len="med" w="med" type="stealth"/>
            </a:ln>
          </p:spPr>
        </p:cxnSp>
      </p:grpSp>
      <p:grpSp>
        <p:nvGrpSpPr>
          <p:cNvPr id="477" name="Google Shape;477;p47"/>
          <p:cNvGrpSpPr/>
          <p:nvPr/>
        </p:nvGrpSpPr>
        <p:grpSpPr>
          <a:xfrm>
            <a:off x="76200" y="2569653"/>
            <a:ext cx="2654300" cy="2840546"/>
            <a:chOff x="48" y="1619"/>
            <a:chExt cx="1672" cy="1789"/>
          </a:xfrm>
        </p:grpSpPr>
        <p:grpSp>
          <p:nvGrpSpPr>
            <p:cNvPr id="478" name="Google Shape;478;p47"/>
            <p:cNvGrpSpPr/>
            <p:nvPr/>
          </p:nvGrpSpPr>
          <p:grpSpPr>
            <a:xfrm>
              <a:off x="48" y="1968"/>
              <a:ext cx="1672" cy="1440"/>
              <a:chOff x="2016" y="1824"/>
              <a:chExt cx="1672" cy="1440"/>
            </a:xfrm>
          </p:grpSpPr>
          <p:grpSp>
            <p:nvGrpSpPr>
              <p:cNvPr id="479" name="Google Shape;479;p47"/>
              <p:cNvGrpSpPr/>
              <p:nvPr/>
            </p:nvGrpSpPr>
            <p:grpSpPr>
              <a:xfrm>
                <a:off x="2016" y="1824"/>
                <a:ext cx="1527" cy="1440"/>
                <a:chOff x="2016" y="1968"/>
                <a:chExt cx="1527" cy="1440"/>
              </a:xfrm>
            </p:grpSpPr>
            <p:sp>
              <p:nvSpPr>
                <p:cNvPr id="480" name="Google Shape;480;p47"/>
                <p:cNvSpPr/>
                <p:nvPr/>
              </p:nvSpPr>
              <p:spPr>
                <a:xfrm>
                  <a:off x="2343" y="1968"/>
                  <a:ext cx="437" cy="283"/>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Refund</a:t>
                  </a:r>
                  <a:endParaRPr/>
                </a:p>
              </p:txBody>
            </p:sp>
            <p:cxnSp>
              <p:nvCxnSpPr>
                <p:cNvPr id="481" name="Google Shape;481;p47"/>
                <p:cNvCxnSpPr/>
                <p:nvPr/>
              </p:nvCxnSpPr>
              <p:spPr>
                <a:xfrm flipH="1">
                  <a:off x="2198" y="2251"/>
                  <a:ext cx="364" cy="224"/>
                </a:xfrm>
                <a:prstGeom prst="straightConnector1">
                  <a:avLst/>
                </a:prstGeom>
                <a:noFill/>
                <a:ln cap="flat" cmpd="sng" w="9525">
                  <a:solidFill>
                    <a:schemeClr val="dk1"/>
                  </a:solidFill>
                  <a:prstDash val="solid"/>
                  <a:miter lim="800000"/>
                  <a:headEnd len="med" w="med" type="none"/>
                  <a:tailEnd len="med" w="med" type="none"/>
                </a:ln>
              </p:spPr>
            </p:cxnSp>
            <p:cxnSp>
              <p:nvCxnSpPr>
                <p:cNvPr id="482" name="Google Shape;482;p47"/>
                <p:cNvCxnSpPr/>
                <p:nvPr/>
              </p:nvCxnSpPr>
              <p:spPr>
                <a:xfrm>
                  <a:off x="2562" y="2251"/>
                  <a:ext cx="363" cy="224"/>
                </a:xfrm>
                <a:prstGeom prst="straightConnector1">
                  <a:avLst/>
                </a:prstGeom>
                <a:noFill/>
                <a:ln cap="flat" cmpd="sng" w="9525">
                  <a:solidFill>
                    <a:schemeClr val="dk1"/>
                  </a:solidFill>
                  <a:prstDash val="solid"/>
                  <a:miter lim="800000"/>
                  <a:headEnd len="med" w="med" type="none"/>
                  <a:tailEnd len="med" w="med" type="none"/>
                </a:ln>
              </p:spPr>
            </p:cxnSp>
            <p:sp>
              <p:nvSpPr>
                <p:cNvPr id="483" name="Google Shape;483;p47"/>
                <p:cNvSpPr txBox="1"/>
                <p:nvPr/>
              </p:nvSpPr>
              <p:spPr>
                <a:xfrm>
                  <a:off x="2016" y="2475"/>
                  <a:ext cx="364" cy="298"/>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84" name="Google Shape;484;p47"/>
                <p:cNvSpPr txBox="1"/>
                <p:nvPr/>
              </p:nvSpPr>
              <p:spPr>
                <a:xfrm>
                  <a:off x="2104" y="2206"/>
                  <a:ext cx="31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Yes</a:t>
                  </a:r>
                  <a:endParaRPr/>
                </a:p>
              </p:txBody>
            </p:sp>
            <p:sp>
              <p:nvSpPr>
                <p:cNvPr id="485" name="Google Shape;485;p47"/>
                <p:cNvSpPr txBox="1"/>
                <p:nvPr/>
              </p:nvSpPr>
              <p:spPr>
                <a:xfrm>
                  <a:off x="2797" y="2206"/>
                  <a:ext cx="265"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No</a:t>
                  </a:r>
                  <a:endParaRPr/>
                </a:p>
              </p:txBody>
            </p:sp>
            <p:sp>
              <p:nvSpPr>
                <p:cNvPr id="486" name="Google Shape;486;p47"/>
                <p:cNvSpPr/>
                <p:nvPr/>
              </p:nvSpPr>
              <p:spPr>
                <a:xfrm>
                  <a:off x="2671" y="2475"/>
                  <a:ext cx="545" cy="373"/>
                </a:xfrm>
                <a:prstGeom prst="ellipse">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Marital</a:t>
                  </a:r>
                  <a:endParaRPr/>
                </a:p>
                <a:p>
                  <a:pPr indent="0" lvl="0" marL="0" marR="0" rtl="0" algn="ctr">
                    <a:lnSpc>
                      <a:spcPct val="100000"/>
                    </a:lnSpc>
                    <a:spcBef>
                      <a:spcPts val="0"/>
                    </a:spcBef>
                    <a:spcAft>
                      <a:spcPts val="0"/>
                    </a:spcAft>
                    <a:buClr>
                      <a:srgbClr val="0033CC"/>
                    </a:buClr>
                    <a:buSzPts val="1600"/>
                    <a:buFont typeface="Times New Roman"/>
                    <a:buNone/>
                  </a:pPr>
                  <a:r>
                    <a:rPr b="0" i="0" lang="en-US" sz="1600" u="none">
                      <a:solidFill>
                        <a:srgbClr val="0033CC"/>
                      </a:solidFill>
                      <a:latin typeface="Times New Roman"/>
                      <a:ea typeface="Times New Roman"/>
                      <a:cs typeface="Times New Roman"/>
                      <a:sym typeface="Times New Roman"/>
                    </a:rPr>
                    <a:t>Status</a:t>
                  </a:r>
                  <a:endParaRPr/>
                </a:p>
              </p:txBody>
            </p:sp>
            <p:cxnSp>
              <p:nvCxnSpPr>
                <p:cNvPr id="487" name="Google Shape;487;p47"/>
                <p:cNvCxnSpPr/>
                <p:nvPr/>
              </p:nvCxnSpPr>
              <p:spPr>
                <a:xfrm flipH="1">
                  <a:off x="2525" y="2848"/>
                  <a:ext cx="436" cy="261"/>
                </a:xfrm>
                <a:prstGeom prst="straightConnector1">
                  <a:avLst/>
                </a:prstGeom>
                <a:noFill/>
                <a:ln cap="flat" cmpd="sng" w="25400">
                  <a:solidFill>
                    <a:srgbClr val="3366FF"/>
                  </a:solidFill>
                  <a:prstDash val="solid"/>
                  <a:miter lim="800000"/>
                  <a:headEnd len="med" w="med" type="none"/>
                  <a:tailEnd len="med" w="med" type="none"/>
                </a:ln>
              </p:spPr>
            </p:cxnSp>
            <p:cxnSp>
              <p:nvCxnSpPr>
                <p:cNvPr id="488" name="Google Shape;488;p47"/>
                <p:cNvCxnSpPr/>
                <p:nvPr/>
              </p:nvCxnSpPr>
              <p:spPr>
                <a:xfrm>
                  <a:off x="2961" y="2848"/>
                  <a:ext cx="400" cy="261"/>
                </a:xfrm>
                <a:prstGeom prst="straightConnector1">
                  <a:avLst/>
                </a:prstGeom>
                <a:noFill/>
                <a:ln cap="flat" cmpd="sng" w="25400">
                  <a:solidFill>
                    <a:srgbClr val="3366FF"/>
                  </a:solidFill>
                  <a:prstDash val="solid"/>
                  <a:miter lim="800000"/>
                  <a:headEnd len="med" w="med" type="none"/>
                  <a:tailEnd len="med" w="med" type="none"/>
                </a:ln>
              </p:spPr>
            </p:cxnSp>
            <p:sp>
              <p:nvSpPr>
                <p:cNvPr id="489" name="Google Shape;489;p47"/>
                <p:cNvSpPr txBox="1"/>
                <p:nvPr/>
              </p:nvSpPr>
              <p:spPr>
                <a:xfrm>
                  <a:off x="3180" y="3109"/>
                  <a:ext cx="363" cy="299"/>
                </a:xfrm>
                <a:prstGeom prst="rect">
                  <a:avLst/>
                </a:prstGeom>
                <a:solidFill>
                  <a:srgbClr val="FFFFFF"/>
                </a:solidFill>
                <a:ln cap="flat" cmpd="thickThin"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Don’t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Cheat</a:t>
                  </a:r>
                  <a:endParaRPr/>
                </a:p>
              </p:txBody>
            </p:sp>
            <p:sp>
              <p:nvSpPr>
                <p:cNvPr id="490" name="Google Shape;490;p47"/>
                <p:cNvSpPr txBox="1"/>
                <p:nvPr/>
              </p:nvSpPr>
              <p:spPr>
                <a:xfrm>
                  <a:off x="2343" y="3109"/>
                  <a:ext cx="364" cy="262"/>
                </a:xfrm>
                <a:prstGeom prst="rect">
                  <a:avLst/>
                </a:prstGeom>
                <a:solidFill>
                  <a:srgbClr val="FFFFFF"/>
                </a:solidFill>
                <a:ln cap="flat" cmpd="sng" w="254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Cheat</a:t>
                  </a:r>
                  <a:endParaRPr/>
                </a:p>
              </p:txBody>
            </p:sp>
            <p:sp>
              <p:nvSpPr>
                <p:cNvPr id="491" name="Google Shape;491;p47"/>
                <p:cNvSpPr txBox="1"/>
                <p:nvPr/>
              </p:nvSpPr>
              <p:spPr>
                <a:xfrm>
                  <a:off x="2094" y="2765"/>
                  <a:ext cx="594" cy="32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Single,</a:t>
                  </a:r>
                  <a:endParaRPr/>
                </a:p>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Divorced</a:t>
                  </a:r>
                  <a:endParaRPr/>
                </a:p>
              </p:txBody>
            </p:sp>
          </p:grpSp>
          <p:sp>
            <p:nvSpPr>
              <p:cNvPr id="492" name="Google Shape;492;p47"/>
              <p:cNvSpPr txBox="1"/>
              <p:nvPr/>
            </p:nvSpPr>
            <p:spPr>
              <a:xfrm>
                <a:off x="3168" y="2688"/>
                <a:ext cx="520" cy="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FF"/>
                  </a:buClr>
                  <a:buSzPts val="1400"/>
                  <a:buFont typeface="Arial"/>
                  <a:buNone/>
                </a:pPr>
                <a:r>
                  <a:rPr b="1" i="0" lang="en-US" sz="1400" u="none">
                    <a:solidFill>
                      <a:srgbClr val="0066FF"/>
                    </a:solidFill>
                    <a:latin typeface="Arial"/>
                    <a:ea typeface="Arial"/>
                    <a:cs typeface="Arial"/>
                    <a:sym typeface="Arial"/>
                  </a:rPr>
                  <a:t>Married</a:t>
                </a:r>
                <a:endParaRPr/>
              </a:p>
            </p:txBody>
          </p:sp>
        </p:grpSp>
        <p:cxnSp>
          <p:nvCxnSpPr>
            <p:cNvPr id="493" name="Google Shape;493;p47"/>
            <p:cNvCxnSpPr/>
            <p:nvPr/>
          </p:nvCxnSpPr>
          <p:spPr>
            <a:xfrm rot="8100000">
              <a:off x="727" y="1757"/>
              <a:ext cx="402" cy="26"/>
            </a:xfrm>
            <a:prstGeom prst="straightConnector1">
              <a:avLst/>
            </a:prstGeom>
            <a:noFill/>
            <a:ln cap="flat" cmpd="tri" w="76200">
              <a:solidFill>
                <a:srgbClr val="CC3300"/>
              </a:solidFill>
              <a:prstDash val="solid"/>
              <a:miter lim="800000"/>
              <a:headEnd len="med" w="med" type="none"/>
              <a:tailEnd len="med" w="med" type="stealth"/>
            </a:ln>
          </p:spPr>
        </p:cxnSp>
      </p:grpSp>
      <p:pic>
        <p:nvPicPr>
          <p:cNvPr id="494" name="Google Shape;494;p47"/>
          <p:cNvPicPr preferRelativeResize="0"/>
          <p:nvPr/>
        </p:nvPicPr>
        <p:blipFill rotWithShape="1">
          <a:blip r:embed="rId3">
            <a:alphaModFix/>
          </a:blip>
          <a:srcRect b="0" l="0" r="4272" t="0"/>
          <a:stretch/>
        </p:blipFill>
        <p:spPr>
          <a:xfrm>
            <a:off x="5562600" y="228600"/>
            <a:ext cx="3413125" cy="36877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p4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Induction</a:t>
            </a:r>
            <a:endParaRPr/>
          </a:p>
        </p:txBody>
      </p:sp>
      <p:sp>
        <p:nvSpPr>
          <p:cNvPr id="500" name="Google Shape;500;p4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strategy.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Split the records based on an attribute test that optimizes certain criterion.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Issues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how to split the records</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specify the attribute test condition?</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determine the best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when to stop splitting</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3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Classification: Definition</a:t>
            </a:r>
            <a:endParaRPr/>
          </a:p>
        </p:txBody>
      </p:sp>
      <p:sp>
        <p:nvSpPr>
          <p:cNvPr id="114" name="Google Shape;114;p31"/>
          <p:cNvSpPr txBox="1"/>
          <p:nvPr>
            <p:ph idx="1" type="body"/>
          </p:nvPr>
        </p:nvSpPr>
        <p:spPr>
          <a:xfrm>
            <a:off x="685800" y="1295400"/>
            <a:ext cx="7924800" cy="44196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a collection of records (</a:t>
            </a:r>
            <a:r>
              <a:rPr b="0" i="1" lang="en-US" sz="2800" u="none">
                <a:solidFill>
                  <a:srgbClr val="CC0000"/>
                </a:solidFill>
                <a:latin typeface="Arial"/>
                <a:ea typeface="Arial"/>
                <a:cs typeface="Arial"/>
                <a:sym typeface="Arial"/>
              </a:rPr>
              <a:t>training set </a:t>
            </a:r>
            <a:r>
              <a:rPr b="0" i="0" lang="en-US" sz="2800" u="none">
                <a:solidFill>
                  <a:schemeClr val="dk1"/>
                </a:solidFill>
                <a:latin typeface="Arial"/>
                <a:ea typeface="Arial"/>
                <a:cs typeface="Arial"/>
                <a:sym typeface="Arial"/>
              </a:rPr>
              <a:t>)</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Each record contains a set of </a:t>
            </a:r>
            <a:r>
              <a:rPr b="0" i="1" lang="en-US" sz="2400" u="none">
                <a:solidFill>
                  <a:srgbClr val="CC0000"/>
                </a:solidFill>
                <a:latin typeface="Arial"/>
                <a:ea typeface="Arial"/>
                <a:cs typeface="Arial"/>
                <a:sym typeface="Arial"/>
              </a:rPr>
              <a:t>attributes</a:t>
            </a:r>
            <a:r>
              <a:rPr b="0" i="0" lang="en-US" sz="2400" u="none">
                <a:solidFill>
                  <a:schemeClr val="dk1"/>
                </a:solidFill>
                <a:latin typeface="Arial"/>
                <a:ea typeface="Arial"/>
                <a:cs typeface="Arial"/>
                <a:sym typeface="Arial"/>
              </a:rPr>
              <a:t>, one of the attributes is the </a:t>
            </a:r>
            <a:r>
              <a:rPr b="0" i="1" lang="en-US" sz="2400" u="none">
                <a:solidFill>
                  <a:srgbClr val="CC0000"/>
                </a:solidFill>
                <a:latin typeface="Arial"/>
                <a:ea typeface="Arial"/>
                <a:cs typeface="Arial"/>
                <a:sym typeface="Arial"/>
              </a:rPr>
              <a:t>class</a:t>
            </a:r>
            <a:r>
              <a:rPr b="0" i="0" lang="en-US" sz="2400" u="none">
                <a:solidFill>
                  <a:schemeClr val="dk1"/>
                </a:solidFill>
                <a:latin typeface="Arial"/>
                <a:ea typeface="Arial"/>
                <a:cs typeface="Arial"/>
                <a:sym typeface="Arial"/>
              </a:rPr>
              <a:t>.</a:t>
            </a:r>
            <a:endParaRPr b="0" i="0" sz="2800" u="none">
              <a:solidFill>
                <a:schemeClr val="dk1"/>
              </a:solidFill>
              <a:latin typeface="Arial"/>
              <a:ea typeface="Arial"/>
              <a:cs typeface="Arial"/>
              <a:sym typeface="Arial"/>
            </a:endParaRPr>
          </a:p>
          <a:p>
            <a:pPr indent="-342900" lvl="0" marL="3429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Find a </a:t>
            </a:r>
            <a:r>
              <a:rPr b="0" i="1" lang="en-US" sz="2800" u="none">
                <a:solidFill>
                  <a:srgbClr val="CC0000"/>
                </a:solidFill>
                <a:latin typeface="Arial"/>
                <a:ea typeface="Arial"/>
                <a:cs typeface="Arial"/>
                <a:sym typeface="Arial"/>
              </a:rPr>
              <a:t>model</a:t>
            </a:r>
            <a:r>
              <a:rPr b="0" i="0" lang="en-US" sz="2800" u="none">
                <a:solidFill>
                  <a:schemeClr val="dk1"/>
                </a:solidFill>
                <a:latin typeface="Arial"/>
                <a:ea typeface="Arial"/>
                <a:cs typeface="Arial"/>
                <a:sym typeface="Arial"/>
              </a:rPr>
              <a:t>  for class attribute as a function of the values of other attributes.</a:t>
            </a:r>
            <a:endParaRPr/>
          </a:p>
          <a:p>
            <a:pPr indent="-342900" lvl="0" marL="3429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Goal: </a:t>
            </a:r>
            <a:r>
              <a:rPr b="0" i="0" lang="en-US" sz="2800" u="sng">
                <a:solidFill>
                  <a:schemeClr val="dk1"/>
                </a:solidFill>
                <a:latin typeface="Arial"/>
                <a:ea typeface="Arial"/>
                <a:cs typeface="Arial"/>
                <a:sym typeface="Arial"/>
              </a:rPr>
              <a:t>previously unseen</a:t>
            </a:r>
            <a:r>
              <a:rPr b="0" i="0" lang="en-US" sz="2800" u="none">
                <a:solidFill>
                  <a:schemeClr val="dk1"/>
                </a:solidFill>
                <a:latin typeface="Arial"/>
                <a:ea typeface="Arial"/>
                <a:cs typeface="Arial"/>
                <a:sym typeface="Arial"/>
              </a:rPr>
              <a:t> records should be assigned a class as accurately as possible.</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a:t>
            </a:r>
            <a:r>
              <a:rPr b="0" i="1" lang="en-US" sz="2400" u="none">
                <a:solidFill>
                  <a:srgbClr val="CC0000"/>
                </a:solidFill>
                <a:latin typeface="Arial"/>
                <a:ea typeface="Arial"/>
                <a:cs typeface="Arial"/>
                <a:sym typeface="Arial"/>
              </a:rPr>
              <a:t>test set</a:t>
            </a:r>
            <a:r>
              <a:rPr b="0" i="0" lang="en-US" sz="2400" u="none">
                <a:solidFill>
                  <a:schemeClr val="dk1"/>
                </a:solidFill>
                <a:latin typeface="Arial"/>
                <a:ea typeface="Arial"/>
                <a:cs typeface="Arial"/>
                <a:sym typeface="Arial"/>
              </a:rPr>
              <a:t> is used to determine the accuracy of the model. Usually, the given data set is divided into training and test sets, with training set used to build the model and test set used to validate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4" name="Shape 504"/>
        <p:cNvGrpSpPr/>
        <p:nvPr/>
      </p:nvGrpSpPr>
      <p:grpSpPr>
        <a:xfrm>
          <a:off x="0" y="0"/>
          <a:ext cx="0" cy="0"/>
          <a:chOff x="0" y="0"/>
          <a:chExt cx="0" cy="0"/>
        </a:xfrm>
      </p:grpSpPr>
      <p:sp>
        <p:nvSpPr>
          <p:cNvPr id="505" name="Google Shape;505;p4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Induction</a:t>
            </a:r>
            <a:endParaRPr/>
          </a:p>
        </p:txBody>
      </p:sp>
      <p:sp>
        <p:nvSpPr>
          <p:cNvPr id="506" name="Google Shape;506;p4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strategy.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Split the records based on an attribute test that optimizes certain criterion.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Issues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how to split the records</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rgbClr val="FF0000"/>
                </a:solidFill>
                <a:latin typeface="Arial"/>
                <a:ea typeface="Arial"/>
                <a:cs typeface="Arial"/>
                <a:sym typeface="Arial"/>
              </a:rPr>
              <a:t>How to specify the attribute test condition?</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determine the best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when to stop splitting</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0" name="Shape 510"/>
        <p:cNvGrpSpPr/>
        <p:nvPr/>
      </p:nvGrpSpPr>
      <p:grpSpPr>
        <a:xfrm>
          <a:off x="0" y="0"/>
          <a:ext cx="0" cy="0"/>
          <a:chOff x="0" y="0"/>
          <a:chExt cx="0" cy="0"/>
        </a:xfrm>
      </p:grpSpPr>
      <p:sp>
        <p:nvSpPr>
          <p:cNvPr id="511" name="Google Shape;511;p5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Specify Test Condition?</a:t>
            </a:r>
            <a:endParaRPr/>
          </a:p>
        </p:txBody>
      </p:sp>
      <p:sp>
        <p:nvSpPr>
          <p:cNvPr id="512" name="Google Shape;512;p5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Depends on attribute types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Nominal</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Ordinal</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Continuous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Depends on number of ways to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2-way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Multi-way split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6" name="Shape 516"/>
        <p:cNvGrpSpPr/>
        <p:nvPr/>
      </p:nvGrpSpPr>
      <p:grpSpPr>
        <a:xfrm>
          <a:off x="0" y="0"/>
          <a:ext cx="0" cy="0"/>
          <a:chOff x="0" y="0"/>
          <a:chExt cx="0" cy="0"/>
        </a:xfrm>
      </p:grpSpPr>
      <p:sp>
        <p:nvSpPr>
          <p:cNvPr id="517" name="Google Shape;517;p51"/>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Nominal Attributes</a:t>
            </a:r>
            <a:endParaRPr/>
          </a:p>
        </p:txBody>
      </p:sp>
      <p:sp>
        <p:nvSpPr>
          <p:cNvPr id="518" name="Google Shape;518;p51"/>
          <p:cNvSpPr txBox="1"/>
          <p:nvPr>
            <p:ph idx="1" type="body"/>
          </p:nvPr>
        </p:nvSpPr>
        <p:spPr>
          <a:xfrm>
            <a:off x="457200" y="1219200"/>
            <a:ext cx="8382000" cy="3733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Multi-way split:</a:t>
            </a:r>
            <a:r>
              <a:rPr b="0" i="0" lang="en-US" sz="2800" u="none">
                <a:solidFill>
                  <a:schemeClr val="dk1"/>
                </a:solidFill>
                <a:latin typeface="Arial"/>
                <a:ea typeface="Arial"/>
                <a:cs typeface="Arial"/>
                <a:sym typeface="Arial"/>
              </a:rPr>
              <a:t> Use as many partitions as distinct values. </a:t>
            </a:r>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68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Binary split:</a:t>
            </a:r>
            <a:r>
              <a:rPr b="0" i="0" lang="en-US" sz="2800" u="none">
                <a:solidFill>
                  <a:schemeClr val="dk1"/>
                </a:solidFill>
                <a:latin typeface="Arial"/>
                <a:ea typeface="Arial"/>
                <a:cs typeface="Arial"/>
                <a:sym typeface="Arial"/>
              </a:rPr>
              <a:t>  Divides values into two subsets.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Need to find optimal partitioning.</a:t>
            </a:r>
            <a:endParaRPr/>
          </a:p>
        </p:txBody>
      </p:sp>
      <p:grpSp>
        <p:nvGrpSpPr>
          <p:cNvPr id="519" name="Google Shape;519;p51"/>
          <p:cNvGrpSpPr/>
          <p:nvPr/>
        </p:nvGrpSpPr>
        <p:grpSpPr>
          <a:xfrm>
            <a:off x="2895600" y="2133600"/>
            <a:ext cx="2546350" cy="946150"/>
            <a:chOff x="1824" y="1680"/>
            <a:chExt cx="1604" cy="596"/>
          </a:xfrm>
        </p:grpSpPr>
        <p:sp>
          <p:nvSpPr>
            <p:cNvPr id="520" name="Google Shape;520;p51"/>
            <p:cNvSpPr/>
            <p:nvPr/>
          </p:nvSpPr>
          <p:spPr>
            <a:xfrm>
              <a:off x="2352" y="1680"/>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CarType</a:t>
              </a:r>
              <a:endParaRPr/>
            </a:p>
          </p:txBody>
        </p:sp>
        <p:cxnSp>
          <p:nvCxnSpPr>
            <p:cNvPr id="521" name="Google Shape;521;p51"/>
            <p:cNvCxnSpPr/>
            <p:nvPr/>
          </p:nvCxnSpPr>
          <p:spPr>
            <a:xfrm flipH="1">
              <a:off x="2064" y="1968"/>
              <a:ext cx="576" cy="144"/>
            </a:xfrm>
            <a:prstGeom prst="straightConnector1">
              <a:avLst/>
            </a:prstGeom>
            <a:noFill/>
            <a:ln cap="flat" cmpd="sng" w="9525">
              <a:solidFill>
                <a:schemeClr val="dk1"/>
              </a:solidFill>
              <a:prstDash val="solid"/>
              <a:miter lim="800000"/>
              <a:headEnd len="med" w="med" type="none"/>
              <a:tailEnd len="med" w="med" type="none"/>
            </a:ln>
          </p:spPr>
        </p:cxnSp>
        <p:cxnSp>
          <p:nvCxnSpPr>
            <p:cNvPr id="522" name="Google Shape;522;p51"/>
            <p:cNvCxnSpPr/>
            <p:nvPr/>
          </p:nvCxnSpPr>
          <p:spPr>
            <a:xfrm>
              <a:off x="2640" y="1968"/>
              <a:ext cx="0" cy="288"/>
            </a:xfrm>
            <a:prstGeom prst="straightConnector1">
              <a:avLst/>
            </a:prstGeom>
            <a:noFill/>
            <a:ln cap="flat" cmpd="sng" w="9525">
              <a:solidFill>
                <a:schemeClr val="dk1"/>
              </a:solidFill>
              <a:prstDash val="solid"/>
              <a:miter lim="800000"/>
              <a:headEnd len="med" w="med" type="none"/>
              <a:tailEnd len="med" w="med" type="none"/>
            </a:ln>
          </p:spPr>
        </p:cxnSp>
        <p:cxnSp>
          <p:nvCxnSpPr>
            <p:cNvPr id="523" name="Google Shape;523;p51"/>
            <p:cNvCxnSpPr/>
            <p:nvPr/>
          </p:nvCxnSpPr>
          <p:spPr>
            <a:xfrm>
              <a:off x="2640" y="1968"/>
              <a:ext cx="576" cy="144"/>
            </a:xfrm>
            <a:prstGeom prst="straightConnector1">
              <a:avLst/>
            </a:prstGeom>
            <a:noFill/>
            <a:ln cap="flat" cmpd="sng" w="9525">
              <a:solidFill>
                <a:schemeClr val="dk1"/>
              </a:solidFill>
              <a:prstDash val="solid"/>
              <a:miter lim="800000"/>
              <a:headEnd len="med" w="med" type="none"/>
              <a:tailEnd len="med" w="med" type="none"/>
            </a:ln>
          </p:spPr>
        </p:cxnSp>
        <p:sp>
          <p:nvSpPr>
            <p:cNvPr id="524" name="Google Shape;524;p51"/>
            <p:cNvSpPr txBox="1"/>
            <p:nvPr/>
          </p:nvSpPr>
          <p:spPr>
            <a:xfrm>
              <a:off x="1824" y="1872"/>
              <a:ext cx="492"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Family</a:t>
              </a:r>
              <a:endParaRPr/>
            </a:p>
          </p:txBody>
        </p:sp>
        <p:sp>
          <p:nvSpPr>
            <p:cNvPr id="525" name="Google Shape;525;p51"/>
            <p:cNvSpPr txBox="1"/>
            <p:nvPr/>
          </p:nvSpPr>
          <p:spPr>
            <a:xfrm>
              <a:off x="2208" y="2064"/>
              <a:ext cx="486"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Sports</a:t>
              </a:r>
              <a:endParaRPr/>
            </a:p>
          </p:txBody>
        </p:sp>
        <p:sp>
          <p:nvSpPr>
            <p:cNvPr id="526" name="Google Shape;526;p51"/>
            <p:cNvSpPr txBox="1"/>
            <p:nvPr/>
          </p:nvSpPr>
          <p:spPr>
            <a:xfrm>
              <a:off x="2928" y="1872"/>
              <a:ext cx="500"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Luxury</a:t>
              </a:r>
              <a:endParaRPr/>
            </a:p>
          </p:txBody>
        </p:sp>
      </p:grpSp>
      <p:grpSp>
        <p:nvGrpSpPr>
          <p:cNvPr id="527" name="Google Shape;527;p51"/>
          <p:cNvGrpSpPr/>
          <p:nvPr/>
        </p:nvGrpSpPr>
        <p:grpSpPr>
          <a:xfrm>
            <a:off x="5562600" y="4876800"/>
            <a:ext cx="2752725" cy="914400"/>
            <a:chOff x="3552" y="3216"/>
            <a:chExt cx="1734" cy="576"/>
          </a:xfrm>
        </p:grpSpPr>
        <p:sp>
          <p:nvSpPr>
            <p:cNvPr id="528" name="Google Shape;528;p51"/>
            <p:cNvSpPr/>
            <p:nvPr/>
          </p:nvSpPr>
          <p:spPr>
            <a:xfrm>
              <a:off x="4186"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CarType</a:t>
              </a:r>
              <a:endParaRPr/>
            </a:p>
          </p:txBody>
        </p:sp>
        <p:cxnSp>
          <p:nvCxnSpPr>
            <p:cNvPr id="529" name="Google Shape;529;p51"/>
            <p:cNvCxnSpPr/>
            <p:nvPr/>
          </p:nvCxnSpPr>
          <p:spPr>
            <a:xfrm flipH="1">
              <a:off x="3946"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30" name="Google Shape;530;p51"/>
            <p:cNvCxnSpPr/>
            <p:nvPr/>
          </p:nvCxnSpPr>
          <p:spPr>
            <a:xfrm>
              <a:off x="4474"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31" name="Google Shape;531;p51"/>
            <p:cNvSpPr txBox="1"/>
            <p:nvPr/>
          </p:nvSpPr>
          <p:spPr>
            <a:xfrm>
              <a:off x="3552" y="3360"/>
              <a:ext cx="607"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{Family,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Luxury}</a:t>
              </a:r>
              <a:endParaRPr/>
            </a:p>
          </p:txBody>
        </p:sp>
        <p:sp>
          <p:nvSpPr>
            <p:cNvPr id="532" name="Google Shape;532;p51"/>
            <p:cNvSpPr txBox="1"/>
            <p:nvPr/>
          </p:nvSpPr>
          <p:spPr>
            <a:xfrm>
              <a:off x="4714" y="3456"/>
              <a:ext cx="572"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{Sports}</a:t>
              </a:r>
              <a:endParaRPr/>
            </a:p>
          </p:txBody>
        </p:sp>
      </p:grpSp>
      <p:grpSp>
        <p:nvGrpSpPr>
          <p:cNvPr id="533" name="Google Shape;533;p51"/>
          <p:cNvGrpSpPr/>
          <p:nvPr/>
        </p:nvGrpSpPr>
        <p:grpSpPr>
          <a:xfrm>
            <a:off x="685800" y="4876800"/>
            <a:ext cx="2905125" cy="914400"/>
            <a:chOff x="768" y="3216"/>
            <a:chExt cx="1830" cy="576"/>
          </a:xfrm>
        </p:grpSpPr>
        <p:sp>
          <p:nvSpPr>
            <p:cNvPr id="534" name="Google Shape;534;p51"/>
            <p:cNvSpPr/>
            <p:nvPr/>
          </p:nvSpPr>
          <p:spPr>
            <a:xfrm>
              <a:off x="1494"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CarType</a:t>
              </a:r>
              <a:endParaRPr/>
            </a:p>
          </p:txBody>
        </p:sp>
        <p:cxnSp>
          <p:nvCxnSpPr>
            <p:cNvPr id="535" name="Google Shape;535;p51"/>
            <p:cNvCxnSpPr/>
            <p:nvPr/>
          </p:nvCxnSpPr>
          <p:spPr>
            <a:xfrm flipH="1">
              <a:off x="1254"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36" name="Google Shape;536;p51"/>
            <p:cNvCxnSpPr/>
            <p:nvPr/>
          </p:nvCxnSpPr>
          <p:spPr>
            <a:xfrm>
              <a:off x="1782"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37" name="Google Shape;537;p51"/>
            <p:cNvSpPr txBox="1"/>
            <p:nvPr/>
          </p:nvSpPr>
          <p:spPr>
            <a:xfrm>
              <a:off x="768" y="3360"/>
              <a:ext cx="594"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{Sports, Luxury}</a:t>
              </a:r>
              <a:endParaRPr/>
            </a:p>
          </p:txBody>
        </p:sp>
        <p:sp>
          <p:nvSpPr>
            <p:cNvPr id="538" name="Google Shape;538;p51"/>
            <p:cNvSpPr txBox="1"/>
            <p:nvPr/>
          </p:nvSpPr>
          <p:spPr>
            <a:xfrm>
              <a:off x="2020" y="3456"/>
              <a:ext cx="578"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{Family}</a:t>
              </a:r>
              <a:endParaRPr/>
            </a:p>
          </p:txBody>
        </p:sp>
      </p:grpSp>
      <p:sp>
        <p:nvSpPr>
          <p:cNvPr id="539" name="Google Shape;539;p51"/>
          <p:cNvSpPr txBox="1"/>
          <p:nvPr/>
        </p:nvSpPr>
        <p:spPr>
          <a:xfrm>
            <a:off x="4191000" y="5105400"/>
            <a:ext cx="6080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3" name="Shape 543"/>
        <p:cNvGrpSpPr/>
        <p:nvPr/>
      </p:nvGrpSpPr>
      <p:grpSpPr>
        <a:xfrm>
          <a:off x="0" y="0"/>
          <a:ext cx="0" cy="0"/>
          <a:chOff x="0" y="0"/>
          <a:chExt cx="0" cy="0"/>
        </a:xfrm>
      </p:grpSpPr>
      <p:sp>
        <p:nvSpPr>
          <p:cNvPr id="544" name="Google Shape;544;p52"/>
          <p:cNvSpPr txBox="1"/>
          <p:nvPr>
            <p:ph idx="1" type="body"/>
          </p:nvPr>
        </p:nvSpPr>
        <p:spPr>
          <a:xfrm>
            <a:off x="381000" y="1066800"/>
            <a:ext cx="8382000" cy="5257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Multi-way split:</a:t>
            </a:r>
            <a:r>
              <a:rPr b="0" i="0" lang="en-US" sz="2800" u="none">
                <a:solidFill>
                  <a:schemeClr val="dk1"/>
                </a:solidFill>
                <a:latin typeface="Arial"/>
                <a:ea typeface="Arial"/>
                <a:cs typeface="Arial"/>
                <a:sym typeface="Arial"/>
              </a:rPr>
              <a:t> Use as many partitions as distinct values. </a:t>
            </a:r>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2400" lvl="4" marL="2057400" rtl="0" algn="l">
              <a:lnSpc>
                <a:spcPct val="100000"/>
              </a:lnSpc>
              <a:spcBef>
                <a:spcPts val="640"/>
              </a:spcBef>
              <a:spcAft>
                <a:spcPts val="0"/>
              </a:spcAft>
              <a:buClr>
                <a:schemeClr val="dk1"/>
              </a:buClr>
              <a:buSzPts val="1200"/>
              <a:buFont typeface="Times New Roman"/>
              <a:buNone/>
            </a:pPr>
            <a:r>
              <a:t/>
            </a:r>
            <a:endParaRPr b="0" i="0" sz="1200" u="none">
              <a:solidFill>
                <a:srgbClr val="FF0000"/>
              </a:solidFill>
              <a:latin typeface="Times New Roman"/>
              <a:ea typeface="Times New Roman"/>
              <a:cs typeface="Times New Roman"/>
              <a:sym typeface="Times New Roman"/>
            </a:endParaRPr>
          </a:p>
          <a:p>
            <a:pPr indent="-342900" lvl="0" marL="342900" rtl="0" algn="l">
              <a:lnSpc>
                <a:spcPct val="100000"/>
              </a:lnSpc>
              <a:spcBef>
                <a:spcPts val="28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Binary split:</a:t>
            </a:r>
            <a:r>
              <a:rPr b="0" i="0" lang="en-US" sz="2800" u="none">
                <a:solidFill>
                  <a:schemeClr val="dk1"/>
                </a:solidFill>
                <a:latin typeface="Arial"/>
                <a:ea typeface="Arial"/>
                <a:cs typeface="Arial"/>
                <a:sym typeface="Arial"/>
              </a:rPr>
              <a:t>  Divides values into two subsets.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Need to find optimal partitioning.</a:t>
            </a:r>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What about this split?</a:t>
            </a:r>
            <a:endParaRPr/>
          </a:p>
        </p:txBody>
      </p:sp>
      <p:sp>
        <p:nvSpPr>
          <p:cNvPr id="545" name="Google Shape;545;p5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Ordinal Attributes</a:t>
            </a:r>
            <a:endParaRPr/>
          </a:p>
        </p:txBody>
      </p:sp>
      <p:grpSp>
        <p:nvGrpSpPr>
          <p:cNvPr id="546" name="Google Shape;546;p52"/>
          <p:cNvGrpSpPr/>
          <p:nvPr/>
        </p:nvGrpSpPr>
        <p:grpSpPr>
          <a:xfrm>
            <a:off x="2971800" y="2057400"/>
            <a:ext cx="2457450" cy="946150"/>
            <a:chOff x="1853" y="1248"/>
            <a:chExt cx="1548" cy="596"/>
          </a:xfrm>
        </p:grpSpPr>
        <p:sp>
          <p:nvSpPr>
            <p:cNvPr id="547" name="Google Shape;547;p52"/>
            <p:cNvSpPr/>
            <p:nvPr/>
          </p:nvSpPr>
          <p:spPr>
            <a:xfrm>
              <a:off x="2352" y="1248"/>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48" name="Google Shape;548;p52"/>
            <p:cNvCxnSpPr/>
            <p:nvPr/>
          </p:nvCxnSpPr>
          <p:spPr>
            <a:xfrm flipH="1">
              <a:off x="2064" y="1536"/>
              <a:ext cx="576" cy="144"/>
            </a:xfrm>
            <a:prstGeom prst="straightConnector1">
              <a:avLst/>
            </a:prstGeom>
            <a:noFill/>
            <a:ln cap="flat" cmpd="sng" w="9525">
              <a:solidFill>
                <a:schemeClr val="dk1"/>
              </a:solidFill>
              <a:prstDash val="solid"/>
              <a:miter lim="800000"/>
              <a:headEnd len="med" w="med" type="none"/>
              <a:tailEnd len="med" w="med" type="none"/>
            </a:ln>
          </p:spPr>
        </p:cxnSp>
        <p:cxnSp>
          <p:nvCxnSpPr>
            <p:cNvPr id="549" name="Google Shape;549;p52"/>
            <p:cNvCxnSpPr/>
            <p:nvPr/>
          </p:nvCxnSpPr>
          <p:spPr>
            <a:xfrm>
              <a:off x="2640" y="1536"/>
              <a:ext cx="0" cy="288"/>
            </a:xfrm>
            <a:prstGeom prst="straightConnector1">
              <a:avLst/>
            </a:prstGeom>
            <a:noFill/>
            <a:ln cap="flat" cmpd="sng" w="9525">
              <a:solidFill>
                <a:schemeClr val="dk1"/>
              </a:solidFill>
              <a:prstDash val="solid"/>
              <a:miter lim="800000"/>
              <a:headEnd len="med" w="med" type="none"/>
              <a:tailEnd len="med" w="med" type="none"/>
            </a:ln>
          </p:spPr>
        </p:cxnSp>
        <p:cxnSp>
          <p:nvCxnSpPr>
            <p:cNvPr id="550" name="Google Shape;550;p52"/>
            <p:cNvCxnSpPr/>
            <p:nvPr/>
          </p:nvCxnSpPr>
          <p:spPr>
            <a:xfrm>
              <a:off x="2640" y="1536"/>
              <a:ext cx="576" cy="144"/>
            </a:xfrm>
            <a:prstGeom prst="straightConnector1">
              <a:avLst/>
            </a:prstGeom>
            <a:noFill/>
            <a:ln cap="flat" cmpd="sng" w="9525">
              <a:solidFill>
                <a:schemeClr val="dk1"/>
              </a:solidFill>
              <a:prstDash val="solid"/>
              <a:miter lim="800000"/>
              <a:headEnd len="med" w="med" type="none"/>
              <a:tailEnd len="med" w="med" type="none"/>
            </a:ln>
          </p:spPr>
        </p:cxnSp>
        <p:sp>
          <p:nvSpPr>
            <p:cNvPr id="551" name="Google Shape;551;p52"/>
            <p:cNvSpPr txBox="1"/>
            <p:nvPr/>
          </p:nvSpPr>
          <p:spPr>
            <a:xfrm>
              <a:off x="1853" y="1440"/>
              <a:ext cx="435"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a:t>
              </a:r>
              <a:endParaRPr/>
            </a:p>
          </p:txBody>
        </p:sp>
        <p:sp>
          <p:nvSpPr>
            <p:cNvPr id="552" name="Google Shape;552;p52"/>
            <p:cNvSpPr txBox="1"/>
            <p:nvPr/>
          </p:nvSpPr>
          <p:spPr>
            <a:xfrm>
              <a:off x="2167" y="1632"/>
              <a:ext cx="571"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a:t>
              </a:r>
              <a:endParaRPr/>
            </a:p>
          </p:txBody>
        </p:sp>
        <p:sp>
          <p:nvSpPr>
            <p:cNvPr id="553" name="Google Shape;553;p52"/>
            <p:cNvSpPr txBox="1"/>
            <p:nvPr/>
          </p:nvSpPr>
          <p:spPr>
            <a:xfrm>
              <a:off x="2958" y="1440"/>
              <a:ext cx="443"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Large</a:t>
              </a:r>
              <a:endParaRPr/>
            </a:p>
          </p:txBody>
        </p:sp>
      </p:grpSp>
      <p:grpSp>
        <p:nvGrpSpPr>
          <p:cNvPr id="554" name="Google Shape;554;p52"/>
          <p:cNvGrpSpPr/>
          <p:nvPr/>
        </p:nvGrpSpPr>
        <p:grpSpPr>
          <a:xfrm>
            <a:off x="5562600" y="4267200"/>
            <a:ext cx="2774950" cy="914400"/>
            <a:chOff x="3513" y="3216"/>
            <a:chExt cx="1748" cy="576"/>
          </a:xfrm>
        </p:grpSpPr>
        <p:sp>
          <p:nvSpPr>
            <p:cNvPr id="555" name="Google Shape;555;p52"/>
            <p:cNvSpPr/>
            <p:nvPr/>
          </p:nvSpPr>
          <p:spPr>
            <a:xfrm>
              <a:off x="4186"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56" name="Google Shape;556;p52"/>
            <p:cNvCxnSpPr/>
            <p:nvPr/>
          </p:nvCxnSpPr>
          <p:spPr>
            <a:xfrm flipH="1">
              <a:off x="3946"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57" name="Google Shape;557;p52"/>
            <p:cNvCxnSpPr/>
            <p:nvPr/>
          </p:nvCxnSpPr>
          <p:spPr>
            <a:xfrm>
              <a:off x="4474"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58" name="Google Shape;558;p52"/>
            <p:cNvSpPr txBox="1"/>
            <p:nvPr/>
          </p:nvSpPr>
          <p:spPr>
            <a:xfrm>
              <a:off x="3513" y="3360"/>
              <a:ext cx="686"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Large}</a:t>
              </a:r>
              <a:endParaRPr/>
            </a:p>
          </p:txBody>
        </p:sp>
        <p:sp>
          <p:nvSpPr>
            <p:cNvPr id="559" name="Google Shape;559;p52"/>
            <p:cNvSpPr txBox="1"/>
            <p:nvPr/>
          </p:nvSpPr>
          <p:spPr>
            <a:xfrm>
              <a:off x="4740" y="3456"/>
              <a:ext cx="521"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a:t>
              </a:r>
              <a:endParaRPr/>
            </a:p>
          </p:txBody>
        </p:sp>
      </p:grpSp>
      <p:grpSp>
        <p:nvGrpSpPr>
          <p:cNvPr id="560" name="Google Shape;560;p52"/>
          <p:cNvGrpSpPr/>
          <p:nvPr/>
        </p:nvGrpSpPr>
        <p:grpSpPr>
          <a:xfrm>
            <a:off x="762000" y="4267200"/>
            <a:ext cx="2997200" cy="914400"/>
            <a:chOff x="768" y="3216"/>
            <a:chExt cx="1794" cy="576"/>
          </a:xfrm>
        </p:grpSpPr>
        <p:sp>
          <p:nvSpPr>
            <p:cNvPr id="561" name="Google Shape;561;p52"/>
            <p:cNvSpPr/>
            <p:nvPr/>
          </p:nvSpPr>
          <p:spPr>
            <a:xfrm>
              <a:off x="1494"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62" name="Google Shape;562;p52"/>
            <p:cNvCxnSpPr/>
            <p:nvPr/>
          </p:nvCxnSpPr>
          <p:spPr>
            <a:xfrm flipH="1">
              <a:off x="1254"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63" name="Google Shape;563;p52"/>
            <p:cNvCxnSpPr/>
            <p:nvPr/>
          </p:nvCxnSpPr>
          <p:spPr>
            <a:xfrm>
              <a:off x="1782"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64" name="Google Shape;564;p52"/>
            <p:cNvSpPr txBox="1"/>
            <p:nvPr/>
          </p:nvSpPr>
          <p:spPr>
            <a:xfrm>
              <a:off x="768" y="3360"/>
              <a:ext cx="594"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 Medium}</a:t>
              </a:r>
              <a:endParaRPr/>
            </a:p>
          </p:txBody>
        </p:sp>
        <p:sp>
          <p:nvSpPr>
            <p:cNvPr id="565" name="Google Shape;565;p52"/>
            <p:cNvSpPr txBox="1"/>
            <p:nvPr/>
          </p:nvSpPr>
          <p:spPr>
            <a:xfrm>
              <a:off x="2059" y="3456"/>
              <a:ext cx="503"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{Large}</a:t>
              </a:r>
              <a:endParaRPr/>
            </a:p>
          </p:txBody>
        </p:sp>
      </p:grpSp>
      <p:sp>
        <p:nvSpPr>
          <p:cNvPr id="566" name="Google Shape;566;p52"/>
          <p:cNvSpPr txBox="1"/>
          <p:nvPr/>
        </p:nvSpPr>
        <p:spPr>
          <a:xfrm>
            <a:off x="4267200" y="4419600"/>
            <a:ext cx="6080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OR</a:t>
            </a:r>
            <a:endParaRPr/>
          </a:p>
        </p:txBody>
      </p:sp>
      <p:grpSp>
        <p:nvGrpSpPr>
          <p:cNvPr id="567" name="Google Shape;567;p52"/>
          <p:cNvGrpSpPr/>
          <p:nvPr/>
        </p:nvGrpSpPr>
        <p:grpSpPr>
          <a:xfrm>
            <a:off x="4289425" y="5486400"/>
            <a:ext cx="3101975" cy="914400"/>
            <a:chOff x="768" y="3216"/>
            <a:chExt cx="1856" cy="576"/>
          </a:xfrm>
        </p:grpSpPr>
        <p:sp>
          <p:nvSpPr>
            <p:cNvPr id="568" name="Google Shape;568;p52"/>
            <p:cNvSpPr/>
            <p:nvPr/>
          </p:nvSpPr>
          <p:spPr>
            <a:xfrm>
              <a:off x="1494"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69" name="Google Shape;569;p52"/>
            <p:cNvCxnSpPr/>
            <p:nvPr/>
          </p:nvCxnSpPr>
          <p:spPr>
            <a:xfrm flipH="1">
              <a:off x="1254"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70" name="Google Shape;570;p52"/>
            <p:cNvCxnSpPr/>
            <p:nvPr/>
          </p:nvCxnSpPr>
          <p:spPr>
            <a:xfrm>
              <a:off x="1782"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71" name="Google Shape;571;p52"/>
            <p:cNvSpPr txBox="1"/>
            <p:nvPr/>
          </p:nvSpPr>
          <p:spPr>
            <a:xfrm>
              <a:off x="768" y="3360"/>
              <a:ext cx="594"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 Large}</a:t>
              </a:r>
              <a:endParaRPr/>
            </a:p>
          </p:txBody>
        </p:sp>
        <p:sp>
          <p:nvSpPr>
            <p:cNvPr id="572" name="Google Shape;572;p52"/>
            <p:cNvSpPr txBox="1"/>
            <p:nvPr/>
          </p:nvSpPr>
          <p:spPr>
            <a:xfrm>
              <a:off x="2000" y="3456"/>
              <a:ext cx="624"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6" name="Shape 576"/>
        <p:cNvGrpSpPr/>
        <p:nvPr/>
      </p:nvGrpSpPr>
      <p:grpSpPr>
        <a:xfrm>
          <a:off x="0" y="0"/>
          <a:ext cx="0" cy="0"/>
          <a:chOff x="0" y="0"/>
          <a:chExt cx="0" cy="0"/>
        </a:xfrm>
      </p:grpSpPr>
      <p:sp>
        <p:nvSpPr>
          <p:cNvPr id="577" name="Google Shape;577;p53"/>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Continuous Attributes</a:t>
            </a:r>
            <a:endParaRPr/>
          </a:p>
        </p:txBody>
      </p:sp>
      <p:sp>
        <p:nvSpPr>
          <p:cNvPr id="578" name="Google Shape;578;p5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Different ways of handling</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rgbClr val="CC3300"/>
                </a:solidFill>
                <a:latin typeface="Arial"/>
                <a:ea typeface="Arial"/>
                <a:cs typeface="Arial"/>
                <a:sym typeface="Arial"/>
              </a:rPr>
              <a:t>Discretization</a:t>
            </a:r>
            <a:r>
              <a:rPr b="0" i="0" lang="en-US" sz="2800" u="none">
                <a:solidFill>
                  <a:schemeClr val="dk1"/>
                </a:solidFill>
                <a:latin typeface="Arial"/>
                <a:ea typeface="Arial"/>
                <a:cs typeface="Arial"/>
                <a:sym typeface="Arial"/>
              </a:rPr>
              <a:t> to form an ordinal categorical attribute</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 Static – discretize once at the beginning</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 Dynamic – ranges can be found by equal interval 		bucketing, equal frequency bucketing</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(percentiles), or clustering.</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rgbClr val="CC3300"/>
              </a:solidFill>
              <a:latin typeface="Times New Roman"/>
              <a:ea typeface="Times New Roman"/>
              <a:cs typeface="Times New Roman"/>
              <a:sym typeface="Times New Roman"/>
            </a:endParaRPr>
          </a:p>
          <a:p>
            <a:pPr indent="-342900" lvl="1" marL="800100" rtl="0" algn="l">
              <a:lnSpc>
                <a:spcPct val="100000"/>
              </a:lnSpc>
              <a:spcBef>
                <a:spcPts val="280"/>
              </a:spcBef>
              <a:spcAft>
                <a:spcPts val="0"/>
              </a:spcAft>
              <a:buClr>
                <a:srgbClr val="0C7B9C"/>
              </a:buClr>
              <a:buSzPts val="2800"/>
              <a:buFont typeface="Arial"/>
              <a:buChar char="–"/>
            </a:pPr>
            <a:r>
              <a:rPr b="0" i="0" lang="en-US" sz="2800" u="none">
                <a:solidFill>
                  <a:srgbClr val="CC3300"/>
                </a:solidFill>
                <a:latin typeface="Arial"/>
                <a:ea typeface="Arial"/>
                <a:cs typeface="Arial"/>
                <a:sym typeface="Arial"/>
              </a:rPr>
              <a:t>Binary Decision</a:t>
            </a:r>
            <a:r>
              <a:rPr b="0" i="0" lang="en-US" sz="2800" u="none">
                <a:solidFill>
                  <a:schemeClr val="dk1"/>
                </a:solidFill>
                <a:latin typeface="Arial"/>
                <a:ea typeface="Arial"/>
                <a:cs typeface="Arial"/>
                <a:sym typeface="Arial"/>
              </a:rPr>
              <a:t>: (A &lt; v) or (A ≥ v)</a:t>
            </a:r>
            <a:endParaRPr b="0" i="0" sz="2800" u="none">
              <a:solidFill>
                <a:schemeClr val="dk1"/>
              </a:solidFill>
              <a:latin typeface="Arial"/>
              <a:ea typeface="Arial"/>
              <a:cs typeface="Arial"/>
              <a:sym typeface="Arial"/>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 consider all possible splits and finds the best cut</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 can be more compute intensive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2" name="Shape 582"/>
        <p:cNvGrpSpPr/>
        <p:nvPr/>
      </p:nvGrpSpPr>
      <p:grpSpPr>
        <a:xfrm>
          <a:off x="0" y="0"/>
          <a:ext cx="0" cy="0"/>
          <a:chOff x="0" y="0"/>
          <a:chExt cx="0" cy="0"/>
        </a:xfrm>
      </p:grpSpPr>
      <p:sp>
        <p:nvSpPr>
          <p:cNvPr id="583" name="Google Shape;583;p54"/>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Continuous Attributes</a:t>
            </a:r>
            <a:endParaRPr/>
          </a:p>
        </p:txBody>
      </p:sp>
      <p:pic>
        <p:nvPicPr>
          <p:cNvPr id="584" name="Google Shape;584;p54"/>
          <p:cNvPicPr preferRelativeResize="0"/>
          <p:nvPr>
            <p:ph idx="1" type="body"/>
          </p:nvPr>
        </p:nvPicPr>
        <p:blipFill rotWithShape="1">
          <a:blip r:embed="rId3">
            <a:alphaModFix/>
          </a:blip>
          <a:srcRect b="0" l="0" r="0" t="0"/>
          <a:stretch/>
        </p:blipFill>
        <p:spPr>
          <a:xfrm>
            <a:off x="738187" y="1746250"/>
            <a:ext cx="7608887" cy="3282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8" name="Shape 588"/>
        <p:cNvGrpSpPr/>
        <p:nvPr/>
      </p:nvGrpSpPr>
      <p:grpSpPr>
        <a:xfrm>
          <a:off x="0" y="0"/>
          <a:ext cx="0" cy="0"/>
          <a:chOff x="0" y="0"/>
          <a:chExt cx="0" cy="0"/>
        </a:xfrm>
      </p:grpSpPr>
      <p:sp>
        <p:nvSpPr>
          <p:cNvPr id="589" name="Google Shape;589;p5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Induction</a:t>
            </a:r>
            <a:endParaRPr/>
          </a:p>
        </p:txBody>
      </p:sp>
      <p:sp>
        <p:nvSpPr>
          <p:cNvPr id="590" name="Google Shape;590;p5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strategy.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Split the records based on an attribute test that optimizes certain criterion.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Issues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how to split the records</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specify the attribute test condition?</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rgbClr val="FF0000"/>
                </a:solidFill>
                <a:latin typeface="Arial"/>
                <a:ea typeface="Arial"/>
                <a:cs typeface="Arial"/>
                <a:sym typeface="Arial"/>
              </a:rPr>
              <a:t>How to determine the best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when to stop splitting</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4" name="Shape 594"/>
        <p:cNvGrpSpPr/>
        <p:nvPr/>
      </p:nvGrpSpPr>
      <p:grpSpPr>
        <a:xfrm>
          <a:off x="0" y="0"/>
          <a:ext cx="0" cy="0"/>
          <a:chOff x="0" y="0"/>
          <a:chExt cx="0" cy="0"/>
        </a:xfrm>
      </p:grpSpPr>
      <p:sp>
        <p:nvSpPr>
          <p:cNvPr id="595" name="Google Shape;595;p5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determine the Best Split</a:t>
            </a:r>
            <a:endParaRPr/>
          </a:p>
        </p:txBody>
      </p:sp>
      <p:pic>
        <p:nvPicPr>
          <p:cNvPr id="596" name="Google Shape;596;p56"/>
          <p:cNvPicPr preferRelativeResize="0"/>
          <p:nvPr>
            <p:ph idx="1" type="body"/>
          </p:nvPr>
        </p:nvPicPr>
        <p:blipFill rotWithShape="1">
          <a:blip r:embed="rId3">
            <a:alphaModFix/>
          </a:blip>
          <a:srcRect b="0" l="0" r="0" t="0"/>
          <a:stretch/>
        </p:blipFill>
        <p:spPr>
          <a:xfrm>
            <a:off x="381000" y="2260600"/>
            <a:ext cx="8545512" cy="2006600"/>
          </a:xfrm>
          <a:prstGeom prst="rect">
            <a:avLst/>
          </a:prstGeom>
          <a:noFill/>
          <a:ln>
            <a:noFill/>
          </a:ln>
        </p:spPr>
      </p:pic>
      <p:sp>
        <p:nvSpPr>
          <p:cNvPr id="597" name="Google Shape;597;p56"/>
          <p:cNvSpPr txBox="1"/>
          <p:nvPr/>
        </p:nvSpPr>
        <p:spPr>
          <a:xfrm>
            <a:off x="2286000" y="1219200"/>
            <a:ext cx="51054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Before Splitting: 10 records of class 0,</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10 records of class 1</a:t>
            </a:r>
            <a:endParaRPr/>
          </a:p>
        </p:txBody>
      </p:sp>
      <p:sp>
        <p:nvSpPr>
          <p:cNvPr id="598" name="Google Shape;598;p56"/>
          <p:cNvSpPr txBox="1"/>
          <p:nvPr/>
        </p:nvSpPr>
        <p:spPr>
          <a:xfrm>
            <a:off x="1981200" y="5119687"/>
            <a:ext cx="5105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Which test condition is the best?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2" name="Shape 602"/>
        <p:cNvGrpSpPr/>
        <p:nvPr/>
      </p:nvGrpSpPr>
      <p:grpSpPr>
        <a:xfrm>
          <a:off x="0" y="0"/>
          <a:ext cx="0" cy="0"/>
          <a:chOff x="0" y="0"/>
          <a:chExt cx="0" cy="0"/>
        </a:xfrm>
      </p:grpSpPr>
      <p:sp>
        <p:nvSpPr>
          <p:cNvPr id="603" name="Google Shape;603;p5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determine the Best Split</a:t>
            </a:r>
            <a:endParaRPr/>
          </a:p>
        </p:txBody>
      </p:sp>
      <p:sp>
        <p:nvSpPr>
          <p:cNvPr id="604" name="Google Shape;604;p5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approach: </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Nodes with </a:t>
            </a:r>
            <a:r>
              <a:rPr b="0" i="0" lang="en-US" sz="2800" u="none">
                <a:solidFill>
                  <a:srgbClr val="FF0000"/>
                </a:solidFill>
                <a:latin typeface="Arial"/>
                <a:ea typeface="Arial"/>
                <a:cs typeface="Arial"/>
                <a:sym typeface="Arial"/>
              </a:rPr>
              <a:t>homogeneous</a:t>
            </a:r>
            <a:r>
              <a:rPr b="0" i="0" lang="en-US" sz="2800" u="none">
                <a:solidFill>
                  <a:schemeClr val="dk1"/>
                </a:solidFill>
                <a:latin typeface="Arial"/>
                <a:ea typeface="Arial"/>
                <a:cs typeface="Arial"/>
                <a:sym typeface="Arial"/>
              </a:rPr>
              <a:t> class distribution are preferred</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Need a measure of node impurity:</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pic>
        <p:nvPicPr>
          <p:cNvPr id="605" name="Google Shape;605;p57"/>
          <p:cNvPicPr preferRelativeResize="0"/>
          <p:nvPr>
            <p:ph idx="1" type="body"/>
          </p:nvPr>
        </p:nvPicPr>
        <p:blipFill rotWithShape="1">
          <a:blip r:embed="rId3">
            <a:alphaModFix/>
          </a:blip>
          <a:srcRect b="0" l="0" r="0" t="0"/>
          <a:stretch/>
        </p:blipFill>
        <p:spPr>
          <a:xfrm>
            <a:off x="2209800" y="3733800"/>
            <a:ext cx="912812" cy="815975"/>
          </a:xfrm>
          <a:prstGeom prst="rect">
            <a:avLst/>
          </a:prstGeom>
          <a:noFill/>
          <a:ln>
            <a:noFill/>
          </a:ln>
        </p:spPr>
      </p:pic>
      <p:pic>
        <p:nvPicPr>
          <p:cNvPr id="606" name="Google Shape;606;p57"/>
          <p:cNvPicPr preferRelativeResize="0"/>
          <p:nvPr>
            <p:ph idx="4294967295" type="body"/>
          </p:nvPr>
        </p:nvPicPr>
        <p:blipFill rotWithShape="1">
          <a:blip r:embed="rId4">
            <a:alphaModFix/>
          </a:blip>
          <a:srcRect b="0" l="0" r="0" t="0"/>
          <a:stretch/>
        </p:blipFill>
        <p:spPr>
          <a:xfrm>
            <a:off x="5715000" y="3733800"/>
            <a:ext cx="912812" cy="815975"/>
          </a:xfrm>
          <a:prstGeom prst="rect">
            <a:avLst/>
          </a:prstGeom>
          <a:noFill/>
          <a:ln>
            <a:noFill/>
          </a:ln>
        </p:spPr>
      </p:pic>
      <p:sp>
        <p:nvSpPr>
          <p:cNvPr id="607" name="Google Shape;607;p57"/>
          <p:cNvSpPr txBox="1"/>
          <p:nvPr/>
        </p:nvSpPr>
        <p:spPr>
          <a:xfrm>
            <a:off x="1371600" y="4724400"/>
            <a:ext cx="28194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Non-homogeneous,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High degree of impurity</a:t>
            </a:r>
            <a:endParaRPr/>
          </a:p>
        </p:txBody>
      </p:sp>
      <p:sp>
        <p:nvSpPr>
          <p:cNvPr id="608" name="Google Shape;608;p57"/>
          <p:cNvSpPr txBox="1"/>
          <p:nvPr/>
        </p:nvSpPr>
        <p:spPr>
          <a:xfrm>
            <a:off x="5181600" y="4724400"/>
            <a:ext cx="28194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Homogeneous,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Low degree of impurity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2" name="Shape 612"/>
        <p:cNvGrpSpPr/>
        <p:nvPr/>
      </p:nvGrpSpPr>
      <p:grpSpPr>
        <a:xfrm>
          <a:off x="0" y="0"/>
          <a:ext cx="0" cy="0"/>
          <a:chOff x="0" y="0"/>
          <a:chExt cx="0" cy="0"/>
        </a:xfrm>
      </p:grpSpPr>
      <p:sp>
        <p:nvSpPr>
          <p:cNvPr id="613" name="Google Shape;613;p5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Measures of Node Impurity</a:t>
            </a:r>
            <a:endParaRPr/>
          </a:p>
        </p:txBody>
      </p:sp>
      <p:sp>
        <p:nvSpPr>
          <p:cNvPr id="614" name="Google Shape;614;p5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Gini Index</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Entropy</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Misclassification 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3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Illustrating Classification Task</a:t>
            </a:r>
            <a:endParaRPr/>
          </a:p>
        </p:txBody>
      </p:sp>
      <p:pic>
        <p:nvPicPr>
          <p:cNvPr id="120" name="Google Shape;120;p32"/>
          <p:cNvPicPr preferRelativeResize="0"/>
          <p:nvPr>
            <p:ph idx="1" type="body"/>
          </p:nvPr>
        </p:nvPicPr>
        <p:blipFill rotWithShape="1">
          <a:blip r:embed="rId3">
            <a:alphaModFix/>
          </a:blip>
          <a:srcRect b="0" l="0" r="0" t="0"/>
          <a:stretch/>
        </p:blipFill>
        <p:spPr>
          <a:xfrm>
            <a:off x="1093787" y="1143000"/>
            <a:ext cx="6951662" cy="518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8" name="Shape 618"/>
        <p:cNvGrpSpPr/>
        <p:nvPr/>
      </p:nvGrpSpPr>
      <p:grpSpPr>
        <a:xfrm>
          <a:off x="0" y="0"/>
          <a:ext cx="0" cy="0"/>
          <a:chOff x="0" y="0"/>
          <a:chExt cx="0" cy="0"/>
        </a:xfrm>
      </p:grpSpPr>
      <p:sp>
        <p:nvSpPr>
          <p:cNvPr id="619" name="Google Shape;619;p5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Find the Best Split</a:t>
            </a:r>
            <a:endParaRPr/>
          </a:p>
        </p:txBody>
      </p:sp>
      <p:sp>
        <p:nvSpPr>
          <p:cNvPr id="620" name="Google Shape;620;p59"/>
          <p:cNvSpPr/>
          <p:nvPr/>
        </p:nvSpPr>
        <p:spPr>
          <a:xfrm>
            <a:off x="6477000" y="1828800"/>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a:t>
            </a:r>
            <a:endParaRPr/>
          </a:p>
        </p:txBody>
      </p:sp>
      <p:cxnSp>
        <p:nvCxnSpPr>
          <p:cNvPr id="621" name="Google Shape;621;p59"/>
          <p:cNvCxnSpPr/>
          <p:nvPr/>
        </p:nvCxnSpPr>
        <p:spPr>
          <a:xfrm flipH="1">
            <a:off x="5902325" y="2286000"/>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622" name="Google Shape;622;p59"/>
          <p:cNvCxnSpPr/>
          <p:nvPr/>
        </p:nvCxnSpPr>
        <p:spPr>
          <a:xfrm>
            <a:off x="7010400" y="2286000"/>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623" name="Google Shape;623;p59"/>
          <p:cNvSpPr txBox="1"/>
          <p:nvPr/>
        </p:nvSpPr>
        <p:spPr>
          <a:xfrm>
            <a:off x="5629275" y="2401887"/>
            <a:ext cx="5397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Yes</a:t>
            </a:r>
            <a:endParaRPr/>
          </a:p>
        </p:txBody>
      </p:sp>
      <p:sp>
        <p:nvSpPr>
          <p:cNvPr id="624" name="Google Shape;624;p59"/>
          <p:cNvSpPr txBox="1"/>
          <p:nvPr/>
        </p:nvSpPr>
        <p:spPr>
          <a:xfrm>
            <a:off x="8118475" y="2401887"/>
            <a:ext cx="46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a:t>
            </a:r>
            <a:endParaRPr/>
          </a:p>
        </p:txBody>
      </p:sp>
      <p:sp>
        <p:nvSpPr>
          <p:cNvPr id="625" name="Google Shape;625;p59"/>
          <p:cNvSpPr txBox="1"/>
          <p:nvPr/>
        </p:nvSpPr>
        <p:spPr>
          <a:xfrm>
            <a:off x="5486400" y="30114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N3</a:t>
            </a:r>
            <a:endParaRPr/>
          </a:p>
        </p:txBody>
      </p:sp>
      <p:sp>
        <p:nvSpPr>
          <p:cNvPr id="626" name="Google Shape;626;p59"/>
          <p:cNvSpPr txBox="1"/>
          <p:nvPr/>
        </p:nvSpPr>
        <p:spPr>
          <a:xfrm>
            <a:off x="7673975" y="30114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N4</a:t>
            </a:r>
            <a:endParaRPr/>
          </a:p>
        </p:txBody>
      </p:sp>
      <p:sp>
        <p:nvSpPr>
          <p:cNvPr id="627" name="Google Shape;627;p59"/>
          <p:cNvSpPr/>
          <p:nvPr/>
        </p:nvSpPr>
        <p:spPr>
          <a:xfrm>
            <a:off x="1447800" y="1752600"/>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endParaRPr/>
          </a:p>
        </p:txBody>
      </p:sp>
      <p:cxnSp>
        <p:nvCxnSpPr>
          <p:cNvPr id="628" name="Google Shape;628;p59"/>
          <p:cNvCxnSpPr/>
          <p:nvPr/>
        </p:nvCxnSpPr>
        <p:spPr>
          <a:xfrm flipH="1">
            <a:off x="873125" y="2209800"/>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629" name="Google Shape;629;p59"/>
          <p:cNvCxnSpPr/>
          <p:nvPr/>
        </p:nvCxnSpPr>
        <p:spPr>
          <a:xfrm>
            <a:off x="1981200" y="2209800"/>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630" name="Google Shape;630;p59"/>
          <p:cNvSpPr txBox="1"/>
          <p:nvPr/>
        </p:nvSpPr>
        <p:spPr>
          <a:xfrm>
            <a:off x="600075" y="2325687"/>
            <a:ext cx="5397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Yes</a:t>
            </a:r>
            <a:endParaRPr/>
          </a:p>
        </p:txBody>
      </p:sp>
      <p:sp>
        <p:nvSpPr>
          <p:cNvPr id="631" name="Google Shape;631;p59"/>
          <p:cNvSpPr txBox="1"/>
          <p:nvPr/>
        </p:nvSpPr>
        <p:spPr>
          <a:xfrm>
            <a:off x="3089275" y="2325687"/>
            <a:ext cx="46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a:t>
            </a:r>
            <a:endParaRPr/>
          </a:p>
        </p:txBody>
      </p:sp>
      <p:sp>
        <p:nvSpPr>
          <p:cNvPr id="632" name="Google Shape;632;p59"/>
          <p:cNvSpPr txBox="1"/>
          <p:nvPr/>
        </p:nvSpPr>
        <p:spPr>
          <a:xfrm>
            <a:off x="457200" y="29352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N1</a:t>
            </a:r>
            <a:endParaRPr/>
          </a:p>
        </p:txBody>
      </p:sp>
      <p:sp>
        <p:nvSpPr>
          <p:cNvPr id="633" name="Google Shape;633;p59"/>
          <p:cNvSpPr txBox="1"/>
          <p:nvPr/>
        </p:nvSpPr>
        <p:spPr>
          <a:xfrm>
            <a:off x="2644775" y="29352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N2</a:t>
            </a:r>
            <a:endParaRPr/>
          </a:p>
        </p:txBody>
      </p:sp>
      <p:sp>
        <p:nvSpPr>
          <p:cNvPr id="634" name="Google Shape;634;p59"/>
          <p:cNvSpPr txBox="1"/>
          <p:nvPr/>
        </p:nvSpPr>
        <p:spPr>
          <a:xfrm>
            <a:off x="1905000" y="1066800"/>
            <a:ext cx="1981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Before Splitting:</a:t>
            </a:r>
            <a:endParaRPr/>
          </a:p>
        </p:txBody>
      </p:sp>
      <p:pic>
        <p:nvPicPr>
          <p:cNvPr id="635" name="Google Shape;635;p59"/>
          <p:cNvPicPr preferRelativeResize="0"/>
          <p:nvPr>
            <p:ph idx="1" type="body"/>
          </p:nvPr>
        </p:nvPicPr>
        <p:blipFill rotWithShape="1">
          <a:blip r:embed="rId3">
            <a:alphaModFix/>
          </a:blip>
          <a:srcRect b="0" l="0" r="0" t="0"/>
          <a:stretch/>
        </p:blipFill>
        <p:spPr>
          <a:xfrm>
            <a:off x="76200" y="3581400"/>
            <a:ext cx="1676400" cy="698500"/>
          </a:xfrm>
          <a:prstGeom prst="rect">
            <a:avLst/>
          </a:prstGeom>
          <a:noFill/>
          <a:ln>
            <a:noFill/>
          </a:ln>
        </p:spPr>
      </p:pic>
      <p:pic>
        <p:nvPicPr>
          <p:cNvPr id="636" name="Google Shape;636;p59"/>
          <p:cNvPicPr preferRelativeResize="0"/>
          <p:nvPr/>
        </p:nvPicPr>
        <p:blipFill rotWithShape="1">
          <a:blip r:embed="rId4">
            <a:alphaModFix/>
          </a:blip>
          <a:srcRect b="0" l="0" r="0" t="0"/>
          <a:stretch/>
        </p:blipFill>
        <p:spPr>
          <a:xfrm>
            <a:off x="2366962" y="3586162"/>
            <a:ext cx="1636712" cy="681037"/>
          </a:xfrm>
          <a:prstGeom prst="rect">
            <a:avLst/>
          </a:prstGeom>
          <a:noFill/>
          <a:ln>
            <a:noFill/>
          </a:ln>
        </p:spPr>
      </p:pic>
      <p:pic>
        <p:nvPicPr>
          <p:cNvPr id="637" name="Google Shape;637;p59"/>
          <p:cNvPicPr preferRelativeResize="0"/>
          <p:nvPr/>
        </p:nvPicPr>
        <p:blipFill rotWithShape="1">
          <a:blip r:embed="rId5">
            <a:alphaModFix/>
          </a:blip>
          <a:srcRect b="0" l="0" r="0" t="0"/>
          <a:stretch/>
        </p:blipFill>
        <p:spPr>
          <a:xfrm>
            <a:off x="5105400" y="3581400"/>
            <a:ext cx="1676400" cy="698500"/>
          </a:xfrm>
          <a:prstGeom prst="rect">
            <a:avLst/>
          </a:prstGeom>
          <a:noFill/>
          <a:ln>
            <a:noFill/>
          </a:ln>
        </p:spPr>
      </p:pic>
      <p:pic>
        <p:nvPicPr>
          <p:cNvPr id="638" name="Google Shape;638;p59"/>
          <p:cNvPicPr preferRelativeResize="0"/>
          <p:nvPr/>
        </p:nvPicPr>
        <p:blipFill rotWithShape="1">
          <a:blip r:embed="rId6">
            <a:alphaModFix/>
          </a:blip>
          <a:srcRect b="0" l="0" r="0" t="0"/>
          <a:stretch/>
        </p:blipFill>
        <p:spPr>
          <a:xfrm>
            <a:off x="7391400" y="3586162"/>
            <a:ext cx="1635125" cy="681037"/>
          </a:xfrm>
          <a:prstGeom prst="rect">
            <a:avLst/>
          </a:prstGeom>
          <a:noFill/>
          <a:ln>
            <a:noFill/>
          </a:ln>
        </p:spPr>
      </p:pic>
      <p:pic>
        <p:nvPicPr>
          <p:cNvPr id="639" name="Google Shape;639;p59"/>
          <p:cNvPicPr preferRelativeResize="0"/>
          <p:nvPr/>
        </p:nvPicPr>
        <p:blipFill rotWithShape="1">
          <a:blip r:embed="rId7">
            <a:alphaModFix/>
          </a:blip>
          <a:srcRect b="0" l="0" r="0" t="0"/>
          <a:stretch/>
        </p:blipFill>
        <p:spPr>
          <a:xfrm>
            <a:off x="3962400" y="1066800"/>
            <a:ext cx="1595437" cy="660400"/>
          </a:xfrm>
          <a:prstGeom prst="rect">
            <a:avLst/>
          </a:prstGeom>
          <a:noFill/>
          <a:ln>
            <a:noFill/>
          </a:ln>
        </p:spPr>
      </p:pic>
      <p:grpSp>
        <p:nvGrpSpPr>
          <p:cNvPr id="640" name="Google Shape;640;p59"/>
          <p:cNvGrpSpPr/>
          <p:nvPr/>
        </p:nvGrpSpPr>
        <p:grpSpPr>
          <a:xfrm>
            <a:off x="5715000" y="1066800"/>
            <a:ext cx="1295400" cy="396875"/>
            <a:chOff x="3600" y="768"/>
            <a:chExt cx="816" cy="250"/>
          </a:xfrm>
        </p:grpSpPr>
        <p:cxnSp>
          <p:nvCxnSpPr>
            <p:cNvPr id="641" name="Google Shape;641;p59"/>
            <p:cNvCxnSpPr/>
            <p:nvPr/>
          </p:nvCxnSpPr>
          <p:spPr>
            <a:xfrm>
              <a:off x="3600" y="912"/>
              <a:ext cx="336" cy="0"/>
            </a:xfrm>
            <a:prstGeom prst="straightConnector1">
              <a:avLst/>
            </a:prstGeom>
            <a:noFill/>
            <a:ln cap="flat" cmpd="sng" w="38100">
              <a:solidFill>
                <a:srgbClr val="FF0000"/>
              </a:solidFill>
              <a:prstDash val="solid"/>
              <a:miter lim="800000"/>
              <a:headEnd len="med" w="med" type="none"/>
              <a:tailEnd len="med" w="med" type="triangle"/>
            </a:ln>
          </p:spPr>
        </p:cxnSp>
        <p:sp>
          <p:nvSpPr>
            <p:cNvPr id="642" name="Google Shape;642;p59"/>
            <p:cNvSpPr txBox="1"/>
            <p:nvPr/>
          </p:nvSpPr>
          <p:spPr>
            <a:xfrm>
              <a:off x="3984" y="768"/>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M0</a:t>
              </a:r>
              <a:endParaRPr/>
            </a:p>
          </p:txBody>
        </p:sp>
      </p:grpSp>
      <p:grpSp>
        <p:nvGrpSpPr>
          <p:cNvPr id="643" name="Google Shape;643;p59"/>
          <p:cNvGrpSpPr/>
          <p:nvPr/>
        </p:nvGrpSpPr>
        <p:grpSpPr>
          <a:xfrm>
            <a:off x="609600" y="4343400"/>
            <a:ext cx="8001000" cy="854075"/>
            <a:chOff x="384" y="2832"/>
            <a:chExt cx="5040" cy="538"/>
          </a:xfrm>
        </p:grpSpPr>
        <p:sp>
          <p:nvSpPr>
            <p:cNvPr id="644" name="Google Shape;644;p59"/>
            <p:cNvSpPr txBox="1"/>
            <p:nvPr/>
          </p:nvSpPr>
          <p:spPr>
            <a:xfrm>
              <a:off x="384" y="3120"/>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M1</a:t>
              </a:r>
              <a:endParaRPr/>
            </a:p>
          </p:txBody>
        </p:sp>
        <p:sp>
          <p:nvSpPr>
            <p:cNvPr id="645" name="Google Shape;645;p59"/>
            <p:cNvSpPr txBox="1"/>
            <p:nvPr/>
          </p:nvSpPr>
          <p:spPr>
            <a:xfrm>
              <a:off x="1824" y="3110"/>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M2</a:t>
              </a:r>
              <a:endParaRPr/>
            </a:p>
          </p:txBody>
        </p:sp>
        <p:sp>
          <p:nvSpPr>
            <p:cNvPr id="646" name="Google Shape;646;p59"/>
            <p:cNvSpPr txBox="1"/>
            <p:nvPr/>
          </p:nvSpPr>
          <p:spPr>
            <a:xfrm>
              <a:off x="3600" y="3110"/>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M3</a:t>
              </a:r>
              <a:endParaRPr/>
            </a:p>
          </p:txBody>
        </p:sp>
        <p:sp>
          <p:nvSpPr>
            <p:cNvPr id="647" name="Google Shape;647;p59"/>
            <p:cNvSpPr txBox="1"/>
            <p:nvPr/>
          </p:nvSpPr>
          <p:spPr>
            <a:xfrm>
              <a:off x="4992" y="3110"/>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p:txBody>
        </p:sp>
        <p:cxnSp>
          <p:nvCxnSpPr>
            <p:cNvPr id="648" name="Google Shape;648;p59"/>
            <p:cNvCxnSpPr/>
            <p:nvPr/>
          </p:nvCxnSpPr>
          <p:spPr>
            <a:xfrm>
              <a:off x="528" y="2832"/>
              <a:ext cx="0" cy="288"/>
            </a:xfrm>
            <a:prstGeom prst="straightConnector1">
              <a:avLst/>
            </a:prstGeom>
            <a:noFill/>
            <a:ln cap="flat" cmpd="sng" w="38100">
              <a:solidFill>
                <a:srgbClr val="FF0000"/>
              </a:solidFill>
              <a:prstDash val="solid"/>
              <a:miter lim="800000"/>
              <a:headEnd len="med" w="med" type="none"/>
              <a:tailEnd len="med" w="med" type="triangle"/>
            </a:ln>
          </p:spPr>
        </p:cxnSp>
        <p:cxnSp>
          <p:nvCxnSpPr>
            <p:cNvPr id="649" name="Google Shape;649;p59"/>
            <p:cNvCxnSpPr/>
            <p:nvPr/>
          </p:nvCxnSpPr>
          <p:spPr>
            <a:xfrm>
              <a:off x="2016" y="2832"/>
              <a:ext cx="0" cy="288"/>
            </a:xfrm>
            <a:prstGeom prst="straightConnector1">
              <a:avLst/>
            </a:prstGeom>
            <a:noFill/>
            <a:ln cap="flat" cmpd="sng" w="38100">
              <a:solidFill>
                <a:srgbClr val="FF0000"/>
              </a:solidFill>
              <a:prstDash val="solid"/>
              <a:miter lim="800000"/>
              <a:headEnd len="med" w="med" type="none"/>
              <a:tailEnd len="med" w="med" type="triangle"/>
            </a:ln>
          </p:spPr>
        </p:cxnSp>
        <p:cxnSp>
          <p:nvCxnSpPr>
            <p:cNvPr id="650" name="Google Shape;650;p59"/>
            <p:cNvCxnSpPr/>
            <p:nvPr/>
          </p:nvCxnSpPr>
          <p:spPr>
            <a:xfrm>
              <a:off x="3744" y="2832"/>
              <a:ext cx="0" cy="288"/>
            </a:xfrm>
            <a:prstGeom prst="straightConnector1">
              <a:avLst/>
            </a:prstGeom>
            <a:noFill/>
            <a:ln cap="flat" cmpd="sng" w="38100">
              <a:solidFill>
                <a:srgbClr val="FF0000"/>
              </a:solidFill>
              <a:prstDash val="solid"/>
              <a:miter lim="800000"/>
              <a:headEnd len="med" w="med" type="none"/>
              <a:tailEnd len="med" w="med" type="triangle"/>
            </a:ln>
          </p:spPr>
        </p:cxnSp>
        <p:cxnSp>
          <p:nvCxnSpPr>
            <p:cNvPr id="651" name="Google Shape;651;p59"/>
            <p:cNvCxnSpPr/>
            <p:nvPr/>
          </p:nvCxnSpPr>
          <p:spPr>
            <a:xfrm>
              <a:off x="5184" y="2832"/>
              <a:ext cx="0" cy="288"/>
            </a:xfrm>
            <a:prstGeom prst="straightConnector1">
              <a:avLst/>
            </a:prstGeom>
            <a:noFill/>
            <a:ln cap="flat" cmpd="sng" w="38100">
              <a:solidFill>
                <a:srgbClr val="FF0000"/>
              </a:solidFill>
              <a:prstDash val="solid"/>
              <a:miter lim="800000"/>
              <a:headEnd len="med" w="med" type="none"/>
              <a:tailEnd len="med" w="med" type="triangle"/>
            </a:ln>
          </p:spPr>
        </p:cxnSp>
      </p:grpSp>
      <p:grpSp>
        <p:nvGrpSpPr>
          <p:cNvPr id="652" name="Google Shape;652;p59"/>
          <p:cNvGrpSpPr/>
          <p:nvPr/>
        </p:nvGrpSpPr>
        <p:grpSpPr>
          <a:xfrm>
            <a:off x="762000" y="5257800"/>
            <a:ext cx="7620000" cy="777875"/>
            <a:chOff x="480" y="3408"/>
            <a:chExt cx="4800" cy="490"/>
          </a:xfrm>
        </p:grpSpPr>
        <p:sp>
          <p:nvSpPr>
            <p:cNvPr id="653" name="Google Shape;653;p59"/>
            <p:cNvSpPr/>
            <p:nvPr/>
          </p:nvSpPr>
          <p:spPr>
            <a:xfrm rot="-5400000">
              <a:off x="1152" y="2736"/>
              <a:ext cx="192" cy="1536"/>
            </a:xfrm>
            <a:prstGeom prst="leftBrace">
              <a:avLst>
                <a:gd fmla="val 8333" name="adj1"/>
                <a:gd fmla="val 11008" name="adj2"/>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54" name="Google Shape;654;p59"/>
            <p:cNvSpPr/>
            <p:nvPr/>
          </p:nvSpPr>
          <p:spPr>
            <a:xfrm rot="-5400000">
              <a:off x="4416" y="2736"/>
              <a:ext cx="192" cy="1536"/>
            </a:xfrm>
            <a:prstGeom prst="leftBrace">
              <a:avLst>
                <a:gd fmla="val 8333" name="adj1"/>
                <a:gd fmla="val 11008" name="adj2"/>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655" name="Google Shape;655;p59"/>
            <p:cNvSpPr txBox="1"/>
            <p:nvPr/>
          </p:nvSpPr>
          <p:spPr>
            <a:xfrm>
              <a:off x="1056" y="3638"/>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M12</a:t>
              </a:r>
              <a:endParaRPr/>
            </a:p>
          </p:txBody>
        </p:sp>
        <p:sp>
          <p:nvSpPr>
            <p:cNvPr id="656" name="Google Shape;656;p59"/>
            <p:cNvSpPr txBox="1"/>
            <p:nvPr/>
          </p:nvSpPr>
          <p:spPr>
            <a:xfrm>
              <a:off x="4320" y="3648"/>
              <a:ext cx="4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M34</a:t>
              </a:r>
              <a:endParaRPr/>
            </a:p>
          </p:txBody>
        </p:sp>
      </p:grpSp>
      <p:sp>
        <p:nvSpPr>
          <p:cNvPr id="657" name="Google Shape;657;p59"/>
          <p:cNvSpPr txBox="1"/>
          <p:nvPr/>
        </p:nvSpPr>
        <p:spPr>
          <a:xfrm>
            <a:off x="2819400" y="5927725"/>
            <a:ext cx="4038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Gain = M0 – M12 vs  M0 – M34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1" name="Shape 661"/>
        <p:cNvGrpSpPr/>
        <p:nvPr/>
      </p:nvGrpSpPr>
      <p:grpSpPr>
        <a:xfrm>
          <a:off x="0" y="0"/>
          <a:ext cx="0" cy="0"/>
          <a:chOff x="0" y="0"/>
          <a:chExt cx="0" cy="0"/>
        </a:xfrm>
      </p:grpSpPr>
      <p:sp>
        <p:nvSpPr>
          <p:cNvPr id="662" name="Google Shape;662;p6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Measure of Impurity: GINI</a:t>
            </a:r>
            <a:endParaRPr/>
          </a:p>
        </p:txBody>
      </p:sp>
      <p:sp>
        <p:nvSpPr>
          <p:cNvPr id="663" name="Google Shape;663;p60"/>
          <p:cNvSpPr txBox="1"/>
          <p:nvPr>
            <p:ph idx="1" type="body"/>
          </p:nvPr>
        </p:nvSpPr>
        <p:spPr>
          <a:xfrm>
            <a:off x="411162" y="1143000"/>
            <a:ext cx="8318500" cy="3962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Gini Index for a given node t :</a:t>
            </a:r>
            <a:endParaRPr/>
          </a:p>
          <a:p>
            <a:pPr indent="-196850" lvl="0" marL="292100" rtl="0" algn="l">
              <a:lnSpc>
                <a:spcPct val="90000"/>
              </a:lnSpc>
              <a:spcBef>
                <a:spcPts val="600"/>
              </a:spcBef>
              <a:spcAft>
                <a:spcPts val="0"/>
              </a:spcAft>
              <a:buClr>
                <a:srgbClr val="0C7B9C"/>
              </a:buClr>
              <a:buSzPts val="1500"/>
              <a:buFont typeface="Arial"/>
              <a:buNone/>
            </a:pPr>
            <a:r>
              <a:t/>
            </a:r>
            <a:endParaRPr b="0" i="0" sz="2000" u="none">
              <a:solidFill>
                <a:schemeClr val="dk1"/>
              </a:solidFill>
              <a:latin typeface="Arial"/>
              <a:ea typeface="Arial"/>
              <a:cs typeface="Arial"/>
              <a:sym typeface="Arial"/>
            </a:endParaRPr>
          </a:p>
          <a:p>
            <a:pPr indent="0" lvl="2" marL="914400" rtl="0" algn="l">
              <a:lnSpc>
                <a:spcPct val="90000"/>
              </a:lnSpc>
              <a:spcBef>
                <a:spcPts val="600"/>
              </a:spcBef>
              <a:spcAft>
                <a:spcPts val="0"/>
              </a:spcAft>
              <a:buSzPts val="1400"/>
              <a:buNone/>
            </a:pPr>
            <a:r>
              <a:t/>
            </a:r>
            <a:endParaRPr b="0" i="0" sz="2000" u="none">
              <a:solidFill>
                <a:schemeClr val="dk1"/>
              </a:solidFill>
              <a:latin typeface="Arial"/>
              <a:ea typeface="Arial"/>
              <a:cs typeface="Arial"/>
              <a:sym typeface="Arial"/>
            </a:endParaRPr>
          </a:p>
          <a:p>
            <a:pPr indent="0" lvl="2" marL="914400" rtl="0" algn="l">
              <a:lnSpc>
                <a:spcPct val="90000"/>
              </a:lnSpc>
              <a:spcBef>
                <a:spcPts val="480"/>
              </a:spcBef>
              <a:spcAft>
                <a:spcPts val="0"/>
              </a:spcAft>
              <a:buSzPts val="560"/>
              <a:buNone/>
            </a:pPr>
            <a:r>
              <a:t/>
            </a:r>
            <a:endParaRPr b="0" i="0" sz="800" u="none">
              <a:solidFill>
                <a:schemeClr val="dk1"/>
              </a:solidFill>
              <a:latin typeface="Arial"/>
              <a:ea typeface="Arial"/>
              <a:cs typeface="Arial"/>
              <a:sym typeface="Arial"/>
            </a:endParaRPr>
          </a:p>
          <a:p>
            <a:pPr indent="0" lvl="2" marL="914400" rtl="0" algn="l">
              <a:lnSpc>
                <a:spcPct val="90000"/>
              </a:lnSpc>
              <a:spcBef>
                <a:spcPts val="600"/>
              </a:spcBef>
              <a:spcAft>
                <a:spcPts val="0"/>
              </a:spcAft>
              <a:buSzPts val="1400"/>
              <a:buNone/>
            </a:pP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(NOTE: </a:t>
            </a:r>
            <a:r>
              <a:rPr b="0" i="1" lang="en-US" sz="2000" u="none">
                <a:solidFill>
                  <a:schemeClr val="dk1"/>
                </a:solidFill>
                <a:latin typeface="Times New Roman"/>
                <a:ea typeface="Times New Roman"/>
                <a:cs typeface="Times New Roman"/>
                <a:sym typeface="Times New Roman"/>
              </a:rPr>
              <a:t>p( j | t) </a:t>
            </a:r>
            <a:r>
              <a:rPr b="0" i="0" lang="en-US" sz="2000" u="none">
                <a:solidFill>
                  <a:schemeClr val="dk1"/>
                </a:solidFill>
                <a:latin typeface="Arial"/>
                <a:ea typeface="Arial"/>
                <a:cs typeface="Arial"/>
                <a:sym typeface="Arial"/>
              </a:rPr>
              <a:t>is the relative frequency of class j at node t).</a:t>
            </a:r>
            <a:endParaRPr/>
          </a:p>
          <a:p>
            <a:pPr indent="0" lvl="2" marL="914400" rtl="0" algn="l">
              <a:lnSpc>
                <a:spcPct val="90000"/>
              </a:lnSpc>
              <a:spcBef>
                <a:spcPts val="480"/>
              </a:spcBef>
              <a:spcAft>
                <a:spcPts val="0"/>
              </a:spcAft>
              <a:buSzPts val="560"/>
              <a:buNone/>
            </a:pPr>
            <a:r>
              <a:t/>
            </a:r>
            <a:endParaRPr b="0" i="0" sz="800" u="none">
              <a:solidFill>
                <a:schemeClr val="dk1"/>
              </a:solidFill>
              <a:latin typeface="Arial"/>
              <a:ea typeface="Arial"/>
              <a:cs typeface="Arial"/>
              <a:sym typeface="Arial"/>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Maximum (1 - 1/n</a:t>
            </a:r>
            <a:r>
              <a:rPr b="0" baseline="-25000" i="0" lang="en-US" sz="2400" u="none">
                <a:solidFill>
                  <a:schemeClr val="dk1"/>
                </a:solidFill>
                <a:latin typeface="Arial"/>
                <a:ea typeface="Arial"/>
                <a:cs typeface="Arial"/>
                <a:sym typeface="Arial"/>
              </a:rPr>
              <a:t>c</a:t>
            </a:r>
            <a:r>
              <a:rPr b="0" i="0" lang="en-US" sz="2400" u="none">
                <a:solidFill>
                  <a:schemeClr val="dk1"/>
                </a:solidFill>
                <a:latin typeface="Arial"/>
                <a:ea typeface="Arial"/>
                <a:cs typeface="Arial"/>
                <a:sym typeface="Arial"/>
              </a:rPr>
              <a:t>) when records are equally distributed among all classes, implying least interesting information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Minimum (0.0) when all records belong to one class, implying most interesting information</a:t>
            </a:r>
            <a:endParaRPr/>
          </a:p>
        </p:txBody>
      </p:sp>
      <p:pic>
        <p:nvPicPr>
          <p:cNvPr id="664" name="Google Shape;664;p60"/>
          <p:cNvPicPr preferRelativeResize="0"/>
          <p:nvPr/>
        </p:nvPicPr>
        <p:blipFill rotWithShape="1">
          <a:blip r:embed="rId3">
            <a:alphaModFix/>
          </a:blip>
          <a:srcRect b="0" l="0" r="0" t="0"/>
          <a:stretch/>
        </p:blipFill>
        <p:spPr>
          <a:xfrm>
            <a:off x="2743200" y="1778000"/>
            <a:ext cx="3352800" cy="736600"/>
          </a:xfrm>
          <a:prstGeom prst="rect">
            <a:avLst/>
          </a:prstGeom>
          <a:noFill/>
          <a:ln cap="flat" cmpd="sng" w="9525">
            <a:solidFill>
              <a:schemeClr val="dk1"/>
            </a:solidFill>
            <a:prstDash val="solid"/>
            <a:miter lim="800000"/>
            <a:headEnd len="sm" w="sm" type="none"/>
            <a:tailEnd len="sm" w="sm" type="none"/>
          </a:ln>
        </p:spPr>
      </p:pic>
      <p:pic>
        <p:nvPicPr>
          <p:cNvPr id="665" name="Google Shape;665;p60"/>
          <p:cNvPicPr preferRelativeResize="0"/>
          <p:nvPr/>
        </p:nvPicPr>
        <p:blipFill rotWithShape="1">
          <a:blip r:embed="rId4">
            <a:alphaModFix/>
          </a:blip>
          <a:srcRect b="0" l="0" r="0" t="0"/>
          <a:stretch/>
        </p:blipFill>
        <p:spPr>
          <a:xfrm>
            <a:off x="1295400" y="5334000"/>
            <a:ext cx="1371600" cy="808037"/>
          </a:xfrm>
          <a:prstGeom prst="rect">
            <a:avLst/>
          </a:prstGeom>
          <a:noFill/>
          <a:ln>
            <a:noFill/>
          </a:ln>
        </p:spPr>
      </p:pic>
      <p:pic>
        <p:nvPicPr>
          <p:cNvPr id="666" name="Google Shape;666;p60"/>
          <p:cNvPicPr preferRelativeResize="0"/>
          <p:nvPr/>
        </p:nvPicPr>
        <p:blipFill rotWithShape="1">
          <a:blip r:embed="rId5">
            <a:alphaModFix/>
          </a:blip>
          <a:srcRect b="0" l="0" r="0" t="0"/>
          <a:stretch/>
        </p:blipFill>
        <p:spPr>
          <a:xfrm>
            <a:off x="4572000" y="5334000"/>
            <a:ext cx="1371600" cy="808037"/>
          </a:xfrm>
          <a:prstGeom prst="rect">
            <a:avLst/>
          </a:prstGeom>
          <a:noFill/>
          <a:ln>
            <a:noFill/>
          </a:ln>
        </p:spPr>
      </p:pic>
      <p:pic>
        <p:nvPicPr>
          <p:cNvPr id="667" name="Google Shape;667;p60"/>
          <p:cNvPicPr preferRelativeResize="0"/>
          <p:nvPr/>
        </p:nvPicPr>
        <p:blipFill rotWithShape="1">
          <a:blip r:embed="rId6">
            <a:alphaModFix/>
          </a:blip>
          <a:srcRect b="0" l="0" r="0" t="0"/>
          <a:stretch/>
        </p:blipFill>
        <p:spPr>
          <a:xfrm>
            <a:off x="6248400" y="5334000"/>
            <a:ext cx="1371600" cy="808037"/>
          </a:xfrm>
          <a:prstGeom prst="rect">
            <a:avLst/>
          </a:prstGeom>
          <a:noFill/>
          <a:ln>
            <a:noFill/>
          </a:ln>
        </p:spPr>
      </p:pic>
      <p:pic>
        <p:nvPicPr>
          <p:cNvPr id="668" name="Google Shape;668;p60"/>
          <p:cNvPicPr preferRelativeResize="0"/>
          <p:nvPr/>
        </p:nvPicPr>
        <p:blipFill rotWithShape="1">
          <a:blip r:embed="rId7">
            <a:alphaModFix/>
          </a:blip>
          <a:srcRect b="0" l="0" r="0" t="0"/>
          <a:stretch/>
        </p:blipFill>
        <p:spPr>
          <a:xfrm>
            <a:off x="2971800" y="5334000"/>
            <a:ext cx="1371600" cy="8080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2" name="Shape 672"/>
        <p:cNvGrpSpPr/>
        <p:nvPr/>
      </p:nvGrpSpPr>
      <p:grpSpPr>
        <a:xfrm>
          <a:off x="0" y="0"/>
          <a:ext cx="0" cy="0"/>
          <a:chOff x="0" y="0"/>
          <a:chExt cx="0" cy="0"/>
        </a:xfrm>
      </p:grpSpPr>
      <p:sp>
        <p:nvSpPr>
          <p:cNvPr id="673" name="Google Shape;673;p6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for computing GINI</a:t>
            </a:r>
            <a:endParaRPr/>
          </a:p>
        </p:txBody>
      </p:sp>
      <p:pic>
        <p:nvPicPr>
          <p:cNvPr id="674" name="Google Shape;674;p61"/>
          <p:cNvPicPr preferRelativeResize="0"/>
          <p:nvPr/>
        </p:nvPicPr>
        <p:blipFill rotWithShape="1">
          <a:blip r:embed="rId3">
            <a:alphaModFix/>
          </a:blip>
          <a:srcRect b="0" l="0" r="0" t="0"/>
          <a:stretch/>
        </p:blipFill>
        <p:spPr>
          <a:xfrm>
            <a:off x="457200" y="2339975"/>
            <a:ext cx="2362200" cy="936625"/>
          </a:xfrm>
          <a:prstGeom prst="rect">
            <a:avLst/>
          </a:prstGeom>
          <a:noFill/>
          <a:ln>
            <a:noFill/>
          </a:ln>
        </p:spPr>
      </p:pic>
      <p:pic>
        <p:nvPicPr>
          <p:cNvPr id="675" name="Google Shape;675;p61"/>
          <p:cNvPicPr preferRelativeResize="0"/>
          <p:nvPr/>
        </p:nvPicPr>
        <p:blipFill rotWithShape="1">
          <a:blip r:embed="rId4">
            <a:alphaModFix/>
          </a:blip>
          <a:srcRect b="0" l="0" r="0" t="0"/>
          <a:stretch/>
        </p:blipFill>
        <p:spPr>
          <a:xfrm>
            <a:off x="533400" y="5181600"/>
            <a:ext cx="2286000" cy="938212"/>
          </a:xfrm>
          <a:prstGeom prst="rect">
            <a:avLst/>
          </a:prstGeom>
          <a:noFill/>
          <a:ln>
            <a:noFill/>
          </a:ln>
        </p:spPr>
      </p:pic>
      <p:pic>
        <p:nvPicPr>
          <p:cNvPr id="676" name="Google Shape;676;p61"/>
          <p:cNvPicPr preferRelativeResize="0"/>
          <p:nvPr/>
        </p:nvPicPr>
        <p:blipFill rotWithShape="1">
          <a:blip r:embed="rId5">
            <a:alphaModFix/>
          </a:blip>
          <a:srcRect b="0" l="0" r="0" t="0"/>
          <a:stretch/>
        </p:blipFill>
        <p:spPr>
          <a:xfrm>
            <a:off x="533400" y="3817937"/>
            <a:ext cx="2286000" cy="906462"/>
          </a:xfrm>
          <a:prstGeom prst="rect">
            <a:avLst/>
          </a:prstGeom>
          <a:noFill/>
          <a:ln>
            <a:noFill/>
          </a:ln>
        </p:spPr>
      </p:pic>
      <p:sp>
        <p:nvSpPr>
          <p:cNvPr id="677" name="Google Shape;677;p61"/>
          <p:cNvSpPr txBox="1"/>
          <p:nvPr/>
        </p:nvSpPr>
        <p:spPr>
          <a:xfrm>
            <a:off x="3048000" y="2339975"/>
            <a:ext cx="5181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0/6 = 0     P(C2) = 6/6 = 1</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 = 1 – P(C1)</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P(C2)</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 1 – 0 – 1 = 0 </a:t>
            </a:r>
            <a:endParaRPr/>
          </a:p>
        </p:txBody>
      </p:sp>
      <p:pic>
        <p:nvPicPr>
          <p:cNvPr id="678" name="Google Shape;678;p61"/>
          <p:cNvPicPr preferRelativeResize="0"/>
          <p:nvPr/>
        </p:nvPicPr>
        <p:blipFill rotWithShape="1">
          <a:blip r:embed="rId6">
            <a:alphaModFix/>
          </a:blip>
          <a:srcRect b="0" l="0" r="0" t="0"/>
          <a:stretch/>
        </p:blipFill>
        <p:spPr>
          <a:xfrm>
            <a:off x="2590800" y="1219200"/>
            <a:ext cx="3352800" cy="736600"/>
          </a:xfrm>
          <a:prstGeom prst="rect">
            <a:avLst/>
          </a:prstGeom>
          <a:noFill/>
          <a:ln cap="flat" cmpd="sng" w="9525">
            <a:solidFill>
              <a:schemeClr val="dk1"/>
            </a:solidFill>
            <a:prstDash val="solid"/>
            <a:miter lim="800000"/>
            <a:headEnd len="sm" w="sm" type="none"/>
            <a:tailEnd len="sm" w="sm" type="none"/>
          </a:ln>
        </p:spPr>
      </p:pic>
      <p:sp>
        <p:nvSpPr>
          <p:cNvPr id="679" name="Google Shape;679;p61"/>
          <p:cNvSpPr txBox="1"/>
          <p:nvPr/>
        </p:nvSpPr>
        <p:spPr>
          <a:xfrm>
            <a:off x="3124200" y="3817937"/>
            <a:ext cx="5181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1/6          P(C2) = 5/6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 = 1 – (1/6)</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(5/6)</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 0.278</a:t>
            </a:r>
            <a:endParaRPr/>
          </a:p>
        </p:txBody>
      </p:sp>
      <p:sp>
        <p:nvSpPr>
          <p:cNvPr id="680" name="Google Shape;680;p61"/>
          <p:cNvSpPr txBox="1"/>
          <p:nvPr/>
        </p:nvSpPr>
        <p:spPr>
          <a:xfrm>
            <a:off x="3124200" y="5105400"/>
            <a:ext cx="5181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2/6          P(C2) = 4/6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 = 1 – (2/6)</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(4/6)</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 0.444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4" name="Shape 684"/>
        <p:cNvGrpSpPr/>
        <p:nvPr/>
      </p:nvGrpSpPr>
      <p:grpSpPr>
        <a:xfrm>
          <a:off x="0" y="0"/>
          <a:ext cx="0" cy="0"/>
          <a:chOff x="0" y="0"/>
          <a:chExt cx="0" cy="0"/>
        </a:xfrm>
      </p:grpSpPr>
      <p:sp>
        <p:nvSpPr>
          <p:cNvPr id="685" name="Google Shape;685;p6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Splitting Based on GINI</a:t>
            </a:r>
            <a:endParaRPr/>
          </a:p>
        </p:txBody>
      </p:sp>
      <p:sp>
        <p:nvSpPr>
          <p:cNvPr id="686" name="Google Shape;686;p62"/>
          <p:cNvSpPr txBox="1"/>
          <p:nvPr>
            <p:ph idx="1" type="body"/>
          </p:nvPr>
        </p:nvSpPr>
        <p:spPr>
          <a:xfrm>
            <a:off x="381000" y="1143000"/>
            <a:ext cx="8382000" cy="44386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Used in CART, SLIQ, SPRINT.</a:t>
            </a:r>
            <a:endParaRPr/>
          </a:p>
          <a:p>
            <a:pPr indent="-342900" lvl="0" marL="3429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When a node p is split into k partitions (children), the quality of split is computed as,</a:t>
            </a:r>
            <a:endParaRPr/>
          </a:p>
          <a:p>
            <a:pPr indent="-228600" lvl="0" marL="342900" rtl="0" algn="l">
              <a:lnSpc>
                <a:spcPct val="10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228600" lvl="0" marL="342900" rtl="0" algn="l">
              <a:lnSpc>
                <a:spcPct val="10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SzPts val="1800"/>
              <a:buNone/>
            </a:pPr>
            <a:r>
              <a:rPr b="0" i="0" lang="en-US" sz="2400" u="none">
                <a:solidFill>
                  <a:schemeClr val="dk1"/>
                </a:solidFill>
                <a:latin typeface="Arial"/>
                <a:ea typeface="Arial"/>
                <a:cs typeface="Arial"/>
                <a:sym typeface="Arial"/>
              </a:rPr>
              <a:t>	</a:t>
            </a:r>
            <a:endParaRPr/>
          </a:p>
          <a:p>
            <a:pPr indent="-342900" lvl="0" marL="342900" rtl="0" algn="l">
              <a:lnSpc>
                <a:spcPct val="10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SzPts val="1800"/>
              <a:buNone/>
            </a:pPr>
            <a:r>
              <a:rPr b="0" i="0" lang="en-US" sz="2400" u="none">
                <a:solidFill>
                  <a:schemeClr val="dk1"/>
                </a:solidFill>
                <a:latin typeface="Arial"/>
                <a:ea typeface="Arial"/>
                <a:cs typeface="Arial"/>
                <a:sym typeface="Arial"/>
              </a:rPr>
              <a:t>	where,	n</a:t>
            </a:r>
            <a:r>
              <a:rPr b="0" baseline="-25000" i="0"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 number of records at child i,</a:t>
            </a:r>
            <a:endParaRPr/>
          </a:p>
          <a:p>
            <a:pPr indent="-342900" lvl="0" marL="342900" rtl="0" algn="l">
              <a:lnSpc>
                <a:spcPct val="100000"/>
              </a:lnSpc>
              <a:spcBef>
                <a:spcPts val="640"/>
              </a:spcBef>
              <a:spcAft>
                <a:spcPts val="0"/>
              </a:spcAft>
              <a:buSzPts val="1800"/>
              <a:buNone/>
            </a:pPr>
            <a:r>
              <a:rPr b="0" i="0" lang="en-US" sz="2400" u="none">
                <a:solidFill>
                  <a:schemeClr val="dk1"/>
                </a:solidFill>
                <a:latin typeface="Arial"/>
                <a:ea typeface="Arial"/>
                <a:cs typeface="Arial"/>
                <a:sym typeface="Arial"/>
              </a:rPr>
              <a:t>    			n</a:t>
            </a:r>
            <a:r>
              <a:rPr b="0" baseline="-25000" i="0"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 = number of records at node p.</a:t>
            </a:r>
            <a:endParaRPr/>
          </a:p>
        </p:txBody>
      </p:sp>
      <p:pic>
        <p:nvPicPr>
          <p:cNvPr id="687" name="Google Shape;687;p62"/>
          <p:cNvPicPr preferRelativeResize="0"/>
          <p:nvPr/>
        </p:nvPicPr>
        <p:blipFill rotWithShape="1">
          <a:blip r:embed="rId3">
            <a:alphaModFix/>
          </a:blip>
          <a:srcRect b="0" l="0" r="0" t="0"/>
          <a:stretch/>
        </p:blipFill>
        <p:spPr>
          <a:xfrm>
            <a:off x="2667000" y="2590800"/>
            <a:ext cx="3886200" cy="11049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1" name="Shape 691"/>
        <p:cNvGrpSpPr/>
        <p:nvPr/>
      </p:nvGrpSpPr>
      <p:grpSpPr>
        <a:xfrm>
          <a:off x="0" y="0"/>
          <a:ext cx="0" cy="0"/>
          <a:chOff x="0" y="0"/>
          <a:chExt cx="0" cy="0"/>
        </a:xfrm>
      </p:grpSpPr>
      <p:sp>
        <p:nvSpPr>
          <p:cNvPr id="692" name="Google Shape;692;p63"/>
          <p:cNvSpPr txBox="1"/>
          <p:nvPr>
            <p:ph type="title"/>
          </p:nvPr>
        </p:nvSpPr>
        <p:spPr>
          <a:xfrm>
            <a:off x="2286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Binary Attributes: Computing GINI Index</a:t>
            </a:r>
            <a:endParaRPr/>
          </a:p>
        </p:txBody>
      </p:sp>
      <p:sp>
        <p:nvSpPr>
          <p:cNvPr id="693" name="Google Shape;693;p63"/>
          <p:cNvSpPr txBox="1"/>
          <p:nvPr/>
        </p:nvSpPr>
        <p:spPr>
          <a:xfrm>
            <a:off x="304800" y="1143000"/>
            <a:ext cx="8178800" cy="2009775"/>
          </a:xfrm>
          <a:prstGeom prst="rect">
            <a:avLst/>
          </a:prstGeom>
          <a:noFill/>
          <a:ln>
            <a:noFill/>
          </a:ln>
        </p:spPr>
        <p:txBody>
          <a:bodyPr anchorCtr="0" anchor="t" bIns="45700" lIns="91425" spcFirstLastPara="1" rIns="91425" wrap="square" tIns="45700">
            <a:noAutofit/>
          </a:bodyPr>
          <a:lstStyle/>
          <a:p>
            <a:pPr indent="-292100" lvl="0" marL="292100" marR="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Splits into two partitions</a:t>
            </a:r>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Effect of Weighing partitions: </a:t>
            </a:r>
            <a:endParaRPr/>
          </a:p>
          <a:p>
            <a:pPr indent="-342900" lvl="1" marL="800100" marR="0" rtl="0" algn="l">
              <a:lnSpc>
                <a:spcPct val="100000"/>
              </a:lnSpc>
              <a:spcBef>
                <a:spcPts val="640"/>
              </a:spcBef>
              <a:spcAft>
                <a:spcPts val="0"/>
              </a:spcAft>
              <a:buClr>
                <a:srgbClr val="0C7B9C"/>
              </a:buClr>
              <a:buSzPts val="2400"/>
              <a:buFont typeface="Arial"/>
              <a:buChar char="–"/>
            </a:pPr>
            <a:r>
              <a:rPr b="0" i="0" lang="en-US" sz="2400" u="none" cap="none" strike="noStrike">
                <a:solidFill>
                  <a:schemeClr val="dk1"/>
                </a:solidFill>
                <a:latin typeface="Arial"/>
                <a:ea typeface="Arial"/>
                <a:cs typeface="Arial"/>
                <a:sym typeface="Arial"/>
              </a:rPr>
              <a:t>Larger and Purer Partitions are sought for.</a:t>
            </a:r>
            <a:endParaRPr/>
          </a:p>
        </p:txBody>
      </p:sp>
      <p:sp>
        <p:nvSpPr>
          <p:cNvPr id="694" name="Google Shape;694;p63"/>
          <p:cNvSpPr/>
          <p:nvPr/>
        </p:nvSpPr>
        <p:spPr>
          <a:xfrm>
            <a:off x="3657600" y="2862262"/>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a:t>
            </a:r>
            <a:endParaRPr/>
          </a:p>
        </p:txBody>
      </p:sp>
      <p:cxnSp>
        <p:nvCxnSpPr>
          <p:cNvPr id="695" name="Google Shape;695;p63"/>
          <p:cNvCxnSpPr/>
          <p:nvPr/>
        </p:nvCxnSpPr>
        <p:spPr>
          <a:xfrm flipH="1">
            <a:off x="3082925" y="3319462"/>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696" name="Google Shape;696;p63"/>
          <p:cNvCxnSpPr/>
          <p:nvPr/>
        </p:nvCxnSpPr>
        <p:spPr>
          <a:xfrm>
            <a:off x="4191000" y="3319462"/>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697" name="Google Shape;697;p63"/>
          <p:cNvSpPr txBox="1"/>
          <p:nvPr/>
        </p:nvSpPr>
        <p:spPr>
          <a:xfrm>
            <a:off x="2809875" y="3435350"/>
            <a:ext cx="5397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Yes</a:t>
            </a:r>
            <a:endParaRPr/>
          </a:p>
        </p:txBody>
      </p:sp>
      <p:sp>
        <p:nvSpPr>
          <p:cNvPr id="698" name="Google Shape;698;p63"/>
          <p:cNvSpPr txBox="1"/>
          <p:nvPr/>
        </p:nvSpPr>
        <p:spPr>
          <a:xfrm>
            <a:off x="5299075" y="3435350"/>
            <a:ext cx="46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a:t>
            </a:r>
            <a:endParaRPr/>
          </a:p>
        </p:txBody>
      </p:sp>
      <p:sp>
        <p:nvSpPr>
          <p:cNvPr id="699" name="Google Shape;699;p63"/>
          <p:cNvSpPr txBox="1"/>
          <p:nvPr/>
        </p:nvSpPr>
        <p:spPr>
          <a:xfrm>
            <a:off x="2667000" y="4044950"/>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N1</a:t>
            </a:r>
            <a:endParaRPr/>
          </a:p>
        </p:txBody>
      </p:sp>
      <p:sp>
        <p:nvSpPr>
          <p:cNvPr id="700" name="Google Shape;700;p63"/>
          <p:cNvSpPr txBox="1"/>
          <p:nvPr/>
        </p:nvSpPr>
        <p:spPr>
          <a:xfrm>
            <a:off x="4854575" y="4044950"/>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N2</a:t>
            </a:r>
            <a:endParaRPr/>
          </a:p>
        </p:txBody>
      </p:sp>
      <p:pic>
        <p:nvPicPr>
          <p:cNvPr id="701" name="Google Shape;701;p63"/>
          <p:cNvPicPr preferRelativeResize="0"/>
          <p:nvPr/>
        </p:nvPicPr>
        <p:blipFill rotWithShape="1">
          <a:blip r:embed="rId3">
            <a:alphaModFix/>
          </a:blip>
          <a:srcRect b="0" l="0" r="0" t="0"/>
          <a:stretch/>
        </p:blipFill>
        <p:spPr>
          <a:xfrm>
            <a:off x="6553200" y="2590800"/>
            <a:ext cx="1981200" cy="1790700"/>
          </a:xfrm>
          <a:prstGeom prst="rect">
            <a:avLst/>
          </a:prstGeom>
          <a:noFill/>
          <a:ln>
            <a:noFill/>
          </a:ln>
        </p:spPr>
      </p:pic>
      <p:pic>
        <p:nvPicPr>
          <p:cNvPr id="702" name="Google Shape;702;p63"/>
          <p:cNvPicPr preferRelativeResize="0"/>
          <p:nvPr/>
        </p:nvPicPr>
        <p:blipFill rotWithShape="1">
          <a:blip r:embed="rId4">
            <a:alphaModFix/>
          </a:blip>
          <a:srcRect b="0" l="0" r="0" t="0"/>
          <a:stretch/>
        </p:blipFill>
        <p:spPr>
          <a:xfrm>
            <a:off x="3276600" y="4648200"/>
            <a:ext cx="1905000" cy="1471612"/>
          </a:xfrm>
          <a:prstGeom prst="rect">
            <a:avLst/>
          </a:prstGeom>
          <a:noFill/>
          <a:ln>
            <a:noFill/>
          </a:ln>
        </p:spPr>
      </p:pic>
      <p:sp>
        <p:nvSpPr>
          <p:cNvPr id="703" name="Google Shape;703;p63"/>
          <p:cNvSpPr txBox="1"/>
          <p:nvPr/>
        </p:nvSpPr>
        <p:spPr>
          <a:xfrm>
            <a:off x="381000" y="4191000"/>
            <a:ext cx="2438400" cy="2073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Gini(N1)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1 – (5/6)</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(2/6)</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0.194 </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Gini(N2)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1 – (1/6)</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(4/6)</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0.528</a:t>
            </a:r>
            <a:endParaRPr/>
          </a:p>
        </p:txBody>
      </p:sp>
      <p:sp>
        <p:nvSpPr>
          <p:cNvPr id="704" name="Google Shape;704;p63"/>
          <p:cNvSpPr txBox="1"/>
          <p:nvPr/>
        </p:nvSpPr>
        <p:spPr>
          <a:xfrm>
            <a:off x="5943600" y="4648200"/>
            <a:ext cx="243840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Gini(Children)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7/12 * 0.194 +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5/12 * 0.528</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0.333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8" name="Shape 708"/>
        <p:cNvGrpSpPr/>
        <p:nvPr/>
      </p:nvGrpSpPr>
      <p:grpSpPr>
        <a:xfrm>
          <a:off x="0" y="0"/>
          <a:ext cx="0" cy="0"/>
          <a:chOff x="0" y="0"/>
          <a:chExt cx="0" cy="0"/>
        </a:xfrm>
      </p:grpSpPr>
      <p:sp>
        <p:nvSpPr>
          <p:cNvPr id="709" name="Google Shape;709;p64"/>
          <p:cNvSpPr txBox="1"/>
          <p:nvPr>
            <p:ph type="title"/>
          </p:nvPr>
        </p:nvSpPr>
        <p:spPr>
          <a:xfrm>
            <a:off x="381000" y="152400"/>
            <a:ext cx="84582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Categorical Attributes: Computing Gini Index</a:t>
            </a:r>
            <a:endParaRPr/>
          </a:p>
        </p:txBody>
      </p:sp>
      <p:sp>
        <p:nvSpPr>
          <p:cNvPr id="710" name="Google Shape;710;p6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For each distinct value, gather counts for each class in the dataset</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Use the count matrix to make decisions</a:t>
            </a:r>
            <a:endParaRPr/>
          </a:p>
        </p:txBody>
      </p:sp>
      <p:pic>
        <p:nvPicPr>
          <p:cNvPr id="711" name="Google Shape;711;p64"/>
          <p:cNvPicPr preferRelativeResize="0"/>
          <p:nvPr/>
        </p:nvPicPr>
        <p:blipFill rotWithShape="1">
          <a:blip r:embed="rId3">
            <a:alphaModFix/>
          </a:blip>
          <a:srcRect b="0" l="0" r="0" t="0"/>
          <a:stretch/>
        </p:blipFill>
        <p:spPr>
          <a:xfrm>
            <a:off x="3886200" y="3810000"/>
            <a:ext cx="2609850" cy="1768475"/>
          </a:xfrm>
          <a:prstGeom prst="rect">
            <a:avLst/>
          </a:prstGeom>
          <a:noFill/>
          <a:ln>
            <a:noFill/>
          </a:ln>
        </p:spPr>
      </p:pic>
      <p:pic>
        <p:nvPicPr>
          <p:cNvPr id="712" name="Google Shape;712;p64"/>
          <p:cNvPicPr preferRelativeResize="0"/>
          <p:nvPr/>
        </p:nvPicPr>
        <p:blipFill rotWithShape="1">
          <a:blip r:embed="rId4">
            <a:alphaModFix/>
          </a:blip>
          <a:srcRect b="0" l="0" r="0" t="0"/>
          <a:stretch/>
        </p:blipFill>
        <p:spPr>
          <a:xfrm>
            <a:off x="6381750" y="3810000"/>
            <a:ext cx="2609850" cy="1768475"/>
          </a:xfrm>
          <a:prstGeom prst="rect">
            <a:avLst/>
          </a:prstGeom>
          <a:noFill/>
          <a:ln>
            <a:noFill/>
          </a:ln>
        </p:spPr>
      </p:pic>
      <p:pic>
        <p:nvPicPr>
          <p:cNvPr id="713" name="Google Shape;713;p64"/>
          <p:cNvPicPr preferRelativeResize="0"/>
          <p:nvPr/>
        </p:nvPicPr>
        <p:blipFill rotWithShape="1">
          <a:blip r:embed="rId5">
            <a:alphaModFix/>
          </a:blip>
          <a:srcRect b="0" l="0" r="0" t="0"/>
          <a:stretch/>
        </p:blipFill>
        <p:spPr>
          <a:xfrm>
            <a:off x="304800" y="3810000"/>
            <a:ext cx="2744787" cy="1524000"/>
          </a:xfrm>
          <a:prstGeom prst="rect">
            <a:avLst/>
          </a:prstGeom>
          <a:noFill/>
          <a:ln>
            <a:noFill/>
          </a:ln>
        </p:spPr>
      </p:pic>
      <p:cxnSp>
        <p:nvCxnSpPr>
          <p:cNvPr id="714" name="Google Shape;714;p64"/>
          <p:cNvCxnSpPr/>
          <p:nvPr/>
        </p:nvCxnSpPr>
        <p:spPr>
          <a:xfrm flipH="1">
            <a:off x="3581400" y="2971800"/>
            <a:ext cx="1587" cy="2438400"/>
          </a:xfrm>
          <a:prstGeom prst="straightConnector1">
            <a:avLst/>
          </a:prstGeom>
          <a:noFill/>
          <a:ln cap="flat" cmpd="sng" w="38100">
            <a:solidFill>
              <a:schemeClr val="dk2"/>
            </a:solidFill>
            <a:prstDash val="solid"/>
            <a:miter lim="800000"/>
            <a:headEnd len="med" w="med" type="none"/>
            <a:tailEnd len="med" w="med" type="none"/>
          </a:ln>
        </p:spPr>
      </p:cxnSp>
      <p:sp>
        <p:nvSpPr>
          <p:cNvPr id="715" name="Google Shape;715;p64"/>
          <p:cNvSpPr txBox="1"/>
          <p:nvPr/>
        </p:nvSpPr>
        <p:spPr>
          <a:xfrm>
            <a:off x="915987" y="2868612"/>
            <a:ext cx="1752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Multi-way split</a:t>
            </a:r>
            <a:endParaRPr/>
          </a:p>
        </p:txBody>
      </p:sp>
      <p:sp>
        <p:nvSpPr>
          <p:cNvPr id="716" name="Google Shape;716;p64"/>
          <p:cNvSpPr txBox="1"/>
          <p:nvPr/>
        </p:nvSpPr>
        <p:spPr>
          <a:xfrm>
            <a:off x="4719637" y="2868612"/>
            <a:ext cx="3138487"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Two-way split </a:t>
            </a:r>
            <a:endParaRPr/>
          </a:p>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(find best partition of values)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0" name="Shape 720"/>
        <p:cNvGrpSpPr/>
        <p:nvPr/>
      </p:nvGrpSpPr>
      <p:grpSpPr>
        <a:xfrm>
          <a:off x="0" y="0"/>
          <a:ext cx="0" cy="0"/>
          <a:chOff x="0" y="0"/>
          <a:chExt cx="0" cy="0"/>
        </a:xfrm>
      </p:grpSpPr>
      <p:sp>
        <p:nvSpPr>
          <p:cNvPr id="721" name="Google Shape;721;p6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Continuous Attributes: Computing Gini Index</a:t>
            </a:r>
            <a:endParaRPr/>
          </a:p>
        </p:txBody>
      </p:sp>
      <p:sp>
        <p:nvSpPr>
          <p:cNvPr id="722" name="Google Shape;722;p65"/>
          <p:cNvSpPr txBox="1"/>
          <p:nvPr>
            <p:ph idx="1" type="body"/>
          </p:nvPr>
        </p:nvSpPr>
        <p:spPr>
          <a:xfrm>
            <a:off x="411162" y="1143000"/>
            <a:ext cx="4999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Use Binary Decisions based on one value</a:t>
            </a:r>
            <a:endParaRPr/>
          </a:p>
          <a:p>
            <a:pPr indent="-292100" lvl="0" marL="292100" rtl="0" algn="l">
              <a:lnSpc>
                <a:spcPct val="9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Several Choices for the splitting value</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Number of possible splitting values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Number of distinct values</a:t>
            </a:r>
            <a:endParaRPr/>
          </a:p>
          <a:p>
            <a:pPr indent="-292100" lvl="0" marL="292100" rtl="0" algn="l">
              <a:lnSpc>
                <a:spcPct val="9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Each splitting value has a count matrix associated with it</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Class counts in each of the partitions, A &lt; v and A ≥ v</a:t>
            </a:r>
            <a:endParaRPr/>
          </a:p>
          <a:p>
            <a:pPr indent="-292100" lvl="0" marL="292100" rtl="0" algn="l">
              <a:lnSpc>
                <a:spcPct val="9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Simple method to choose best v</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For each v, scan the database to gather count matrix and compute its Gini index</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Computationally Inefficient! Repetition of work.</a:t>
            </a:r>
            <a:endParaRPr/>
          </a:p>
        </p:txBody>
      </p:sp>
      <p:pic>
        <p:nvPicPr>
          <p:cNvPr id="723" name="Google Shape;723;p65"/>
          <p:cNvPicPr preferRelativeResize="0"/>
          <p:nvPr>
            <p:ph idx="1" type="body"/>
          </p:nvPr>
        </p:nvPicPr>
        <p:blipFill rotWithShape="1">
          <a:blip r:embed="rId3">
            <a:alphaModFix/>
          </a:blip>
          <a:srcRect b="0" l="0" r="4272" t="0"/>
          <a:stretch/>
        </p:blipFill>
        <p:spPr>
          <a:xfrm>
            <a:off x="5607050" y="1143000"/>
            <a:ext cx="3213100" cy="3429000"/>
          </a:xfrm>
          <a:prstGeom prst="rect">
            <a:avLst/>
          </a:prstGeom>
          <a:noFill/>
          <a:ln>
            <a:noFill/>
          </a:ln>
        </p:spPr>
      </p:pic>
      <p:pic>
        <p:nvPicPr>
          <p:cNvPr id="724" name="Google Shape;724;p65"/>
          <p:cNvPicPr preferRelativeResize="0"/>
          <p:nvPr>
            <p:ph idx="2" type="body"/>
          </p:nvPr>
        </p:nvPicPr>
        <p:blipFill rotWithShape="1">
          <a:blip r:embed="rId4">
            <a:alphaModFix/>
          </a:blip>
          <a:srcRect b="0" l="0" r="0" t="0"/>
          <a:stretch/>
        </p:blipFill>
        <p:spPr>
          <a:xfrm>
            <a:off x="6950075" y="4572000"/>
            <a:ext cx="1050925" cy="167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8" name="Shape 728"/>
        <p:cNvGrpSpPr/>
        <p:nvPr/>
      </p:nvGrpSpPr>
      <p:grpSpPr>
        <a:xfrm>
          <a:off x="0" y="0"/>
          <a:ext cx="0" cy="0"/>
          <a:chOff x="0" y="0"/>
          <a:chExt cx="0" cy="0"/>
        </a:xfrm>
      </p:grpSpPr>
      <p:sp>
        <p:nvSpPr>
          <p:cNvPr id="729" name="Google Shape;729;p66"/>
          <p:cNvSpPr txBox="1"/>
          <p:nvPr>
            <p:ph type="title"/>
          </p:nvPr>
        </p:nvSpPr>
        <p:spPr>
          <a:xfrm>
            <a:off x="228600" y="152400"/>
            <a:ext cx="86868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Continuous Attributes: Computing Gini Index...</a:t>
            </a:r>
            <a:endParaRPr/>
          </a:p>
        </p:txBody>
      </p:sp>
      <p:sp>
        <p:nvSpPr>
          <p:cNvPr id="730" name="Google Shape;730;p66"/>
          <p:cNvSpPr txBox="1"/>
          <p:nvPr>
            <p:ph idx="1" type="body"/>
          </p:nvPr>
        </p:nvSpPr>
        <p:spPr>
          <a:xfrm>
            <a:off x="381000" y="1219200"/>
            <a:ext cx="8178800" cy="15240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For efficient computation: for each attribute,</a:t>
            </a:r>
            <a:endParaRPr/>
          </a:p>
          <a:p>
            <a:pPr indent="-285750" lvl="1" marL="74295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Sort the attribute on values</a:t>
            </a:r>
            <a:endParaRPr/>
          </a:p>
          <a:p>
            <a:pPr indent="-285750" lvl="1" marL="74295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Linearly scan these values, each time updating the count matrix and computing gini index</a:t>
            </a:r>
            <a:endParaRPr/>
          </a:p>
          <a:p>
            <a:pPr indent="-285750" lvl="1" marL="74295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Choose the split position that has the least gini index</a:t>
            </a:r>
            <a:endParaRPr/>
          </a:p>
        </p:txBody>
      </p:sp>
      <p:grpSp>
        <p:nvGrpSpPr>
          <p:cNvPr id="731" name="Google Shape;731;p66"/>
          <p:cNvGrpSpPr/>
          <p:nvPr/>
        </p:nvGrpSpPr>
        <p:grpSpPr>
          <a:xfrm>
            <a:off x="76200" y="3321050"/>
            <a:ext cx="9182100" cy="2622550"/>
            <a:chOff x="144" y="2360"/>
            <a:chExt cx="5784" cy="1652"/>
          </a:xfrm>
        </p:grpSpPr>
        <p:pic>
          <p:nvPicPr>
            <p:cNvPr id="732" name="Google Shape;732;p66"/>
            <p:cNvPicPr preferRelativeResize="0"/>
            <p:nvPr/>
          </p:nvPicPr>
          <p:blipFill rotWithShape="1">
            <a:blip r:embed="rId3">
              <a:alphaModFix/>
            </a:blip>
            <a:srcRect b="0" l="0" r="0" t="0"/>
            <a:stretch/>
          </p:blipFill>
          <p:spPr>
            <a:xfrm>
              <a:off x="956" y="2360"/>
              <a:ext cx="4972" cy="1652"/>
            </a:xfrm>
            <a:prstGeom prst="rect">
              <a:avLst/>
            </a:prstGeom>
            <a:noFill/>
            <a:ln>
              <a:noFill/>
            </a:ln>
          </p:spPr>
        </p:pic>
        <p:cxnSp>
          <p:nvCxnSpPr>
            <p:cNvPr id="733" name="Google Shape;733;p66"/>
            <p:cNvCxnSpPr/>
            <p:nvPr/>
          </p:nvCxnSpPr>
          <p:spPr>
            <a:xfrm>
              <a:off x="1152" y="2880"/>
              <a:ext cx="192" cy="1"/>
            </a:xfrm>
            <a:prstGeom prst="straightConnector1">
              <a:avLst/>
            </a:prstGeom>
            <a:noFill/>
            <a:ln cap="flat" cmpd="sng" w="9525">
              <a:solidFill>
                <a:schemeClr val="dk2"/>
              </a:solidFill>
              <a:prstDash val="solid"/>
              <a:miter lim="800000"/>
              <a:headEnd len="med" w="med" type="none"/>
              <a:tailEnd len="med" w="med" type="triangle"/>
            </a:ln>
          </p:spPr>
        </p:cxnSp>
        <p:grpSp>
          <p:nvGrpSpPr>
            <p:cNvPr id="734" name="Google Shape;734;p66"/>
            <p:cNvGrpSpPr/>
            <p:nvPr/>
          </p:nvGrpSpPr>
          <p:grpSpPr>
            <a:xfrm>
              <a:off x="144" y="2928"/>
              <a:ext cx="1200" cy="212"/>
              <a:chOff x="144" y="2832"/>
              <a:chExt cx="1200" cy="212"/>
            </a:xfrm>
          </p:grpSpPr>
          <p:sp>
            <p:nvSpPr>
              <p:cNvPr id="735" name="Google Shape;735;p66"/>
              <p:cNvSpPr txBox="1"/>
              <p:nvPr/>
            </p:nvSpPr>
            <p:spPr>
              <a:xfrm>
                <a:off x="144" y="2832"/>
                <a:ext cx="1006"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Split Positions</a:t>
                </a:r>
                <a:endParaRPr/>
              </a:p>
            </p:txBody>
          </p:sp>
          <p:cxnSp>
            <p:nvCxnSpPr>
              <p:cNvPr id="736" name="Google Shape;736;p66"/>
              <p:cNvCxnSpPr/>
              <p:nvPr/>
            </p:nvCxnSpPr>
            <p:spPr>
              <a:xfrm>
                <a:off x="1152" y="2976"/>
                <a:ext cx="192" cy="0"/>
              </a:xfrm>
              <a:prstGeom prst="straightConnector1">
                <a:avLst/>
              </a:prstGeom>
              <a:noFill/>
              <a:ln cap="flat" cmpd="sng" w="9525">
                <a:solidFill>
                  <a:schemeClr val="dk2"/>
                </a:solidFill>
                <a:prstDash val="solid"/>
                <a:miter lim="800000"/>
                <a:headEnd len="med" w="med" type="none"/>
                <a:tailEnd len="med" w="med" type="triangle"/>
              </a:ln>
            </p:spPr>
          </p:cxnSp>
        </p:grpSp>
        <p:sp>
          <p:nvSpPr>
            <p:cNvPr id="737" name="Google Shape;737;p66"/>
            <p:cNvSpPr txBox="1"/>
            <p:nvPr/>
          </p:nvSpPr>
          <p:spPr>
            <a:xfrm>
              <a:off x="144" y="2736"/>
              <a:ext cx="100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Sorted Values</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1" name="Shape 741"/>
        <p:cNvGrpSpPr/>
        <p:nvPr/>
      </p:nvGrpSpPr>
      <p:grpSpPr>
        <a:xfrm>
          <a:off x="0" y="0"/>
          <a:ext cx="0" cy="0"/>
          <a:chOff x="0" y="0"/>
          <a:chExt cx="0" cy="0"/>
        </a:xfrm>
      </p:grpSpPr>
      <p:sp>
        <p:nvSpPr>
          <p:cNvPr id="742" name="Google Shape;742;p6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Alternative Splitting Criteria based on INFO</a:t>
            </a:r>
            <a:endParaRPr/>
          </a:p>
        </p:txBody>
      </p:sp>
      <p:sp>
        <p:nvSpPr>
          <p:cNvPr id="743" name="Google Shape;743;p67"/>
          <p:cNvSpPr txBox="1"/>
          <p:nvPr>
            <p:ph idx="1" type="body"/>
          </p:nvPr>
        </p:nvSpPr>
        <p:spPr>
          <a:xfrm>
            <a:off x="152400" y="1143000"/>
            <a:ext cx="8763000" cy="51816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Entropy at a given node t:</a:t>
            </a:r>
            <a:endParaRPr/>
          </a:p>
          <a:p>
            <a:pPr indent="-107950" lvl="1" marL="74295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28600" lvl="2" marL="1085850" rtl="0" algn="l">
              <a:lnSpc>
                <a:spcPct val="100000"/>
              </a:lnSpc>
              <a:spcBef>
                <a:spcPts val="200"/>
              </a:spcBef>
              <a:spcAft>
                <a:spcPts val="0"/>
              </a:spcAft>
              <a:buSzPts val="1400"/>
              <a:buNone/>
            </a:pPr>
            <a:r>
              <a:rPr b="0" i="0" lang="en-US" sz="2000" u="none">
                <a:solidFill>
                  <a:schemeClr val="dk1"/>
                </a:solidFill>
                <a:latin typeface="Arial"/>
                <a:ea typeface="Arial"/>
                <a:cs typeface="Arial"/>
                <a:sym typeface="Arial"/>
              </a:rPr>
              <a:t>(NOTE: </a:t>
            </a:r>
            <a:r>
              <a:rPr b="0" i="1" lang="en-US" sz="2000" u="none">
                <a:solidFill>
                  <a:schemeClr val="dk1"/>
                </a:solidFill>
                <a:latin typeface="Times New Roman"/>
                <a:ea typeface="Times New Roman"/>
                <a:cs typeface="Times New Roman"/>
                <a:sym typeface="Times New Roman"/>
              </a:rPr>
              <a:t>p( j | t) </a:t>
            </a:r>
            <a:r>
              <a:rPr b="0" i="0" lang="en-US" sz="2000" u="none">
                <a:solidFill>
                  <a:schemeClr val="dk1"/>
                </a:solidFill>
                <a:latin typeface="Arial"/>
                <a:ea typeface="Arial"/>
                <a:cs typeface="Arial"/>
                <a:sym typeface="Arial"/>
              </a:rPr>
              <a:t>is the relative frequency of class j at node t).</a:t>
            </a:r>
            <a:endParaRPr b="0" i="0" sz="2400" u="none">
              <a:solidFill>
                <a:schemeClr val="dk1"/>
              </a:solidFill>
              <a:latin typeface="Arial"/>
              <a:ea typeface="Arial"/>
              <a:cs typeface="Arial"/>
              <a:sym typeface="Arial"/>
            </a:endParaRPr>
          </a:p>
          <a:p>
            <a:pPr indent="-285750" lvl="1" marL="74295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Measures homogeneity of a node. </a:t>
            </a:r>
            <a:endParaRPr/>
          </a:p>
          <a:p>
            <a:pPr indent="-228600" lvl="2" marL="108585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Maximum (log n</a:t>
            </a:r>
            <a:r>
              <a:rPr b="0" baseline="-25000" i="0" lang="en-US" sz="2400" u="none">
                <a:solidFill>
                  <a:schemeClr val="dk1"/>
                </a:solidFill>
                <a:latin typeface="Arial"/>
                <a:ea typeface="Arial"/>
                <a:cs typeface="Arial"/>
                <a:sym typeface="Arial"/>
              </a:rPr>
              <a:t>c</a:t>
            </a:r>
            <a:r>
              <a:rPr b="0" i="0" lang="en-US" sz="2400" u="none">
                <a:solidFill>
                  <a:schemeClr val="dk1"/>
                </a:solidFill>
                <a:latin typeface="Arial"/>
                <a:ea typeface="Arial"/>
                <a:cs typeface="Arial"/>
                <a:sym typeface="Arial"/>
              </a:rPr>
              <a:t>) when records are equally distributed among all classes implying least information</a:t>
            </a:r>
            <a:endParaRPr/>
          </a:p>
          <a:p>
            <a:pPr indent="-228600" lvl="2" marL="108585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Minimum (0.0) when all records belong to one class, implying most information</a:t>
            </a:r>
            <a:endParaRPr/>
          </a:p>
          <a:p>
            <a:pPr indent="-285750" lvl="1" marL="74295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Entropy based computations are similar to the GINI index computations</a:t>
            </a:r>
            <a:endParaRPr/>
          </a:p>
        </p:txBody>
      </p:sp>
      <p:pic>
        <p:nvPicPr>
          <p:cNvPr id="744" name="Google Shape;744;p67"/>
          <p:cNvPicPr preferRelativeResize="0"/>
          <p:nvPr/>
        </p:nvPicPr>
        <p:blipFill rotWithShape="1">
          <a:blip r:embed="rId3">
            <a:alphaModFix/>
          </a:blip>
          <a:srcRect b="0" l="0" r="0" t="0"/>
          <a:stretch/>
        </p:blipFill>
        <p:spPr>
          <a:xfrm>
            <a:off x="2057400" y="1752600"/>
            <a:ext cx="5803900" cy="61595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8" name="Shape 748"/>
        <p:cNvGrpSpPr/>
        <p:nvPr/>
      </p:nvGrpSpPr>
      <p:grpSpPr>
        <a:xfrm>
          <a:off x="0" y="0"/>
          <a:ext cx="0" cy="0"/>
          <a:chOff x="0" y="0"/>
          <a:chExt cx="0" cy="0"/>
        </a:xfrm>
      </p:grpSpPr>
      <p:sp>
        <p:nvSpPr>
          <p:cNvPr id="749" name="Google Shape;749;p6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for computing Entropy</a:t>
            </a:r>
            <a:endParaRPr/>
          </a:p>
        </p:txBody>
      </p:sp>
      <p:pic>
        <p:nvPicPr>
          <p:cNvPr id="750" name="Google Shape;750;p68"/>
          <p:cNvPicPr preferRelativeResize="0"/>
          <p:nvPr/>
        </p:nvPicPr>
        <p:blipFill rotWithShape="1">
          <a:blip r:embed="rId3">
            <a:alphaModFix/>
          </a:blip>
          <a:srcRect b="0" l="0" r="0" t="0"/>
          <a:stretch/>
        </p:blipFill>
        <p:spPr>
          <a:xfrm>
            <a:off x="304800" y="2339975"/>
            <a:ext cx="2362200" cy="936625"/>
          </a:xfrm>
          <a:prstGeom prst="rect">
            <a:avLst/>
          </a:prstGeom>
          <a:noFill/>
          <a:ln>
            <a:noFill/>
          </a:ln>
        </p:spPr>
      </p:pic>
      <p:pic>
        <p:nvPicPr>
          <p:cNvPr id="751" name="Google Shape;751;p68"/>
          <p:cNvPicPr preferRelativeResize="0"/>
          <p:nvPr/>
        </p:nvPicPr>
        <p:blipFill rotWithShape="1">
          <a:blip r:embed="rId4">
            <a:alphaModFix/>
          </a:blip>
          <a:srcRect b="0" l="0" r="0" t="0"/>
          <a:stretch/>
        </p:blipFill>
        <p:spPr>
          <a:xfrm>
            <a:off x="381000" y="5181600"/>
            <a:ext cx="2286000" cy="938212"/>
          </a:xfrm>
          <a:prstGeom prst="rect">
            <a:avLst/>
          </a:prstGeom>
          <a:noFill/>
          <a:ln>
            <a:noFill/>
          </a:ln>
        </p:spPr>
      </p:pic>
      <p:pic>
        <p:nvPicPr>
          <p:cNvPr id="752" name="Google Shape;752;p68"/>
          <p:cNvPicPr preferRelativeResize="0"/>
          <p:nvPr/>
        </p:nvPicPr>
        <p:blipFill rotWithShape="1">
          <a:blip r:embed="rId5">
            <a:alphaModFix/>
          </a:blip>
          <a:srcRect b="0" l="0" r="0" t="0"/>
          <a:stretch/>
        </p:blipFill>
        <p:spPr>
          <a:xfrm>
            <a:off x="381000" y="3817937"/>
            <a:ext cx="2286000" cy="906462"/>
          </a:xfrm>
          <a:prstGeom prst="rect">
            <a:avLst/>
          </a:prstGeom>
          <a:noFill/>
          <a:ln>
            <a:noFill/>
          </a:ln>
        </p:spPr>
      </p:pic>
      <p:sp>
        <p:nvSpPr>
          <p:cNvPr id="753" name="Google Shape;753;p68"/>
          <p:cNvSpPr txBox="1"/>
          <p:nvPr/>
        </p:nvSpPr>
        <p:spPr>
          <a:xfrm>
            <a:off x="2895600" y="2339975"/>
            <a:ext cx="5943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0/6 = 0     P(C2) = 6/6 = 1</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Entropy = – 0 log 0</a:t>
            </a:r>
            <a:r>
              <a:rPr b="1" baseline="3000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1 log 1 = – 0 – 0 = 0 </a:t>
            </a:r>
            <a:endParaRPr/>
          </a:p>
        </p:txBody>
      </p:sp>
      <p:sp>
        <p:nvSpPr>
          <p:cNvPr id="754" name="Google Shape;754;p68"/>
          <p:cNvSpPr txBox="1"/>
          <p:nvPr/>
        </p:nvSpPr>
        <p:spPr>
          <a:xfrm>
            <a:off x="2971800" y="3733800"/>
            <a:ext cx="61722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1/6          P(C2) = 5/6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Entropy = – (1/6) log</a:t>
            </a:r>
            <a:r>
              <a:rPr b="1" baseline="-25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(1/6)</a:t>
            </a:r>
            <a:r>
              <a:rPr b="1" baseline="3000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(5/6) log</a:t>
            </a:r>
            <a:r>
              <a:rPr b="1" baseline="-25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(1/6) = 0.65</a:t>
            </a:r>
            <a:endParaRPr/>
          </a:p>
        </p:txBody>
      </p:sp>
      <p:sp>
        <p:nvSpPr>
          <p:cNvPr id="755" name="Google Shape;755;p68"/>
          <p:cNvSpPr txBox="1"/>
          <p:nvPr/>
        </p:nvSpPr>
        <p:spPr>
          <a:xfrm>
            <a:off x="2971800" y="5105400"/>
            <a:ext cx="61722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2/6          P(C2) = 4/6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Entropy = – (2/6) log</a:t>
            </a:r>
            <a:r>
              <a:rPr b="1" baseline="-25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(2/6)</a:t>
            </a:r>
            <a:r>
              <a:rPr b="1" baseline="3000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(4/6) log</a:t>
            </a:r>
            <a:r>
              <a:rPr b="1" baseline="-25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(4/6) = 0.92</a:t>
            </a:r>
            <a:endParaRPr/>
          </a:p>
        </p:txBody>
      </p:sp>
      <p:pic>
        <p:nvPicPr>
          <p:cNvPr id="756" name="Google Shape;756;p68"/>
          <p:cNvPicPr preferRelativeResize="0"/>
          <p:nvPr/>
        </p:nvPicPr>
        <p:blipFill rotWithShape="1">
          <a:blip r:embed="rId6">
            <a:alphaModFix/>
          </a:blip>
          <a:srcRect b="0" l="0" r="0" t="0"/>
          <a:stretch/>
        </p:blipFill>
        <p:spPr>
          <a:xfrm>
            <a:off x="1758950" y="1219200"/>
            <a:ext cx="5945187" cy="61595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3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of Classification Task</a:t>
            </a:r>
            <a:endParaRPr/>
          </a:p>
        </p:txBody>
      </p:sp>
      <p:sp>
        <p:nvSpPr>
          <p:cNvPr id="126" name="Google Shape;126;p3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Predicting tumor cells as benign or malignant</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Classifying credit card transactions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legitimate or fraudulent</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Classifying secondary structures of protein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alpha-helix, beta-sheet, or random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coil</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Categorizing news stories as finance,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weather, entertainment, sports, etc</a:t>
            </a:r>
            <a:endParaRPr/>
          </a:p>
        </p:txBody>
      </p:sp>
      <p:grpSp>
        <p:nvGrpSpPr>
          <p:cNvPr id="127" name="Google Shape;127;p33"/>
          <p:cNvGrpSpPr/>
          <p:nvPr/>
        </p:nvGrpSpPr>
        <p:grpSpPr>
          <a:xfrm>
            <a:off x="6629400" y="1828800"/>
            <a:ext cx="2057400" cy="1417637"/>
            <a:chOff x="3360" y="768"/>
            <a:chExt cx="1296" cy="893"/>
          </a:xfrm>
        </p:grpSpPr>
        <p:pic>
          <p:nvPicPr>
            <p:cNvPr id="128" name="Google Shape;128;p33"/>
            <p:cNvPicPr preferRelativeResize="0"/>
            <p:nvPr/>
          </p:nvPicPr>
          <p:blipFill rotWithShape="1">
            <a:blip r:embed="rId3">
              <a:alphaModFix/>
            </a:blip>
            <a:srcRect b="0" l="0" r="0" t="0"/>
            <a:stretch/>
          </p:blipFill>
          <p:spPr>
            <a:xfrm>
              <a:off x="3418" y="768"/>
              <a:ext cx="1238" cy="893"/>
            </a:xfrm>
            <a:prstGeom prst="rect">
              <a:avLst/>
            </a:prstGeom>
            <a:noFill/>
            <a:ln>
              <a:noFill/>
            </a:ln>
          </p:spPr>
        </p:pic>
        <p:pic>
          <p:nvPicPr>
            <p:cNvPr id="129" name="Google Shape;129;p33"/>
            <p:cNvPicPr preferRelativeResize="0"/>
            <p:nvPr/>
          </p:nvPicPr>
          <p:blipFill rotWithShape="1">
            <a:blip r:embed="rId4">
              <a:alphaModFix/>
            </a:blip>
            <a:srcRect b="0" l="0" r="0" t="0"/>
            <a:stretch/>
          </p:blipFill>
          <p:spPr>
            <a:xfrm>
              <a:off x="3370" y="1155"/>
              <a:ext cx="432" cy="429"/>
            </a:xfrm>
            <a:prstGeom prst="rect">
              <a:avLst/>
            </a:prstGeom>
            <a:noFill/>
            <a:ln>
              <a:noFill/>
            </a:ln>
          </p:spPr>
        </p:pic>
        <p:pic>
          <p:nvPicPr>
            <p:cNvPr id="130" name="Google Shape;130;p33"/>
            <p:cNvPicPr preferRelativeResize="0"/>
            <p:nvPr/>
          </p:nvPicPr>
          <p:blipFill rotWithShape="1">
            <a:blip r:embed="rId5">
              <a:alphaModFix/>
            </a:blip>
            <a:srcRect b="0" l="0" r="0" t="0"/>
            <a:stretch/>
          </p:blipFill>
          <p:spPr>
            <a:xfrm>
              <a:off x="3360" y="912"/>
              <a:ext cx="432" cy="355"/>
            </a:xfrm>
            <a:prstGeom prst="rect">
              <a:avLst/>
            </a:prstGeom>
            <a:noFill/>
            <a:ln>
              <a:noFill/>
            </a:ln>
          </p:spPr>
        </p:pic>
      </p:grpSp>
      <p:pic>
        <p:nvPicPr>
          <p:cNvPr id="131" name="Google Shape;131;p33"/>
          <p:cNvPicPr preferRelativeResize="0"/>
          <p:nvPr/>
        </p:nvPicPr>
        <p:blipFill rotWithShape="1">
          <a:blip r:embed="rId6">
            <a:alphaModFix/>
          </a:blip>
          <a:srcRect b="0" l="0" r="0" t="0"/>
          <a:stretch/>
        </p:blipFill>
        <p:spPr>
          <a:xfrm>
            <a:off x="7075487" y="3886200"/>
            <a:ext cx="1535112" cy="23193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0" name="Shape 760"/>
        <p:cNvGrpSpPr/>
        <p:nvPr/>
      </p:nvGrpSpPr>
      <p:grpSpPr>
        <a:xfrm>
          <a:off x="0" y="0"/>
          <a:ext cx="0" cy="0"/>
          <a:chOff x="0" y="0"/>
          <a:chExt cx="0" cy="0"/>
        </a:xfrm>
      </p:grpSpPr>
      <p:sp>
        <p:nvSpPr>
          <p:cNvPr id="761" name="Google Shape;761;p6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Splitting Based on INFO...</a:t>
            </a:r>
            <a:endParaRPr/>
          </a:p>
        </p:txBody>
      </p:sp>
      <p:sp>
        <p:nvSpPr>
          <p:cNvPr id="762" name="Google Shape;762;p69"/>
          <p:cNvSpPr txBox="1"/>
          <p:nvPr>
            <p:ph idx="1" type="body"/>
          </p:nvPr>
        </p:nvSpPr>
        <p:spPr>
          <a:xfrm>
            <a:off x="381000" y="1143000"/>
            <a:ext cx="8382000" cy="49530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Information Gain: </a:t>
            </a:r>
            <a:endParaRPr/>
          </a:p>
          <a:p>
            <a:pPr indent="-133350" lvl="1" marL="74295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228600" lvl="2" marL="1146175" rtl="0" algn="l">
              <a:lnSpc>
                <a:spcPct val="100000"/>
              </a:lnSpc>
              <a:spcBef>
                <a:spcPts val="600"/>
              </a:spcBef>
              <a:spcAft>
                <a:spcPts val="0"/>
              </a:spcAft>
              <a:buSzPts val="1400"/>
              <a:buNone/>
            </a:pPr>
            <a:r>
              <a:t/>
            </a:r>
            <a:endParaRPr b="0" i="0" sz="2000" u="none">
              <a:solidFill>
                <a:schemeClr val="dk1"/>
              </a:solidFill>
              <a:latin typeface="Arial"/>
              <a:ea typeface="Arial"/>
              <a:cs typeface="Arial"/>
              <a:sym typeface="Arial"/>
            </a:endParaRPr>
          </a:p>
          <a:p>
            <a:pPr indent="-228600" lvl="2" marL="1146175" rtl="0" algn="l">
              <a:lnSpc>
                <a:spcPct val="100000"/>
              </a:lnSpc>
              <a:spcBef>
                <a:spcPts val="600"/>
              </a:spcBef>
              <a:spcAft>
                <a:spcPts val="0"/>
              </a:spcAft>
              <a:buSzPts val="1400"/>
              <a:buNone/>
            </a:pPr>
            <a:r>
              <a:t/>
            </a:r>
            <a:endParaRPr b="0" i="0" sz="2000" u="none">
              <a:solidFill>
                <a:schemeClr val="dk1"/>
              </a:solidFill>
              <a:latin typeface="Arial"/>
              <a:ea typeface="Arial"/>
              <a:cs typeface="Arial"/>
              <a:sym typeface="Arial"/>
            </a:endParaRPr>
          </a:p>
          <a:p>
            <a:pPr indent="-228600" lvl="2" marL="1146175" rtl="0" algn="l">
              <a:lnSpc>
                <a:spcPct val="100000"/>
              </a:lnSpc>
              <a:spcBef>
                <a:spcPts val="600"/>
              </a:spcBef>
              <a:spcAft>
                <a:spcPts val="0"/>
              </a:spcAft>
              <a:buSzPts val="1400"/>
              <a:buNone/>
            </a:pPr>
            <a:r>
              <a:rPr b="0" i="0" lang="en-US" sz="2000" u="none">
                <a:solidFill>
                  <a:schemeClr val="dk1"/>
                </a:solidFill>
                <a:latin typeface="Arial"/>
                <a:ea typeface="Arial"/>
                <a:cs typeface="Arial"/>
                <a:sym typeface="Arial"/>
              </a:rPr>
              <a:t>		Parent Node, p is split into k partitions;</a:t>
            </a:r>
            <a:endParaRPr/>
          </a:p>
          <a:p>
            <a:pPr indent="-228600" lvl="2" marL="1146175" rtl="0" algn="l">
              <a:lnSpc>
                <a:spcPct val="100000"/>
              </a:lnSpc>
              <a:spcBef>
                <a:spcPts val="600"/>
              </a:spcBef>
              <a:spcAft>
                <a:spcPts val="0"/>
              </a:spcAft>
              <a:buSzPts val="1400"/>
              <a:buNone/>
            </a:pPr>
            <a:r>
              <a:rPr b="0" i="0" lang="en-US" sz="2000" u="none">
                <a:solidFill>
                  <a:schemeClr val="dk1"/>
                </a:solidFill>
                <a:latin typeface="Arial"/>
                <a:ea typeface="Arial"/>
                <a:cs typeface="Arial"/>
                <a:sym typeface="Arial"/>
              </a:rPr>
              <a:t>		n</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is number of records in partition i</a:t>
            </a:r>
            <a:endParaRPr/>
          </a:p>
          <a:p>
            <a:pPr indent="-285750" lvl="1" marL="74295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Measures Reduction in Entropy achieved because of the split. Choose the split that achieves most reduction (maximizes GAIN)</a:t>
            </a:r>
            <a:endParaRPr/>
          </a:p>
          <a:p>
            <a:pPr indent="-285750" lvl="1" marL="74295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Used in ID3 and C4.5</a:t>
            </a:r>
            <a:endParaRPr/>
          </a:p>
          <a:p>
            <a:pPr indent="-285750" lvl="1" marL="74295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Disadvantage: Tends to prefer splits that result in large number of partitions, each being small but pure.</a:t>
            </a:r>
            <a:endParaRPr/>
          </a:p>
        </p:txBody>
      </p:sp>
      <p:pic>
        <p:nvPicPr>
          <p:cNvPr id="763" name="Google Shape;763;p69"/>
          <p:cNvPicPr preferRelativeResize="0"/>
          <p:nvPr/>
        </p:nvPicPr>
        <p:blipFill rotWithShape="1">
          <a:blip r:embed="rId3">
            <a:alphaModFix/>
          </a:blip>
          <a:srcRect b="0" l="0" r="0" t="0"/>
          <a:stretch/>
        </p:blipFill>
        <p:spPr>
          <a:xfrm>
            <a:off x="1752600" y="1676400"/>
            <a:ext cx="6189662" cy="966787"/>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7" name="Shape 767"/>
        <p:cNvGrpSpPr/>
        <p:nvPr/>
      </p:nvGrpSpPr>
      <p:grpSpPr>
        <a:xfrm>
          <a:off x="0" y="0"/>
          <a:ext cx="0" cy="0"/>
          <a:chOff x="0" y="0"/>
          <a:chExt cx="0" cy="0"/>
        </a:xfrm>
      </p:grpSpPr>
      <p:sp>
        <p:nvSpPr>
          <p:cNvPr id="768" name="Google Shape;768;p7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Splitting Based on INFO...</a:t>
            </a:r>
            <a:endParaRPr/>
          </a:p>
        </p:txBody>
      </p:sp>
      <p:sp>
        <p:nvSpPr>
          <p:cNvPr id="769" name="Google Shape;769;p70"/>
          <p:cNvSpPr txBox="1"/>
          <p:nvPr>
            <p:ph idx="1" type="body"/>
          </p:nvPr>
        </p:nvSpPr>
        <p:spPr>
          <a:xfrm>
            <a:off x="457200" y="1143000"/>
            <a:ext cx="8382000" cy="51054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Gain Ratio: </a:t>
            </a:r>
            <a:endParaRPr/>
          </a:p>
          <a:p>
            <a:pPr indent="-133350" lvl="1" marL="742950" rtl="0" algn="l">
              <a:lnSpc>
                <a:spcPct val="9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33350" lvl="1" marL="742950" rtl="0" algn="l">
              <a:lnSpc>
                <a:spcPct val="9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39700" lvl="2" marL="1146175" rtl="0" algn="l">
              <a:lnSpc>
                <a:spcPct val="90000"/>
              </a:lnSpc>
              <a:spcBef>
                <a:spcPts val="600"/>
              </a:spcBef>
              <a:spcAft>
                <a:spcPts val="0"/>
              </a:spcAft>
              <a:buClr>
                <a:srgbClr val="0C7B9C"/>
              </a:buClr>
              <a:buSzPts val="1400"/>
              <a:buFont typeface="Noto Sans Symbols"/>
              <a:buNone/>
            </a:pPr>
            <a:r>
              <a:t/>
            </a:r>
            <a:endParaRPr b="0" i="0" sz="2000" u="none">
              <a:solidFill>
                <a:schemeClr val="dk1"/>
              </a:solidFill>
              <a:latin typeface="Arial"/>
              <a:ea typeface="Arial"/>
              <a:cs typeface="Arial"/>
              <a:sym typeface="Arial"/>
            </a:endParaRPr>
          </a:p>
          <a:p>
            <a:pPr indent="-139700" lvl="2" marL="1146175" rtl="0" algn="l">
              <a:lnSpc>
                <a:spcPct val="90000"/>
              </a:lnSpc>
              <a:spcBef>
                <a:spcPts val="600"/>
              </a:spcBef>
              <a:spcAft>
                <a:spcPts val="0"/>
              </a:spcAft>
              <a:buClr>
                <a:srgbClr val="0C7B9C"/>
              </a:buClr>
              <a:buSzPts val="1400"/>
              <a:buFont typeface="Noto Sans Symbols"/>
              <a:buNone/>
            </a:pPr>
            <a:r>
              <a:t/>
            </a:r>
            <a:endParaRPr b="0" i="0" sz="2000" u="none">
              <a:solidFill>
                <a:schemeClr val="dk1"/>
              </a:solidFill>
              <a:latin typeface="Arial"/>
              <a:ea typeface="Arial"/>
              <a:cs typeface="Arial"/>
              <a:sym typeface="Arial"/>
            </a:endParaRPr>
          </a:p>
          <a:p>
            <a:pPr indent="-228600" lvl="2" marL="1146175" rtl="0" algn="l">
              <a:lnSpc>
                <a:spcPct val="90000"/>
              </a:lnSpc>
              <a:spcBef>
                <a:spcPts val="600"/>
              </a:spcBef>
              <a:spcAft>
                <a:spcPts val="0"/>
              </a:spcAft>
              <a:buSzPts val="1400"/>
              <a:buNone/>
            </a:pPr>
            <a:r>
              <a:rPr b="0" i="0" lang="en-US" sz="2000" u="none">
                <a:solidFill>
                  <a:schemeClr val="dk1"/>
                </a:solidFill>
                <a:latin typeface="Arial"/>
                <a:ea typeface="Arial"/>
                <a:cs typeface="Arial"/>
                <a:sym typeface="Arial"/>
              </a:rPr>
              <a:t>Parent Node, p is split into k partitions</a:t>
            </a:r>
            <a:endParaRPr/>
          </a:p>
          <a:p>
            <a:pPr indent="-228600" lvl="2" marL="1146175" rtl="0" algn="l">
              <a:lnSpc>
                <a:spcPct val="90000"/>
              </a:lnSpc>
              <a:spcBef>
                <a:spcPts val="600"/>
              </a:spcBef>
              <a:spcAft>
                <a:spcPts val="0"/>
              </a:spcAft>
              <a:buSzPts val="1400"/>
              <a:buNone/>
            </a:pPr>
            <a:r>
              <a:rPr b="0" i="0" lang="en-US" sz="2000" u="none">
                <a:solidFill>
                  <a:schemeClr val="dk1"/>
                </a:solidFill>
                <a:latin typeface="Arial"/>
                <a:ea typeface="Arial"/>
                <a:cs typeface="Arial"/>
                <a:sym typeface="Arial"/>
              </a:rPr>
              <a:t>n</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is the number of records in partition i</a:t>
            </a:r>
            <a:endParaRPr/>
          </a:p>
          <a:p>
            <a:pPr indent="-228600" lvl="2" marL="1146175" rtl="0" algn="l">
              <a:lnSpc>
                <a:spcPct val="90000"/>
              </a:lnSpc>
              <a:spcBef>
                <a:spcPts val="480"/>
              </a:spcBef>
              <a:spcAft>
                <a:spcPts val="0"/>
              </a:spcAft>
              <a:buSzPts val="560"/>
              <a:buNone/>
            </a:pPr>
            <a:r>
              <a:t/>
            </a:r>
            <a:endParaRPr b="0" i="0" sz="800" u="none">
              <a:solidFill>
                <a:schemeClr val="dk1"/>
              </a:solidFill>
              <a:latin typeface="Arial"/>
              <a:ea typeface="Arial"/>
              <a:cs typeface="Arial"/>
              <a:sym typeface="Arial"/>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Adjusts Information Gain by the entropy of the partitioning (SplitINFO). Higher entropy partitioning (large number of small partitions) is penalized!</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Used in C4.5</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Designed to overcome the disadvantage of Information Gain</a:t>
            </a:r>
            <a:endParaRPr/>
          </a:p>
        </p:txBody>
      </p:sp>
      <p:pic>
        <p:nvPicPr>
          <p:cNvPr id="770" name="Google Shape;770;p70"/>
          <p:cNvPicPr preferRelativeResize="0"/>
          <p:nvPr/>
        </p:nvPicPr>
        <p:blipFill rotWithShape="1">
          <a:blip r:embed="rId3">
            <a:alphaModFix/>
          </a:blip>
          <a:srcRect b="0" l="0" r="0" t="0"/>
          <a:stretch/>
        </p:blipFill>
        <p:spPr>
          <a:xfrm>
            <a:off x="609600" y="1752600"/>
            <a:ext cx="4114800" cy="927100"/>
          </a:xfrm>
          <a:prstGeom prst="rect">
            <a:avLst/>
          </a:prstGeom>
          <a:noFill/>
          <a:ln cap="flat" cmpd="sng" w="9525">
            <a:solidFill>
              <a:schemeClr val="dk1"/>
            </a:solidFill>
            <a:prstDash val="solid"/>
            <a:miter lim="800000"/>
            <a:headEnd len="sm" w="sm" type="none"/>
            <a:tailEnd len="sm" w="sm" type="none"/>
          </a:ln>
        </p:spPr>
      </p:pic>
      <p:pic>
        <p:nvPicPr>
          <p:cNvPr id="771" name="Google Shape;771;p70"/>
          <p:cNvPicPr preferRelativeResize="0"/>
          <p:nvPr/>
        </p:nvPicPr>
        <p:blipFill rotWithShape="1">
          <a:blip r:embed="rId4">
            <a:alphaModFix/>
          </a:blip>
          <a:srcRect b="0" l="0" r="0" t="0"/>
          <a:stretch/>
        </p:blipFill>
        <p:spPr>
          <a:xfrm>
            <a:off x="4800600" y="1752600"/>
            <a:ext cx="4194175" cy="935037"/>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5" name="Shape 775"/>
        <p:cNvGrpSpPr/>
        <p:nvPr/>
      </p:nvGrpSpPr>
      <p:grpSpPr>
        <a:xfrm>
          <a:off x="0" y="0"/>
          <a:ext cx="0" cy="0"/>
          <a:chOff x="0" y="0"/>
          <a:chExt cx="0" cy="0"/>
        </a:xfrm>
      </p:grpSpPr>
      <p:sp>
        <p:nvSpPr>
          <p:cNvPr id="776" name="Google Shape;776;p71"/>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Splitting Criteria based on Classification Error</a:t>
            </a:r>
            <a:endParaRPr/>
          </a:p>
        </p:txBody>
      </p:sp>
      <p:sp>
        <p:nvSpPr>
          <p:cNvPr id="777" name="Google Shape;777;p7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Classification error at a node t :</a:t>
            </a:r>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09550" lvl="0" marL="3429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Measures misclassification error made by a node. </a:t>
            </a:r>
            <a:endParaRPr/>
          </a:p>
          <a:p>
            <a:pPr indent="-228600" lvl="2" marL="108585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Maximum (1 - 1/n</a:t>
            </a:r>
            <a:r>
              <a:rPr b="0" baseline="-25000" i="0" lang="en-US" sz="2000" u="none">
                <a:solidFill>
                  <a:schemeClr val="dk1"/>
                </a:solidFill>
                <a:latin typeface="Arial"/>
                <a:ea typeface="Arial"/>
                <a:cs typeface="Arial"/>
                <a:sym typeface="Arial"/>
              </a:rPr>
              <a:t>c</a:t>
            </a:r>
            <a:r>
              <a:rPr b="0" i="0" lang="en-US" sz="2000" u="none">
                <a:solidFill>
                  <a:schemeClr val="dk1"/>
                </a:solidFill>
                <a:latin typeface="Arial"/>
                <a:ea typeface="Arial"/>
                <a:cs typeface="Arial"/>
                <a:sym typeface="Arial"/>
              </a:rPr>
              <a:t>) when records are equally distributed among all classes, implying least interesting information</a:t>
            </a:r>
            <a:endParaRPr/>
          </a:p>
          <a:p>
            <a:pPr indent="-228600" lvl="2" marL="108585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Minimum (0.0) when all records belong to one class, implying most interesting information</a:t>
            </a:r>
            <a:endParaRPr/>
          </a:p>
        </p:txBody>
      </p:sp>
      <p:pic>
        <p:nvPicPr>
          <p:cNvPr id="778" name="Google Shape;778;p71"/>
          <p:cNvPicPr preferRelativeResize="0"/>
          <p:nvPr/>
        </p:nvPicPr>
        <p:blipFill rotWithShape="1">
          <a:blip r:embed="rId3">
            <a:alphaModFix/>
          </a:blip>
          <a:srcRect b="0" l="0" r="0" t="0"/>
          <a:stretch/>
        </p:blipFill>
        <p:spPr>
          <a:xfrm>
            <a:off x="1752600" y="1981200"/>
            <a:ext cx="4953000" cy="650875"/>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2" name="Shape 782"/>
        <p:cNvGrpSpPr/>
        <p:nvPr/>
      </p:nvGrpSpPr>
      <p:grpSpPr>
        <a:xfrm>
          <a:off x="0" y="0"/>
          <a:ext cx="0" cy="0"/>
          <a:chOff x="0" y="0"/>
          <a:chExt cx="0" cy="0"/>
        </a:xfrm>
      </p:grpSpPr>
      <p:sp>
        <p:nvSpPr>
          <p:cNvPr id="783" name="Google Shape;783;p7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for Computing Error</a:t>
            </a:r>
            <a:endParaRPr/>
          </a:p>
        </p:txBody>
      </p:sp>
      <p:pic>
        <p:nvPicPr>
          <p:cNvPr id="784" name="Google Shape;784;p72"/>
          <p:cNvPicPr preferRelativeResize="0"/>
          <p:nvPr/>
        </p:nvPicPr>
        <p:blipFill rotWithShape="1">
          <a:blip r:embed="rId3">
            <a:alphaModFix/>
          </a:blip>
          <a:srcRect b="0" l="0" r="0" t="0"/>
          <a:stretch/>
        </p:blipFill>
        <p:spPr>
          <a:xfrm>
            <a:off x="304800" y="2339975"/>
            <a:ext cx="2362200" cy="936625"/>
          </a:xfrm>
          <a:prstGeom prst="rect">
            <a:avLst/>
          </a:prstGeom>
          <a:noFill/>
          <a:ln>
            <a:noFill/>
          </a:ln>
        </p:spPr>
      </p:pic>
      <p:pic>
        <p:nvPicPr>
          <p:cNvPr id="785" name="Google Shape;785;p72"/>
          <p:cNvPicPr preferRelativeResize="0"/>
          <p:nvPr/>
        </p:nvPicPr>
        <p:blipFill rotWithShape="1">
          <a:blip r:embed="rId4">
            <a:alphaModFix/>
          </a:blip>
          <a:srcRect b="0" l="0" r="0" t="0"/>
          <a:stretch/>
        </p:blipFill>
        <p:spPr>
          <a:xfrm>
            <a:off x="381000" y="5181600"/>
            <a:ext cx="2286000" cy="938212"/>
          </a:xfrm>
          <a:prstGeom prst="rect">
            <a:avLst/>
          </a:prstGeom>
          <a:noFill/>
          <a:ln>
            <a:noFill/>
          </a:ln>
        </p:spPr>
      </p:pic>
      <p:pic>
        <p:nvPicPr>
          <p:cNvPr id="786" name="Google Shape;786;p72"/>
          <p:cNvPicPr preferRelativeResize="0"/>
          <p:nvPr/>
        </p:nvPicPr>
        <p:blipFill rotWithShape="1">
          <a:blip r:embed="rId5">
            <a:alphaModFix/>
          </a:blip>
          <a:srcRect b="0" l="0" r="0" t="0"/>
          <a:stretch/>
        </p:blipFill>
        <p:spPr>
          <a:xfrm>
            <a:off x="381000" y="3817937"/>
            <a:ext cx="2286000" cy="906462"/>
          </a:xfrm>
          <a:prstGeom prst="rect">
            <a:avLst/>
          </a:prstGeom>
          <a:noFill/>
          <a:ln>
            <a:noFill/>
          </a:ln>
        </p:spPr>
      </p:pic>
      <p:sp>
        <p:nvSpPr>
          <p:cNvPr id="787" name="Google Shape;787;p72"/>
          <p:cNvSpPr txBox="1"/>
          <p:nvPr/>
        </p:nvSpPr>
        <p:spPr>
          <a:xfrm>
            <a:off x="2895600" y="2339975"/>
            <a:ext cx="59436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0/6 = 0     P(C2) = 6/6 = 1</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Error = 1 – max (0, 1) = 1 – 1 = 0 </a:t>
            </a:r>
            <a:endParaRPr/>
          </a:p>
        </p:txBody>
      </p:sp>
      <p:sp>
        <p:nvSpPr>
          <p:cNvPr id="788" name="Google Shape;788;p72"/>
          <p:cNvSpPr txBox="1"/>
          <p:nvPr/>
        </p:nvSpPr>
        <p:spPr>
          <a:xfrm>
            <a:off x="2971800" y="3733800"/>
            <a:ext cx="51054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1/6          P(C2) = 5/6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Error = 1 – max (1/6, 5/6) = 1 – 5/6 = 1/6</a:t>
            </a:r>
            <a:endParaRPr/>
          </a:p>
        </p:txBody>
      </p:sp>
      <p:sp>
        <p:nvSpPr>
          <p:cNvPr id="789" name="Google Shape;789;p72"/>
          <p:cNvSpPr txBox="1"/>
          <p:nvPr/>
        </p:nvSpPr>
        <p:spPr>
          <a:xfrm>
            <a:off x="2971800" y="5105400"/>
            <a:ext cx="61722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P(C1) = 2/6          P(C2) = 4/6</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Error = 1 – max (2/6, 4/6) = 1 – 4/6 = 1/3</a:t>
            </a:r>
            <a:endParaRPr/>
          </a:p>
        </p:txBody>
      </p:sp>
      <p:pic>
        <p:nvPicPr>
          <p:cNvPr id="790" name="Google Shape;790;p72"/>
          <p:cNvPicPr preferRelativeResize="0"/>
          <p:nvPr/>
        </p:nvPicPr>
        <p:blipFill rotWithShape="1">
          <a:blip r:embed="rId6">
            <a:alphaModFix/>
          </a:blip>
          <a:srcRect b="0" l="0" r="0" t="0"/>
          <a:stretch/>
        </p:blipFill>
        <p:spPr>
          <a:xfrm>
            <a:off x="1828800" y="1219200"/>
            <a:ext cx="4953000" cy="650875"/>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4" name="Shape 794"/>
        <p:cNvGrpSpPr/>
        <p:nvPr/>
      </p:nvGrpSpPr>
      <p:grpSpPr>
        <a:xfrm>
          <a:off x="0" y="0"/>
          <a:ext cx="0" cy="0"/>
          <a:chOff x="0" y="0"/>
          <a:chExt cx="0" cy="0"/>
        </a:xfrm>
      </p:grpSpPr>
      <p:sp>
        <p:nvSpPr>
          <p:cNvPr id="795" name="Google Shape;795;p7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Comparison among Splitting Criteria</a:t>
            </a:r>
            <a:endParaRPr/>
          </a:p>
        </p:txBody>
      </p:sp>
      <p:pic>
        <p:nvPicPr>
          <p:cNvPr id="796" name="Google Shape;796;p73"/>
          <p:cNvPicPr preferRelativeResize="0"/>
          <p:nvPr/>
        </p:nvPicPr>
        <p:blipFill rotWithShape="1">
          <a:blip r:embed="rId3">
            <a:alphaModFix/>
          </a:blip>
          <a:srcRect b="0" l="0" r="0" t="0"/>
          <a:stretch/>
        </p:blipFill>
        <p:spPr>
          <a:xfrm>
            <a:off x="1447800" y="1676400"/>
            <a:ext cx="6248400" cy="4686300"/>
          </a:xfrm>
          <a:prstGeom prst="rect">
            <a:avLst/>
          </a:prstGeom>
          <a:noFill/>
          <a:ln>
            <a:noFill/>
          </a:ln>
        </p:spPr>
      </p:pic>
      <p:sp>
        <p:nvSpPr>
          <p:cNvPr id="797" name="Google Shape;797;p73"/>
          <p:cNvSpPr txBox="1"/>
          <p:nvPr/>
        </p:nvSpPr>
        <p:spPr>
          <a:xfrm>
            <a:off x="381000" y="1219200"/>
            <a:ext cx="472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For a 2-class problem: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1" name="Shape 801"/>
        <p:cNvGrpSpPr/>
        <p:nvPr/>
      </p:nvGrpSpPr>
      <p:grpSpPr>
        <a:xfrm>
          <a:off x="0" y="0"/>
          <a:ext cx="0" cy="0"/>
          <a:chOff x="0" y="0"/>
          <a:chExt cx="0" cy="0"/>
        </a:xfrm>
      </p:grpSpPr>
      <p:sp>
        <p:nvSpPr>
          <p:cNvPr id="802" name="Google Shape;802;p7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Misclassification Error vs Gini</a:t>
            </a:r>
            <a:endParaRPr/>
          </a:p>
        </p:txBody>
      </p:sp>
      <p:sp>
        <p:nvSpPr>
          <p:cNvPr id="803" name="Google Shape;803;p74"/>
          <p:cNvSpPr/>
          <p:nvPr/>
        </p:nvSpPr>
        <p:spPr>
          <a:xfrm>
            <a:off x="3124200" y="1295400"/>
            <a:ext cx="1009650" cy="454025"/>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endParaRPr/>
          </a:p>
        </p:txBody>
      </p:sp>
      <p:cxnSp>
        <p:nvCxnSpPr>
          <p:cNvPr id="804" name="Google Shape;804;p74"/>
          <p:cNvCxnSpPr/>
          <p:nvPr/>
        </p:nvCxnSpPr>
        <p:spPr>
          <a:xfrm flipH="1">
            <a:off x="2549525" y="1752600"/>
            <a:ext cx="1108075" cy="725487"/>
          </a:xfrm>
          <a:prstGeom prst="straightConnector1">
            <a:avLst/>
          </a:prstGeom>
          <a:noFill/>
          <a:ln cap="flat" cmpd="sng" w="9525">
            <a:solidFill>
              <a:schemeClr val="dk1"/>
            </a:solidFill>
            <a:prstDash val="solid"/>
            <a:miter lim="800000"/>
            <a:headEnd len="med" w="med" type="none"/>
            <a:tailEnd len="med" w="med" type="none"/>
          </a:ln>
        </p:spPr>
      </p:cxnSp>
      <p:cxnSp>
        <p:nvCxnSpPr>
          <p:cNvPr id="805" name="Google Shape;805;p74"/>
          <p:cNvCxnSpPr/>
          <p:nvPr/>
        </p:nvCxnSpPr>
        <p:spPr>
          <a:xfrm>
            <a:off x="3657600" y="1752600"/>
            <a:ext cx="1184275" cy="725487"/>
          </a:xfrm>
          <a:prstGeom prst="straightConnector1">
            <a:avLst/>
          </a:prstGeom>
          <a:noFill/>
          <a:ln cap="flat" cmpd="sng" w="9525">
            <a:solidFill>
              <a:schemeClr val="dk1"/>
            </a:solidFill>
            <a:prstDash val="solid"/>
            <a:miter lim="800000"/>
            <a:headEnd len="med" w="med" type="none"/>
            <a:tailEnd len="med" w="med" type="none"/>
          </a:ln>
        </p:spPr>
      </p:cxnSp>
      <p:sp>
        <p:nvSpPr>
          <p:cNvPr id="806" name="Google Shape;806;p74"/>
          <p:cNvSpPr txBox="1"/>
          <p:nvPr/>
        </p:nvSpPr>
        <p:spPr>
          <a:xfrm>
            <a:off x="2276475" y="1868487"/>
            <a:ext cx="5397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Yes</a:t>
            </a:r>
            <a:endParaRPr/>
          </a:p>
        </p:txBody>
      </p:sp>
      <p:sp>
        <p:nvSpPr>
          <p:cNvPr id="807" name="Google Shape;807;p74"/>
          <p:cNvSpPr txBox="1"/>
          <p:nvPr/>
        </p:nvSpPr>
        <p:spPr>
          <a:xfrm>
            <a:off x="4765675" y="1868487"/>
            <a:ext cx="46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a:t>
            </a:r>
            <a:endParaRPr/>
          </a:p>
        </p:txBody>
      </p:sp>
      <p:sp>
        <p:nvSpPr>
          <p:cNvPr id="808" name="Google Shape;808;p74"/>
          <p:cNvSpPr txBox="1"/>
          <p:nvPr/>
        </p:nvSpPr>
        <p:spPr>
          <a:xfrm>
            <a:off x="2133600" y="24780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N1</a:t>
            </a:r>
            <a:endParaRPr/>
          </a:p>
        </p:txBody>
      </p:sp>
      <p:sp>
        <p:nvSpPr>
          <p:cNvPr id="809" name="Google Shape;809;p74"/>
          <p:cNvSpPr txBox="1"/>
          <p:nvPr/>
        </p:nvSpPr>
        <p:spPr>
          <a:xfrm>
            <a:off x="4321175" y="2478087"/>
            <a:ext cx="936625" cy="341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Node N2</a:t>
            </a:r>
            <a:endParaRPr/>
          </a:p>
        </p:txBody>
      </p:sp>
      <p:pic>
        <p:nvPicPr>
          <p:cNvPr id="810" name="Google Shape;810;p74"/>
          <p:cNvPicPr preferRelativeResize="0"/>
          <p:nvPr/>
        </p:nvPicPr>
        <p:blipFill rotWithShape="1">
          <a:blip r:embed="rId3">
            <a:alphaModFix/>
          </a:blip>
          <a:srcRect b="0" l="0" r="0" t="0"/>
          <a:stretch/>
        </p:blipFill>
        <p:spPr>
          <a:xfrm>
            <a:off x="6243637" y="1217612"/>
            <a:ext cx="1968500" cy="1893887"/>
          </a:xfrm>
          <a:prstGeom prst="rect">
            <a:avLst/>
          </a:prstGeom>
          <a:noFill/>
          <a:ln>
            <a:noFill/>
          </a:ln>
        </p:spPr>
      </p:pic>
      <p:pic>
        <p:nvPicPr>
          <p:cNvPr id="811" name="Google Shape;811;p74"/>
          <p:cNvPicPr preferRelativeResize="0"/>
          <p:nvPr/>
        </p:nvPicPr>
        <p:blipFill rotWithShape="1">
          <a:blip r:embed="rId4">
            <a:alphaModFix/>
          </a:blip>
          <a:srcRect b="0" l="0" r="0" t="0"/>
          <a:stretch/>
        </p:blipFill>
        <p:spPr>
          <a:xfrm>
            <a:off x="2971800" y="3733800"/>
            <a:ext cx="1905000" cy="1471612"/>
          </a:xfrm>
          <a:prstGeom prst="rect">
            <a:avLst/>
          </a:prstGeom>
          <a:noFill/>
          <a:ln>
            <a:noFill/>
          </a:ln>
        </p:spPr>
      </p:pic>
      <p:sp>
        <p:nvSpPr>
          <p:cNvPr id="812" name="Google Shape;812;p74"/>
          <p:cNvSpPr txBox="1"/>
          <p:nvPr/>
        </p:nvSpPr>
        <p:spPr>
          <a:xfrm>
            <a:off x="304800" y="3581400"/>
            <a:ext cx="2438400" cy="2073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Gini(N1)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1 – (3/3)</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(0/3)</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 </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Gini(N2)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1 – (4/7)</a:t>
            </a:r>
            <a:r>
              <a:rPr b="1" baseline="30000" i="0" lang="en-US" sz="2000" u="none">
                <a:solidFill>
                  <a:schemeClr val="dk1"/>
                </a:solidFill>
                <a:latin typeface="Arial"/>
                <a:ea typeface="Arial"/>
                <a:cs typeface="Arial"/>
                <a:sym typeface="Arial"/>
              </a:rPr>
              <a:t>2 </a:t>
            </a:r>
            <a:r>
              <a:rPr b="1" i="0" lang="en-US" sz="2000" u="none">
                <a:solidFill>
                  <a:schemeClr val="dk1"/>
                </a:solidFill>
                <a:latin typeface="Arial"/>
                <a:ea typeface="Arial"/>
                <a:cs typeface="Arial"/>
                <a:sym typeface="Arial"/>
              </a:rPr>
              <a:t>– (3/7)</a:t>
            </a:r>
            <a:r>
              <a:rPr b="1" baseline="30000" i="0" lang="en-US" sz="2000" u="none">
                <a:solidFill>
                  <a:schemeClr val="dk1"/>
                </a:solidFill>
                <a:latin typeface="Arial"/>
                <a:ea typeface="Arial"/>
                <a:cs typeface="Arial"/>
                <a:sym typeface="Arial"/>
              </a:rPr>
              <a:t>2</a:t>
            </a:r>
            <a:r>
              <a:rPr b="1" i="0" lang="en-US" sz="2000" u="none">
                <a:solidFill>
                  <a:schemeClr val="dk1"/>
                </a:solidFill>
                <a:latin typeface="Arial"/>
                <a:ea typeface="Arial"/>
                <a:cs typeface="Arial"/>
                <a:sym typeface="Arial"/>
              </a:rPr>
              <a:t>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0.489</a:t>
            </a:r>
            <a:endParaRPr/>
          </a:p>
        </p:txBody>
      </p:sp>
      <p:sp>
        <p:nvSpPr>
          <p:cNvPr id="813" name="Google Shape;813;p74"/>
          <p:cNvSpPr txBox="1"/>
          <p:nvPr/>
        </p:nvSpPr>
        <p:spPr>
          <a:xfrm>
            <a:off x="5638800" y="3810000"/>
            <a:ext cx="2438400" cy="1768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Gini(Children)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3/10 * 0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+ 7/10 * 0.489</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 0.342</a:t>
            </a:r>
            <a:endParaRPr/>
          </a:p>
          <a:p>
            <a:pPr indent="0" lvl="0" marL="0" marR="0" rtl="0" algn="l">
              <a:lnSpc>
                <a:spcPct val="100000"/>
              </a:lnSpc>
              <a:spcBef>
                <a:spcPts val="10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Gini improves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7" name="Shape 817"/>
        <p:cNvGrpSpPr/>
        <p:nvPr/>
      </p:nvGrpSpPr>
      <p:grpSpPr>
        <a:xfrm>
          <a:off x="0" y="0"/>
          <a:ext cx="0" cy="0"/>
          <a:chOff x="0" y="0"/>
          <a:chExt cx="0" cy="0"/>
        </a:xfrm>
      </p:grpSpPr>
      <p:sp>
        <p:nvSpPr>
          <p:cNvPr id="818" name="Google Shape;818;p7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Induction</a:t>
            </a:r>
            <a:endParaRPr/>
          </a:p>
        </p:txBody>
      </p:sp>
      <p:sp>
        <p:nvSpPr>
          <p:cNvPr id="819" name="Google Shape;819;p7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Greedy strategy.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Split the records based on an attribute test that optimizes certain criterion.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Issues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Determine how to split the records</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specify the attribute test condition?</a:t>
            </a:r>
            <a:endParaRPr/>
          </a:p>
          <a:p>
            <a:pPr indent="-106680" lvl="2" marL="914400" rtl="0" algn="l">
              <a:lnSpc>
                <a:spcPct val="100000"/>
              </a:lnSpc>
              <a:spcBef>
                <a:spcPts val="640"/>
              </a:spcBef>
              <a:spcAft>
                <a:spcPts val="0"/>
              </a:spcAft>
              <a:buClr>
                <a:srgbClr val="0C7B9C"/>
              </a:buClr>
              <a:buSzPts val="1680"/>
              <a:buFont typeface="Noto Sans Symbols"/>
              <a:buChar char="◆"/>
            </a:pPr>
            <a:r>
              <a:rPr b="0" i="0" lang="en-US" sz="2400" u="none">
                <a:solidFill>
                  <a:schemeClr val="dk1"/>
                </a:solidFill>
                <a:latin typeface="Arial"/>
                <a:ea typeface="Arial"/>
                <a:cs typeface="Arial"/>
                <a:sym typeface="Arial"/>
              </a:rPr>
              <a:t>How to determine the best split?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rgbClr val="FF0000"/>
                </a:solidFill>
                <a:latin typeface="Arial"/>
                <a:ea typeface="Arial"/>
                <a:cs typeface="Arial"/>
                <a:sym typeface="Arial"/>
              </a:rPr>
              <a:t>Determine when to stop splitting</a:t>
            </a:r>
            <a:endParaRPr/>
          </a:p>
          <a:p>
            <a:pPr indent="-158750" lvl="0" marL="292100" rtl="0" algn="l">
              <a:spcBef>
                <a:spcPts val="680"/>
              </a:spcBef>
              <a:spcAft>
                <a:spcPts val="0"/>
              </a:spcAft>
              <a:buSzPts val="2100"/>
              <a:buNone/>
            </a:pPr>
            <a:r>
              <a:t/>
            </a:r>
            <a:endParaRPr b="0" i="0" sz="2800" u="none">
              <a:solidFill>
                <a:srgbClr val="FF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3" name="Shape 823"/>
        <p:cNvGrpSpPr/>
        <p:nvPr/>
      </p:nvGrpSpPr>
      <p:grpSpPr>
        <a:xfrm>
          <a:off x="0" y="0"/>
          <a:ext cx="0" cy="0"/>
          <a:chOff x="0" y="0"/>
          <a:chExt cx="0" cy="0"/>
        </a:xfrm>
      </p:grpSpPr>
      <p:sp>
        <p:nvSpPr>
          <p:cNvPr id="824" name="Google Shape;824;p7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Stopping Criteria for Tree Induction</a:t>
            </a:r>
            <a:endParaRPr/>
          </a:p>
        </p:txBody>
      </p:sp>
      <p:sp>
        <p:nvSpPr>
          <p:cNvPr id="825" name="Google Shape;825;p7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Stop expanding a node when all the records belong to the same class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Stop expanding a node when all the records have similar attribute values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Early termination (to be discussed later)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9" name="Shape 829"/>
        <p:cNvGrpSpPr/>
        <p:nvPr/>
      </p:nvGrpSpPr>
      <p:grpSpPr>
        <a:xfrm>
          <a:off x="0" y="0"/>
          <a:ext cx="0" cy="0"/>
          <a:chOff x="0" y="0"/>
          <a:chExt cx="0" cy="0"/>
        </a:xfrm>
      </p:grpSpPr>
      <p:sp>
        <p:nvSpPr>
          <p:cNvPr id="830" name="Google Shape;830;p7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Based Classification</a:t>
            </a:r>
            <a:endParaRPr/>
          </a:p>
        </p:txBody>
      </p:sp>
      <p:sp>
        <p:nvSpPr>
          <p:cNvPr id="831" name="Google Shape;831;p7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Advantages: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Inexpensive to construct</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Extremely fast at classifying unknown records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Easy to interpret for small-sized trees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Accuracy is comparable to other classification techniques for many simple data sets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5" name="Shape 835"/>
        <p:cNvGrpSpPr/>
        <p:nvPr/>
      </p:nvGrpSpPr>
      <p:grpSpPr>
        <a:xfrm>
          <a:off x="0" y="0"/>
          <a:ext cx="0" cy="0"/>
          <a:chOff x="0" y="0"/>
          <a:chExt cx="0" cy="0"/>
        </a:xfrm>
      </p:grpSpPr>
      <p:sp>
        <p:nvSpPr>
          <p:cNvPr id="836" name="Google Shape;836;p7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C4.5</a:t>
            </a:r>
            <a:endParaRPr/>
          </a:p>
        </p:txBody>
      </p:sp>
      <p:sp>
        <p:nvSpPr>
          <p:cNvPr id="837" name="Google Shape;837;p7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Simple depth-first construction.</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Uses Information Gain</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Sorts Continuous Attributes at each node.</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Needs entire data to fit in memory.</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Unsuitable for Large Datasets.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Needs out-of-core sorting.</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You can download the software from:</a:t>
            </a:r>
            <a:br>
              <a:rPr b="0" i="0" lang="en-US" sz="2800" u="none">
                <a:solidFill>
                  <a:schemeClr val="dk1"/>
                </a:solidFill>
                <a:latin typeface="Arial"/>
                <a:ea typeface="Arial"/>
                <a:cs typeface="Arial"/>
                <a:sym typeface="Arial"/>
              </a:rPr>
            </a:br>
            <a:r>
              <a:rPr b="0" i="0" lang="en-US" sz="2400" u="sng">
                <a:solidFill>
                  <a:schemeClr val="hlink"/>
                </a:solidFill>
                <a:hlinkClick r:id="rId3"/>
              </a:rPr>
              <a:t>http://www.cse.unsw.edu.au/~quinlan/c4.5r8.tar.gz</a:t>
            </a:r>
            <a:endParaRPr/>
          </a:p>
          <a:p>
            <a:pPr indent="-177800" lvl="0" marL="292100" rtl="0" algn="l">
              <a:spcBef>
                <a:spcPts val="640"/>
              </a:spcBef>
              <a:spcAft>
                <a:spcPts val="0"/>
              </a:spcAft>
              <a:buSzPts val="1800"/>
              <a:buNone/>
            </a:pPr>
            <a:r>
              <a:t/>
            </a:r>
            <a:endParaRPr b="0" i="0" sz="2400" u="sng">
              <a:solidFill>
                <a:schemeClr val="hlink"/>
              </a:solidFill>
              <a:hlinkClick r:id="rId4"/>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3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Classification Techniques</a:t>
            </a:r>
            <a:endParaRPr/>
          </a:p>
        </p:txBody>
      </p:sp>
      <p:sp>
        <p:nvSpPr>
          <p:cNvPr id="137" name="Google Shape;137;p3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Decision Tree based Methods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Rule-based Methods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Memory based reasoning</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Neural Networks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Naïve Bayes and Bayesian Belief Networks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Support Vector Machines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1" name="Shape 841"/>
        <p:cNvGrpSpPr/>
        <p:nvPr/>
      </p:nvGrpSpPr>
      <p:grpSpPr>
        <a:xfrm>
          <a:off x="0" y="0"/>
          <a:ext cx="0" cy="0"/>
          <a:chOff x="0" y="0"/>
          <a:chExt cx="0" cy="0"/>
        </a:xfrm>
      </p:grpSpPr>
      <p:sp>
        <p:nvSpPr>
          <p:cNvPr id="842" name="Google Shape;842;p7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Practical Issues of Classification</a:t>
            </a:r>
            <a:endParaRPr/>
          </a:p>
        </p:txBody>
      </p:sp>
      <p:sp>
        <p:nvSpPr>
          <p:cNvPr id="843" name="Google Shape;843;p7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Underfitting and Overfitting</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Missing Values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Costs of Classification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7" name="Shape 847"/>
        <p:cNvGrpSpPr/>
        <p:nvPr/>
      </p:nvGrpSpPr>
      <p:grpSpPr>
        <a:xfrm>
          <a:off x="0" y="0"/>
          <a:ext cx="0" cy="0"/>
          <a:chOff x="0" y="0"/>
          <a:chExt cx="0" cy="0"/>
        </a:xfrm>
      </p:grpSpPr>
      <p:sp>
        <p:nvSpPr>
          <p:cNvPr id="848" name="Google Shape;848;p8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Underfitting and Overfitting (Example)</a:t>
            </a:r>
            <a:endParaRPr/>
          </a:p>
        </p:txBody>
      </p:sp>
      <p:pic>
        <p:nvPicPr>
          <p:cNvPr id="849" name="Google Shape;849;p80"/>
          <p:cNvPicPr preferRelativeResize="0"/>
          <p:nvPr/>
        </p:nvPicPr>
        <p:blipFill rotWithShape="1">
          <a:blip r:embed="rId3">
            <a:alphaModFix/>
          </a:blip>
          <a:srcRect b="5804" l="8139" r="5813" t="5306"/>
          <a:stretch/>
        </p:blipFill>
        <p:spPr>
          <a:xfrm>
            <a:off x="304800" y="1143000"/>
            <a:ext cx="5638800" cy="5105400"/>
          </a:xfrm>
          <a:prstGeom prst="rect">
            <a:avLst/>
          </a:prstGeom>
          <a:noFill/>
          <a:ln>
            <a:noFill/>
          </a:ln>
        </p:spPr>
      </p:pic>
      <p:sp>
        <p:nvSpPr>
          <p:cNvPr id="850" name="Google Shape;850;p80"/>
          <p:cNvSpPr txBox="1"/>
          <p:nvPr/>
        </p:nvSpPr>
        <p:spPr>
          <a:xfrm>
            <a:off x="6172200" y="1905000"/>
            <a:ext cx="2743200" cy="353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500 circular and 500 triangular data points.</a:t>
            </a:r>
            <a:endParaRPr/>
          </a:p>
          <a:p>
            <a:pPr indent="0" lvl="0" marL="0" marR="0" rtl="0" algn="l">
              <a:lnSpc>
                <a:spcPct val="100000"/>
              </a:lnSpc>
              <a:spcBef>
                <a:spcPts val="90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Circular points: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0.5 ≤ 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 1</a:t>
            </a:r>
            <a:endParaRPr/>
          </a:p>
          <a:p>
            <a:pPr indent="0" lvl="0" marL="0" marR="0" rtl="0" algn="l">
              <a:lnSpc>
                <a:spcPct val="100000"/>
              </a:lnSpc>
              <a:spcBef>
                <a:spcPts val="90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Triangular points: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&gt; 0.5 or</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&lt; 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4" name="Shape 854"/>
        <p:cNvGrpSpPr/>
        <p:nvPr/>
      </p:nvGrpSpPr>
      <p:grpSpPr>
        <a:xfrm>
          <a:off x="0" y="0"/>
          <a:ext cx="0" cy="0"/>
          <a:chOff x="0" y="0"/>
          <a:chExt cx="0" cy="0"/>
        </a:xfrm>
      </p:grpSpPr>
      <p:sp>
        <p:nvSpPr>
          <p:cNvPr id="855" name="Google Shape;855;p8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Underfitting and Overfitting</a:t>
            </a:r>
            <a:endParaRPr/>
          </a:p>
        </p:txBody>
      </p:sp>
      <p:pic>
        <p:nvPicPr>
          <p:cNvPr id="856" name="Google Shape;856;p81"/>
          <p:cNvPicPr preferRelativeResize="0"/>
          <p:nvPr/>
        </p:nvPicPr>
        <p:blipFill rotWithShape="1">
          <a:blip r:embed="rId3">
            <a:alphaModFix/>
          </a:blip>
          <a:srcRect b="0" l="0" r="0" t="0"/>
          <a:stretch/>
        </p:blipFill>
        <p:spPr>
          <a:xfrm>
            <a:off x="609600" y="1066800"/>
            <a:ext cx="6096000" cy="4572000"/>
          </a:xfrm>
          <a:prstGeom prst="rect">
            <a:avLst/>
          </a:prstGeom>
          <a:noFill/>
          <a:ln>
            <a:noFill/>
          </a:ln>
        </p:spPr>
      </p:pic>
      <p:cxnSp>
        <p:nvCxnSpPr>
          <p:cNvPr id="857" name="Google Shape;857;p81"/>
          <p:cNvCxnSpPr/>
          <p:nvPr/>
        </p:nvCxnSpPr>
        <p:spPr>
          <a:xfrm>
            <a:off x="4267200" y="1219200"/>
            <a:ext cx="0" cy="4114800"/>
          </a:xfrm>
          <a:prstGeom prst="straightConnector1">
            <a:avLst/>
          </a:prstGeom>
          <a:noFill/>
          <a:ln cap="flat" cmpd="sng" w="25400">
            <a:solidFill>
              <a:srgbClr val="800000"/>
            </a:solidFill>
            <a:prstDash val="solid"/>
            <a:miter lim="800000"/>
            <a:headEnd len="med" w="med" type="none"/>
            <a:tailEnd len="med" w="med" type="none"/>
          </a:ln>
        </p:spPr>
      </p:cxnSp>
      <p:sp>
        <p:nvSpPr>
          <p:cNvPr id="858" name="Google Shape;858;p81"/>
          <p:cNvSpPr txBox="1"/>
          <p:nvPr/>
        </p:nvSpPr>
        <p:spPr>
          <a:xfrm>
            <a:off x="4343400" y="1447800"/>
            <a:ext cx="1600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Overfitting</a:t>
            </a:r>
            <a:endParaRPr/>
          </a:p>
        </p:txBody>
      </p:sp>
      <p:sp>
        <p:nvSpPr>
          <p:cNvPr id="859" name="Google Shape;859;p81"/>
          <p:cNvSpPr txBox="1"/>
          <p:nvPr/>
        </p:nvSpPr>
        <p:spPr>
          <a:xfrm>
            <a:off x="457200" y="5881687"/>
            <a:ext cx="845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Underfitting</a:t>
            </a:r>
            <a:r>
              <a:rPr b="0" i="0" lang="en-US" sz="1800" u="none">
                <a:solidFill>
                  <a:schemeClr val="dk1"/>
                </a:solidFill>
                <a:latin typeface="Arial"/>
                <a:ea typeface="Arial"/>
                <a:cs typeface="Arial"/>
                <a:sym typeface="Arial"/>
              </a:rPr>
              <a:t>: when model is too simple, both training and test errors are large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3" name="Shape 863"/>
        <p:cNvGrpSpPr/>
        <p:nvPr/>
      </p:nvGrpSpPr>
      <p:grpSpPr>
        <a:xfrm>
          <a:off x="0" y="0"/>
          <a:ext cx="0" cy="0"/>
          <a:chOff x="0" y="0"/>
          <a:chExt cx="0" cy="0"/>
        </a:xfrm>
      </p:grpSpPr>
      <p:sp>
        <p:nvSpPr>
          <p:cNvPr id="864" name="Google Shape;864;p8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Overfitting due to Noise </a:t>
            </a:r>
            <a:endParaRPr/>
          </a:p>
        </p:txBody>
      </p:sp>
      <p:pic>
        <p:nvPicPr>
          <p:cNvPr id="865" name="Google Shape;865;p82"/>
          <p:cNvPicPr preferRelativeResize="0"/>
          <p:nvPr/>
        </p:nvPicPr>
        <p:blipFill rotWithShape="1">
          <a:blip r:embed="rId3">
            <a:alphaModFix/>
          </a:blip>
          <a:srcRect b="3613" l="0" r="0" t="4818"/>
          <a:stretch/>
        </p:blipFill>
        <p:spPr>
          <a:xfrm>
            <a:off x="1295400" y="1066800"/>
            <a:ext cx="6324600" cy="4343400"/>
          </a:xfrm>
          <a:prstGeom prst="rect">
            <a:avLst/>
          </a:prstGeom>
          <a:noFill/>
          <a:ln>
            <a:noFill/>
          </a:ln>
        </p:spPr>
      </p:pic>
      <p:sp>
        <p:nvSpPr>
          <p:cNvPr id="866" name="Google Shape;866;p82"/>
          <p:cNvSpPr txBox="1"/>
          <p:nvPr/>
        </p:nvSpPr>
        <p:spPr>
          <a:xfrm>
            <a:off x="1676400" y="5715000"/>
            <a:ext cx="5791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Decision boundary is distorted by noise point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0" name="Shape 870"/>
        <p:cNvGrpSpPr/>
        <p:nvPr/>
      </p:nvGrpSpPr>
      <p:grpSpPr>
        <a:xfrm>
          <a:off x="0" y="0"/>
          <a:ext cx="0" cy="0"/>
          <a:chOff x="0" y="0"/>
          <a:chExt cx="0" cy="0"/>
        </a:xfrm>
      </p:grpSpPr>
      <p:sp>
        <p:nvSpPr>
          <p:cNvPr id="871" name="Google Shape;871;p83"/>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Overfitting due to Insufficient Examples</a:t>
            </a:r>
            <a:endParaRPr/>
          </a:p>
        </p:txBody>
      </p:sp>
      <p:sp>
        <p:nvSpPr>
          <p:cNvPr id="872" name="Google Shape;872;p83"/>
          <p:cNvSpPr txBox="1"/>
          <p:nvPr/>
        </p:nvSpPr>
        <p:spPr>
          <a:xfrm>
            <a:off x="609600" y="4724400"/>
            <a:ext cx="7620000" cy="1603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Lack of data points in the lower half of the diagram makes it difficult to predict correctly the class labels of that region </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Insufficient number of training records in the region causes the decision tree to predict the test examples using other training records that are irrelevant to the classification task</a:t>
            </a:r>
            <a:endParaRPr/>
          </a:p>
        </p:txBody>
      </p:sp>
      <p:pic>
        <p:nvPicPr>
          <p:cNvPr id="873" name="Google Shape;873;p83"/>
          <p:cNvPicPr preferRelativeResize="0"/>
          <p:nvPr>
            <p:ph idx="1" type="body"/>
          </p:nvPr>
        </p:nvPicPr>
        <p:blipFill rotWithShape="1">
          <a:blip r:embed="rId3">
            <a:alphaModFix/>
          </a:blip>
          <a:srcRect b="4856" l="7071" r="5356" t="4856"/>
          <a:stretch/>
        </p:blipFill>
        <p:spPr>
          <a:xfrm>
            <a:off x="1828800" y="1117600"/>
            <a:ext cx="4470400" cy="3454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7" name="Shape 877"/>
        <p:cNvGrpSpPr/>
        <p:nvPr/>
      </p:nvGrpSpPr>
      <p:grpSpPr>
        <a:xfrm>
          <a:off x="0" y="0"/>
          <a:ext cx="0" cy="0"/>
          <a:chOff x="0" y="0"/>
          <a:chExt cx="0" cy="0"/>
        </a:xfrm>
      </p:grpSpPr>
      <p:sp>
        <p:nvSpPr>
          <p:cNvPr id="878" name="Google Shape;878;p8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Notes on Overfitting</a:t>
            </a:r>
            <a:endParaRPr/>
          </a:p>
        </p:txBody>
      </p:sp>
      <p:sp>
        <p:nvSpPr>
          <p:cNvPr id="879" name="Google Shape;879;p8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Overfitting results in decision trees that are more complex than necessary</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Training error no longer provides a good estimate of how well the tree will perform on previously unseen records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Need new ways for estimating errors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3" name="Shape 883"/>
        <p:cNvGrpSpPr/>
        <p:nvPr/>
      </p:nvGrpSpPr>
      <p:grpSpPr>
        <a:xfrm>
          <a:off x="0" y="0"/>
          <a:ext cx="0" cy="0"/>
          <a:chOff x="0" y="0"/>
          <a:chExt cx="0" cy="0"/>
        </a:xfrm>
      </p:grpSpPr>
      <p:sp>
        <p:nvSpPr>
          <p:cNvPr id="884" name="Google Shape;884;p8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Estimating Generalization Errors</a:t>
            </a:r>
            <a:endParaRPr/>
          </a:p>
        </p:txBody>
      </p:sp>
      <p:sp>
        <p:nvSpPr>
          <p:cNvPr id="885" name="Google Shape;885;p8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80000"/>
              </a:lnSpc>
              <a:spcBef>
                <a:spcPts val="0"/>
              </a:spcBef>
              <a:spcAft>
                <a:spcPts val="0"/>
              </a:spcAft>
              <a:buClr>
                <a:srgbClr val="0C7B9C"/>
              </a:buClr>
              <a:buSzPts val="1800"/>
              <a:buFont typeface="Arial"/>
              <a:buChar char="●"/>
            </a:pPr>
            <a:r>
              <a:rPr b="0" i="0" lang="en-US" sz="2400" u="none">
                <a:solidFill>
                  <a:srgbClr val="FF0000"/>
                </a:solidFill>
                <a:latin typeface="Arial"/>
                <a:ea typeface="Arial"/>
                <a:cs typeface="Arial"/>
                <a:sym typeface="Arial"/>
              </a:rPr>
              <a:t>Re-substitution errors:</a:t>
            </a:r>
            <a:r>
              <a:rPr b="0" i="0" lang="en-US" sz="2400" u="none">
                <a:solidFill>
                  <a:schemeClr val="dk1"/>
                </a:solidFill>
                <a:latin typeface="Arial"/>
                <a:ea typeface="Arial"/>
                <a:cs typeface="Arial"/>
                <a:sym typeface="Arial"/>
              </a:rPr>
              <a:t> error on training (Σ e(t) )</a:t>
            </a:r>
            <a:endParaRPr/>
          </a:p>
          <a:p>
            <a:pPr indent="-292100" lvl="0" marL="292100" rtl="0" algn="l">
              <a:lnSpc>
                <a:spcPct val="80000"/>
              </a:lnSpc>
              <a:spcBef>
                <a:spcPts val="640"/>
              </a:spcBef>
              <a:spcAft>
                <a:spcPts val="0"/>
              </a:spcAft>
              <a:buClr>
                <a:srgbClr val="0C7B9C"/>
              </a:buClr>
              <a:buSzPts val="1800"/>
              <a:buFont typeface="Arial"/>
              <a:buChar char="●"/>
            </a:pPr>
            <a:r>
              <a:rPr b="0" i="0" lang="en-US" sz="2400" u="none">
                <a:solidFill>
                  <a:srgbClr val="FF0000"/>
                </a:solidFill>
                <a:latin typeface="Arial"/>
                <a:ea typeface="Arial"/>
                <a:cs typeface="Arial"/>
                <a:sym typeface="Arial"/>
              </a:rPr>
              <a:t>Generalization errors:</a:t>
            </a:r>
            <a:r>
              <a:rPr b="0" i="0" lang="en-US" sz="2400" u="none">
                <a:solidFill>
                  <a:schemeClr val="dk1"/>
                </a:solidFill>
                <a:latin typeface="Arial"/>
                <a:ea typeface="Arial"/>
                <a:cs typeface="Arial"/>
                <a:sym typeface="Arial"/>
              </a:rPr>
              <a:t> error on testing (Σ e’(t))</a:t>
            </a:r>
            <a:endParaRPr/>
          </a:p>
          <a:p>
            <a:pPr indent="-190500" lvl="4" marL="2057400" rtl="0" algn="l">
              <a:lnSpc>
                <a:spcPct val="80000"/>
              </a:lnSpc>
              <a:spcBef>
                <a:spcPts val="520"/>
              </a:spcBef>
              <a:spcAft>
                <a:spcPts val="0"/>
              </a:spcAft>
              <a:buClr>
                <a:schemeClr val="dk1"/>
              </a:buClr>
              <a:buSzPts val="600"/>
              <a:buFont typeface="Times New Roman"/>
              <a:buNone/>
            </a:pPr>
            <a:r>
              <a:t/>
            </a:r>
            <a:endParaRPr b="0" i="0" sz="600" u="none">
              <a:solidFill>
                <a:schemeClr val="dk1"/>
              </a:solidFill>
              <a:latin typeface="Times New Roman"/>
              <a:ea typeface="Times New Roman"/>
              <a:cs typeface="Times New Roman"/>
              <a:sym typeface="Times New Roman"/>
            </a:endParaRPr>
          </a:p>
          <a:p>
            <a:pPr indent="-292100" lvl="0" marL="292100" rtl="0" algn="l">
              <a:lnSpc>
                <a:spcPct val="80000"/>
              </a:lnSpc>
              <a:spcBef>
                <a:spcPts val="2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Methods for estimating generalization errors:</a:t>
            </a:r>
            <a:endParaRPr/>
          </a:p>
          <a:p>
            <a:pPr indent="-342900" lvl="1" marL="800100" rtl="0" algn="l">
              <a:lnSpc>
                <a:spcPct val="80000"/>
              </a:lnSpc>
              <a:spcBef>
                <a:spcPts val="640"/>
              </a:spcBef>
              <a:spcAft>
                <a:spcPts val="0"/>
              </a:spcAft>
              <a:buClr>
                <a:srgbClr val="0C7B9C"/>
              </a:buClr>
              <a:buSzPts val="2400"/>
              <a:buFont typeface="Arial"/>
              <a:buChar char="–"/>
            </a:pPr>
            <a:r>
              <a:rPr b="0" i="0" lang="en-US" sz="2400" u="none">
                <a:solidFill>
                  <a:srgbClr val="FF0000"/>
                </a:solidFill>
                <a:latin typeface="Arial"/>
                <a:ea typeface="Arial"/>
                <a:cs typeface="Arial"/>
                <a:sym typeface="Arial"/>
              </a:rPr>
              <a:t>Optimistic approach:</a:t>
            </a:r>
            <a:r>
              <a:rPr b="0" i="0" lang="en-US" sz="2400" u="none">
                <a:solidFill>
                  <a:schemeClr val="dk1"/>
                </a:solidFill>
                <a:latin typeface="Arial"/>
                <a:ea typeface="Arial"/>
                <a:cs typeface="Arial"/>
                <a:sym typeface="Arial"/>
              </a:rPr>
              <a:t>  e’(t) = e(t)</a:t>
            </a:r>
            <a:endParaRPr/>
          </a:p>
          <a:p>
            <a:pPr indent="-342900" lvl="1" marL="800100" rtl="0" algn="l">
              <a:lnSpc>
                <a:spcPct val="80000"/>
              </a:lnSpc>
              <a:spcBef>
                <a:spcPts val="640"/>
              </a:spcBef>
              <a:spcAft>
                <a:spcPts val="0"/>
              </a:spcAft>
              <a:buClr>
                <a:srgbClr val="0C7B9C"/>
              </a:buClr>
              <a:buSzPts val="2400"/>
              <a:buFont typeface="Arial"/>
              <a:buChar char="–"/>
            </a:pPr>
            <a:r>
              <a:rPr b="0" i="0" lang="en-US" sz="2400" u="none">
                <a:solidFill>
                  <a:srgbClr val="FF0000"/>
                </a:solidFill>
                <a:latin typeface="Arial"/>
                <a:ea typeface="Arial"/>
                <a:cs typeface="Arial"/>
                <a:sym typeface="Arial"/>
              </a:rPr>
              <a:t>Pessimistic approach:</a:t>
            </a:r>
            <a:r>
              <a:rPr b="0" i="0" lang="en-US" sz="2400" u="none">
                <a:solidFill>
                  <a:schemeClr val="dk1"/>
                </a:solidFill>
                <a:latin typeface="Arial"/>
                <a:ea typeface="Arial"/>
                <a:cs typeface="Arial"/>
                <a:sym typeface="Arial"/>
              </a:rPr>
              <a:t> </a:t>
            </a:r>
            <a:endParaRPr/>
          </a:p>
          <a:p>
            <a:pPr indent="-88900" lvl="2" marL="914400" rtl="0" algn="l">
              <a:lnSpc>
                <a:spcPct val="8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For each leaf node: e’(t) = (e(t)+0.5) </a:t>
            </a:r>
            <a:endParaRPr/>
          </a:p>
          <a:p>
            <a:pPr indent="-88900" lvl="2" marL="914400" rtl="0" algn="l">
              <a:lnSpc>
                <a:spcPct val="8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Total errors: e’(T) = e(T) + N × 0.5 (N: number of leaf nodes)</a:t>
            </a:r>
            <a:endParaRPr/>
          </a:p>
          <a:p>
            <a:pPr indent="-88900" lvl="2" marL="914400" rtl="0" algn="l">
              <a:lnSpc>
                <a:spcPct val="8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For a tree with 30 leaf nodes and 10 errors on training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(out of 1000 instances):</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Training error = 10/1000 = 1%</a:t>
            </a:r>
            <a:endParaRPr/>
          </a:p>
          <a:p>
            <a:pPr indent="0" lvl="2" marL="914400" rtl="0" algn="l">
              <a:lnSpc>
                <a:spcPct val="80000"/>
              </a:lnSpc>
              <a:spcBef>
                <a:spcPts val="600"/>
              </a:spcBef>
              <a:spcAft>
                <a:spcPts val="0"/>
              </a:spcAft>
              <a:buSzPts val="1400"/>
              <a:buNone/>
            </a:pPr>
            <a:r>
              <a:rPr b="0" i="0" lang="en-US" sz="2000" u="none">
                <a:solidFill>
                  <a:schemeClr val="dk1"/>
                </a:solidFill>
                <a:latin typeface="Arial"/>
                <a:ea typeface="Arial"/>
                <a:cs typeface="Arial"/>
                <a:sym typeface="Arial"/>
              </a:rPr>
              <a:t>          Generalization error = (10 + 30×0.5)/1000 = 2.5%</a:t>
            </a:r>
            <a:endParaRPr/>
          </a:p>
          <a:p>
            <a:pPr indent="-342900" lvl="1" marL="800100" rtl="0" algn="l">
              <a:lnSpc>
                <a:spcPct val="80000"/>
              </a:lnSpc>
              <a:spcBef>
                <a:spcPts val="640"/>
              </a:spcBef>
              <a:spcAft>
                <a:spcPts val="0"/>
              </a:spcAft>
              <a:buClr>
                <a:srgbClr val="0C7B9C"/>
              </a:buClr>
              <a:buSzPts val="2400"/>
              <a:buFont typeface="Arial"/>
              <a:buChar char="–"/>
            </a:pPr>
            <a:r>
              <a:rPr b="0" i="0" lang="en-US" sz="2400" u="none">
                <a:solidFill>
                  <a:srgbClr val="FF0000"/>
                </a:solidFill>
                <a:latin typeface="Arial"/>
                <a:ea typeface="Arial"/>
                <a:cs typeface="Arial"/>
                <a:sym typeface="Arial"/>
              </a:rPr>
              <a:t>Reduced error pruning (REP):</a:t>
            </a:r>
            <a:endParaRPr/>
          </a:p>
          <a:p>
            <a:pPr indent="-88900" lvl="2" marL="914400" rtl="0" algn="l">
              <a:lnSpc>
                <a:spcPct val="8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uses validation data set to estimate generalization</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error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9" name="Shape 889"/>
        <p:cNvGrpSpPr/>
        <p:nvPr/>
      </p:nvGrpSpPr>
      <p:grpSpPr>
        <a:xfrm>
          <a:off x="0" y="0"/>
          <a:ext cx="0" cy="0"/>
          <a:chOff x="0" y="0"/>
          <a:chExt cx="0" cy="0"/>
        </a:xfrm>
      </p:grpSpPr>
      <p:sp>
        <p:nvSpPr>
          <p:cNvPr id="890" name="Google Shape;890;p8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Occam’s Razor</a:t>
            </a:r>
            <a:endParaRPr/>
          </a:p>
        </p:txBody>
      </p:sp>
      <p:sp>
        <p:nvSpPr>
          <p:cNvPr id="891" name="Google Shape;891;p8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two models of similar generalization errors,  one should prefer the simpler model over the more complex model</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 For complex models, there is a greater chance that it was fitted accidentally by errors in data</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 Therefore, one should include model complexity when evaluating a model</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5" name="Shape 895"/>
        <p:cNvGrpSpPr/>
        <p:nvPr/>
      </p:nvGrpSpPr>
      <p:grpSpPr>
        <a:xfrm>
          <a:off x="0" y="0"/>
          <a:ext cx="0" cy="0"/>
          <a:chOff x="0" y="0"/>
          <a:chExt cx="0" cy="0"/>
        </a:xfrm>
      </p:grpSpPr>
      <p:sp>
        <p:nvSpPr>
          <p:cNvPr id="896" name="Google Shape;896;p8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Minimum Description Length (MDL)</a:t>
            </a:r>
            <a:endParaRPr/>
          </a:p>
        </p:txBody>
      </p:sp>
      <p:sp>
        <p:nvSpPr>
          <p:cNvPr id="897" name="Google Shape;897;p87"/>
          <p:cNvSpPr txBox="1"/>
          <p:nvPr>
            <p:ph idx="1" type="body"/>
          </p:nvPr>
        </p:nvSpPr>
        <p:spPr>
          <a:xfrm>
            <a:off x="457200" y="3714750"/>
            <a:ext cx="8229600" cy="253365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1800"/>
              <a:buFont typeface="Arial"/>
              <a:buChar char="●"/>
            </a:pPr>
            <a:r>
              <a:rPr b="0" i="0" lang="en-US" sz="2400" u="none">
                <a:solidFill>
                  <a:srgbClr val="FF0000"/>
                </a:solidFill>
                <a:latin typeface="Arial"/>
                <a:ea typeface="Arial"/>
                <a:cs typeface="Arial"/>
                <a:sym typeface="Arial"/>
              </a:rPr>
              <a:t>Cost(Model,Data) = Cost(Data|Model) + Cost(Model)</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Cost is the number of bits needed for encoding.</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Search for the least costly model.</a:t>
            </a:r>
            <a:endParaRPr/>
          </a:p>
          <a:p>
            <a:pPr indent="-342900" lvl="0" marL="3429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Cost(Data|Model) encodes the misclassification errors.</a:t>
            </a:r>
            <a:endParaRPr/>
          </a:p>
          <a:p>
            <a:pPr indent="-342900" lvl="0" marL="3429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Cost(Model) uses node encoding (number of children) plus splitting condition encoding.</a:t>
            </a:r>
            <a:endParaRPr/>
          </a:p>
        </p:txBody>
      </p:sp>
      <p:pic>
        <p:nvPicPr>
          <p:cNvPr id="898" name="Google Shape;898;p87"/>
          <p:cNvPicPr preferRelativeResize="0"/>
          <p:nvPr/>
        </p:nvPicPr>
        <p:blipFill rotWithShape="1">
          <a:blip r:embed="rId3">
            <a:alphaModFix/>
          </a:blip>
          <a:srcRect b="0" l="0" r="0" t="0"/>
          <a:stretch/>
        </p:blipFill>
        <p:spPr>
          <a:xfrm>
            <a:off x="2209800" y="1143000"/>
            <a:ext cx="4392612" cy="2406650"/>
          </a:xfrm>
          <a:prstGeom prst="rect">
            <a:avLst/>
          </a:prstGeom>
          <a:noFill/>
          <a:ln>
            <a:noFill/>
          </a:ln>
        </p:spPr>
      </p:pic>
      <p:pic>
        <p:nvPicPr>
          <p:cNvPr id="899" name="Google Shape;899;p87"/>
          <p:cNvPicPr preferRelativeResize="0"/>
          <p:nvPr/>
        </p:nvPicPr>
        <p:blipFill rotWithShape="1">
          <a:blip r:embed="rId4">
            <a:alphaModFix/>
          </a:blip>
          <a:srcRect b="0" l="0" r="0" t="0"/>
          <a:stretch/>
        </p:blipFill>
        <p:spPr>
          <a:xfrm>
            <a:off x="685800" y="1219200"/>
            <a:ext cx="1131887" cy="2133600"/>
          </a:xfrm>
          <a:prstGeom prst="rect">
            <a:avLst/>
          </a:prstGeom>
          <a:noFill/>
          <a:ln>
            <a:noFill/>
          </a:ln>
        </p:spPr>
      </p:pic>
      <p:pic>
        <p:nvPicPr>
          <p:cNvPr id="900" name="Google Shape;900;p87"/>
          <p:cNvPicPr preferRelativeResize="0"/>
          <p:nvPr/>
        </p:nvPicPr>
        <p:blipFill rotWithShape="1">
          <a:blip r:embed="rId5">
            <a:alphaModFix/>
          </a:blip>
          <a:srcRect b="0" l="0" r="0" t="0"/>
          <a:stretch/>
        </p:blipFill>
        <p:spPr>
          <a:xfrm>
            <a:off x="7239000" y="1371600"/>
            <a:ext cx="1131887" cy="2133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4" name="Shape 904"/>
        <p:cNvGrpSpPr/>
        <p:nvPr/>
      </p:nvGrpSpPr>
      <p:grpSpPr>
        <a:xfrm>
          <a:off x="0" y="0"/>
          <a:ext cx="0" cy="0"/>
          <a:chOff x="0" y="0"/>
          <a:chExt cx="0" cy="0"/>
        </a:xfrm>
      </p:grpSpPr>
      <p:sp>
        <p:nvSpPr>
          <p:cNvPr id="905" name="Google Shape;905;p8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Address Overfitting</a:t>
            </a:r>
            <a:endParaRPr/>
          </a:p>
        </p:txBody>
      </p:sp>
      <p:sp>
        <p:nvSpPr>
          <p:cNvPr id="906" name="Google Shape;906;p88"/>
          <p:cNvSpPr txBox="1"/>
          <p:nvPr>
            <p:ph idx="1" type="body"/>
          </p:nvPr>
        </p:nvSpPr>
        <p:spPr>
          <a:xfrm>
            <a:off x="228600" y="1143000"/>
            <a:ext cx="87630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1800"/>
              <a:buFont typeface="Arial"/>
              <a:buChar char="●"/>
            </a:pPr>
            <a:r>
              <a:rPr b="0" i="0" lang="en-US" sz="2400" u="none">
                <a:solidFill>
                  <a:srgbClr val="FF0000"/>
                </a:solidFill>
                <a:latin typeface="Arial"/>
                <a:ea typeface="Arial"/>
                <a:cs typeface="Arial"/>
                <a:sym typeface="Arial"/>
              </a:rPr>
              <a:t>Pre-Pruning (Early Stopping Rule)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Stop the algorithm before it becomes a fully-grown tree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Typical stopping conditions for a node:</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all instances belong to the same class</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all the attribute values are the same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More restrictive conditions:</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number of instances is less than some user-specified threshold</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class distribution of instances are independent of the available features (e.g., using χ</a:t>
            </a:r>
            <a:r>
              <a:rPr b="0" baseline="30000" i="0" lang="en-US" sz="2000" u="none">
                <a:solidFill>
                  <a:schemeClr val="dk1"/>
                </a:solidFill>
                <a:latin typeface="Arial"/>
                <a:ea typeface="Arial"/>
                <a:cs typeface="Arial"/>
                <a:sym typeface="Arial"/>
              </a:rPr>
              <a:t> 2</a:t>
            </a:r>
            <a:r>
              <a:rPr b="0" i="0" lang="en-US" sz="2000" u="none">
                <a:solidFill>
                  <a:schemeClr val="dk1"/>
                </a:solidFill>
                <a:latin typeface="Arial"/>
                <a:ea typeface="Arial"/>
                <a:cs typeface="Arial"/>
                <a:sym typeface="Arial"/>
              </a:rPr>
              <a:t> test)</a:t>
            </a:r>
            <a:endParaRPr b="0" baseline="30000" i="0" sz="2000" u="none">
              <a:solidFill>
                <a:schemeClr val="dk1"/>
              </a:solidFill>
              <a:latin typeface="Arial"/>
              <a:ea typeface="Arial"/>
              <a:cs typeface="Arial"/>
              <a:sym typeface="Arial"/>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Stop if expanding the current node does not improve impurity</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measures (e.g., Gini or information gain).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3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of a Decision Tree</a:t>
            </a:r>
            <a:endParaRPr/>
          </a:p>
        </p:txBody>
      </p:sp>
      <p:grpSp>
        <p:nvGrpSpPr>
          <p:cNvPr id="143" name="Google Shape;143;p35"/>
          <p:cNvGrpSpPr/>
          <p:nvPr/>
        </p:nvGrpSpPr>
        <p:grpSpPr>
          <a:xfrm>
            <a:off x="228600" y="993675"/>
            <a:ext cx="3613259" cy="4689575"/>
            <a:chOff x="288" y="713"/>
            <a:chExt cx="2276" cy="2954"/>
          </a:xfrm>
        </p:grpSpPr>
        <p:pic>
          <p:nvPicPr>
            <p:cNvPr id="144" name="Google Shape;144;p35"/>
            <p:cNvPicPr preferRelativeResize="0"/>
            <p:nvPr/>
          </p:nvPicPr>
          <p:blipFill rotWithShape="1">
            <a:blip r:embed="rId3">
              <a:alphaModFix/>
            </a:blip>
            <a:srcRect b="0" l="0" r="0" t="0"/>
            <a:stretch/>
          </p:blipFill>
          <p:spPr>
            <a:xfrm>
              <a:off x="288" y="1344"/>
              <a:ext cx="2246" cy="2323"/>
            </a:xfrm>
            <a:prstGeom prst="rect">
              <a:avLst/>
            </a:prstGeom>
            <a:noFill/>
            <a:ln>
              <a:noFill/>
            </a:ln>
          </p:spPr>
        </p:pic>
        <p:sp>
          <p:nvSpPr>
            <p:cNvPr id="145" name="Google Shape;145;p35"/>
            <p:cNvSpPr txBox="1"/>
            <p:nvPr/>
          </p:nvSpPr>
          <p:spPr>
            <a:xfrm rot="-2460000">
              <a:off x="672" y="951"/>
              <a:ext cx="792"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cap="none" strike="noStrike">
                  <a:solidFill>
                    <a:srgbClr val="006600"/>
                  </a:solidFill>
                  <a:latin typeface="Arial"/>
                  <a:ea typeface="Arial"/>
                  <a:cs typeface="Arial"/>
                  <a:sym typeface="Arial"/>
                </a:rPr>
                <a:t>categorical</a:t>
              </a:r>
              <a:endParaRPr/>
            </a:p>
          </p:txBody>
        </p:sp>
        <p:sp>
          <p:nvSpPr>
            <p:cNvPr id="146" name="Google Shape;146;p35"/>
            <p:cNvSpPr txBox="1"/>
            <p:nvPr/>
          </p:nvSpPr>
          <p:spPr>
            <a:xfrm rot="-2460000">
              <a:off x="1104" y="951"/>
              <a:ext cx="792"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cap="none" strike="noStrike">
                  <a:solidFill>
                    <a:srgbClr val="006600"/>
                  </a:solidFill>
                  <a:latin typeface="Arial"/>
                  <a:ea typeface="Arial"/>
                  <a:cs typeface="Arial"/>
                  <a:sym typeface="Arial"/>
                </a:rPr>
                <a:t>categorical</a:t>
              </a:r>
              <a:endParaRPr/>
            </a:p>
          </p:txBody>
        </p:sp>
        <p:sp>
          <p:nvSpPr>
            <p:cNvPr id="147" name="Google Shape;147;p35"/>
            <p:cNvSpPr txBox="1"/>
            <p:nvPr/>
          </p:nvSpPr>
          <p:spPr>
            <a:xfrm rot="-2460000">
              <a:off x="1632" y="951"/>
              <a:ext cx="805"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cap="none" strike="noStrike">
                  <a:solidFill>
                    <a:srgbClr val="006600"/>
                  </a:solidFill>
                  <a:latin typeface="Arial"/>
                  <a:ea typeface="Arial"/>
                  <a:cs typeface="Arial"/>
                  <a:sym typeface="Arial"/>
                </a:rPr>
                <a:t>continuous</a:t>
              </a:r>
              <a:endParaRPr/>
            </a:p>
          </p:txBody>
        </p:sp>
        <p:sp>
          <p:nvSpPr>
            <p:cNvPr id="148" name="Google Shape;148;p35"/>
            <p:cNvSpPr txBox="1"/>
            <p:nvPr/>
          </p:nvSpPr>
          <p:spPr>
            <a:xfrm rot="-2460000">
              <a:off x="2112" y="1047"/>
              <a:ext cx="436"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cap="none" strike="noStrike">
                  <a:solidFill>
                    <a:srgbClr val="006600"/>
                  </a:solidFill>
                  <a:latin typeface="Arial"/>
                  <a:ea typeface="Arial"/>
                  <a:cs typeface="Arial"/>
                  <a:sym typeface="Arial"/>
                </a:rPr>
                <a:t>class</a:t>
              </a:r>
              <a:endParaRPr/>
            </a:p>
          </p:txBody>
        </p:sp>
      </p:grpSp>
      <p:cxnSp>
        <p:nvCxnSpPr>
          <p:cNvPr id="149" name="Google Shape;149;p35"/>
          <p:cNvCxnSpPr/>
          <p:nvPr/>
        </p:nvCxnSpPr>
        <p:spPr>
          <a:xfrm>
            <a:off x="6965950" y="4505325"/>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50" name="Google Shape;150;p35"/>
          <p:cNvCxnSpPr/>
          <p:nvPr/>
        </p:nvCxnSpPr>
        <p:spPr>
          <a:xfrm flipH="1">
            <a:off x="5835650" y="4505325"/>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51" name="Google Shape;151;p35"/>
          <p:cNvCxnSpPr/>
          <p:nvPr/>
        </p:nvCxnSpPr>
        <p:spPr>
          <a:xfrm flipH="1">
            <a:off x="6481762" y="371157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52" name="Google Shape;152;p35"/>
          <p:cNvCxnSpPr/>
          <p:nvPr/>
        </p:nvCxnSpPr>
        <p:spPr>
          <a:xfrm>
            <a:off x="7693025" y="371157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53" name="Google Shape;153;p35"/>
          <p:cNvCxnSpPr/>
          <p:nvPr/>
        </p:nvCxnSpPr>
        <p:spPr>
          <a:xfrm>
            <a:off x="6643687" y="298450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54" name="Google Shape;154;p35"/>
          <p:cNvCxnSpPr/>
          <p:nvPr/>
        </p:nvCxnSpPr>
        <p:spPr>
          <a:xfrm flipH="1">
            <a:off x="5270500" y="298450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155" name="Google Shape;155;p35"/>
          <p:cNvSpPr txBox="1"/>
          <p:nvPr/>
        </p:nvSpPr>
        <p:spPr>
          <a:xfrm>
            <a:off x="5788025" y="272097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cap="none" strike="noStrike">
                <a:solidFill>
                  <a:srgbClr val="2D1993"/>
                </a:solidFill>
                <a:latin typeface="Arial"/>
                <a:ea typeface="Arial"/>
                <a:cs typeface="Arial"/>
                <a:sym typeface="Arial"/>
              </a:rPr>
              <a:t>Refund</a:t>
            </a:r>
            <a:endParaRPr/>
          </a:p>
        </p:txBody>
      </p:sp>
      <p:sp>
        <p:nvSpPr>
          <p:cNvPr id="156" name="Google Shape;156;p35"/>
          <p:cNvSpPr txBox="1"/>
          <p:nvPr/>
        </p:nvSpPr>
        <p:spPr>
          <a:xfrm>
            <a:off x="6804025" y="344805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cap="none" strike="noStrike">
                <a:solidFill>
                  <a:srgbClr val="2D1993"/>
                </a:solidFill>
                <a:latin typeface="Arial"/>
                <a:ea typeface="Arial"/>
                <a:cs typeface="Arial"/>
                <a:sym typeface="Arial"/>
              </a:rPr>
              <a:t>MarSt</a:t>
            </a:r>
            <a:endParaRPr/>
          </a:p>
        </p:txBody>
      </p:sp>
      <p:sp>
        <p:nvSpPr>
          <p:cNvPr id="157" name="Google Shape;157;p35"/>
          <p:cNvSpPr txBox="1"/>
          <p:nvPr/>
        </p:nvSpPr>
        <p:spPr>
          <a:xfrm>
            <a:off x="6078537" y="4240212"/>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cap="none" strike="noStrike">
                <a:solidFill>
                  <a:srgbClr val="2D1993"/>
                </a:solidFill>
                <a:latin typeface="Arial"/>
                <a:ea typeface="Arial"/>
                <a:cs typeface="Arial"/>
                <a:sym typeface="Arial"/>
              </a:rPr>
              <a:t>TaxInc</a:t>
            </a:r>
            <a:endParaRPr/>
          </a:p>
        </p:txBody>
      </p:sp>
      <p:sp>
        <p:nvSpPr>
          <p:cNvPr id="158" name="Google Shape;158;p35"/>
          <p:cNvSpPr/>
          <p:nvPr/>
        </p:nvSpPr>
        <p:spPr>
          <a:xfrm>
            <a:off x="7005637" y="5029200"/>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59" name="Google Shape;159;p35"/>
          <p:cNvSpPr txBox="1"/>
          <p:nvPr/>
        </p:nvSpPr>
        <p:spPr>
          <a:xfrm>
            <a:off x="6929437" y="5029200"/>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60" name="Google Shape;160;p35"/>
          <p:cNvSpPr/>
          <p:nvPr/>
        </p:nvSpPr>
        <p:spPr>
          <a:xfrm>
            <a:off x="5513387" y="5046662"/>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61" name="Google Shape;161;p35"/>
          <p:cNvSpPr txBox="1"/>
          <p:nvPr/>
        </p:nvSpPr>
        <p:spPr>
          <a:xfrm>
            <a:off x="5610225" y="5032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62" name="Google Shape;162;p35"/>
          <p:cNvSpPr/>
          <p:nvPr/>
        </p:nvSpPr>
        <p:spPr>
          <a:xfrm>
            <a:off x="4948237" y="346233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63" name="Google Shape;163;p35"/>
          <p:cNvSpPr txBox="1"/>
          <p:nvPr/>
        </p:nvSpPr>
        <p:spPr>
          <a:xfrm>
            <a:off x="5043487" y="34480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64" name="Google Shape;164;p35"/>
          <p:cNvSpPr/>
          <p:nvPr/>
        </p:nvSpPr>
        <p:spPr>
          <a:xfrm>
            <a:off x="7843837" y="4267200"/>
            <a:ext cx="685800" cy="38100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65" name="Google Shape;165;p35"/>
          <p:cNvSpPr txBox="1"/>
          <p:nvPr/>
        </p:nvSpPr>
        <p:spPr>
          <a:xfrm>
            <a:off x="7920037" y="426720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66" name="Google Shape;166;p35"/>
          <p:cNvSpPr txBox="1"/>
          <p:nvPr/>
        </p:nvSpPr>
        <p:spPr>
          <a:xfrm>
            <a:off x="5060950" y="298450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167" name="Google Shape;167;p35"/>
          <p:cNvSpPr txBox="1"/>
          <p:nvPr/>
        </p:nvSpPr>
        <p:spPr>
          <a:xfrm>
            <a:off x="6926262" y="298450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168" name="Google Shape;168;p35"/>
          <p:cNvSpPr txBox="1"/>
          <p:nvPr/>
        </p:nvSpPr>
        <p:spPr>
          <a:xfrm>
            <a:off x="7908925" y="3749675"/>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169" name="Google Shape;169;p35"/>
          <p:cNvSpPr txBox="1"/>
          <p:nvPr/>
        </p:nvSpPr>
        <p:spPr>
          <a:xfrm>
            <a:off x="5692775" y="3778250"/>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170" name="Google Shape;170;p35"/>
          <p:cNvSpPr txBox="1"/>
          <p:nvPr/>
        </p:nvSpPr>
        <p:spPr>
          <a:xfrm>
            <a:off x="5313362" y="45704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171" name="Google Shape;171;p35"/>
          <p:cNvSpPr txBox="1"/>
          <p:nvPr/>
        </p:nvSpPr>
        <p:spPr>
          <a:xfrm>
            <a:off x="7088187" y="45704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sp>
        <p:nvSpPr>
          <p:cNvPr id="172" name="Google Shape;172;p35"/>
          <p:cNvSpPr txBox="1"/>
          <p:nvPr/>
        </p:nvSpPr>
        <p:spPr>
          <a:xfrm>
            <a:off x="6427787" y="1766887"/>
            <a:ext cx="2241550" cy="366712"/>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Splitting Attributes</a:t>
            </a:r>
            <a:endParaRPr/>
          </a:p>
        </p:txBody>
      </p:sp>
      <p:cxnSp>
        <p:nvCxnSpPr>
          <p:cNvPr id="173" name="Google Shape;173;p35"/>
          <p:cNvCxnSpPr/>
          <p:nvPr/>
        </p:nvCxnSpPr>
        <p:spPr>
          <a:xfrm flipH="1">
            <a:off x="6805612" y="2147887"/>
            <a:ext cx="536575" cy="534987"/>
          </a:xfrm>
          <a:prstGeom prst="straightConnector1">
            <a:avLst/>
          </a:prstGeom>
          <a:noFill/>
          <a:ln cap="flat" cmpd="sng" w="15875">
            <a:solidFill>
              <a:srgbClr val="FF0000"/>
            </a:solidFill>
            <a:prstDash val="solid"/>
            <a:miter lim="800000"/>
            <a:headEnd len="med" w="med" type="none"/>
            <a:tailEnd len="med" w="med" type="triangle"/>
          </a:ln>
        </p:spPr>
      </p:cxnSp>
      <p:sp>
        <p:nvSpPr>
          <p:cNvPr id="174" name="Google Shape;174;p35"/>
          <p:cNvSpPr/>
          <p:nvPr/>
        </p:nvSpPr>
        <p:spPr>
          <a:xfrm>
            <a:off x="3810000" y="3810000"/>
            <a:ext cx="914400" cy="293687"/>
          </a:xfrm>
          <a:prstGeom prst="rightArrow">
            <a:avLst>
              <a:gd fmla="val 50000" name="adj1"/>
              <a:gd fmla="val 50000" name="adj2"/>
            </a:avLst>
          </a:prstGeom>
          <a:solidFill>
            <a:srgbClr val="CC0000"/>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175" name="Google Shape;175;p35"/>
          <p:cNvCxnSpPr/>
          <p:nvPr/>
        </p:nvCxnSpPr>
        <p:spPr>
          <a:xfrm>
            <a:off x="7418387" y="2147887"/>
            <a:ext cx="76200" cy="1144587"/>
          </a:xfrm>
          <a:prstGeom prst="straightConnector1">
            <a:avLst/>
          </a:prstGeom>
          <a:noFill/>
          <a:ln cap="flat" cmpd="sng" w="15875">
            <a:solidFill>
              <a:srgbClr val="FF0000"/>
            </a:solidFill>
            <a:prstDash val="solid"/>
            <a:miter lim="800000"/>
            <a:headEnd len="med" w="med" type="none"/>
            <a:tailEnd len="med" w="med" type="triangle"/>
          </a:ln>
        </p:spPr>
      </p:cxnSp>
      <p:sp>
        <p:nvSpPr>
          <p:cNvPr id="176" name="Google Shape;176;p35"/>
          <p:cNvSpPr txBox="1"/>
          <p:nvPr/>
        </p:nvSpPr>
        <p:spPr>
          <a:xfrm>
            <a:off x="762000" y="5867400"/>
            <a:ext cx="25146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Training Data</a:t>
            </a:r>
            <a:endParaRPr/>
          </a:p>
        </p:txBody>
      </p:sp>
      <p:sp>
        <p:nvSpPr>
          <p:cNvPr id="177" name="Google Shape;177;p35"/>
          <p:cNvSpPr txBox="1"/>
          <p:nvPr/>
        </p:nvSpPr>
        <p:spPr>
          <a:xfrm>
            <a:off x="5029200" y="5835650"/>
            <a:ext cx="3124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Model:  Decision Tree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0" name="Shape 910"/>
        <p:cNvGrpSpPr/>
        <p:nvPr/>
      </p:nvGrpSpPr>
      <p:grpSpPr>
        <a:xfrm>
          <a:off x="0" y="0"/>
          <a:ext cx="0" cy="0"/>
          <a:chOff x="0" y="0"/>
          <a:chExt cx="0" cy="0"/>
        </a:xfrm>
      </p:grpSpPr>
      <p:sp>
        <p:nvSpPr>
          <p:cNvPr id="911" name="Google Shape;911;p8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Address Overfitting…</a:t>
            </a:r>
            <a:endParaRPr/>
          </a:p>
        </p:txBody>
      </p:sp>
      <p:sp>
        <p:nvSpPr>
          <p:cNvPr id="912" name="Google Shape;912;p8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Post-pruning</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Grow decision tree to its entirety</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Trim the nodes of the decision tree in a bottom-up fashion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If generalization error improves after trimming, replace sub-tree by a leaf node.</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Class label of leaf node is determined from majority class of instances in the sub-tree</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Can use MDL for post-pruning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6" name="Shape 916"/>
        <p:cNvGrpSpPr/>
        <p:nvPr/>
      </p:nvGrpSpPr>
      <p:grpSpPr>
        <a:xfrm>
          <a:off x="0" y="0"/>
          <a:ext cx="0" cy="0"/>
          <a:chOff x="0" y="0"/>
          <a:chExt cx="0" cy="0"/>
        </a:xfrm>
      </p:grpSpPr>
      <p:sp>
        <p:nvSpPr>
          <p:cNvPr id="917" name="Google Shape;917;p9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of Post-Pruning</a:t>
            </a:r>
            <a:endParaRPr/>
          </a:p>
        </p:txBody>
      </p:sp>
      <p:pic>
        <p:nvPicPr>
          <p:cNvPr id="918" name="Google Shape;918;p90"/>
          <p:cNvPicPr preferRelativeResize="0"/>
          <p:nvPr/>
        </p:nvPicPr>
        <p:blipFill rotWithShape="1">
          <a:blip r:embed="rId3">
            <a:alphaModFix/>
          </a:blip>
          <a:srcRect b="0" l="0" r="0" t="0"/>
          <a:stretch/>
        </p:blipFill>
        <p:spPr>
          <a:xfrm>
            <a:off x="1447800" y="3017837"/>
            <a:ext cx="4689475" cy="2390775"/>
          </a:xfrm>
          <a:prstGeom prst="rect">
            <a:avLst/>
          </a:prstGeom>
          <a:noFill/>
          <a:ln>
            <a:noFill/>
          </a:ln>
        </p:spPr>
      </p:pic>
      <p:graphicFrame>
        <p:nvGraphicFramePr>
          <p:cNvPr id="919" name="Google Shape;919;p90"/>
          <p:cNvGraphicFramePr/>
          <p:nvPr/>
        </p:nvGraphicFramePr>
        <p:xfrm>
          <a:off x="914400" y="1524000"/>
          <a:ext cx="3000000" cy="3000000"/>
        </p:xfrm>
        <a:graphic>
          <a:graphicData uri="http://schemas.openxmlformats.org/drawingml/2006/table">
            <a:tbl>
              <a:tblPr>
                <a:noFill/>
                <a:tableStyleId>{5A1E2FBE-FAE2-4701-99EB-533F9E9F2481}</a:tableStyleId>
              </a:tblPr>
              <a:tblGrid>
                <a:gridCol w="1447800"/>
                <a:gridCol w="457200"/>
              </a:tblGrid>
              <a:tr h="4572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Class = Yes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Class = No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gridSpan="2">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Error = 10/30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r>
            </a:tbl>
          </a:graphicData>
        </a:graphic>
      </p:graphicFrame>
      <p:sp>
        <p:nvSpPr>
          <p:cNvPr id="920" name="Google Shape;920;p90"/>
          <p:cNvSpPr txBox="1"/>
          <p:nvPr/>
        </p:nvSpPr>
        <p:spPr>
          <a:xfrm>
            <a:off x="4495800" y="1066800"/>
            <a:ext cx="4648200" cy="2430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Training Error (Before splitting) = 10/30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Pessimistic error = (10 + 0.5)/30 = 10.5/30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Training Error (After splitting) = 9/30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Pessimistic error (After splitting)</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(9 + 4 × 0.5)/30 = 11/30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a:t>
            </a:r>
            <a:r>
              <a:rPr b="1" i="0" lang="en-US" sz="1800" u="none">
                <a:solidFill>
                  <a:srgbClr val="FF0000"/>
                </a:solidFill>
                <a:latin typeface="Arial"/>
                <a:ea typeface="Arial"/>
                <a:cs typeface="Arial"/>
                <a:sym typeface="Arial"/>
              </a:rPr>
              <a:t>PRUNE!</a:t>
            </a:r>
            <a:endParaRPr/>
          </a:p>
        </p:txBody>
      </p:sp>
      <p:graphicFrame>
        <p:nvGraphicFramePr>
          <p:cNvPr id="921" name="Google Shape;921;p90"/>
          <p:cNvGraphicFramePr/>
          <p:nvPr/>
        </p:nvGraphicFramePr>
        <p:xfrm>
          <a:off x="152400" y="5456237"/>
          <a:ext cx="3000000" cy="3000000"/>
        </p:xfrm>
        <a:graphic>
          <a:graphicData uri="http://schemas.openxmlformats.org/drawingml/2006/table">
            <a:tbl>
              <a:tblPr>
                <a:noFill/>
                <a:tableStyleId>{5A1E2FBE-FAE2-4701-99EB-533F9E9F2481}</a:tableStyleId>
              </a:tblPr>
              <a:tblGrid>
                <a:gridCol w="1295400"/>
                <a:gridCol w="457200"/>
              </a:tblGrid>
              <a:tr h="334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Yes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8</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No</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922" name="Google Shape;922;p90"/>
          <p:cNvGraphicFramePr/>
          <p:nvPr/>
        </p:nvGraphicFramePr>
        <p:xfrm>
          <a:off x="1981200" y="5456237"/>
          <a:ext cx="3000000" cy="3000000"/>
        </p:xfrm>
        <a:graphic>
          <a:graphicData uri="http://schemas.openxmlformats.org/drawingml/2006/table">
            <a:tbl>
              <a:tblPr>
                <a:noFill/>
                <a:tableStyleId>{5A1E2FBE-FAE2-4701-99EB-533F9E9F2481}</a:tableStyleId>
              </a:tblPr>
              <a:tblGrid>
                <a:gridCol w="1295400"/>
                <a:gridCol w="457200"/>
              </a:tblGrid>
              <a:tr h="334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Yes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No</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923" name="Google Shape;923;p90"/>
          <p:cNvGraphicFramePr/>
          <p:nvPr/>
        </p:nvGraphicFramePr>
        <p:xfrm>
          <a:off x="3810000" y="5456237"/>
          <a:ext cx="3000000" cy="3000000"/>
        </p:xfrm>
        <a:graphic>
          <a:graphicData uri="http://schemas.openxmlformats.org/drawingml/2006/table">
            <a:tbl>
              <a:tblPr>
                <a:noFill/>
                <a:tableStyleId>{5A1E2FBE-FAE2-4701-99EB-533F9E9F2481}</a:tableStyleId>
              </a:tblPr>
              <a:tblGrid>
                <a:gridCol w="1295400"/>
                <a:gridCol w="457200"/>
              </a:tblGrid>
              <a:tr h="334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Yes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No</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924" name="Google Shape;924;p90"/>
          <p:cNvGraphicFramePr/>
          <p:nvPr/>
        </p:nvGraphicFramePr>
        <p:xfrm>
          <a:off x="5638800" y="5456237"/>
          <a:ext cx="3000000" cy="3000000"/>
        </p:xfrm>
        <a:graphic>
          <a:graphicData uri="http://schemas.openxmlformats.org/drawingml/2006/table">
            <a:tbl>
              <a:tblPr>
                <a:noFill/>
                <a:tableStyleId>{5A1E2FBE-FAE2-4701-99EB-533F9E9F2481}</a:tableStyleId>
              </a:tblPr>
              <a:tblGrid>
                <a:gridCol w="1295400"/>
                <a:gridCol w="457200"/>
              </a:tblGrid>
              <a:tr h="334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Yes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 = No</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8" name="Shape 928"/>
        <p:cNvGrpSpPr/>
        <p:nvPr/>
      </p:nvGrpSpPr>
      <p:grpSpPr>
        <a:xfrm>
          <a:off x="0" y="0"/>
          <a:ext cx="0" cy="0"/>
          <a:chOff x="0" y="0"/>
          <a:chExt cx="0" cy="0"/>
        </a:xfrm>
      </p:grpSpPr>
      <p:sp>
        <p:nvSpPr>
          <p:cNvPr id="929" name="Google Shape;929;p9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of Post-pruning</a:t>
            </a:r>
            <a:endParaRPr/>
          </a:p>
        </p:txBody>
      </p:sp>
      <p:sp>
        <p:nvSpPr>
          <p:cNvPr id="930" name="Google Shape;930;p91"/>
          <p:cNvSpPr txBox="1"/>
          <p:nvPr>
            <p:ph idx="1" type="body"/>
          </p:nvPr>
        </p:nvSpPr>
        <p:spPr>
          <a:xfrm>
            <a:off x="411162" y="1143000"/>
            <a:ext cx="4618037" cy="5181600"/>
          </a:xfrm>
          <a:prstGeom prst="rect">
            <a:avLst/>
          </a:prstGeom>
          <a:noFill/>
          <a:ln>
            <a:noFill/>
          </a:ln>
        </p:spPr>
        <p:txBody>
          <a:bodyPr anchorCtr="0" anchor="t" bIns="44450" lIns="90475" spcFirstLastPara="1" rIns="90475" wrap="square" tIns="44450">
            <a:noAutofit/>
          </a:bodyPr>
          <a:lstStyle/>
          <a:p>
            <a:pPr indent="-342900" lvl="1" marL="800100" rtl="0" algn="l">
              <a:lnSpc>
                <a:spcPct val="100000"/>
              </a:lnSpc>
              <a:spcBef>
                <a:spcPts val="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Optimistic error?</a:t>
            </a:r>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Pessimistic error?</a:t>
            </a:r>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Reduced error pruning?</a:t>
            </a:r>
            <a:endParaRPr/>
          </a:p>
        </p:txBody>
      </p:sp>
      <p:grpSp>
        <p:nvGrpSpPr>
          <p:cNvPr id="931" name="Google Shape;931;p91"/>
          <p:cNvGrpSpPr/>
          <p:nvPr/>
        </p:nvGrpSpPr>
        <p:grpSpPr>
          <a:xfrm>
            <a:off x="5867400" y="1143000"/>
            <a:ext cx="2743200" cy="1752600"/>
            <a:chOff x="3312" y="720"/>
            <a:chExt cx="2112" cy="1584"/>
          </a:xfrm>
        </p:grpSpPr>
        <p:sp>
          <p:nvSpPr>
            <p:cNvPr id="932" name="Google Shape;932;p91"/>
            <p:cNvSpPr/>
            <p:nvPr/>
          </p:nvSpPr>
          <p:spPr>
            <a:xfrm>
              <a:off x="4176" y="720"/>
              <a:ext cx="384" cy="336"/>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933" name="Google Shape;933;p91"/>
            <p:cNvCxnSpPr/>
            <p:nvPr/>
          </p:nvCxnSpPr>
          <p:spPr>
            <a:xfrm flipH="1">
              <a:off x="3792" y="1056"/>
              <a:ext cx="576" cy="528"/>
            </a:xfrm>
            <a:prstGeom prst="straightConnector1">
              <a:avLst/>
            </a:prstGeom>
            <a:noFill/>
            <a:ln cap="flat" cmpd="sng" w="12700">
              <a:solidFill>
                <a:schemeClr val="dk1"/>
              </a:solidFill>
              <a:prstDash val="solid"/>
              <a:miter lim="800000"/>
              <a:headEnd len="med" w="med" type="none"/>
              <a:tailEnd len="med" w="med" type="triangle"/>
            </a:ln>
          </p:spPr>
        </p:cxnSp>
        <p:cxnSp>
          <p:nvCxnSpPr>
            <p:cNvPr id="934" name="Google Shape;934;p91"/>
            <p:cNvCxnSpPr/>
            <p:nvPr/>
          </p:nvCxnSpPr>
          <p:spPr>
            <a:xfrm>
              <a:off x="4368" y="1056"/>
              <a:ext cx="576" cy="528"/>
            </a:xfrm>
            <a:prstGeom prst="straightConnector1">
              <a:avLst/>
            </a:prstGeom>
            <a:noFill/>
            <a:ln cap="flat" cmpd="sng" w="12700">
              <a:solidFill>
                <a:schemeClr val="dk1"/>
              </a:solidFill>
              <a:prstDash val="solid"/>
              <a:miter lim="800000"/>
              <a:headEnd len="med" w="med" type="none"/>
              <a:tailEnd len="med" w="med" type="triangle"/>
            </a:ln>
          </p:spPr>
        </p:cxnSp>
        <p:sp>
          <p:nvSpPr>
            <p:cNvPr id="935" name="Google Shape;935;p91"/>
            <p:cNvSpPr txBox="1"/>
            <p:nvPr/>
          </p:nvSpPr>
          <p:spPr>
            <a:xfrm>
              <a:off x="3312" y="1584"/>
              <a:ext cx="912" cy="72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C0: 11</a:t>
              </a:r>
              <a:endParaRPr/>
            </a:p>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C1: 3</a:t>
              </a:r>
              <a:endParaRPr/>
            </a:p>
          </p:txBody>
        </p:sp>
        <p:sp>
          <p:nvSpPr>
            <p:cNvPr id="936" name="Google Shape;936;p91"/>
            <p:cNvSpPr txBox="1"/>
            <p:nvPr/>
          </p:nvSpPr>
          <p:spPr>
            <a:xfrm>
              <a:off x="4512" y="1584"/>
              <a:ext cx="912" cy="72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C0: 2</a:t>
              </a:r>
              <a:endParaRPr/>
            </a:p>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C1: 4</a:t>
              </a:r>
              <a:endParaRPr/>
            </a:p>
          </p:txBody>
        </p:sp>
      </p:grpSp>
      <p:grpSp>
        <p:nvGrpSpPr>
          <p:cNvPr id="937" name="Google Shape;937;p91"/>
          <p:cNvGrpSpPr/>
          <p:nvPr/>
        </p:nvGrpSpPr>
        <p:grpSpPr>
          <a:xfrm>
            <a:off x="5867400" y="4191000"/>
            <a:ext cx="2743200" cy="1752600"/>
            <a:chOff x="3312" y="720"/>
            <a:chExt cx="2112" cy="1584"/>
          </a:xfrm>
        </p:grpSpPr>
        <p:sp>
          <p:nvSpPr>
            <p:cNvPr id="938" name="Google Shape;938;p91"/>
            <p:cNvSpPr/>
            <p:nvPr/>
          </p:nvSpPr>
          <p:spPr>
            <a:xfrm>
              <a:off x="4176" y="720"/>
              <a:ext cx="384" cy="336"/>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939" name="Google Shape;939;p91"/>
            <p:cNvCxnSpPr/>
            <p:nvPr/>
          </p:nvCxnSpPr>
          <p:spPr>
            <a:xfrm flipH="1">
              <a:off x="3792" y="1056"/>
              <a:ext cx="576" cy="528"/>
            </a:xfrm>
            <a:prstGeom prst="straightConnector1">
              <a:avLst/>
            </a:prstGeom>
            <a:noFill/>
            <a:ln cap="flat" cmpd="sng" w="12700">
              <a:solidFill>
                <a:schemeClr val="dk1"/>
              </a:solidFill>
              <a:prstDash val="solid"/>
              <a:miter lim="800000"/>
              <a:headEnd len="med" w="med" type="none"/>
              <a:tailEnd len="med" w="med" type="triangle"/>
            </a:ln>
          </p:spPr>
        </p:cxnSp>
        <p:cxnSp>
          <p:nvCxnSpPr>
            <p:cNvPr id="940" name="Google Shape;940;p91"/>
            <p:cNvCxnSpPr/>
            <p:nvPr/>
          </p:nvCxnSpPr>
          <p:spPr>
            <a:xfrm>
              <a:off x="4368" y="1056"/>
              <a:ext cx="576" cy="528"/>
            </a:xfrm>
            <a:prstGeom prst="straightConnector1">
              <a:avLst/>
            </a:prstGeom>
            <a:noFill/>
            <a:ln cap="flat" cmpd="sng" w="12700">
              <a:solidFill>
                <a:schemeClr val="dk1"/>
              </a:solidFill>
              <a:prstDash val="solid"/>
              <a:miter lim="800000"/>
              <a:headEnd len="med" w="med" type="none"/>
              <a:tailEnd len="med" w="med" type="triangle"/>
            </a:ln>
          </p:spPr>
        </p:cxnSp>
        <p:sp>
          <p:nvSpPr>
            <p:cNvPr id="941" name="Google Shape;941;p91"/>
            <p:cNvSpPr txBox="1"/>
            <p:nvPr/>
          </p:nvSpPr>
          <p:spPr>
            <a:xfrm>
              <a:off x="3312" y="1584"/>
              <a:ext cx="912" cy="72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C0: 14</a:t>
              </a:r>
              <a:endParaRPr/>
            </a:p>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C1: 3</a:t>
              </a:r>
              <a:endParaRPr/>
            </a:p>
          </p:txBody>
        </p:sp>
        <p:sp>
          <p:nvSpPr>
            <p:cNvPr id="942" name="Google Shape;942;p91"/>
            <p:cNvSpPr txBox="1"/>
            <p:nvPr/>
          </p:nvSpPr>
          <p:spPr>
            <a:xfrm>
              <a:off x="4512" y="1584"/>
              <a:ext cx="912" cy="72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C0: 2</a:t>
              </a:r>
              <a:endParaRPr/>
            </a:p>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C1: 2</a:t>
              </a:r>
              <a:endParaRPr/>
            </a:p>
          </p:txBody>
        </p:sp>
      </p:grpSp>
      <p:sp>
        <p:nvSpPr>
          <p:cNvPr id="943" name="Google Shape;943;p91"/>
          <p:cNvSpPr txBox="1"/>
          <p:nvPr/>
        </p:nvSpPr>
        <p:spPr>
          <a:xfrm>
            <a:off x="1371600" y="1828800"/>
            <a:ext cx="2819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Don’t prune for both cases</a:t>
            </a:r>
            <a:endParaRPr/>
          </a:p>
        </p:txBody>
      </p:sp>
      <p:sp>
        <p:nvSpPr>
          <p:cNvPr id="944" name="Google Shape;944;p91"/>
          <p:cNvSpPr txBox="1"/>
          <p:nvPr/>
        </p:nvSpPr>
        <p:spPr>
          <a:xfrm>
            <a:off x="1371600" y="3200400"/>
            <a:ext cx="3276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Don’t prune case 1, prune case 2</a:t>
            </a:r>
            <a:endParaRPr/>
          </a:p>
        </p:txBody>
      </p:sp>
      <p:sp>
        <p:nvSpPr>
          <p:cNvPr id="945" name="Google Shape;945;p91"/>
          <p:cNvSpPr txBox="1"/>
          <p:nvPr/>
        </p:nvSpPr>
        <p:spPr>
          <a:xfrm>
            <a:off x="5181600" y="11430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Case 1:</a:t>
            </a:r>
            <a:endParaRPr/>
          </a:p>
        </p:txBody>
      </p:sp>
      <p:sp>
        <p:nvSpPr>
          <p:cNvPr id="946" name="Google Shape;946;p91"/>
          <p:cNvSpPr txBox="1"/>
          <p:nvPr/>
        </p:nvSpPr>
        <p:spPr>
          <a:xfrm>
            <a:off x="5181600" y="42052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Case 2:</a:t>
            </a:r>
            <a:endParaRPr/>
          </a:p>
        </p:txBody>
      </p:sp>
      <p:sp>
        <p:nvSpPr>
          <p:cNvPr id="947" name="Google Shape;947;p91"/>
          <p:cNvSpPr txBox="1"/>
          <p:nvPr/>
        </p:nvSpPr>
        <p:spPr>
          <a:xfrm>
            <a:off x="1371600" y="4724400"/>
            <a:ext cx="3276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Depends on validation set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1" name="Shape 951"/>
        <p:cNvGrpSpPr/>
        <p:nvPr/>
      </p:nvGrpSpPr>
      <p:grpSpPr>
        <a:xfrm>
          <a:off x="0" y="0"/>
          <a:ext cx="0" cy="0"/>
          <a:chOff x="0" y="0"/>
          <a:chExt cx="0" cy="0"/>
        </a:xfrm>
      </p:grpSpPr>
      <p:sp>
        <p:nvSpPr>
          <p:cNvPr id="952" name="Google Shape;952;p9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Handling Missing Attribute Values</a:t>
            </a:r>
            <a:endParaRPr/>
          </a:p>
        </p:txBody>
      </p:sp>
      <p:sp>
        <p:nvSpPr>
          <p:cNvPr id="953" name="Google Shape;953;p92"/>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Missing values affect decision tree construction in three different ways: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Affects how impurity measures are computed</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Affects how to distribute instance with missing value to child nodes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Affects how a test instance with missing value is classified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7" name="Shape 957"/>
        <p:cNvGrpSpPr/>
        <p:nvPr/>
      </p:nvGrpSpPr>
      <p:grpSpPr>
        <a:xfrm>
          <a:off x="0" y="0"/>
          <a:ext cx="0" cy="0"/>
          <a:chOff x="0" y="0"/>
          <a:chExt cx="0" cy="0"/>
        </a:xfrm>
      </p:grpSpPr>
      <p:sp>
        <p:nvSpPr>
          <p:cNvPr id="958" name="Google Shape;958;p9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Computing Impurity Measure</a:t>
            </a:r>
            <a:endParaRPr/>
          </a:p>
        </p:txBody>
      </p:sp>
      <p:pic>
        <p:nvPicPr>
          <p:cNvPr id="959" name="Google Shape;959;p93"/>
          <p:cNvPicPr preferRelativeResize="0"/>
          <p:nvPr/>
        </p:nvPicPr>
        <p:blipFill rotWithShape="1">
          <a:blip r:embed="rId3">
            <a:alphaModFix/>
          </a:blip>
          <a:srcRect b="0" l="0" r="0" t="0"/>
          <a:stretch/>
        </p:blipFill>
        <p:spPr>
          <a:xfrm>
            <a:off x="457200" y="1219200"/>
            <a:ext cx="3894137" cy="4170362"/>
          </a:xfrm>
          <a:prstGeom prst="rect">
            <a:avLst/>
          </a:prstGeom>
          <a:noFill/>
          <a:ln>
            <a:noFill/>
          </a:ln>
        </p:spPr>
      </p:pic>
      <p:pic>
        <p:nvPicPr>
          <p:cNvPr id="960" name="Google Shape;960;p93"/>
          <p:cNvPicPr preferRelativeResize="0"/>
          <p:nvPr/>
        </p:nvPicPr>
        <p:blipFill rotWithShape="1">
          <a:blip r:embed="rId4">
            <a:alphaModFix/>
          </a:blip>
          <a:srcRect b="0" l="0" r="0" t="0"/>
          <a:stretch/>
        </p:blipFill>
        <p:spPr>
          <a:xfrm>
            <a:off x="5334000" y="2209800"/>
            <a:ext cx="3200400" cy="1704975"/>
          </a:xfrm>
          <a:prstGeom prst="rect">
            <a:avLst/>
          </a:prstGeom>
          <a:noFill/>
          <a:ln>
            <a:noFill/>
          </a:ln>
        </p:spPr>
      </p:pic>
      <p:sp>
        <p:nvSpPr>
          <p:cNvPr id="961" name="Google Shape;961;p93"/>
          <p:cNvSpPr txBox="1"/>
          <p:nvPr/>
        </p:nvSpPr>
        <p:spPr>
          <a:xfrm>
            <a:off x="4343400" y="3733800"/>
            <a:ext cx="4648200" cy="2566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Split on Refund:</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Entropy(Refund=Yes) = 0</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Entropy(Refund=No) </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 -(2/6)log(2/6) – (4/6)log(4/6) = 0.9183</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Entropy(Children) </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 0.3 (0) + 0.6 (0.9183) = 0.551</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Gain = 0.9 × (0.8813 – 0.551) = 0.3303</a:t>
            </a:r>
            <a:endParaRPr/>
          </a:p>
        </p:txBody>
      </p:sp>
      <p:cxnSp>
        <p:nvCxnSpPr>
          <p:cNvPr id="962" name="Google Shape;962;p93"/>
          <p:cNvCxnSpPr/>
          <p:nvPr/>
        </p:nvCxnSpPr>
        <p:spPr>
          <a:xfrm>
            <a:off x="1143000" y="5181600"/>
            <a:ext cx="457200" cy="533400"/>
          </a:xfrm>
          <a:prstGeom prst="straightConnector1">
            <a:avLst/>
          </a:prstGeom>
          <a:noFill/>
          <a:ln cap="flat" cmpd="sng" w="12700">
            <a:solidFill>
              <a:schemeClr val="dk1"/>
            </a:solidFill>
            <a:prstDash val="solid"/>
            <a:miter lim="800000"/>
            <a:headEnd len="med" w="med" type="none"/>
            <a:tailEnd len="med" w="med" type="triangle"/>
          </a:ln>
        </p:spPr>
      </p:cxnSp>
      <p:sp>
        <p:nvSpPr>
          <p:cNvPr id="963" name="Google Shape;963;p93"/>
          <p:cNvSpPr txBox="1"/>
          <p:nvPr/>
        </p:nvSpPr>
        <p:spPr>
          <a:xfrm>
            <a:off x="1676400" y="5410200"/>
            <a:ext cx="11430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Missing value</a:t>
            </a:r>
            <a:endParaRPr/>
          </a:p>
        </p:txBody>
      </p:sp>
      <p:sp>
        <p:nvSpPr>
          <p:cNvPr id="964" name="Google Shape;964;p93"/>
          <p:cNvSpPr txBox="1"/>
          <p:nvPr/>
        </p:nvSpPr>
        <p:spPr>
          <a:xfrm>
            <a:off x="4419600" y="1066800"/>
            <a:ext cx="4495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Before Splitting:</a:t>
            </a:r>
            <a:br>
              <a:rPr b="1" i="0" lang="en-US" sz="1800" u="none">
                <a:solidFill>
                  <a:srgbClr val="FF0000"/>
                </a:solidFill>
                <a:latin typeface="Arial"/>
                <a:ea typeface="Arial"/>
                <a:cs typeface="Arial"/>
                <a:sym typeface="Arial"/>
              </a:rPr>
            </a:br>
            <a:r>
              <a:rPr b="1" i="0" lang="en-US" sz="1800" u="none">
                <a:solidFill>
                  <a:srgbClr val="FF0000"/>
                </a:solidFill>
                <a:latin typeface="Arial"/>
                <a:ea typeface="Arial"/>
                <a:cs typeface="Arial"/>
                <a:sym typeface="Arial"/>
              </a:rPr>
              <a:t>    </a:t>
            </a:r>
            <a:r>
              <a:rPr b="1" i="0" lang="en-US" sz="1800" u="none">
                <a:solidFill>
                  <a:schemeClr val="dk1"/>
                </a:solidFill>
                <a:latin typeface="Arial"/>
                <a:ea typeface="Arial"/>
                <a:cs typeface="Arial"/>
                <a:sym typeface="Arial"/>
              </a:rPr>
              <a:t>Entropy(Parent) </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 -0.3 log(0.3)-(0.7)log(0.7) = 0.8813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8" name="Shape 968"/>
        <p:cNvGrpSpPr/>
        <p:nvPr/>
      </p:nvGrpSpPr>
      <p:grpSpPr>
        <a:xfrm>
          <a:off x="0" y="0"/>
          <a:ext cx="0" cy="0"/>
          <a:chOff x="0" y="0"/>
          <a:chExt cx="0" cy="0"/>
        </a:xfrm>
      </p:grpSpPr>
      <p:sp>
        <p:nvSpPr>
          <p:cNvPr id="969" name="Google Shape;969;p9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Distribute Instances</a:t>
            </a:r>
            <a:endParaRPr/>
          </a:p>
        </p:txBody>
      </p:sp>
      <p:pic>
        <p:nvPicPr>
          <p:cNvPr id="970" name="Google Shape;970;p94"/>
          <p:cNvPicPr preferRelativeResize="0"/>
          <p:nvPr/>
        </p:nvPicPr>
        <p:blipFill rotWithShape="1">
          <a:blip r:embed="rId3">
            <a:alphaModFix/>
          </a:blip>
          <a:srcRect b="0" l="0" r="0" t="0"/>
          <a:stretch/>
        </p:blipFill>
        <p:spPr>
          <a:xfrm>
            <a:off x="381000" y="1219200"/>
            <a:ext cx="3511550" cy="3387725"/>
          </a:xfrm>
          <a:prstGeom prst="rect">
            <a:avLst/>
          </a:prstGeom>
          <a:noFill/>
          <a:ln>
            <a:noFill/>
          </a:ln>
        </p:spPr>
      </p:pic>
      <p:cxnSp>
        <p:nvCxnSpPr>
          <p:cNvPr id="971" name="Google Shape;971;p94"/>
          <p:cNvCxnSpPr/>
          <p:nvPr/>
        </p:nvCxnSpPr>
        <p:spPr>
          <a:xfrm>
            <a:off x="2689225" y="4911725"/>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972" name="Google Shape;972;p94"/>
          <p:cNvCxnSpPr/>
          <p:nvPr/>
        </p:nvCxnSpPr>
        <p:spPr>
          <a:xfrm flipH="1">
            <a:off x="1316037" y="4911725"/>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973" name="Google Shape;973;p94"/>
          <p:cNvSpPr txBox="1"/>
          <p:nvPr/>
        </p:nvSpPr>
        <p:spPr>
          <a:xfrm>
            <a:off x="1833562" y="4648200"/>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974" name="Google Shape;974;p94"/>
          <p:cNvSpPr txBox="1"/>
          <p:nvPr/>
        </p:nvSpPr>
        <p:spPr>
          <a:xfrm>
            <a:off x="1069975" y="487680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975" name="Google Shape;975;p94"/>
          <p:cNvSpPr txBox="1"/>
          <p:nvPr/>
        </p:nvSpPr>
        <p:spPr>
          <a:xfrm>
            <a:off x="3051175" y="4876800"/>
            <a:ext cx="6858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pic>
        <p:nvPicPr>
          <p:cNvPr id="976" name="Google Shape;976;p94"/>
          <p:cNvPicPr preferRelativeResize="0"/>
          <p:nvPr/>
        </p:nvPicPr>
        <p:blipFill rotWithShape="1">
          <a:blip r:embed="rId4">
            <a:alphaModFix/>
          </a:blip>
          <a:srcRect b="0" l="0" r="0" t="0"/>
          <a:stretch/>
        </p:blipFill>
        <p:spPr>
          <a:xfrm>
            <a:off x="0" y="5495925"/>
            <a:ext cx="1808162" cy="681037"/>
          </a:xfrm>
          <a:prstGeom prst="rect">
            <a:avLst/>
          </a:prstGeom>
          <a:noFill/>
          <a:ln>
            <a:noFill/>
          </a:ln>
        </p:spPr>
      </p:pic>
      <p:pic>
        <p:nvPicPr>
          <p:cNvPr id="977" name="Google Shape;977;p94"/>
          <p:cNvPicPr preferRelativeResize="0"/>
          <p:nvPr/>
        </p:nvPicPr>
        <p:blipFill rotWithShape="1">
          <a:blip r:embed="rId5">
            <a:alphaModFix/>
          </a:blip>
          <a:srcRect b="0" l="0" r="0" t="0"/>
          <a:stretch/>
        </p:blipFill>
        <p:spPr>
          <a:xfrm>
            <a:off x="2062162" y="5486400"/>
            <a:ext cx="1930400" cy="681037"/>
          </a:xfrm>
          <a:prstGeom prst="rect">
            <a:avLst/>
          </a:prstGeom>
          <a:noFill/>
          <a:ln>
            <a:noFill/>
          </a:ln>
        </p:spPr>
      </p:pic>
      <p:cxnSp>
        <p:nvCxnSpPr>
          <p:cNvPr id="978" name="Google Shape;978;p94"/>
          <p:cNvCxnSpPr/>
          <p:nvPr/>
        </p:nvCxnSpPr>
        <p:spPr>
          <a:xfrm>
            <a:off x="6875462" y="3006725"/>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979" name="Google Shape;979;p94"/>
          <p:cNvCxnSpPr/>
          <p:nvPr/>
        </p:nvCxnSpPr>
        <p:spPr>
          <a:xfrm flipH="1">
            <a:off x="5502275" y="3006725"/>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980" name="Google Shape;980;p94"/>
          <p:cNvSpPr txBox="1"/>
          <p:nvPr/>
        </p:nvSpPr>
        <p:spPr>
          <a:xfrm>
            <a:off x="6019800" y="2743200"/>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981" name="Google Shape;981;p94"/>
          <p:cNvSpPr txBox="1"/>
          <p:nvPr/>
        </p:nvSpPr>
        <p:spPr>
          <a:xfrm>
            <a:off x="5256212" y="297180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pic>
        <p:nvPicPr>
          <p:cNvPr id="982" name="Google Shape;982;p94"/>
          <p:cNvPicPr preferRelativeResize="0"/>
          <p:nvPr/>
        </p:nvPicPr>
        <p:blipFill rotWithShape="1">
          <a:blip r:embed="rId6">
            <a:alphaModFix/>
          </a:blip>
          <a:srcRect b="0" l="0" r="0" t="0"/>
          <a:stretch/>
        </p:blipFill>
        <p:spPr>
          <a:xfrm>
            <a:off x="4800600" y="1600200"/>
            <a:ext cx="3651250" cy="984250"/>
          </a:xfrm>
          <a:prstGeom prst="rect">
            <a:avLst/>
          </a:prstGeom>
          <a:noFill/>
          <a:ln>
            <a:noFill/>
          </a:ln>
        </p:spPr>
      </p:pic>
      <p:sp>
        <p:nvSpPr>
          <p:cNvPr id="983" name="Google Shape;983;p94"/>
          <p:cNvSpPr txBox="1"/>
          <p:nvPr/>
        </p:nvSpPr>
        <p:spPr>
          <a:xfrm>
            <a:off x="7237412" y="2971800"/>
            <a:ext cx="6858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pic>
        <p:nvPicPr>
          <p:cNvPr id="984" name="Google Shape;984;p94"/>
          <p:cNvPicPr preferRelativeResize="0"/>
          <p:nvPr/>
        </p:nvPicPr>
        <p:blipFill rotWithShape="1">
          <a:blip r:embed="rId7">
            <a:alphaModFix/>
          </a:blip>
          <a:srcRect b="0" l="0" r="0" t="0"/>
          <a:stretch/>
        </p:blipFill>
        <p:spPr>
          <a:xfrm>
            <a:off x="6629400" y="3505200"/>
            <a:ext cx="1989137" cy="677862"/>
          </a:xfrm>
          <a:prstGeom prst="rect">
            <a:avLst/>
          </a:prstGeom>
          <a:noFill/>
          <a:ln>
            <a:noFill/>
          </a:ln>
        </p:spPr>
      </p:pic>
      <p:sp>
        <p:nvSpPr>
          <p:cNvPr id="985" name="Google Shape;985;p94"/>
          <p:cNvSpPr txBox="1"/>
          <p:nvPr/>
        </p:nvSpPr>
        <p:spPr>
          <a:xfrm>
            <a:off x="4572000" y="4343400"/>
            <a:ext cx="4038600" cy="1741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Probability that Refund=Yes is 3/9</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Probability that Refund=No is 6/9</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Assign record to the left child with weight = 3/9 and to the right child with weight = 6/9</a:t>
            </a:r>
            <a:endParaRPr/>
          </a:p>
        </p:txBody>
      </p:sp>
      <p:pic>
        <p:nvPicPr>
          <p:cNvPr id="986" name="Google Shape;986;p94"/>
          <p:cNvPicPr preferRelativeResize="0"/>
          <p:nvPr>
            <p:ph idx="1" type="body"/>
          </p:nvPr>
        </p:nvPicPr>
        <p:blipFill rotWithShape="1">
          <a:blip r:embed="rId8">
            <a:alphaModFix/>
          </a:blip>
          <a:srcRect b="0" l="0" r="0" t="0"/>
          <a:stretch/>
        </p:blipFill>
        <p:spPr>
          <a:xfrm>
            <a:off x="4572000" y="3505200"/>
            <a:ext cx="1909762" cy="65881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0" name="Shape 990"/>
        <p:cNvGrpSpPr/>
        <p:nvPr/>
      </p:nvGrpSpPr>
      <p:grpSpPr>
        <a:xfrm>
          <a:off x="0" y="0"/>
          <a:ext cx="0" cy="0"/>
          <a:chOff x="0" y="0"/>
          <a:chExt cx="0" cy="0"/>
        </a:xfrm>
      </p:grpSpPr>
      <p:sp>
        <p:nvSpPr>
          <p:cNvPr id="991" name="Google Shape;991;p9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Classify Instances</a:t>
            </a:r>
            <a:endParaRPr/>
          </a:p>
        </p:txBody>
      </p:sp>
      <p:cxnSp>
        <p:nvCxnSpPr>
          <p:cNvPr id="992" name="Google Shape;992;p95"/>
          <p:cNvCxnSpPr/>
          <p:nvPr/>
        </p:nvCxnSpPr>
        <p:spPr>
          <a:xfrm>
            <a:off x="2187575" y="4918075"/>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993" name="Google Shape;993;p95"/>
          <p:cNvCxnSpPr/>
          <p:nvPr/>
        </p:nvCxnSpPr>
        <p:spPr>
          <a:xfrm flipH="1">
            <a:off x="1057275" y="4918075"/>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994" name="Google Shape;994;p95"/>
          <p:cNvCxnSpPr/>
          <p:nvPr/>
        </p:nvCxnSpPr>
        <p:spPr>
          <a:xfrm flipH="1">
            <a:off x="1703387" y="412432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995" name="Google Shape;995;p95"/>
          <p:cNvCxnSpPr/>
          <p:nvPr/>
        </p:nvCxnSpPr>
        <p:spPr>
          <a:xfrm>
            <a:off x="2914650" y="412432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996" name="Google Shape;996;p95"/>
          <p:cNvCxnSpPr/>
          <p:nvPr/>
        </p:nvCxnSpPr>
        <p:spPr>
          <a:xfrm>
            <a:off x="1865312" y="339725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997" name="Google Shape;997;p95"/>
          <p:cNvCxnSpPr/>
          <p:nvPr/>
        </p:nvCxnSpPr>
        <p:spPr>
          <a:xfrm flipH="1">
            <a:off x="492125" y="339725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998" name="Google Shape;998;p95"/>
          <p:cNvSpPr txBox="1"/>
          <p:nvPr/>
        </p:nvSpPr>
        <p:spPr>
          <a:xfrm>
            <a:off x="1009650" y="313372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999" name="Google Shape;999;p95"/>
          <p:cNvSpPr txBox="1"/>
          <p:nvPr/>
        </p:nvSpPr>
        <p:spPr>
          <a:xfrm>
            <a:off x="2025650" y="386080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000" name="Google Shape;1000;p95"/>
          <p:cNvSpPr txBox="1"/>
          <p:nvPr/>
        </p:nvSpPr>
        <p:spPr>
          <a:xfrm>
            <a:off x="1300162" y="4652962"/>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1001" name="Google Shape;1001;p95"/>
          <p:cNvSpPr/>
          <p:nvPr/>
        </p:nvSpPr>
        <p:spPr>
          <a:xfrm>
            <a:off x="2227262" y="5441950"/>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02" name="Google Shape;1002;p95"/>
          <p:cNvSpPr txBox="1"/>
          <p:nvPr/>
        </p:nvSpPr>
        <p:spPr>
          <a:xfrm>
            <a:off x="2151062" y="5441950"/>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003" name="Google Shape;1003;p95"/>
          <p:cNvSpPr/>
          <p:nvPr/>
        </p:nvSpPr>
        <p:spPr>
          <a:xfrm>
            <a:off x="735012" y="5459412"/>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04" name="Google Shape;1004;p95"/>
          <p:cNvSpPr txBox="1"/>
          <p:nvPr/>
        </p:nvSpPr>
        <p:spPr>
          <a:xfrm>
            <a:off x="831850" y="544512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005" name="Google Shape;1005;p95"/>
          <p:cNvSpPr/>
          <p:nvPr/>
        </p:nvSpPr>
        <p:spPr>
          <a:xfrm>
            <a:off x="169862" y="387508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06" name="Google Shape;1006;p95"/>
          <p:cNvSpPr txBox="1"/>
          <p:nvPr/>
        </p:nvSpPr>
        <p:spPr>
          <a:xfrm>
            <a:off x="265112" y="386080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007" name="Google Shape;1007;p95"/>
          <p:cNvSpPr/>
          <p:nvPr/>
        </p:nvSpPr>
        <p:spPr>
          <a:xfrm>
            <a:off x="3065462" y="4679950"/>
            <a:ext cx="685800" cy="38100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08" name="Google Shape;1008;p95"/>
          <p:cNvSpPr txBox="1"/>
          <p:nvPr/>
        </p:nvSpPr>
        <p:spPr>
          <a:xfrm>
            <a:off x="3141662" y="46799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009" name="Google Shape;1009;p95"/>
          <p:cNvSpPr txBox="1"/>
          <p:nvPr/>
        </p:nvSpPr>
        <p:spPr>
          <a:xfrm>
            <a:off x="282575" y="33972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1010" name="Google Shape;1010;p95"/>
          <p:cNvSpPr txBox="1"/>
          <p:nvPr/>
        </p:nvSpPr>
        <p:spPr>
          <a:xfrm>
            <a:off x="1676400" y="350520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1011" name="Google Shape;1011;p95"/>
          <p:cNvSpPr txBox="1"/>
          <p:nvPr/>
        </p:nvSpPr>
        <p:spPr>
          <a:xfrm>
            <a:off x="3130550" y="4162425"/>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1012" name="Google Shape;1012;p95"/>
          <p:cNvSpPr txBox="1"/>
          <p:nvPr/>
        </p:nvSpPr>
        <p:spPr>
          <a:xfrm>
            <a:off x="457200" y="4038600"/>
            <a:ext cx="1355725" cy="58102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Divorced</a:t>
            </a:r>
            <a:endParaRPr/>
          </a:p>
        </p:txBody>
      </p:sp>
      <p:sp>
        <p:nvSpPr>
          <p:cNvPr id="1013" name="Google Shape;1013;p95"/>
          <p:cNvSpPr txBox="1"/>
          <p:nvPr/>
        </p:nvSpPr>
        <p:spPr>
          <a:xfrm>
            <a:off x="534987" y="498316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1014" name="Google Shape;1014;p95"/>
          <p:cNvSpPr txBox="1"/>
          <p:nvPr/>
        </p:nvSpPr>
        <p:spPr>
          <a:xfrm>
            <a:off x="2309812" y="498316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1015" name="Google Shape;1015;p95"/>
          <p:cNvGraphicFramePr/>
          <p:nvPr/>
        </p:nvGraphicFramePr>
        <p:xfrm>
          <a:off x="4114800" y="1295400"/>
          <a:ext cx="3000000" cy="3000000"/>
        </p:xfrm>
        <a:graphic>
          <a:graphicData uri="http://schemas.openxmlformats.org/drawingml/2006/table">
            <a:tbl>
              <a:tblPr>
                <a:noFill/>
                <a:tableStyleId>{5A1E2FBE-FAE2-4701-99EB-533F9E9F2481}</a:tableStyleId>
              </a:tblPr>
              <a:tblGrid>
                <a:gridCol w="1219200"/>
                <a:gridCol w="914400"/>
                <a:gridCol w="914400"/>
                <a:gridCol w="990600"/>
                <a:gridCol w="685800"/>
              </a:tblGrid>
              <a:tr h="5715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Divorced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Total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Class=No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Class=Yes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Total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1016" name="Google Shape;1016;p95"/>
          <p:cNvPicPr preferRelativeResize="0"/>
          <p:nvPr/>
        </p:nvPicPr>
        <p:blipFill rotWithShape="1">
          <a:blip r:embed="rId3">
            <a:alphaModFix/>
          </a:blip>
          <a:srcRect b="0" l="0" r="0" t="0"/>
          <a:stretch/>
        </p:blipFill>
        <p:spPr>
          <a:xfrm>
            <a:off x="228600" y="1676400"/>
            <a:ext cx="3671887" cy="1047750"/>
          </a:xfrm>
          <a:prstGeom prst="rect">
            <a:avLst/>
          </a:prstGeom>
          <a:noFill/>
          <a:ln>
            <a:noFill/>
          </a:ln>
        </p:spPr>
      </p:pic>
      <p:sp>
        <p:nvSpPr>
          <p:cNvPr id="1017" name="Google Shape;1017;p95"/>
          <p:cNvSpPr txBox="1"/>
          <p:nvPr/>
        </p:nvSpPr>
        <p:spPr>
          <a:xfrm>
            <a:off x="228600" y="1219200"/>
            <a:ext cx="1828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New record:</a:t>
            </a:r>
            <a:endParaRPr/>
          </a:p>
        </p:txBody>
      </p:sp>
      <p:cxnSp>
        <p:nvCxnSpPr>
          <p:cNvPr id="1018" name="Google Shape;1018;p95"/>
          <p:cNvCxnSpPr/>
          <p:nvPr/>
        </p:nvCxnSpPr>
        <p:spPr>
          <a:xfrm>
            <a:off x="1219200" y="2667000"/>
            <a:ext cx="228600" cy="457200"/>
          </a:xfrm>
          <a:prstGeom prst="straightConnector1">
            <a:avLst/>
          </a:prstGeom>
          <a:noFill/>
          <a:ln cap="flat" cmpd="sng" w="25400">
            <a:solidFill>
              <a:srgbClr val="800000"/>
            </a:solidFill>
            <a:prstDash val="solid"/>
            <a:miter lim="800000"/>
            <a:headEnd len="med" w="med" type="none"/>
            <a:tailEnd len="med" w="med" type="triangle"/>
          </a:ln>
        </p:spPr>
      </p:cxnSp>
      <p:cxnSp>
        <p:nvCxnSpPr>
          <p:cNvPr id="1019" name="Google Shape;1019;p95"/>
          <p:cNvCxnSpPr/>
          <p:nvPr/>
        </p:nvCxnSpPr>
        <p:spPr>
          <a:xfrm>
            <a:off x="1905000" y="2667000"/>
            <a:ext cx="609600" cy="1143000"/>
          </a:xfrm>
          <a:prstGeom prst="straightConnector1">
            <a:avLst/>
          </a:prstGeom>
          <a:noFill/>
          <a:ln cap="flat" cmpd="sng" w="25400">
            <a:solidFill>
              <a:srgbClr val="800000"/>
            </a:solidFill>
            <a:prstDash val="solid"/>
            <a:miter lim="800000"/>
            <a:headEnd len="med" w="med" type="none"/>
            <a:tailEnd len="med" w="med" type="triangle"/>
          </a:ln>
        </p:spPr>
      </p:cxnSp>
      <p:sp>
        <p:nvSpPr>
          <p:cNvPr id="1020" name="Google Shape;1020;p95"/>
          <p:cNvSpPr/>
          <p:nvPr/>
        </p:nvSpPr>
        <p:spPr>
          <a:xfrm>
            <a:off x="5410200" y="2895600"/>
            <a:ext cx="762000" cy="685800"/>
          </a:xfrm>
          <a:prstGeom prst="ellipse">
            <a:avLst/>
          </a:prstGeom>
          <a:noFill/>
          <a:ln cap="flat" cmpd="sng" w="31750">
            <a:solidFill>
              <a:srgbClr val="0C6D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21" name="Google Shape;1021;p95"/>
          <p:cNvSpPr/>
          <p:nvPr/>
        </p:nvSpPr>
        <p:spPr>
          <a:xfrm>
            <a:off x="6400800" y="2895600"/>
            <a:ext cx="1676400" cy="685800"/>
          </a:xfrm>
          <a:prstGeom prst="ellipse">
            <a:avLst/>
          </a:prstGeom>
          <a:noFill/>
          <a:ln cap="flat" cmpd="sng" w="31750">
            <a:solidFill>
              <a:srgbClr val="0C6D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1022" name="Google Shape;1022;p95"/>
          <p:cNvCxnSpPr/>
          <p:nvPr/>
        </p:nvCxnSpPr>
        <p:spPr>
          <a:xfrm flipH="1">
            <a:off x="4038600" y="3352800"/>
            <a:ext cx="1676400" cy="990600"/>
          </a:xfrm>
          <a:prstGeom prst="straightConnector1">
            <a:avLst/>
          </a:prstGeom>
          <a:noFill/>
          <a:ln cap="flat" cmpd="sng" w="25400">
            <a:solidFill>
              <a:srgbClr val="800000"/>
            </a:solidFill>
            <a:prstDash val="solid"/>
            <a:miter lim="800000"/>
            <a:headEnd len="med" w="med" type="none"/>
            <a:tailEnd len="med" w="med" type="triangle"/>
          </a:ln>
        </p:spPr>
      </p:cxnSp>
      <p:cxnSp>
        <p:nvCxnSpPr>
          <p:cNvPr id="1023" name="Google Shape;1023;p95"/>
          <p:cNvCxnSpPr/>
          <p:nvPr/>
        </p:nvCxnSpPr>
        <p:spPr>
          <a:xfrm flipH="1">
            <a:off x="1981200" y="3429000"/>
            <a:ext cx="5029200" cy="990600"/>
          </a:xfrm>
          <a:prstGeom prst="straightConnector1">
            <a:avLst/>
          </a:prstGeom>
          <a:noFill/>
          <a:ln cap="flat" cmpd="sng" w="25400">
            <a:solidFill>
              <a:srgbClr val="800000"/>
            </a:solidFill>
            <a:prstDash val="solid"/>
            <a:miter lim="800000"/>
            <a:headEnd len="med" w="med" type="none"/>
            <a:tailEnd len="med" w="med" type="triangle"/>
          </a:ln>
        </p:spPr>
      </p:cxnSp>
      <p:sp>
        <p:nvSpPr>
          <p:cNvPr id="1024" name="Google Shape;1024;p95"/>
          <p:cNvSpPr txBox="1"/>
          <p:nvPr/>
        </p:nvSpPr>
        <p:spPr>
          <a:xfrm>
            <a:off x="5181600" y="4191000"/>
            <a:ext cx="3505200" cy="1328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Probability that Marital Status </a:t>
            </a:r>
            <a:br>
              <a:rPr b="1" i="0" lang="en-US" sz="1800" u="none">
                <a:solidFill>
                  <a:schemeClr val="dk1"/>
                </a:solidFill>
                <a:latin typeface="Arial"/>
                <a:ea typeface="Arial"/>
                <a:cs typeface="Arial"/>
                <a:sym typeface="Arial"/>
              </a:rPr>
            </a:br>
            <a:r>
              <a:rPr b="1" i="0" lang="en-US" sz="1800" u="none">
                <a:solidFill>
                  <a:schemeClr val="dk1"/>
                </a:solidFill>
                <a:latin typeface="Arial"/>
                <a:ea typeface="Arial"/>
                <a:cs typeface="Arial"/>
                <a:sym typeface="Arial"/>
              </a:rPr>
              <a:t>= Married is 3.67/6.67</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Probability that Marital Status ={Single,Divorced} is 3/6.67</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8" name="Shape 1028"/>
        <p:cNvGrpSpPr/>
        <p:nvPr/>
      </p:nvGrpSpPr>
      <p:grpSpPr>
        <a:xfrm>
          <a:off x="0" y="0"/>
          <a:ext cx="0" cy="0"/>
          <a:chOff x="0" y="0"/>
          <a:chExt cx="0" cy="0"/>
        </a:xfrm>
      </p:grpSpPr>
      <p:sp>
        <p:nvSpPr>
          <p:cNvPr id="1029" name="Google Shape;1029;p9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Other Issues</a:t>
            </a:r>
            <a:endParaRPr/>
          </a:p>
        </p:txBody>
      </p:sp>
      <p:sp>
        <p:nvSpPr>
          <p:cNvPr id="1030" name="Google Shape;1030;p9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Data Fragmentation</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Search Strategy</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Expressiveness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Tree Replication</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4" name="Shape 1034"/>
        <p:cNvGrpSpPr/>
        <p:nvPr/>
      </p:nvGrpSpPr>
      <p:grpSpPr>
        <a:xfrm>
          <a:off x="0" y="0"/>
          <a:ext cx="0" cy="0"/>
          <a:chOff x="0" y="0"/>
          <a:chExt cx="0" cy="0"/>
        </a:xfrm>
      </p:grpSpPr>
      <p:sp>
        <p:nvSpPr>
          <p:cNvPr id="1035" name="Google Shape;1035;p9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Data Fragmentation</a:t>
            </a:r>
            <a:endParaRPr/>
          </a:p>
        </p:txBody>
      </p:sp>
      <p:sp>
        <p:nvSpPr>
          <p:cNvPr id="1036" name="Google Shape;1036;p9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Number of instances gets smaller as you traverse down the tree</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Number of instances at the leaf nodes could be too small to make any statistically significant decision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0" name="Shape 1040"/>
        <p:cNvGrpSpPr/>
        <p:nvPr/>
      </p:nvGrpSpPr>
      <p:grpSpPr>
        <a:xfrm>
          <a:off x="0" y="0"/>
          <a:ext cx="0" cy="0"/>
          <a:chOff x="0" y="0"/>
          <a:chExt cx="0" cy="0"/>
        </a:xfrm>
      </p:grpSpPr>
      <p:sp>
        <p:nvSpPr>
          <p:cNvPr id="1041" name="Google Shape;1041;p9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Search Strategy</a:t>
            </a:r>
            <a:endParaRPr/>
          </a:p>
        </p:txBody>
      </p:sp>
      <p:sp>
        <p:nvSpPr>
          <p:cNvPr id="1042" name="Google Shape;1042;p9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Finding an optimal decision tree is NP-hard</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algorithm presented so far uses a greedy, top-down, recursive partitioning strategy to induce a reasonable solution</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Other strategies?</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Bottom-up</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Bi-directional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Another Example of Decision Tree</a:t>
            </a:r>
            <a:endParaRPr/>
          </a:p>
        </p:txBody>
      </p:sp>
      <p:pic>
        <p:nvPicPr>
          <p:cNvPr id="183" name="Google Shape;183;p36"/>
          <p:cNvPicPr preferRelativeResize="0"/>
          <p:nvPr/>
        </p:nvPicPr>
        <p:blipFill rotWithShape="1">
          <a:blip r:embed="rId3">
            <a:alphaModFix/>
          </a:blip>
          <a:srcRect b="0" l="0" r="0" t="0"/>
          <a:stretch/>
        </p:blipFill>
        <p:spPr>
          <a:xfrm>
            <a:off x="457200" y="2133600"/>
            <a:ext cx="3565525" cy="3687762"/>
          </a:xfrm>
          <a:prstGeom prst="rect">
            <a:avLst/>
          </a:prstGeom>
          <a:noFill/>
          <a:ln>
            <a:noFill/>
          </a:ln>
        </p:spPr>
      </p:pic>
      <p:sp>
        <p:nvSpPr>
          <p:cNvPr id="184" name="Google Shape;184;p36"/>
          <p:cNvSpPr txBox="1"/>
          <p:nvPr/>
        </p:nvSpPr>
        <p:spPr>
          <a:xfrm rot="-2460000">
            <a:off x="1066800" y="1509712"/>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85" name="Google Shape;185;p36"/>
          <p:cNvSpPr txBox="1"/>
          <p:nvPr/>
        </p:nvSpPr>
        <p:spPr>
          <a:xfrm rot="-2460000">
            <a:off x="1752600" y="1509712"/>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86" name="Google Shape;186;p36"/>
          <p:cNvSpPr txBox="1"/>
          <p:nvPr/>
        </p:nvSpPr>
        <p:spPr>
          <a:xfrm rot="-2460000">
            <a:off x="2590800" y="1509712"/>
            <a:ext cx="12779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continuous</a:t>
            </a:r>
            <a:endParaRPr/>
          </a:p>
        </p:txBody>
      </p:sp>
      <p:sp>
        <p:nvSpPr>
          <p:cNvPr id="187" name="Google Shape;187;p36"/>
          <p:cNvSpPr txBox="1"/>
          <p:nvPr/>
        </p:nvSpPr>
        <p:spPr>
          <a:xfrm rot="-2460000">
            <a:off x="3352800" y="1662112"/>
            <a:ext cx="6921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class</a:t>
            </a:r>
            <a:endParaRPr/>
          </a:p>
        </p:txBody>
      </p:sp>
      <p:cxnSp>
        <p:nvCxnSpPr>
          <p:cNvPr id="188" name="Google Shape;188;p36"/>
          <p:cNvCxnSpPr/>
          <p:nvPr/>
        </p:nvCxnSpPr>
        <p:spPr>
          <a:xfrm>
            <a:off x="8005762" y="3497262"/>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89" name="Google Shape;189;p36"/>
          <p:cNvCxnSpPr/>
          <p:nvPr/>
        </p:nvCxnSpPr>
        <p:spPr>
          <a:xfrm flipH="1">
            <a:off x="6875462" y="3497262"/>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90" name="Google Shape;190;p36"/>
          <p:cNvCxnSpPr/>
          <p:nvPr/>
        </p:nvCxnSpPr>
        <p:spPr>
          <a:xfrm flipH="1">
            <a:off x="5881687" y="273367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91" name="Google Shape;191;p36"/>
          <p:cNvCxnSpPr/>
          <p:nvPr/>
        </p:nvCxnSpPr>
        <p:spPr>
          <a:xfrm>
            <a:off x="7092950" y="273367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92" name="Google Shape;192;p36"/>
          <p:cNvCxnSpPr/>
          <p:nvPr/>
        </p:nvCxnSpPr>
        <p:spPr>
          <a:xfrm>
            <a:off x="6043612" y="200660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93" name="Google Shape;193;p36"/>
          <p:cNvCxnSpPr/>
          <p:nvPr/>
        </p:nvCxnSpPr>
        <p:spPr>
          <a:xfrm flipH="1">
            <a:off x="4670425" y="200660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194" name="Google Shape;194;p36"/>
          <p:cNvSpPr txBox="1"/>
          <p:nvPr/>
        </p:nvSpPr>
        <p:spPr>
          <a:xfrm>
            <a:off x="5187950" y="174307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95" name="Google Shape;195;p36"/>
          <p:cNvSpPr txBox="1"/>
          <p:nvPr/>
        </p:nvSpPr>
        <p:spPr>
          <a:xfrm>
            <a:off x="6203950" y="247015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196" name="Google Shape;196;p36"/>
          <p:cNvSpPr txBox="1"/>
          <p:nvPr/>
        </p:nvSpPr>
        <p:spPr>
          <a:xfrm>
            <a:off x="7118350" y="3232150"/>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197" name="Google Shape;197;p36"/>
          <p:cNvSpPr/>
          <p:nvPr/>
        </p:nvSpPr>
        <p:spPr>
          <a:xfrm>
            <a:off x="8045450" y="4021137"/>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98" name="Google Shape;198;p36"/>
          <p:cNvSpPr txBox="1"/>
          <p:nvPr/>
        </p:nvSpPr>
        <p:spPr>
          <a:xfrm>
            <a:off x="7969250" y="4021137"/>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99" name="Google Shape;199;p36"/>
          <p:cNvSpPr/>
          <p:nvPr/>
        </p:nvSpPr>
        <p:spPr>
          <a:xfrm>
            <a:off x="6553200" y="4038600"/>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00" name="Google Shape;200;p36"/>
          <p:cNvSpPr txBox="1"/>
          <p:nvPr/>
        </p:nvSpPr>
        <p:spPr>
          <a:xfrm>
            <a:off x="6650037" y="4024312"/>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01" name="Google Shape;201;p36"/>
          <p:cNvSpPr/>
          <p:nvPr/>
        </p:nvSpPr>
        <p:spPr>
          <a:xfrm>
            <a:off x="4348162" y="248443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02" name="Google Shape;202;p36"/>
          <p:cNvSpPr txBox="1"/>
          <p:nvPr/>
        </p:nvSpPr>
        <p:spPr>
          <a:xfrm>
            <a:off x="4443412" y="24701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grpSp>
        <p:nvGrpSpPr>
          <p:cNvPr id="203" name="Google Shape;203;p36"/>
          <p:cNvGrpSpPr/>
          <p:nvPr/>
        </p:nvGrpSpPr>
        <p:grpSpPr>
          <a:xfrm>
            <a:off x="5594350" y="3232150"/>
            <a:ext cx="685800" cy="381000"/>
            <a:chOff x="4927" y="2340"/>
            <a:chExt cx="432" cy="240"/>
          </a:xfrm>
        </p:grpSpPr>
        <p:sp>
          <p:nvSpPr>
            <p:cNvPr id="204" name="Google Shape;204;p36"/>
            <p:cNvSpPr/>
            <p:nvPr/>
          </p:nvSpPr>
          <p:spPr>
            <a:xfrm>
              <a:off x="4927" y="2340"/>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05" name="Google Shape;205;p36"/>
            <p:cNvSpPr txBox="1"/>
            <p:nvPr/>
          </p:nvSpPr>
          <p:spPr>
            <a:xfrm>
              <a:off x="4975" y="2340"/>
              <a:ext cx="308"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grpSp>
      <p:sp>
        <p:nvSpPr>
          <p:cNvPr id="206" name="Google Shape;206;p36"/>
          <p:cNvSpPr txBox="1"/>
          <p:nvPr/>
        </p:nvSpPr>
        <p:spPr>
          <a:xfrm>
            <a:off x="5518150" y="27749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207" name="Google Shape;207;p36"/>
          <p:cNvSpPr txBox="1"/>
          <p:nvPr/>
        </p:nvSpPr>
        <p:spPr>
          <a:xfrm>
            <a:off x="7270750" y="26987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208" name="Google Shape;208;p36"/>
          <p:cNvSpPr txBox="1"/>
          <p:nvPr/>
        </p:nvSpPr>
        <p:spPr>
          <a:xfrm>
            <a:off x="4146550" y="1936750"/>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09" name="Google Shape;209;p36"/>
          <p:cNvSpPr txBox="1"/>
          <p:nvPr/>
        </p:nvSpPr>
        <p:spPr>
          <a:xfrm>
            <a:off x="5746750" y="1708150"/>
            <a:ext cx="1398587" cy="58102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10" name="Google Shape;210;p36"/>
          <p:cNvSpPr txBox="1"/>
          <p:nvPr/>
        </p:nvSpPr>
        <p:spPr>
          <a:xfrm>
            <a:off x="6353175" y="3562350"/>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11" name="Google Shape;211;p36"/>
          <p:cNvSpPr txBox="1"/>
          <p:nvPr/>
        </p:nvSpPr>
        <p:spPr>
          <a:xfrm>
            <a:off x="8128000" y="3562350"/>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sp>
        <p:nvSpPr>
          <p:cNvPr id="212" name="Google Shape;212;p36"/>
          <p:cNvSpPr txBox="1"/>
          <p:nvPr/>
        </p:nvSpPr>
        <p:spPr>
          <a:xfrm>
            <a:off x="4343400" y="5029200"/>
            <a:ext cx="4419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1800"/>
              <a:buFont typeface="Arial"/>
              <a:buNone/>
            </a:pPr>
            <a:r>
              <a:rPr b="1" i="0" lang="en-US" sz="1800" u="none">
                <a:solidFill>
                  <a:srgbClr val="CC3300"/>
                </a:solidFill>
                <a:latin typeface="Arial"/>
                <a:ea typeface="Arial"/>
                <a:cs typeface="Arial"/>
                <a:sym typeface="Arial"/>
              </a:rPr>
              <a:t>There could be more than one tree that fits the same data!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6" name="Shape 1046"/>
        <p:cNvGrpSpPr/>
        <p:nvPr/>
      </p:nvGrpSpPr>
      <p:grpSpPr>
        <a:xfrm>
          <a:off x="0" y="0"/>
          <a:ext cx="0" cy="0"/>
          <a:chOff x="0" y="0"/>
          <a:chExt cx="0" cy="0"/>
        </a:xfrm>
      </p:grpSpPr>
      <p:sp>
        <p:nvSpPr>
          <p:cNvPr id="1047" name="Google Shape;1047;p9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Expressiveness</a:t>
            </a:r>
            <a:endParaRPr/>
          </a:p>
        </p:txBody>
      </p:sp>
      <p:sp>
        <p:nvSpPr>
          <p:cNvPr id="1048" name="Google Shape;1048;p9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Decision tree provides expressive representation for learning discrete-valued function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But they do not generalize well to certain types of Boolean functions</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Example: parity function: </a:t>
            </a:r>
            <a:endParaRPr/>
          </a:p>
          <a:p>
            <a:pPr indent="-228600" lvl="3" marL="1600200" rtl="0" algn="l">
              <a:lnSpc>
                <a:spcPct val="90000"/>
              </a:lnSpc>
              <a:spcBef>
                <a:spcPts val="7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Class = 1 if there is an even number of Boolean attributes with truth value = True</a:t>
            </a:r>
            <a:endParaRPr/>
          </a:p>
          <a:p>
            <a:pPr indent="-228600" lvl="3" marL="160020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Class = 0 if there is an odd number of Boolean attributes with truth value = True</a:t>
            </a:r>
            <a:endParaRPr/>
          </a:p>
          <a:p>
            <a:pPr indent="-88900" lvl="2" marL="914400" rtl="0" algn="l">
              <a:lnSpc>
                <a:spcPct val="90000"/>
              </a:lnSpc>
              <a:spcBef>
                <a:spcPts val="2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For accurate modeling, must have a complete tree</a:t>
            </a:r>
            <a:endParaRPr/>
          </a:p>
          <a:p>
            <a:pPr indent="-114300" lvl="4" marL="2057400" rtl="0" algn="l">
              <a:lnSpc>
                <a:spcPct val="90000"/>
              </a:lnSpc>
              <a:spcBef>
                <a:spcPts val="7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292100" lvl="0" marL="292100" rtl="0" algn="l">
              <a:lnSpc>
                <a:spcPct val="90000"/>
              </a:lnSpc>
              <a:spcBef>
                <a:spcPts val="2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Not expressive enough for modeling continuous variables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Particularly when test condition involves only a single attribute at-a-time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2" name="Shape 1052"/>
        <p:cNvGrpSpPr/>
        <p:nvPr/>
      </p:nvGrpSpPr>
      <p:grpSpPr>
        <a:xfrm>
          <a:off x="0" y="0"/>
          <a:ext cx="0" cy="0"/>
          <a:chOff x="0" y="0"/>
          <a:chExt cx="0" cy="0"/>
        </a:xfrm>
      </p:grpSpPr>
      <p:sp>
        <p:nvSpPr>
          <p:cNvPr id="1053" name="Google Shape;1053;p10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Boundary</a:t>
            </a:r>
            <a:endParaRPr/>
          </a:p>
        </p:txBody>
      </p:sp>
      <p:pic>
        <p:nvPicPr>
          <p:cNvPr id="1054" name="Google Shape;1054;p100"/>
          <p:cNvPicPr preferRelativeResize="0"/>
          <p:nvPr>
            <p:ph idx="1" type="body"/>
          </p:nvPr>
        </p:nvPicPr>
        <p:blipFill rotWithShape="1">
          <a:blip r:embed="rId3">
            <a:alphaModFix/>
          </a:blip>
          <a:srcRect b="0" l="0" r="0" t="0"/>
          <a:stretch/>
        </p:blipFill>
        <p:spPr>
          <a:xfrm>
            <a:off x="457200" y="1143000"/>
            <a:ext cx="8318500" cy="3573462"/>
          </a:xfrm>
          <a:prstGeom prst="rect">
            <a:avLst/>
          </a:prstGeom>
          <a:noFill/>
          <a:ln>
            <a:noFill/>
          </a:ln>
        </p:spPr>
      </p:pic>
      <p:sp>
        <p:nvSpPr>
          <p:cNvPr id="1055" name="Google Shape;1055;p100"/>
          <p:cNvSpPr txBox="1"/>
          <p:nvPr/>
        </p:nvSpPr>
        <p:spPr>
          <a:xfrm>
            <a:off x="533400" y="4876800"/>
            <a:ext cx="8001000" cy="1328737"/>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Border line between two neighboring regions of different classes is known as decision boundary</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Decision boundary is parallel to axes because test condition involves a single attribute at-a-time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9" name="Shape 1059"/>
        <p:cNvGrpSpPr/>
        <p:nvPr/>
      </p:nvGrpSpPr>
      <p:grpSpPr>
        <a:xfrm>
          <a:off x="0" y="0"/>
          <a:ext cx="0" cy="0"/>
          <a:chOff x="0" y="0"/>
          <a:chExt cx="0" cy="0"/>
        </a:xfrm>
      </p:grpSpPr>
      <p:sp>
        <p:nvSpPr>
          <p:cNvPr id="1060" name="Google Shape;1060;p10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Oblique Decision Trees</a:t>
            </a:r>
            <a:endParaRPr/>
          </a:p>
        </p:txBody>
      </p:sp>
      <p:pic>
        <p:nvPicPr>
          <p:cNvPr id="1061" name="Google Shape;1061;p101"/>
          <p:cNvPicPr preferRelativeResize="0"/>
          <p:nvPr/>
        </p:nvPicPr>
        <p:blipFill rotWithShape="1">
          <a:blip r:embed="rId3">
            <a:alphaModFix/>
          </a:blip>
          <a:srcRect b="5882" l="7352" r="7353" t="6653"/>
          <a:stretch/>
        </p:blipFill>
        <p:spPr>
          <a:xfrm>
            <a:off x="228600" y="1066800"/>
            <a:ext cx="4953000" cy="3810000"/>
          </a:xfrm>
          <a:prstGeom prst="rect">
            <a:avLst/>
          </a:prstGeom>
          <a:noFill/>
          <a:ln>
            <a:noFill/>
          </a:ln>
        </p:spPr>
      </p:pic>
      <p:grpSp>
        <p:nvGrpSpPr>
          <p:cNvPr id="1062" name="Google Shape;1062;p101"/>
          <p:cNvGrpSpPr/>
          <p:nvPr/>
        </p:nvGrpSpPr>
        <p:grpSpPr>
          <a:xfrm>
            <a:off x="5638800" y="1981200"/>
            <a:ext cx="3200400" cy="2286000"/>
            <a:chOff x="3552" y="1248"/>
            <a:chExt cx="2016" cy="1440"/>
          </a:xfrm>
        </p:grpSpPr>
        <p:sp>
          <p:nvSpPr>
            <p:cNvPr id="1063" name="Google Shape;1063;p101"/>
            <p:cNvSpPr/>
            <p:nvPr/>
          </p:nvSpPr>
          <p:spPr>
            <a:xfrm>
              <a:off x="4080" y="1248"/>
              <a:ext cx="1008" cy="48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x + y &lt; 1</a:t>
              </a:r>
              <a:endParaRPr/>
            </a:p>
          </p:txBody>
        </p:sp>
        <p:cxnSp>
          <p:nvCxnSpPr>
            <p:cNvPr id="1064" name="Google Shape;1064;p101"/>
            <p:cNvCxnSpPr/>
            <p:nvPr/>
          </p:nvCxnSpPr>
          <p:spPr>
            <a:xfrm flipH="1">
              <a:off x="4032" y="1728"/>
              <a:ext cx="528" cy="480"/>
            </a:xfrm>
            <a:prstGeom prst="straightConnector1">
              <a:avLst/>
            </a:prstGeom>
            <a:noFill/>
            <a:ln cap="flat" cmpd="sng" w="12700">
              <a:solidFill>
                <a:schemeClr val="dk1"/>
              </a:solidFill>
              <a:prstDash val="solid"/>
              <a:miter lim="800000"/>
              <a:headEnd len="med" w="med" type="none"/>
              <a:tailEnd len="med" w="med" type="triangle"/>
            </a:ln>
          </p:spPr>
        </p:cxnSp>
        <p:cxnSp>
          <p:nvCxnSpPr>
            <p:cNvPr id="1065" name="Google Shape;1065;p101"/>
            <p:cNvCxnSpPr/>
            <p:nvPr/>
          </p:nvCxnSpPr>
          <p:spPr>
            <a:xfrm>
              <a:off x="4560" y="1728"/>
              <a:ext cx="624" cy="432"/>
            </a:xfrm>
            <a:prstGeom prst="straightConnector1">
              <a:avLst/>
            </a:prstGeom>
            <a:noFill/>
            <a:ln cap="flat" cmpd="sng" w="12700">
              <a:solidFill>
                <a:schemeClr val="dk1"/>
              </a:solidFill>
              <a:prstDash val="solid"/>
              <a:miter lim="800000"/>
              <a:headEnd len="med" w="med" type="none"/>
              <a:tailEnd len="med" w="med" type="triangle"/>
            </a:ln>
          </p:spPr>
        </p:cxnSp>
        <p:sp>
          <p:nvSpPr>
            <p:cNvPr id="1066" name="Google Shape;1066;p101"/>
            <p:cNvSpPr txBox="1"/>
            <p:nvPr/>
          </p:nvSpPr>
          <p:spPr>
            <a:xfrm>
              <a:off x="3552" y="2208"/>
              <a:ext cx="816" cy="480"/>
            </a:xfrm>
            <a:prstGeom prst="rect">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Class = </a:t>
              </a:r>
              <a:r>
                <a:rPr b="1" i="0" lang="en-US" sz="2400" u="none">
                  <a:solidFill>
                    <a:srgbClr val="FF0000"/>
                  </a:solidFill>
                  <a:latin typeface="Arial"/>
                  <a:ea typeface="Arial"/>
                  <a:cs typeface="Arial"/>
                  <a:sym typeface="Arial"/>
                </a:rPr>
                <a:t>+</a:t>
              </a:r>
              <a:r>
                <a:rPr b="1" i="0" lang="en-US" sz="1800" u="none">
                  <a:solidFill>
                    <a:schemeClr val="dk1"/>
                  </a:solidFill>
                  <a:latin typeface="Arial"/>
                  <a:ea typeface="Arial"/>
                  <a:cs typeface="Arial"/>
                  <a:sym typeface="Arial"/>
                </a:rPr>
                <a:t> </a:t>
              </a:r>
              <a:endParaRPr/>
            </a:p>
          </p:txBody>
        </p:sp>
        <p:sp>
          <p:nvSpPr>
            <p:cNvPr id="1067" name="Google Shape;1067;p101"/>
            <p:cNvSpPr txBox="1"/>
            <p:nvPr/>
          </p:nvSpPr>
          <p:spPr>
            <a:xfrm>
              <a:off x="4752" y="2208"/>
              <a:ext cx="816" cy="480"/>
            </a:xfrm>
            <a:prstGeom prst="rect">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Class =     </a:t>
              </a:r>
              <a:endParaRPr/>
            </a:p>
          </p:txBody>
        </p:sp>
        <p:sp>
          <p:nvSpPr>
            <p:cNvPr id="1068" name="Google Shape;1068;p101"/>
            <p:cNvSpPr/>
            <p:nvPr/>
          </p:nvSpPr>
          <p:spPr>
            <a:xfrm>
              <a:off x="5376" y="2400"/>
              <a:ext cx="96" cy="96"/>
            </a:xfrm>
            <a:prstGeom prst="ellipse">
              <a:avLst/>
            </a:prstGeom>
            <a:solidFill>
              <a:srgbClr val="00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sp>
        <p:nvSpPr>
          <p:cNvPr id="1069" name="Google Shape;1069;p101"/>
          <p:cNvSpPr txBox="1"/>
          <p:nvPr/>
        </p:nvSpPr>
        <p:spPr>
          <a:xfrm>
            <a:off x="533400" y="5056187"/>
            <a:ext cx="8001000" cy="119221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Test condition may involve multiple attributes</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More expressive representation</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Finding optimal test condition is computationally expensive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3" name="Shape 1073"/>
        <p:cNvGrpSpPr/>
        <p:nvPr/>
      </p:nvGrpSpPr>
      <p:grpSpPr>
        <a:xfrm>
          <a:off x="0" y="0"/>
          <a:ext cx="0" cy="0"/>
          <a:chOff x="0" y="0"/>
          <a:chExt cx="0" cy="0"/>
        </a:xfrm>
      </p:grpSpPr>
      <p:sp>
        <p:nvSpPr>
          <p:cNvPr id="1074" name="Google Shape;1074;p10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Tree Replication</a:t>
            </a:r>
            <a:endParaRPr/>
          </a:p>
        </p:txBody>
      </p:sp>
      <p:pic>
        <p:nvPicPr>
          <p:cNvPr id="1075" name="Google Shape;1075;p102"/>
          <p:cNvPicPr preferRelativeResize="0"/>
          <p:nvPr/>
        </p:nvPicPr>
        <p:blipFill rotWithShape="1">
          <a:blip r:embed="rId3">
            <a:alphaModFix/>
          </a:blip>
          <a:srcRect b="0" l="0" r="0" t="0"/>
          <a:stretch/>
        </p:blipFill>
        <p:spPr>
          <a:xfrm>
            <a:off x="914400" y="1128712"/>
            <a:ext cx="5867400" cy="4319587"/>
          </a:xfrm>
          <a:prstGeom prst="rect">
            <a:avLst/>
          </a:prstGeom>
          <a:noFill/>
          <a:ln>
            <a:noFill/>
          </a:ln>
        </p:spPr>
      </p:pic>
      <p:sp>
        <p:nvSpPr>
          <p:cNvPr id="1076" name="Google Shape;1076;p102"/>
          <p:cNvSpPr txBox="1"/>
          <p:nvPr/>
        </p:nvSpPr>
        <p:spPr>
          <a:xfrm>
            <a:off x="533400" y="5805487"/>
            <a:ext cx="8001000" cy="36671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Same subtree appears in multiple branches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0" name="Shape 1080"/>
        <p:cNvGrpSpPr/>
        <p:nvPr/>
      </p:nvGrpSpPr>
      <p:grpSpPr>
        <a:xfrm>
          <a:off x="0" y="0"/>
          <a:ext cx="0" cy="0"/>
          <a:chOff x="0" y="0"/>
          <a:chExt cx="0" cy="0"/>
        </a:xfrm>
      </p:grpSpPr>
      <p:sp>
        <p:nvSpPr>
          <p:cNvPr id="1081" name="Google Shape;1081;p10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Model Evaluation</a:t>
            </a:r>
            <a:endParaRPr/>
          </a:p>
        </p:txBody>
      </p:sp>
      <p:sp>
        <p:nvSpPr>
          <p:cNvPr id="1082" name="Google Shape;1082;p10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Metrics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evaluate the performance of a model?</a:t>
            </a:r>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obtain reliable estimates?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Model Comparison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compare the relative performance among competing models?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6" name="Shape 1086"/>
        <p:cNvGrpSpPr/>
        <p:nvPr/>
      </p:nvGrpSpPr>
      <p:grpSpPr>
        <a:xfrm>
          <a:off x="0" y="0"/>
          <a:ext cx="0" cy="0"/>
          <a:chOff x="0" y="0"/>
          <a:chExt cx="0" cy="0"/>
        </a:xfrm>
      </p:grpSpPr>
      <p:sp>
        <p:nvSpPr>
          <p:cNvPr id="1087" name="Google Shape;1087;p10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Model Evaluation</a:t>
            </a:r>
            <a:endParaRPr/>
          </a:p>
        </p:txBody>
      </p:sp>
      <p:sp>
        <p:nvSpPr>
          <p:cNvPr id="1088" name="Google Shape;1088;p104"/>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Metrics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evaluate the performance of a model?</a:t>
            </a:r>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obtain reliable estimates?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Model Comparison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compare the relative performance among competing models?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2" name="Shape 1092"/>
        <p:cNvGrpSpPr/>
        <p:nvPr/>
      </p:nvGrpSpPr>
      <p:grpSpPr>
        <a:xfrm>
          <a:off x="0" y="0"/>
          <a:ext cx="0" cy="0"/>
          <a:chOff x="0" y="0"/>
          <a:chExt cx="0" cy="0"/>
        </a:xfrm>
      </p:grpSpPr>
      <p:sp>
        <p:nvSpPr>
          <p:cNvPr id="1093" name="Google Shape;1093;p10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Metrics for Performance Evaluation</a:t>
            </a:r>
            <a:endParaRPr/>
          </a:p>
        </p:txBody>
      </p:sp>
      <p:sp>
        <p:nvSpPr>
          <p:cNvPr id="1094" name="Google Shape;1094;p105"/>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Focus on the predictive capability of a model</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Rather than how fast it takes to classify or build models, scalability, etc.</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Confusion Matrix:</a:t>
            </a:r>
            <a:endParaRPr/>
          </a:p>
        </p:txBody>
      </p:sp>
      <p:graphicFrame>
        <p:nvGraphicFramePr>
          <p:cNvPr id="1095" name="Google Shape;1095;p105"/>
          <p:cNvGraphicFramePr/>
          <p:nvPr/>
        </p:nvGraphicFramePr>
        <p:xfrm>
          <a:off x="381000" y="3378200"/>
          <a:ext cx="3000000" cy="3000000"/>
        </p:xfrm>
        <a:graphic>
          <a:graphicData uri="http://schemas.openxmlformats.org/drawingml/2006/table">
            <a:tbl>
              <a:tblPr>
                <a:noFill/>
                <a:tableStyleId>{5A1E2FBE-FAE2-4701-99EB-533F9E9F2481}</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31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096" name="Google Shape;1096;p105"/>
          <p:cNvSpPr txBox="1"/>
          <p:nvPr/>
        </p:nvSpPr>
        <p:spPr>
          <a:xfrm>
            <a:off x="6629400" y="4292600"/>
            <a:ext cx="2209800" cy="1262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 TP (true positive)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 FN (false negative)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 FP (false positive)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 TN (true negative)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0" name="Shape 1100"/>
        <p:cNvGrpSpPr/>
        <p:nvPr/>
      </p:nvGrpSpPr>
      <p:grpSpPr>
        <a:xfrm>
          <a:off x="0" y="0"/>
          <a:ext cx="0" cy="0"/>
          <a:chOff x="0" y="0"/>
          <a:chExt cx="0" cy="0"/>
        </a:xfrm>
      </p:grpSpPr>
      <p:sp>
        <p:nvSpPr>
          <p:cNvPr id="1101" name="Google Shape;1101;p10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Metrics for Performance Evaluation…</a:t>
            </a:r>
            <a:endParaRPr/>
          </a:p>
        </p:txBody>
      </p:sp>
      <p:sp>
        <p:nvSpPr>
          <p:cNvPr id="1102" name="Google Shape;1102;p10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158750" lvl="0" marL="292100" rtl="0" algn="l">
              <a:lnSpc>
                <a:spcPct val="100000"/>
              </a:lnSpc>
              <a:spcBef>
                <a:spcPts val="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Most widely-used metric:</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graphicFrame>
        <p:nvGraphicFramePr>
          <p:cNvPr id="1103" name="Google Shape;1103;p106"/>
          <p:cNvGraphicFramePr/>
          <p:nvPr/>
        </p:nvGraphicFramePr>
        <p:xfrm>
          <a:off x="1524000" y="1219200"/>
          <a:ext cx="3000000" cy="3000000"/>
        </p:xfrm>
        <a:graphic>
          <a:graphicData uri="http://schemas.openxmlformats.org/drawingml/2006/table">
            <a:tbl>
              <a:tblPr>
                <a:noFill/>
                <a:tableStyleId>{5A1E2FBE-FAE2-4701-99EB-533F9E9F2481}</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(FN)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(FP)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(TN)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1104" name="Google Shape;1104;p106"/>
          <p:cNvPicPr preferRelativeResize="0"/>
          <p:nvPr/>
        </p:nvPicPr>
        <p:blipFill rotWithShape="1">
          <a:blip r:embed="rId3">
            <a:alphaModFix/>
          </a:blip>
          <a:srcRect b="0" l="0" r="0" t="0"/>
          <a:stretch/>
        </p:blipFill>
        <p:spPr>
          <a:xfrm>
            <a:off x="609600" y="5105400"/>
            <a:ext cx="7583487" cy="9699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8" name="Shape 1108"/>
        <p:cNvGrpSpPr/>
        <p:nvPr/>
      </p:nvGrpSpPr>
      <p:grpSpPr>
        <a:xfrm>
          <a:off x="0" y="0"/>
          <a:ext cx="0" cy="0"/>
          <a:chOff x="0" y="0"/>
          <a:chExt cx="0" cy="0"/>
        </a:xfrm>
      </p:grpSpPr>
      <p:sp>
        <p:nvSpPr>
          <p:cNvPr id="1109" name="Google Shape;1109;p10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Limitation of Accuracy</a:t>
            </a:r>
            <a:endParaRPr/>
          </a:p>
        </p:txBody>
      </p:sp>
      <p:sp>
        <p:nvSpPr>
          <p:cNvPr id="1110" name="Google Shape;1110;p10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Consider a 2-class problem</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Number of Class 0 examples = 9990</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Number of Class 1 examples = 10</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If model predicts everything to be class 0, accuracy is 9990/10000 = 99.9 %</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Accuracy is misleading because model does not detect any class 1 example</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4" name="Shape 1114"/>
        <p:cNvGrpSpPr/>
        <p:nvPr/>
      </p:nvGrpSpPr>
      <p:grpSpPr>
        <a:xfrm>
          <a:off x="0" y="0"/>
          <a:ext cx="0" cy="0"/>
          <a:chOff x="0" y="0"/>
          <a:chExt cx="0" cy="0"/>
        </a:xfrm>
      </p:grpSpPr>
      <p:sp>
        <p:nvSpPr>
          <p:cNvPr id="1115" name="Google Shape;1115;p10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 Matrix</a:t>
            </a:r>
            <a:endParaRPr/>
          </a:p>
        </p:txBody>
      </p:sp>
      <p:graphicFrame>
        <p:nvGraphicFramePr>
          <p:cNvPr id="1116" name="Google Shape;1116;p108"/>
          <p:cNvGraphicFramePr/>
          <p:nvPr/>
        </p:nvGraphicFramePr>
        <p:xfrm>
          <a:off x="1447800" y="1625600"/>
          <a:ext cx="3000000" cy="3000000"/>
        </p:xfrm>
        <a:graphic>
          <a:graphicData uri="http://schemas.openxmlformats.org/drawingml/2006/table">
            <a:tbl>
              <a:tblPr>
                <a:noFill/>
                <a:tableStyleId>{5A1E2FBE-FAE2-4701-99EB-533F9E9F2481}</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C(i|j)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673100">
                <a:tc vMerge="1"/>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C(Yes|Yes)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C(No|Yes)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C(Yes|No)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C(No|No)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117" name="Google Shape;1117;p108"/>
          <p:cNvSpPr txBox="1"/>
          <p:nvPr/>
        </p:nvSpPr>
        <p:spPr>
          <a:xfrm>
            <a:off x="685800" y="5105400"/>
            <a:ext cx="7848600" cy="9144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C(i|j): Cost of misclassifying class j example as class 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Tree Classification Task</a:t>
            </a:r>
            <a:endParaRPr/>
          </a:p>
        </p:txBody>
      </p:sp>
      <p:pic>
        <p:nvPicPr>
          <p:cNvPr id="218" name="Google Shape;218;p37"/>
          <p:cNvPicPr preferRelativeResize="0"/>
          <p:nvPr>
            <p:ph idx="1" type="body"/>
          </p:nvPr>
        </p:nvPicPr>
        <p:blipFill rotWithShape="1">
          <a:blip r:embed="rId3">
            <a:alphaModFix/>
          </a:blip>
          <a:srcRect b="0" l="0" r="0" t="0"/>
          <a:stretch/>
        </p:blipFill>
        <p:spPr>
          <a:xfrm>
            <a:off x="1093787" y="1143000"/>
            <a:ext cx="6951662" cy="5181600"/>
          </a:xfrm>
          <a:prstGeom prst="rect">
            <a:avLst/>
          </a:prstGeom>
          <a:noFill/>
          <a:ln>
            <a:noFill/>
          </a:ln>
        </p:spPr>
      </p:pic>
      <p:cxnSp>
        <p:nvCxnSpPr>
          <p:cNvPr id="219" name="Google Shape;219;p37"/>
          <p:cNvCxnSpPr/>
          <p:nvPr/>
        </p:nvCxnSpPr>
        <p:spPr>
          <a:xfrm rot="10800000">
            <a:off x="6019800" y="4724400"/>
            <a:ext cx="0" cy="685800"/>
          </a:xfrm>
          <a:prstGeom prst="straightConnector1">
            <a:avLst/>
          </a:prstGeom>
          <a:noFill/>
          <a:ln cap="flat" cmpd="sng" w="63500">
            <a:solidFill>
              <a:srgbClr val="FF0000"/>
            </a:solidFill>
            <a:prstDash val="solid"/>
            <a:miter lim="800000"/>
            <a:headEnd len="med" w="med" type="none"/>
            <a:tailEnd len="med" w="med" type="triangle"/>
          </a:ln>
        </p:spPr>
      </p:cxnSp>
      <p:sp>
        <p:nvSpPr>
          <p:cNvPr id="220" name="Google Shape;220;p37"/>
          <p:cNvSpPr txBox="1"/>
          <p:nvPr/>
        </p:nvSpPr>
        <p:spPr>
          <a:xfrm>
            <a:off x="7086600" y="4114800"/>
            <a:ext cx="12192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Decision Tree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1" name="Shape 1121"/>
        <p:cNvGrpSpPr/>
        <p:nvPr/>
      </p:nvGrpSpPr>
      <p:grpSpPr>
        <a:xfrm>
          <a:off x="0" y="0"/>
          <a:ext cx="0" cy="0"/>
          <a:chOff x="0" y="0"/>
          <a:chExt cx="0" cy="0"/>
        </a:xfrm>
      </p:grpSpPr>
      <p:sp>
        <p:nvSpPr>
          <p:cNvPr id="1122" name="Google Shape;1122;p10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Computing Cost of Classification</a:t>
            </a:r>
            <a:endParaRPr/>
          </a:p>
        </p:txBody>
      </p:sp>
      <p:graphicFrame>
        <p:nvGraphicFramePr>
          <p:cNvPr id="1123" name="Google Shape;1123;p109"/>
          <p:cNvGraphicFramePr/>
          <p:nvPr/>
        </p:nvGraphicFramePr>
        <p:xfrm>
          <a:off x="2895600" y="1143000"/>
          <a:ext cx="3000000" cy="3000000"/>
        </p:xfrm>
        <a:graphic>
          <a:graphicData uri="http://schemas.openxmlformats.org/drawingml/2006/table">
            <a:tbl>
              <a:tblPr>
                <a:noFill/>
                <a:tableStyleId>{5A1E2FBE-FAE2-4701-99EB-533F9E9F2481}</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Cost Matrix</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C(i|j)</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100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124" name="Google Shape;1124;p109"/>
          <p:cNvGraphicFramePr/>
          <p:nvPr/>
        </p:nvGraphicFramePr>
        <p:xfrm>
          <a:off x="685800" y="3276600"/>
          <a:ext cx="3000000" cy="3000000"/>
        </p:xfrm>
        <a:graphic>
          <a:graphicData uri="http://schemas.openxmlformats.org/drawingml/2006/table">
            <a:tbl>
              <a:tblPr>
                <a:noFill/>
                <a:tableStyleId>{5A1E2FBE-FAE2-4701-99EB-533F9E9F2481}</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Model M</a:t>
                      </a:r>
                      <a:r>
                        <a:rPr b="0" baseline="-25000" i="0" lang="en-US" sz="1800" u="none">
                          <a:solidFill>
                            <a:srgbClr val="FF0000"/>
                          </a:solidFill>
                          <a:latin typeface="Arial"/>
                          <a:ea typeface="Arial"/>
                          <a:cs typeface="Arial"/>
                          <a:sym typeface="Arial"/>
                        </a:rPr>
                        <a:t>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40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60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250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125" name="Google Shape;1125;p109"/>
          <p:cNvGraphicFramePr/>
          <p:nvPr/>
        </p:nvGraphicFramePr>
        <p:xfrm>
          <a:off x="4953000" y="3276600"/>
          <a:ext cx="3000000" cy="3000000"/>
        </p:xfrm>
        <a:graphic>
          <a:graphicData uri="http://schemas.openxmlformats.org/drawingml/2006/table">
            <a:tbl>
              <a:tblPr>
                <a:noFill/>
                <a:tableStyleId>{5A1E2FBE-FAE2-4701-99EB-533F9E9F2481}</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Model M</a:t>
                      </a:r>
                      <a:r>
                        <a:rPr b="0" baseline="-25000" i="0" lang="en-US" sz="1800" u="none">
                          <a:solidFill>
                            <a:srgbClr val="FF0000"/>
                          </a:solidFill>
                          <a:latin typeface="Arial"/>
                          <a:ea typeface="Arial"/>
                          <a:cs typeface="Arial"/>
                          <a:sym typeface="Arial"/>
                        </a:rPr>
                        <a:t>2</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250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45</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200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126" name="Google Shape;1126;p109"/>
          <p:cNvSpPr txBox="1"/>
          <p:nvPr/>
        </p:nvSpPr>
        <p:spPr>
          <a:xfrm>
            <a:off x="762000" y="5334000"/>
            <a:ext cx="3048000" cy="990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Accuracy = 80%</a:t>
            </a:r>
            <a:endParaRPr/>
          </a:p>
          <a:p>
            <a:pPr indent="-292100" lvl="0" marL="292100" marR="0" rtl="0" algn="l">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Cost = 3910</a:t>
            </a:r>
            <a:endParaRPr/>
          </a:p>
        </p:txBody>
      </p:sp>
      <p:sp>
        <p:nvSpPr>
          <p:cNvPr id="1127" name="Google Shape;1127;p109"/>
          <p:cNvSpPr txBox="1"/>
          <p:nvPr/>
        </p:nvSpPr>
        <p:spPr>
          <a:xfrm>
            <a:off x="5181600" y="5334000"/>
            <a:ext cx="3048000" cy="990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Accuracy = 90%</a:t>
            </a:r>
            <a:endParaRPr/>
          </a:p>
          <a:p>
            <a:pPr indent="-292100" lvl="0" marL="292100" marR="0" rtl="0" algn="l">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Cost = 4255</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1" name="Shape 1131"/>
        <p:cNvGrpSpPr/>
        <p:nvPr/>
      </p:nvGrpSpPr>
      <p:grpSpPr>
        <a:xfrm>
          <a:off x="0" y="0"/>
          <a:ext cx="0" cy="0"/>
          <a:chOff x="0" y="0"/>
          <a:chExt cx="0" cy="0"/>
        </a:xfrm>
      </p:grpSpPr>
      <p:sp>
        <p:nvSpPr>
          <p:cNvPr id="1132" name="Google Shape;1132;p11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 vs Accuracy</a:t>
            </a:r>
            <a:endParaRPr/>
          </a:p>
        </p:txBody>
      </p:sp>
      <p:graphicFrame>
        <p:nvGraphicFramePr>
          <p:cNvPr id="1133" name="Google Shape;1133;p110"/>
          <p:cNvGraphicFramePr/>
          <p:nvPr/>
        </p:nvGraphicFramePr>
        <p:xfrm>
          <a:off x="411162" y="1143000"/>
          <a:ext cx="3000000" cy="3000000"/>
        </p:xfrm>
        <a:graphic>
          <a:graphicData uri="http://schemas.openxmlformats.org/drawingml/2006/table">
            <a:tbl>
              <a:tblPr>
                <a:noFill/>
                <a:tableStyleId>{5A1E2FBE-FAE2-4701-99EB-533F9E9F2481}</a:tableStyleId>
              </a:tblPr>
              <a:tblGrid>
                <a:gridCol w="1096950"/>
                <a:gridCol w="1098550"/>
                <a:gridCol w="1096950"/>
                <a:gridCol w="1096950"/>
              </a:tblGrid>
              <a:tr h="457200">
                <a:tc>
                  <a:txBody>
                    <a:bodyPr/>
                    <a:lstStyle/>
                    <a:p>
                      <a:pPr indent="0" lvl="0" marL="0" marR="0" rtl="0" algn="l">
                        <a:lnSpc>
                          <a:spcPct val="100000"/>
                        </a:lnSpc>
                        <a:spcBef>
                          <a:spcPts val="0"/>
                        </a:spcBef>
                        <a:spcAft>
                          <a:spcPts val="0"/>
                        </a:spcAft>
                        <a:buClr>
                          <a:srgbClr val="FF0000"/>
                        </a:buClr>
                        <a:buSzPts val="2400"/>
                        <a:buFont typeface="Arial"/>
                        <a:buNone/>
                      </a:pPr>
                      <a:r>
                        <a:rPr b="0" i="0" lang="en-US" sz="2400" u="none" cap="none" strike="noStrike">
                          <a:solidFill>
                            <a:srgbClr val="FF0000"/>
                          </a:solidFill>
                          <a:latin typeface="Arial"/>
                          <a:ea typeface="Arial"/>
                          <a:cs typeface="Arial"/>
                          <a:sym typeface="Arial"/>
                        </a:rPr>
                        <a:t>Count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56515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cap="none" strike="noStrike">
                          <a:solidFill>
                            <a:schemeClr val="dk1"/>
                          </a:solidFill>
                          <a:latin typeface="Arial"/>
                          <a:ea typeface="Arial"/>
                          <a:cs typeface="Arial"/>
                          <a:sym typeface="Arial"/>
                        </a:rPr>
                      </a:br>
                      <a:endParaRPr/>
                    </a:p>
                    <a:p>
                      <a:pPr indent="0" lvl="0" marL="0" marR="0" rtl="0" algn="ctr">
                        <a:lnSpc>
                          <a:spcPct val="100000"/>
                        </a:lnSpc>
                        <a:spcBef>
                          <a:spcPts val="58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ACTUAL</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150">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5625">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134" name="Google Shape;1134;p110"/>
          <p:cNvGraphicFramePr/>
          <p:nvPr/>
        </p:nvGraphicFramePr>
        <p:xfrm>
          <a:off x="381000" y="3886200"/>
          <a:ext cx="3000000" cy="3000000"/>
        </p:xfrm>
        <a:graphic>
          <a:graphicData uri="http://schemas.openxmlformats.org/drawingml/2006/table">
            <a:tbl>
              <a:tblPr>
                <a:noFill/>
                <a:tableStyleId>{5A1E2FBE-FAE2-4701-99EB-533F9E9F2481}</a:tableStyleId>
              </a:tblPr>
              <a:tblGrid>
                <a:gridCol w="1096950"/>
                <a:gridCol w="1098550"/>
                <a:gridCol w="1096950"/>
                <a:gridCol w="1096950"/>
              </a:tblGrid>
              <a:tr h="457200">
                <a:tc>
                  <a:txBody>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Cost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56515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58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150">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q</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5625">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q</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35" name="Google Shape;1135;p110"/>
          <p:cNvGrpSpPr/>
          <p:nvPr/>
        </p:nvGrpSpPr>
        <p:grpSpPr>
          <a:xfrm>
            <a:off x="5105400" y="1143000"/>
            <a:ext cx="3733800" cy="4964112"/>
            <a:chOff x="3216" y="720"/>
            <a:chExt cx="2352" cy="3127"/>
          </a:xfrm>
        </p:grpSpPr>
        <p:sp>
          <p:nvSpPr>
            <p:cNvPr id="1136" name="Google Shape;1136;p110"/>
            <p:cNvSpPr txBox="1"/>
            <p:nvPr/>
          </p:nvSpPr>
          <p:spPr>
            <a:xfrm>
              <a:off x="3264" y="1536"/>
              <a:ext cx="2256" cy="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 = a + b + c + d</a:t>
              </a:r>
              <a:endParaRPr/>
            </a:p>
            <a:p>
              <a:pPr indent="0" lvl="0" marL="0" marR="0" rtl="0" algn="l">
                <a:lnSpc>
                  <a:spcPct val="100000"/>
                </a:lnSpc>
                <a:spcBef>
                  <a:spcPts val="90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Accuracy = (a + d)/N</a:t>
              </a:r>
              <a:endParaRPr/>
            </a:p>
            <a:p>
              <a:pPr indent="0" lvl="0" marL="0" marR="0" rtl="0" algn="l">
                <a:lnSpc>
                  <a:spcPct val="100000"/>
                </a:lnSpc>
                <a:spcBef>
                  <a:spcPts val="90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Cost = p (a + d) + q (b + c)</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p (a + d) + q (N – a – d)</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q N – (q – p)(a + d)</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N [q – (q-p) × Accuracy] </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7" name="Google Shape;1137;p110"/>
            <p:cNvSpPr txBox="1"/>
            <p:nvPr/>
          </p:nvSpPr>
          <p:spPr>
            <a:xfrm>
              <a:off x="3216" y="720"/>
              <a:ext cx="2352" cy="5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Accuracy is proportional to cost if</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1. C(Yes|No)=C(No|Yes) = q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2. C(Yes|Yes)=C(No|No) = p</a:t>
              </a:r>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1" name="Shape 1141"/>
        <p:cNvGrpSpPr/>
        <p:nvPr/>
      </p:nvGrpSpPr>
      <p:grpSpPr>
        <a:xfrm>
          <a:off x="0" y="0"/>
          <a:ext cx="0" cy="0"/>
          <a:chOff x="0" y="0"/>
          <a:chExt cx="0" cy="0"/>
        </a:xfrm>
      </p:grpSpPr>
      <p:sp>
        <p:nvSpPr>
          <p:cNvPr id="1142" name="Google Shape;1142;p11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Cost-Sensitive Measures</a:t>
            </a:r>
            <a:endParaRPr/>
          </a:p>
        </p:txBody>
      </p:sp>
      <p:pic>
        <p:nvPicPr>
          <p:cNvPr id="1143" name="Google Shape;1143;p111"/>
          <p:cNvPicPr preferRelativeResize="0"/>
          <p:nvPr/>
        </p:nvPicPr>
        <p:blipFill rotWithShape="1">
          <a:blip r:embed="rId3">
            <a:alphaModFix/>
          </a:blip>
          <a:srcRect b="0" l="0" r="0" t="0"/>
          <a:stretch/>
        </p:blipFill>
        <p:spPr>
          <a:xfrm>
            <a:off x="2133600" y="990600"/>
            <a:ext cx="4800600" cy="2716212"/>
          </a:xfrm>
          <a:prstGeom prst="rect">
            <a:avLst/>
          </a:prstGeom>
          <a:noFill/>
          <a:ln>
            <a:noFill/>
          </a:ln>
        </p:spPr>
      </p:pic>
      <p:sp>
        <p:nvSpPr>
          <p:cNvPr id="1144" name="Google Shape;1144;p111"/>
          <p:cNvSpPr txBox="1"/>
          <p:nvPr/>
        </p:nvSpPr>
        <p:spPr>
          <a:xfrm>
            <a:off x="152400" y="3962400"/>
            <a:ext cx="8839200" cy="2133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Precision is biased towards C(Yes|Yes) &amp; C(Yes|No)</a:t>
            </a:r>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Recall is biased towards C(Yes|Yes) &amp; C(No|Yes)</a:t>
            </a:r>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F-measure is biased towards all except C(No|No)</a:t>
            </a:r>
            <a:endParaRPr/>
          </a:p>
        </p:txBody>
      </p:sp>
      <p:pic>
        <p:nvPicPr>
          <p:cNvPr id="1145" name="Google Shape;1145;p111"/>
          <p:cNvPicPr preferRelativeResize="0"/>
          <p:nvPr/>
        </p:nvPicPr>
        <p:blipFill rotWithShape="1">
          <a:blip r:embed="rId4">
            <a:alphaModFix/>
          </a:blip>
          <a:srcRect b="0" l="0" r="0" t="0"/>
          <a:stretch/>
        </p:blipFill>
        <p:spPr>
          <a:xfrm>
            <a:off x="1371600" y="5410200"/>
            <a:ext cx="6019800" cy="9144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9" name="Shape 1149"/>
        <p:cNvGrpSpPr/>
        <p:nvPr/>
      </p:nvGrpSpPr>
      <p:grpSpPr>
        <a:xfrm>
          <a:off x="0" y="0"/>
          <a:ext cx="0" cy="0"/>
          <a:chOff x="0" y="0"/>
          <a:chExt cx="0" cy="0"/>
        </a:xfrm>
      </p:grpSpPr>
      <p:sp>
        <p:nvSpPr>
          <p:cNvPr id="1150" name="Google Shape;1150;p11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Model Evaluation</a:t>
            </a:r>
            <a:endParaRPr/>
          </a:p>
        </p:txBody>
      </p:sp>
      <p:sp>
        <p:nvSpPr>
          <p:cNvPr id="1151" name="Google Shape;1151;p112"/>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Metrics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evaluate the performance of a model?</a:t>
            </a:r>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Methods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obtain reliable estimates?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Model Comparison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compare the relative performance among competing models?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5" name="Shape 1155"/>
        <p:cNvGrpSpPr/>
        <p:nvPr/>
      </p:nvGrpSpPr>
      <p:grpSpPr>
        <a:xfrm>
          <a:off x="0" y="0"/>
          <a:ext cx="0" cy="0"/>
          <a:chOff x="0" y="0"/>
          <a:chExt cx="0" cy="0"/>
        </a:xfrm>
      </p:grpSpPr>
      <p:sp>
        <p:nvSpPr>
          <p:cNvPr id="1156" name="Google Shape;1156;p11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Methods for Performance Evaluation</a:t>
            </a:r>
            <a:endParaRPr/>
          </a:p>
        </p:txBody>
      </p:sp>
      <p:sp>
        <p:nvSpPr>
          <p:cNvPr id="1157" name="Google Shape;1157;p11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How to obtain a reliable estimate of performance?</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Performance of a model may depend on other factors besides the learning algorithm:</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Class distribution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Cost of misclassification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Size of training and test sets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1" name="Shape 1161"/>
        <p:cNvGrpSpPr/>
        <p:nvPr/>
      </p:nvGrpSpPr>
      <p:grpSpPr>
        <a:xfrm>
          <a:off x="0" y="0"/>
          <a:ext cx="0" cy="0"/>
          <a:chOff x="0" y="0"/>
          <a:chExt cx="0" cy="0"/>
        </a:xfrm>
      </p:grpSpPr>
      <p:sp>
        <p:nvSpPr>
          <p:cNvPr id="1162" name="Google Shape;1162;p11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Learning Curve</a:t>
            </a:r>
            <a:endParaRPr/>
          </a:p>
        </p:txBody>
      </p:sp>
      <p:grpSp>
        <p:nvGrpSpPr>
          <p:cNvPr id="1163" name="Google Shape;1163;p114"/>
          <p:cNvGrpSpPr/>
          <p:nvPr/>
        </p:nvGrpSpPr>
        <p:grpSpPr>
          <a:xfrm>
            <a:off x="76200" y="1219200"/>
            <a:ext cx="5715000" cy="4857750"/>
            <a:chOff x="48" y="768"/>
            <a:chExt cx="3600" cy="3060"/>
          </a:xfrm>
        </p:grpSpPr>
        <p:pic>
          <p:nvPicPr>
            <p:cNvPr id="1164" name="Google Shape;1164;p114"/>
            <p:cNvPicPr preferRelativeResize="0"/>
            <p:nvPr/>
          </p:nvPicPr>
          <p:blipFill rotWithShape="1">
            <a:blip r:embed="rId3">
              <a:alphaModFix/>
            </a:blip>
            <a:srcRect b="0" l="5882" r="5881" t="0"/>
            <a:stretch/>
          </p:blipFill>
          <p:spPr>
            <a:xfrm>
              <a:off x="48" y="768"/>
              <a:ext cx="3600" cy="3060"/>
            </a:xfrm>
            <a:prstGeom prst="rect">
              <a:avLst/>
            </a:prstGeom>
            <a:noFill/>
            <a:ln>
              <a:noFill/>
            </a:ln>
          </p:spPr>
        </p:pic>
        <p:cxnSp>
          <p:nvCxnSpPr>
            <p:cNvPr id="1165" name="Google Shape;1165;p114"/>
            <p:cNvCxnSpPr/>
            <p:nvPr/>
          </p:nvCxnSpPr>
          <p:spPr>
            <a:xfrm>
              <a:off x="336" y="1214"/>
              <a:ext cx="3168" cy="0"/>
            </a:xfrm>
            <a:prstGeom prst="straightConnector1">
              <a:avLst/>
            </a:prstGeom>
            <a:noFill/>
            <a:ln cap="flat" cmpd="sng" w="12700">
              <a:solidFill>
                <a:schemeClr val="dk1"/>
              </a:solidFill>
              <a:prstDash val="solid"/>
              <a:miter lim="800000"/>
              <a:headEnd len="med" w="med" type="none"/>
              <a:tailEnd len="med" w="med" type="none"/>
            </a:ln>
          </p:spPr>
        </p:cxnSp>
      </p:grpSp>
      <p:sp>
        <p:nvSpPr>
          <p:cNvPr id="1166" name="Google Shape;1166;p114"/>
          <p:cNvSpPr txBox="1"/>
          <p:nvPr/>
        </p:nvSpPr>
        <p:spPr>
          <a:xfrm>
            <a:off x="5638800" y="1143000"/>
            <a:ext cx="3352800" cy="4922837"/>
          </a:xfrm>
          <a:prstGeom prst="rect">
            <a:avLst/>
          </a:prstGeom>
          <a:noFill/>
          <a:ln>
            <a:noFill/>
          </a:ln>
        </p:spPr>
        <p:txBody>
          <a:bodyPr anchorCtr="0" anchor="t" bIns="44450" lIns="90475" spcFirstLastPara="1" rIns="90475" wrap="square" tIns="44450">
            <a:spAutoFit/>
          </a:bodyPr>
          <a:lstStyle/>
          <a:p>
            <a:pPr indent="-292100" lvl="0" marL="292100" marR="0" rtl="0" algn="l">
              <a:lnSpc>
                <a:spcPct val="100000"/>
              </a:lnSpc>
              <a:spcBef>
                <a:spcPts val="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Learning curve shows how accuracy changes with varying sample size</a:t>
            </a:r>
            <a:endParaRPr/>
          </a:p>
          <a:p>
            <a:pPr indent="-292100" lvl="0" marL="292100" marR="0" rtl="0" algn="l">
              <a:lnSpc>
                <a:spcPct val="100000"/>
              </a:lnSpc>
              <a:spcBef>
                <a:spcPts val="600"/>
              </a:spcBef>
              <a:spcAft>
                <a:spcPts val="0"/>
              </a:spcAft>
              <a:buClr>
                <a:srgbClr val="0C7B9C"/>
              </a:buClr>
              <a:buSzPts val="1500"/>
              <a:buFont typeface="Arial"/>
              <a:buChar char="●"/>
            </a:pPr>
            <a:r>
              <a:rPr b="0" i="0" lang="en-US" sz="2000" u="none">
                <a:solidFill>
                  <a:schemeClr val="dk1"/>
                </a:solidFill>
                <a:latin typeface="Arial"/>
                <a:ea typeface="Arial"/>
                <a:cs typeface="Arial"/>
                <a:sym typeface="Arial"/>
              </a:rPr>
              <a:t>Requires a sampling schedule for creating learning curve:</a:t>
            </a:r>
            <a:endParaRPr/>
          </a:p>
          <a:p>
            <a:pPr indent="-342900" lvl="1" marL="800100" marR="0" rtl="0" algn="l">
              <a:lnSpc>
                <a:spcPct val="100000"/>
              </a:lnSpc>
              <a:spcBef>
                <a:spcPts val="600"/>
              </a:spcBef>
              <a:spcAft>
                <a:spcPts val="0"/>
              </a:spcAft>
              <a:buClr>
                <a:srgbClr val="0C7B9C"/>
              </a:buClr>
              <a:buSzPts val="1500"/>
              <a:buFont typeface="Arial"/>
              <a:buChar char="●"/>
            </a:pPr>
            <a:r>
              <a:rPr b="0" i="0" lang="en-US" sz="2000" u="none" cap="none" strike="noStrike">
                <a:solidFill>
                  <a:schemeClr val="dk1"/>
                </a:solidFill>
                <a:latin typeface="Arial"/>
                <a:ea typeface="Arial"/>
                <a:cs typeface="Arial"/>
                <a:sym typeface="Arial"/>
              </a:rPr>
              <a:t>Arithmetic sampling</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(Langley, et al)</a:t>
            </a:r>
            <a:endParaRPr/>
          </a:p>
          <a:p>
            <a:pPr indent="-342900" lvl="1" marL="800100" marR="0" rtl="0" algn="l">
              <a:lnSpc>
                <a:spcPct val="100000"/>
              </a:lnSpc>
              <a:spcBef>
                <a:spcPts val="600"/>
              </a:spcBef>
              <a:spcAft>
                <a:spcPts val="0"/>
              </a:spcAft>
              <a:buClr>
                <a:srgbClr val="0C7B9C"/>
              </a:buClr>
              <a:buSzPts val="1500"/>
              <a:buFont typeface="Arial"/>
              <a:buChar char="●"/>
            </a:pPr>
            <a:r>
              <a:rPr b="0" i="0" lang="en-US" sz="2000" u="none" cap="none" strike="noStrike">
                <a:solidFill>
                  <a:schemeClr val="dk1"/>
                </a:solidFill>
                <a:latin typeface="Arial"/>
                <a:ea typeface="Arial"/>
                <a:cs typeface="Arial"/>
                <a:sym typeface="Arial"/>
              </a:rPr>
              <a:t>Geometric sampling</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(Provost et al)</a:t>
            </a:r>
            <a:endParaRPr/>
          </a:p>
          <a:p>
            <a:pPr indent="-292100" lvl="0" marL="292100" marR="0" rtl="0" algn="l">
              <a:lnSpc>
                <a:spcPct val="100000"/>
              </a:lnSpc>
              <a:spcBef>
                <a:spcPts val="6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92100" lvl="0" marL="292100" marR="0" rtl="0" algn="l">
              <a:lnSpc>
                <a:spcPct val="100000"/>
              </a:lnSpc>
              <a:spcBef>
                <a:spcPts val="6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Effect of small sample size:</a:t>
            </a:r>
            <a:endParaRPr/>
          </a:p>
          <a:p>
            <a:pPr indent="-342900" lvl="1" marL="800100" marR="0" rtl="0" algn="l">
              <a:lnSpc>
                <a:spcPct val="100000"/>
              </a:lnSpc>
              <a:spcBef>
                <a:spcPts val="600"/>
              </a:spcBef>
              <a:spcAft>
                <a:spcPts val="0"/>
              </a:spcAft>
              <a:buClr>
                <a:srgbClr val="0C7B9C"/>
              </a:buClr>
              <a:buSzPts val="1500"/>
              <a:buFont typeface="Arial"/>
              <a:buChar char="-"/>
            </a:pPr>
            <a:r>
              <a:rPr b="0" i="0" lang="en-US" sz="2000" u="none" cap="none" strike="noStrike">
                <a:solidFill>
                  <a:schemeClr val="dk1"/>
                </a:solidFill>
                <a:latin typeface="Arial"/>
                <a:ea typeface="Arial"/>
                <a:cs typeface="Arial"/>
                <a:sym typeface="Arial"/>
              </a:rPr>
              <a:t>Bias in the estimate</a:t>
            </a:r>
            <a:endParaRPr/>
          </a:p>
          <a:p>
            <a:pPr indent="-342900" lvl="1" marL="800100" marR="0" rtl="0" algn="l">
              <a:lnSpc>
                <a:spcPct val="100000"/>
              </a:lnSpc>
              <a:spcBef>
                <a:spcPts val="600"/>
              </a:spcBef>
              <a:spcAft>
                <a:spcPts val="0"/>
              </a:spcAft>
              <a:buClr>
                <a:srgbClr val="0C7B9C"/>
              </a:buClr>
              <a:buSzPts val="1500"/>
              <a:buFont typeface="Arial"/>
              <a:buChar char="-"/>
            </a:pPr>
            <a:r>
              <a:rPr b="0" i="0" lang="en-US" sz="2000" u="none" cap="none" strike="noStrike">
                <a:solidFill>
                  <a:schemeClr val="dk1"/>
                </a:solidFill>
                <a:latin typeface="Arial"/>
                <a:ea typeface="Arial"/>
                <a:cs typeface="Arial"/>
                <a:sym typeface="Arial"/>
              </a:rPr>
              <a:t>Variance of estimate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0" name="Shape 1170"/>
        <p:cNvGrpSpPr/>
        <p:nvPr/>
      </p:nvGrpSpPr>
      <p:grpSpPr>
        <a:xfrm>
          <a:off x="0" y="0"/>
          <a:ext cx="0" cy="0"/>
          <a:chOff x="0" y="0"/>
          <a:chExt cx="0" cy="0"/>
        </a:xfrm>
      </p:grpSpPr>
      <p:sp>
        <p:nvSpPr>
          <p:cNvPr id="1171" name="Google Shape;1171;p11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Methods of Estimation</a:t>
            </a:r>
            <a:endParaRPr/>
          </a:p>
        </p:txBody>
      </p:sp>
      <p:sp>
        <p:nvSpPr>
          <p:cNvPr id="1172" name="Google Shape;1172;p115"/>
          <p:cNvSpPr txBox="1"/>
          <p:nvPr>
            <p:ph idx="1" type="body"/>
          </p:nvPr>
        </p:nvSpPr>
        <p:spPr>
          <a:xfrm>
            <a:off x="304800" y="990600"/>
            <a:ext cx="85804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Holdout</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Reserve 2/3 for training and 1/3 for testing </a:t>
            </a: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Random subsampling</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Repeated holdout</a:t>
            </a: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Cross validation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Partition data into k disjoint subsets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k-fold: train on k-1 partitions, test on the remaining one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Leave-one-out:   k=n</a:t>
            </a: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Stratified sampling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oversampling vs undersampling</a:t>
            </a: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Bootstrap</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Sampling with replacement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6" name="Shape 1176"/>
        <p:cNvGrpSpPr/>
        <p:nvPr/>
      </p:nvGrpSpPr>
      <p:grpSpPr>
        <a:xfrm>
          <a:off x="0" y="0"/>
          <a:ext cx="0" cy="0"/>
          <a:chOff x="0" y="0"/>
          <a:chExt cx="0" cy="0"/>
        </a:xfrm>
      </p:grpSpPr>
      <p:sp>
        <p:nvSpPr>
          <p:cNvPr id="1177" name="Google Shape;1177;p11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Model Evaluation</a:t>
            </a:r>
            <a:endParaRPr/>
          </a:p>
        </p:txBody>
      </p:sp>
      <p:sp>
        <p:nvSpPr>
          <p:cNvPr id="1178" name="Google Shape;1178;p11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Metrics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evaluate the performance of a model?</a:t>
            </a:r>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Methods for Performance Evaluation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obtain reliable estimates?</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rgbClr val="FF0000"/>
                </a:solidFill>
                <a:latin typeface="Arial"/>
                <a:ea typeface="Arial"/>
                <a:cs typeface="Arial"/>
                <a:sym typeface="Arial"/>
              </a:rPr>
              <a:t>Methods for Model Comparison</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How to compare the relative performance among competing models?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2" name="Shape 1182"/>
        <p:cNvGrpSpPr/>
        <p:nvPr/>
      </p:nvGrpSpPr>
      <p:grpSpPr>
        <a:xfrm>
          <a:off x="0" y="0"/>
          <a:ext cx="0" cy="0"/>
          <a:chOff x="0" y="0"/>
          <a:chExt cx="0" cy="0"/>
        </a:xfrm>
      </p:grpSpPr>
      <p:sp>
        <p:nvSpPr>
          <p:cNvPr id="1183" name="Google Shape;1183;p117"/>
          <p:cNvSpPr txBox="1"/>
          <p:nvPr>
            <p:ph type="title"/>
          </p:nvPr>
        </p:nvSpPr>
        <p:spPr>
          <a:xfrm>
            <a:off x="381000" y="152400"/>
            <a:ext cx="8534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ROC (Receiver Operating Characteristic)</a:t>
            </a:r>
            <a:endParaRPr/>
          </a:p>
        </p:txBody>
      </p:sp>
      <p:sp>
        <p:nvSpPr>
          <p:cNvPr id="1184" name="Google Shape;1184;p11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Developed in 1950s for signal detection theory to analyze noisy signals </a:t>
            </a:r>
            <a:endParaRPr/>
          </a:p>
          <a:p>
            <a:pPr indent="-342900" lvl="1" marL="800100" rtl="0" algn="l">
              <a:lnSpc>
                <a:spcPct val="9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Characterize the trade-off between positive hits and false alarms</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ROC curve plots TP (on the y-axis) against FP (on the x-axis)</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Performance of each classifier represented as a point on the ROC curve</a:t>
            </a:r>
            <a:endParaRPr/>
          </a:p>
          <a:p>
            <a:pPr indent="-342900" lvl="1" marL="800100" rtl="0" algn="l">
              <a:lnSpc>
                <a:spcPct val="9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changing the threshold of algorithm, sample distribution or cost matrix changes the location of the point</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8" name="Shape 1188"/>
        <p:cNvGrpSpPr/>
        <p:nvPr/>
      </p:nvGrpSpPr>
      <p:grpSpPr>
        <a:xfrm>
          <a:off x="0" y="0"/>
          <a:ext cx="0" cy="0"/>
          <a:chOff x="0" y="0"/>
          <a:chExt cx="0" cy="0"/>
        </a:xfrm>
      </p:grpSpPr>
      <p:sp>
        <p:nvSpPr>
          <p:cNvPr id="1189" name="Google Shape;1189;p11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ROC Curve</a:t>
            </a:r>
            <a:endParaRPr/>
          </a:p>
        </p:txBody>
      </p:sp>
      <p:pic>
        <p:nvPicPr>
          <p:cNvPr id="1190" name="Google Shape;1190;p118"/>
          <p:cNvPicPr preferRelativeResize="0"/>
          <p:nvPr/>
        </p:nvPicPr>
        <p:blipFill rotWithShape="1">
          <a:blip r:embed="rId3">
            <a:alphaModFix/>
          </a:blip>
          <a:srcRect b="0" l="4286" r="5713" t="0"/>
          <a:stretch/>
        </p:blipFill>
        <p:spPr>
          <a:xfrm>
            <a:off x="0" y="1828800"/>
            <a:ext cx="4343400" cy="3619500"/>
          </a:xfrm>
          <a:prstGeom prst="rect">
            <a:avLst/>
          </a:prstGeom>
          <a:noFill/>
          <a:ln>
            <a:noFill/>
          </a:ln>
        </p:spPr>
      </p:pic>
      <p:sp>
        <p:nvSpPr>
          <p:cNvPr id="1191" name="Google Shape;1191;p118"/>
          <p:cNvSpPr/>
          <p:nvPr/>
        </p:nvSpPr>
        <p:spPr>
          <a:xfrm>
            <a:off x="5273675" y="3886200"/>
            <a:ext cx="76200" cy="76200"/>
          </a:xfrm>
          <a:prstGeom prst="ellipse">
            <a:avLst/>
          </a:prstGeom>
          <a:solidFill>
            <a:srgbClr val="00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nvGrpSpPr>
          <p:cNvPr id="1192" name="Google Shape;1192;p118"/>
          <p:cNvGrpSpPr/>
          <p:nvPr/>
        </p:nvGrpSpPr>
        <p:grpSpPr>
          <a:xfrm>
            <a:off x="457200" y="1676400"/>
            <a:ext cx="8534400" cy="4648200"/>
            <a:chOff x="288" y="1056"/>
            <a:chExt cx="5376" cy="2928"/>
          </a:xfrm>
        </p:grpSpPr>
        <p:pic>
          <p:nvPicPr>
            <p:cNvPr id="1193" name="Google Shape;1193;p118"/>
            <p:cNvPicPr preferRelativeResize="0"/>
            <p:nvPr/>
          </p:nvPicPr>
          <p:blipFill rotWithShape="1">
            <a:blip r:embed="rId4">
              <a:alphaModFix/>
            </a:blip>
            <a:srcRect b="0" l="3067" r="6555" t="0"/>
            <a:stretch/>
          </p:blipFill>
          <p:spPr>
            <a:xfrm>
              <a:off x="2736" y="1056"/>
              <a:ext cx="2928" cy="2928"/>
            </a:xfrm>
            <a:prstGeom prst="rect">
              <a:avLst/>
            </a:prstGeom>
            <a:noFill/>
            <a:ln>
              <a:noFill/>
            </a:ln>
          </p:spPr>
        </p:pic>
        <p:sp>
          <p:nvSpPr>
            <p:cNvPr id="1194" name="Google Shape;1194;p118"/>
            <p:cNvSpPr txBox="1"/>
            <p:nvPr/>
          </p:nvSpPr>
          <p:spPr>
            <a:xfrm>
              <a:off x="288" y="3408"/>
              <a:ext cx="3360"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threshold t:</a:t>
              </a:r>
              <a:endParaRPr/>
            </a:p>
            <a:p>
              <a:pPr indent="0" lvl="0" marL="0" marR="0" rtl="0" algn="l">
                <a:lnSpc>
                  <a:spcPct val="100000"/>
                </a:lnSpc>
                <a:spcBef>
                  <a:spcPts val="10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TP=0.5, FN=0.5, FP=0.12, FN=0.88</a:t>
              </a:r>
              <a:endParaRPr/>
            </a:p>
          </p:txBody>
        </p:sp>
        <p:cxnSp>
          <p:nvCxnSpPr>
            <p:cNvPr id="1195" name="Google Shape;1195;p118"/>
            <p:cNvCxnSpPr/>
            <p:nvPr/>
          </p:nvCxnSpPr>
          <p:spPr>
            <a:xfrm flipH="1" rot="10800000">
              <a:off x="2160" y="2544"/>
              <a:ext cx="1104" cy="1104"/>
            </a:xfrm>
            <a:prstGeom prst="straightConnector1">
              <a:avLst/>
            </a:prstGeom>
            <a:noFill/>
            <a:ln cap="flat" cmpd="sng" w="38100">
              <a:solidFill>
                <a:schemeClr val="dk1"/>
              </a:solidFill>
              <a:prstDash val="solid"/>
              <a:miter lim="800000"/>
              <a:headEnd len="med" w="med" type="none"/>
              <a:tailEnd len="med" w="med" type="triangle"/>
            </a:ln>
          </p:spPr>
        </p:cxnSp>
      </p:grpSp>
      <p:sp>
        <p:nvSpPr>
          <p:cNvPr id="1196" name="Google Shape;1196;p118"/>
          <p:cNvSpPr txBox="1"/>
          <p:nvPr/>
        </p:nvSpPr>
        <p:spPr>
          <a:xfrm>
            <a:off x="228600" y="1066800"/>
            <a:ext cx="82296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- 1-dimensional data set containing 2 classes (positive and negative)</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any points located at x &gt; t is classified as positive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Apply Model to Test Data</a:t>
            </a:r>
            <a:endParaRPr/>
          </a:p>
        </p:txBody>
      </p:sp>
      <p:grpSp>
        <p:nvGrpSpPr>
          <p:cNvPr id="226" name="Google Shape;226;p38"/>
          <p:cNvGrpSpPr/>
          <p:nvPr/>
        </p:nvGrpSpPr>
        <p:grpSpPr>
          <a:xfrm>
            <a:off x="685800" y="2362200"/>
            <a:ext cx="4267200" cy="3298825"/>
            <a:chOff x="384" y="1584"/>
            <a:chExt cx="2451" cy="1694"/>
          </a:xfrm>
        </p:grpSpPr>
        <p:cxnSp>
          <p:nvCxnSpPr>
            <p:cNvPr id="227" name="Google Shape;227;p38"/>
            <p:cNvCxnSpPr/>
            <p:nvPr/>
          </p:nvCxnSpPr>
          <p:spPr>
            <a:xfrm>
              <a:off x="1655" y="2708"/>
              <a:ext cx="153"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28" name="Google Shape;228;p38"/>
            <p:cNvCxnSpPr/>
            <p:nvPr/>
          </p:nvCxnSpPr>
          <p:spPr>
            <a:xfrm flipH="1">
              <a:off x="943" y="2708"/>
              <a:ext cx="204"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29" name="Google Shape;229;p38"/>
            <p:cNvCxnSpPr/>
            <p:nvPr/>
          </p:nvCxnSpPr>
          <p:spPr>
            <a:xfrm flipH="1">
              <a:off x="1350" y="2208"/>
              <a:ext cx="254"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30" name="Google Shape;230;p38"/>
            <p:cNvCxnSpPr/>
            <p:nvPr/>
          </p:nvCxnSpPr>
          <p:spPr>
            <a:xfrm>
              <a:off x="2113" y="2208"/>
              <a:ext cx="305"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31" name="Google Shape;231;p38"/>
            <p:cNvCxnSpPr/>
            <p:nvPr/>
          </p:nvCxnSpPr>
          <p:spPr>
            <a:xfrm>
              <a:off x="1452" y="1750"/>
              <a:ext cx="356" cy="292"/>
            </a:xfrm>
            <a:prstGeom prst="straightConnector1">
              <a:avLst/>
            </a:prstGeom>
            <a:noFill/>
            <a:ln cap="flat" cmpd="sng" w="12700">
              <a:solidFill>
                <a:srgbClr val="000000"/>
              </a:solidFill>
              <a:prstDash val="solid"/>
              <a:miter lim="800000"/>
              <a:headEnd len="med" w="med" type="none"/>
              <a:tailEnd len="med" w="med" type="triangle"/>
            </a:ln>
          </p:spPr>
        </p:cxnSp>
        <p:cxnSp>
          <p:nvCxnSpPr>
            <p:cNvPr id="232" name="Google Shape;232;p38"/>
            <p:cNvCxnSpPr/>
            <p:nvPr/>
          </p:nvCxnSpPr>
          <p:spPr>
            <a:xfrm flipH="1">
              <a:off x="587" y="1750"/>
              <a:ext cx="356" cy="292"/>
            </a:xfrm>
            <a:prstGeom prst="straightConnector1">
              <a:avLst/>
            </a:prstGeom>
            <a:noFill/>
            <a:ln cap="flat" cmpd="sng" w="12700">
              <a:solidFill>
                <a:srgbClr val="000000"/>
              </a:solidFill>
              <a:prstDash val="solid"/>
              <a:miter lim="800000"/>
              <a:headEnd len="med" w="med" type="none"/>
              <a:tailEnd len="med" w="med" type="triangle"/>
            </a:ln>
          </p:spPr>
        </p:cxnSp>
        <p:sp>
          <p:nvSpPr>
            <p:cNvPr id="233" name="Google Shape;233;p38"/>
            <p:cNvSpPr txBox="1"/>
            <p:nvPr/>
          </p:nvSpPr>
          <p:spPr>
            <a:xfrm>
              <a:off x="913" y="1584"/>
              <a:ext cx="59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34" name="Google Shape;234;p38"/>
            <p:cNvSpPr txBox="1"/>
            <p:nvPr/>
          </p:nvSpPr>
          <p:spPr>
            <a:xfrm>
              <a:off x="1553" y="2042"/>
              <a:ext cx="589"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35" name="Google Shape;235;p38"/>
            <p:cNvSpPr txBox="1"/>
            <p:nvPr/>
          </p:nvSpPr>
          <p:spPr>
            <a:xfrm>
              <a:off x="1096" y="2541"/>
              <a:ext cx="61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236" name="Google Shape;236;p38"/>
            <p:cNvSpPr/>
            <p:nvPr/>
          </p:nvSpPr>
          <p:spPr>
            <a:xfrm>
              <a:off x="1680" y="3038"/>
              <a:ext cx="395" cy="231"/>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37" name="Google Shape;237;p38"/>
            <p:cNvSpPr txBox="1"/>
            <p:nvPr/>
          </p:nvSpPr>
          <p:spPr>
            <a:xfrm>
              <a:off x="1632" y="3038"/>
              <a:ext cx="432"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238" name="Google Shape;238;p38"/>
            <p:cNvSpPr/>
            <p:nvPr/>
          </p:nvSpPr>
          <p:spPr>
            <a:xfrm>
              <a:off x="740" y="3049"/>
              <a:ext cx="412" cy="22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39" name="Google Shape;239;p38"/>
            <p:cNvSpPr txBox="1"/>
            <p:nvPr/>
          </p:nvSpPr>
          <p:spPr>
            <a:xfrm>
              <a:off x="814" y="3040"/>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40" name="Google Shape;240;p38"/>
            <p:cNvSpPr/>
            <p:nvPr/>
          </p:nvSpPr>
          <p:spPr>
            <a:xfrm>
              <a:off x="384" y="2051"/>
              <a:ext cx="432" cy="21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41" name="Google Shape;241;p38"/>
            <p:cNvSpPr txBox="1"/>
            <p:nvPr/>
          </p:nvSpPr>
          <p:spPr>
            <a:xfrm>
              <a:off x="458" y="2042"/>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42" name="Google Shape;242;p38"/>
            <p:cNvSpPr/>
            <p:nvPr/>
          </p:nvSpPr>
          <p:spPr>
            <a:xfrm>
              <a:off x="2208" y="2558"/>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243" name="Google Shape;243;p38"/>
            <p:cNvSpPr txBox="1"/>
            <p:nvPr/>
          </p:nvSpPr>
          <p:spPr>
            <a:xfrm>
              <a:off x="2270" y="2558"/>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44" name="Google Shape;244;p38"/>
            <p:cNvSpPr txBox="1"/>
            <p:nvPr/>
          </p:nvSpPr>
          <p:spPr>
            <a:xfrm>
              <a:off x="484" y="1750"/>
              <a:ext cx="307"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245" name="Google Shape;245;p38"/>
            <p:cNvSpPr txBox="1"/>
            <p:nvPr/>
          </p:nvSpPr>
          <p:spPr>
            <a:xfrm>
              <a:off x="1654" y="1750"/>
              <a:ext cx="255"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246" name="Google Shape;246;p38"/>
            <p:cNvSpPr txBox="1"/>
            <p:nvPr/>
          </p:nvSpPr>
          <p:spPr>
            <a:xfrm>
              <a:off x="2301" y="2232"/>
              <a:ext cx="53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47" name="Google Shape;247;p38"/>
            <p:cNvSpPr txBox="1"/>
            <p:nvPr/>
          </p:nvSpPr>
          <p:spPr>
            <a:xfrm>
              <a:off x="945" y="2250"/>
              <a:ext cx="95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48" name="Google Shape;248;p38"/>
            <p:cNvSpPr txBox="1"/>
            <p:nvPr/>
          </p:nvSpPr>
          <p:spPr>
            <a:xfrm>
              <a:off x="654"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49" name="Google Shape;249;p38"/>
            <p:cNvSpPr txBox="1"/>
            <p:nvPr/>
          </p:nvSpPr>
          <p:spPr>
            <a:xfrm>
              <a:off x="1772"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pSp>
      <p:pic>
        <p:nvPicPr>
          <p:cNvPr id="250" name="Google Shape;250;p38"/>
          <p:cNvPicPr preferRelativeResize="0"/>
          <p:nvPr/>
        </p:nvPicPr>
        <p:blipFill rotWithShape="1">
          <a:blip r:embed="rId3">
            <a:alphaModFix/>
          </a:blip>
          <a:srcRect b="0" l="0" r="0" t="0"/>
          <a:stretch/>
        </p:blipFill>
        <p:spPr>
          <a:xfrm>
            <a:off x="4953000" y="1600200"/>
            <a:ext cx="3343275" cy="1133475"/>
          </a:xfrm>
          <a:prstGeom prst="rect">
            <a:avLst/>
          </a:prstGeom>
          <a:noFill/>
          <a:ln>
            <a:noFill/>
          </a:ln>
        </p:spPr>
      </p:pic>
      <p:sp>
        <p:nvSpPr>
          <p:cNvPr id="251" name="Google Shape;251;p38"/>
          <p:cNvSpPr txBox="1"/>
          <p:nvPr/>
        </p:nvSpPr>
        <p:spPr>
          <a:xfrm>
            <a:off x="4800600" y="1143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sp>
        <p:nvSpPr>
          <p:cNvPr id="252" name="Google Shape;252;p38"/>
          <p:cNvSpPr txBox="1"/>
          <p:nvPr/>
        </p:nvSpPr>
        <p:spPr>
          <a:xfrm>
            <a:off x="990600" y="1447800"/>
            <a:ext cx="3429000" cy="336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Start from the root of tree.</a:t>
            </a:r>
            <a:endParaRPr/>
          </a:p>
        </p:txBody>
      </p:sp>
      <p:cxnSp>
        <p:nvCxnSpPr>
          <p:cNvPr id="253" name="Google Shape;253;p38"/>
          <p:cNvCxnSpPr/>
          <p:nvPr/>
        </p:nvCxnSpPr>
        <p:spPr>
          <a:xfrm>
            <a:off x="2133600" y="1828800"/>
            <a:ext cx="0" cy="457200"/>
          </a:xfrm>
          <a:prstGeom prst="straightConnector1">
            <a:avLst/>
          </a:prstGeom>
          <a:noFill/>
          <a:ln cap="flat" cmpd="sng" w="15875">
            <a:solidFill>
              <a:srgbClr val="FF0000"/>
            </a:solidFill>
            <a:prstDash val="solid"/>
            <a:miter lim="800000"/>
            <a:headEnd len="med" w="med" type="none"/>
            <a:tailEnd len="med" w="med" type="triangl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0" name="Shape 1200"/>
        <p:cNvGrpSpPr/>
        <p:nvPr/>
      </p:nvGrpSpPr>
      <p:grpSpPr>
        <a:xfrm>
          <a:off x="0" y="0"/>
          <a:ext cx="0" cy="0"/>
          <a:chOff x="0" y="0"/>
          <a:chExt cx="0" cy="0"/>
        </a:xfrm>
      </p:grpSpPr>
      <p:sp>
        <p:nvSpPr>
          <p:cNvPr id="1201" name="Google Shape;1201;p11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ROC Curve</a:t>
            </a:r>
            <a:endParaRPr/>
          </a:p>
        </p:txBody>
      </p:sp>
      <p:sp>
        <p:nvSpPr>
          <p:cNvPr id="1202" name="Google Shape;1202;p119"/>
          <p:cNvSpPr txBox="1"/>
          <p:nvPr>
            <p:ph idx="1" type="body"/>
          </p:nvPr>
        </p:nvSpPr>
        <p:spPr>
          <a:xfrm>
            <a:off x="304800" y="1143000"/>
            <a:ext cx="43434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SzPts val="1800"/>
              <a:buNone/>
            </a:pPr>
            <a:r>
              <a:rPr b="0" i="0" lang="en-US" sz="2400" u="none">
                <a:solidFill>
                  <a:schemeClr val="dk1"/>
                </a:solidFill>
                <a:latin typeface="Arial"/>
                <a:ea typeface="Arial"/>
                <a:cs typeface="Arial"/>
                <a:sym typeface="Arial"/>
              </a:rPr>
              <a:t>(TP,FP):</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(0,0): declare everything</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to be negative class</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(1,1): declare everything</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to be positive class</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(1,0): ideal</a:t>
            </a:r>
            <a:endParaRPr/>
          </a:p>
          <a:p>
            <a:pPr indent="-292100" lvl="0" marL="292100" rtl="0" algn="l">
              <a:lnSpc>
                <a:spcPct val="10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Diagonal line: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Random guessing</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Below diagonal line:</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prediction is opposite of the true class</a:t>
            </a:r>
            <a:endParaRPr/>
          </a:p>
        </p:txBody>
      </p:sp>
      <p:pic>
        <p:nvPicPr>
          <p:cNvPr id="1203" name="Google Shape;1203;p119"/>
          <p:cNvPicPr preferRelativeResize="0"/>
          <p:nvPr/>
        </p:nvPicPr>
        <p:blipFill rotWithShape="1">
          <a:blip r:embed="rId3">
            <a:alphaModFix/>
          </a:blip>
          <a:srcRect b="0" l="3067" r="6555" t="0"/>
          <a:stretch/>
        </p:blipFill>
        <p:spPr>
          <a:xfrm>
            <a:off x="4267200" y="1143000"/>
            <a:ext cx="4800600" cy="48006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7" name="Shape 1207"/>
        <p:cNvGrpSpPr/>
        <p:nvPr/>
      </p:nvGrpSpPr>
      <p:grpSpPr>
        <a:xfrm>
          <a:off x="0" y="0"/>
          <a:ext cx="0" cy="0"/>
          <a:chOff x="0" y="0"/>
          <a:chExt cx="0" cy="0"/>
        </a:xfrm>
      </p:grpSpPr>
      <p:sp>
        <p:nvSpPr>
          <p:cNvPr id="1208" name="Google Shape;1208;p12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Using ROC for Model Comparison</a:t>
            </a:r>
            <a:endParaRPr/>
          </a:p>
        </p:txBody>
      </p:sp>
      <p:pic>
        <p:nvPicPr>
          <p:cNvPr id="1209" name="Google Shape;1209;p120"/>
          <p:cNvPicPr preferRelativeResize="0"/>
          <p:nvPr/>
        </p:nvPicPr>
        <p:blipFill rotWithShape="1">
          <a:blip r:embed="rId3">
            <a:alphaModFix/>
          </a:blip>
          <a:srcRect b="0" l="5361" r="8218" t="0"/>
          <a:stretch/>
        </p:blipFill>
        <p:spPr>
          <a:xfrm>
            <a:off x="76200" y="1219200"/>
            <a:ext cx="5257800" cy="4562475"/>
          </a:xfrm>
          <a:prstGeom prst="rect">
            <a:avLst/>
          </a:prstGeom>
          <a:noFill/>
          <a:ln>
            <a:noFill/>
          </a:ln>
        </p:spPr>
      </p:pic>
      <p:sp>
        <p:nvSpPr>
          <p:cNvPr id="1210" name="Google Shape;1210;p120"/>
          <p:cNvSpPr txBox="1"/>
          <p:nvPr/>
        </p:nvSpPr>
        <p:spPr>
          <a:xfrm>
            <a:off x="5410200" y="1143000"/>
            <a:ext cx="3581400" cy="5181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No model consistently outperform the other</a:t>
            </a:r>
            <a:endParaRPr/>
          </a:p>
          <a:p>
            <a:pPr indent="-342900" lvl="1" marL="800100" marR="0" rtl="0" algn="l">
              <a:lnSpc>
                <a:spcPct val="100000"/>
              </a:lnSpc>
              <a:spcBef>
                <a:spcPts val="640"/>
              </a:spcBef>
              <a:spcAft>
                <a:spcPts val="0"/>
              </a:spcAft>
              <a:buClr>
                <a:srgbClr val="0C7B9C"/>
              </a:buClr>
              <a:buSzPts val="1800"/>
              <a:buFont typeface="Arial"/>
              <a:buChar char="●"/>
            </a:pPr>
            <a:r>
              <a:rPr b="0" i="0" lang="en-US" sz="2400" u="none" cap="none" strike="noStrike">
                <a:solidFill>
                  <a:schemeClr val="dk1"/>
                </a:solidFill>
                <a:latin typeface="Arial"/>
                <a:ea typeface="Arial"/>
                <a:cs typeface="Arial"/>
                <a:sym typeface="Arial"/>
              </a:rPr>
              <a:t>M</a:t>
            </a:r>
            <a:r>
              <a:rPr b="0" baseline="-25000" i="0" lang="en-US" sz="2400" u="none" cap="none" strike="noStrike">
                <a:solidFill>
                  <a:schemeClr val="dk1"/>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 is better for small FPR</a:t>
            </a:r>
            <a:endParaRPr/>
          </a:p>
          <a:p>
            <a:pPr indent="-342900" lvl="1" marL="800100" marR="0" rtl="0" algn="l">
              <a:lnSpc>
                <a:spcPct val="100000"/>
              </a:lnSpc>
              <a:spcBef>
                <a:spcPts val="640"/>
              </a:spcBef>
              <a:spcAft>
                <a:spcPts val="0"/>
              </a:spcAft>
              <a:buClr>
                <a:srgbClr val="0C7B9C"/>
              </a:buClr>
              <a:buSzPts val="1800"/>
              <a:buFont typeface="Arial"/>
              <a:buChar char="●"/>
            </a:pPr>
            <a:r>
              <a:rPr b="0" i="0" lang="en-US" sz="2400" u="none" cap="none" strike="noStrike">
                <a:solidFill>
                  <a:schemeClr val="dk1"/>
                </a:solidFill>
                <a:latin typeface="Arial"/>
                <a:ea typeface="Arial"/>
                <a:cs typeface="Arial"/>
                <a:sym typeface="Arial"/>
              </a:rPr>
              <a:t>M</a:t>
            </a:r>
            <a:r>
              <a:rPr b="0" baseline="-25000"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 is better for large FPR</a:t>
            </a:r>
            <a:endParaRPr/>
          </a:p>
          <a:p>
            <a:pPr indent="-342900" lvl="1" marL="800100" marR="0" rtl="0" algn="l">
              <a:lnSpc>
                <a:spcPct val="100000"/>
              </a:lnSpc>
              <a:spcBef>
                <a:spcPts val="50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Area Under the ROC curve</a:t>
            </a:r>
            <a:endParaRPr/>
          </a:p>
          <a:p>
            <a:pPr indent="-342900" lvl="1" marL="800100" marR="0" rtl="0" algn="l">
              <a:lnSpc>
                <a:spcPct val="100000"/>
              </a:lnSpc>
              <a:spcBef>
                <a:spcPts val="580"/>
              </a:spcBef>
              <a:spcAft>
                <a:spcPts val="0"/>
              </a:spcAft>
              <a:buClr>
                <a:srgbClr val="0C7B9C"/>
              </a:buClr>
              <a:buSzPts val="1350"/>
              <a:buFont typeface="Arial"/>
              <a:buChar char="●"/>
            </a:pPr>
            <a:r>
              <a:rPr b="0" i="0" lang="en-US" sz="1800" u="none" cap="none" strike="noStrike">
                <a:solidFill>
                  <a:schemeClr val="dk1"/>
                </a:solidFill>
                <a:latin typeface="Arial"/>
                <a:ea typeface="Arial"/>
                <a:cs typeface="Arial"/>
                <a:sym typeface="Arial"/>
              </a:rPr>
              <a:t>Ideal: </a:t>
            </a:r>
            <a:endParaRPr/>
          </a:p>
          <a:p>
            <a:pPr indent="-85725" lvl="2" marL="914400" marR="0" rtl="0" algn="l">
              <a:lnSpc>
                <a:spcPct val="100000"/>
              </a:lnSpc>
              <a:spcBef>
                <a:spcPts val="580"/>
              </a:spcBef>
              <a:spcAft>
                <a:spcPts val="0"/>
              </a:spcAft>
              <a:buClr>
                <a:schemeClr val="dk1"/>
              </a:buClr>
              <a:buSzPts val="1350"/>
              <a:buFont typeface="Noto Sans Symbols"/>
              <a:buChar char="▪"/>
            </a:pPr>
            <a:r>
              <a:rPr b="0" i="0" lang="en-US" sz="1800" u="none" cap="none" strike="noStrike">
                <a:solidFill>
                  <a:schemeClr val="dk1"/>
                </a:solidFill>
                <a:latin typeface="Arial"/>
                <a:ea typeface="Arial"/>
                <a:cs typeface="Arial"/>
                <a:sym typeface="Arial"/>
              </a:rPr>
              <a:t> Area = 1</a:t>
            </a:r>
            <a:endParaRPr/>
          </a:p>
          <a:p>
            <a:pPr indent="-342900" lvl="1" marL="800100" marR="0" rtl="0" algn="l">
              <a:lnSpc>
                <a:spcPct val="100000"/>
              </a:lnSpc>
              <a:spcBef>
                <a:spcPts val="580"/>
              </a:spcBef>
              <a:spcAft>
                <a:spcPts val="0"/>
              </a:spcAft>
              <a:buClr>
                <a:srgbClr val="0C7B9C"/>
              </a:buClr>
              <a:buSzPts val="1350"/>
              <a:buFont typeface="Arial"/>
              <a:buChar char="●"/>
            </a:pPr>
            <a:r>
              <a:rPr b="0" i="0" lang="en-US" sz="1800" u="none" cap="none" strike="noStrike">
                <a:solidFill>
                  <a:schemeClr val="dk1"/>
                </a:solidFill>
                <a:latin typeface="Arial"/>
                <a:ea typeface="Arial"/>
                <a:cs typeface="Arial"/>
                <a:sym typeface="Arial"/>
              </a:rPr>
              <a:t>Random guess:</a:t>
            </a:r>
            <a:endParaRPr/>
          </a:p>
          <a:p>
            <a:pPr indent="-85725" lvl="2" marL="914400" marR="0" rtl="0" algn="l">
              <a:lnSpc>
                <a:spcPct val="100000"/>
              </a:lnSpc>
              <a:spcBef>
                <a:spcPts val="580"/>
              </a:spcBef>
              <a:spcAft>
                <a:spcPts val="0"/>
              </a:spcAft>
              <a:buClr>
                <a:schemeClr val="dk1"/>
              </a:buClr>
              <a:buSzPts val="1350"/>
              <a:buFont typeface="Noto Sans Symbols"/>
              <a:buChar char="▪"/>
            </a:pPr>
            <a:r>
              <a:rPr b="0" i="0" lang="en-US" sz="1800" u="none" cap="none" strike="noStrike">
                <a:solidFill>
                  <a:schemeClr val="dk1"/>
                </a:solidFill>
                <a:latin typeface="Arial"/>
                <a:ea typeface="Arial"/>
                <a:cs typeface="Arial"/>
                <a:sym typeface="Arial"/>
              </a:rPr>
              <a:t> Area = 0.5</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4" name="Shape 1214"/>
        <p:cNvGrpSpPr/>
        <p:nvPr/>
      </p:nvGrpSpPr>
      <p:grpSpPr>
        <a:xfrm>
          <a:off x="0" y="0"/>
          <a:ext cx="0" cy="0"/>
          <a:chOff x="0" y="0"/>
          <a:chExt cx="0" cy="0"/>
        </a:xfrm>
      </p:grpSpPr>
      <p:sp>
        <p:nvSpPr>
          <p:cNvPr id="1215" name="Google Shape;1215;p12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Construct an ROC curve</a:t>
            </a:r>
            <a:endParaRPr/>
          </a:p>
        </p:txBody>
      </p:sp>
      <p:graphicFrame>
        <p:nvGraphicFramePr>
          <p:cNvPr id="1216" name="Google Shape;1216;p121"/>
          <p:cNvGraphicFramePr/>
          <p:nvPr/>
        </p:nvGraphicFramePr>
        <p:xfrm>
          <a:off x="381000" y="1371600"/>
          <a:ext cx="3000000" cy="3000000"/>
        </p:xfrm>
        <a:graphic>
          <a:graphicData uri="http://schemas.openxmlformats.org/drawingml/2006/table">
            <a:tbl>
              <a:tblPr>
                <a:noFill/>
                <a:tableStyleId>{5A1E2FBE-FAE2-4701-99EB-533F9E9F2481}</a:tableStyleId>
              </a:tblPr>
              <a:tblGrid>
                <a:gridCol w="1295400"/>
                <a:gridCol w="1295400"/>
                <a:gridCol w="1295400"/>
              </a:tblGrid>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Instance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True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0.95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0.93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0.87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0.53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0.43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217" name="Google Shape;1217;p121"/>
          <p:cNvSpPr txBox="1"/>
          <p:nvPr/>
        </p:nvSpPr>
        <p:spPr>
          <a:xfrm>
            <a:off x="4572000" y="1066800"/>
            <a:ext cx="4343400" cy="5021262"/>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Use classifier that produces posterior probability for each test instance P(+|A)</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Sort the instances according to P(+|A) in decreasing order</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Apply threshold at each unique value of P(+|A)</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Count the number of TP, FP,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TN, FN at each threshold</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TP rate, TPR = TP/(TP+FN)</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FP rate, FPR = FP/(FP + TN)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1" name="Shape 1221"/>
        <p:cNvGrpSpPr/>
        <p:nvPr/>
      </p:nvGrpSpPr>
      <p:grpSpPr>
        <a:xfrm>
          <a:off x="0" y="0"/>
          <a:ext cx="0" cy="0"/>
          <a:chOff x="0" y="0"/>
          <a:chExt cx="0" cy="0"/>
        </a:xfrm>
      </p:grpSpPr>
      <p:sp>
        <p:nvSpPr>
          <p:cNvPr id="1222" name="Google Shape;1222;p12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How to construct an ROC curve</a:t>
            </a:r>
            <a:endParaRPr/>
          </a:p>
        </p:txBody>
      </p:sp>
      <p:pic>
        <p:nvPicPr>
          <p:cNvPr id="1223" name="Google Shape;1223;p122"/>
          <p:cNvPicPr preferRelativeResize="0"/>
          <p:nvPr/>
        </p:nvPicPr>
        <p:blipFill rotWithShape="1">
          <a:blip r:embed="rId3">
            <a:alphaModFix/>
          </a:blip>
          <a:srcRect b="0" l="0" r="0" t="0"/>
          <a:stretch/>
        </p:blipFill>
        <p:spPr>
          <a:xfrm>
            <a:off x="1447800" y="1066800"/>
            <a:ext cx="6457950" cy="2381250"/>
          </a:xfrm>
          <a:prstGeom prst="rect">
            <a:avLst/>
          </a:prstGeom>
          <a:noFill/>
          <a:ln>
            <a:noFill/>
          </a:ln>
        </p:spPr>
      </p:pic>
      <p:pic>
        <p:nvPicPr>
          <p:cNvPr id="1224" name="Google Shape;1224;p122"/>
          <p:cNvPicPr preferRelativeResize="0"/>
          <p:nvPr/>
        </p:nvPicPr>
        <p:blipFill rotWithShape="1">
          <a:blip r:embed="rId4">
            <a:alphaModFix/>
          </a:blip>
          <a:srcRect b="5128" l="5769" r="3846" t="5128"/>
          <a:stretch/>
        </p:blipFill>
        <p:spPr>
          <a:xfrm>
            <a:off x="2819400" y="3449637"/>
            <a:ext cx="3962400" cy="2951162"/>
          </a:xfrm>
          <a:prstGeom prst="rect">
            <a:avLst/>
          </a:prstGeom>
          <a:noFill/>
          <a:ln>
            <a:noFill/>
          </a:ln>
        </p:spPr>
      </p:pic>
      <p:sp>
        <p:nvSpPr>
          <p:cNvPr id="1225" name="Google Shape;1225;p122"/>
          <p:cNvSpPr txBox="1"/>
          <p:nvPr/>
        </p:nvSpPr>
        <p:spPr>
          <a:xfrm>
            <a:off x="762000" y="1371600"/>
            <a:ext cx="1295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Threshold &gt;= </a:t>
            </a:r>
            <a:endParaRPr/>
          </a:p>
        </p:txBody>
      </p:sp>
      <p:sp>
        <p:nvSpPr>
          <p:cNvPr id="1226" name="Google Shape;1226;p122"/>
          <p:cNvSpPr txBox="1"/>
          <p:nvPr/>
        </p:nvSpPr>
        <p:spPr>
          <a:xfrm>
            <a:off x="990600" y="4572000"/>
            <a:ext cx="1828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ROC Curve:</a:t>
            </a:r>
            <a:endParaRPr/>
          </a:p>
        </p:txBody>
      </p:sp>
      <p:cxnSp>
        <p:nvCxnSpPr>
          <p:cNvPr id="1227" name="Google Shape;1227;p122"/>
          <p:cNvCxnSpPr/>
          <p:nvPr/>
        </p:nvCxnSpPr>
        <p:spPr>
          <a:xfrm>
            <a:off x="1219200" y="2895600"/>
            <a:ext cx="304800" cy="0"/>
          </a:xfrm>
          <a:prstGeom prst="straightConnector1">
            <a:avLst/>
          </a:prstGeom>
          <a:noFill/>
          <a:ln cap="flat" cmpd="sng" w="12700">
            <a:solidFill>
              <a:schemeClr val="dk1"/>
            </a:solidFill>
            <a:prstDash val="solid"/>
            <a:miter lim="800000"/>
            <a:headEnd len="med" w="med" type="none"/>
            <a:tailEnd len="med" w="med" type="triangle"/>
          </a:ln>
        </p:spPr>
      </p:cxnSp>
      <p:cxnSp>
        <p:nvCxnSpPr>
          <p:cNvPr id="1228" name="Google Shape;1228;p122"/>
          <p:cNvCxnSpPr/>
          <p:nvPr/>
        </p:nvCxnSpPr>
        <p:spPr>
          <a:xfrm>
            <a:off x="1219200" y="3200400"/>
            <a:ext cx="304800" cy="0"/>
          </a:xfrm>
          <a:prstGeom prst="straightConnector1">
            <a:avLst/>
          </a:prstGeom>
          <a:noFill/>
          <a:ln cap="flat" cmpd="sng" w="12700">
            <a:solidFill>
              <a:schemeClr val="dk1"/>
            </a:solidFill>
            <a:prstDash val="solid"/>
            <a:miter lim="800000"/>
            <a:headEnd len="med" w="med" type="none"/>
            <a:tailEnd len="med" w="med" type="triangl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2" name="Shape 1232"/>
        <p:cNvGrpSpPr/>
        <p:nvPr/>
      </p:nvGrpSpPr>
      <p:grpSpPr>
        <a:xfrm>
          <a:off x="0" y="0"/>
          <a:ext cx="0" cy="0"/>
          <a:chOff x="0" y="0"/>
          <a:chExt cx="0" cy="0"/>
        </a:xfrm>
      </p:grpSpPr>
      <p:sp>
        <p:nvSpPr>
          <p:cNvPr id="1233" name="Google Shape;1233;p12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Test of Significance</a:t>
            </a:r>
            <a:endParaRPr/>
          </a:p>
        </p:txBody>
      </p:sp>
      <p:sp>
        <p:nvSpPr>
          <p:cNvPr id="1234" name="Google Shape;1234;p123"/>
          <p:cNvSpPr txBox="1"/>
          <p:nvPr>
            <p:ph idx="1" type="body"/>
          </p:nvPr>
        </p:nvSpPr>
        <p:spPr>
          <a:xfrm>
            <a:off x="381000" y="1143000"/>
            <a:ext cx="83820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two models: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Model M1: accuracy = 85%, tested on 30 instances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Model M2: accuracy = 75%, tested on 5000 instances</a:t>
            </a:r>
            <a:endParaRPr/>
          </a:p>
          <a:p>
            <a:pPr indent="-76200" lvl="4" marL="2057400" rtl="0" algn="l">
              <a:lnSpc>
                <a:spcPct val="100000"/>
              </a:lnSpc>
              <a:spcBef>
                <a:spcPts val="8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Can we say M1 is better than M2?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How much confidence can we place on accuracy of M1 and M2?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the difference in performance measure be explained as a result of random fluctuations in the test set?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8" name="Shape 1238"/>
        <p:cNvGrpSpPr/>
        <p:nvPr/>
      </p:nvGrpSpPr>
      <p:grpSpPr>
        <a:xfrm>
          <a:off x="0" y="0"/>
          <a:ext cx="0" cy="0"/>
          <a:chOff x="0" y="0"/>
          <a:chExt cx="0" cy="0"/>
        </a:xfrm>
      </p:grpSpPr>
      <p:sp>
        <p:nvSpPr>
          <p:cNvPr id="1239" name="Google Shape;1239;p12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Confidence Interval for Accuracy</a:t>
            </a:r>
            <a:endParaRPr/>
          </a:p>
        </p:txBody>
      </p:sp>
      <p:sp>
        <p:nvSpPr>
          <p:cNvPr id="1240" name="Google Shape;1240;p124"/>
          <p:cNvSpPr txBox="1"/>
          <p:nvPr>
            <p:ph idx="1" type="body"/>
          </p:nvPr>
        </p:nvSpPr>
        <p:spPr>
          <a:xfrm>
            <a:off x="304800" y="1066800"/>
            <a:ext cx="86868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Prediction can be regarded as a Bernoulli trial</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A Bernoulli trial has 2 possible outcomes</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Possible outcomes for prediction: correct or wrong</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Collection of Bernoulli trials has a Binomial distribution:</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x ~ Bin(N, p)      x: number of correct predictions</a:t>
            </a:r>
            <a:endParaRPr/>
          </a:p>
          <a:p>
            <a:pPr indent="-88900" lvl="2" marL="914400" rtl="0" algn="l">
              <a:lnSpc>
                <a:spcPct val="10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e.g:   Toss a fair coin 50 times, how many heads would turn up?</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  	   Expected number of heads = N×p = 50 × 0.5 = 25</a:t>
            </a:r>
            <a:endParaRPr b="0" i="0" sz="2000" u="none">
              <a:solidFill>
                <a:schemeClr val="dk1"/>
              </a:solidFill>
              <a:latin typeface="Arial"/>
              <a:ea typeface="Arial"/>
              <a:cs typeface="Arial"/>
              <a:sym typeface="Arial"/>
            </a:endParaRPr>
          </a:p>
          <a:p>
            <a:pPr indent="-228600" lvl="3" marL="16002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x (# of correct predictions) or equivalently, acc=x/N, and N (# of test instances),</a:t>
            </a:r>
            <a:br>
              <a:rPr b="0" i="0" lang="en-US" sz="2800" u="none">
                <a:solidFill>
                  <a:schemeClr val="dk1"/>
                </a:solidFill>
                <a:latin typeface="Arial"/>
                <a:ea typeface="Arial"/>
                <a:cs typeface="Arial"/>
                <a:sym typeface="Arial"/>
              </a:rPr>
            </a:b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	Can we predict p (true accuracy of model)?</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4" name="Shape 1244"/>
        <p:cNvGrpSpPr/>
        <p:nvPr/>
      </p:nvGrpSpPr>
      <p:grpSpPr>
        <a:xfrm>
          <a:off x="0" y="0"/>
          <a:ext cx="0" cy="0"/>
          <a:chOff x="0" y="0"/>
          <a:chExt cx="0" cy="0"/>
        </a:xfrm>
      </p:grpSpPr>
      <p:sp>
        <p:nvSpPr>
          <p:cNvPr id="1245" name="Google Shape;1245;p12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Confidence Interval for Accuracy</a:t>
            </a:r>
            <a:endParaRPr/>
          </a:p>
        </p:txBody>
      </p:sp>
      <p:sp>
        <p:nvSpPr>
          <p:cNvPr id="1246" name="Google Shape;1246;p125"/>
          <p:cNvSpPr txBox="1"/>
          <p:nvPr>
            <p:ph idx="1" type="body"/>
          </p:nvPr>
        </p:nvSpPr>
        <p:spPr>
          <a:xfrm>
            <a:off x="215900"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For large test sets (N &gt; 30), </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acc has a normal distribution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with mean p and variance </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p(1-p)/N</a:t>
            </a:r>
            <a:endParaRPr b="0" i="0" sz="2400" u="none">
              <a:solidFill>
                <a:schemeClr val="dk1"/>
              </a:solidFill>
              <a:latin typeface="Arial"/>
              <a:ea typeface="Arial"/>
              <a:cs typeface="Arial"/>
              <a:sym typeface="Arial"/>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342900" lvl="1" marL="800100" rtl="0" algn="l">
              <a:lnSpc>
                <a:spcPct val="100000"/>
              </a:lnSpc>
              <a:spcBef>
                <a:spcPts val="680"/>
              </a:spcBef>
              <a:spcAft>
                <a:spcPts val="0"/>
              </a:spcAft>
              <a:buSzPts val="2800"/>
              <a:buNone/>
            </a:pPr>
            <a:r>
              <a:t/>
            </a:r>
            <a:endParaRPr b="0" i="0" sz="2800" u="none">
              <a:solidFill>
                <a:schemeClr val="dk1"/>
              </a:solidFill>
              <a:latin typeface="Arial"/>
              <a:ea typeface="Arial"/>
              <a:cs typeface="Arial"/>
              <a:sym typeface="Arial"/>
            </a:endParaRPr>
          </a:p>
          <a:p>
            <a:pPr indent="-101600" lvl="3" marL="16002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Confidence Interval for p:</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pic>
        <p:nvPicPr>
          <p:cNvPr id="1247" name="Google Shape;1247;p125"/>
          <p:cNvPicPr preferRelativeResize="0"/>
          <p:nvPr/>
        </p:nvPicPr>
        <p:blipFill rotWithShape="1">
          <a:blip r:embed="rId3">
            <a:alphaModFix/>
          </a:blip>
          <a:srcRect b="0" l="0" r="0" t="0"/>
          <a:stretch/>
        </p:blipFill>
        <p:spPr>
          <a:xfrm>
            <a:off x="609600" y="3048000"/>
            <a:ext cx="4110037" cy="1357312"/>
          </a:xfrm>
          <a:prstGeom prst="rect">
            <a:avLst/>
          </a:prstGeom>
          <a:noFill/>
          <a:ln>
            <a:noFill/>
          </a:ln>
        </p:spPr>
      </p:pic>
      <p:pic>
        <p:nvPicPr>
          <p:cNvPr id="1248" name="Google Shape;1248;p125"/>
          <p:cNvPicPr preferRelativeResize="0"/>
          <p:nvPr/>
        </p:nvPicPr>
        <p:blipFill rotWithShape="1">
          <a:blip r:embed="rId4">
            <a:alphaModFix/>
          </a:blip>
          <a:srcRect b="12233" l="11977" r="0" t="6568"/>
          <a:stretch/>
        </p:blipFill>
        <p:spPr>
          <a:xfrm>
            <a:off x="5105400" y="1600200"/>
            <a:ext cx="3886200" cy="2082800"/>
          </a:xfrm>
          <a:prstGeom prst="rect">
            <a:avLst/>
          </a:prstGeom>
          <a:noFill/>
          <a:ln>
            <a:noFill/>
          </a:ln>
        </p:spPr>
      </p:pic>
      <p:cxnSp>
        <p:nvCxnSpPr>
          <p:cNvPr id="1249" name="Google Shape;1249;p125"/>
          <p:cNvCxnSpPr/>
          <p:nvPr/>
        </p:nvCxnSpPr>
        <p:spPr>
          <a:xfrm flipH="1">
            <a:off x="7162800" y="1447800"/>
            <a:ext cx="762000" cy="1066800"/>
          </a:xfrm>
          <a:prstGeom prst="straightConnector1">
            <a:avLst/>
          </a:prstGeom>
          <a:noFill/>
          <a:ln cap="flat" cmpd="sng" w="12700">
            <a:solidFill>
              <a:srgbClr val="FF0000"/>
            </a:solidFill>
            <a:prstDash val="solid"/>
            <a:miter lim="800000"/>
            <a:headEnd len="med" w="med" type="none"/>
            <a:tailEnd len="med" w="med" type="triangle"/>
          </a:ln>
        </p:spPr>
      </p:cxnSp>
      <p:sp>
        <p:nvSpPr>
          <p:cNvPr id="1250" name="Google Shape;1250;p125"/>
          <p:cNvSpPr txBox="1"/>
          <p:nvPr/>
        </p:nvSpPr>
        <p:spPr>
          <a:xfrm>
            <a:off x="6858000" y="1066800"/>
            <a:ext cx="1676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Area = 1 - α</a:t>
            </a:r>
            <a:endParaRPr/>
          </a:p>
        </p:txBody>
      </p:sp>
      <p:cxnSp>
        <p:nvCxnSpPr>
          <p:cNvPr id="1251" name="Google Shape;1251;p125"/>
          <p:cNvCxnSpPr/>
          <p:nvPr/>
        </p:nvCxnSpPr>
        <p:spPr>
          <a:xfrm flipH="1" rot="10800000">
            <a:off x="6172200" y="3505200"/>
            <a:ext cx="228600" cy="762000"/>
          </a:xfrm>
          <a:prstGeom prst="straightConnector1">
            <a:avLst/>
          </a:prstGeom>
          <a:noFill/>
          <a:ln cap="flat" cmpd="sng" w="12700">
            <a:solidFill>
              <a:srgbClr val="FF0000"/>
            </a:solidFill>
            <a:prstDash val="solid"/>
            <a:miter lim="800000"/>
            <a:headEnd len="med" w="med" type="none"/>
            <a:tailEnd len="med" w="med" type="triangle"/>
          </a:ln>
        </p:spPr>
      </p:cxnSp>
      <p:sp>
        <p:nvSpPr>
          <p:cNvPr id="1252" name="Google Shape;1252;p125"/>
          <p:cNvSpPr txBox="1"/>
          <p:nvPr/>
        </p:nvSpPr>
        <p:spPr>
          <a:xfrm>
            <a:off x="5791200" y="3962400"/>
            <a:ext cx="762000" cy="60325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Z</a:t>
            </a:r>
            <a:r>
              <a:rPr b="1" baseline="-25000" i="0" lang="en-US" sz="2400" u="none">
                <a:solidFill>
                  <a:schemeClr val="dk1"/>
                </a:solidFill>
                <a:latin typeface="Arial"/>
                <a:ea typeface="Arial"/>
                <a:cs typeface="Arial"/>
                <a:sym typeface="Arial"/>
              </a:rPr>
              <a:t>α/2</a:t>
            </a:r>
            <a:endParaRPr/>
          </a:p>
        </p:txBody>
      </p:sp>
      <p:sp>
        <p:nvSpPr>
          <p:cNvPr id="1253" name="Google Shape;1253;p125"/>
          <p:cNvSpPr txBox="1"/>
          <p:nvPr/>
        </p:nvSpPr>
        <p:spPr>
          <a:xfrm>
            <a:off x="7848600" y="3962400"/>
            <a:ext cx="1066800" cy="60325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Z</a:t>
            </a:r>
            <a:r>
              <a:rPr b="1" baseline="-25000" i="0" lang="en-US" sz="2400" u="none">
                <a:solidFill>
                  <a:schemeClr val="dk1"/>
                </a:solidFill>
                <a:latin typeface="Arial"/>
                <a:ea typeface="Arial"/>
                <a:cs typeface="Arial"/>
                <a:sym typeface="Arial"/>
              </a:rPr>
              <a:t>1- α /2</a:t>
            </a:r>
            <a:endParaRPr/>
          </a:p>
        </p:txBody>
      </p:sp>
      <p:cxnSp>
        <p:nvCxnSpPr>
          <p:cNvPr id="1254" name="Google Shape;1254;p125"/>
          <p:cNvCxnSpPr/>
          <p:nvPr/>
        </p:nvCxnSpPr>
        <p:spPr>
          <a:xfrm rot="10800000">
            <a:off x="7772400" y="3505200"/>
            <a:ext cx="152400" cy="685800"/>
          </a:xfrm>
          <a:prstGeom prst="straightConnector1">
            <a:avLst/>
          </a:prstGeom>
          <a:noFill/>
          <a:ln cap="flat" cmpd="sng" w="12700">
            <a:solidFill>
              <a:srgbClr val="FF0000"/>
            </a:solidFill>
            <a:prstDash val="solid"/>
            <a:miter lim="800000"/>
            <a:headEnd len="med" w="med" type="none"/>
            <a:tailEnd len="med" w="med" type="triangle"/>
          </a:ln>
        </p:spPr>
      </p:cxnSp>
      <p:pic>
        <p:nvPicPr>
          <p:cNvPr id="1255" name="Google Shape;1255;p125"/>
          <p:cNvPicPr preferRelativeResize="0"/>
          <p:nvPr/>
        </p:nvPicPr>
        <p:blipFill rotWithShape="1">
          <a:blip r:embed="rId5">
            <a:alphaModFix/>
          </a:blip>
          <a:srcRect b="0" l="0" r="0" t="0"/>
          <a:stretch/>
        </p:blipFill>
        <p:spPr>
          <a:xfrm>
            <a:off x="457200" y="5281612"/>
            <a:ext cx="8358187" cy="1042987"/>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9" name="Shape 1259"/>
        <p:cNvGrpSpPr/>
        <p:nvPr/>
      </p:nvGrpSpPr>
      <p:grpSpPr>
        <a:xfrm>
          <a:off x="0" y="0"/>
          <a:ext cx="0" cy="0"/>
          <a:chOff x="0" y="0"/>
          <a:chExt cx="0" cy="0"/>
        </a:xfrm>
      </p:grpSpPr>
      <p:sp>
        <p:nvSpPr>
          <p:cNvPr id="1260" name="Google Shape;1260;p12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Confidence Interval for Accuracy</a:t>
            </a:r>
            <a:endParaRPr/>
          </a:p>
        </p:txBody>
      </p:sp>
      <p:sp>
        <p:nvSpPr>
          <p:cNvPr id="1261" name="Google Shape;1261;p126"/>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Consider a model that produces an accuracy of 80% when evaluated on 100 test instances:</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N=100, acc = 0.8</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Let 1-α = 0.95 (95% confidence)</a:t>
            </a:r>
            <a:endParaRPr/>
          </a:p>
          <a:p>
            <a:pPr indent="-342900" lvl="1" marL="800100" rtl="0" algn="l">
              <a:lnSpc>
                <a:spcPct val="100000"/>
              </a:lnSpc>
              <a:spcBef>
                <a:spcPts val="68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From probability table, Z</a:t>
            </a:r>
            <a:r>
              <a:rPr b="0" baseline="-25000" i="0" lang="en-US" sz="2400" u="none">
                <a:solidFill>
                  <a:schemeClr val="dk1"/>
                </a:solidFill>
                <a:latin typeface="Arial"/>
                <a:ea typeface="Arial"/>
                <a:cs typeface="Arial"/>
                <a:sym typeface="Arial"/>
              </a:rPr>
              <a:t>α/2</a:t>
            </a:r>
            <a:r>
              <a:rPr b="0" i="0" lang="en-US" sz="2400" u="none">
                <a:solidFill>
                  <a:schemeClr val="dk1"/>
                </a:solidFill>
                <a:latin typeface="Arial"/>
                <a:ea typeface="Arial"/>
                <a:cs typeface="Arial"/>
                <a:sym typeface="Arial"/>
              </a:rPr>
              <a:t>=1.96</a:t>
            </a:r>
            <a:r>
              <a:rPr b="0" i="0" lang="en-US" sz="2800" u="none">
                <a:solidFill>
                  <a:schemeClr val="dk1"/>
                </a:solidFill>
                <a:latin typeface="Arial"/>
                <a:ea typeface="Arial"/>
                <a:cs typeface="Arial"/>
                <a:sym typeface="Arial"/>
              </a:rPr>
              <a:t> </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graphicFrame>
        <p:nvGraphicFramePr>
          <p:cNvPr id="1262" name="Google Shape;1262;p126"/>
          <p:cNvGraphicFramePr/>
          <p:nvPr/>
        </p:nvGraphicFramePr>
        <p:xfrm>
          <a:off x="6934200" y="2209800"/>
          <a:ext cx="3000000" cy="3000000"/>
        </p:xfrm>
        <a:graphic>
          <a:graphicData uri="http://schemas.openxmlformats.org/drawingml/2006/table">
            <a:tbl>
              <a:tblPr>
                <a:noFill/>
                <a:tableStyleId>{5A1E2FBE-FAE2-4701-99EB-533F9E9F2481}</a:tableStyleId>
              </a:tblPr>
              <a:tblGrid>
                <a:gridCol w="800100"/>
                <a:gridCol w="800100"/>
              </a:tblGrid>
              <a:tr h="53340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1-α</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Z</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53340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0.99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2.58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0.98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2.33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ctr">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0.95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1.96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0.90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1.65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263" name="Google Shape;1263;p126"/>
          <p:cNvCxnSpPr/>
          <p:nvPr/>
        </p:nvCxnSpPr>
        <p:spPr>
          <a:xfrm>
            <a:off x="5791200" y="3276600"/>
            <a:ext cx="1066800" cy="762000"/>
          </a:xfrm>
          <a:prstGeom prst="straightConnector1">
            <a:avLst/>
          </a:prstGeom>
          <a:noFill/>
          <a:ln cap="flat" cmpd="sng" w="12700">
            <a:solidFill>
              <a:srgbClr val="FF0000"/>
            </a:solidFill>
            <a:prstDash val="solid"/>
            <a:miter lim="800000"/>
            <a:headEnd len="med" w="med" type="none"/>
            <a:tailEnd len="med" w="med" type="triangle"/>
          </a:ln>
        </p:spPr>
      </p:cxnSp>
      <p:graphicFrame>
        <p:nvGraphicFramePr>
          <p:cNvPr id="1264" name="Google Shape;1264;p126"/>
          <p:cNvGraphicFramePr/>
          <p:nvPr/>
        </p:nvGraphicFramePr>
        <p:xfrm>
          <a:off x="381000" y="3810000"/>
          <a:ext cx="3000000" cy="3000000"/>
        </p:xfrm>
        <a:graphic>
          <a:graphicData uri="http://schemas.openxmlformats.org/drawingml/2006/table">
            <a:tbl>
              <a:tblPr>
                <a:noFill/>
                <a:tableStyleId>{5A1E2FBE-FAE2-4701-99EB-533F9E9F2481}</a:tableStyleId>
              </a:tblPr>
              <a:tblGrid>
                <a:gridCol w="1219200"/>
                <a:gridCol w="914400"/>
                <a:gridCol w="914400"/>
                <a:gridCol w="914400"/>
                <a:gridCol w="914400"/>
                <a:gridCol w="914400"/>
              </a:tblGrid>
              <a:tr h="6731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31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p(lower)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0.670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0.711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0.763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0.774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0.789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31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p(upper)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0.888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0.866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0.833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8" name="Shape 1268"/>
        <p:cNvGrpSpPr/>
        <p:nvPr/>
      </p:nvGrpSpPr>
      <p:grpSpPr>
        <a:xfrm>
          <a:off x="0" y="0"/>
          <a:ext cx="0" cy="0"/>
          <a:chOff x="0" y="0"/>
          <a:chExt cx="0" cy="0"/>
        </a:xfrm>
      </p:grpSpPr>
      <p:sp>
        <p:nvSpPr>
          <p:cNvPr id="1269" name="Google Shape;1269;p12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Comparing Performance of 2 Models</a:t>
            </a:r>
            <a:endParaRPr/>
          </a:p>
        </p:txBody>
      </p:sp>
      <p:sp>
        <p:nvSpPr>
          <p:cNvPr id="1270" name="Google Shape;1270;p12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two models, say M1 and M2, which is better?</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M1 is tested on D1 (size=n1), found error rate = e</a:t>
            </a:r>
            <a:r>
              <a:rPr b="0" baseline="-25000" i="0" lang="en-US" sz="2400" u="none">
                <a:solidFill>
                  <a:schemeClr val="dk1"/>
                </a:solidFill>
                <a:latin typeface="Arial"/>
                <a:ea typeface="Arial"/>
                <a:cs typeface="Arial"/>
                <a:sym typeface="Arial"/>
              </a:rPr>
              <a:t>1</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M2 is tested on D2 (size=n2), found error rate = e</a:t>
            </a:r>
            <a:r>
              <a:rPr b="0" baseline="-25000" i="0" lang="en-US" sz="2400" u="none">
                <a:solidFill>
                  <a:schemeClr val="dk1"/>
                </a:solidFill>
                <a:latin typeface="Arial"/>
                <a:ea typeface="Arial"/>
                <a:cs typeface="Arial"/>
                <a:sym typeface="Arial"/>
              </a:rPr>
              <a:t>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Assume D1 and D2 are independent</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If n1 and n2 are sufficiently large, then</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342900" lvl="1" marL="800100" rtl="0" algn="l">
              <a:lnSpc>
                <a:spcPct val="100000"/>
              </a:lnSpc>
              <a:spcBef>
                <a:spcPts val="68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Approximate</a:t>
            </a:r>
            <a:r>
              <a:rPr b="0" i="0" lang="en-US" sz="2800" u="none">
                <a:solidFill>
                  <a:schemeClr val="dk1"/>
                </a:solidFill>
                <a:latin typeface="Arial"/>
                <a:ea typeface="Arial"/>
                <a:cs typeface="Arial"/>
                <a:sym typeface="Arial"/>
              </a:rPr>
              <a:t>:</a:t>
            </a:r>
            <a:endParaRPr/>
          </a:p>
        </p:txBody>
      </p:sp>
      <p:pic>
        <p:nvPicPr>
          <p:cNvPr id="1271" name="Google Shape;1271;p127"/>
          <p:cNvPicPr preferRelativeResize="0"/>
          <p:nvPr/>
        </p:nvPicPr>
        <p:blipFill rotWithShape="1">
          <a:blip r:embed="rId3">
            <a:alphaModFix/>
          </a:blip>
          <a:srcRect b="0" l="0" r="0" t="0"/>
          <a:stretch/>
        </p:blipFill>
        <p:spPr>
          <a:xfrm>
            <a:off x="3276600" y="4043362"/>
            <a:ext cx="2209800" cy="1106487"/>
          </a:xfrm>
          <a:prstGeom prst="rect">
            <a:avLst/>
          </a:prstGeom>
          <a:noFill/>
          <a:ln>
            <a:noFill/>
          </a:ln>
        </p:spPr>
      </p:pic>
      <p:pic>
        <p:nvPicPr>
          <p:cNvPr id="1272" name="Google Shape;1272;p127"/>
          <p:cNvPicPr preferRelativeResize="0"/>
          <p:nvPr/>
        </p:nvPicPr>
        <p:blipFill rotWithShape="1">
          <a:blip r:embed="rId4">
            <a:alphaModFix/>
          </a:blip>
          <a:srcRect b="0" l="0" r="0" t="0"/>
          <a:stretch/>
        </p:blipFill>
        <p:spPr>
          <a:xfrm>
            <a:off x="3429000" y="5334000"/>
            <a:ext cx="1706562" cy="83978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6" name="Shape 1276"/>
        <p:cNvGrpSpPr/>
        <p:nvPr/>
      </p:nvGrpSpPr>
      <p:grpSpPr>
        <a:xfrm>
          <a:off x="0" y="0"/>
          <a:ext cx="0" cy="0"/>
          <a:chOff x="0" y="0"/>
          <a:chExt cx="0" cy="0"/>
        </a:xfrm>
      </p:grpSpPr>
      <p:sp>
        <p:nvSpPr>
          <p:cNvPr id="1277" name="Google Shape;1277;p12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Comparing Performance of 2 Models</a:t>
            </a:r>
            <a:endParaRPr/>
          </a:p>
        </p:txBody>
      </p:sp>
      <p:sp>
        <p:nvSpPr>
          <p:cNvPr id="1278" name="Google Shape;1278;p128"/>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To test if performance difference is statistically significant:  d = e1 – e2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 ~ </a:t>
            </a:r>
            <a:r>
              <a:rPr b="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(d</a:t>
            </a:r>
            <a:r>
              <a:rPr b="0" baseline="-25000" i="0" lang="en-US" sz="2400" u="none">
                <a:solidFill>
                  <a:schemeClr val="dk1"/>
                </a:solidFill>
                <a:latin typeface="Arial"/>
                <a:ea typeface="Arial"/>
                <a:cs typeface="Arial"/>
                <a:sym typeface="Arial"/>
              </a:rPr>
              <a:t>t</a:t>
            </a:r>
            <a:r>
              <a:rPr b="0" i="0" lang="en-US" sz="2400" u="none">
                <a:solidFill>
                  <a:schemeClr val="dk1"/>
                </a:solidFill>
                <a:latin typeface="Arial"/>
                <a:ea typeface="Arial"/>
                <a:cs typeface="Arial"/>
                <a:sym typeface="Arial"/>
              </a:rPr>
              <a:t>,σ</a:t>
            </a:r>
            <a:r>
              <a:rPr b="0" baseline="-25000" i="0" lang="en-US" sz="2400" u="none">
                <a:solidFill>
                  <a:schemeClr val="dk1"/>
                </a:solidFill>
                <a:latin typeface="Arial"/>
                <a:ea typeface="Arial"/>
                <a:cs typeface="Arial"/>
                <a:sym typeface="Arial"/>
              </a:rPr>
              <a:t>t</a:t>
            </a:r>
            <a:r>
              <a:rPr b="0" i="0" lang="en-US" sz="2400" u="none">
                <a:solidFill>
                  <a:schemeClr val="dk1"/>
                </a:solidFill>
                <a:latin typeface="Arial"/>
                <a:ea typeface="Arial"/>
                <a:cs typeface="Arial"/>
                <a:sym typeface="Arial"/>
              </a:rPr>
              <a:t>)   where d</a:t>
            </a:r>
            <a:r>
              <a:rPr b="0" baseline="-25000" i="0" lang="en-US" sz="2400" u="none">
                <a:solidFill>
                  <a:schemeClr val="dk1"/>
                </a:solidFill>
                <a:latin typeface="Arial"/>
                <a:ea typeface="Arial"/>
                <a:cs typeface="Arial"/>
                <a:sym typeface="Arial"/>
              </a:rPr>
              <a:t>t</a:t>
            </a:r>
            <a:r>
              <a:rPr b="0" i="0" lang="en-US" sz="2400" u="none">
                <a:solidFill>
                  <a:schemeClr val="dk1"/>
                </a:solidFill>
                <a:latin typeface="Arial"/>
                <a:ea typeface="Arial"/>
                <a:cs typeface="Arial"/>
                <a:sym typeface="Arial"/>
              </a:rPr>
              <a:t> is the true difference</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Since D1 and D2 are independent, their variance adds up:   </a:t>
            </a:r>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SzPts val="2400"/>
              <a:buNone/>
            </a:pPr>
            <a:r>
              <a:t/>
            </a:r>
            <a:endParaRPr b="0" i="0" sz="2400" u="none">
              <a:solidFill>
                <a:schemeClr val="dk1"/>
              </a:solidFill>
              <a:latin typeface="Arial"/>
              <a:ea typeface="Arial"/>
              <a:cs typeface="Arial"/>
              <a:sym typeface="Arial"/>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At (1-α) confidence level, </a:t>
            </a:r>
            <a:endParaRPr/>
          </a:p>
        </p:txBody>
      </p:sp>
      <p:pic>
        <p:nvPicPr>
          <p:cNvPr id="1279" name="Google Shape;1279;p128"/>
          <p:cNvPicPr preferRelativeResize="0"/>
          <p:nvPr/>
        </p:nvPicPr>
        <p:blipFill rotWithShape="1">
          <a:blip r:embed="rId3">
            <a:alphaModFix/>
          </a:blip>
          <a:srcRect b="0" l="0" r="0" t="0"/>
          <a:stretch/>
        </p:blipFill>
        <p:spPr>
          <a:xfrm>
            <a:off x="2362200" y="3581400"/>
            <a:ext cx="4184650" cy="1566862"/>
          </a:xfrm>
          <a:prstGeom prst="rect">
            <a:avLst/>
          </a:prstGeom>
          <a:noFill/>
          <a:ln>
            <a:noFill/>
          </a:ln>
        </p:spPr>
      </p:pic>
      <p:pic>
        <p:nvPicPr>
          <p:cNvPr id="1280" name="Google Shape;1280;p128"/>
          <p:cNvPicPr preferRelativeResize="0"/>
          <p:nvPr/>
        </p:nvPicPr>
        <p:blipFill rotWithShape="1">
          <a:blip r:embed="rId4">
            <a:alphaModFix/>
          </a:blip>
          <a:srcRect b="0" l="0" r="0" t="0"/>
          <a:stretch/>
        </p:blipFill>
        <p:spPr>
          <a:xfrm>
            <a:off x="4908550" y="5545137"/>
            <a:ext cx="2755900" cy="6270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6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2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8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0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4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1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3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