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</p:sldIdLst>
  <p:sldSz cy="6858000" cx="9144000"/>
  <p:notesSz cx="7315200" cy="96012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736">
          <p15:clr>
            <a:srgbClr val="000000"/>
          </p15:clr>
        </p15:guide>
      </p15:sldGuideLst>
    </p:ext>
    <p:ext uri="{2D200454-40CA-4A62-9FC3-DE9A4176ACB9}">
      <p15:notesGuideLst>
        <p15:guide id="1" orient="horz" pos="3025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73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5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20" Type="http://schemas.openxmlformats.org/officeDocument/2006/relationships/slide" Target="slides/slide2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22" Type="http://schemas.openxmlformats.org/officeDocument/2006/relationships/slide" Target="slides/slide4.xml"/><Relationship Id="rId44" Type="http://schemas.openxmlformats.org/officeDocument/2006/relationships/font" Target="fonts/Tahoma-regular.fntdata"/><Relationship Id="rId21" Type="http://schemas.openxmlformats.org/officeDocument/2006/relationships/slide" Target="slides/slide3.xml"/><Relationship Id="rId43" Type="http://schemas.openxmlformats.org/officeDocument/2006/relationships/slide" Target="slides/slide25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45" Type="http://schemas.openxmlformats.org/officeDocument/2006/relationships/font" Target="fonts/Tahoma-bold.fntdata"/><Relationship Id="rId1" Type="http://schemas.openxmlformats.org/officeDocument/2006/relationships/theme" Target="theme/theme1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7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6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9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8.xml"/><Relationship Id="rId17" Type="http://schemas.openxmlformats.org/officeDocument/2006/relationships/slideMaster" Target="slideMasters/slideMaster14.xml"/><Relationship Id="rId39" Type="http://schemas.openxmlformats.org/officeDocument/2006/relationships/slide" Target="slides/slide21.xml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20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200" lIns="100425" spcFirstLastPara="1" rIns="100425" wrap="square" tIns="50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1262062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74725" y="4560887"/>
            <a:ext cx="536575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75" lIns="95000" spcFirstLastPara="1" rIns="95000" wrap="square" tIns="4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973137" y="4560887"/>
            <a:ext cx="5367337" cy="4318000"/>
          </a:xfrm>
          <a:prstGeom prst="rect">
            <a:avLst/>
          </a:prstGeom>
        </p:spPr>
        <p:txBody>
          <a:bodyPr anchorCtr="0" anchor="t" bIns="50200" lIns="100425" spcFirstLastPara="1" rIns="100425" wrap="square" tIns="5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268412" y="728662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6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1979612" y="-425450"/>
            <a:ext cx="5181600" cy="8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4600576" y="2195513"/>
            <a:ext cx="6172200" cy="208597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350044" y="183356"/>
            <a:ext cx="6172200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646613" y="1143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646613" y="3810000"/>
            <a:ext cx="40830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116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46613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6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" name="Google Shape;29;p7"/>
          <p:cNvGrpSpPr/>
          <p:nvPr/>
        </p:nvGrpSpPr>
        <p:grpSpPr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30" name="Google Shape;30;p7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33" name="Google Shape;33;p7"/>
            <p:cNvSpPr txBox="1"/>
            <p:nvPr/>
          </p:nvSpPr>
          <p:spPr>
            <a:xfrm>
              <a:off x="288" y="3408"/>
              <a:ext cx="5280" cy="19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"/>
            <p:cNvSpPr txBox="1"/>
            <p:nvPr/>
          </p:nvSpPr>
          <p:spPr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© Tan,Steinbach, Kumar 	    	Introduction to Data Mining        		      4/18/2004               </a:t>
              </a:r>
              <a:fld id="{00000000-1234-1234-1234-123412341234}" type="slidenum"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2286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Anomaly Detection</a:t>
            </a:r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381000" y="1949450"/>
            <a:ext cx="8229600" cy="381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Kumar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8"/>
          <p:cNvGrpSpPr/>
          <p:nvPr/>
        </p:nvGrpSpPr>
        <p:grpSpPr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105" name="Google Shape;105;p28"/>
            <p:cNvSpPr txBox="1"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 txBox="1"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Statistical-based – Likelihood Approach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data set D contains samples from a mixture of two probability distributions: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(majority distribution)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(anomalous distribution)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Approach: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assume all the data points belong to M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L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be the log likelihood of D at time 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belongs to M, move it to A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L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 be the new log likelihood.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 the difference, Δ = L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– L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(D)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Δ &gt; c  (some threshold), then x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declared as an anomaly and moved permanently from M to 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Statistical-based – Likelihood Approach</a:t>
            </a:r>
            <a:endParaRPr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distribution, D = (1 – λ) M + λ A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is a probability distribution estimated from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based on any modeling method (naïve Bayes, maximum entropy, etc)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initially assumed to be uniform distribution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Likelihood at time t:</a:t>
            </a:r>
            <a:endParaRPr/>
          </a:p>
        </p:txBody>
      </p:sp>
      <p:pic>
        <p:nvPicPr>
          <p:cNvPr id="181" name="Google Shape;18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191000"/>
            <a:ext cx="8229600" cy="179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Limitations of Statistical Approaches </a:t>
            </a:r>
            <a:endParaRPr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tests are for a single attribute</a:t>
            </a:r>
            <a:endParaRPr/>
          </a:p>
          <a:p>
            <a:pPr indent="-101600" lvl="3" marL="1600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cases, data distribution may not be known</a:t>
            </a:r>
            <a:endParaRPr/>
          </a:p>
          <a:p>
            <a:pPr indent="-101600" lvl="3" marL="1600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high dimensional data, it may be difficult to estimate the true distribution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Distance-based Approaches</a:t>
            </a:r>
            <a:endParaRPr/>
          </a:p>
        </p:txBody>
      </p:sp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represented as a vector of features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major approaches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Nearest-neighbor based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 based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 based</a:t>
            </a:r>
            <a:endParaRPr/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Nearest-Neighbor Based Approach</a:t>
            </a:r>
            <a:endParaRPr/>
          </a:p>
        </p:txBody>
      </p:sp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distance between every pair of data points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various ways to define outliers: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points for which there are fewer than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neighboring points within a distance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 n data points whose distance to the kth nearest neighbor is greatest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 n data points whose average distance to the k nearest neighbors is greatest </a:t>
            </a:r>
            <a:endParaRPr/>
          </a:p>
          <a:p>
            <a:pPr indent="-196850" lvl="0" marL="2921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304800" y="1524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Outliers in Lower Dimensional Projection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high-dimensional space, data is sparse and notion of proximity becomes meaningless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point is an almost equally good outlier from the perspective of proximity-based definitions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Lower-dimensional projection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point is an outlier if in some lower dimensional projection, it is present in a local region of abnormally low density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381000" y="1524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Outliers in Lower Dimensional Projection</a:t>
            </a:r>
            <a:endParaRPr/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each attribute into φ equal-depth intervals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interval contains a fraction f = 1/φ of the records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 k-dimensional cube created by picking grid ranges from k different dimensions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attributes are independent, we expect region to contain a fraction f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records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N points, we can measure sparsity of a cube D as:</a:t>
            </a:r>
            <a:endParaRPr/>
          </a:p>
          <a:p>
            <a:pPr indent="-1905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sparsity indicates cube contains smaller number of points than expected</a:t>
            </a:r>
            <a:endParaRPr/>
          </a:p>
        </p:txBody>
      </p:sp>
      <p:pic>
        <p:nvPicPr>
          <p:cNvPr id="212" name="Google Shape;212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167187"/>
            <a:ext cx="3657600" cy="86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N=100, φ = 5, f = 1/5 = 0.2, N × f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</p:txBody>
      </p:sp>
      <p:pic>
        <p:nvPicPr>
          <p:cNvPr id="219" name="Google Shape;21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931" l="11196" r="6687" t="4977"/>
          <a:stretch/>
        </p:blipFill>
        <p:spPr>
          <a:xfrm>
            <a:off x="1600200" y="1828800"/>
            <a:ext cx="5562600" cy="4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Density-based: LOF approach</a:t>
            </a:r>
            <a:endParaRPr/>
          </a:p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228600" y="11430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point, compute the density of its local neighborhood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local outlier factor (LOF) of a sample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the average of the ratios of the density of sample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density of its nearest neighbors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Outliers are points with largest LOF value</a:t>
            </a:r>
            <a:endParaRPr/>
          </a:p>
        </p:txBody>
      </p:sp>
      <p:grpSp>
        <p:nvGrpSpPr>
          <p:cNvPr id="226" name="Google Shape;226;p45"/>
          <p:cNvGrpSpPr/>
          <p:nvPr/>
        </p:nvGrpSpPr>
        <p:grpSpPr>
          <a:xfrm>
            <a:off x="533400" y="3322637"/>
            <a:ext cx="3505200" cy="3001962"/>
            <a:chOff x="1626" y="1932"/>
            <a:chExt cx="3476" cy="2930"/>
          </a:xfrm>
        </p:grpSpPr>
        <p:pic>
          <p:nvPicPr>
            <p:cNvPr id="227" name="Google Shape;22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45"/>
            <p:cNvSpPr txBox="1"/>
            <p:nvPr/>
          </p:nvSpPr>
          <p:spPr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400"/>
                <a:buFont typeface="Times New Roman"/>
                <a:buNone/>
              </a:pPr>
              <a:r>
                <a:rPr b="1" i="1" lang="en-US" sz="14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p</a:t>
              </a:r>
              <a:r>
                <a:rPr b="1" baseline="-25000" i="1" lang="en-US" sz="14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1" i="1" sz="1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</a:t>
              </a:r>
              <a:endParaRPr/>
            </a:p>
          </p:txBody>
        </p:sp>
        <p:sp>
          <p:nvSpPr>
            <p:cNvPr id="229" name="Google Shape;229;p45"/>
            <p:cNvSpPr txBox="1"/>
            <p:nvPr/>
          </p:nvSpPr>
          <p:spPr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400"/>
                <a:buFont typeface="Times New Roman"/>
                <a:buNone/>
              </a:pPr>
              <a:r>
                <a:rPr b="1" i="1" lang="en-US" sz="14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p</a:t>
              </a:r>
              <a:r>
                <a:rPr b="1" baseline="-25000" i="1" lang="en-US" sz="14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1" i="1" sz="1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×</a:t>
              </a:r>
              <a:endParaRPr/>
            </a:p>
          </p:txBody>
        </p:sp>
      </p:grpSp>
      <p:sp>
        <p:nvSpPr>
          <p:cNvPr id="230" name="Google Shape;230;p45"/>
          <p:cNvSpPr txBox="1"/>
          <p:nvPr/>
        </p:nvSpPr>
        <p:spPr>
          <a:xfrm>
            <a:off x="5181600" y="4114800"/>
            <a:ext cx="33528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NN approach, p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 considered as outlier, while LOF approach find both p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p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outliers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Clustering-Based</a:t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411162" y="1143000"/>
            <a:ext cx="4491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 the data into groups of different density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points in small cluster as candidate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distance between candidate points and non-candidate clusters.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candidate points are far from all other non-candidate points, they are outliers</a:t>
            </a:r>
            <a:endParaRPr/>
          </a:p>
        </p:txBody>
      </p:sp>
      <p:grpSp>
        <p:nvGrpSpPr>
          <p:cNvPr id="237" name="Google Shape;237;p46"/>
          <p:cNvGrpSpPr/>
          <p:nvPr/>
        </p:nvGrpSpPr>
        <p:grpSpPr>
          <a:xfrm>
            <a:off x="5181600" y="1954212"/>
            <a:ext cx="3733800" cy="3074987"/>
            <a:chOff x="3264" y="1231"/>
            <a:chExt cx="2352" cy="1937"/>
          </a:xfrm>
        </p:grpSpPr>
        <p:pic>
          <p:nvPicPr>
            <p:cNvPr id="238" name="Google Shape;238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46"/>
            <p:cNvSpPr/>
            <p:nvPr/>
          </p:nvSpPr>
          <p:spPr>
            <a:xfrm>
              <a:off x="3552" y="2011"/>
              <a:ext cx="112" cy="102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6"/>
            <p:cNvSpPr/>
            <p:nvPr/>
          </p:nvSpPr>
          <p:spPr>
            <a:xfrm>
              <a:off x="4752" y="1957"/>
              <a:ext cx="112" cy="102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6"/>
            <p:cNvSpPr/>
            <p:nvPr/>
          </p:nvSpPr>
          <p:spPr>
            <a:xfrm>
              <a:off x="5424" y="2683"/>
              <a:ext cx="112" cy="102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6"/>
            <p:cNvSpPr/>
            <p:nvPr/>
          </p:nvSpPr>
          <p:spPr>
            <a:xfrm>
              <a:off x="4016" y="2779"/>
              <a:ext cx="112" cy="102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6"/>
            <p:cNvSpPr/>
            <p:nvPr/>
          </p:nvSpPr>
          <p:spPr>
            <a:xfrm>
              <a:off x="3392" y="1771"/>
              <a:ext cx="112" cy="102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46"/>
            <p:cNvCxnSpPr/>
            <p:nvPr/>
          </p:nvCxnSpPr>
          <p:spPr>
            <a:xfrm flipH="1">
              <a:off x="4224" y="2011"/>
              <a:ext cx="576" cy="96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5" name="Google Shape;245;p46"/>
            <p:cNvCxnSpPr/>
            <p:nvPr/>
          </p:nvCxnSpPr>
          <p:spPr>
            <a:xfrm>
              <a:off x="4800" y="2011"/>
              <a:ext cx="48" cy="768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Google Shape;246;p46"/>
            <p:cNvCxnSpPr/>
            <p:nvPr/>
          </p:nvCxnSpPr>
          <p:spPr>
            <a:xfrm flipH="1" rot="10800000">
              <a:off x="4800" y="1627"/>
              <a:ext cx="384" cy="384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" name="Google Shape;247;p46"/>
            <p:cNvCxnSpPr/>
            <p:nvPr/>
          </p:nvCxnSpPr>
          <p:spPr>
            <a:xfrm>
              <a:off x="4800" y="2011"/>
              <a:ext cx="672" cy="720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Google Shape;248;p46"/>
            <p:cNvCxnSpPr/>
            <p:nvPr/>
          </p:nvCxnSpPr>
          <p:spPr>
            <a:xfrm flipH="1">
              <a:off x="3744" y="2011"/>
              <a:ext cx="1056" cy="336"/>
            </a:xfrm>
            <a:prstGeom prst="straightConnector1">
              <a:avLst/>
            </a:prstGeom>
            <a:noFill/>
            <a:ln cap="flat" cmpd="sng" w="15875">
              <a:solidFill>
                <a:srgbClr val="800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Anomaly/Outlier Detection</a:t>
            </a:r>
            <a:endParaRPr/>
          </a:p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anomalies/outliers?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data points that are considerably different than the remainder of the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Variants of Anomaly/Outlier Detection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database D, find all the data points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D with anomaly scores greater than some threshold 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database D, find all the data points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∈ D having the top-n largest anomaly scores f(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database D, containing mostly normal (but unlabeled) data points, and a test point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compute the anomaly score of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respect to 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fraud detection, telecommunication fraud detection, network intrusion detection, fault detection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Rate Fallacy</a:t>
            </a:r>
            <a:endParaRPr/>
          </a:p>
        </p:txBody>
      </p:sp>
      <p:sp>
        <p:nvSpPr>
          <p:cNvPr id="254" name="Google Shape;254;p47"/>
          <p:cNvSpPr txBox="1"/>
          <p:nvPr>
            <p:ph idx="1" type="body"/>
          </p:nvPr>
        </p:nvSpPr>
        <p:spPr>
          <a:xfrm>
            <a:off x="411162" y="1143000"/>
            <a:ext cx="40830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 theorem: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generally:</a:t>
            </a:r>
            <a:endParaRPr/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86200"/>
            <a:ext cx="6248400" cy="146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676400"/>
            <a:ext cx="3886200" cy="119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Rate Fallacy (Axelsson, 1999)</a:t>
            </a:r>
            <a:endParaRPr/>
          </a:p>
        </p:txBody>
      </p:sp>
      <p:pic>
        <p:nvPicPr>
          <p:cNvPr id="262" name="Google Shape;262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47800"/>
            <a:ext cx="7543800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Rate Fallacy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5875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the test is 99% certain, your chance of having the disease is 1/100, because the population of healthy people is much larger than sick people</a:t>
            </a:r>
            <a:endParaRPr/>
          </a:p>
        </p:txBody>
      </p:sp>
      <p:pic>
        <p:nvPicPr>
          <p:cNvPr id="269" name="Google Shape;269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6324600" cy="101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133600"/>
            <a:ext cx="7086600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81000" y="1524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 Rate Fallacy in Intrusion Detection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I: intrusive behavior,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¬I: non-intrusive behavior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A: alarm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¬A: no alarm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rate (true positive rate): P(A|I)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alarm rate: P(A|¬I)</a:t>
            </a:r>
            <a:endParaRPr/>
          </a:p>
          <a:p>
            <a:pPr indent="-101600" lvl="4" marL="2057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is to maximize both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detection rate, P(I|A) 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P(¬I|¬A)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Detection Rate vs False Alarm Rate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5875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alarm rate becomes more dominant if P(I) is very low</a:t>
            </a:r>
            <a:endParaRPr/>
          </a:p>
        </p:txBody>
      </p:sp>
      <p:pic>
        <p:nvPicPr>
          <p:cNvPr id="283" name="Google Shape;283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066800"/>
            <a:ext cx="5867400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2209800"/>
            <a:ext cx="32766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1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3352800"/>
            <a:ext cx="5486400" cy="10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Detection Rate vs False Alarm Rate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411162" y="1143000"/>
            <a:ext cx="83185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778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Axelsson: We need a very low false alarm rate to achieve a reasonable Bayesian detection rate</a:t>
            </a:r>
            <a:endParaRPr/>
          </a:p>
        </p:txBody>
      </p:sp>
      <p:pic>
        <p:nvPicPr>
          <p:cNvPr id="292" name="Google Shape;292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448"/>
          <a:stretch/>
        </p:blipFill>
        <p:spPr>
          <a:xfrm>
            <a:off x="1143000" y="990600"/>
            <a:ext cx="67818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Importance of Anomaly Detection</a:t>
            </a:r>
            <a:endParaRPr/>
          </a:p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11162" y="1143000"/>
            <a:ext cx="4237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Ozone Depletion History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1985 three researchers (Farman, Gardinar and Shanklin) were puzzled by data gathered by the British Antarctic Survey showing that ozone levels for Antarctica had dropped 10% below normal levels</a:t>
            </a:r>
            <a:endParaRPr/>
          </a:p>
          <a:p>
            <a:pPr indent="-139700" lvl="4" marL="20574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did the Nimbus 7 satellite, which had instruments aboard for recording ozone levels, not record similarly low ozone concentrations? </a:t>
            </a:r>
            <a:endParaRPr/>
          </a:p>
          <a:p>
            <a:pPr indent="-139700" lvl="4" marL="205740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ozone concentrations recorded by the satellite were so low they were being treated as outliers by a computer program and discarded!</a:t>
            </a:r>
            <a:endParaRPr/>
          </a:p>
        </p:txBody>
      </p:sp>
      <p:sp>
        <p:nvSpPr>
          <p:cNvPr id="119" name="Google Shape;119;p30"/>
          <p:cNvSpPr txBox="1"/>
          <p:nvPr/>
        </p:nvSpPr>
        <p:spPr>
          <a:xfrm>
            <a:off x="4724400" y="5257800"/>
            <a:ext cx="4343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Sources: 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http://exploringdata.cqu.edu.au/ozone.html  </a:t>
            </a:r>
            <a:b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http://www.epa.gov/ozone/science/hole/size.html</a:t>
            </a:r>
            <a:endParaRPr/>
          </a:p>
        </p:txBody>
      </p:sp>
      <p:pic>
        <p:nvPicPr>
          <p:cNvPr id="120" name="Google Shape;12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1925" y="1371600"/>
            <a:ext cx="3116262" cy="3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Anomaly Detection</a:t>
            </a:r>
            <a:endParaRPr/>
          </a:p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outliers are there in the data?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is unsupervised</a:t>
            </a:r>
            <a:endParaRPr/>
          </a:p>
          <a:p>
            <a:pPr indent="-88900" lvl="2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Validation can be quite challenging (just like for clustering)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needle in a haystack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assumption: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considerably more “normal” observations than “abnormal” observations (outliers/anomalies) in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025" y="2590800"/>
            <a:ext cx="43719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2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Anomaly Detection Schemes </a:t>
            </a:r>
            <a:endParaRPr/>
          </a:p>
        </p:txBody>
      </p:sp>
      <p:sp>
        <p:nvSpPr>
          <p:cNvPr id="133" name="Google Shape;133;p32"/>
          <p:cNvSpPr txBox="1"/>
          <p:nvPr>
            <p:ph idx="1" type="body"/>
          </p:nvPr>
        </p:nvSpPr>
        <p:spPr>
          <a:xfrm>
            <a:off x="411162" y="1143000"/>
            <a:ext cx="85804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Steps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profile of the “normal” behavior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can be patterns or summary statistics for the overall population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“normal” profile to detect anomalies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260"/>
              <a:buFont typeface="Noto Sans Symbols"/>
              <a:buChar char="◆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Anomalies are observations whose characteristics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 significantly from the normal profile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anomaly detection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&amp; Statistical-based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Distance-based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7B9C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Model-based</a:t>
            </a:r>
            <a:endParaRPr/>
          </a:p>
        </p:txBody>
      </p:sp>
      <p:sp>
        <p:nvSpPr>
          <p:cNvPr id="134" name="Google Shape;134;p32"/>
          <p:cNvSpPr/>
          <p:nvPr/>
        </p:nvSpPr>
        <p:spPr>
          <a:xfrm>
            <a:off x="5334000" y="4114800"/>
            <a:ext cx="177800" cy="161925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7467600" y="3810000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/>
          <p:nvPr/>
        </p:nvSpPr>
        <p:spPr>
          <a:xfrm>
            <a:off x="8839200" y="5334000"/>
            <a:ext cx="177800" cy="161925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2"/>
          <p:cNvSpPr/>
          <p:nvPr/>
        </p:nvSpPr>
        <p:spPr>
          <a:xfrm>
            <a:off x="6172200" y="5486400"/>
            <a:ext cx="177800" cy="161925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5029200" y="3581400"/>
            <a:ext cx="177800" cy="161925"/>
          </a:xfrm>
          <a:prstGeom prst="ellipse">
            <a:avLst/>
          </a:prstGeom>
          <a:noFill/>
          <a:ln cap="flat" cmpd="sng" w="190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Graphical Approaches</a:t>
            </a:r>
            <a:endParaRPr/>
          </a:p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 (1-D), Scatter plot (2-D), Spin plot (3-D)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consuming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</a:t>
            </a:r>
            <a:endParaRPr/>
          </a:p>
        </p:txBody>
      </p:sp>
      <p:pic>
        <p:nvPicPr>
          <p:cNvPr id="145" name="Google Shape;14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0" y="3656012"/>
            <a:ext cx="2576512" cy="249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281237"/>
            <a:ext cx="3511550" cy="341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Convex Hull Method</a:t>
            </a:r>
            <a:endParaRPr/>
          </a:p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 points are assumed to be outliers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convex hull method to detect extreme values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outlier occurs in the middle of the data?</a:t>
            </a:r>
            <a:endParaRPr/>
          </a:p>
        </p:txBody>
      </p:sp>
      <p:pic>
        <p:nvPicPr>
          <p:cNvPr id="153" name="Google Shape;15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50" y="2286000"/>
            <a:ext cx="6626225" cy="296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Statistical Approaches</a:t>
            </a:r>
            <a:endParaRPr/>
          </a:p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parametric model describing the distribution of the data (e.g., normal distribution) </a:t>
            </a:r>
            <a:endParaRPr/>
          </a:p>
          <a:p>
            <a:pPr indent="-101600" lvl="4" marL="2057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a statistical test that depends on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of distribution (e.g., mean, variance)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expected outliers (confidence limit)</a:t>
            </a:r>
            <a:endParaRPr/>
          </a:p>
        </p:txBody>
      </p:sp>
      <p:pic>
        <p:nvPicPr>
          <p:cNvPr id="160" name="Google Shape;1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191000"/>
            <a:ext cx="3733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Grubbs’ Test</a:t>
            </a:r>
            <a:endParaRPr/>
          </a:p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411162" y="1143000"/>
            <a:ext cx="8318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outliers in univariate data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data comes from normal distribution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Detects one outlier at a time, remove the outlier, and repeat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outlier in data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at least one outlier</a:t>
            </a:r>
            <a:endParaRPr/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Grubbs’ test statistic: </a:t>
            </a:r>
            <a:endParaRPr/>
          </a:p>
          <a:p>
            <a:pPr indent="-15875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 H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if:</a:t>
            </a:r>
            <a:endParaRPr/>
          </a:p>
        </p:txBody>
      </p:sp>
      <p:pic>
        <p:nvPicPr>
          <p:cNvPr id="167" name="Google Shape;167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962400"/>
            <a:ext cx="2286000" cy="102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5186362"/>
            <a:ext cx="3886200" cy="121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8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0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