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  <p:sldMasterId id="2147483666" r:id="rId11"/>
    <p:sldMasterId id="2147483667" r:id="rId12"/>
    <p:sldMasterId id="2147483668" r:id="rId13"/>
    <p:sldMasterId id="2147483669" r:id="rId14"/>
    <p:sldMasterId id="2147483670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</p:sldIdLst>
  <p:sldSz cy="6858000" cx="9144000"/>
  <p:notesSz cx="7315200" cy="9601200"/>
  <p:embeddedFontLst>
    <p:embeddedFont>
      <p:font typeface="Tahoma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736">
          <p15:clr>
            <a:srgbClr val="000000"/>
          </p15:clr>
        </p15:guide>
      </p15:sldGuideLst>
    </p:ext>
    <p:ext uri="{2D200454-40CA-4A62-9FC3-DE9A4176ACB9}">
      <p15:notesGuideLst>
        <p15:guide id="1" orient="horz" pos="3025">
          <p15:clr>
            <a:srgbClr val="000000"/>
          </p15:clr>
        </p15:guide>
        <p15:guide id="2" pos="2305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73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5" orient="horz"/>
        <p:guide pos="230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4.xml"/><Relationship Id="rId42" Type="http://schemas.openxmlformats.org/officeDocument/2006/relationships/slide" Target="slides/slide26.xml"/><Relationship Id="rId41" Type="http://schemas.openxmlformats.org/officeDocument/2006/relationships/slide" Target="slides/slide25.xml"/><Relationship Id="rId44" Type="http://schemas.openxmlformats.org/officeDocument/2006/relationships/slide" Target="slides/slide28.xml"/><Relationship Id="rId43" Type="http://schemas.openxmlformats.org/officeDocument/2006/relationships/slide" Target="slides/slide27.xml"/><Relationship Id="rId46" Type="http://schemas.openxmlformats.org/officeDocument/2006/relationships/slide" Target="slides/slide30.xml"/><Relationship Id="rId45" Type="http://schemas.openxmlformats.org/officeDocument/2006/relationships/slide" Target="slides/slide2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2.xml"/><Relationship Id="rId47" Type="http://schemas.openxmlformats.org/officeDocument/2006/relationships/slide" Target="slides/slide31.xml"/><Relationship Id="rId49" Type="http://schemas.openxmlformats.org/officeDocument/2006/relationships/slide" Target="slides/slide33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33" Type="http://schemas.openxmlformats.org/officeDocument/2006/relationships/slide" Target="slides/slide17.xml"/><Relationship Id="rId32" Type="http://schemas.openxmlformats.org/officeDocument/2006/relationships/slide" Target="slides/slide16.xml"/><Relationship Id="rId35" Type="http://schemas.openxmlformats.org/officeDocument/2006/relationships/slide" Target="slides/slide19.xml"/><Relationship Id="rId34" Type="http://schemas.openxmlformats.org/officeDocument/2006/relationships/slide" Target="slides/slide18.xml"/><Relationship Id="rId37" Type="http://schemas.openxmlformats.org/officeDocument/2006/relationships/slide" Target="slides/slide21.xml"/><Relationship Id="rId36" Type="http://schemas.openxmlformats.org/officeDocument/2006/relationships/slide" Target="slides/slide20.xml"/><Relationship Id="rId39" Type="http://schemas.openxmlformats.org/officeDocument/2006/relationships/slide" Target="slides/slide23.xml"/><Relationship Id="rId38" Type="http://schemas.openxmlformats.org/officeDocument/2006/relationships/slide" Target="slides/slide22.xml"/><Relationship Id="rId20" Type="http://schemas.openxmlformats.org/officeDocument/2006/relationships/slide" Target="slides/slide4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29" Type="http://schemas.openxmlformats.org/officeDocument/2006/relationships/slide" Target="slides/slide13.xml"/><Relationship Id="rId51" Type="http://schemas.openxmlformats.org/officeDocument/2006/relationships/slide" Target="slides/slide35.xml"/><Relationship Id="rId50" Type="http://schemas.openxmlformats.org/officeDocument/2006/relationships/slide" Target="slides/slide34.xml"/><Relationship Id="rId53" Type="http://schemas.openxmlformats.org/officeDocument/2006/relationships/slide" Target="slides/slide37.xml"/><Relationship Id="rId52" Type="http://schemas.openxmlformats.org/officeDocument/2006/relationships/slide" Target="slides/slide36.xml"/><Relationship Id="rId11" Type="http://schemas.openxmlformats.org/officeDocument/2006/relationships/slideMaster" Target="slideMasters/slideMaster8.xml"/><Relationship Id="rId55" Type="http://schemas.openxmlformats.org/officeDocument/2006/relationships/font" Target="fonts/Tahoma-bold.fntdata"/><Relationship Id="rId10" Type="http://schemas.openxmlformats.org/officeDocument/2006/relationships/slideMaster" Target="slideMasters/slideMaster7.xml"/><Relationship Id="rId54" Type="http://schemas.openxmlformats.org/officeDocument/2006/relationships/font" Target="fonts/Tahoma-regular.fntdata"/><Relationship Id="rId13" Type="http://schemas.openxmlformats.org/officeDocument/2006/relationships/slideMaster" Target="slideMasters/slideMaster10.xml"/><Relationship Id="rId12" Type="http://schemas.openxmlformats.org/officeDocument/2006/relationships/slideMaster" Target="slideMasters/slideMaster9.xml"/><Relationship Id="rId15" Type="http://schemas.openxmlformats.org/officeDocument/2006/relationships/slideMaster" Target="slideMasters/slideMaster12.xml"/><Relationship Id="rId14" Type="http://schemas.openxmlformats.org/officeDocument/2006/relationships/slideMaster" Target="slideMasters/slideMaster11.xml"/><Relationship Id="rId17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9" Type="http://schemas.openxmlformats.org/officeDocument/2006/relationships/slide" Target="slides/slide3.xml"/><Relationship Id="rId1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200" lIns="100425" spcFirstLastPara="1" rIns="100425" wrap="square" tIns="50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1262062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74725" y="4560887"/>
            <a:ext cx="5365750" cy="431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7475" lIns="95000" spcFirstLastPara="1" rIns="95000" wrap="square" tIns="4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979612" y="-425450"/>
            <a:ext cx="5181600" cy="8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title"/>
          </p:nvPr>
        </p:nvSpPr>
        <p:spPr>
          <a:xfrm rot="5400000">
            <a:off x="4600576" y="2195513"/>
            <a:ext cx="6172200" cy="20859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" type="body"/>
          </p:nvPr>
        </p:nvSpPr>
        <p:spPr>
          <a:xfrm rot="5400000">
            <a:off x="350044" y="183356"/>
            <a:ext cx="6172200" cy="611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400"/>
              </a:spcBef>
              <a:spcAft>
                <a:spcPts val="0"/>
              </a:spcAft>
              <a:buSzPts val="1260"/>
              <a:buNone/>
              <a:defRPr sz="1800"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8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60"/>
              <a:buNone/>
              <a:defRPr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64661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3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3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81000" lvl="0" marL="457200" algn="l">
              <a:spcBef>
                <a:spcPts val="32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406400" lvl="1" marL="914400" algn="l">
              <a:spcBef>
                <a:spcPts val="4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35280" lvl="2" marL="1371600" algn="l">
              <a:spcBef>
                <a:spcPts val="400"/>
              </a:spcBef>
              <a:spcAft>
                <a:spcPts val="0"/>
              </a:spcAft>
              <a:buSzPts val="1680"/>
              <a:buChar char="◆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16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9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16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11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0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9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3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12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5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9" name="Google Shape;19;p5"/>
          <p:cNvGrpSpPr/>
          <p:nvPr/>
        </p:nvGrpSpPr>
        <p:grpSpPr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20" name="Google Shape;20;p5"/>
            <p:cNvSpPr txBox="1"/>
            <p:nvPr/>
          </p:nvSpPr>
          <p:spPr>
            <a:xfrm>
              <a:off x="264" y="788"/>
              <a:ext cx="5232" cy="61"/>
            </a:xfrm>
            <a:prstGeom prst="rect">
              <a:avLst/>
            </a:prstGeom>
            <a:gradFill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"/>
            <p:cNvSpPr txBox="1"/>
            <p:nvPr/>
          </p:nvSpPr>
          <p:spPr>
            <a:xfrm>
              <a:off x="264" y="881"/>
              <a:ext cx="5232" cy="31"/>
            </a:xfrm>
            <a:prstGeom prst="rect">
              <a:avLst/>
            </a:prstGeom>
            <a:gradFill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5"/>
          <p:cNvGrpSpPr/>
          <p:nvPr/>
        </p:nvGrpSpPr>
        <p:grpSpPr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23" name="Google Shape;23;p5"/>
            <p:cNvSpPr txBox="1"/>
            <p:nvPr/>
          </p:nvSpPr>
          <p:spPr>
            <a:xfrm>
              <a:off x="288" y="3408"/>
              <a:ext cx="5280" cy="19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"/>
            <p:cNvSpPr txBox="1"/>
            <p:nvPr/>
          </p:nvSpPr>
          <p:spPr>
            <a:xfrm>
              <a:off x="288" y="3408"/>
              <a:ext cx="5269" cy="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© Tan,Steinbach, Kumar 	    	Introduction to Data Mining        		      4/18/2004               </a:t>
              </a:r>
              <a:fld id="{00000000-1234-1234-1234-123412341234}" type="slidenum"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32.png"/><Relationship Id="rId6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Relationship Id="rId4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>
            <a:off x="228600" y="0"/>
            <a:ext cx="8763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</a:t>
            </a:r>
            <a:b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 Analysis: Advanced Concepts </a:t>
            </a:r>
            <a:b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Algorithms</a:t>
            </a:r>
            <a:endParaRPr/>
          </a:p>
        </p:txBody>
      </p:sp>
      <p:sp>
        <p:nvSpPr>
          <p:cNvPr id="88" name="Google Shape;88;p24"/>
          <p:cNvSpPr txBox="1"/>
          <p:nvPr/>
        </p:nvSpPr>
        <p:spPr>
          <a:xfrm>
            <a:off x="381000" y="2159000"/>
            <a:ext cx="8229600" cy="38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Notes for Chapter 9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Data Mining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Tan, Steinbach, Kumar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24"/>
          <p:cNvGrpSpPr/>
          <p:nvPr/>
        </p:nvGrpSpPr>
        <p:grpSpPr>
          <a:xfrm>
            <a:off x="304800" y="1524000"/>
            <a:ext cx="8534400" cy="152400"/>
            <a:chOff x="264" y="788"/>
            <a:chExt cx="5232" cy="124"/>
          </a:xfrm>
        </p:grpSpPr>
        <p:sp>
          <p:nvSpPr>
            <p:cNvPr id="90" name="Google Shape;90;p24"/>
            <p:cNvSpPr txBox="1"/>
            <p:nvPr/>
          </p:nvSpPr>
          <p:spPr>
            <a:xfrm>
              <a:off x="264" y="788"/>
              <a:ext cx="5232" cy="61"/>
            </a:xfrm>
            <a:prstGeom prst="rect">
              <a:avLst/>
            </a:prstGeom>
            <a:gradFill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4"/>
            <p:cNvSpPr txBox="1"/>
            <p:nvPr/>
          </p:nvSpPr>
          <p:spPr>
            <a:xfrm>
              <a:off x="264" y="881"/>
              <a:ext cx="5232" cy="31"/>
            </a:xfrm>
            <a:prstGeom prst="rect">
              <a:avLst/>
            </a:prstGeom>
            <a:gradFill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Graph-Based Clustering: Sparsification …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639762" y="1143000"/>
            <a:ext cx="8001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 may work better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Sparsification techniques keep the connections to the most similar (nearest) neighbors of a point while breaking the connections to less similar points. 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nearest neighbors of a point tend to belong to the same class as the point itself.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reduces the impact of noise and outliers and sharpens the distinction between clusters.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-215900" lvl="4" marL="2171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334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Sparsification facilitates the use of graph partitioning algorithms (or algorithms based on graph partitioning algorithms. 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Chameleon  and Hypergraph-based Clustering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Sparsification in the Clustering Process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639762" y="1143000"/>
            <a:ext cx="8001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09575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95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5334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4"/>
          <p:cNvSpPr txBox="1"/>
          <p:nvPr/>
        </p:nvSpPr>
        <p:spPr>
          <a:xfrm>
            <a:off x="1600200" y="29257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34"/>
          <p:cNvPicPr preferRelativeResize="0"/>
          <p:nvPr/>
        </p:nvPicPr>
        <p:blipFill rotWithShape="1">
          <a:blip r:embed="rId3">
            <a:alphaModFix/>
          </a:blip>
          <a:srcRect b="0" l="940" r="5917" t="0"/>
          <a:stretch/>
        </p:blipFill>
        <p:spPr>
          <a:xfrm>
            <a:off x="152400" y="2362200"/>
            <a:ext cx="8686800" cy="1579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Current Merging Schemes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Existing merging schemes in hierarchical clustering algorithms are static in nature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or CURE: </a:t>
            </a:r>
            <a:endParaRPr/>
          </a:p>
          <a:p>
            <a:pPr indent="-8890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merge two clusters based on their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closeness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(or minimum distance)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GROUP-AVERAGE:</a:t>
            </a:r>
            <a:endParaRPr/>
          </a:p>
          <a:p>
            <a:pPr indent="-8890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merge two clusters based on their average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connectivity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Current Merging Schemes</a:t>
            </a:r>
            <a:endParaRPr/>
          </a:p>
        </p:txBody>
      </p:sp>
      <p:pic>
        <p:nvPicPr>
          <p:cNvPr id="201" name="Google Shape;20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7137" y="1447800"/>
            <a:ext cx="5072062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1600200"/>
            <a:ext cx="1395412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609600" y="5410200"/>
            <a:ext cx="22098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Closeness schemes will merge (a) and (b)</a:t>
            </a:r>
            <a:endParaRPr/>
          </a:p>
        </p:txBody>
      </p:sp>
      <p:sp>
        <p:nvSpPr>
          <p:cNvPr id="204" name="Google Shape;204;p36"/>
          <p:cNvSpPr txBox="1"/>
          <p:nvPr/>
        </p:nvSpPr>
        <p:spPr>
          <a:xfrm>
            <a:off x="762000" y="1752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762000" y="2209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endParaRPr/>
          </a:p>
        </p:txBody>
      </p:sp>
      <p:sp>
        <p:nvSpPr>
          <p:cNvPr id="206" name="Google Shape;206;p36"/>
          <p:cNvSpPr txBox="1"/>
          <p:nvPr/>
        </p:nvSpPr>
        <p:spPr>
          <a:xfrm>
            <a:off x="4572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(c)</a:t>
            </a:r>
            <a:endParaRPr/>
          </a:p>
        </p:txBody>
      </p:sp>
      <p:sp>
        <p:nvSpPr>
          <p:cNvPr id="207" name="Google Shape;207;p36"/>
          <p:cNvSpPr txBox="1"/>
          <p:nvPr/>
        </p:nvSpPr>
        <p:spPr>
          <a:xfrm>
            <a:off x="457200" y="441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(d)</a:t>
            </a:r>
            <a:endParaRPr/>
          </a:p>
        </p:txBody>
      </p:sp>
      <p:sp>
        <p:nvSpPr>
          <p:cNvPr id="208" name="Google Shape;208;p36"/>
          <p:cNvSpPr txBox="1"/>
          <p:nvPr/>
        </p:nvSpPr>
        <p:spPr>
          <a:xfrm>
            <a:off x="5105400" y="5410200"/>
            <a:ext cx="28194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connectivity schemes will merge (c) and (d)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152400" y="1524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Chameleon: Clustering Using Dynamic Modeling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487362" y="1143000"/>
            <a:ext cx="8178800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 to the characteristics of the data set to find the natural clusters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dynamic model to measure the similarity between clusters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property is the relative closeness and relative inter-connectivity of the cluster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clusters are combined if the resulting cluster shares certain </a:t>
            </a:r>
            <a: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the constituent clusters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merging scheme preserves </a:t>
            </a:r>
            <a: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self-similarity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2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7B9C"/>
              </a:buClr>
              <a:buSzPts val="12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areas of application is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spatial data</a:t>
            </a:r>
            <a:endParaRPr/>
          </a:p>
        </p:txBody>
      </p:sp>
      <p:pic>
        <p:nvPicPr>
          <p:cNvPr id="215" name="Google Shape;215;p37"/>
          <p:cNvPicPr preferRelativeResize="0"/>
          <p:nvPr/>
        </p:nvPicPr>
        <p:blipFill rotWithShape="1">
          <a:blip r:embed="rId3">
            <a:alphaModFix/>
          </a:blip>
          <a:srcRect b="62022" l="0" r="30833" t="0"/>
          <a:stretch/>
        </p:blipFill>
        <p:spPr>
          <a:xfrm>
            <a:off x="2133600" y="4724400"/>
            <a:ext cx="3581400" cy="9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Characteristics of Spatial Data Sets</a:t>
            </a:r>
            <a:endParaRPr/>
          </a:p>
        </p:txBody>
      </p:sp>
      <p:pic>
        <p:nvPicPr>
          <p:cNvPr id="221" name="Google Shape;22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1905000"/>
            <a:ext cx="3124200" cy="18462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22" name="Google Shape;222;p38"/>
          <p:cNvSpPr txBox="1"/>
          <p:nvPr/>
        </p:nvSpPr>
        <p:spPr>
          <a:xfrm>
            <a:off x="381000" y="1676400"/>
            <a:ext cx="5029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5425" lvl="1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 are defined as densely populated regions of the space</a:t>
            </a:r>
            <a:endParaRPr/>
          </a:p>
          <a:p>
            <a:pPr indent="-161925" lvl="1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1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Clusters have arbitrary shapes, orientation, and non-uniform sizes</a:t>
            </a:r>
            <a:b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1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 in densities across clusters and variation in density within clusters</a:t>
            </a:r>
            <a:b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1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Existence of special artifacts (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streaks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noise</a:t>
            </a:r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0" y="3962400"/>
            <a:ext cx="3124200" cy="18526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24" name="Google Shape;224;p38"/>
          <p:cNvSpPr txBox="1"/>
          <p:nvPr/>
        </p:nvSpPr>
        <p:spPr>
          <a:xfrm>
            <a:off x="762000" y="4648200"/>
            <a:ext cx="4546600" cy="91598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 Rounded"/>
              <a:buNone/>
            </a:pPr>
            <a:r>
              <a:rPr b="1" i="0" lang="en-US" sz="1800" u="none">
                <a:solidFill>
                  <a:srgbClr val="CC33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The clustering algorithm must address the above characteristics and also require minimal supervision</a:t>
            </a: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Chameleon:  Steps</a:t>
            </a:r>
            <a:endParaRPr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Preprocessing Step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 the Data by a Graph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set of points, construct the k-nearest-neighbor (k-NN) graph to capture the relationship between a point and its k nearest neighbors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of neighborhood is captured dynamically (even if region is sparse)</a:t>
            </a:r>
            <a:endParaRPr/>
          </a:p>
          <a:p>
            <a:pPr indent="-101600" lvl="4" marL="2057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Phase 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Use a multilevel graph partitioning algorithm on the graph to find a large number of clusters of well-connected vertices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cluster should contain mostly points from one “true” cluster, i.e., is a sub-cluster of a “real” cluster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Chameleon:  Steps … </a:t>
            </a:r>
            <a:endParaRPr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Phase 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Use Hierarchical Agglomerative Clustering to merge sub-clusters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clusters are combined if 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resulting cluster shares certain properties with the constituent clusters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key properties used to model cluster similarity:</a:t>
            </a:r>
            <a:endParaRPr/>
          </a:p>
          <a:p>
            <a:pPr indent="-8890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rgbClr val="1C5A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Relative Interconnectivity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Absolute interconnectivity of two clusters normalized by the internal connectivity of the clusters</a:t>
            </a:r>
            <a:endParaRPr/>
          </a:p>
          <a:p>
            <a:pPr indent="-177800" lvl="3" marL="1600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2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rgbClr val="1C5A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Relative Closeness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Absolute closeness of two clusters normalized by the internal closeness of the clusters</a:t>
            </a:r>
            <a:endParaRPr/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Experimental Results: </a:t>
            </a:r>
            <a:r>
              <a:rPr b="1" i="0" lang="en-US" sz="3200" u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CHAMELEON</a:t>
            </a:r>
            <a:endParaRPr/>
          </a:p>
        </p:txBody>
      </p:sp>
      <p:pic>
        <p:nvPicPr>
          <p:cNvPr id="242" name="Google Shape;24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371600"/>
            <a:ext cx="7112000" cy="47545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Experimental Results: </a:t>
            </a:r>
            <a:r>
              <a:rPr b="1" i="0" lang="en-US" sz="3200" u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CHAMELEON</a:t>
            </a:r>
            <a:endParaRPr/>
          </a:p>
        </p:txBody>
      </p:sp>
      <p:pic>
        <p:nvPicPr>
          <p:cNvPr id="248" name="Google Shape;24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239837"/>
            <a:ext cx="6781800" cy="4856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Clustering: Revisited</a:t>
            </a:r>
            <a:endParaRPr/>
          </a:p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nested clusters</a:t>
            </a:r>
            <a:endParaRPr/>
          </a:p>
          <a:p>
            <a:pPr indent="-177800" lvl="4" marL="2057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Agglomerative clustering algorithms vary in terms of how the proximity of two clusters are computed</a:t>
            </a:r>
            <a:endParaRPr/>
          </a:p>
          <a:p>
            <a:pPr indent="-8890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MIN (single link): susceptible to noise/outliers</a:t>
            </a:r>
            <a:endParaRPr/>
          </a:p>
          <a:p>
            <a:pPr indent="-8890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MAX/GROUP AVERAGE: 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may not work well with non-globular clusters</a:t>
            </a:r>
            <a:endParaRPr/>
          </a:p>
          <a:p>
            <a:pPr indent="-177800" lvl="4" marL="2057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CURE algorithm tries to handle both problems</a:t>
            </a:r>
            <a:endParaRPr/>
          </a:p>
          <a:p>
            <a:pPr indent="-177800" lvl="4" marL="2057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starts with a proximity matrix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type of graph-based algorithm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type="title"/>
          </p:nvPr>
        </p:nvSpPr>
        <p:spPr>
          <a:xfrm>
            <a:off x="381000" y="1524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Experimental Results: </a:t>
            </a:r>
            <a:r>
              <a:rPr b="1" i="0" lang="en-US" sz="3200" u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CURE (</a:t>
            </a:r>
            <a:r>
              <a:rPr b="1" i="1" lang="en-US" sz="3200" u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10 clusters</a:t>
            </a:r>
            <a:r>
              <a:rPr b="1" i="0" lang="en-US" sz="3200" u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371600"/>
            <a:ext cx="6764337" cy="47577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381000" y="1524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Experimental Results: </a:t>
            </a:r>
            <a:r>
              <a:rPr b="1" i="0" lang="en-US" sz="3200" u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CURE (</a:t>
            </a:r>
            <a:r>
              <a:rPr b="1" i="1" lang="en-US" sz="3200" u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15 clusters</a:t>
            </a:r>
            <a:r>
              <a:rPr b="1" i="0" lang="en-US" sz="3200" u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endParaRPr/>
          </a:p>
        </p:txBody>
      </p:sp>
      <p:pic>
        <p:nvPicPr>
          <p:cNvPr id="260" name="Google Shape;26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344612"/>
            <a:ext cx="6664325" cy="47513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Experimental Results: </a:t>
            </a:r>
            <a:r>
              <a:rPr b="1" i="0" lang="en-US" sz="3200" u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CHAMELEON</a:t>
            </a:r>
            <a:endParaRPr/>
          </a:p>
        </p:txBody>
      </p:sp>
      <p:pic>
        <p:nvPicPr>
          <p:cNvPr id="266" name="Google Shape;26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295400"/>
            <a:ext cx="6929437" cy="47513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Experimental Results: </a:t>
            </a:r>
            <a:r>
              <a:rPr b="1" i="0" lang="en-US" sz="3200" u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CURE (</a:t>
            </a:r>
            <a:r>
              <a:rPr b="1" i="1" lang="en-US" sz="3200" u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9 clusters</a:t>
            </a:r>
            <a:r>
              <a:rPr b="1" i="0" lang="en-US" sz="3200" u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endParaRPr/>
          </a:p>
        </p:txBody>
      </p:sp>
      <p:pic>
        <p:nvPicPr>
          <p:cNvPr id="272" name="Google Shape;27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371600"/>
            <a:ext cx="6783387" cy="47545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1"/>
          <p:nvPr>
            <p:ph type="title"/>
          </p:nvPr>
        </p:nvSpPr>
        <p:spPr>
          <a:xfrm>
            <a:off x="381000" y="1524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Experimental Results: </a:t>
            </a:r>
            <a:r>
              <a:rPr b="1" i="0" lang="en-US" sz="3200" u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CURE (</a:t>
            </a:r>
            <a:r>
              <a:rPr b="1" i="1" lang="en-US" sz="3200" u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15 clusters</a:t>
            </a:r>
            <a:r>
              <a:rPr b="1" i="0" lang="en-US" sz="3200" u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endParaRPr/>
          </a:p>
        </p:txBody>
      </p:sp>
      <p:pic>
        <p:nvPicPr>
          <p:cNvPr id="278" name="Google Shape;27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344612"/>
            <a:ext cx="6727825" cy="47513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48"/>
          <p:cNvGrpSpPr/>
          <p:nvPr/>
        </p:nvGrpSpPr>
        <p:grpSpPr>
          <a:xfrm>
            <a:off x="838200" y="3429000"/>
            <a:ext cx="2743200" cy="1676400"/>
            <a:chOff x="714" y="2331"/>
            <a:chExt cx="1728" cy="1056"/>
          </a:xfrm>
        </p:grpSpPr>
        <p:sp>
          <p:nvSpPr>
            <p:cNvPr id="284" name="Google Shape;284;p48"/>
            <p:cNvSpPr/>
            <p:nvPr/>
          </p:nvSpPr>
          <p:spPr>
            <a:xfrm>
              <a:off x="1242" y="2763"/>
              <a:ext cx="144" cy="144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8"/>
            <p:cNvSpPr/>
            <p:nvPr/>
          </p:nvSpPr>
          <p:spPr>
            <a:xfrm>
              <a:off x="1578" y="2331"/>
              <a:ext cx="144" cy="144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8"/>
            <p:cNvSpPr/>
            <p:nvPr/>
          </p:nvSpPr>
          <p:spPr>
            <a:xfrm>
              <a:off x="1578" y="2571"/>
              <a:ext cx="144" cy="144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8"/>
            <p:cNvSpPr/>
            <p:nvPr/>
          </p:nvSpPr>
          <p:spPr>
            <a:xfrm>
              <a:off x="1578" y="2955"/>
              <a:ext cx="144" cy="144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8"/>
            <p:cNvSpPr/>
            <p:nvPr/>
          </p:nvSpPr>
          <p:spPr>
            <a:xfrm>
              <a:off x="1578" y="3243"/>
              <a:ext cx="144" cy="144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8"/>
            <p:cNvSpPr/>
            <p:nvPr/>
          </p:nvSpPr>
          <p:spPr>
            <a:xfrm>
              <a:off x="1866" y="2763"/>
              <a:ext cx="144" cy="144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8"/>
            <p:cNvSpPr/>
            <p:nvPr/>
          </p:nvSpPr>
          <p:spPr>
            <a:xfrm>
              <a:off x="954" y="3099"/>
              <a:ext cx="144" cy="14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8"/>
            <p:cNvSpPr/>
            <p:nvPr/>
          </p:nvSpPr>
          <p:spPr>
            <a:xfrm>
              <a:off x="714" y="2763"/>
              <a:ext cx="144" cy="14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8"/>
            <p:cNvSpPr/>
            <p:nvPr/>
          </p:nvSpPr>
          <p:spPr>
            <a:xfrm>
              <a:off x="954" y="2379"/>
              <a:ext cx="144" cy="14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8"/>
            <p:cNvSpPr/>
            <p:nvPr/>
          </p:nvSpPr>
          <p:spPr>
            <a:xfrm>
              <a:off x="2106" y="2379"/>
              <a:ext cx="144" cy="14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8"/>
            <p:cNvSpPr/>
            <p:nvPr/>
          </p:nvSpPr>
          <p:spPr>
            <a:xfrm>
              <a:off x="2058" y="3099"/>
              <a:ext cx="144" cy="14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8"/>
            <p:cNvSpPr/>
            <p:nvPr/>
          </p:nvSpPr>
          <p:spPr>
            <a:xfrm>
              <a:off x="2298" y="2763"/>
              <a:ext cx="144" cy="14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8"/>
            <p:cNvSpPr txBox="1"/>
            <p:nvPr/>
          </p:nvSpPr>
          <p:spPr>
            <a:xfrm>
              <a:off x="1242" y="2571"/>
              <a:ext cx="19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297" name="Google Shape;297;p48"/>
            <p:cNvSpPr txBox="1"/>
            <p:nvPr/>
          </p:nvSpPr>
          <p:spPr>
            <a:xfrm>
              <a:off x="1866" y="2571"/>
              <a:ext cx="19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/>
            </a:p>
          </p:txBody>
        </p:sp>
        <p:cxnSp>
          <p:nvCxnSpPr>
            <p:cNvPr id="298" name="Google Shape;298;p48"/>
            <p:cNvCxnSpPr/>
            <p:nvPr/>
          </p:nvCxnSpPr>
          <p:spPr>
            <a:xfrm flipH="1" rot="10800000">
              <a:off x="1381" y="2675"/>
              <a:ext cx="205" cy="1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9" name="Google Shape;299;p48"/>
            <p:cNvCxnSpPr/>
            <p:nvPr/>
          </p:nvCxnSpPr>
          <p:spPr>
            <a:xfrm flipH="1" rot="10800000">
              <a:off x="1068" y="2888"/>
              <a:ext cx="211" cy="2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0" name="Google Shape;300;p48"/>
            <p:cNvCxnSpPr/>
            <p:nvPr/>
          </p:nvCxnSpPr>
          <p:spPr>
            <a:xfrm>
              <a:off x="863" y="2838"/>
              <a:ext cx="385" cy="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1" name="Google Shape;301;p48"/>
            <p:cNvCxnSpPr/>
            <p:nvPr/>
          </p:nvCxnSpPr>
          <p:spPr>
            <a:xfrm>
              <a:off x="1064" y="2520"/>
              <a:ext cx="243" cy="2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2" name="Google Shape;302;p48"/>
            <p:cNvCxnSpPr/>
            <p:nvPr/>
          </p:nvCxnSpPr>
          <p:spPr>
            <a:xfrm>
              <a:off x="1375" y="2866"/>
              <a:ext cx="218" cy="1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3" name="Google Shape;303;p48"/>
            <p:cNvCxnSpPr/>
            <p:nvPr/>
          </p:nvCxnSpPr>
          <p:spPr>
            <a:xfrm rot="10800000">
              <a:off x="1332" y="2910"/>
              <a:ext cx="278" cy="34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4" name="Google Shape;304;p48"/>
            <p:cNvCxnSpPr/>
            <p:nvPr/>
          </p:nvCxnSpPr>
          <p:spPr>
            <a:xfrm flipH="1" rot="10800000">
              <a:off x="1349" y="2427"/>
              <a:ext cx="237" cy="3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5" name="Google Shape;305;p48"/>
            <p:cNvCxnSpPr/>
            <p:nvPr/>
          </p:nvCxnSpPr>
          <p:spPr>
            <a:xfrm>
              <a:off x="1393" y="2835"/>
              <a:ext cx="48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6" name="Google Shape;306;p48"/>
            <p:cNvCxnSpPr/>
            <p:nvPr/>
          </p:nvCxnSpPr>
          <p:spPr>
            <a:xfrm>
              <a:off x="2018" y="2835"/>
              <a:ext cx="292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7" name="Google Shape;307;p48"/>
            <p:cNvCxnSpPr/>
            <p:nvPr/>
          </p:nvCxnSpPr>
          <p:spPr>
            <a:xfrm flipH="1" rot="10800000">
              <a:off x="1730" y="2894"/>
              <a:ext cx="162" cy="1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8" name="Google Shape;308;p48"/>
            <p:cNvCxnSpPr/>
            <p:nvPr/>
          </p:nvCxnSpPr>
          <p:spPr>
            <a:xfrm flipH="1" rot="10800000">
              <a:off x="1702" y="2910"/>
              <a:ext cx="224" cy="34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9" name="Google Shape;309;p48"/>
            <p:cNvCxnSpPr/>
            <p:nvPr/>
          </p:nvCxnSpPr>
          <p:spPr>
            <a:xfrm rot="10800000">
              <a:off x="1979" y="2889"/>
              <a:ext cx="115" cy="22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0" name="Google Shape;310;p48"/>
            <p:cNvCxnSpPr/>
            <p:nvPr/>
          </p:nvCxnSpPr>
          <p:spPr>
            <a:xfrm flipH="1" rot="10800000">
              <a:off x="1984" y="2511"/>
              <a:ext cx="168" cy="2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1" name="Google Shape;311;p48"/>
            <p:cNvCxnSpPr/>
            <p:nvPr/>
          </p:nvCxnSpPr>
          <p:spPr>
            <a:xfrm rot="10800000">
              <a:off x="1715" y="2693"/>
              <a:ext cx="160" cy="1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2" name="Google Shape;312;p48"/>
            <p:cNvCxnSpPr/>
            <p:nvPr/>
          </p:nvCxnSpPr>
          <p:spPr>
            <a:xfrm rot="10800000">
              <a:off x="1702" y="2465"/>
              <a:ext cx="210" cy="2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13" name="Google Shape;313;p48"/>
            <p:cNvSpPr txBox="1"/>
            <p:nvPr/>
          </p:nvSpPr>
          <p:spPr>
            <a:xfrm>
              <a:off x="1555" y="2668"/>
              <a:ext cx="21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48"/>
          <p:cNvGrpSpPr/>
          <p:nvPr/>
        </p:nvGrpSpPr>
        <p:grpSpPr>
          <a:xfrm>
            <a:off x="5029200" y="3559175"/>
            <a:ext cx="2743200" cy="1371600"/>
            <a:chOff x="2928" y="2413"/>
            <a:chExt cx="1728" cy="864"/>
          </a:xfrm>
        </p:grpSpPr>
        <p:sp>
          <p:nvSpPr>
            <p:cNvPr id="315" name="Google Shape;315;p48"/>
            <p:cNvSpPr/>
            <p:nvPr/>
          </p:nvSpPr>
          <p:spPr>
            <a:xfrm>
              <a:off x="3456" y="2797"/>
              <a:ext cx="144" cy="144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8"/>
            <p:cNvSpPr/>
            <p:nvPr/>
          </p:nvSpPr>
          <p:spPr>
            <a:xfrm>
              <a:off x="4080" y="2797"/>
              <a:ext cx="144" cy="144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8"/>
            <p:cNvSpPr/>
            <p:nvPr/>
          </p:nvSpPr>
          <p:spPr>
            <a:xfrm>
              <a:off x="3168" y="3133"/>
              <a:ext cx="144" cy="14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8"/>
            <p:cNvSpPr/>
            <p:nvPr/>
          </p:nvSpPr>
          <p:spPr>
            <a:xfrm>
              <a:off x="2928" y="2797"/>
              <a:ext cx="144" cy="14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8"/>
            <p:cNvSpPr/>
            <p:nvPr/>
          </p:nvSpPr>
          <p:spPr>
            <a:xfrm>
              <a:off x="3168" y="2413"/>
              <a:ext cx="144" cy="14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8"/>
            <p:cNvSpPr/>
            <p:nvPr/>
          </p:nvSpPr>
          <p:spPr>
            <a:xfrm>
              <a:off x="4320" y="2413"/>
              <a:ext cx="144" cy="14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8"/>
            <p:cNvSpPr/>
            <p:nvPr/>
          </p:nvSpPr>
          <p:spPr>
            <a:xfrm>
              <a:off x="4272" y="3133"/>
              <a:ext cx="144" cy="14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8"/>
            <p:cNvSpPr/>
            <p:nvPr/>
          </p:nvSpPr>
          <p:spPr>
            <a:xfrm>
              <a:off x="4512" y="2797"/>
              <a:ext cx="144" cy="14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8"/>
            <p:cNvSpPr txBox="1"/>
            <p:nvPr/>
          </p:nvSpPr>
          <p:spPr>
            <a:xfrm>
              <a:off x="3456" y="2605"/>
              <a:ext cx="19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324" name="Google Shape;324;p48"/>
            <p:cNvSpPr txBox="1"/>
            <p:nvPr/>
          </p:nvSpPr>
          <p:spPr>
            <a:xfrm>
              <a:off x="4080" y="2605"/>
              <a:ext cx="19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/>
            </a:p>
          </p:txBody>
        </p:sp>
        <p:cxnSp>
          <p:nvCxnSpPr>
            <p:cNvPr id="325" name="Google Shape;325;p48"/>
            <p:cNvCxnSpPr/>
            <p:nvPr/>
          </p:nvCxnSpPr>
          <p:spPr>
            <a:xfrm flipH="1" rot="10800000">
              <a:off x="3282" y="2922"/>
              <a:ext cx="211" cy="2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6" name="Google Shape;326;p48"/>
            <p:cNvCxnSpPr/>
            <p:nvPr/>
          </p:nvCxnSpPr>
          <p:spPr>
            <a:xfrm>
              <a:off x="3077" y="2872"/>
              <a:ext cx="385" cy="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7" name="Google Shape;327;p48"/>
            <p:cNvCxnSpPr/>
            <p:nvPr/>
          </p:nvCxnSpPr>
          <p:spPr>
            <a:xfrm>
              <a:off x="3278" y="2554"/>
              <a:ext cx="243" cy="2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8" name="Google Shape;328;p48"/>
            <p:cNvCxnSpPr/>
            <p:nvPr/>
          </p:nvCxnSpPr>
          <p:spPr>
            <a:xfrm>
              <a:off x="3607" y="2869"/>
              <a:ext cx="484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9" name="Google Shape;329;p48"/>
            <p:cNvCxnSpPr/>
            <p:nvPr/>
          </p:nvCxnSpPr>
          <p:spPr>
            <a:xfrm>
              <a:off x="4232" y="2869"/>
              <a:ext cx="292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0" name="Google Shape;330;p48"/>
            <p:cNvCxnSpPr/>
            <p:nvPr/>
          </p:nvCxnSpPr>
          <p:spPr>
            <a:xfrm rot="10800000">
              <a:off x="4193" y="2923"/>
              <a:ext cx="115" cy="22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1" name="Google Shape;331;p48"/>
            <p:cNvCxnSpPr/>
            <p:nvPr/>
          </p:nvCxnSpPr>
          <p:spPr>
            <a:xfrm flipH="1" rot="10800000">
              <a:off x="4198" y="2545"/>
              <a:ext cx="168" cy="2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32" name="Google Shape;332;p48"/>
            <p:cNvSpPr txBox="1"/>
            <p:nvPr/>
          </p:nvSpPr>
          <p:spPr>
            <a:xfrm>
              <a:off x="3757" y="2659"/>
              <a:ext cx="21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sp>
        <p:nvSpPr>
          <p:cNvPr id="333" name="Google Shape;333;p48"/>
          <p:cNvSpPr txBox="1"/>
          <p:nvPr/>
        </p:nvSpPr>
        <p:spPr>
          <a:xfrm>
            <a:off x="533400" y="1371600"/>
            <a:ext cx="80772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SNN graph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weight of an edge is the number of shared neighbors between vertices given that the vertices are connected</a:t>
            </a:r>
            <a:endParaRPr/>
          </a:p>
        </p:txBody>
      </p:sp>
      <p:sp>
        <p:nvSpPr>
          <p:cNvPr id="334" name="Google Shape;334;p4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Shared Near Neighbor Approach</a:t>
            </a:r>
            <a:endParaRPr/>
          </a:p>
        </p:txBody>
      </p:sp>
      <p:sp>
        <p:nvSpPr>
          <p:cNvPr id="335" name="Google Shape;335;p48"/>
          <p:cNvSpPr/>
          <p:nvPr/>
        </p:nvSpPr>
        <p:spPr>
          <a:xfrm>
            <a:off x="4038600" y="4148137"/>
            <a:ext cx="533400" cy="228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Creating the SNN Graph</a:t>
            </a:r>
            <a:endParaRPr/>
          </a:p>
        </p:txBody>
      </p:sp>
      <p:sp>
        <p:nvSpPr>
          <p:cNvPr id="341" name="Google Shape;341;p49"/>
          <p:cNvSpPr txBox="1"/>
          <p:nvPr/>
        </p:nvSpPr>
        <p:spPr>
          <a:xfrm>
            <a:off x="762000" y="4552950"/>
            <a:ext cx="3505200" cy="1466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Sparse Graph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weights are similarities between neighboring points</a:t>
            </a:r>
            <a:endParaRPr/>
          </a:p>
        </p:txBody>
      </p:sp>
      <p:sp>
        <p:nvSpPr>
          <p:cNvPr id="342" name="Google Shape;342;p49"/>
          <p:cNvSpPr txBox="1"/>
          <p:nvPr/>
        </p:nvSpPr>
        <p:spPr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9"/>
          <p:cNvSpPr txBox="1"/>
          <p:nvPr/>
        </p:nvSpPr>
        <p:spPr>
          <a:xfrm>
            <a:off x="3630612" y="27892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9"/>
          <p:cNvSpPr txBox="1"/>
          <p:nvPr/>
        </p:nvSpPr>
        <p:spPr>
          <a:xfrm>
            <a:off x="3630612" y="27892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9"/>
          <p:cNvSpPr txBox="1"/>
          <p:nvPr/>
        </p:nvSpPr>
        <p:spPr>
          <a:xfrm>
            <a:off x="4876800" y="4572000"/>
            <a:ext cx="3810000" cy="1466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Near Neighbor Graph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weights are number of Shared Nearest Neighbors</a:t>
            </a:r>
            <a:endParaRPr/>
          </a:p>
        </p:txBody>
      </p:sp>
      <p:sp>
        <p:nvSpPr>
          <p:cNvPr id="346" name="Google Shape;346;p49"/>
          <p:cNvSpPr txBox="1"/>
          <p:nvPr/>
        </p:nvSpPr>
        <p:spPr>
          <a:xfrm>
            <a:off x="3262312" y="2514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24000"/>
            <a:ext cx="394017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9"/>
          <p:cNvSpPr txBox="1"/>
          <p:nvPr/>
        </p:nvSpPr>
        <p:spPr>
          <a:xfrm>
            <a:off x="3262312" y="2514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49"/>
          <p:cNvGrpSpPr/>
          <p:nvPr/>
        </p:nvGrpSpPr>
        <p:grpSpPr>
          <a:xfrm>
            <a:off x="4822825" y="1524000"/>
            <a:ext cx="4016375" cy="2819400"/>
            <a:chOff x="3038" y="960"/>
            <a:chExt cx="2530" cy="1776"/>
          </a:xfrm>
        </p:grpSpPr>
        <p:pic>
          <p:nvPicPr>
            <p:cNvPr id="350" name="Google Shape;350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38" y="960"/>
              <a:ext cx="2530" cy="177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1" name="Google Shape;351;p49"/>
            <p:cNvCxnSpPr/>
            <p:nvPr/>
          </p:nvCxnSpPr>
          <p:spPr>
            <a:xfrm flipH="1">
              <a:off x="3600" y="1872"/>
              <a:ext cx="96" cy="288"/>
            </a:xfrm>
            <a:prstGeom prst="straightConnector1">
              <a:avLst/>
            </a:prstGeom>
            <a:noFill/>
            <a:ln cap="flat" cmpd="sng" w="762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ROCK (RObust Clustering using linKs)</a:t>
            </a:r>
            <a:endParaRPr/>
          </a:p>
        </p:txBody>
      </p:sp>
      <p:sp>
        <p:nvSpPr>
          <p:cNvPr id="357" name="Google Shape;357;p5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 algorithm for data with categorical and Boolean attributes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pair of points is defined to be neighbors if their similarity is greater than some threshold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hierarchical clustering scheme to cluster the data. </a:t>
            </a:r>
            <a:endParaRPr/>
          </a:p>
          <a:p>
            <a:pPr indent="-203200" lvl="4" marL="2133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3810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 a sample of points from the data set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link value for each set of points, i.e., transform the original similarities (computed by Jaccard coefficient) into similarities that reflect the number of shared neighbors between points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an agglomerative hierarchical clustering on the data using the “number of shared neighbors” as similarity measure and maximizing “the shared neighbors” objective function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the remaining points to the clusters that have been found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Jarvis-Patrick Clustering</a:t>
            </a:r>
            <a:endParaRPr/>
          </a:p>
        </p:txBody>
      </p:sp>
      <p:sp>
        <p:nvSpPr>
          <p:cNvPr id="363" name="Google Shape;363;p5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First, the k-nearest neighbors of all points are found 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graph terms this can be regarded as breaking all but the k strongest links from a point to other points in the proximity graph</a:t>
            </a:r>
            <a:endParaRPr/>
          </a:p>
          <a:p>
            <a:pPr indent="-228600" lvl="4" marL="20574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pair of points is put in the same cluster if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two points share more than T neighbors and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two points are in each others k nearest neighbor list</a:t>
            </a:r>
            <a:endParaRPr/>
          </a:p>
          <a:p>
            <a:pPr indent="-114300" lvl="4" marL="20574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instance, we might choose a nearest neighbor list of size 20 and put points in the same cluster if they share more than 10 near neighbors</a:t>
            </a:r>
            <a:endParaRPr/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Jarvis-Patrick clustering is too brittle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Jarvis-Patrick Works Reasonably Well</a:t>
            </a:r>
            <a:endParaRPr/>
          </a:p>
        </p:txBody>
      </p:sp>
      <p:sp>
        <p:nvSpPr>
          <p:cNvPr id="369" name="Google Shape;369;p52"/>
          <p:cNvSpPr txBox="1"/>
          <p:nvPr/>
        </p:nvSpPr>
        <p:spPr>
          <a:xfrm>
            <a:off x="990600" y="5029200"/>
            <a:ext cx="2514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sp>
        <p:nvSpPr>
          <p:cNvPr id="370" name="Google Shape;370;p52"/>
          <p:cNvSpPr txBox="1"/>
          <p:nvPr/>
        </p:nvSpPr>
        <p:spPr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981200"/>
            <a:ext cx="30480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2"/>
          <p:cNvSpPr txBox="1"/>
          <p:nvPr/>
        </p:nvSpPr>
        <p:spPr>
          <a:xfrm>
            <a:off x="3630612" y="27892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52"/>
          <p:cNvSpPr txBox="1"/>
          <p:nvPr/>
        </p:nvSpPr>
        <p:spPr>
          <a:xfrm>
            <a:off x="3630612" y="27892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1676400"/>
            <a:ext cx="4268787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2"/>
          <p:cNvSpPr txBox="1"/>
          <p:nvPr/>
        </p:nvSpPr>
        <p:spPr>
          <a:xfrm>
            <a:off x="4572000" y="4953000"/>
            <a:ext cx="41148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Jarvis Patrick Clustering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shared neighbors out of 20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381000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a number of points to represent a cluster</a:t>
            </a:r>
            <a:endParaRPr/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4" marL="2057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Representative points are found by selecting a constant number of points from a cluster and then “shrinking” them toward the center of the cluster</a:t>
            </a:r>
            <a:endParaRPr/>
          </a:p>
          <a:p>
            <a:pPr indent="-177800" lvl="4" marL="2057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similarity is the similarity of the closest pair of representative points from different clusters</a:t>
            </a:r>
            <a:endParaRPr/>
          </a:p>
        </p:txBody>
      </p:sp>
      <p:sp>
        <p:nvSpPr>
          <p:cNvPr id="103" name="Google Shape;103;p2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CURE: Another Hierarchical Approach</a:t>
            </a:r>
            <a:endParaRPr/>
          </a:p>
        </p:txBody>
      </p:sp>
      <p:sp>
        <p:nvSpPr>
          <p:cNvPr id="104" name="Google Shape;104;p26"/>
          <p:cNvSpPr/>
          <p:nvPr/>
        </p:nvSpPr>
        <p:spPr>
          <a:xfrm rot="-5400000">
            <a:off x="1377156" y="2051843"/>
            <a:ext cx="1828800" cy="1382712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6"/>
          <p:cNvSpPr/>
          <p:nvPr/>
        </p:nvSpPr>
        <p:spPr>
          <a:xfrm rot="-5400000">
            <a:off x="2209800" y="33528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6"/>
          <p:cNvSpPr/>
          <p:nvPr/>
        </p:nvSpPr>
        <p:spPr>
          <a:xfrm rot="-5400000">
            <a:off x="2286000" y="21336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6"/>
          <p:cNvSpPr/>
          <p:nvPr/>
        </p:nvSpPr>
        <p:spPr>
          <a:xfrm rot="-5400000">
            <a:off x="1752600" y="26670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6"/>
          <p:cNvSpPr/>
          <p:nvPr/>
        </p:nvSpPr>
        <p:spPr>
          <a:xfrm rot="-5400000">
            <a:off x="2817812" y="251301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6"/>
          <p:cNvSpPr/>
          <p:nvPr/>
        </p:nvSpPr>
        <p:spPr>
          <a:xfrm flipH="1" rot="-5400000">
            <a:off x="4876800" y="1905000"/>
            <a:ext cx="1828800" cy="1676400"/>
          </a:xfrm>
          <a:custGeom>
            <a:rect b="b" l="l" r="r" t="t"/>
            <a:pathLst>
              <a:path extrusionOk="0" h="652" w="598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6"/>
          <p:cNvSpPr/>
          <p:nvPr/>
        </p:nvSpPr>
        <p:spPr>
          <a:xfrm flipH="1" rot="-5400000">
            <a:off x="6400800" y="2362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/>
          <p:nvPr/>
        </p:nvSpPr>
        <p:spPr>
          <a:xfrm flipH="1" rot="-5400000">
            <a:off x="5181600" y="22860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6"/>
          <p:cNvSpPr/>
          <p:nvPr/>
        </p:nvSpPr>
        <p:spPr>
          <a:xfrm flipH="1" rot="-5400000">
            <a:off x="5486400" y="34290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6"/>
          <p:cNvSpPr/>
          <p:nvPr/>
        </p:nvSpPr>
        <p:spPr>
          <a:xfrm flipH="1" rot="-5400000">
            <a:off x="5791200" y="1981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6"/>
          <p:cNvSpPr/>
          <p:nvPr/>
        </p:nvSpPr>
        <p:spPr>
          <a:xfrm flipH="1" rot="-5400000">
            <a:off x="6248400" y="32004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6"/>
          <p:cNvSpPr/>
          <p:nvPr/>
        </p:nvSpPr>
        <p:spPr>
          <a:xfrm flipH="1" rot="-5400000">
            <a:off x="2819400" y="3124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26"/>
          <p:cNvCxnSpPr/>
          <p:nvPr/>
        </p:nvCxnSpPr>
        <p:spPr>
          <a:xfrm>
            <a:off x="2286000" y="22860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7" name="Google Shape;117;p26"/>
          <p:cNvCxnSpPr/>
          <p:nvPr/>
        </p:nvCxnSpPr>
        <p:spPr>
          <a:xfrm flipH="1">
            <a:off x="2438400" y="2590800"/>
            <a:ext cx="3048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8" name="Google Shape;118;p26"/>
          <p:cNvCxnSpPr/>
          <p:nvPr/>
        </p:nvCxnSpPr>
        <p:spPr>
          <a:xfrm rot="10800000">
            <a:off x="2514600" y="2971800"/>
            <a:ext cx="2286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9" name="Google Shape;119;p26"/>
          <p:cNvCxnSpPr/>
          <p:nvPr/>
        </p:nvCxnSpPr>
        <p:spPr>
          <a:xfrm rot="10800000">
            <a:off x="2286000" y="29718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0" name="Google Shape;120;p26"/>
          <p:cNvCxnSpPr/>
          <p:nvPr/>
        </p:nvCxnSpPr>
        <p:spPr>
          <a:xfrm>
            <a:off x="1828800" y="2743200"/>
            <a:ext cx="228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1" name="Google Shape;121;p26"/>
          <p:cNvSpPr txBox="1"/>
          <p:nvPr/>
        </p:nvSpPr>
        <p:spPr>
          <a:xfrm>
            <a:off x="2133600" y="25908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endParaRPr/>
          </a:p>
        </p:txBody>
      </p:sp>
      <p:sp>
        <p:nvSpPr>
          <p:cNvPr id="122" name="Google Shape;122;p26"/>
          <p:cNvSpPr txBox="1"/>
          <p:nvPr/>
        </p:nvSpPr>
        <p:spPr>
          <a:xfrm>
            <a:off x="5638800" y="25908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endParaRPr/>
          </a:p>
        </p:txBody>
      </p:sp>
      <p:cxnSp>
        <p:nvCxnSpPr>
          <p:cNvPr id="123" name="Google Shape;123;p26"/>
          <p:cNvCxnSpPr/>
          <p:nvPr/>
        </p:nvCxnSpPr>
        <p:spPr>
          <a:xfrm>
            <a:off x="5791200" y="21336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4" name="Google Shape;124;p26"/>
          <p:cNvCxnSpPr/>
          <p:nvPr/>
        </p:nvCxnSpPr>
        <p:spPr>
          <a:xfrm>
            <a:off x="5257800" y="2362200"/>
            <a:ext cx="2286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5" name="Google Shape;125;p26"/>
          <p:cNvCxnSpPr/>
          <p:nvPr/>
        </p:nvCxnSpPr>
        <p:spPr>
          <a:xfrm flipH="1">
            <a:off x="6248400" y="2438400"/>
            <a:ext cx="1524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6" name="Google Shape;126;p26"/>
          <p:cNvCxnSpPr/>
          <p:nvPr/>
        </p:nvCxnSpPr>
        <p:spPr>
          <a:xfrm rot="10800000">
            <a:off x="5943600" y="2971800"/>
            <a:ext cx="2286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7" name="Google Shape;127;p26"/>
          <p:cNvCxnSpPr/>
          <p:nvPr/>
        </p:nvCxnSpPr>
        <p:spPr>
          <a:xfrm flipH="1" rot="10800000">
            <a:off x="5562600" y="3124200"/>
            <a:ext cx="762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 txBox="1"/>
          <p:nvPr/>
        </p:nvSpPr>
        <p:spPr>
          <a:xfrm>
            <a:off x="990600" y="4800600"/>
            <a:ext cx="2781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Smallest threshold, T, that does not merge clusters.</a:t>
            </a:r>
            <a:endParaRPr/>
          </a:p>
        </p:txBody>
      </p:sp>
      <p:pic>
        <p:nvPicPr>
          <p:cNvPr id="381" name="Google Shape;38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522412"/>
            <a:ext cx="4114800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1524000"/>
            <a:ext cx="4114800" cy="302101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3"/>
          <p:cNvSpPr txBox="1"/>
          <p:nvPr/>
        </p:nvSpPr>
        <p:spPr>
          <a:xfrm>
            <a:off x="5448300" y="4800600"/>
            <a:ext cx="2324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Threshold of T - 1</a:t>
            </a:r>
            <a:endParaRPr/>
          </a:p>
        </p:txBody>
      </p:sp>
      <p:sp>
        <p:nvSpPr>
          <p:cNvPr id="384" name="Google Shape;384;p53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Jarvis-Patrick Does NOT Work Well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SNN Clustering Algorithm</a:t>
            </a:r>
            <a:endParaRPr/>
          </a:p>
        </p:txBody>
      </p:sp>
      <p:sp>
        <p:nvSpPr>
          <p:cNvPr id="390" name="Google Shape;390;p54"/>
          <p:cNvSpPr txBox="1"/>
          <p:nvPr>
            <p:ph idx="1" type="body"/>
          </p:nvPr>
        </p:nvSpPr>
        <p:spPr>
          <a:xfrm>
            <a:off x="411162" y="1143000"/>
            <a:ext cx="842803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AutoNum type="arabicPeriod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similarity matrix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corresponds to a similarity graph with data points for nodes and edges whose weights are the similarities between data points</a:t>
            </a:r>
            <a:endParaRPr/>
          </a:p>
          <a:p>
            <a:pPr indent="-254000" lvl="4" marL="2133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3810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AutoNum type="arabicPeriod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Sparsify the similarity matrix by keeping only the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most similar neighbors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corresponds to only keeping the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strongest links of the similarity graph</a:t>
            </a:r>
            <a:endParaRPr/>
          </a:p>
          <a:p>
            <a:pPr indent="-254000" lvl="4" marL="2133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3810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AutoNum type="arabicPeriod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 the shared nearest neighbor graph from the sparsified similarity matrix. 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this point, we could apply a similarity threshold and find the connected components to obtain the clusters (Jarvis-Patrick algorithm)</a:t>
            </a:r>
            <a:endParaRPr/>
          </a:p>
          <a:p>
            <a:pPr indent="-254000" lvl="4" marL="2133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3810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C7B9C"/>
              </a:buClr>
              <a:buSzPts val="1500"/>
              <a:buFont typeface="Arial"/>
              <a:buAutoNum type="arabicPeriod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SNN density of each Point.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 user specified parameters,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find the number points that  have an SNN similarity of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greater to each point. This is the SNN density of the point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SNN Clustering Algorithm  …</a:t>
            </a:r>
            <a:endParaRPr/>
          </a:p>
        </p:txBody>
      </p:sp>
      <p:sp>
        <p:nvSpPr>
          <p:cNvPr id="396" name="Google Shape;396;p55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AutoNum type="arabicPeriod" startAt="5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core points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 user specified parameter,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MinPts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find the core points, i.e., all points that have an SNN density greater than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MinPts</a:t>
            </a:r>
            <a:endParaRPr/>
          </a:p>
          <a:p>
            <a:pPr indent="-292100" lvl="4" marL="21717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AutoNum type="arabicPeriod" startAt="5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 clusters from the core points  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two core points are within a radius,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of each other they are place in the same cluster</a:t>
            </a:r>
            <a:endParaRPr/>
          </a:p>
          <a:p>
            <a:pPr indent="-285750" lvl="4" marL="217170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1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AutoNum type="arabicPeriod" startAt="5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Discard all noise points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non-core points that are not within a radius of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 core point are discarded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-285750" lvl="4" marL="217170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1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AutoNum type="arabicPeriod" startAt="5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all non-noise, non-core points to clusters 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can be done by assigning such points to the nearest core point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</a:pP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(Note that steps 4-8 are DBSCAN)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SNN Density</a:t>
            </a:r>
            <a:endParaRPr/>
          </a:p>
        </p:txBody>
      </p:sp>
      <p:sp>
        <p:nvSpPr>
          <p:cNvPr id="402" name="Google Shape;402;p56"/>
          <p:cNvSpPr txBox="1"/>
          <p:nvPr/>
        </p:nvSpPr>
        <p:spPr>
          <a:xfrm>
            <a:off x="3886200" y="29797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56"/>
          <p:cNvSpPr txBox="1"/>
          <p:nvPr/>
        </p:nvSpPr>
        <p:spPr>
          <a:xfrm>
            <a:off x="3886200" y="29797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6"/>
          <p:cNvSpPr txBox="1"/>
          <p:nvPr/>
        </p:nvSpPr>
        <p:spPr>
          <a:xfrm>
            <a:off x="3886200" y="29797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6"/>
          <p:cNvSpPr txBox="1"/>
          <p:nvPr/>
        </p:nvSpPr>
        <p:spPr>
          <a:xfrm>
            <a:off x="3886200" y="29797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56"/>
          <p:cNvGrpSpPr/>
          <p:nvPr/>
        </p:nvGrpSpPr>
        <p:grpSpPr>
          <a:xfrm>
            <a:off x="1600200" y="3946525"/>
            <a:ext cx="5181600" cy="1905000"/>
            <a:chOff x="2784" y="1776"/>
            <a:chExt cx="2620" cy="868"/>
          </a:xfrm>
        </p:grpSpPr>
        <p:pic>
          <p:nvPicPr>
            <p:cNvPr id="407" name="Google Shape;407;p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85" y="1779"/>
              <a:ext cx="1319" cy="8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8" name="Google Shape;408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84" y="1776"/>
              <a:ext cx="1324" cy="8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9" name="Google Shape;409;p56"/>
          <p:cNvGrpSpPr/>
          <p:nvPr/>
        </p:nvGrpSpPr>
        <p:grpSpPr>
          <a:xfrm>
            <a:off x="1600200" y="1295400"/>
            <a:ext cx="5181600" cy="1889125"/>
            <a:chOff x="144" y="1779"/>
            <a:chExt cx="2648" cy="867"/>
          </a:xfrm>
        </p:grpSpPr>
        <p:pic>
          <p:nvPicPr>
            <p:cNvPr id="410" name="Google Shape;410;p5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68" y="1779"/>
              <a:ext cx="1324" cy="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5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4" y="1779"/>
              <a:ext cx="1324" cy="8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2" name="Google Shape;412;p56"/>
          <p:cNvSpPr txBox="1"/>
          <p:nvPr/>
        </p:nvSpPr>
        <p:spPr>
          <a:xfrm>
            <a:off x="2209800" y="3184525"/>
            <a:ext cx="41910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a) All Points                    b) High SNN Density</a:t>
            </a:r>
            <a:endParaRPr/>
          </a:p>
        </p:txBody>
      </p:sp>
      <p:sp>
        <p:nvSpPr>
          <p:cNvPr id="413" name="Google Shape;413;p56"/>
          <p:cNvSpPr txBox="1"/>
          <p:nvPr/>
        </p:nvSpPr>
        <p:spPr>
          <a:xfrm>
            <a:off x="1981200" y="5851525"/>
            <a:ext cx="43434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1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Medium SNN Density        d) Low SNN Density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7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SNN Clustering Can Handle Differing Densities</a:t>
            </a:r>
            <a:endParaRPr/>
          </a:p>
        </p:txBody>
      </p:sp>
      <p:sp>
        <p:nvSpPr>
          <p:cNvPr id="419" name="Google Shape;419;p57"/>
          <p:cNvSpPr txBox="1"/>
          <p:nvPr/>
        </p:nvSpPr>
        <p:spPr>
          <a:xfrm>
            <a:off x="990600" y="5029200"/>
            <a:ext cx="2514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sp>
        <p:nvSpPr>
          <p:cNvPr id="420" name="Google Shape;420;p57"/>
          <p:cNvSpPr txBox="1"/>
          <p:nvPr/>
        </p:nvSpPr>
        <p:spPr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981200"/>
            <a:ext cx="30480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7"/>
          <p:cNvSpPr txBox="1"/>
          <p:nvPr/>
        </p:nvSpPr>
        <p:spPr>
          <a:xfrm>
            <a:off x="3630612" y="27892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7"/>
          <p:cNvSpPr txBox="1"/>
          <p:nvPr/>
        </p:nvSpPr>
        <p:spPr>
          <a:xfrm>
            <a:off x="3630612" y="27892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7"/>
          <p:cNvSpPr txBox="1"/>
          <p:nvPr/>
        </p:nvSpPr>
        <p:spPr>
          <a:xfrm>
            <a:off x="4572000" y="4953000"/>
            <a:ext cx="4114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SNN Clustering</a:t>
            </a:r>
            <a:endParaRPr/>
          </a:p>
        </p:txBody>
      </p:sp>
      <p:sp>
        <p:nvSpPr>
          <p:cNvPr id="425" name="Google Shape;425;p57"/>
          <p:cNvSpPr txBox="1"/>
          <p:nvPr/>
        </p:nvSpPr>
        <p:spPr>
          <a:xfrm>
            <a:off x="3113087" y="2438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1737" y="1752600"/>
            <a:ext cx="4030662" cy="27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8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SNN Clustering Can Handle Other Difficult Situations</a:t>
            </a:r>
            <a:endParaRPr/>
          </a:p>
        </p:txBody>
      </p:sp>
      <p:sp>
        <p:nvSpPr>
          <p:cNvPr id="432" name="Google Shape;432;p58"/>
          <p:cNvSpPr txBox="1"/>
          <p:nvPr/>
        </p:nvSpPr>
        <p:spPr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8"/>
          <p:cNvSpPr txBox="1"/>
          <p:nvPr/>
        </p:nvSpPr>
        <p:spPr>
          <a:xfrm>
            <a:off x="3630612" y="27892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58"/>
          <p:cNvSpPr txBox="1"/>
          <p:nvPr/>
        </p:nvSpPr>
        <p:spPr>
          <a:xfrm>
            <a:off x="3630612" y="27892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58"/>
          <p:cNvSpPr txBox="1"/>
          <p:nvPr/>
        </p:nvSpPr>
        <p:spPr>
          <a:xfrm>
            <a:off x="3113087" y="2438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057400"/>
            <a:ext cx="4095750" cy="27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8525" y="2057400"/>
            <a:ext cx="4049712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9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Finding Clusters of Time Series In Spatio-Temporal Data</a:t>
            </a:r>
            <a:endParaRPr/>
          </a:p>
        </p:txBody>
      </p:sp>
      <p:sp>
        <p:nvSpPr>
          <p:cNvPr id="443" name="Google Shape;443;p59"/>
          <p:cNvSpPr txBox="1"/>
          <p:nvPr/>
        </p:nvSpPr>
        <p:spPr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9"/>
          <p:cNvSpPr txBox="1"/>
          <p:nvPr/>
        </p:nvSpPr>
        <p:spPr>
          <a:xfrm>
            <a:off x="3630612" y="27892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59"/>
          <p:cNvSpPr txBox="1"/>
          <p:nvPr/>
        </p:nvSpPr>
        <p:spPr>
          <a:xfrm>
            <a:off x="3630612" y="27892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59"/>
          <p:cNvSpPr txBox="1"/>
          <p:nvPr/>
        </p:nvSpPr>
        <p:spPr>
          <a:xfrm>
            <a:off x="3113087" y="2438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59"/>
          <p:cNvPicPr preferRelativeResize="0"/>
          <p:nvPr/>
        </p:nvPicPr>
        <p:blipFill rotWithShape="1">
          <a:blip r:embed="rId3">
            <a:alphaModFix/>
          </a:blip>
          <a:srcRect b="0" l="5607" r="2802" t="0"/>
          <a:stretch/>
        </p:blipFill>
        <p:spPr>
          <a:xfrm>
            <a:off x="0" y="1600200"/>
            <a:ext cx="4495800" cy="32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59"/>
          <p:cNvSpPr txBox="1"/>
          <p:nvPr/>
        </p:nvSpPr>
        <p:spPr>
          <a:xfrm>
            <a:off x="1066800" y="4953000"/>
            <a:ext cx="2638425" cy="236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SNN Clusters of SLP.</a:t>
            </a:r>
            <a:endParaRPr/>
          </a:p>
        </p:txBody>
      </p:sp>
      <p:pic>
        <p:nvPicPr>
          <p:cNvPr id="449" name="Google Shape;449;p59"/>
          <p:cNvPicPr preferRelativeResize="0"/>
          <p:nvPr/>
        </p:nvPicPr>
        <p:blipFill rotWithShape="1">
          <a:blip r:embed="rId4">
            <a:alphaModFix/>
          </a:blip>
          <a:srcRect b="0" l="6129" r="4239" t="0"/>
          <a:stretch/>
        </p:blipFill>
        <p:spPr>
          <a:xfrm>
            <a:off x="4572000" y="1525587"/>
            <a:ext cx="4267200" cy="3198812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9"/>
          <p:cNvSpPr txBox="1"/>
          <p:nvPr/>
        </p:nvSpPr>
        <p:spPr>
          <a:xfrm>
            <a:off x="4572000" y="5029200"/>
            <a:ext cx="4114800" cy="236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SNN Density of  Points on the Globe.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0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Features and Limitations of SNN Clustering</a:t>
            </a:r>
            <a:endParaRPr/>
          </a:p>
        </p:txBody>
      </p:sp>
      <p:sp>
        <p:nvSpPr>
          <p:cNvPr id="456" name="Google Shape;456;p60"/>
          <p:cNvSpPr txBox="1"/>
          <p:nvPr>
            <p:ph idx="1" type="body"/>
          </p:nvPr>
        </p:nvSpPr>
        <p:spPr>
          <a:xfrm>
            <a:off x="639762" y="1143000"/>
            <a:ext cx="8001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cluster all the points</a:t>
            </a:r>
            <a:endParaRPr/>
          </a:p>
          <a:p>
            <a:pPr indent="-400050" lvl="0" marL="5334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 of SNN Clustering is high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 n * time to find numbers of neighbor within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worst case, this is O(n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lower dimensions, there are more efficient ways to find the nearest neighbors</a:t>
            </a:r>
            <a:endParaRPr/>
          </a:p>
          <a:p>
            <a:pPr indent="-381000" lvl="2" marL="12954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Char char="◆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R* Tree</a:t>
            </a:r>
            <a:endParaRPr/>
          </a:p>
          <a:p>
            <a:pPr indent="-381000" lvl="2" marL="12954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Char char="◆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k-d Trees</a:t>
            </a:r>
            <a:endParaRPr/>
          </a:p>
          <a:p>
            <a:pPr indent="-206375" lvl="0" marL="292100" rtl="0" algn="l">
              <a:spcBef>
                <a:spcPts val="58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CURE</a:t>
            </a:r>
            <a:endParaRPr/>
          </a:p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Shrinking representative points toward the center helps avoid problems with noise and outliers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CURE is better able to handle clusters of arbitrary shapes and sizes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Experimental Results: C</a:t>
            </a:r>
            <a:r>
              <a:rPr b="1" i="0" lang="en-US" sz="2800" u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URE</a:t>
            </a:r>
            <a:endParaRPr/>
          </a:p>
        </p:txBody>
      </p:sp>
      <p:sp>
        <p:nvSpPr>
          <p:cNvPr id="139" name="Google Shape;139;p28"/>
          <p:cNvSpPr txBox="1"/>
          <p:nvPr/>
        </p:nvSpPr>
        <p:spPr>
          <a:xfrm>
            <a:off x="914400" y="5611812"/>
            <a:ext cx="44910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Picture from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Guha, Rastogi, Shim.</a:t>
            </a:r>
            <a:endParaRPr/>
          </a:p>
        </p:txBody>
      </p:sp>
      <p:pic>
        <p:nvPicPr>
          <p:cNvPr id="140" name="Google Shape;140;p28"/>
          <p:cNvPicPr preferRelativeResize="0"/>
          <p:nvPr/>
        </p:nvPicPr>
        <p:blipFill rotWithShape="1">
          <a:blip r:embed="rId3">
            <a:alphaModFix/>
          </a:blip>
          <a:srcRect b="6428" l="11223" r="7142" t="5058"/>
          <a:stretch/>
        </p:blipFill>
        <p:spPr>
          <a:xfrm>
            <a:off x="381000" y="1447800"/>
            <a:ext cx="8305800" cy="3633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Experimental Results: </a:t>
            </a:r>
            <a:r>
              <a:rPr b="1" i="0" lang="en-US" sz="3200" u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CURE</a:t>
            </a:r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 rotWithShape="1">
          <a:blip r:embed="rId3">
            <a:alphaModFix/>
          </a:blip>
          <a:srcRect b="0" l="6732" r="6732" t="0"/>
          <a:stretch/>
        </p:blipFill>
        <p:spPr>
          <a:xfrm>
            <a:off x="152400" y="1216025"/>
            <a:ext cx="8686800" cy="398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/>
          <p:nvPr/>
        </p:nvSpPr>
        <p:spPr>
          <a:xfrm>
            <a:off x="914400" y="5611812"/>
            <a:ext cx="44910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Picture from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Guha, Rastogi, Shim.</a:t>
            </a:r>
            <a:endParaRPr/>
          </a:p>
        </p:txBody>
      </p:sp>
      <p:sp>
        <p:nvSpPr>
          <p:cNvPr id="148" name="Google Shape;148;p29"/>
          <p:cNvSpPr txBox="1"/>
          <p:nvPr/>
        </p:nvSpPr>
        <p:spPr>
          <a:xfrm>
            <a:off x="6553200" y="2438400"/>
            <a:ext cx="9890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(centroid)</a:t>
            </a:r>
            <a:endParaRPr/>
          </a:p>
        </p:txBody>
      </p:sp>
      <p:sp>
        <p:nvSpPr>
          <p:cNvPr id="149" name="Google Shape;149;p29"/>
          <p:cNvSpPr txBox="1"/>
          <p:nvPr/>
        </p:nvSpPr>
        <p:spPr>
          <a:xfrm>
            <a:off x="6629400" y="3581400"/>
            <a:ext cx="11763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(single link)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81000" y="1524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CURE Cannot Handle Differing Densities</a:t>
            </a:r>
            <a:endParaRPr/>
          </a:p>
        </p:txBody>
      </p:sp>
      <p:sp>
        <p:nvSpPr>
          <p:cNvPr id="155" name="Google Shape;155;p30"/>
          <p:cNvSpPr txBox="1"/>
          <p:nvPr/>
        </p:nvSpPr>
        <p:spPr>
          <a:xfrm>
            <a:off x="990600" y="5029200"/>
            <a:ext cx="2514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Points</a:t>
            </a:r>
            <a:endParaRPr/>
          </a:p>
        </p:txBody>
      </p:sp>
      <p:sp>
        <p:nvSpPr>
          <p:cNvPr id="156" name="Google Shape;156;p30"/>
          <p:cNvSpPr txBox="1"/>
          <p:nvPr/>
        </p:nvSpPr>
        <p:spPr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981200"/>
            <a:ext cx="30480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0"/>
          <p:cNvSpPr txBox="1"/>
          <p:nvPr/>
        </p:nvSpPr>
        <p:spPr>
          <a:xfrm>
            <a:off x="3630612" y="27892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3630612" y="27892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5334000" y="4967287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CURE</a:t>
            </a:r>
            <a:endParaRPr/>
          </a:p>
        </p:txBody>
      </p:sp>
      <p:sp>
        <p:nvSpPr>
          <p:cNvPr id="161" name="Google Shape;161;p30"/>
          <p:cNvSpPr txBox="1"/>
          <p:nvPr/>
        </p:nvSpPr>
        <p:spPr>
          <a:xfrm>
            <a:off x="3113087" y="2438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3246437" y="25304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5612" y="1831975"/>
            <a:ext cx="4040187" cy="27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Graph-Based Clustering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Graph-Based clustering uses the proximity graph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the proximity matrix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each point as a node in a graph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edge between two nodes has a weight which is the proximity between the two points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Initially the proximity graph is fully connected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(single-link) and MAX (complete-link) can be viewed as starting with this graph</a:t>
            </a:r>
            <a:endParaRPr/>
          </a:p>
          <a:p>
            <a:pPr indent="-1905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simplest case, clusters are connected components in the graph.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81000" y="152400"/>
            <a:ext cx="82804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Graph-Based Clustering: Sparsification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639762" y="1143000"/>
            <a:ext cx="8001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amount of data that needs to be processed is drastically reduced 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ts val="2200"/>
              <a:buFont typeface="Arial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Sparsification can eliminate more than 99% of the entries in a proximity matrix 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ts val="2200"/>
              <a:buFont typeface="Arial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amount of time required to cluster the data is drastically reduced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C7B9C"/>
              </a:buClr>
              <a:buSzPts val="2200"/>
              <a:buFont typeface="Arial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size of the problems that can be handled is increased</a:t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9060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-177800" lvl="0" marL="292100" rtl="0" algn="l"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1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0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9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5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8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7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6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3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