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  <p:sldMasterId id="2147483663" r:id="rId6"/>
    <p:sldMasterId id="2147483664" r:id="rId7"/>
    <p:sldMasterId id="2147483665" r:id="rId8"/>
    <p:sldMasterId id="2147483666" r:id="rId9"/>
    <p:sldMasterId id="2147483667" r:id="rId10"/>
    <p:sldMasterId id="2147483668" r:id="rId11"/>
    <p:sldMasterId id="2147483669" r:id="rId12"/>
    <p:sldMasterId id="2147483670" r:id="rId13"/>
    <p:sldMasterId id="2147483671" r:id="rId14"/>
    <p:sldMasterId id="2147483672" r:id="rId15"/>
    <p:sldMasterId id="2147483673" r:id="rId16"/>
    <p:sldMasterId id="2147483674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  <p:sldId id="311" r:id="rId74"/>
    <p:sldId id="312" r:id="rId75"/>
    <p:sldId id="313" r:id="rId76"/>
    <p:sldId id="314" r:id="rId77"/>
    <p:sldId id="315" r:id="rId78"/>
    <p:sldId id="316" r:id="rId79"/>
    <p:sldId id="317" r:id="rId80"/>
    <p:sldId id="318" r:id="rId81"/>
    <p:sldId id="319" r:id="rId82"/>
    <p:sldId id="320" r:id="rId83"/>
    <p:sldId id="321" r:id="rId84"/>
    <p:sldId id="322" r:id="rId85"/>
    <p:sldId id="323" r:id="rId86"/>
    <p:sldId id="324" r:id="rId87"/>
    <p:sldId id="325" r:id="rId88"/>
    <p:sldId id="326" r:id="rId89"/>
    <p:sldId id="327" r:id="rId90"/>
    <p:sldId id="328" r:id="rId91"/>
    <p:sldId id="329" r:id="rId92"/>
    <p:sldId id="330" r:id="rId93"/>
    <p:sldId id="331" r:id="rId94"/>
    <p:sldId id="332" r:id="rId95"/>
    <p:sldId id="333" r:id="rId96"/>
    <p:sldId id="334" r:id="rId97"/>
    <p:sldId id="335" r:id="rId98"/>
    <p:sldId id="336" r:id="rId99"/>
    <p:sldId id="337" r:id="rId100"/>
    <p:sldId id="338" r:id="rId101"/>
    <p:sldId id="339" r:id="rId102"/>
    <p:sldId id="340" r:id="rId103"/>
    <p:sldId id="341" r:id="rId104"/>
    <p:sldId id="342" r:id="rId105"/>
    <p:sldId id="343" r:id="rId106"/>
    <p:sldId id="344" r:id="rId107"/>
    <p:sldId id="345" r:id="rId108"/>
    <p:sldId id="346" r:id="rId109"/>
    <p:sldId id="347" r:id="rId110"/>
    <p:sldId id="348" r:id="rId111"/>
    <p:sldId id="349" r:id="rId112"/>
    <p:sldId id="350" r:id="rId113"/>
    <p:sldId id="351" r:id="rId114"/>
    <p:sldId id="352" r:id="rId115"/>
    <p:sldId id="353" r:id="rId116"/>
    <p:sldId id="354" r:id="rId117"/>
    <p:sldId id="355" r:id="rId118"/>
    <p:sldId id="356" r:id="rId119"/>
    <p:sldId id="357" r:id="rId120"/>
    <p:sldId id="358" r:id="rId121"/>
    <p:sldId id="359" r:id="rId122"/>
  </p:sldIdLst>
  <p:sldSz cy="6858000" cx="9144000"/>
  <p:notesSz cx="7315200" cy="9601200"/>
  <p:embeddedFontLst>
    <p:embeddedFont>
      <p:font typeface="Tahoma"/>
      <p:regular r:id="rId123"/>
      <p:bold r:id="rId1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736">
          <p15:clr>
            <a:srgbClr val="000000"/>
          </p15:clr>
        </p15:guide>
      </p15:sldGuideLst>
    </p:ext>
    <p:ext uri="{2D200454-40CA-4A62-9FC3-DE9A4176ACB9}">
      <p15:notesGuideLst>
        <p15:guide id="1" orient="horz" pos="3025">
          <p15:clr>
            <a:srgbClr val="000000"/>
          </p15:clr>
        </p15:guide>
        <p15:guide id="2" pos="230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73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5" orient="horz"/>
        <p:guide pos="230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2.xml"/><Relationship Id="rId42" Type="http://schemas.openxmlformats.org/officeDocument/2006/relationships/slide" Target="slides/slide24.xml"/><Relationship Id="rId41" Type="http://schemas.openxmlformats.org/officeDocument/2006/relationships/slide" Target="slides/slide23.xml"/><Relationship Id="rId44" Type="http://schemas.openxmlformats.org/officeDocument/2006/relationships/slide" Target="slides/slide26.xml"/><Relationship Id="rId43" Type="http://schemas.openxmlformats.org/officeDocument/2006/relationships/slide" Target="slides/slide25.xml"/><Relationship Id="rId46" Type="http://schemas.openxmlformats.org/officeDocument/2006/relationships/slide" Target="slides/slide28.xml"/><Relationship Id="rId45" Type="http://schemas.openxmlformats.org/officeDocument/2006/relationships/slide" Target="slides/slide27.xml"/><Relationship Id="rId107" Type="http://schemas.openxmlformats.org/officeDocument/2006/relationships/slide" Target="slides/slide89.xml"/><Relationship Id="rId106" Type="http://schemas.openxmlformats.org/officeDocument/2006/relationships/slide" Target="slides/slide88.xml"/><Relationship Id="rId105" Type="http://schemas.openxmlformats.org/officeDocument/2006/relationships/slide" Target="slides/slide87.xml"/><Relationship Id="rId104" Type="http://schemas.openxmlformats.org/officeDocument/2006/relationships/slide" Target="slides/slide86.xml"/><Relationship Id="rId109" Type="http://schemas.openxmlformats.org/officeDocument/2006/relationships/slide" Target="slides/slide91.xml"/><Relationship Id="rId108" Type="http://schemas.openxmlformats.org/officeDocument/2006/relationships/slide" Target="slides/slide90.xml"/><Relationship Id="rId48" Type="http://schemas.openxmlformats.org/officeDocument/2006/relationships/slide" Target="slides/slide30.xml"/><Relationship Id="rId47" Type="http://schemas.openxmlformats.org/officeDocument/2006/relationships/slide" Target="slides/slide29.xml"/><Relationship Id="rId49" Type="http://schemas.openxmlformats.org/officeDocument/2006/relationships/slide" Target="slides/slide31.xml"/><Relationship Id="rId103" Type="http://schemas.openxmlformats.org/officeDocument/2006/relationships/slide" Target="slides/slide85.xml"/><Relationship Id="rId102" Type="http://schemas.openxmlformats.org/officeDocument/2006/relationships/slide" Target="slides/slide84.xml"/><Relationship Id="rId101" Type="http://schemas.openxmlformats.org/officeDocument/2006/relationships/slide" Target="slides/slide83.xml"/><Relationship Id="rId100" Type="http://schemas.openxmlformats.org/officeDocument/2006/relationships/slide" Target="slides/slide82.xml"/><Relationship Id="rId31" Type="http://schemas.openxmlformats.org/officeDocument/2006/relationships/slide" Target="slides/slide13.xml"/><Relationship Id="rId30" Type="http://schemas.openxmlformats.org/officeDocument/2006/relationships/slide" Target="slides/slide12.xml"/><Relationship Id="rId33" Type="http://schemas.openxmlformats.org/officeDocument/2006/relationships/slide" Target="slides/slide15.xml"/><Relationship Id="rId32" Type="http://schemas.openxmlformats.org/officeDocument/2006/relationships/slide" Target="slides/slide14.xml"/><Relationship Id="rId35" Type="http://schemas.openxmlformats.org/officeDocument/2006/relationships/slide" Target="slides/slide17.xml"/><Relationship Id="rId34" Type="http://schemas.openxmlformats.org/officeDocument/2006/relationships/slide" Target="slides/slide16.xml"/><Relationship Id="rId37" Type="http://schemas.openxmlformats.org/officeDocument/2006/relationships/slide" Target="slides/slide19.xml"/><Relationship Id="rId36" Type="http://schemas.openxmlformats.org/officeDocument/2006/relationships/slide" Target="slides/slide18.xml"/><Relationship Id="rId39" Type="http://schemas.openxmlformats.org/officeDocument/2006/relationships/slide" Target="slides/slide21.xml"/><Relationship Id="rId38" Type="http://schemas.openxmlformats.org/officeDocument/2006/relationships/slide" Target="slides/slide20.xml"/><Relationship Id="rId20" Type="http://schemas.openxmlformats.org/officeDocument/2006/relationships/slide" Target="slides/slide2.xml"/><Relationship Id="rId22" Type="http://schemas.openxmlformats.org/officeDocument/2006/relationships/slide" Target="slides/slide4.xml"/><Relationship Id="rId21" Type="http://schemas.openxmlformats.org/officeDocument/2006/relationships/slide" Target="slides/slide3.xml"/><Relationship Id="rId24" Type="http://schemas.openxmlformats.org/officeDocument/2006/relationships/slide" Target="slides/slide6.xml"/><Relationship Id="rId23" Type="http://schemas.openxmlformats.org/officeDocument/2006/relationships/slide" Target="slides/slide5.xml"/><Relationship Id="rId26" Type="http://schemas.openxmlformats.org/officeDocument/2006/relationships/slide" Target="slides/slide8.xml"/><Relationship Id="rId121" Type="http://schemas.openxmlformats.org/officeDocument/2006/relationships/slide" Target="slides/slide103.xml"/><Relationship Id="rId25" Type="http://schemas.openxmlformats.org/officeDocument/2006/relationships/slide" Target="slides/slide7.xml"/><Relationship Id="rId120" Type="http://schemas.openxmlformats.org/officeDocument/2006/relationships/slide" Target="slides/slide102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29" Type="http://schemas.openxmlformats.org/officeDocument/2006/relationships/slide" Target="slides/slide11.xml"/><Relationship Id="rId124" Type="http://schemas.openxmlformats.org/officeDocument/2006/relationships/font" Target="fonts/Tahoma-bold.fntdata"/><Relationship Id="rId123" Type="http://schemas.openxmlformats.org/officeDocument/2006/relationships/font" Target="fonts/Tahoma-regular.fntdata"/><Relationship Id="rId122" Type="http://schemas.openxmlformats.org/officeDocument/2006/relationships/slide" Target="slides/slide104.xml"/><Relationship Id="rId95" Type="http://schemas.openxmlformats.org/officeDocument/2006/relationships/slide" Target="slides/slide77.xml"/><Relationship Id="rId94" Type="http://schemas.openxmlformats.org/officeDocument/2006/relationships/slide" Target="slides/slide76.xml"/><Relationship Id="rId97" Type="http://schemas.openxmlformats.org/officeDocument/2006/relationships/slide" Target="slides/slide79.xml"/><Relationship Id="rId96" Type="http://schemas.openxmlformats.org/officeDocument/2006/relationships/slide" Target="slides/slide78.xml"/><Relationship Id="rId11" Type="http://schemas.openxmlformats.org/officeDocument/2006/relationships/slideMaster" Target="slideMasters/slideMaster8.xml"/><Relationship Id="rId99" Type="http://schemas.openxmlformats.org/officeDocument/2006/relationships/slide" Target="slides/slide81.xml"/><Relationship Id="rId10" Type="http://schemas.openxmlformats.org/officeDocument/2006/relationships/slideMaster" Target="slideMasters/slideMaster7.xml"/><Relationship Id="rId98" Type="http://schemas.openxmlformats.org/officeDocument/2006/relationships/slide" Target="slides/slide80.xml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91" Type="http://schemas.openxmlformats.org/officeDocument/2006/relationships/slide" Target="slides/slide73.xml"/><Relationship Id="rId90" Type="http://schemas.openxmlformats.org/officeDocument/2006/relationships/slide" Target="slides/slide72.xml"/><Relationship Id="rId93" Type="http://schemas.openxmlformats.org/officeDocument/2006/relationships/slide" Target="slides/slide75.xml"/><Relationship Id="rId92" Type="http://schemas.openxmlformats.org/officeDocument/2006/relationships/slide" Target="slides/slide74.xml"/><Relationship Id="rId118" Type="http://schemas.openxmlformats.org/officeDocument/2006/relationships/slide" Target="slides/slide100.xml"/><Relationship Id="rId117" Type="http://schemas.openxmlformats.org/officeDocument/2006/relationships/slide" Target="slides/slide99.xml"/><Relationship Id="rId116" Type="http://schemas.openxmlformats.org/officeDocument/2006/relationships/slide" Target="slides/slide98.xml"/><Relationship Id="rId115" Type="http://schemas.openxmlformats.org/officeDocument/2006/relationships/slide" Target="slides/slide97.xml"/><Relationship Id="rId119" Type="http://schemas.openxmlformats.org/officeDocument/2006/relationships/slide" Target="slides/slide101.xml"/><Relationship Id="rId15" Type="http://schemas.openxmlformats.org/officeDocument/2006/relationships/slideMaster" Target="slideMasters/slideMaster12.xml"/><Relationship Id="rId110" Type="http://schemas.openxmlformats.org/officeDocument/2006/relationships/slide" Target="slides/slide92.xml"/><Relationship Id="rId14" Type="http://schemas.openxmlformats.org/officeDocument/2006/relationships/slideMaster" Target="slideMasters/slideMaster11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" Target="slides/slide1.xml"/><Relationship Id="rId114" Type="http://schemas.openxmlformats.org/officeDocument/2006/relationships/slide" Target="slides/slide96.xml"/><Relationship Id="rId18" Type="http://schemas.openxmlformats.org/officeDocument/2006/relationships/notesMaster" Target="notesMasters/notesMaster1.xml"/><Relationship Id="rId113" Type="http://schemas.openxmlformats.org/officeDocument/2006/relationships/slide" Target="slides/slide95.xml"/><Relationship Id="rId112" Type="http://schemas.openxmlformats.org/officeDocument/2006/relationships/slide" Target="slides/slide94.xml"/><Relationship Id="rId111" Type="http://schemas.openxmlformats.org/officeDocument/2006/relationships/slide" Target="slides/slide93.xml"/><Relationship Id="rId84" Type="http://schemas.openxmlformats.org/officeDocument/2006/relationships/slide" Target="slides/slide66.xml"/><Relationship Id="rId83" Type="http://schemas.openxmlformats.org/officeDocument/2006/relationships/slide" Target="slides/slide65.xml"/><Relationship Id="rId86" Type="http://schemas.openxmlformats.org/officeDocument/2006/relationships/slide" Target="slides/slide68.xml"/><Relationship Id="rId85" Type="http://schemas.openxmlformats.org/officeDocument/2006/relationships/slide" Target="slides/slide67.xml"/><Relationship Id="rId88" Type="http://schemas.openxmlformats.org/officeDocument/2006/relationships/slide" Target="slides/slide70.xml"/><Relationship Id="rId87" Type="http://schemas.openxmlformats.org/officeDocument/2006/relationships/slide" Target="slides/slide69.xml"/><Relationship Id="rId89" Type="http://schemas.openxmlformats.org/officeDocument/2006/relationships/slide" Target="slides/slide71.xml"/><Relationship Id="rId80" Type="http://schemas.openxmlformats.org/officeDocument/2006/relationships/slide" Target="slides/slide62.xml"/><Relationship Id="rId82" Type="http://schemas.openxmlformats.org/officeDocument/2006/relationships/slide" Target="slides/slide64.xml"/><Relationship Id="rId81" Type="http://schemas.openxmlformats.org/officeDocument/2006/relationships/slide" Target="slides/slide63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73" Type="http://schemas.openxmlformats.org/officeDocument/2006/relationships/slide" Target="slides/slide55.xml"/><Relationship Id="rId72" Type="http://schemas.openxmlformats.org/officeDocument/2006/relationships/slide" Target="slides/slide54.xml"/><Relationship Id="rId75" Type="http://schemas.openxmlformats.org/officeDocument/2006/relationships/slide" Target="slides/slide57.xml"/><Relationship Id="rId74" Type="http://schemas.openxmlformats.org/officeDocument/2006/relationships/slide" Target="slides/slide56.xml"/><Relationship Id="rId77" Type="http://schemas.openxmlformats.org/officeDocument/2006/relationships/slide" Target="slides/slide59.xml"/><Relationship Id="rId76" Type="http://schemas.openxmlformats.org/officeDocument/2006/relationships/slide" Target="slides/slide58.xml"/><Relationship Id="rId79" Type="http://schemas.openxmlformats.org/officeDocument/2006/relationships/slide" Target="slides/slide61.xml"/><Relationship Id="rId78" Type="http://schemas.openxmlformats.org/officeDocument/2006/relationships/slide" Target="slides/slide60.xml"/><Relationship Id="rId71" Type="http://schemas.openxmlformats.org/officeDocument/2006/relationships/slide" Target="slides/slide53.xml"/><Relationship Id="rId70" Type="http://schemas.openxmlformats.org/officeDocument/2006/relationships/slide" Target="slides/slide52.xml"/><Relationship Id="rId62" Type="http://schemas.openxmlformats.org/officeDocument/2006/relationships/slide" Target="slides/slide44.xml"/><Relationship Id="rId61" Type="http://schemas.openxmlformats.org/officeDocument/2006/relationships/slide" Target="slides/slide43.xml"/><Relationship Id="rId64" Type="http://schemas.openxmlformats.org/officeDocument/2006/relationships/slide" Target="slides/slide46.xml"/><Relationship Id="rId63" Type="http://schemas.openxmlformats.org/officeDocument/2006/relationships/slide" Target="slides/slide45.xml"/><Relationship Id="rId66" Type="http://schemas.openxmlformats.org/officeDocument/2006/relationships/slide" Target="slides/slide48.xml"/><Relationship Id="rId65" Type="http://schemas.openxmlformats.org/officeDocument/2006/relationships/slide" Target="slides/slide47.xml"/><Relationship Id="rId68" Type="http://schemas.openxmlformats.org/officeDocument/2006/relationships/slide" Target="slides/slide50.xml"/><Relationship Id="rId67" Type="http://schemas.openxmlformats.org/officeDocument/2006/relationships/slide" Target="slides/slide49.xml"/><Relationship Id="rId60" Type="http://schemas.openxmlformats.org/officeDocument/2006/relationships/slide" Target="slides/slide42.xml"/><Relationship Id="rId69" Type="http://schemas.openxmlformats.org/officeDocument/2006/relationships/slide" Target="slides/slide51.xml"/><Relationship Id="rId51" Type="http://schemas.openxmlformats.org/officeDocument/2006/relationships/slide" Target="slides/slide33.xml"/><Relationship Id="rId50" Type="http://schemas.openxmlformats.org/officeDocument/2006/relationships/slide" Target="slides/slide32.xml"/><Relationship Id="rId53" Type="http://schemas.openxmlformats.org/officeDocument/2006/relationships/slide" Target="slides/slide35.xml"/><Relationship Id="rId52" Type="http://schemas.openxmlformats.org/officeDocument/2006/relationships/slide" Target="slides/slide34.xml"/><Relationship Id="rId55" Type="http://schemas.openxmlformats.org/officeDocument/2006/relationships/slide" Target="slides/slide37.xml"/><Relationship Id="rId54" Type="http://schemas.openxmlformats.org/officeDocument/2006/relationships/slide" Target="slides/slide36.xml"/><Relationship Id="rId57" Type="http://schemas.openxmlformats.org/officeDocument/2006/relationships/slide" Target="slides/slide39.xml"/><Relationship Id="rId56" Type="http://schemas.openxmlformats.org/officeDocument/2006/relationships/slide" Target="slides/slide38.xml"/><Relationship Id="rId59" Type="http://schemas.openxmlformats.org/officeDocument/2006/relationships/slide" Target="slides/slide41.xml"/><Relationship Id="rId58" Type="http://schemas.openxmlformats.org/officeDocument/2006/relationships/slide" Target="slides/slide4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200" lIns="100425" spcFirstLastPara="1" rIns="100425" wrap="square" tIns="50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1262062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974725" y="4560887"/>
            <a:ext cx="5365750" cy="431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7475" lIns="95000" spcFirstLastPara="1" rIns="95000" wrap="square" tIns="4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10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10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10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10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10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10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10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10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10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10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5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5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5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5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5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5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5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5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5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6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6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6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6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6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6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6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6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6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6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6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6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6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6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6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6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6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6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6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7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7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7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7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7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7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7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7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7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7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7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7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7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7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7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7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7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7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7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7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8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8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8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8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8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8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8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8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8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8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8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8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8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8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8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8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8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8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8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8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9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9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9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9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9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9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9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9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9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9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9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9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9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9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9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9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9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9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9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9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81000" lvl="0" marL="457200" algn="l">
              <a:spcBef>
                <a:spcPts val="32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406400" lvl="1" marL="914400" algn="l">
              <a:spcBef>
                <a:spcPts val="4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35280" lvl="2" marL="1371600" algn="l">
              <a:spcBef>
                <a:spcPts val="400"/>
              </a:spcBef>
              <a:spcAft>
                <a:spcPts val="0"/>
              </a:spcAft>
              <a:buSzPts val="1680"/>
              <a:buChar char="◆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16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16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" type="body"/>
          </p:nvPr>
        </p:nvSpPr>
        <p:spPr>
          <a:xfrm rot="5400000">
            <a:off x="1979612" y="-425450"/>
            <a:ext cx="5181600" cy="8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/>
          <p:nvPr>
            <p:ph type="title"/>
          </p:nvPr>
        </p:nvSpPr>
        <p:spPr>
          <a:xfrm rot="5400000">
            <a:off x="4600576" y="2195513"/>
            <a:ext cx="6172200" cy="20859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" type="body"/>
          </p:nvPr>
        </p:nvSpPr>
        <p:spPr>
          <a:xfrm rot="5400000">
            <a:off x="350044" y="183356"/>
            <a:ext cx="6172200" cy="611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showMasterSp="0" type="txAndTwoObj">
  <p:cSld name="TEXT_AND_TWO_OBJECT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46613" y="1143000"/>
            <a:ext cx="40830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3" type="body"/>
          </p:nvPr>
        </p:nvSpPr>
        <p:spPr>
          <a:xfrm>
            <a:off x="4646613" y="3810000"/>
            <a:ext cx="40830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400"/>
              </a:spcBef>
              <a:spcAft>
                <a:spcPts val="0"/>
              </a:spcAft>
              <a:buSzPts val="1260"/>
              <a:buNone/>
              <a:defRPr sz="1800"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2" type="body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7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5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3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2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5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8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3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9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Google Shape;88;p2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4" name="Google Shape;94;p2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4" name="Google Shape;34;p9"/>
          <p:cNvGrpSpPr/>
          <p:nvPr/>
        </p:nvGrpSpPr>
        <p:grpSpPr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35" name="Google Shape;35;p9"/>
            <p:cNvSpPr txBox="1"/>
            <p:nvPr/>
          </p:nvSpPr>
          <p:spPr>
            <a:xfrm>
              <a:off x="264" y="788"/>
              <a:ext cx="5232" cy="61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9"/>
            <p:cNvSpPr txBox="1"/>
            <p:nvPr/>
          </p:nvSpPr>
          <p:spPr>
            <a:xfrm>
              <a:off x="264" y="881"/>
              <a:ext cx="5232" cy="31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9"/>
          <p:cNvGrpSpPr/>
          <p:nvPr/>
        </p:nvGrpSpPr>
        <p:grpSpPr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38" name="Google Shape;38;p9"/>
            <p:cNvSpPr txBox="1"/>
            <p:nvPr/>
          </p:nvSpPr>
          <p:spPr>
            <a:xfrm>
              <a:off x="288" y="3408"/>
              <a:ext cx="5280" cy="19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9"/>
            <p:cNvSpPr txBox="1"/>
            <p:nvPr/>
          </p:nvSpPr>
          <p:spPr>
            <a:xfrm>
              <a:off x="288" y="3408"/>
              <a:ext cx="5269" cy="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07.png"/><Relationship Id="rId4" Type="http://schemas.openxmlformats.org/officeDocument/2006/relationships/image" Target="../media/image110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04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12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1" Type="http://schemas.openxmlformats.org/officeDocument/2006/relationships/image" Target="../media/image38.png"/><Relationship Id="rId10" Type="http://schemas.openxmlformats.org/officeDocument/2006/relationships/image" Target="../media/image48.png"/><Relationship Id="rId12" Type="http://schemas.openxmlformats.org/officeDocument/2006/relationships/image" Target="../media/image40.png"/><Relationship Id="rId9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49.png"/><Relationship Id="rId7" Type="http://schemas.openxmlformats.org/officeDocument/2006/relationships/image" Target="../media/image42.png"/><Relationship Id="rId8" Type="http://schemas.openxmlformats.org/officeDocument/2006/relationships/image" Target="../media/image4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4.png"/><Relationship Id="rId4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6.png"/><Relationship Id="rId4" Type="http://schemas.openxmlformats.org/officeDocument/2006/relationships/image" Target="../media/image5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0.png"/><Relationship Id="rId4" Type="http://schemas.openxmlformats.org/officeDocument/2006/relationships/image" Target="../media/image5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1.png"/><Relationship Id="rId4" Type="http://schemas.openxmlformats.org/officeDocument/2006/relationships/image" Target="../media/image6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2.png"/><Relationship Id="rId4" Type="http://schemas.openxmlformats.org/officeDocument/2006/relationships/image" Target="../media/image5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7.png"/><Relationship Id="rId4" Type="http://schemas.openxmlformats.org/officeDocument/2006/relationships/image" Target="../media/image6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2.png"/><Relationship Id="rId4" Type="http://schemas.openxmlformats.org/officeDocument/2006/relationships/image" Target="../media/image6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3.png"/><Relationship Id="rId4" Type="http://schemas.openxmlformats.org/officeDocument/2006/relationships/image" Target="../media/image7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9.png"/><Relationship Id="rId4" Type="http://schemas.openxmlformats.org/officeDocument/2006/relationships/image" Target="../media/image7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8.png"/><Relationship Id="rId4" Type="http://schemas.openxmlformats.org/officeDocument/2006/relationships/image" Target="../media/image7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83.png"/><Relationship Id="rId4" Type="http://schemas.openxmlformats.org/officeDocument/2006/relationships/image" Target="../media/image7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7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8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82.png"/><Relationship Id="rId4" Type="http://schemas.openxmlformats.org/officeDocument/2006/relationships/image" Target="../media/image8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81.png"/><Relationship Id="rId4" Type="http://schemas.openxmlformats.org/officeDocument/2006/relationships/image" Target="../media/image96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90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98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88.png"/><Relationship Id="rId4" Type="http://schemas.openxmlformats.org/officeDocument/2006/relationships/image" Target="../media/image86.png"/><Relationship Id="rId5" Type="http://schemas.openxmlformats.org/officeDocument/2006/relationships/image" Target="../media/image89.png"/><Relationship Id="rId6" Type="http://schemas.openxmlformats.org/officeDocument/2006/relationships/image" Target="../media/image9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91.png"/><Relationship Id="rId4" Type="http://schemas.openxmlformats.org/officeDocument/2006/relationships/image" Target="../media/image86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91.png"/><Relationship Id="rId4" Type="http://schemas.openxmlformats.org/officeDocument/2006/relationships/image" Target="../media/image9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93.png"/><Relationship Id="rId4" Type="http://schemas.openxmlformats.org/officeDocument/2006/relationships/image" Target="../media/image89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97.png"/><Relationship Id="rId4" Type="http://schemas.openxmlformats.org/officeDocument/2006/relationships/image" Target="../media/image86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94.png"/><Relationship Id="rId4" Type="http://schemas.openxmlformats.org/officeDocument/2006/relationships/image" Target="../media/image95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01.png"/><Relationship Id="rId4" Type="http://schemas.openxmlformats.org/officeDocument/2006/relationships/image" Target="../media/image111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05.png"/><Relationship Id="rId4" Type="http://schemas.openxmlformats.org/officeDocument/2006/relationships/image" Target="../media/image109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06.png"/><Relationship Id="rId4" Type="http://schemas.openxmlformats.org/officeDocument/2006/relationships/image" Target="../media/image99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91.png"/><Relationship Id="rId4" Type="http://schemas.openxmlformats.org/officeDocument/2006/relationships/image" Target="../media/image86.png"/><Relationship Id="rId5" Type="http://schemas.openxmlformats.org/officeDocument/2006/relationships/image" Target="../media/image102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08.png"/><Relationship Id="rId4" Type="http://schemas.openxmlformats.org/officeDocument/2006/relationships/image" Target="../media/image1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/>
          <p:nvPr>
            <p:ph type="title"/>
          </p:nvPr>
        </p:nvSpPr>
        <p:spPr>
          <a:xfrm>
            <a:off x="228600" y="6096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</a:t>
            </a:r>
            <a:b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Analysis: Basic Concepts </a:t>
            </a:r>
            <a:b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Algorithms</a:t>
            </a:r>
            <a:endParaRPr/>
          </a:p>
        </p:txBody>
      </p:sp>
      <p:sp>
        <p:nvSpPr>
          <p:cNvPr id="103" name="Google Shape;103;p28"/>
          <p:cNvSpPr txBox="1"/>
          <p:nvPr/>
        </p:nvSpPr>
        <p:spPr>
          <a:xfrm>
            <a:off x="381000" y="2073275"/>
            <a:ext cx="8229600" cy="356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Notes for Chapter 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Data Mining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Tan, Steinbach, Kumar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28"/>
          <p:cNvGrpSpPr/>
          <p:nvPr/>
        </p:nvGrpSpPr>
        <p:grpSpPr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105" name="Google Shape;105;p28"/>
            <p:cNvSpPr txBox="1"/>
            <p:nvPr/>
          </p:nvSpPr>
          <p:spPr>
            <a:xfrm>
              <a:off x="264" y="788"/>
              <a:ext cx="5232" cy="61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8"/>
            <p:cNvSpPr txBox="1"/>
            <p:nvPr/>
          </p:nvSpPr>
          <p:spPr>
            <a:xfrm>
              <a:off x="264" y="881"/>
              <a:ext cx="5232" cy="31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</a:t>
            </a:r>
            <a:endParaRPr/>
          </a:p>
        </p:txBody>
      </p:sp>
      <p:sp>
        <p:nvSpPr>
          <p:cNvPr id="317" name="Google Shape;317;p37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Well-separated clusters</a:t>
            </a:r>
            <a:endParaRPr/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Center-based clusters</a:t>
            </a:r>
            <a:endParaRPr/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Contiguous clusters</a:t>
            </a:r>
            <a:endParaRPr/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Density-based clusters</a:t>
            </a:r>
            <a:endParaRPr/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 or Conceptual</a:t>
            </a:r>
            <a:endParaRPr/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Described by an Objective Function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12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Internal Measures: Cohesion and Separation</a:t>
            </a:r>
            <a:endParaRPr/>
          </a:p>
        </p:txBody>
      </p:sp>
      <p:sp>
        <p:nvSpPr>
          <p:cNvPr id="1693" name="Google Shape;1693;p127"/>
          <p:cNvSpPr txBox="1"/>
          <p:nvPr>
            <p:ph idx="1" type="body"/>
          </p:nvPr>
        </p:nvSpPr>
        <p:spPr>
          <a:xfrm>
            <a:off x="411162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SSE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BSS + WSS = constant</a:t>
            </a:r>
            <a:endParaRPr/>
          </a:p>
        </p:txBody>
      </p:sp>
      <p:cxnSp>
        <p:nvCxnSpPr>
          <p:cNvPr id="1694" name="Google Shape;1694;p127"/>
          <p:cNvCxnSpPr/>
          <p:nvPr/>
        </p:nvCxnSpPr>
        <p:spPr>
          <a:xfrm>
            <a:off x="914400" y="2681287"/>
            <a:ext cx="6096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95" name="Google Shape;1695;p127"/>
          <p:cNvCxnSpPr/>
          <p:nvPr/>
        </p:nvCxnSpPr>
        <p:spPr>
          <a:xfrm>
            <a:off x="914400" y="2452687"/>
            <a:ext cx="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96" name="Google Shape;1696;p127"/>
          <p:cNvCxnSpPr/>
          <p:nvPr/>
        </p:nvCxnSpPr>
        <p:spPr>
          <a:xfrm>
            <a:off x="2438400" y="2452687"/>
            <a:ext cx="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97" name="Google Shape;1697;p127"/>
          <p:cNvCxnSpPr/>
          <p:nvPr/>
        </p:nvCxnSpPr>
        <p:spPr>
          <a:xfrm>
            <a:off x="3962400" y="2452687"/>
            <a:ext cx="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98" name="Google Shape;1698;p127"/>
          <p:cNvCxnSpPr/>
          <p:nvPr/>
        </p:nvCxnSpPr>
        <p:spPr>
          <a:xfrm>
            <a:off x="5486400" y="2452687"/>
            <a:ext cx="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99" name="Google Shape;1699;p127"/>
          <p:cNvCxnSpPr/>
          <p:nvPr/>
        </p:nvCxnSpPr>
        <p:spPr>
          <a:xfrm>
            <a:off x="7010400" y="2452687"/>
            <a:ext cx="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00" name="Google Shape;1700;p127"/>
          <p:cNvSpPr txBox="1"/>
          <p:nvPr/>
        </p:nvSpPr>
        <p:spPr>
          <a:xfrm>
            <a:off x="762000" y="2757487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01" name="Google Shape;1701;p127"/>
          <p:cNvSpPr txBox="1"/>
          <p:nvPr/>
        </p:nvSpPr>
        <p:spPr>
          <a:xfrm>
            <a:off x="2286000" y="2757487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702" name="Google Shape;1702;p127"/>
          <p:cNvSpPr txBox="1"/>
          <p:nvPr/>
        </p:nvSpPr>
        <p:spPr>
          <a:xfrm>
            <a:off x="3810000" y="2757487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703" name="Google Shape;1703;p127"/>
          <p:cNvSpPr txBox="1"/>
          <p:nvPr/>
        </p:nvSpPr>
        <p:spPr>
          <a:xfrm>
            <a:off x="5334000" y="2757487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704" name="Google Shape;1704;p127"/>
          <p:cNvSpPr txBox="1"/>
          <p:nvPr/>
        </p:nvSpPr>
        <p:spPr>
          <a:xfrm>
            <a:off x="6858000" y="2757487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705" name="Google Shape;1705;p127"/>
          <p:cNvSpPr/>
          <p:nvPr/>
        </p:nvSpPr>
        <p:spPr>
          <a:xfrm>
            <a:off x="838200" y="2605087"/>
            <a:ext cx="152400" cy="152400"/>
          </a:xfrm>
          <a:prstGeom prst="ellipse">
            <a:avLst/>
          </a:prstGeom>
          <a:solidFill>
            <a:srgbClr val="008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" name="Google Shape;1706;p127"/>
          <p:cNvSpPr/>
          <p:nvPr/>
        </p:nvSpPr>
        <p:spPr>
          <a:xfrm>
            <a:off x="2362200" y="2605087"/>
            <a:ext cx="152400" cy="152400"/>
          </a:xfrm>
          <a:prstGeom prst="ellipse">
            <a:avLst/>
          </a:prstGeom>
          <a:solidFill>
            <a:srgbClr val="008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127"/>
          <p:cNvSpPr/>
          <p:nvPr/>
        </p:nvSpPr>
        <p:spPr>
          <a:xfrm>
            <a:off x="5410200" y="2605087"/>
            <a:ext cx="152400" cy="152400"/>
          </a:xfrm>
          <a:prstGeom prst="ellipse">
            <a:avLst/>
          </a:prstGeom>
          <a:solidFill>
            <a:srgbClr val="008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p127"/>
          <p:cNvSpPr/>
          <p:nvPr/>
        </p:nvSpPr>
        <p:spPr>
          <a:xfrm>
            <a:off x="6934200" y="2605087"/>
            <a:ext cx="152400" cy="152400"/>
          </a:xfrm>
          <a:prstGeom prst="ellipse">
            <a:avLst/>
          </a:prstGeom>
          <a:solidFill>
            <a:srgbClr val="008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Google Shape;1709;p127"/>
          <p:cNvSpPr txBox="1"/>
          <p:nvPr/>
        </p:nvSpPr>
        <p:spPr>
          <a:xfrm>
            <a:off x="1371600" y="2330450"/>
            <a:ext cx="5334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endParaRPr/>
          </a:p>
        </p:txBody>
      </p:sp>
      <p:sp>
        <p:nvSpPr>
          <p:cNvPr id="1710" name="Google Shape;1710;p127"/>
          <p:cNvSpPr txBox="1"/>
          <p:nvPr/>
        </p:nvSpPr>
        <p:spPr>
          <a:xfrm>
            <a:off x="6096000" y="2330450"/>
            <a:ext cx="5334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endParaRPr/>
          </a:p>
        </p:txBody>
      </p:sp>
      <p:sp>
        <p:nvSpPr>
          <p:cNvPr id="1711" name="Google Shape;1711;p127"/>
          <p:cNvSpPr txBox="1"/>
          <p:nvPr/>
        </p:nvSpPr>
        <p:spPr>
          <a:xfrm>
            <a:off x="3733800" y="2330450"/>
            <a:ext cx="5334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endParaRPr/>
          </a:p>
        </p:txBody>
      </p:sp>
      <p:sp>
        <p:nvSpPr>
          <p:cNvPr id="1712" name="Google Shape;1712;p127"/>
          <p:cNvSpPr txBox="1"/>
          <p:nvPr/>
        </p:nvSpPr>
        <p:spPr>
          <a:xfrm>
            <a:off x="1371600" y="2757487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13" name="Google Shape;1713;p127"/>
          <p:cNvSpPr txBox="1"/>
          <p:nvPr/>
        </p:nvSpPr>
        <p:spPr>
          <a:xfrm>
            <a:off x="6096000" y="2757487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714" name="Google Shape;1714;p127"/>
          <p:cNvSpPr txBox="1"/>
          <p:nvPr/>
        </p:nvSpPr>
        <p:spPr>
          <a:xfrm>
            <a:off x="3810000" y="2071687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pic>
        <p:nvPicPr>
          <p:cNvPr id="1715" name="Google Shape;1715;p1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5029200"/>
            <a:ext cx="5867400" cy="12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6" name="Google Shape;1716;p127"/>
          <p:cNvSpPr txBox="1"/>
          <p:nvPr/>
        </p:nvSpPr>
        <p:spPr>
          <a:xfrm>
            <a:off x="381000" y="5029200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K=2 clusters:</a:t>
            </a:r>
            <a:endParaRPr/>
          </a:p>
        </p:txBody>
      </p:sp>
      <p:pic>
        <p:nvPicPr>
          <p:cNvPr id="1717" name="Google Shape;1717;p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0812" y="3502025"/>
            <a:ext cx="5233987" cy="12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8" name="Google Shape;1718;p127"/>
          <p:cNvSpPr txBox="1"/>
          <p:nvPr/>
        </p:nvSpPr>
        <p:spPr>
          <a:xfrm>
            <a:off x="381000" y="3498850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K=1 cluster: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128"/>
          <p:cNvSpPr txBox="1"/>
          <p:nvPr>
            <p:ph idx="1" type="body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proximity graph based approach can also be used for cohesion and separation.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cohesion is the sum of the weight of all links within a cluster.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separation is the sum of the weights between nodes in the cluster and nodes outside the cluster.</a:t>
            </a:r>
            <a:endParaRPr/>
          </a:p>
        </p:txBody>
      </p:sp>
      <p:sp>
        <p:nvSpPr>
          <p:cNvPr id="1724" name="Google Shape;1724;p12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Internal Measures: Cohesion and Separation</a:t>
            </a:r>
            <a:endParaRPr/>
          </a:p>
        </p:txBody>
      </p:sp>
      <p:sp>
        <p:nvSpPr>
          <p:cNvPr id="1725" name="Google Shape;1725;p128"/>
          <p:cNvSpPr/>
          <p:nvPr/>
        </p:nvSpPr>
        <p:spPr>
          <a:xfrm rot="-5400000">
            <a:off x="3663156" y="3575843"/>
            <a:ext cx="1828800" cy="13827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128"/>
          <p:cNvSpPr/>
          <p:nvPr/>
        </p:nvSpPr>
        <p:spPr>
          <a:xfrm rot="-5400000">
            <a:off x="4953000" y="4495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128"/>
          <p:cNvSpPr/>
          <p:nvPr/>
        </p:nvSpPr>
        <p:spPr>
          <a:xfrm rot="-5400000">
            <a:off x="4876800" y="3733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128"/>
          <p:cNvSpPr/>
          <p:nvPr/>
        </p:nvSpPr>
        <p:spPr>
          <a:xfrm rot="-5400000">
            <a:off x="4038600" y="41910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128"/>
          <p:cNvSpPr/>
          <p:nvPr/>
        </p:nvSpPr>
        <p:spPr>
          <a:xfrm rot="-5400000">
            <a:off x="5103812" y="40370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128"/>
          <p:cNvSpPr/>
          <p:nvPr/>
        </p:nvSpPr>
        <p:spPr>
          <a:xfrm flipH="1" rot="-5400000">
            <a:off x="6553200" y="3429000"/>
            <a:ext cx="1828800" cy="1676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128"/>
          <p:cNvSpPr/>
          <p:nvPr/>
        </p:nvSpPr>
        <p:spPr>
          <a:xfrm flipH="1" rot="-5400000">
            <a:off x="8077200" y="3886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128"/>
          <p:cNvSpPr/>
          <p:nvPr/>
        </p:nvSpPr>
        <p:spPr>
          <a:xfrm flipH="1" rot="-5400000">
            <a:off x="6716712" y="3886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128"/>
          <p:cNvSpPr/>
          <p:nvPr/>
        </p:nvSpPr>
        <p:spPr>
          <a:xfrm flipH="1" rot="-5400000">
            <a:off x="7239000" y="4495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128"/>
          <p:cNvSpPr/>
          <p:nvPr/>
        </p:nvSpPr>
        <p:spPr>
          <a:xfrm flipH="1" rot="-5400000">
            <a:off x="7239000" y="3505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5" name="Google Shape;1735;p128"/>
          <p:cNvCxnSpPr/>
          <p:nvPr/>
        </p:nvCxnSpPr>
        <p:spPr>
          <a:xfrm>
            <a:off x="5029200" y="4495800"/>
            <a:ext cx="2209800" cy="762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6" name="Google Shape;1736;p128"/>
          <p:cNvCxnSpPr/>
          <p:nvPr/>
        </p:nvCxnSpPr>
        <p:spPr>
          <a:xfrm flipH="1" rot="10800000">
            <a:off x="5029200" y="3962400"/>
            <a:ext cx="1676400" cy="533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7" name="Google Shape;1737;p128"/>
          <p:cNvCxnSpPr/>
          <p:nvPr/>
        </p:nvCxnSpPr>
        <p:spPr>
          <a:xfrm flipH="1" rot="10800000">
            <a:off x="5029200" y="3581400"/>
            <a:ext cx="2209800" cy="914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8" name="Google Shape;1738;p128"/>
          <p:cNvCxnSpPr/>
          <p:nvPr/>
        </p:nvCxnSpPr>
        <p:spPr>
          <a:xfrm flipH="1" rot="10800000">
            <a:off x="5029200" y="3962400"/>
            <a:ext cx="3048000" cy="533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9" name="Google Shape;1739;p128"/>
          <p:cNvCxnSpPr/>
          <p:nvPr/>
        </p:nvCxnSpPr>
        <p:spPr>
          <a:xfrm>
            <a:off x="5181600" y="4114800"/>
            <a:ext cx="2057400" cy="4572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0" name="Google Shape;1740;p128"/>
          <p:cNvCxnSpPr/>
          <p:nvPr/>
        </p:nvCxnSpPr>
        <p:spPr>
          <a:xfrm flipH="1" rot="10800000">
            <a:off x="5181600" y="3962400"/>
            <a:ext cx="1524000" cy="152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1" name="Google Shape;1741;p128"/>
          <p:cNvCxnSpPr/>
          <p:nvPr/>
        </p:nvCxnSpPr>
        <p:spPr>
          <a:xfrm flipH="1" rot="10800000">
            <a:off x="5181600" y="3581400"/>
            <a:ext cx="2057400" cy="533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2" name="Google Shape;1742;p128"/>
          <p:cNvCxnSpPr/>
          <p:nvPr/>
        </p:nvCxnSpPr>
        <p:spPr>
          <a:xfrm flipH="1" rot="10800000">
            <a:off x="5181600" y="3962400"/>
            <a:ext cx="2895600" cy="152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3" name="Google Shape;1743;p128"/>
          <p:cNvCxnSpPr/>
          <p:nvPr/>
        </p:nvCxnSpPr>
        <p:spPr>
          <a:xfrm>
            <a:off x="4114800" y="4191000"/>
            <a:ext cx="3124200" cy="3810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4" name="Google Shape;1744;p128"/>
          <p:cNvCxnSpPr/>
          <p:nvPr/>
        </p:nvCxnSpPr>
        <p:spPr>
          <a:xfrm flipH="1" rot="10800000">
            <a:off x="4114800" y="3962400"/>
            <a:ext cx="3962400" cy="2286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5" name="Google Shape;1745;p128"/>
          <p:cNvCxnSpPr/>
          <p:nvPr/>
        </p:nvCxnSpPr>
        <p:spPr>
          <a:xfrm flipH="1" rot="10800000">
            <a:off x="4114800" y="3581400"/>
            <a:ext cx="3124200" cy="6096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6" name="Google Shape;1746;p128"/>
          <p:cNvCxnSpPr/>
          <p:nvPr/>
        </p:nvCxnSpPr>
        <p:spPr>
          <a:xfrm flipH="1" rot="10800000">
            <a:off x="4114800" y="3962400"/>
            <a:ext cx="2590800" cy="2286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7" name="Google Shape;1747;p128"/>
          <p:cNvCxnSpPr/>
          <p:nvPr/>
        </p:nvCxnSpPr>
        <p:spPr>
          <a:xfrm>
            <a:off x="4953000" y="3733800"/>
            <a:ext cx="2286000" cy="8382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8" name="Google Shape;1748;p128"/>
          <p:cNvCxnSpPr/>
          <p:nvPr/>
        </p:nvCxnSpPr>
        <p:spPr>
          <a:xfrm>
            <a:off x="4953000" y="3733800"/>
            <a:ext cx="1752600" cy="2286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9" name="Google Shape;1749;p128"/>
          <p:cNvCxnSpPr/>
          <p:nvPr/>
        </p:nvCxnSpPr>
        <p:spPr>
          <a:xfrm flipH="1" rot="10800000">
            <a:off x="4953000" y="3581400"/>
            <a:ext cx="2286000" cy="152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0" name="Google Shape;1750;p128"/>
          <p:cNvCxnSpPr/>
          <p:nvPr/>
        </p:nvCxnSpPr>
        <p:spPr>
          <a:xfrm>
            <a:off x="4953000" y="3733800"/>
            <a:ext cx="3124200" cy="2286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51" name="Google Shape;1751;p128"/>
          <p:cNvSpPr/>
          <p:nvPr/>
        </p:nvSpPr>
        <p:spPr>
          <a:xfrm rot="-5400000">
            <a:off x="691356" y="3728243"/>
            <a:ext cx="1828800" cy="13827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Google Shape;1752;p128"/>
          <p:cNvSpPr/>
          <p:nvPr/>
        </p:nvSpPr>
        <p:spPr>
          <a:xfrm rot="-5400000">
            <a:off x="1981200" y="4648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128"/>
          <p:cNvSpPr/>
          <p:nvPr/>
        </p:nvSpPr>
        <p:spPr>
          <a:xfrm rot="-5400000">
            <a:off x="1905000" y="3886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128"/>
          <p:cNvSpPr/>
          <p:nvPr/>
        </p:nvSpPr>
        <p:spPr>
          <a:xfrm rot="-5400000">
            <a:off x="1066800" y="43434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128"/>
          <p:cNvSpPr/>
          <p:nvPr/>
        </p:nvSpPr>
        <p:spPr>
          <a:xfrm rot="-5400000">
            <a:off x="2132012" y="41894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6" name="Google Shape;1756;p128"/>
          <p:cNvCxnSpPr/>
          <p:nvPr/>
        </p:nvCxnSpPr>
        <p:spPr>
          <a:xfrm flipH="1" rot="10800000">
            <a:off x="1143000" y="3962400"/>
            <a:ext cx="762000" cy="3810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7" name="Google Shape;1757;p128"/>
          <p:cNvCxnSpPr/>
          <p:nvPr/>
        </p:nvCxnSpPr>
        <p:spPr>
          <a:xfrm rot="10800000">
            <a:off x="1905000" y="3962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8" name="Google Shape;1758;p128"/>
          <p:cNvCxnSpPr/>
          <p:nvPr/>
        </p:nvCxnSpPr>
        <p:spPr>
          <a:xfrm>
            <a:off x="1143000" y="4343400"/>
            <a:ext cx="838200" cy="3048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9" name="Google Shape;1759;p128"/>
          <p:cNvCxnSpPr/>
          <p:nvPr/>
        </p:nvCxnSpPr>
        <p:spPr>
          <a:xfrm rot="10800000">
            <a:off x="1905000" y="3962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0" name="Google Shape;1760;p128"/>
          <p:cNvCxnSpPr/>
          <p:nvPr/>
        </p:nvCxnSpPr>
        <p:spPr>
          <a:xfrm flipH="1">
            <a:off x="1143000" y="4267200"/>
            <a:ext cx="990600" cy="762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1" name="Google Shape;1761;p128"/>
          <p:cNvCxnSpPr/>
          <p:nvPr/>
        </p:nvCxnSpPr>
        <p:spPr>
          <a:xfrm flipH="1">
            <a:off x="1981200" y="4267200"/>
            <a:ext cx="152400" cy="3810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62" name="Google Shape;1762;p128"/>
          <p:cNvSpPr txBox="1"/>
          <p:nvPr/>
        </p:nvSpPr>
        <p:spPr>
          <a:xfrm>
            <a:off x="990600" y="5486400"/>
            <a:ext cx="12017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cohesion</a:t>
            </a:r>
            <a:endParaRPr/>
          </a:p>
        </p:txBody>
      </p:sp>
      <p:sp>
        <p:nvSpPr>
          <p:cNvPr id="1763" name="Google Shape;1763;p128"/>
          <p:cNvSpPr txBox="1"/>
          <p:nvPr/>
        </p:nvSpPr>
        <p:spPr>
          <a:xfrm>
            <a:off x="5029200" y="5486400"/>
            <a:ext cx="1370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separation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129"/>
          <p:cNvSpPr txBox="1"/>
          <p:nvPr>
            <p:ph idx="1" type="body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Silhouette Coefficient combine ideas of both cohesion and separation, but for individual points, as well as clusters and clusterings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 individual point,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average distance of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points in its cluster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min (average distance of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points in another cluster)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silhouette coefficient for a point is then given by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1 – a/b   if a &lt; b,  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s = b/a - 1    if a ≥ b, not the usual case)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71450" lvl="1" marL="7429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between 0 and 1.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closer to 1 the better.</a:t>
            </a:r>
            <a:endParaRPr/>
          </a:p>
          <a:p>
            <a:pPr indent="-238125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calculate the Average Silhouette width for a cluster or a clustering</a:t>
            </a:r>
            <a:endParaRPr/>
          </a:p>
        </p:txBody>
      </p:sp>
      <p:sp>
        <p:nvSpPr>
          <p:cNvPr id="1769" name="Google Shape;1769;p12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Internal Measures: Silhouette Coefficient</a:t>
            </a:r>
            <a:endParaRPr/>
          </a:p>
        </p:txBody>
      </p:sp>
      <p:pic>
        <p:nvPicPr>
          <p:cNvPr id="1770" name="Google Shape;1770;p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962400"/>
            <a:ext cx="2733675" cy="10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13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External Measures of Cluster Validity: Entropy and Purity</a:t>
            </a:r>
            <a:endParaRPr/>
          </a:p>
        </p:txBody>
      </p:sp>
      <p:pic>
        <p:nvPicPr>
          <p:cNvPr id="1776" name="Google Shape;1776;p130"/>
          <p:cNvPicPr preferRelativeResize="0"/>
          <p:nvPr/>
        </p:nvPicPr>
        <p:blipFill rotWithShape="1">
          <a:blip r:embed="rId3">
            <a:alphaModFix/>
          </a:blip>
          <a:srcRect b="2863" l="0" r="0" t="0"/>
          <a:stretch/>
        </p:blipFill>
        <p:spPr>
          <a:xfrm>
            <a:off x="609600" y="1219200"/>
            <a:ext cx="775335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131"/>
          <p:cNvSpPr txBox="1"/>
          <p:nvPr>
            <p:ph idx="1" type="body"/>
          </p:nvPr>
        </p:nvSpPr>
        <p:spPr>
          <a:xfrm>
            <a:off x="457200" y="12192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“The validation of clustering structures is the most difficult and frustrating part of cluster analysis. </a:t>
            </a:r>
            <a:endParaRPr/>
          </a:p>
          <a:p>
            <a:pPr indent="-342900" lvl="0" marL="342900" rtl="0" algn="l">
              <a:lnSpc>
                <a:spcPct val="114285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Without a strong effort in this direction, cluster analysis will remain a black art accessible only to those true believers who have experience and great courage.”</a:t>
            </a:r>
            <a:endParaRPr/>
          </a:p>
          <a:p>
            <a:pPr indent="-19177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38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Algorithms for Clustering Data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Jain and Dubes</a:t>
            </a:r>
            <a:endParaRPr/>
          </a:p>
        </p:txBody>
      </p:sp>
      <p:sp>
        <p:nvSpPr>
          <p:cNvPr id="1782" name="Google Shape;1782;p13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Final Comment on Cluster Validity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Well-Separated</a:t>
            </a:r>
            <a:endParaRPr/>
          </a:p>
        </p:txBody>
      </p:sp>
      <p:sp>
        <p:nvSpPr>
          <p:cNvPr id="323" name="Google Shape;323;p38"/>
          <p:cNvSpPr txBox="1"/>
          <p:nvPr>
            <p:ph idx="1" type="body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Well-Separated Clusters: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cluster is a set of points such that any point in a cluster is closer (or more similar) to every other point in the cluster than to any point not in the cluster. </a:t>
            </a:r>
            <a:endParaRPr/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8"/>
          <p:cNvSpPr/>
          <p:nvPr/>
        </p:nvSpPr>
        <p:spPr>
          <a:xfrm>
            <a:off x="1447800" y="4570412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8"/>
          <p:cNvSpPr/>
          <p:nvPr/>
        </p:nvSpPr>
        <p:spPr>
          <a:xfrm>
            <a:off x="6018212" y="4570412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8"/>
          <p:cNvSpPr/>
          <p:nvPr/>
        </p:nvSpPr>
        <p:spPr>
          <a:xfrm>
            <a:off x="3506787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8"/>
          <p:cNvSpPr txBox="1"/>
          <p:nvPr/>
        </p:nvSpPr>
        <p:spPr>
          <a:xfrm>
            <a:off x="2971800" y="5791200"/>
            <a:ext cx="3200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well-separated clusters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Center-Based</a:t>
            </a:r>
            <a:endParaRPr/>
          </a:p>
        </p:txBody>
      </p:sp>
      <p:sp>
        <p:nvSpPr>
          <p:cNvPr id="333" name="Google Shape;333;p39"/>
          <p:cNvSpPr txBox="1"/>
          <p:nvPr>
            <p:ph idx="1" type="body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Center-based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cluster is a set of objects such that an object in a cluster is closer (more similar) to the “center” of a cluster, than to the center of any other cluster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center of a cluster is often a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centroid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average of all the points in the cluster, or a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medoid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most “representative” point of a cluster </a:t>
            </a:r>
            <a:endParaRPr/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9"/>
          <p:cNvSpPr/>
          <p:nvPr/>
        </p:nvSpPr>
        <p:spPr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9"/>
          <p:cNvSpPr/>
          <p:nvPr/>
        </p:nvSpPr>
        <p:spPr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9"/>
          <p:cNvSpPr/>
          <p:nvPr/>
        </p:nvSpPr>
        <p:spPr>
          <a:xfrm>
            <a:off x="5322887" y="4329112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9"/>
          <p:cNvSpPr/>
          <p:nvPr/>
        </p:nvSpPr>
        <p:spPr>
          <a:xfrm>
            <a:off x="6694487" y="4329112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9"/>
          <p:cNvSpPr txBox="1"/>
          <p:nvPr/>
        </p:nvSpPr>
        <p:spPr>
          <a:xfrm>
            <a:off x="2971800" y="5791200"/>
            <a:ext cx="3200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center-based clusters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Contiguity-Based</a:t>
            </a:r>
            <a:endParaRPr/>
          </a:p>
        </p:txBody>
      </p:sp>
      <p:sp>
        <p:nvSpPr>
          <p:cNvPr id="344" name="Google Shape;344;p40"/>
          <p:cNvSpPr txBox="1"/>
          <p:nvPr>
            <p:ph idx="1" type="body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Contiguous Cluster (Nearest neighbor or Transitive)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cluster is a set of points such that a point in a cluster is closer (or more similar) to one or more other points in the cluster than to any point not in the cluster.</a:t>
            </a:r>
            <a:endParaRPr/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40"/>
          <p:cNvGrpSpPr/>
          <p:nvPr/>
        </p:nvGrpSpPr>
        <p:grpSpPr>
          <a:xfrm>
            <a:off x="381000" y="3810000"/>
            <a:ext cx="8534400" cy="1219200"/>
            <a:chOff x="950" y="2544"/>
            <a:chExt cx="4106" cy="576"/>
          </a:xfrm>
        </p:grpSpPr>
        <p:sp>
          <p:nvSpPr>
            <p:cNvPr id="346" name="Google Shape;346;p40"/>
            <p:cNvSpPr/>
            <p:nvPr/>
          </p:nvSpPr>
          <p:spPr>
            <a:xfrm>
              <a:off x="950" y="2552"/>
              <a:ext cx="267" cy="457"/>
            </a:xfrm>
            <a:custGeom>
              <a:rect b="b" l="l" r="r" t="t"/>
              <a:pathLst>
                <a:path extrusionOk="0" h="744" w="432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cap="flat" cmpd="sng" w="19050">
              <a:solidFill>
                <a:srgbClr val="99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1061" y="2618"/>
              <a:ext cx="267" cy="459"/>
            </a:xfrm>
            <a:custGeom>
              <a:rect b="b" l="l" r="r" t="t"/>
              <a:pathLst>
                <a:path extrusionOk="0" h="744" w="432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cap="rnd" cmpd="sng" w="19050">
              <a:solidFill>
                <a:srgbClr val="0000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1195" y="2663"/>
              <a:ext cx="267" cy="457"/>
            </a:xfrm>
            <a:custGeom>
              <a:rect b="b" l="l" r="r" t="t"/>
              <a:pathLst>
                <a:path extrusionOk="0" h="744" w="432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cap="flat" cmpd="sng" w="19050">
              <a:solidFill>
                <a:srgbClr val="FF7C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0"/>
            <p:cNvSpPr/>
            <p:nvPr/>
          </p:nvSpPr>
          <p:spPr>
            <a:xfrm rot="-5400000">
              <a:off x="1942" y="2381"/>
              <a:ext cx="525" cy="866"/>
            </a:xfrm>
            <a:custGeom>
              <a:rect b="b" l="l" r="r" t="t"/>
              <a:pathLst>
                <a:path extrusionOk="0" h="21600" w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1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2" name="Google Shape;352;p40"/>
            <p:cNvCxnSpPr/>
            <p:nvPr/>
          </p:nvCxnSpPr>
          <p:spPr>
            <a:xfrm>
              <a:off x="2305" y="2818"/>
              <a:ext cx="199" cy="0"/>
            </a:xfrm>
            <a:prstGeom prst="straightConnector1">
              <a:avLst/>
            </a:prstGeom>
            <a:noFill/>
            <a:ln cap="flat" cmpd="sng" w="19050">
              <a:solidFill>
                <a:srgbClr val="00CC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53" name="Google Shape;353;p40"/>
            <p:cNvSpPr/>
            <p:nvPr/>
          </p:nvSpPr>
          <p:spPr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" name="Google Shape;357;p40"/>
          <p:cNvSpPr txBox="1"/>
          <p:nvPr/>
        </p:nvSpPr>
        <p:spPr>
          <a:xfrm>
            <a:off x="2971800" y="5791200"/>
            <a:ext cx="3200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contiguous clusters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Density-Based</a:t>
            </a:r>
            <a:endParaRPr/>
          </a:p>
        </p:txBody>
      </p:sp>
      <p:sp>
        <p:nvSpPr>
          <p:cNvPr id="363" name="Google Shape;363;p41"/>
          <p:cNvSpPr txBox="1"/>
          <p:nvPr>
            <p:ph idx="1" type="body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Density-based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cluster is a dense region of points, which is separated by low-density regions, from other regions of high density.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when the clusters are irregular or intertwined, and when noise and outliers are present. </a:t>
            </a:r>
            <a:endParaRPr/>
          </a:p>
        </p:txBody>
      </p:sp>
      <p:grpSp>
        <p:nvGrpSpPr>
          <p:cNvPr id="364" name="Google Shape;364;p41"/>
          <p:cNvGrpSpPr/>
          <p:nvPr/>
        </p:nvGrpSpPr>
        <p:grpSpPr>
          <a:xfrm>
            <a:off x="304800" y="3657600"/>
            <a:ext cx="8610600" cy="1676400"/>
            <a:chOff x="1056" y="3072"/>
            <a:chExt cx="3840" cy="720"/>
          </a:xfrm>
        </p:grpSpPr>
        <p:sp>
          <p:nvSpPr>
            <p:cNvPr id="365" name="Google Shape;365;p41"/>
            <p:cNvSpPr txBox="1"/>
            <p:nvPr/>
          </p:nvSpPr>
          <p:spPr>
            <a:xfrm>
              <a:off x="1056" y="3072"/>
              <a:ext cx="384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1"/>
            <p:cNvSpPr/>
            <p:nvPr/>
          </p:nvSpPr>
          <p:spPr>
            <a:xfrm rot="-5400000">
              <a:off x="1370" y="3005"/>
              <a:ext cx="525" cy="866"/>
            </a:xfrm>
            <a:custGeom>
              <a:rect b="b" l="l" r="r" t="t"/>
              <a:pathLst>
                <a:path extrusionOk="0" h="21600" w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1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41"/>
          <p:cNvSpPr txBox="1"/>
          <p:nvPr/>
        </p:nvSpPr>
        <p:spPr>
          <a:xfrm>
            <a:off x="2971800" y="5791200"/>
            <a:ext cx="3200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density-based clusters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Conceptual Clusters</a:t>
            </a:r>
            <a:endParaRPr/>
          </a:p>
        </p:txBody>
      </p:sp>
      <p:sp>
        <p:nvSpPr>
          <p:cNvPr id="379" name="Google Shape;379;p42"/>
          <p:cNvSpPr txBox="1"/>
          <p:nvPr>
            <p:ph idx="1" type="body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Property or Conceptual Clusters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Finds clusters that share some common property or represent a particular concept.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380" name="Google Shape;380;p42"/>
          <p:cNvSpPr txBox="1"/>
          <p:nvPr/>
        </p:nvSpPr>
        <p:spPr>
          <a:xfrm>
            <a:off x="2971800" y="5791200"/>
            <a:ext cx="3200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Overlapping Circles</a:t>
            </a:r>
            <a:endParaRPr/>
          </a:p>
        </p:txBody>
      </p:sp>
      <p:sp>
        <p:nvSpPr>
          <p:cNvPr id="381" name="Google Shape;381;p42"/>
          <p:cNvSpPr/>
          <p:nvPr/>
        </p:nvSpPr>
        <p:spPr>
          <a:xfrm>
            <a:off x="2819400" y="2819400"/>
            <a:ext cx="2286000" cy="20574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2"/>
          <p:cNvSpPr/>
          <p:nvPr/>
        </p:nvSpPr>
        <p:spPr>
          <a:xfrm>
            <a:off x="3886200" y="2819400"/>
            <a:ext cx="2286000" cy="20574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type="title"/>
          </p:nvPr>
        </p:nvSpPr>
        <p:spPr>
          <a:xfrm>
            <a:off x="381000" y="1524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Objective Function</a:t>
            </a:r>
            <a:endParaRPr/>
          </a:p>
        </p:txBody>
      </p:sp>
      <p:sp>
        <p:nvSpPr>
          <p:cNvPr id="388" name="Google Shape;388;p43"/>
          <p:cNvSpPr txBox="1"/>
          <p:nvPr>
            <p:ph idx="1" type="body"/>
          </p:nvPr>
        </p:nvSpPr>
        <p:spPr>
          <a:xfrm>
            <a:off x="411162" y="1143000"/>
            <a:ext cx="850423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Defined by an Objective Function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Finds clusters that minimize or maximize an objective function.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Enumerate all possible ways of dividing the points into clusters and evaluate the `goodness' of each potential set of clusters by using the given objective function.  (NP Hard)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have global or local objectives.</a:t>
            </a:r>
            <a:endParaRPr/>
          </a:p>
          <a:p>
            <a:pPr indent="-80010" lvl="2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Hierarchical clustering algorithms typically have local objectives</a:t>
            </a:r>
            <a:endParaRPr/>
          </a:p>
          <a:p>
            <a:pPr indent="-80010" lvl="2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Partitional algorithms typically have global objectives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variation of the global objective function approach is to fit the data to a parameterized model. </a:t>
            </a:r>
            <a:endParaRPr/>
          </a:p>
          <a:p>
            <a:pPr indent="-80010" lvl="2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Parameters for the model are determined from the data. </a:t>
            </a:r>
            <a:endParaRPr/>
          </a:p>
          <a:p>
            <a:pPr indent="-80010" lvl="2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Mixture models assume that the data is a ‘mixture' of a number of statistical distributions.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/>
          <p:nvPr>
            <p:ph type="title"/>
          </p:nvPr>
        </p:nvSpPr>
        <p:spPr>
          <a:xfrm>
            <a:off x="381000" y="1524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Clusters: Objective Function …</a:t>
            </a:r>
            <a:endParaRPr/>
          </a:p>
        </p:txBody>
      </p:sp>
      <p:sp>
        <p:nvSpPr>
          <p:cNvPr id="394" name="Google Shape;394;p4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the clustering problem to a different domain and solve a related problem in that domain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 defines a weighted graph, where the nodes are the points being clustered, and the weighted edges represent the proximities between points</a:t>
            </a:r>
            <a:endParaRPr/>
          </a:p>
          <a:p>
            <a:pPr indent="0" lvl="3" marL="1600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Clustering is equivalent to breaking the graph into connected components, one for each cluster. </a:t>
            </a:r>
            <a:endParaRPr/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Want to minimize the edge weight between clusters and maximize the edge weight within clusters </a:t>
            </a:r>
            <a:endParaRPr/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1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Characteristics of the Input Data Are Important</a:t>
            </a:r>
            <a:endParaRPr/>
          </a:p>
        </p:txBody>
      </p:sp>
      <p:sp>
        <p:nvSpPr>
          <p:cNvPr id="400" name="Google Shape;400;p4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proximity or density measure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derived measure, but central to clustering  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Sparseness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Adds to efficiency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type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Data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Dictates type of similarity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characteristics, e.g., autocorrelation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Dimensionality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and Outliers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Distribution</a:t>
            </a:r>
            <a:endParaRPr/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Clustering Algorithms</a:t>
            </a:r>
            <a:endParaRPr/>
          </a:p>
        </p:txBody>
      </p:sp>
      <p:sp>
        <p:nvSpPr>
          <p:cNvPr id="406" name="Google Shape;406;p4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and its variants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clustering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Density-based clustering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92100" rtl="0" algn="l">
              <a:spcBef>
                <a:spcPts val="2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Cluster Analysis?</a:t>
            </a:r>
            <a:endParaRPr/>
          </a:p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411162" y="1143000"/>
            <a:ext cx="8318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groups of objects such that the objects in a group will be similar (or related) to one another and different from (or unrelated to) the objects in other groups</a:t>
            </a:r>
            <a:endParaRPr/>
          </a:p>
        </p:txBody>
      </p:sp>
      <p:grpSp>
        <p:nvGrpSpPr>
          <p:cNvPr id="113" name="Google Shape;113;p29"/>
          <p:cNvGrpSpPr/>
          <p:nvPr/>
        </p:nvGrpSpPr>
        <p:grpSpPr>
          <a:xfrm>
            <a:off x="3276600" y="3570287"/>
            <a:ext cx="3048000" cy="2678112"/>
            <a:chOff x="2160" y="2544"/>
            <a:chExt cx="1920" cy="1687"/>
          </a:xfrm>
        </p:grpSpPr>
        <p:cxnSp>
          <p:nvCxnSpPr>
            <p:cNvPr id="114" name="Google Shape;114;p29"/>
            <p:cNvCxnSpPr/>
            <p:nvPr/>
          </p:nvCxnSpPr>
          <p:spPr>
            <a:xfrm>
              <a:off x="2736" y="2544"/>
              <a:ext cx="0" cy="11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5" name="Google Shape;115;p29"/>
            <p:cNvCxnSpPr/>
            <p:nvPr/>
          </p:nvCxnSpPr>
          <p:spPr>
            <a:xfrm>
              <a:off x="2736" y="3696"/>
              <a:ext cx="134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6" name="Google Shape;116;p29"/>
            <p:cNvSpPr/>
            <p:nvPr/>
          </p:nvSpPr>
          <p:spPr>
            <a:xfrm>
              <a:off x="2226" y="3696"/>
              <a:ext cx="510" cy="535"/>
            </a:xfrm>
            <a:custGeom>
              <a:rect b="b" l="l" r="r" t="t"/>
              <a:pathLst>
                <a:path extrusionOk="0" h="535" w="510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9"/>
            <p:cNvSpPr/>
            <p:nvPr/>
          </p:nvSpPr>
          <p:spPr>
            <a:xfrm>
              <a:off x="3264" y="2880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9"/>
            <p:cNvSpPr/>
            <p:nvPr/>
          </p:nvSpPr>
          <p:spPr>
            <a:xfrm>
              <a:off x="3408" y="2880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9"/>
            <p:cNvSpPr/>
            <p:nvPr/>
          </p:nvSpPr>
          <p:spPr>
            <a:xfrm>
              <a:off x="3360" y="2736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9"/>
            <p:cNvSpPr/>
            <p:nvPr/>
          </p:nvSpPr>
          <p:spPr>
            <a:xfrm>
              <a:off x="3360" y="3024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9"/>
            <p:cNvSpPr/>
            <p:nvPr/>
          </p:nvSpPr>
          <p:spPr>
            <a:xfrm>
              <a:off x="3600" y="2880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9"/>
            <p:cNvSpPr/>
            <p:nvPr/>
          </p:nvSpPr>
          <p:spPr>
            <a:xfrm>
              <a:off x="3504" y="2784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9"/>
            <p:cNvSpPr/>
            <p:nvPr/>
          </p:nvSpPr>
          <p:spPr>
            <a:xfrm>
              <a:off x="3168" y="2736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9"/>
            <p:cNvSpPr/>
            <p:nvPr/>
          </p:nvSpPr>
          <p:spPr>
            <a:xfrm>
              <a:off x="3504" y="2976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9"/>
            <p:cNvSpPr/>
            <p:nvPr/>
          </p:nvSpPr>
          <p:spPr>
            <a:xfrm>
              <a:off x="3168" y="2976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9"/>
            <p:cNvSpPr/>
            <p:nvPr/>
          </p:nvSpPr>
          <p:spPr>
            <a:xfrm>
              <a:off x="2160" y="3264"/>
              <a:ext cx="96" cy="96"/>
            </a:xfrm>
            <a:prstGeom prst="octagon">
              <a:avLst>
                <a:gd fmla="val 29289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9"/>
            <p:cNvSpPr/>
            <p:nvPr/>
          </p:nvSpPr>
          <p:spPr>
            <a:xfrm>
              <a:off x="2304" y="3312"/>
              <a:ext cx="96" cy="96"/>
            </a:xfrm>
            <a:prstGeom prst="octagon">
              <a:avLst>
                <a:gd fmla="val 29289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9"/>
            <p:cNvSpPr/>
            <p:nvPr/>
          </p:nvSpPr>
          <p:spPr>
            <a:xfrm>
              <a:off x="2304" y="3456"/>
              <a:ext cx="96" cy="96"/>
            </a:xfrm>
            <a:prstGeom prst="octagon">
              <a:avLst>
                <a:gd fmla="val 29289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9"/>
            <p:cNvSpPr/>
            <p:nvPr/>
          </p:nvSpPr>
          <p:spPr>
            <a:xfrm>
              <a:off x="2448" y="3312"/>
              <a:ext cx="96" cy="96"/>
            </a:xfrm>
            <a:prstGeom prst="octagon">
              <a:avLst>
                <a:gd fmla="val 29289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9"/>
            <p:cNvSpPr/>
            <p:nvPr/>
          </p:nvSpPr>
          <p:spPr>
            <a:xfrm>
              <a:off x="2352" y="3168"/>
              <a:ext cx="96" cy="96"/>
            </a:xfrm>
            <a:prstGeom prst="octagon">
              <a:avLst>
                <a:gd fmla="val 29289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9"/>
            <p:cNvSpPr/>
            <p:nvPr/>
          </p:nvSpPr>
          <p:spPr>
            <a:xfrm>
              <a:off x="2448" y="3456"/>
              <a:ext cx="96" cy="96"/>
            </a:xfrm>
            <a:prstGeom prst="octagon">
              <a:avLst>
                <a:gd fmla="val 29289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9"/>
            <p:cNvSpPr/>
            <p:nvPr/>
          </p:nvSpPr>
          <p:spPr>
            <a:xfrm>
              <a:off x="2160" y="3408"/>
              <a:ext cx="96" cy="96"/>
            </a:xfrm>
            <a:prstGeom prst="octagon">
              <a:avLst>
                <a:gd fmla="val 29289" name="adj"/>
              </a:avLst>
            </a:prstGeom>
            <a:solidFill>
              <a:srgbClr val="FF00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9"/>
            <p:cNvSpPr/>
            <p:nvPr/>
          </p:nvSpPr>
          <p:spPr>
            <a:xfrm>
              <a:off x="3504" y="3552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9"/>
            <p:cNvSpPr/>
            <p:nvPr/>
          </p:nvSpPr>
          <p:spPr>
            <a:xfrm>
              <a:off x="3792" y="3600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9"/>
            <p:cNvSpPr/>
            <p:nvPr/>
          </p:nvSpPr>
          <p:spPr>
            <a:xfrm>
              <a:off x="3648" y="3696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9"/>
            <p:cNvSpPr/>
            <p:nvPr/>
          </p:nvSpPr>
          <p:spPr>
            <a:xfrm>
              <a:off x="3504" y="3792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9"/>
            <p:cNvSpPr/>
            <p:nvPr/>
          </p:nvSpPr>
          <p:spPr>
            <a:xfrm>
              <a:off x="3696" y="3792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9"/>
            <p:cNvSpPr/>
            <p:nvPr/>
          </p:nvSpPr>
          <p:spPr>
            <a:xfrm flipH="1" rot="10800000">
              <a:off x="3504" y="3648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9"/>
            <p:cNvSpPr/>
            <p:nvPr/>
          </p:nvSpPr>
          <p:spPr>
            <a:xfrm>
              <a:off x="3696" y="3504"/>
              <a:ext cx="96" cy="96"/>
            </a:xfrm>
            <a:prstGeom prst="octagon">
              <a:avLst>
                <a:gd fmla="val 29289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29"/>
          <p:cNvGrpSpPr/>
          <p:nvPr/>
        </p:nvGrpSpPr>
        <p:grpSpPr>
          <a:xfrm>
            <a:off x="5257800" y="2667000"/>
            <a:ext cx="3048000" cy="2514600"/>
            <a:chOff x="3312" y="1584"/>
            <a:chExt cx="1920" cy="1584"/>
          </a:xfrm>
        </p:grpSpPr>
        <p:cxnSp>
          <p:nvCxnSpPr>
            <p:cNvPr id="141" name="Google Shape;141;p29"/>
            <p:cNvCxnSpPr/>
            <p:nvPr/>
          </p:nvCxnSpPr>
          <p:spPr>
            <a:xfrm rot="10800000">
              <a:off x="3312" y="2736"/>
              <a:ext cx="144" cy="432"/>
            </a:xfrm>
            <a:prstGeom prst="straightConnector1">
              <a:avLst/>
            </a:prstGeom>
            <a:noFill/>
            <a:ln cap="flat" cmpd="sng" w="25400">
              <a:solidFill>
                <a:srgbClr val="CC66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42" name="Google Shape;142;p29"/>
            <p:cNvSpPr/>
            <p:nvPr/>
          </p:nvSpPr>
          <p:spPr>
            <a:xfrm>
              <a:off x="3984" y="1584"/>
              <a:ext cx="1248" cy="672"/>
            </a:xfrm>
            <a:prstGeom prst="wedgeRectCallout">
              <a:avLst>
                <a:gd fmla="val -9398" name="adj1"/>
                <a:gd fmla="val 43393" name="adj2"/>
              </a:avLst>
            </a:prstGeom>
            <a:solidFill>
              <a:srgbClr val="00FFF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Inter-cluster distances are maximized</a:t>
              </a:r>
              <a:endParaRPr/>
            </a:p>
          </p:txBody>
        </p:sp>
      </p:grpSp>
      <p:grpSp>
        <p:nvGrpSpPr>
          <p:cNvPr id="143" name="Google Shape;143;p29"/>
          <p:cNvGrpSpPr/>
          <p:nvPr/>
        </p:nvGrpSpPr>
        <p:grpSpPr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144" name="Google Shape;144;p29"/>
            <p:cNvSpPr/>
            <p:nvPr/>
          </p:nvSpPr>
          <p:spPr>
            <a:xfrm>
              <a:off x="1824" y="2592"/>
              <a:ext cx="816" cy="720"/>
            </a:xfrm>
            <a:prstGeom prst="ellipse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9"/>
            <p:cNvSpPr/>
            <p:nvPr/>
          </p:nvSpPr>
          <p:spPr>
            <a:xfrm>
              <a:off x="2928" y="2208"/>
              <a:ext cx="720" cy="624"/>
            </a:xfrm>
            <a:prstGeom prst="ellipse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3216" y="3024"/>
              <a:ext cx="672" cy="624"/>
            </a:xfrm>
            <a:prstGeom prst="ellipse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29"/>
          <p:cNvGrpSpPr/>
          <p:nvPr/>
        </p:nvGrpSpPr>
        <p:grpSpPr>
          <a:xfrm>
            <a:off x="1295400" y="2971800"/>
            <a:ext cx="2286000" cy="1676400"/>
            <a:chOff x="816" y="1776"/>
            <a:chExt cx="1440" cy="1056"/>
          </a:xfrm>
        </p:grpSpPr>
        <p:cxnSp>
          <p:nvCxnSpPr>
            <p:cNvPr id="148" name="Google Shape;148;p29"/>
            <p:cNvCxnSpPr/>
            <p:nvPr/>
          </p:nvCxnSpPr>
          <p:spPr>
            <a:xfrm flipH="1" rot="10800000">
              <a:off x="2064" y="2736"/>
              <a:ext cx="192" cy="96"/>
            </a:xfrm>
            <a:prstGeom prst="straightConnector1">
              <a:avLst/>
            </a:prstGeom>
            <a:noFill/>
            <a:ln cap="flat" cmpd="sng" w="25400">
              <a:solidFill>
                <a:srgbClr val="CC66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49" name="Google Shape;149;p29"/>
            <p:cNvSpPr/>
            <p:nvPr/>
          </p:nvSpPr>
          <p:spPr>
            <a:xfrm>
              <a:off x="816" y="1776"/>
              <a:ext cx="1248" cy="672"/>
            </a:xfrm>
            <a:prstGeom prst="wedgeRectCallout">
              <a:avLst>
                <a:gd fmla="val 22950" name="adj1"/>
                <a:gd fmla="val 30857" name="adj2"/>
              </a:avLst>
            </a:prstGeom>
            <a:solidFill>
              <a:srgbClr val="00FFF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Intra-cluster distances are minimized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7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</a:t>
            </a:r>
            <a:endParaRPr/>
          </a:p>
        </p:txBody>
      </p:sp>
      <p:sp>
        <p:nvSpPr>
          <p:cNvPr id="412" name="Google Shape;412;p47"/>
          <p:cNvSpPr txBox="1"/>
          <p:nvPr>
            <p:ph idx="1" type="body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Partitional clustering approach 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cluster is associated with a </a:t>
            </a:r>
            <a:r>
              <a:rPr b="0" i="0" lang="en-US" sz="220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centroid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(center point) 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point is assigned to the cluster with the closest centroid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clusters, K, must be specified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algorithm is very simple</a:t>
            </a:r>
            <a:endParaRPr/>
          </a:p>
        </p:txBody>
      </p:sp>
      <p:pic>
        <p:nvPicPr>
          <p:cNvPr id="413" name="Google Shape;413;p47"/>
          <p:cNvPicPr preferRelativeResize="0"/>
          <p:nvPr/>
        </p:nvPicPr>
        <p:blipFill rotWithShape="1">
          <a:blip r:embed="rId3">
            <a:alphaModFix/>
          </a:blip>
          <a:srcRect b="0" l="0" r="0" t="20143"/>
          <a:stretch/>
        </p:blipFill>
        <p:spPr>
          <a:xfrm>
            <a:off x="457200" y="4133850"/>
            <a:ext cx="81534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 Clustering – Details</a:t>
            </a:r>
            <a:endParaRPr/>
          </a:p>
        </p:txBody>
      </p:sp>
      <p:sp>
        <p:nvSpPr>
          <p:cNvPr id="419" name="Google Shape;419;p48"/>
          <p:cNvSpPr txBox="1"/>
          <p:nvPr>
            <p:ph idx="1" type="body"/>
          </p:nvPr>
        </p:nvSpPr>
        <p:spPr>
          <a:xfrm>
            <a:off x="609600" y="990600"/>
            <a:ext cx="8001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centroids are often chosen randomly.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produced vary from one run to another.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centroid is (typically) the mean of the points in the cluster.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‘Closeness’ is measured by Euclidean distance, cosine similarity, correlation, etc.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will converge for common similarity measures mentioned above.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convergence happens in the first few iterations.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the stopping condition is changed to ‘Until relatively few points change clusters’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is O( n * K * I * d )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number of points, K = number of clusters,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number of iterations, d = number of attributes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different K-means Clusterings</a:t>
            </a:r>
            <a:endParaRPr/>
          </a:p>
        </p:txBody>
      </p:sp>
      <p:pic>
        <p:nvPicPr>
          <p:cNvPr id="425" name="Google Shape;42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7962" y="990600"/>
            <a:ext cx="3043237" cy="22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9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7" name="Google Shape;427;p49"/>
          <p:cNvGrpSpPr/>
          <p:nvPr/>
        </p:nvGrpSpPr>
        <p:grpSpPr>
          <a:xfrm>
            <a:off x="5105400" y="3660775"/>
            <a:ext cx="3048000" cy="2587625"/>
            <a:chOff x="3216" y="2306"/>
            <a:chExt cx="1920" cy="1630"/>
          </a:xfrm>
        </p:grpSpPr>
        <p:pic>
          <p:nvPicPr>
            <p:cNvPr id="428" name="Google Shape;428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9" name="Google Shape;429;p49"/>
            <p:cNvSpPr txBox="1"/>
            <p:nvPr/>
          </p:nvSpPr>
          <p:spPr>
            <a:xfrm>
              <a:off x="3408" y="3705"/>
              <a:ext cx="17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Sub-optimal Clustering</a:t>
              </a:r>
              <a:endParaRPr/>
            </a:p>
          </p:txBody>
        </p:sp>
      </p:grpSp>
      <p:grpSp>
        <p:nvGrpSpPr>
          <p:cNvPr id="430" name="Google Shape;430;p49"/>
          <p:cNvGrpSpPr/>
          <p:nvPr/>
        </p:nvGrpSpPr>
        <p:grpSpPr>
          <a:xfrm>
            <a:off x="990600" y="3660775"/>
            <a:ext cx="3043237" cy="2587625"/>
            <a:chOff x="624" y="2306"/>
            <a:chExt cx="1917" cy="1630"/>
          </a:xfrm>
        </p:grpSpPr>
        <p:pic>
          <p:nvPicPr>
            <p:cNvPr id="431" name="Google Shape;431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2" name="Google Shape;432;p49"/>
            <p:cNvSpPr txBox="1"/>
            <p:nvPr/>
          </p:nvSpPr>
          <p:spPr>
            <a:xfrm>
              <a:off x="912" y="3705"/>
              <a:ext cx="14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Optimal Clustering</a:t>
              </a:r>
              <a:endParaRPr/>
            </a:p>
          </p:txBody>
        </p:sp>
      </p:grpSp>
      <p:sp>
        <p:nvSpPr>
          <p:cNvPr id="433" name="Google Shape;433;p49"/>
          <p:cNvSpPr txBox="1"/>
          <p:nvPr/>
        </p:nvSpPr>
        <p:spPr>
          <a:xfrm>
            <a:off x="5257800" y="1524000"/>
            <a:ext cx="2209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0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</a:t>
            </a:r>
            <a:endParaRPr/>
          </a:p>
        </p:txBody>
      </p:sp>
      <p:sp>
        <p:nvSpPr>
          <p:cNvPr id="439" name="Google Shape;439;p50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Google Shape;44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6575" y="1354137"/>
            <a:ext cx="5529262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6575" y="1354137"/>
            <a:ext cx="5529262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06575" y="1354137"/>
            <a:ext cx="5529262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6575" y="1354137"/>
            <a:ext cx="5529262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6575" y="1354137"/>
            <a:ext cx="5529262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06575" y="1354137"/>
            <a:ext cx="5529262" cy="414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1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</a:t>
            </a:r>
            <a:endParaRPr/>
          </a:p>
        </p:txBody>
      </p:sp>
      <p:sp>
        <p:nvSpPr>
          <p:cNvPr id="451" name="Google Shape;451;p51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0"/>
            <a:ext cx="3043237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1143000"/>
            <a:ext cx="3043237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8800" y="1143000"/>
            <a:ext cx="3043237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3886200"/>
            <a:ext cx="3043237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43200" y="3886200"/>
            <a:ext cx="3043237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38800" y="3886200"/>
            <a:ext cx="3043237" cy="22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Evaluating K-means Clusters</a:t>
            </a:r>
            <a:endParaRPr/>
          </a:p>
        </p:txBody>
      </p:sp>
      <p:sp>
        <p:nvSpPr>
          <p:cNvPr id="463" name="Google Shape;463;p5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 measure is Sum of Squared Error (SSE)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point, the error is the distance to the nearest cluster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SSE, we square these errors and sum them.</a:t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data point in cluster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representative point for cluster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80010" lvl="2" marL="9144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show that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corresponds to the center (mean) of the cluster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two clusters, we can choose the one with the smallest error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easy way to reduce SSE is to increase K, the number of clusters</a:t>
            </a:r>
            <a:endParaRPr/>
          </a:p>
          <a:p>
            <a:pPr indent="-80010" lvl="2" marL="9144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good clustering with smaller K can have a lower SSE than a poor clustering with higher K</a:t>
            </a:r>
            <a:endParaRPr/>
          </a:p>
        </p:txBody>
      </p:sp>
      <p:pic>
        <p:nvPicPr>
          <p:cNvPr id="464" name="Google Shape;464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700" y="2362200"/>
            <a:ext cx="3175000" cy="96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 …</a:t>
            </a:r>
            <a:endParaRPr/>
          </a:p>
        </p:txBody>
      </p:sp>
      <p:sp>
        <p:nvSpPr>
          <p:cNvPr id="470" name="Google Shape;470;p53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354137"/>
            <a:ext cx="5529262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1354137"/>
            <a:ext cx="5529262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1354137"/>
            <a:ext cx="5529262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5000" y="1354137"/>
            <a:ext cx="5529262" cy="414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05000" y="1354137"/>
            <a:ext cx="5529262" cy="414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4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Choosing Initial Centroids …</a:t>
            </a:r>
            <a:endParaRPr/>
          </a:p>
        </p:txBody>
      </p:sp>
      <p:sp>
        <p:nvSpPr>
          <p:cNvPr id="481" name="Google Shape;481;p54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" name="Google Shape;48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219200"/>
            <a:ext cx="3043237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1219200"/>
            <a:ext cx="3043237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3810000"/>
            <a:ext cx="3043237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19400" y="3810000"/>
            <a:ext cx="3043237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91200" y="3810000"/>
            <a:ext cx="3043237" cy="22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5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Problems with Selecting Initial Points</a:t>
            </a:r>
            <a:endParaRPr/>
          </a:p>
        </p:txBody>
      </p:sp>
      <p:sp>
        <p:nvSpPr>
          <p:cNvPr id="492" name="Google Shape;492;p55"/>
          <p:cNvSpPr txBox="1"/>
          <p:nvPr>
            <p:ph idx="1" type="body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K ‘real’ clusters then the chance of selecting one centroid from each cluster is small.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Chance is relatively small when K is large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clusters are the same size, n, then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if K = 10, then probability = 10!/10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0.00036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the initial centroids will readjust themselves in ‘right’ way, and sometimes they don’t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an example of five pairs of clusters</a:t>
            </a:r>
            <a:endParaRPr/>
          </a:p>
        </p:txBody>
      </p:sp>
      <p:pic>
        <p:nvPicPr>
          <p:cNvPr id="493" name="Google Shape;49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857500"/>
            <a:ext cx="8001000" cy="830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6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  <a:endParaRPr/>
          </a:p>
        </p:txBody>
      </p:sp>
      <p:sp>
        <p:nvSpPr>
          <p:cNvPr id="499" name="Google Shape;499;p56"/>
          <p:cNvSpPr txBox="1"/>
          <p:nvPr/>
        </p:nvSpPr>
        <p:spPr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990600"/>
            <a:ext cx="6700837" cy="502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990600"/>
            <a:ext cx="6700837" cy="502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990600"/>
            <a:ext cx="6700837" cy="502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" y="990600"/>
            <a:ext cx="6700837" cy="5027612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6"/>
          <p:cNvSpPr txBox="1"/>
          <p:nvPr/>
        </p:nvSpPr>
        <p:spPr>
          <a:xfrm>
            <a:off x="685800" y="5957887"/>
            <a:ext cx="800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two initial centroids in one cluster of each pair of clusters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 of Cluster Analysis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411162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related documents for browsing, group genes and proteins that have similar functionality, or group stocks with similar price fluctuations</a:t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Summarization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the size of large data sets</a:t>
            </a:r>
            <a:endParaRPr/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1193800"/>
            <a:ext cx="48006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18181" l="16363" r="11071" t="12121"/>
          <a:stretch/>
        </p:blipFill>
        <p:spPr>
          <a:xfrm>
            <a:off x="4953000" y="3886200"/>
            <a:ext cx="3657600" cy="24749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 txBox="1"/>
          <p:nvPr/>
        </p:nvSpPr>
        <p:spPr>
          <a:xfrm>
            <a:off x="4724400" y="5654675"/>
            <a:ext cx="22098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precipitation in Australia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7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  <a:endParaRPr/>
          </a:p>
        </p:txBody>
      </p:sp>
      <p:pic>
        <p:nvPicPr>
          <p:cNvPr id="510" name="Google Shape;51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063625"/>
            <a:ext cx="3354387" cy="25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1063625"/>
            <a:ext cx="3354387" cy="25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3502025"/>
            <a:ext cx="3354387" cy="25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4400" y="3502025"/>
            <a:ext cx="3354387" cy="25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7"/>
          <p:cNvSpPr txBox="1"/>
          <p:nvPr/>
        </p:nvSpPr>
        <p:spPr>
          <a:xfrm>
            <a:off x="685800" y="5957887"/>
            <a:ext cx="800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two initial centroids in one cluster of each pair of clusters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8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  <a:endParaRPr/>
          </a:p>
        </p:txBody>
      </p:sp>
      <p:sp>
        <p:nvSpPr>
          <p:cNvPr id="520" name="Google Shape;520;p58"/>
          <p:cNvSpPr txBox="1"/>
          <p:nvPr/>
        </p:nvSpPr>
        <p:spPr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8"/>
          <p:cNvSpPr txBox="1"/>
          <p:nvPr/>
        </p:nvSpPr>
        <p:spPr>
          <a:xfrm>
            <a:off x="685800" y="5957887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some pairs of clusters having three initial centroids, while other have only one.</a:t>
            </a:r>
            <a:endParaRPr/>
          </a:p>
        </p:txBody>
      </p:sp>
      <p:pic>
        <p:nvPicPr>
          <p:cNvPr id="522" name="Google Shape;52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990600"/>
            <a:ext cx="6700837" cy="502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990600"/>
            <a:ext cx="6700837" cy="502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990600"/>
            <a:ext cx="6700837" cy="502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7800" y="990600"/>
            <a:ext cx="6700837" cy="502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9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 Clusters Example</a:t>
            </a:r>
            <a:endParaRPr/>
          </a:p>
        </p:txBody>
      </p:sp>
      <p:sp>
        <p:nvSpPr>
          <p:cNvPr id="531" name="Google Shape;531;p59"/>
          <p:cNvSpPr txBox="1"/>
          <p:nvPr/>
        </p:nvSpPr>
        <p:spPr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9"/>
          <p:cNvSpPr txBox="1"/>
          <p:nvPr/>
        </p:nvSpPr>
        <p:spPr>
          <a:xfrm>
            <a:off x="685800" y="5957887"/>
            <a:ext cx="800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some pairs of clusters having three initial centroids, while other have only one.</a:t>
            </a:r>
            <a:endParaRPr/>
          </a:p>
        </p:txBody>
      </p:sp>
      <p:pic>
        <p:nvPicPr>
          <p:cNvPr id="533" name="Google Shape;53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90600"/>
            <a:ext cx="3354387" cy="25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5212" y="990600"/>
            <a:ext cx="3354387" cy="25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3352800"/>
            <a:ext cx="3354387" cy="25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6800" y="3352800"/>
            <a:ext cx="3354387" cy="25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Solutions to Initial Centroids Problem</a:t>
            </a:r>
            <a:endParaRPr/>
          </a:p>
        </p:txBody>
      </p:sp>
      <p:sp>
        <p:nvSpPr>
          <p:cNvPr id="542" name="Google Shape;542;p6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runs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Helps, but probability is not on your side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and use hierarchical clustering to determine initial centroids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more than k initial centroids and then select among these initial centroids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most widely separated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Postprocessing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Bisecting K-means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as susceptible to initialization issues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Handling Empty Clusters</a:t>
            </a:r>
            <a:endParaRPr/>
          </a:p>
        </p:txBody>
      </p:sp>
      <p:sp>
        <p:nvSpPr>
          <p:cNvPr id="548" name="Google Shape;548;p6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K-means algorithm can yield empty clusters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strategies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the point that contributes most to SSE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a point from the cluster with the highest SSE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several empty clusters, the above can be repeated several times.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Updating Centers Incrementally</a:t>
            </a:r>
            <a:endParaRPr/>
          </a:p>
        </p:txBody>
      </p:sp>
      <p:sp>
        <p:nvSpPr>
          <p:cNvPr id="554" name="Google Shape;554;p6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basic K-means algorithm, centroids are updated after all points are assigned to a centroid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alternative is to update the centroids after each assignment (incremental approach)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assignment updates zero or two centroids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expensive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Introduces an order dependency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 get an empty cluster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use “weights” to change the impact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Pre-processing and Post-processing</a:t>
            </a:r>
            <a:endParaRPr/>
          </a:p>
        </p:txBody>
      </p:sp>
      <p:sp>
        <p:nvSpPr>
          <p:cNvPr id="560" name="Google Shape;560;p63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Pre-processing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the data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outliers</a:t>
            </a:r>
            <a:endParaRPr/>
          </a:p>
          <a:p>
            <a:pPr indent="-177800" lvl="4" marL="2057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Post-processing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small clusters that may represent outliers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‘loose’ clusters, i.e., clusters with relatively high SSE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clusters that are ‘close’ and that have relatively low SSE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use these steps during the clustering process</a:t>
            </a:r>
            <a:endParaRPr/>
          </a:p>
          <a:p>
            <a:pPr indent="-8890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ISODATA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4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Bisecting K-means</a:t>
            </a:r>
            <a:endParaRPr/>
          </a:p>
        </p:txBody>
      </p:sp>
      <p:sp>
        <p:nvSpPr>
          <p:cNvPr id="566" name="Google Shape;566;p64"/>
          <p:cNvSpPr txBox="1"/>
          <p:nvPr>
            <p:ph idx="1" type="body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Bisecting K-means algorithm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Variant of K-means that can produce a partitional or a hierarchical clustering</a:t>
            </a:r>
            <a:endParaRPr/>
          </a:p>
          <a:p>
            <a:pPr indent="-406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7" name="Google Shape;567;p64"/>
          <p:cNvPicPr preferRelativeResize="0"/>
          <p:nvPr/>
        </p:nvPicPr>
        <p:blipFill rotWithShape="1">
          <a:blip r:embed="rId3">
            <a:alphaModFix/>
          </a:blip>
          <a:srcRect b="0" l="0" r="0" t="17028"/>
          <a:stretch/>
        </p:blipFill>
        <p:spPr>
          <a:xfrm>
            <a:off x="228600" y="2971800"/>
            <a:ext cx="8694737" cy="259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219200"/>
            <a:ext cx="6700837" cy="502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1219200"/>
            <a:ext cx="6700837" cy="502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600" y="1219200"/>
            <a:ext cx="6700837" cy="502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0600" y="1219200"/>
            <a:ext cx="6700837" cy="502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0600" y="1219200"/>
            <a:ext cx="6700837" cy="502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6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0600" y="1219200"/>
            <a:ext cx="6700837" cy="502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6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90600" y="1219200"/>
            <a:ext cx="6700837" cy="502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6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0600" y="1219200"/>
            <a:ext cx="6700837" cy="502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6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90600" y="1219200"/>
            <a:ext cx="6700837" cy="502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6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90600" y="1219200"/>
            <a:ext cx="6700837" cy="5024437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65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Bisecting K-means Example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</a:t>
            </a:r>
            <a:endParaRPr/>
          </a:p>
        </p:txBody>
      </p:sp>
      <p:sp>
        <p:nvSpPr>
          <p:cNvPr id="588" name="Google Shape;588;p6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has problems when clusters are of differing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Densities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Non-globular shapes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has problems when the data contains outliers.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not Cluster Analysis?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639762" y="1143000"/>
            <a:ext cx="7772400" cy="51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classification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class label information</a:t>
            </a:r>
            <a:endParaRPr/>
          </a:p>
          <a:p>
            <a:pPr indent="-114300" lvl="4" marL="2057400" rtl="0" algn="l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segmentation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Dividing students into different registration groups alphabetically, by last name</a:t>
            </a:r>
            <a:endParaRPr/>
          </a:p>
          <a:p>
            <a:pPr indent="-114300" lvl="4" marL="2057400" rtl="0" algn="l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of a query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Groupings are a result of an external specification</a:t>
            </a:r>
            <a:endParaRPr/>
          </a:p>
          <a:p>
            <a:pPr indent="-114300" lvl="4" marL="2057400" rtl="0" algn="l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partitioning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mutual relevance and synergy, but areas are not identical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7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Differing Sizes</a:t>
            </a:r>
            <a:endParaRPr/>
          </a:p>
        </p:txBody>
      </p:sp>
      <p:sp>
        <p:nvSpPr>
          <p:cNvPr id="594" name="Google Shape;594;p67"/>
          <p:cNvSpPr txBox="1"/>
          <p:nvPr>
            <p:ph idx="1" type="body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906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5" name="Google Shape;59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7800"/>
            <a:ext cx="4268787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1447800"/>
            <a:ext cx="426878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67"/>
          <p:cNvSpPr txBox="1"/>
          <p:nvPr/>
        </p:nvSpPr>
        <p:spPr>
          <a:xfrm>
            <a:off x="762000" y="4953000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sp>
        <p:nvSpPr>
          <p:cNvPr id="598" name="Google Shape;598;p67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(3 Clusters)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8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Differing Density</a:t>
            </a:r>
            <a:endParaRPr/>
          </a:p>
        </p:txBody>
      </p:sp>
      <p:sp>
        <p:nvSpPr>
          <p:cNvPr id="604" name="Google Shape;604;p68"/>
          <p:cNvSpPr txBox="1"/>
          <p:nvPr>
            <p:ph idx="1" type="body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906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68"/>
          <p:cNvSpPr txBox="1"/>
          <p:nvPr/>
        </p:nvSpPr>
        <p:spPr>
          <a:xfrm>
            <a:off x="762000" y="4953000"/>
            <a:ext cx="2133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pic>
        <p:nvPicPr>
          <p:cNvPr id="606" name="Google Shape;60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7800"/>
            <a:ext cx="4268787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1447800"/>
            <a:ext cx="426878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68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(3 Clusters)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9"/>
          <p:cNvSpPr txBox="1"/>
          <p:nvPr>
            <p:ph type="title"/>
          </p:nvPr>
        </p:nvSpPr>
        <p:spPr>
          <a:xfrm>
            <a:off x="228600" y="152400"/>
            <a:ext cx="86106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K-means: Non-globular Shapes</a:t>
            </a:r>
            <a:endParaRPr/>
          </a:p>
        </p:txBody>
      </p:sp>
      <p:sp>
        <p:nvSpPr>
          <p:cNvPr id="614" name="Google Shape;614;p69"/>
          <p:cNvSpPr txBox="1"/>
          <p:nvPr>
            <p:ph idx="1" type="body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906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69"/>
          <p:cNvSpPr txBox="1"/>
          <p:nvPr/>
        </p:nvSpPr>
        <p:spPr>
          <a:xfrm>
            <a:off x="1143000" y="4876800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pic>
        <p:nvPicPr>
          <p:cNvPr id="616" name="Google Shape;616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19200"/>
            <a:ext cx="4268787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1219200"/>
            <a:ext cx="426878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69"/>
          <p:cNvSpPr txBox="1"/>
          <p:nvPr/>
        </p:nvSpPr>
        <p:spPr>
          <a:xfrm>
            <a:off x="5334000" y="4902200"/>
            <a:ext cx="2470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(2 Clusters)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0"/>
          <p:cNvSpPr txBox="1"/>
          <p:nvPr>
            <p:ph type="title"/>
          </p:nvPr>
        </p:nvSpPr>
        <p:spPr>
          <a:xfrm>
            <a:off x="228600" y="152400"/>
            <a:ext cx="86868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  <a:endParaRPr/>
          </a:p>
        </p:txBody>
      </p:sp>
      <p:sp>
        <p:nvSpPr>
          <p:cNvPr id="624" name="Google Shape;624;p70"/>
          <p:cNvSpPr txBox="1"/>
          <p:nvPr>
            <p:ph idx="1" type="body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906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5" name="Google Shape;62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7800"/>
            <a:ext cx="426878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70"/>
          <p:cNvSpPr txBox="1"/>
          <p:nvPr/>
        </p:nvSpPr>
        <p:spPr>
          <a:xfrm>
            <a:off x="762000" y="49530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  <a:endParaRPr/>
          </a:p>
        </p:txBody>
      </p:sp>
      <p:pic>
        <p:nvPicPr>
          <p:cNvPr id="627" name="Google Shape;627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1447800"/>
            <a:ext cx="426878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70"/>
          <p:cNvSpPr txBox="1"/>
          <p:nvPr/>
        </p:nvSpPr>
        <p:spPr>
          <a:xfrm>
            <a:off x="1143000" y="5562600"/>
            <a:ext cx="65532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solution is to use many clusters.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parts of clusters, but need to put together.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1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  <a:endParaRPr/>
          </a:p>
        </p:txBody>
      </p:sp>
      <p:sp>
        <p:nvSpPr>
          <p:cNvPr id="634" name="Google Shape;634;p71"/>
          <p:cNvSpPr txBox="1"/>
          <p:nvPr>
            <p:ph idx="1" type="body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906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71"/>
          <p:cNvSpPr txBox="1"/>
          <p:nvPr/>
        </p:nvSpPr>
        <p:spPr>
          <a:xfrm>
            <a:off x="762000" y="49530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  <a:endParaRPr/>
          </a:p>
        </p:txBody>
      </p:sp>
      <p:pic>
        <p:nvPicPr>
          <p:cNvPr id="636" name="Google Shape;63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7800"/>
            <a:ext cx="4268787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1524000"/>
            <a:ext cx="4268787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2"/>
          <p:cNvSpPr txBox="1"/>
          <p:nvPr>
            <p:ph type="title"/>
          </p:nvPr>
        </p:nvSpPr>
        <p:spPr>
          <a:xfrm>
            <a:off x="228600" y="152400"/>
            <a:ext cx="86106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Overcoming K-means Limitations</a:t>
            </a:r>
            <a:endParaRPr/>
          </a:p>
        </p:txBody>
      </p:sp>
      <p:sp>
        <p:nvSpPr>
          <p:cNvPr id="643" name="Google Shape;643;p72"/>
          <p:cNvSpPr txBox="1"/>
          <p:nvPr>
            <p:ph idx="1" type="body"/>
          </p:nvPr>
        </p:nvSpPr>
        <p:spPr>
          <a:xfrm>
            <a:off x="639762" y="1143000"/>
            <a:ext cx="8001000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906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72"/>
          <p:cNvSpPr txBox="1"/>
          <p:nvPr/>
        </p:nvSpPr>
        <p:spPr>
          <a:xfrm>
            <a:off x="1143000" y="48768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				K-means Clusters</a:t>
            </a:r>
            <a:endParaRPr/>
          </a:p>
        </p:txBody>
      </p:sp>
      <p:pic>
        <p:nvPicPr>
          <p:cNvPr id="645" name="Google Shape;64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19200"/>
            <a:ext cx="4268787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5612" y="1219200"/>
            <a:ext cx="4268787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 </a:t>
            </a:r>
            <a:endParaRPr/>
          </a:p>
        </p:txBody>
      </p:sp>
      <p:sp>
        <p:nvSpPr>
          <p:cNvPr id="652" name="Google Shape;652;p73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Produces a set of nested clusters organized as a hierarchical tree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visualized as a dendrogram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tree like diagram that records the sequences of merges or splits</a:t>
            </a:r>
            <a:endParaRPr/>
          </a:p>
        </p:txBody>
      </p:sp>
      <p:pic>
        <p:nvPicPr>
          <p:cNvPr id="653" name="Google Shape;65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859212"/>
            <a:ext cx="3459162" cy="216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3629025"/>
            <a:ext cx="2319337" cy="2360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Strengths of Hierarchical Clustering</a:t>
            </a:r>
            <a:endParaRPr/>
          </a:p>
        </p:txBody>
      </p:sp>
      <p:sp>
        <p:nvSpPr>
          <p:cNvPr id="660" name="Google Shape;660;p7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have to assume any particular number of clusters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desired number of clusters can be obtained by ‘cutting’ the dendogram at the proper level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may correspond to meaningful taxonomies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in biological sciences (e.g., animal kingdom, phylogeny reconstruction, …)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</a:t>
            </a:r>
            <a:endParaRPr/>
          </a:p>
        </p:txBody>
      </p:sp>
      <p:sp>
        <p:nvSpPr>
          <p:cNvPr id="666" name="Google Shape;666;p7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main types of hierarchical clustering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Agglomerative:  </a:t>
            </a:r>
            <a:endParaRPr/>
          </a:p>
          <a:p>
            <a:pPr indent="-80010" lvl="2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 with the points as individual clusters</a:t>
            </a:r>
            <a:endParaRPr/>
          </a:p>
          <a:p>
            <a:pPr indent="-80010" lvl="2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each step, merge the closest pair of clusters until only one cluster (or k clusters) left</a:t>
            </a:r>
            <a:endParaRPr/>
          </a:p>
          <a:p>
            <a:pPr indent="-114300" lvl="4" marL="20574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Divisive:  </a:t>
            </a:r>
            <a:endParaRPr/>
          </a:p>
          <a:p>
            <a:pPr indent="-80010" lvl="2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 with one, all-inclusive cluster </a:t>
            </a:r>
            <a:endParaRPr/>
          </a:p>
          <a:p>
            <a:pPr indent="-80010" lvl="2" marL="914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each step, split a cluster until each cluster contains a point (or there are k clusters)</a:t>
            </a:r>
            <a:endParaRPr/>
          </a:p>
          <a:p>
            <a:pPr indent="-114300" lvl="4" marL="20574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hierarchical algorithms use a similarity or distance matrix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or split one cluster at a time</a:t>
            </a:r>
            <a:endParaRPr/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6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Agglomerative Clustering Algorithm</a:t>
            </a:r>
            <a:endParaRPr/>
          </a:p>
        </p:txBody>
      </p:sp>
      <p:sp>
        <p:nvSpPr>
          <p:cNvPr id="672" name="Google Shape;672;p76"/>
          <p:cNvSpPr txBox="1"/>
          <p:nvPr>
            <p:ph idx="1" type="body"/>
          </p:nvPr>
        </p:nvSpPr>
        <p:spPr>
          <a:xfrm>
            <a:off x="639762" y="1143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popular hierarchical clustering technique</a:t>
            </a:r>
            <a:endParaRPr/>
          </a:p>
          <a:p>
            <a:pPr indent="-330200" lvl="4" marL="22098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algorithm is straightforward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proximity matrix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each data point be a cluster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Merge the two closest clusters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Update the proximity matrix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only a single cluster remains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operation is the computation of the proximity of two clusters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approaches to defining the distance between clusters distinguish the different algorithms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Notion of a Cluster can be Ambiguous</a:t>
            </a:r>
            <a:endParaRPr/>
          </a:p>
        </p:txBody>
      </p:sp>
      <p:grpSp>
        <p:nvGrpSpPr>
          <p:cNvPr id="170" name="Google Shape;170;p32"/>
          <p:cNvGrpSpPr/>
          <p:nvPr/>
        </p:nvGrpSpPr>
        <p:grpSpPr>
          <a:xfrm>
            <a:off x="685800" y="1905000"/>
            <a:ext cx="3344862" cy="1479550"/>
            <a:chOff x="432" y="1200"/>
            <a:chExt cx="2107" cy="932"/>
          </a:xfrm>
        </p:grpSpPr>
        <p:grpSp>
          <p:nvGrpSpPr>
            <p:cNvPr id="171" name="Google Shape;171;p32"/>
            <p:cNvGrpSpPr/>
            <p:nvPr/>
          </p:nvGrpSpPr>
          <p:grpSpPr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172" name="Google Shape;172;p32"/>
              <p:cNvSpPr/>
              <p:nvPr/>
            </p:nvSpPr>
            <p:spPr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2"/>
              <p:cNvSpPr/>
              <p:nvPr/>
            </p:nvSpPr>
            <p:spPr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32"/>
              <p:cNvSpPr/>
              <p:nvPr/>
            </p:nvSpPr>
            <p:spPr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32"/>
              <p:cNvSpPr/>
              <p:nvPr/>
            </p:nvSpPr>
            <p:spPr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2"/>
              <p:cNvSpPr/>
              <p:nvPr/>
            </p:nvSpPr>
            <p:spPr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2"/>
              <p:cNvSpPr/>
              <p:nvPr/>
            </p:nvSpPr>
            <p:spPr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2"/>
              <p:cNvSpPr/>
              <p:nvPr/>
            </p:nvSpPr>
            <p:spPr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2"/>
              <p:cNvSpPr/>
              <p:nvPr/>
            </p:nvSpPr>
            <p:spPr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2"/>
              <p:cNvSpPr/>
              <p:nvPr/>
            </p:nvSpPr>
            <p:spPr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2"/>
              <p:cNvSpPr/>
              <p:nvPr/>
            </p:nvSpPr>
            <p:spPr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2"/>
              <p:cNvSpPr/>
              <p:nvPr/>
            </p:nvSpPr>
            <p:spPr>
              <a:xfrm flipH="1" rot="10800000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2"/>
              <p:cNvSpPr/>
              <p:nvPr/>
            </p:nvSpPr>
            <p:spPr>
              <a:xfrm flipH="1" rot="10800000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32"/>
              <p:cNvSpPr/>
              <p:nvPr/>
            </p:nvSpPr>
            <p:spPr>
              <a:xfrm flipH="1" rot="10800000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2"/>
              <p:cNvSpPr/>
              <p:nvPr/>
            </p:nvSpPr>
            <p:spPr>
              <a:xfrm flipH="1" rot="10800000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2"/>
              <p:cNvSpPr/>
              <p:nvPr/>
            </p:nvSpPr>
            <p:spPr>
              <a:xfrm flipH="1" rot="10800000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2"/>
              <p:cNvSpPr/>
              <p:nvPr/>
            </p:nvSpPr>
            <p:spPr>
              <a:xfrm flipH="1" rot="10800000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2"/>
              <p:cNvSpPr/>
              <p:nvPr/>
            </p:nvSpPr>
            <p:spPr>
              <a:xfrm flipH="1" rot="10800000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2"/>
              <p:cNvSpPr/>
              <p:nvPr/>
            </p:nvSpPr>
            <p:spPr>
              <a:xfrm flipH="1" rot="10800000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2"/>
              <p:cNvSpPr/>
              <p:nvPr/>
            </p:nvSpPr>
            <p:spPr>
              <a:xfrm flipH="1" rot="10800000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2"/>
              <p:cNvSpPr/>
              <p:nvPr/>
            </p:nvSpPr>
            <p:spPr>
              <a:xfrm flipH="1" rot="10800000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" name="Google Shape;192;p32"/>
            <p:cNvSpPr txBox="1"/>
            <p:nvPr/>
          </p:nvSpPr>
          <p:spPr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many clusters?</a:t>
              </a:r>
              <a:endParaRPr/>
            </a:p>
          </p:txBody>
        </p:sp>
      </p:grpSp>
      <p:grpSp>
        <p:nvGrpSpPr>
          <p:cNvPr id="193" name="Google Shape;193;p32"/>
          <p:cNvGrpSpPr/>
          <p:nvPr/>
        </p:nvGrpSpPr>
        <p:grpSpPr>
          <a:xfrm>
            <a:off x="4960937" y="4114800"/>
            <a:ext cx="3344862" cy="1371600"/>
            <a:chOff x="3125" y="2592"/>
            <a:chExt cx="2107" cy="864"/>
          </a:xfrm>
        </p:grpSpPr>
        <p:grpSp>
          <p:nvGrpSpPr>
            <p:cNvPr id="194" name="Google Shape;194;p32"/>
            <p:cNvGrpSpPr/>
            <p:nvPr/>
          </p:nvGrpSpPr>
          <p:grpSpPr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195" name="Google Shape;195;p32"/>
              <p:cNvSpPr/>
              <p:nvPr/>
            </p:nvSpPr>
            <p:spPr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2"/>
              <p:cNvSpPr/>
              <p:nvPr/>
            </p:nvSpPr>
            <p:spPr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2"/>
              <p:cNvSpPr/>
              <p:nvPr/>
            </p:nvSpPr>
            <p:spPr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2"/>
              <p:cNvSpPr/>
              <p:nvPr/>
            </p:nvSpPr>
            <p:spPr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32"/>
              <p:cNvSpPr/>
              <p:nvPr/>
            </p:nvSpPr>
            <p:spPr>
              <a:xfrm>
                <a:off x="4614" y="2738"/>
                <a:ext cx="69" cy="69"/>
              </a:xfrm>
              <a:custGeom>
                <a:rect b="b" l="l" r="r" t="t"/>
                <a:pathLst>
                  <a:path extrusionOk="0" h="10000" w="10000">
                    <a:moveTo>
                      <a:pt x="0" y="3768"/>
                    </a:moveTo>
                    <a:lnTo>
                      <a:pt x="3768" y="3768"/>
                    </a:lnTo>
                    <a:lnTo>
                      <a:pt x="5072" y="0"/>
                    </a:lnTo>
                    <a:lnTo>
                      <a:pt x="6232" y="3768"/>
                    </a:lnTo>
                    <a:lnTo>
                      <a:pt x="10000" y="3768"/>
                    </a:lnTo>
                    <a:lnTo>
                      <a:pt x="6957" y="6232"/>
                    </a:lnTo>
                    <a:lnTo>
                      <a:pt x="8116" y="10000"/>
                    </a:lnTo>
                    <a:lnTo>
                      <a:pt x="5072" y="7681"/>
                    </a:lnTo>
                    <a:lnTo>
                      <a:pt x="1884" y="10000"/>
                    </a:lnTo>
                    <a:lnTo>
                      <a:pt x="3043" y="6232"/>
                    </a:lnTo>
                    <a:lnTo>
                      <a:pt x="0" y="376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rgbClr val="000000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2"/>
              <p:cNvSpPr/>
              <p:nvPr/>
            </p:nvSpPr>
            <p:spPr>
              <a:xfrm>
                <a:off x="4480" y="2693"/>
                <a:ext cx="69" cy="69"/>
              </a:xfrm>
              <a:custGeom>
                <a:rect b="b" l="l" r="r" t="t"/>
                <a:pathLst>
                  <a:path extrusionOk="0" h="10000" w="10000">
                    <a:moveTo>
                      <a:pt x="0" y="3768"/>
                    </a:moveTo>
                    <a:lnTo>
                      <a:pt x="3768" y="3768"/>
                    </a:lnTo>
                    <a:lnTo>
                      <a:pt x="5072" y="0"/>
                    </a:lnTo>
                    <a:lnTo>
                      <a:pt x="6232" y="3768"/>
                    </a:lnTo>
                    <a:lnTo>
                      <a:pt x="10000" y="3768"/>
                    </a:lnTo>
                    <a:lnTo>
                      <a:pt x="6957" y="6232"/>
                    </a:lnTo>
                    <a:lnTo>
                      <a:pt x="8116" y="10000"/>
                    </a:lnTo>
                    <a:lnTo>
                      <a:pt x="5072" y="7681"/>
                    </a:lnTo>
                    <a:lnTo>
                      <a:pt x="1884" y="10000"/>
                    </a:lnTo>
                    <a:lnTo>
                      <a:pt x="3043" y="6232"/>
                    </a:lnTo>
                    <a:lnTo>
                      <a:pt x="0" y="376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rgbClr val="000000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2"/>
              <p:cNvSpPr/>
              <p:nvPr/>
            </p:nvSpPr>
            <p:spPr>
              <a:xfrm>
                <a:off x="4547" y="2592"/>
                <a:ext cx="69" cy="69"/>
              </a:xfrm>
              <a:custGeom>
                <a:rect b="b" l="l" r="r" t="t"/>
                <a:pathLst>
                  <a:path extrusionOk="0" h="10000" w="10000">
                    <a:moveTo>
                      <a:pt x="0" y="3768"/>
                    </a:moveTo>
                    <a:lnTo>
                      <a:pt x="3768" y="3768"/>
                    </a:lnTo>
                    <a:lnTo>
                      <a:pt x="5072" y="0"/>
                    </a:lnTo>
                    <a:lnTo>
                      <a:pt x="6232" y="3768"/>
                    </a:lnTo>
                    <a:lnTo>
                      <a:pt x="10000" y="3768"/>
                    </a:lnTo>
                    <a:lnTo>
                      <a:pt x="6957" y="6232"/>
                    </a:lnTo>
                    <a:lnTo>
                      <a:pt x="8116" y="10000"/>
                    </a:lnTo>
                    <a:lnTo>
                      <a:pt x="5072" y="7681"/>
                    </a:lnTo>
                    <a:lnTo>
                      <a:pt x="1884" y="10000"/>
                    </a:lnTo>
                    <a:lnTo>
                      <a:pt x="3043" y="6232"/>
                    </a:lnTo>
                    <a:lnTo>
                      <a:pt x="0" y="376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rgbClr val="000000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2"/>
              <p:cNvSpPr/>
              <p:nvPr/>
            </p:nvSpPr>
            <p:spPr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2"/>
              <p:cNvSpPr/>
              <p:nvPr/>
            </p:nvSpPr>
            <p:spPr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2"/>
              <p:cNvSpPr/>
              <p:nvPr/>
            </p:nvSpPr>
            <p:spPr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2"/>
              <p:cNvSpPr/>
              <p:nvPr/>
            </p:nvSpPr>
            <p:spPr>
              <a:xfrm flipH="1" rot="10800000">
                <a:off x="3450" y="2693"/>
                <a:ext cx="69" cy="69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2"/>
              <p:cNvSpPr/>
              <p:nvPr/>
            </p:nvSpPr>
            <p:spPr>
              <a:xfrm flipH="1" rot="10800000">
                <a:off x="3248" y="2603"/>
                <a:ext cx="69" cy="69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 flipH="1" rot="10800000">
                <a:off x="3371" y="2592"/>
                <a:ext cx="69" cy="69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2"/>
              <p:cNvSpPr/>
              <p:nvPr/>
            </p:nvSpPr>
            <p:spPr>
              <a:xfrm flipH="1" rot="10800000">
                <a:off x="3327" y="2682"/>
                <a:ext cx="68" cy="69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2"/>
              <p:cNvSpPr/>
              <p:nvPr/>
            </p:nvSpPr>
            <p:spPr>
              <a:xfrm flipH="1" rot="10800000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2"/>
              <p:cNvSpPr/>
              <p:nvPr/>
            </p:nvSpPr>
            <p:spPr>
              <a:xfrm flipH="1" rot="10800000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 flipH="1" rot="10800000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 flipH="1" rot="10800000">
                <a:off x="3629" y="2704"/>
                <a:ext cx="69" cy="69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 flipH="1" rot="10800000">
                <a:off x="3808" y="2783"/>
                <a:ext cx="69" cy="69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 flipH="1" rot="10800000">
                <a:off x="3629" y="2850"/>
                <a:ext cx="69" cy="69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5" name="Google Shape;215;p32"/>
            <p:cNvSpPr txBox="1"/>
            <p:nvPr/>
          </p:nvSpPr>
          <p:spPr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Four Clusters </a:t>
              </a:r>
              <a:endParaRPr/>
            </a:p>
          </p:txBody>
        </p:sp>
      </p:grpSp>
      <p:grpSp>
        <p:nvGrpSpPr>
          <p:cNvPr id="216" name="Google Shape;216;p32"/>
          <p:cNvGrpSpPr/>
          <p:nvPr/>
        </p:nvGrpSpPr>
        <p:grpSpPr>
          <a:xfrm>
            <a:off x="685800" y="4114800"/>
            <a:ext cx="3344862" cy="1371600"/>
            <a:chOff x="432" y="2592"/>
            <a:chExt cx="2107" cy="864"/>
          </a:xfrm>
        </p:grpSpPr>
        <p:grpSp>
          <p:nvGrpSpPr>
            <p:cNvPr id="217" name="Google Shape;217;p32"/>
            <p:cNvGrpSpPr/>
            <p:nvPr/>
          </p:nvGrpSpPr>
          <p:grpSpPr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218" name="Google Shape;218;p32"/>
              <p:cNvSpPr/>
              <p:nvPr/>
            </p:nvSpPr>
            <p:spPr>
              <a:xfrm>
                <a:off x="2112" y="2939"/>
                <a:ext cx="69" cy="68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2"/>
              <p:cNvSpPr/>
              <p:nvPr/>
            </p:nvSpPr>
            <p:spPr>
              <a:xfrm>
                <a:off x="1910" y="3028"/>
                <a:ext cx="69" cy="69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2"/>
              <p:cNvSpPr/>
              <p:nvPr/>
            </p:nvSpPr>
            <p:spPr>
              <a:xfrm>
                <a:off x="2033" y="3039"/>
                <a:ext cx="69" cy="69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2"/>
              <p:cNvSpPr/>
              <p:nvPr/>
            </p:nvSpPr>
            <p:spPr>
              <a:xfrm>
                <a:off x="1989" y="2950"/>
                <a:ext cx="68" cy="69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2"/>
              <p:cNvSpPr/>
              <p:nvPr/>
            </p:nvSpPr>
            <p:spPr>
              <a:xfrm>
                <a:off x="1921" y="2737"/>
                <a:ext cx="69" cy="69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1787" y="2693"/>
                <a:ext cx="69" cy="68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2"/>
              <p:cNvSpPr/>
              <p:nvPr/>
            </p:nvSpPr>
            <p:spPr>
              <a:xfrm>
                <a:off x="1854" y="2592"/>
                <a:ext cx="69" cy="69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2"/>
              <p:cNvSpPr/>
              <p:nvPr/>
            </p:nvSpPr>
            <p:spPr>
              <a:xfrm>
                <a:off x="2291" y="2927"/>
                <a:ext cx="69" cy="69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2"/>
              <p:cNvSpPr/>
              <p:nvPr/>
            </p:nvSpPr>
            <p:spPr>
              <a:xfrm>
                <a:off x="2470" y="2849"/>
                <a:ext cx="69" cy="69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2"/>
              <p:cNvSpPr/>
              <p:nvPr/>
            </p:nvSpPr>
            <p:spPr>
              <a:xfrm>
                <a:off x="2291" y="2782"/>
                <a:ext cx="69" cy="69"/>
              </a:xfrm>
              <a:prstGeom prst="triangle">
                <a:avLst>
                  <a:gd fmla="val 50000" name="adj"/>
                </a:avLst>
              </a:prstGeom>
              <a:solidFill>
                <a:srgbClr val="3366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2"/>
              <p:cNvSpPr txBox="1"/>
              <p:nvPr/>
            </p:nvSpPr>
            <p:spPr>
              <a:xfrm flipH="1" rot="10800000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2"/>
              <p:cNvSpPr txBox="1"/>
              <p:nvPr/>
            </p:nvSpPr>
            <p:spPr>
              <a:xfrm flipH="1" rot="10800000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2"/>
              <p:cNvSpPr txBox="1"/>
              <p:nvPr/>
            </p:nvSpPr>
            <p:spPr>
              <a:xfrm flipH="1" rot="10800000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2"/>
              <p:cNvSpPr txBox="1"/>
              <p:nvPr/>
            </p:nvSpPr>
            <p:spPr>
              <a:xfrm flipH="1" rot="10800000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2"/>
              <p:cNvSpPr txBox="1"/>
              <p:nvPr/>
            </p:nvSpPr>
            <p:spPr>
              <a:xfrm flipH="1" rot="10800000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2"/>
              <p:cNvSpPr txBox="1"/>
              <p:nvPr/>
            </p:nvSpPr>
            <p:spPr>
              <a:xfrm flipH="1" rot="10800000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2"/>
              <p:cNvSpPr txBox="1"/>
              <p:nvPr/>
            </p:nvSpPr>
            <p:spPr>
              <a:xfrm flipH="1" rot="10800000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2"/>
              <p:cNvSpPr txBox="1"/>
              <p:nvPr/>
            </p:nvSpPr>
            <p:spPr>
              <a:xfrm flipH="1" rot="10800000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2"/>
              <p:cNvSpPr txBox="1"/>
              <p:nvPr/>
            </p:nvSpPr>
            <p:spPr>
              <a:xfrm flipH="1" rot="10800000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2"/>
              <p:cNvSpPr txBox="1"/>
              <p:nvPr/>
            </p:nvSpPr>
            <p:spPr>
              <a:xfrm flipH="1" rot="10800000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8" name="Google Shape;238;p32"/>
            <p:cNvSpPr txBox="1"/>
            <p:nvPr/>
          </p:nvSpPr>
          <p:spPr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Two Clusters </a:t>
              </a:r>
              <a:endParaRPr/>
            </a:p>
          </p:txBody>
        </p:sp>
      </p:grpSp>
      <p:grpSp>
        <p:nvGrpSpPr>
          <p:cNvPr id="239" name="Google Shape;239;p32"/>
          <p:cNvGrpSpPr/>
          <p:nvPr/>
        </p:nvGrpSpPr>
        <p:grpSpPr>
          <a:xfrm>
            <a:off x="4960937" y="1905000"/>
            <a:ext cx="3344862" cy="1479550"/>
            <a:chOff x="3125" y="1200"/>
            <a:chExt cx="2107" cy="932"/>
          </a:xfrm>
        </p:grpSpPr>
        <p:grpSp>
          <p:nvGrpSpPr>
            <p:cNvPr id="240" name="Google Shape;240;p32"/>
            <p:cNvGrpSpPr/>
            <p:nvPr/>
          </p:nvGrpSpPr>
          <p:grpSpPr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241" name="Google Shape;241;p32"/>
              <p:cNvSpPr/>
              <p:nvPr/>
            </p:nvSpPr>
            <p:spPr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2"/>
              <p:cNvSpPr/>
              <p:nvPr/>
            </p:nvSpPr>
            <p:spPr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2"/>
              <p:cNvSpPr/>
              <p:nvPr/>
            </p:nvSpPr>
            <p:spPr>
              <a:xfrm>
                <a:off x="4614" y="1346"/>
                <a:ext cx="69" cy="69"/>
              </a:xfrm>
              <a:custGeom>
                <a:rect b="b" l="l" r="r" t="t"/>
                <a:pathLst>
                  <a:path extrusionOk="0" h="10000" w="10000">
                    <a:moveTo>
                      <a:pt x="0" y="3768"/>
                    </a:moveTo>
                    <a:lnTo>
                      <a:pt x="3768" y="3768"/>
                    </a:lnTo>
                    <a:lnTo>
                      <a:pt x="5072" y="0"/>
                    </a:lnTo>
                    <a:lnTo>
                      <a:pt x="6232" y="3768"/>
                    </a:lnTo>
                    <a:lnTo>
                      <a:pt x="10000" y="3768"/>
                    </a:lnTo>
                    <a:lnTo>
                      <a:pt x="6957" y="6232"/>
                    </a:lnTo>
                    <a:lnTo>
                      <a:pt x="8116" y="10000"/>
                    </a:lnTo>
                    <a:lnTo>
                      <a:pt x="5072" y="7681"/>
                    </a:lnTo>
                    <a:lnTo>
                      <a:pt x="1884" y="10000"/>
                    </a:lnTo>
                    <a:lnTo>
                      <a:pt x="3043" y="6232"/>
                    </a:lnTo>
                    <a:lnTo>
                      <a:pt x="0" y="376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rgbClr val="000000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2"/>
              <p:cNvSpPr/>
              <p:nvPr/>
            </p:nvSpPr>
            <p:spPr>
              <a:xfrm>
                <a:off x="4480" y="1301"/>
                <a:ext cx="69" cy="69"/>
              </a:xfrm>
              <a:custGeom>
                <a:rect b="b" l="l" r="r" t="t"/>
                <a:pathLst>
                  <a:path extrusionOk="0" h="10000" w="10000">
                    <a:moveTo>
                      <a:pt x="0" y="3768"/>
                    </a:moveTo>
                    <a:lnTo>
                      <a:pt x="3768" y="3768"/>
                    </a:lnTo>
                    <a:lnTo>
                      <a:pt x="5072" y="0"/>
                    </a:lnTo>
                    <a:lnTo>
                      <a:pt x="6232" y="3768"/>
                    </a:lnTo>
                    <a:lnTo>
                      <a:pt x="10000" y="3768"/>
                    </a:lnTo>
                    <a:lnTo>
                      <a:pt x="6957" y="6232"/>
                    </a:lnTo>
                    <a:lnTo>
                      <a:pt x="8116" y="10000"/>
                    </a:lnTo>
                    <a:lnTo>
                      <a:pt x="5072" y="7681"/>
                    </a:lnTo>
                    <a:lnTo>
                      <a:pt x="1884" y="10000"/>
                    </a:lnTo>
                    <a:lnTo>
                      <a:pt x="3043" y="6232"/>
                    </a:lnTo>
                    <a:lnTo>
                      <a:pt x="0" y="376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rgbClr val="000000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2"/>
              <p:cNvSpPr/>
              <p:nvPr/>
            </p:nvSpPr>
            <p:spPr>
              <a:xfrm>
                <a:off x="4547" y="1200"/>
                <a:ext cx="69" cy="69"/>
              </a:xfrm>
              <a:custGeom>
                <a:rect b="b" l="l" r="r" t="t"/>
                <a:pathLst>
                  <a:path extrusionOk="0" h="10000" w="10000">
                    <a:moveTo>
                      <a:pt x="0" y="3768"/>
                    </a:moveTo>
                    <a:lnTo>
                      <a:pt x="3768" y="3768"/>
                    </a:lnTo>
                    <a:lnTo>
                      <a:pt x="5072" y="0"/>
                    </a:lnTo>
                    <a:lnTo>
                      <a:pt x="6232" y="3768"/>
                    </a:lnTo>
                    <a:lnTo>
                      <a:pt x="10000" y="3768"/>
                    </a:lnTo>
                    <a:lnTo>
                      <a:pt x="6957" y="6232"/>
                    </a:lnTo>
                    <a:lnTo>
                      <a:pt x="8116" y="10000"/>
                    </a:lnTo>
                    <a:lnTo>
                      <a:pt x="5072" y="7681"/>
                    </a:lnTo>
                    <a:lnTo>
                      <a:pt x="1884" y="10000"/>
                    </a:lnTo>
                    <a:lnTo>
                      <a:pt x="3043" y="6232"/>
                    </a:lnTo>
                    <a:lnTo>
                      <a:pt x="0" y="376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rgbClr val="000000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2"/>
              <p:cNvSpPr txBox="1"/>
              <p:nvPr/>
            </p:nvSpPr>
            <p:spPr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2"/>
              <p:cNvSpPr txBox="1"/>
              <p:nvPr/>
            </p:nvSpPr>
            <p:spPr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2"/>
              <p:cNvSpPr txBox="1"/>
              <p:nvPr/>
            </p:nvSpPr>
            <p:spPr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2"/>
              <p:cNvSpPr/>
              <p:nvPr/>
            </p:nvSpPr>
            <p:spPr>
              <a:xfrm flipH="1" rot="10800000">
                <a:off x="3450" y="1301"/>
                <a:ext cx="69" cy="69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2"/>
              <p:cNvSpPr/>
              <p:nvPr/>
            </p:nvSpPr>
            <p:spPr>
              <a:xfrm flipH="1" rot="10800000">
                <a:off x="3248" y="1211"/>
                <a:ext cx="69" cy="69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2"/>
              <p:cNvSpPr/>
              <p:nvPr/>
            </p:nvSpPr>
            <p:spPr>
              <a:xfrm flipH="1" rot="10800000">
                <a:off x="3371" y="1200"/>
                <a:ext cx="69" cy="69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2"/>
              <p:cNvSpPr/>
              <p:nvPr/>
            </p:nvSpPr>
            <p:spPr>
              <a:xfrm flipH="1" rot="10800000">
                <a:off x="3327" y="1290"/>
                <a:ext cx="68" cy="69"/>
              </a:xfrm>
              <a:prstGeom prst="star4">
                <a:avLst>
                  <a:gd fmla="val 12500" name="adj"/>
                </a:avLst>
              </a:prstGeom>
              <a:solidFill>
                <a:srgbClr val="FF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 flipH="1" rot="10800000">
                <a:off x="3259" y="1503"/>
                <a:ext cx="69" cy="69"/>
              </a:xfrm>
              <a:prstGeom prst="triangle">
                <a:avLst>
                  <a:gd fmla="val 50000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 flipH="1" rot="10800000">
                <a:off x="3125" y="1548"/>
                <a:ext cx="69" cy="69"/>
              </a:xfrm>
              <a:prstGeom prst="triangle">
                <a:avLst>
                  <a:gd fmla="val 50000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2"/>
              <p:cNvSpPr/>
              <p:nvPr/>
            </p:nvSpPr>
            <p:spPr>
              <a:xfrm flipH="1" rot="10800000">
                <a:off x="3192" y="1649"/>
                <a:ext cx="69" cy="69"/>
              </a:xfrm>
              <a:prstGeom prst="triangle">
                <a:avLst>
                  <a:gd fmla="val 50000" name="adj"/>
                </a:avLst>
              </a:prstGeom>
              <a:solidFill>
                <a:srgbClr val="00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2"/>
              <p:cNvSpPr/>
              <p:nvPr/>
            </p:nvSpPr>
            <p:spPr>
              <a:xfrm flipH="1" rot="10800000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2"/>
              <p:cNvSpPr/>
              <p:nvPr/>
            </p:nvSpPr>
            <p:spPr>
              <a:xfrm flipH="1" rot="10800000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2"/>
              <p:cNvSpPr/>
              <p:nvPr/>
            </p:nvSpPr>
            <p:spPr>
              <a:xfrm flipH="1" rot="10800000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1" name="Google Shape;261;p32"/>
            <p:cNvSpPr txBox="1"/>
            <p:nvPr/>
          </p:nvSpPr>
          <p:spPr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Six Clusters </a:t>
              </a: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Starting Situation </a:t>
            </a:r>
            <a:endParaRPr/>
          </a:p>
        </p:txBody>
      </p:sp>
      <p:sp>
        <p:nvSpPr>
          <p:cNvPr id="678" name="Google Shape;678;p77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clusters of individual points and a proximity matrix</a:t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77"/>
          <p:cNvSpPr/>
          <p:nvPr/>
        </p:nvSpPr>
        <p:spPr>
          <a:xfrm>
            <a:off x="685800" y="44037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77"/>
          <p:cNvSpPr/>
          <p:nvPr/>
        </p:nvSpPr>
        <p:spPr>
          <a:xfrm>
            <a:off x="2743200" y="5470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77"/>
          <p:cNvSpPr/>
          <p:nvPr/>
        </p:nvSpPr>
        <p:spPr>
          <a:xfrm>
            <a:off x="1600200" y="3565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77"/>
          <p:cNvSpPr/>
          <p:nvPr/>
        </p:nvSpPr>
        <p:spPr>
          <a:xfrm>
            <a:off x="1447800" y="53181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77"/>
          <p:cNvSpPr/>
          <p:nvPr/>
        </p:nvSpPr>
        <p:spPr>
          <a:xfrm>
            <a:off x="3124200" y="3565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77"/>
          <p:cNvSpPr/>
          <p:nvPr/>
        </p:nvSpPr>
        <p:spPr>
          <a:xfrm>
            <a:off x="1600200" y="29559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77"/>
          <p:cNvSpPr/>
          <p:nvPr/>
        </p:nvSpPr>
        <p:spPr>
          <a:xfrm>
            <a:off x="457200" y="4708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77"/>
          <p:cNvSpPr/>
          <p:nvPr/>
        </p:nvSpPr>
        <p:spPr>
          <a:xfrm>
            <a:off x="1828800" y="53181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77"/>
          <p:cNvSpPr/>
          <p:nvPr/>
        </p:nvSpPr>
        <p:spPr>
          <a:xfrm>
            <a:off x="3124200" y="5089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77"/>
          <p:cNvSpPr/>
          <p:nvPr/>
        </p:nvSpPr>
        <p:spPr>
          <a:xfrm>
            <a:off x="2133600" y="30321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77"/>
          <p:cNvSpPr/>
          <p:nvPr/>
        </p:nvSpPr>
        <p:spPr>
          <a:xfrm>
            <a:off x="3200400" y="40989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77"/>
          <p:cNvSpPr/>
          <p:nvPr/>
        </p:nvSpPr>
        <p:spPr>
          <a:xfrm>
            <a:off x="3733800" y="3184525"/>
            <a:ext cx="228600" cy="2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1" name="Google Shape;691;p77"/>
          <p:cNvGrpSpPr/>
          <p:nvPr/>
        </p:nvGrpSpPr>
        <p:grpSpPr>
          <a:xfrm>
            <a:off x="5257800" y="1903412"/>
            <a:ext cx="3200400" cy="2789237"/>
            <a:chOff x="3456" y="1622"/>
            <a:chExt cx="2160" cy="2058"/>
          </a:xfrm>
        </p:grpSpPr>
        <p:cxnSp>
          <p:nvCxnSpPr>
            <p:cNvPr id="692" name="Google Shape;692;p77"/>
            <p:cNvCxnSpPr/>
            <p:nvPr/>
          </p:nvCxnSpPr>
          <p:spPr>
            <a:xfrm>
              <a:off x="3696" y="1622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3" name="Google Shape;693;p77"/>
            <p:cNvCxnSpPr/>
            <p:nvPr/>
          </p:nvCxnSpPr>
          <p:spPr>
            <a:xfrm>
              <a:off x="3504" y="1814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4" name="Google Shape;694;p77"/>
            <p:cNvCxnSpPr/>
            <p:nvPr/>
          </p:nvCxnSpPr>
          <p:spPr>
            <a:xfrm>
              <a:off x="4012" y="1622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5" name="Google Shape;695;p77"/>
            <p:cNvCxnSpPr/>
            <p:nvPr/>
          </p:nvCxnSpPr>
          <p:spPr>
            <a:xfrm>
              <a:off x="4329" y="1622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6" name="Google Shape;696;p77"/>
            <p:cNvCxnSpPr/>
            <p:nvPr/>
          </p:nvCxnSpPr>
          <p:spPr>
            <a:xfrm>
              <a:off x="4646" y="1622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7" name="Google Shape;697;p77"/>
            <p:cNvCxnSpPr/>
            <p:nvPr/>
          </p:nvCxnSpPr>
          <p:spPr>
            <a:xfrm>
              <a:off x="4963" y="1622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8" name="Google Shape;698;p77"/>
            <p:cNvCxnSpPr/>
            <p:nvPr/>
          </p:nvCxnSpPr>
          <p:spPr>
            <a:xfrm>
              <a:off x="5280" y="1622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9" name="Google Shape;699;p77"/>
            <p:cNvCxnSpPr/>
            <p:nvPr/>
          </p:nvCxnSpPr>
          <p:spPr>
            <a:xfrm>
              <a:off x="3504" y="2073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0" name="Google Shape;700;p77"/>
            <p:cNvCxnSpPr/>
            <p:nvPr/>
          </p:nvCxnSpPr>
          <p:spPr>
            <a:xfrm>
              <a:off x="3504" y="2332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1" name="Google Shape;701;p77"/>
            <p:cNvCxnSpPr/>
            <p:nvPr/>
          </p:nvCxnSpPr>
          <p:spPr>
            <a:xfrm>
              <a:off x="3504" y="2591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2" name="Google Shape;702;p77"/>
            <p:cNvCxnSpPr/>
            <p:nvPr/>
          </p:nvCxnSpPr>
          <p:spPr>
            <a:xfrm>
              <a:off x="3504" y="2850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3" name="Google Shape;703;p77"/>
            <p:cNvCxnSpPr/>
            <p:nvPr/>
          </p:nvCxnSpPr>
          <p:spPr>
            <a:xfrm>
              <a:off x="3504" y="3110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04" name="Google Shape;704;p77"/>
            <p:cNvSpPr txBox="1"/>
            <p:nvPr/>
          </p:nvSpPr>
          <p:spPr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705" name="Google Shape;705;p77"/>
            <p:cNvSpPr txBox="1"/>
            <p:nvPr/>
          </p:nvSpPr>
          <p:spPr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706" name="Google Shape;706;p77"/>
            <p:cNvSpPr txBox="1"/>
            <p:nvPr/>
          </p:nvSpPr>
          <p:spPr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707" name="Google Shape;707;p77"/>
            <p:cNvSpPr txBox="1"/>
            <p:nvPr/>
          </p:nvSpPr>
          <p:spPr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708" name="Google Shape;708;p77"/>
            <p:cNvSpPr txBox="1"/>
            <p:nvPr/>
          </p:nvSpPr>
          <p:spPr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709" name="Google Shape;709;p77"/>
            <p:cNvSpPr txBox="1"/>
            <p:nvPr/>
          </p:nvSpPr>
          <p:spPr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710" name="Google Shape;710;p77"/>
            <p:cNvSpPr txBox="1"/>
            <p:nvPr/>
          </p:nvSpPr>
          <p:spPr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711" name="Google Shape;711;p77"/>
            <p:cNvSpPr txBox="1"/>
            <p:nvPr/>
          </p:nvSpPr>
          <p:spPr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712" name="Google Shape;712;p77"/>
            <p:cNvSpPr txBox="1"/>
            <p:nvPr/>
          </p:nvSpPr>
          <p:spPr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713" name="Google Shape;713;p77"/>
            <p:cNvSpPr txBox="1"/>
            <p:nvPr/>
          </p:nvSpPr>
          <p:spPr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714" name="Google Shape;714;p77"/>
            <p:cNvSpPr txBox="1"/>
            <p:nvPr/>
          </p:nvSpPr>
          <p:spPr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/>
            </a:p>
          </p:txBody>
        </p:sp>
        <p:sp>
          <p:nvSpPr>
            <p:cNvPr id="715" name="Google Shape;715;p77"/>
            <p:cNvSpPr txBox="1"/>
            <p:nvPr/>
          </p:nvSpPr>
          <p:spPr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sp>
        <p:nvSpPr>
          <p:cNvPr id="716" name="Google Shape;716;p77"/>
          <p:cNvSpPr txBox="1"/>
          <p:nvPr/>
        </p:nvSpPr>
        <p:spPr>
          <a:xfrm>
            <a:off x="57912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pic>
        <p:nvPicPr>
          <p:cNvPr id="717" name="Google Shape;717;p7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5610225"/>
            <a:ext cx="4056062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Intermediate Situation</a:t>
            </a:r>
            <a:endParaRPr/>
          </a:p>
        </p:txBody>
      </p:sp>
      <p:sp>
        <p:nvSpPr>
          <p:cNvPr id="723" name="Google Shape;723;p78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some merging steps, we have some clusters </a:t>
            </a:r>
            <a:endParaRPr/>
          </a:p>
          <a:p>
            <a:pPr indent="-187325" lvl="0" marL="292100" rtl="0" algn="l">
              <a:spcBef>
                <a:spcPts val="62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78"/>
          <p:cNvSpPr/>
          <p:nvPr/>
        </p:nvSpPr>
        <p:spPr>
          <a:xfrm>
            <a:off x="609600" y="3886200"/>
            <a:ext cx="546100" cy="7731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78"/>
          <p:cNvSpPr/>
          <p:nvPr/>
        </p:nvSpPr>
        <p:spPr>
          <a:xfrm rot="-5400000">
            <a:off x="1600200" y="2667000"/>
            <a:ext cx="762000" cy="914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78"/>
          <p:cNvSpPr/>
          <p:nvPr/>
        </p:nvSpPr>
        <p:spPr>
          <a:xfrm rot="10800000">
            <a:off x="3352800" y="3048000"/>
            <a:ext cx="685800" cy="7620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78"/>
          <p:cNvSpPr/>
          <p:nvPr/>
        </p:nvSpPr>
        <p:spPr>
          <a:xfrm>
            <a:off x="1295400" y="4953000"/>
            <a:ext cx="774700" cy="7731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78"/>
          <p:cNvSpPr/>
          <p:nvPr/>
        </p:nvSpPr>
        <p:spPr>
          <a:xfrm rot="10800000">
            <a:off x="2590800" y="4876800"/>
            <a:ext cx="685800" cy="7620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78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/>
          </a:p>
        </p:txBody>
      </p:sp>
      <p:sp>
        <p:nvSpPr>
          <p:cNvPr id="730" name="Google Shape;730;p78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/>
          </a:p>
        </p:txBody>
      </p:sp>
      <p:sp>
        <p:nvSpPr>
          <p:cNvPr id="731" name="Google Shape;731;p78"/>
          <p:cNvSpPr txBox="1"/>
          <p:nvPr/>
        </p:nvSpPr>
        <p:spPr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/>
          </a:p>
        </p:txBody>
      </p:sp>
      <p:sp>
        <p:nvSpPr>
          <p:cNvPr id="732" name="Google Shape;732;p78"/>
          <p:cNvSpPr txBox="1"/>
          <p:nvPr/>
        </p:nvSpPr>
        <p:spPr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  <a:endParaRPr/>
          </a:p>
        </p:txBody>
      </p:sp>
      <p:sp>
        <p:nvSpPr>
          <p:cNvPr id="733" name="Google Shape;733;p78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/>
          </a:p>
        </p:txBody>
      </p:sp>
      <p:grpSp>
        <p:nvGrpSpPr>
          <p:cNvPr id="734" name="Google Shape;734;p78"/>
          <p:cNvGrpSpPr/>
          <p:nvPr/>
        </p:nvGrpSpPr>
        <p:grpSpPr>
          <a:xfrm>
            <a:off x="5486400" y="1660525"/>
            <a:ext cx="2895600" cy="2212975"/>
            <a:chOff x="3456" y="1440"/>
            <a:chExt cx="1872" cy="1503"/>
          </a:xfrm>
        </p:grpSpPr>
        <p:sp>
          <p:nvSpPr>
            <p:cNvPr id="735" name="Google Shape;735;p78"/>
            <p:cNvSpPr txBox="1"/>
            <p:nvPr/>
          </p:nvSpPr>
          <p:spPr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/>
            </a:p>
          </p:txBody>
        </p:sp>
        <p:sp>
          <p:nvSpPr>
            <p:cNvPr id="736" name="Google Shape;736;p78"/>
            <p:cNvSpPr txBox="1"/>
            <p:nvPr/>
          </p:nvSpPr>
          <p:spPr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/>
            </a:p>
          </p:txBody>
        </p:sp>
        <p:cxnSp>
          <p:nvCxnSpPr>
            <p:cNvPr id="737" name="Google Shape;737;p78"/>
            <p:cNvCxnSpPr/>
            <p:nvPr/>
          </p:nvCxnSpPr>
          <p:spPr>
            <a:xfrm>
              <a:off x="3696" y="1440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8" name="Google Shape;738;p78"/>
            <p:cNvCxnSpPr/>
            <p:nvPr/>
          </p:nvCxnSpPr>
          <p:spPr>
            <a:xfrm>
              <a:off x="3504" y="1632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9" name="Google Shape;739;p78"/>
            <p:cNvCxnSpPr/>
            <p:nvPr/>
          </p:nvCxnSpPr>
          <p:spPr>
            <a:xfrm>
              <a:off x="5280" y="1440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0" name="Google Shape;740;p78"/>
            <p:cNvCxnSpPr/>
            <p:nvPr/>
          </p:nvCxnSpPr>
          <p:spPr>
            <a:xfrm>
              <a:off x="3504" y="2928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41" name="Google Shape;741;p78"/>
            <p:cNvSpPr txBox="1"/>
            <p:nvPr/>
          </p:nvSpPr>
          <p:spPr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/>
            </a:p>
          </p:txBody>
        </p:sp>
        <p:sp>
          <p:nvSpPr>
            <p:cNvPr id="742" name="Google Shape;742;p78"/>
            <p:cNvSpPr txBox="1"/>
            <p:nvPr/>
          </p:nvSpPr>
          <p:spPr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  <a:endParaRPr/>
            </a:p>
          </p:txBody>
        </p:sp>
        <p:sp>
          <p:nvSpPr>
            <p:cNvPr id="743" name="Google Shape;743;p78"/>
            <p:cNvSpPr txBox="1"/>
            <p:nvPr/>
          </p:nvSpPr>
          <p:spPr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  <a:endParaRPr/>
            </a:p>
          </p:txBody>
        </p:sp>
        <p:sp>
          <p:nvSpPr>
            <p:cNvPr id="744" name="Google Shape;744;p78"/>
            <p:cNvSpPr txBox="1"/>
            <p:nvPr/>
          </p:nvSpPr>
          <p:spPr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  <a:endParaRPr/>
            </a:p>
          </p:txBody>
        </p:sp>
        <p:sp>
          <p:nvSpPr>
            <p:cNvPr id="745" name="Google Shape;745;p78"/>
            <p:cNvSpPr txBox="1"/>
            <p:nvPr/>
          </p:nvSpPr>
          <p:spPr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/>
            </a:p>
          </p:txBody>
        </p:sp>
        <p:sp>
          <p:nvSpPr>
            <p:cNvPr id="746" name="Google Shape;746;p78"/>
            <p:cNvSpPr txBox="1"/>
            <p:nvPr/>
          </p:nvSpPr>
          <p:spPr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  <a:endParaRPr/>
            </a:p>
          </p:txBody>
        </p:sp>
        <p:sp>
          <p:nvSpPr>
            <p:cNvPr id="747" name="Google Shape;747;p78"/>
            <p:cNvSpPr txBox="1"/>
            <p:nvPr/>
          </p:nvSpPr>
          <p:spPr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  <a:endParaRPr/>
            </a:p>
          </p:txBody>
        </p:sp>
        <p:sp>
          <p:nvSpPr>
            <p:cNvPr id="748" name="Google Shape;748;p78"/>
            <p:cNvSpPr txBox="1"/>
            <p:nvPr/>
          </p:nvSpPr>
          <p:spPr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  <a:endParaRPr/>
            </a:p>
          </p:txBody>
        </p:sp>
        <p:cxnSp>
          <p:nvCxnSpPr>
            <p:cNvPr id="749" name="Google Shape;749;p78"/>
            <p:cNvCxnSpPr/>
            <p:nvPr/>
          </p:nvCxnSpPr>
          <p:spPr>
            <a:xfrm>
              <a:off x="3504" y="1872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0" name="Google Shape;750;p78"/>
            <p:cNvCxnSpPr/>
            <p:nvPr/>
          </p:nvCxnSpPr>
          <p:spPr>
            <a:xfrm>
              <a:off x="3504" y="2400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1" name="Google Shape;751;p78"/>
            <p:cNvCxnSpPr/>
            <p:nvPr/>
          </p:nvCxnSpPr>
          <p:spPr>
            <a:xfrm>
              <a:off x="3504" y="2160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2" name="Google Shape;752;p78"/>
            <p:cNvCxnSpPr/>
            <p:nvPr/>
          </p:nvCxnSpPr>
          <p:spPr>
            <a:xfrm>
              <a:off x="3504" y="2640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3" name="Google Shape;753;p78"/>
            <p:cNvCxnSpPr/>
            <p:nvPr/>
          </p:nvCxnSpPr>
          <p:spPr>
            <a:xfrm>
              <a:off x="4032" y="1440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4" name="Google Shape;754;p78"/>
            <p:cNvCxnSpPr/>
            <p:nvPr/>
          </p:nvCxnSpPr>
          <p:spPr>
            <a:xfrm>
              <a:off x="4320" y="1440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5" name="Google Shape;755;p78"/>
            <p:cNvCxnSpPr/>
            <p:nvPr/>
          </p:nvCxnSpPr>
          <p:spPr>
            <a:xfrm>
              <a:off x="4656" y="1440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6" name="Google Shape;756;p78"/>
            <p:cNvCxnSpPr/>
            <p:nvPr/>
          </p:nvCxnSpPr>
          <p:spPr>
            <a:xfrm>
              <a:off x="4992" y="1440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757" name="Google Shape;757;p78"/>
          <p:cNvSpPr txBox="1"/>
          <p:nvPr/>
        </p:nvSpPr>
        <p:spPr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pic>
        <p:nvPicPr>
          <p:cNvPr id="758" name="Google Shape;758;p7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4713287"/>
            <a:ext cx="4083050" cy="1611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Intermediate Situation</a:t>
            </a:r>
            <a:endParaRPr/>
          </a:p>
        </p:txBody>
      </p:sp>
      <p:sp>
        <p:nvSpPr>
          <p:cNvPr id="764" name="Google Shape;764;p79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to merge the two closest clusters (C2 and C5)  and update the proximity matrix. </a:t>
            </a:r>
            <a:endParaRPr/>
          </a:p>
          <a:p>
            <a:pPr indent="-187325" lvl="0" marL="292100" rtl="0" algn="l">
              <a:spcBef>
                <a:spcPts val="62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79"/>
          <p:cNvSpPr/>
          <p:nvPr/>
        </p:nvSpPr>
        <p:spPr>
          <a:xfrm>
            <a:off x="609600" y="3886200"/>
            <a:ext cx="546100" cy="7731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79"/>
          <p:cNvSpPr/>
          <p:nvPr/>
        </p:nvSpPr>
        <p:spPr>
          <a:xfrm rot="-5400000">
            <a:off x="1600200" y="2667000"/>
            <a:ext cx="762000" cy="914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79"/>
          <p:cNvSpPr/>
          <p:nvPr/>
        </p:nvSpPr>
        <p:spPr>
          <a:xfrm rot="10800000">
            <a:off x="3352800" y="3048000"/>
            <a:ext cx="685800" cy="7620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79"/>
          <p:cNvSpPr/>
          <p:nvPr/>
        </p:nvSpPr>
        <p:spPr>
          <a:xfrm>
            <a:off x="1295400" y="4953000"/>
            <a:ext cx="774700" cy="7731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79"/>
          <p:cNvSpPr/>
          <p:nvPr/>
        </p:nvSpPr>
        <p:spPr>
          <a:xfrm rot="10800000">
            <a:off x="2590800" y="4876800"/>
            <a:ext cx="685800" cy="7620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79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/>
          </a:p>
        </p:txBody>
      </p:sp>
      <p:sp>
        <p:nvSpPr>
          <p:cNvPr id="771" name="Google Shape;771;p79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/>
          </a:p>
        </p:txBody>
      </p:sp>
      <p:sp>
        <p:nvSpPr>
          <p:cNvPr id="772" name="Google Shape;772;p79"/>
          <p:cNvSpPr txBox="1"/>
          <p:nvPr/>
        </p:nvSpPr>
        <p:spPr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/>
          </a:p>
        </p:txBody>
      </p:sp>
      <p:sp>
        <p:nvSpPr>
          <p:cNvPr id="773" name="Google Shape;773;p79"/>
          <p:cNvSpPr txBox="1"/>
          <p:nvPr/>
        </p:nvSpPr>
        <p:spPr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  <a:endParaRPr/>
          </a:p>
        </p:txBody>
      </p:sp>
      <p:sp>
        <p:nvSpPr>
          <p:cNvPr id="774" name="Google Shape;774;p79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/>
          </a:p>
        </p:txBody>
      </p:sp>
      <p:grpSp>
        <p:nvGrpSpPr>
          <p:cNvPr id="775" name="Google Shape;775;p79"/>
          <p:cNvGrpSpPr/>
          <p:nvPr/>
        </p:nvGrpSpPr>
        <p:grpSpPr>
          <a:xfrm>
            <a:off x="5486400" y="1676400"/>
            <a:ext cx="2971800" cy="2193925"/>
            <a:chOff x="3456" y="1094"/>
            <a:chExt cx="1920" cy="1503"/>
          </a:xfrm>
        </p:grpSpPr>
        <p:sp>
          <p:nvSpPr>
            <p:cNvPr id="776" name="Google Shape;776;p79"/>
            <p:cNvSpPr txBox="1"/>
            <p:nvPr/>
          </p:nvSpPr>
          <p:spPr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/>
            </a:p>
          </p:txBody>
        </p:sp>
        <p:sp>
          <p:nvSpPr>
            <p:cNvPr id="777" name="Google Shape;777;p79"/>
            <p:cNvSpPr txBox="1"/>
            <p:nvPr/>
          </p:nvSpPr>
          <p:spPr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/>
            </a:p>
          </p:txBody>
        </p:sp>
        <p:cxnSp>
          <p:nvCxnSpPr>
            <p:cNvPr id="778" name="Google Shape;778;p79"/>
            <p:cNvCxnSpPr/>
            <p:nvPr/>
          </p:nvCxnSpPr>
          <p:spPr>
            <a:xfrm>
              <a:off x="3696" y="1094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9" name="Google Shape;779;p79"/>
            <p:cNvCxnSpPr/>
            <p:nvPr/>
          </p:nvCxnSpPr>
          <p:spPr>
            <a:xfrm>
              <a:off x="3504" y="1286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0" name="Google Shape;780;p79"/>
            <p:cNvCxnSpPr/>
            <p:nvPr/>
          </p:nvCxnSpPr>
          <p:spPr>
            <a:xfrm>
              <a:off x="5280" y="1094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1" name="Google Shape;781;p79"/>
            <p:cNvCxnSpPr/>
            <p:nvPr/>
          </p:nvCxnSpPr>
          <p:spPr>
            <a:xfrm>
              <a:off x="3504" y="2582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82" name="Google Shape;782;p79"/>
            <p:cNvSpPr txBox="1"/>
            <p:nvPr/>
          </p:nvSpPr>
          <p:spPr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/>
            </a:p>
          </p:txBody>
        </p:sp>
        <p:sp>
          <p:nvSpPr>
            <p:cNvPr id="783" name="Google Shape;783;p79"/>
            <p:cNvSpPr txBox="1"/>
            <p:nvPr/>
          </p:nvSpPr>
          <p:spPr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  <a:endParaRPr/>
            </a:p>
          </p:txBody>
        </p:sp>
        <p:sp>
          <p:nvSpPr>
            <p:cNvPr id="784" name="Google Shape;784;p79"/>
            <p:cNvSpPr txBox="1"/>
            <p:nvPr/>
          </p:nvSpPr>
          <p:spPr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  <a:endParaRPr/>
            </a:p>
          </p:txBody>
        </p:sp>
        <p:sp>
          <p:nvSpPr>
            <p:cNvPr id="785" name="Google Shape;785;p79"/>
            <p:cNvSpPr txBox="1"/>
            <p:nvPr/>
          </p:nvSpPr>
          <p:spPr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  <a:endParaRPr/>
            </a:p>
          </p:txBody>
        </p:sp>
        <p:sp>
          <p:nvSpPr>
            <p:cNvPr id="786" name="Google Shape;786;p79"/>
            <p:cNvSpPr txBox="1"/>
            <p:nvPr/>
          </p:nvSpPr>
          <p:spPr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/>
            </a:p>
          </p:txBody>
        </p:sp>
        <p:sp>
          <p:nvSpPr>
            <p:cNvPr id="787" name="Google Shape;787;p79"/>
            <p:cNvSpPr txBox="1"/>
            <p:nvPr/>
          </p:nvSpPr>
          <p:spPr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C3</a:t>
              </a:r>
              <a:endParaRPr/>
            </a:p>
          </p:txBody>
        </p:sp>
        <p:sp>
          <p:nvSpPr>
            <p:cNvPr id="788" name="Google Shape;788;p79"/>
            <p:cNvSpPr txBox="1"/>
            <p:nvPr/>
          </p:nvSpPr>
          <p:spPr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C4</a:t>
              </a:r>
              <a:endParaRPr/>
            </a:p>
          </p:txBody>
        </p:sp>
        <p:sp>
          <p:nvSpPr>
            <p:cNvPr id="789" name="Google Shape;789;p79"/>
            <p:cNvSpPr txBox="1"/>
            <p:nvPr/>
          </p:nvSpPr>
          <p:spPr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C5</a:t>
              </a:r>
              <a:endParaRPr/>
            </a:p>
          </p:txBody>
        </p:sp>
        <p:cxnSp>
          <p:nvCxnSpPr>
            <p:cNvPr id="790" name="Google Shape;790;p79"/>
            <p:cNvCxnSpPr/>
            <p:nvPr/>
          </p:nvCxnSpPr>
          <p:spPr>
            <a:xfrm>
              <a:off x="3504" y="1526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1" name="Google Shape;791;p79"/>
            <p:cNvCxnSpPr/>
            <p:nvPr/>
          </p:nvCxnSpPr>
          <p:spPr>
            <a:xfrm>
              <a:off x="3504" y="2054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2" name="Google Shape;792;p79"/>
            <p:cNvCxnSpPr/>
            <p:nvPr/>
          </p:nvCxnSpPr>
          <p:spPr>
            <a:xfrm>
              <a:off x="3504" y="1814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3" name="Google Shape;793;p79"/>
            <p:cNvCxnSpPr/>
            <p:nvPr/>
          </p:nvCxnSpPr>
          <p:spPr>
            <a:xfrm>
              <a:off x="3504" y="2294"/>
              <a:ext cx="17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4" name="Google Shape;794;p79"/>
            <p:cNvCxnSpPr/>
            <p:nvPr/>
          </p:nvCxnSpPr>
          <p:spPr>
            <a:xfrm>
              <a:off x="4032" y="1094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5" name="Google Shape;795;p79"/>
            <p:cNvCxnSpPr/>
            <p:nvPr/>
          </p:nvCxnSpPr>
          <p:spPr>
            <a:xfrm>
              <a:off x="4320" y="1094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6" name="Google Shape;796;p79"/>
            <p:cNvCxnSpPr/>
            <p:nvPr/>
          </p:nvCxnSpPr>
          <p:spPr>
            <a:xfrm>
              <a:off x="4656" y="1094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7" name="Google Shape;797;p79"/>
            <p:cNvCxnSpPr/>
            <p:nvPr/>
          </p:nvCxnSpPr>
          <p:spPr>
            <a:xfrm>
              <a:off x="4992" y="1094"/>
              <a:ext cx="0" cy="14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98" name="Google Shape;798;p79"/>
            <p:cNvSpPr txBox="1"/>
            <p:nvPr/>
          </p:nvSpPr>
          <p:spPr>
            <a:xfrm>
              <a:off x="3696" y="1526"/>
              <a:ext cx="1584" cy="288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79"/>
            <p:cNvSpPr txBox="1"/>
            <p:nvPr/>
          </p:nvSpPr>
          <p:spPr>
            <a:xfrm>
              <a:off x="3696" y="2294"/>
              <a:ext cx="1584" cy="288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79"/>
            <p:cNvSpPr txBox="1"/>
            <p:nvPr/>
          </p:nvSpPr>
          <p:spPr>
            <a:xfrm rot="5400000">
              <a:off x="3520" y="1783"/>
              <a:ext cx="1298" cy="299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79"/>
            <p:cNvSpPr txBox="1"/>
            <p:nvPr/>
          </p:nvSpPr>
          <p:spPr>
            <a:xfrm rot="5400000">
              <a:off x="4477" y="1778"/>
              <a:ext cx="1297" cy="311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p79"/>
          <p:cNvSpPr/>
          <p:nvPr/>
        </p:nvSpPr>
        <p:spPr>
          <a:xfrm>
            <a:off x="990600" y="4648200"/>
            <a:ext cx="2514600" cy="1295400"/>
          </a:xfrm>
          <a:prstGeom prst="ellipse">
            <a:avLst/>
          </a:prstGeom>
          <a:noFill/>
          <a:ln cap="rnd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79"/>
          <p:cNvSpPr txBox="1"/>
          <p:nvPr/>
        </p:nvSpPr>
        <p:spPr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pic>
        <p:nvPicPr>
          <p:cNvPr id="804" name="Google Shape;804;p7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4495800"/>
            <a:ext cx="4083050" cy="184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Merging</a:t>
            </a:r>
            <a:endParaRPr/>
          </a:p>
        </p:txBody>
      </p:sp>
      <p:sp>
        <p:nvSpPr>
          <p:cNvPr id="810" name="Google Shape;810;p8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question is “How do we update the proximity matrix?” </a:t>
            </a:r>
            <a:endParaRPr/>
          </a:p>
          <a:p>
            <a:pPr indent="-187325" lvl="0" marL="292100" rtl="0" algn="l">
              <a:spcBef>
                <a:spcPts val="62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80"/>
          <p:cNvSpPr/>
          <p:nvPr/>
        </p:nvSpPr>
        <p:spPr>
          <a:xfrm>
            <a:off x="609600" y="3886200"/>
            <a:ext cx="546100" cy="7731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80"/>
          <p:cNvSpPr/>
          <p:nvPr/>
        </p:nvSpPr>
        <p:spPr>
          <a:xfrm rot="-5400000">
            <a:off x="1600200" y="2667000"/>
            <a:ext cx="762000" cy="914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80"/>
          <p:cNvSpPr/>
          <p:nvPr/>
        </p:nvSpPr>
        <p:spPr>
          <a:xfrm rot="10800000">
            <a:off x="3352800" y="3048000"/>
            <a:ext cx="685800" cy="7620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80"/>
          <p:cNvSpPr/>
          <p:nvPr/>
        </p:nvSpPr>
        <p:spPr>
          <a:xfrm>
            <a:off x="1295400" y="4953000"/>
            <a:ext cx="2362200" cy="7731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80"/>
          <p:cNvSpPr txBox="1"/>
          <p:nvPr/>
        </p:nvSpPr>
        <p:spPr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/>
          </a:p>
        </p:txBody>
      </p:sp>
      <p:sp>
        <p:nvSpPr>
          <p:cNvPr id="816" name="Google Shape;816;p80"/>
          <p:cNvSpPr txBox="1"/>
          <p:nvPr/>
        </p:nvSpPr>
        <p:spPr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/>
          </a:p>
        </p:txBody>
      </p:sp>
      <p:sp>
        <p:nvSpPr>
          <p:cNvPr id="817" name="Google Shape;817;p80"/>
          <p:cNvSpPr txBox="1"/>
          <p:nvPr/>
        </p:nvSpPr>
        <p:spPr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C5</a:t>
            </a:r>
            <a:endParaRPr/>
          </a:p>
        </p:txBody>
      </p:sp>
      <p:sp>
        <p:nvSpPr>
          <p:cNvPr id="818" name="Google Shape;818;p80"/>
          <p:cNvSpPr txBox="1"/>
          <p:nvPr/>
        </p:nvSpPr>
        <p:spPr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/>
          </a:p>
        </p:txBody>
      </p:sp>
      <p:sp>
        <p:nvSpPr>
          <p:cNvPr id="819" name="Google Shape;819;p80"/>
          <p:cNvSpPr txBox="1"/>
          <p:nvPr/>
        </p:nvSpPr>
        <p:spPr>
          <a:xfrm>
            <a:off x="6172200" y="274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       ?        ?        ?    	   </a:t>
            </a:r>
            <a:endParaRPr/>
          </a:p>
        </p:txBody>
      </p:sp>
      <p:sp>
        <p:nvSpPr>
          <p:cNvPr id="820" name="Google Shape;820;p80"/>
          <p:cNvSpPr txBox="1"/>
          <p:nvPr/>
        </p:nvSpPr>
        <p:spPr>
          <a:xfrm>
            <a:off x="6651625" y="2362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821" name="Google Shape;821;p80"/>
          <p:cNvSpPr txBox="1"/>
          <p:nvPr/>
        </p:nvSpPr>
        <p:spPr>
          <a:xfrm>
            <a:off x="6651625" y="3200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822" name="Google Shape;822;p80"/>
          <p:cNvSpPr txBox="1"/>
          <p:nvPr/>
        </p:nvSpPr>
        <p:spPr>
          <a:xfrm>
            <a:off x="6651625" y="3581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823" name="Google Shape;823;p80"/>
          <p:cNvSpPr txBox="1"/>
          <p:nvPr/>
        </p:nvSpPr>
        <p:spPr>
          <a:xfrm>
            <a:off x="6629400" y="1555750"/>
            <a:ext cx="533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  <a:endParaRPr/>
          </a:p>
        </p:txBody>
      </p:sp>
      <p:sp>
        <p:nvSpPr>
          <p:cNvPr id="824" name="Google Shape;824;p80"/>
          <p:cNvSpPr txBox="1"/>
          <p:nvPr/>
        </p:nvSpPr>
        <p:spPr>
          <a:xfrm>
            <a:off x="60960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/>
          </a:p>
        </p:txBody>
      </p:sp>
      <p:cxnSp>
        <p:nvCxnSpPr>
          <p:cNvPr id="825" name="Google Shape;825;p80"/>
          <p:cNvCxnSpPr/>
          <p:nvPr/>
        </p:nvCxnSpPr>
        <p:spPr>
          <a:xfrm>
            <a:off x="6019800" y="19812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6" name="Google Shape;826;p80"/>
          <p:cNvCxnSpPr/>
          <p:nvPr/>
        </p:nvCxnSpPr>
        <p:spPr>
          <a:xfrm>
            <a:off x="5715000" y="2286000"/>
            <a:ext cx="2362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7" name="Google Shape;827;p80"/>
          <p:cNvSpPr txBox="1"/>
          <p:nvPr/>
        </p:nvSpPr>
        <p:spPr>
          <a:xfrm>
            <a:off x="5638800" y="2362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/>
          </a:p>
        </p:txBody>
      </p:sp>
      <p:sp>
        <p:nvSpPr>
          <p:cNvPr id="828" name="Google Shape;828;p80"/>
          <p:cNvSpPr txBox="1"/>
          <p:nvPr/>
        </p:nvSpPr>
        <p:spPr>
          <a:xfrm>
            <a:off x="5638800" y="3200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/>
          </a:p>
        </p:txBody>
      </p:sp>
      <p:sp>
        <p:nvSpPr>
          <p:cNvPr id="829" name="Google Shape;829;p80"/>
          <p:cNvSpPr txBox="1"/>
          <p:nvPr/>
        </p:nvSpPr>
        <p:spPr>
          <a:xfrm>
            <a:off x="5638800" y="36576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/>
          </a:p>
        </p:txBody>
      </p:sp>
      <p:sp>
        <p:nvSpPr>
          <p:cNvPr id="830" name="Google Shape;830;p80"/>
          <p:cNvSpPr txBox="1"/>
          <p:nvPr/>
        </p:nvSpPr>
        <p:spPr>
          <a:xfrm>
            <a:off x="5181600" y="28194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  <a:endParaRPr/>
          </a:p>
        </p:txBody>
      </p:sp>
      <p:sp>
        <p:nvSpPr>
          <p:cNvPr id="831" name="Google Shape;831;p80"/>
          <p:cNvSpPr txBox="1"/>
          <p:nvPr/>
        </p:nvSpPr>
        <p:spPr>
          <a:xfrm>
            <a:off x="70866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/>
          </a:p>
        </p:txBody>
      </p:sp>
      <p:sp>
        <p:nvSpPr>
          <p:cNvPr id="832" name="Google Shape;832;p80"/>
          <p:cNvSpPr txBox="1"/>
          <p:nvPr/>
        </p:nvSpPr>
        <p:spPr>
          <a:xfrm>
            <a:off x="7620000" y="1981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/>
          </a:p>
        </p:txBody>
      </p:sp>
      <p:cxnSp>
        <p:nvCxnSpPr>
          <p:cNvPr id="833" name="Google Shape;833;p80"/>
          <p:cNvCxnSpPr/>
          <p:nvPr/>
        </p:nvCxnSpPr>
        <p:spPr>
          <a:xfrm>
            <a:off x="5715000" y="2667000"/>
            <a:ext cx="2362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4" name="Google Shape;834;p80"/>
          <p:cNvCxnSpPr/>
          <p:nvPr/>
        </p:nvCxnSpPr>
        <p:spPr>
          <a:xfrm>
            <a:off x="5715000" y="3505200"/>
            <a:ext cx="2362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5" name="Google Shape;835;p80"/>
          <p:cNvCxnSpPr/>
          <p:nvPr/>
        </p:nvCxnSpPr>
        <p:spPr>
          <a:xfrm>
            <a:off x="5715000" y="3124200"/>
            <a:ext cx="2362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6" name="Google Shape;836;p80"/>
          <p:cNvCxnSpPr/>
          <p:nvPr/>
        </p:nvCxnSpPr>
        <p:spPr>
          <a:xfrm>
            <a:off x="5715000" y="3886200"/>
            <a:ext cx="2362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7" name="Google Shape;837;p80"/>
          <p:cNvCxnSpPr/>
          <p:nvPr/>
        </p:nvCxnSpPr>
        <p:spPr>
          <a:xfrm>
            <a:off x="6553200" y="19812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8" name="Google Shape;838;p80"/>
          <p:cNvCxnSpPr/>
          <p:nvPr/>
        </p:nvCxnSpPr>
        <p:spPr>
          <a:xfrm>
            <a:off x="7010400" y="19812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9" name="Google Shape;839;p80"/>
          <p:cNvCxnSpPr/>
          <p:nvPr/>
        </p:nvCxnSpPr>
        <p:spPr>
          <a:xfrm>
            <a:off x="7543800" y="19812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0" name="Google Shape;840;p80"/>
          <p:cNvCxnSpPr/>
          <p:nvPr/>
        </p:nvCxnSpPr>
        <p:spPr>
          <a:xfrm>
            <a:off x="8077200" y="19812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41" name="Google Shape;841;p80"/>
          <p:cNvSpPr txBox="1"/>
          <p:nvPr/>
        </p:nvSpPr>
        <p:spPr>
          <a:xfrm>
            <a:off x="5791200" y="3962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pic>
        <p:nvPicPr>
          <p:cNvPr id="842" name="Google Shape;842;p8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4435475"/>
            <a:ext cx="4083050" cy="1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81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  <a:endParaRPr/>
          </a:p>
        </p:txBody>
      </p:sp>
      <p:sp>
        <p:nvSpPr>
          <p:cNvPr id="848" name="Google Shape;848;p81"/>
          <p:cNvSpPr txBox="1"/>
          <p:nvPr>
            <p:ph idx="1" type="body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1" marL="990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849" name="Google Shape;849;p81"/>
          <p:cNvGrpSpPr/>
          <p:nvPr/>
        </p:nvGrpSpPr>
        <p:grpSpPr>
          <a:xfrm>
            <a:off x="5486400" y="1066800"/>
            <a:ext cx="3429000" cy="3508375"/>
            <a:chOff x="3456" y="1440"/>
            <a:chExt cx="2160" cy="2210"/>
          </a:xfrm>
        </p:grpSpPr>
        <p:cxnSp>
          <p:nvCxnSpPr>
            <p:cNvPr id="850" name="Google Shape;850;p81"/>
            <p:cNvCxnSpPr/>
            <p:nvPr/>
          </p:nvCxnSpPr>
          <p:spPr>
            <a:xfrm>
              <a:off x="3696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1" name="Google Shape;851;p81"/>
            <p:cNvCxnSpPr/>
            <p:nvPr/>
          </p:nvCxnSpPr>
          <p:spPr>
            <a:xfrm>
              <a:off x="3504" y="1632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2" name="Google Shape;852;p81"/>
            <p:cNvCxnSpPr/>
            <p:nvPr/>
          </p:nvCxnSpPr>
          <p:spPr>
            <a:xfrm>
              <a:off x="4012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3" name="Google Shape;853;p81"/>
            <p:cNvCxnSpPr/>
            <p:nvPr/>
          </p:nvCxnSpPr>
          <p:spPr>
            <a:xfrm>
              <a:off x="4329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4" name="Google Shape;854;p81"/>
            <p:cNvCxnSpPr/>
            <p:nvPr/>
          </p:nvCxnSpPr>
          <p:spPr>
            <a:xfrm>
              <a:off x="4646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5" name="Google Shape;855;p81"/>
            <p:cNvCxnSpPr/>
            <p:nvPr/>
          </p:nvCxnSpPr>
          <p:spPr>
            <a:xfrm>
              <a:off x="4963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6" name="Google Shape;856;p81"/>
            <p:cNvCxnSpPr/>
            <p:nvPr/>
          </p:nvCxnSpPr>
          <p:spPr>
            <a:xfrm>
              <a:off x="5280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7" name="Google Shape;857;p81"/>
            <p:cNvCxnSpPr/>
            <p:nvPr/>
          </p:nvCxnSpPr>
          <p:spPr>
            <a:xfrm>
              <a:off x="3504" y="1891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8" name="Google Shape;858;p81"/>
            <p:cNvCxnSpPr/>
            <p:nvPr/>
          </p:nvCxnSpPr>
          <p:spPr>
            <a:xfrm>
              <a:off x="3504" y="2150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9" name="Google Shape;859;p81"/>
            <p:cNvCxnSpPr/>
            <p:nvPr/>
          </p:nvCxnSpPr>
          <p:spPr>
            <a:xfrm>
              <a:off x="3504" y="2409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0" name="Google Shape;860;p81"/>
            <p:cNvCxnSpPr/>
            <p:nvPr/>
          </p:nvCxnSpPr>
          <p:spPr>
            <a:xfrm>
              <a:off x="3504" y="2668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1" name="Google Shape;861;p81"/>
            <p:cNvCxnSpPr/>
            <p:nvPr/>
          </p:nvCxnSpPr>
          <p:spPr>
            <a:xfrm>
              <a:off x="3504" y="2928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62" name="Google Shape;862;p81"/>
            <p:cNvSpPr txBox="1"/>
            <p:nvPr/>
          </p:nvSpPr>
          <p:spPr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863" name="Google Shape;863;p81"/>
            <p:cNvSpPr txBox="1"/>
            <p:nvPr/>
          </p:nvSpPr>
          <p:spPr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864" name="Google Shape;864;p81"/>
            <p:cNvSpPr txBox="1"/>
            <p:nvPr/>
          </p:nvSpPr>
          <p:spPr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865" name="Google Shape;865;p81"/>
            <p:cNvSpPr txBox="1"/>
            <p:nvPr/>
          </p:nvSpPr>
          <p:spPr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866" name="Google Shape;866;p81"/>
            <p:cNvSpPr txBox="1"/>
            <p:nvPr/>
          </p:nvSpPr>
          <p:spPr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867" name="Google Shape;867;p81"/>
            <p:cNvSpPr txBox="1"/>
            <p:nvPr/>
          </p:nvSpPr>
          <p:spPr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868" name="Google Shape;868;p81"/>
            <p:cNvSpPr txBox="1"/>
            <p:nvPr/>
          </p:nvSpPr>
          <p:spPr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869" name="Google Shape;869;p81"/>
            <p:cNvSpPr txBox="1"/>
            <p:nvPr/>
          </p:nvSpPr>
          <p:spPr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870" name="Google Shape;870;p81"/>
            <p:cNvSpPr txBox="1"/>
            <p:nvPr/>
          </p:nvSpPr>
          <p:spPr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871" name="Google Shape;871;p81"/>
            <p:cNvSpPr txBox="1"/>
            <p:nvPr/>
          </p:nvSpPr>
          <p:spPr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872" name="Google Shape;872;p81"/>
            <p:cNvSpPr txBox="1"/>
            <p:nvPr/>
          </p:nvSpPr>
          <p:spPr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/>
            </a:p>
          </p:txBody>
        </p:sp>
        <p:sp>
          <p:nvSpPr>
            <p:cNvPr id="873" name="Google Shape;873;p81"/>
            <p:cNvSpPr txBox="1"/>
            <p:nvPr/>
          </p:nvSpPr>
          <p:spPr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cxnSp>
        <p:nvCxnSpPr>
          <p:cNvPr id="874" name="Google Shape;874;p81"/>
          <p:cNvCxnSpPr/>
          <p:nvPr/>
        </p:nvCxnSpPr>
        <p:spPr>
          <a:xfrm>
            <a:off x="2209800" y="2057400"/>
            <a:ext cx="1066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875" name="Google Shape;875;p81"/>
          <p:cNvSpPr txBox="1"/>
          <p:nvPr/>
        </p:nvSpPr>
        <p:spPr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Similarity?</a:t>
            </a:r>
            <a:endParaRPr/>
          </a:p>
        </p:txBody>
      </p:sp>
      <p:sp>
        <p:nvSpPr>
          <p:cNvPr id="876" name="Google Shape;876;p81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  <a:endParaRPr/>
          </a:p>
        </p:txBody>
      </p:sp>
      <p:sp>
        <p:nvSpPr>
          <p:cNvPr id="877" name="Google Shape;877;p81"/>
          <p:cNvSpPr/>
          <p:nvPr/>
        </p:nvSpPr>
        <p:spPr>
          <a:xfrm rot="-5400000">
            <a:off x="462756" y="1289843"/>
            <a:ext cx="1828800" cy="13827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81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81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81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81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81"/>
          <p:cNvSpPr/>
          <p:nvPr/>
        </p:nvSpPr>
        <p:spPr>
          <a:xfrm flipH="1" rot="-5400000">
            <a:off x="3352800" y="1143000"/>
            <a:ext cx="1828800" cy="1676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81"/>
          <p:cNvSpPr/>
          <p:nvPr/>
        </p:nvSpPr>
        <p:spPr>
          <a:xfrm flipH="1" rot="-5400000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81"/>
          <p:cNvSpPr/>
          <p:nvPr/>
        </p:nvSpPr>
        <p:spPr>
          <a:xfrm flipH="1" rot="-5400000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81"/>
          <p:cNvSpPr/>
          <p:nvPr/>
        </p:nvSpPr>
        <p:spPr>
          <a:xfrm flipH="1" rot="-5400000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81"/>
          <p:cNvSpPr/>
          <p:nvPr/>
        </p:nvSpPr>
        <p:spPr>
          <a:xfrm flipH="1" rot="-5400000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81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82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  <a:endParaRPr/>
          </a:p>
        </p:txBody>
      </p:sp>
      <p:sp>
        <p:nvSpPr>
          <p:cNvPr id="893" name="Google Shape;893;p82"/>
          <p:cNvSpPr txBox="1"/>
          <p:nvPr>
            <p:ph idx="1" type="body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1" marL="990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894" name="Google Shape;894;p82"/>
          <p:cNvGrpSpPr/>
          <p:nvPr/>
        </p:nvGrpSpPr>
        <p:grpSpPr>
          <a:xfrm>
            <a:off x="5486400" y="1066800"/>
            <a:ext cx="3429000" cy="3508375"/>
            <a:chOff x="3456" y="1440"/>
            <a:chExt cx="2160" cy="2210"/>
          </a:xfrm>
        </p:grpSpPr>
        <p:cxnSp>
          <p:nvCxnSpPr>
            <p:cNvPr id="895" name="Google Shape;895;p82"/>
            <p:cNvCxnSpPr/>
            <p:nvPr/>
          </p:nvCxnSpPr>
          <p:spPr>
            <a:xfrm>
              <a:off x="3696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6" name="Google Shape;896;p82"/>
            <p:cNvCxnSpPr/>
            <p:nvPr/>
          </p:nvCxnSpPr>
          <p:spPr>
            <a:xfrm>
              <a:off x="3504" y="1632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7" name="Google Shape;897;p82"/>
            <p:cNvCxnSpPr/>
            <p:nvPr/>
          </p:nvCxnSpPr>
          <p:spPr>
            <a:xfrm>
              <a:off x="4012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8" name="Google Shape;898;p82"/>
            <p:cNvCxnSpPr/>
            <p:nvPr/>
          </p:nvCxnSpPr>
          <p:spPr>
            <a:xfrm>
              <a:off x="4329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9" name="Google Shape;899;p82"/>
            <p:cNvCxnSpPr/>
            <p:nvPr/>
          </p:nvCxnSpPr>
          <p:spPr>
            <a:xfrm>
              <a:off x="4646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0" name="Google Shape;900;p82"/>
            <p:cNvCxnSpPr/>
            <p:nvPr/>
          </p:nvCxnSpPr>
          <p:spPr>
            <a:xfrm>
              <a:off x="4963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1" name="Google Shape;901;p82"/>
            <p:cNvCxnSpPr/>
            <p:nvPr/>
          </p:nvCxnSpPr>
          <p:spPr>
            <a:xfrm>
              <a:off x="5280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2" name="Google Shape;902;p82"/>
            <p:cNvCxnSpPr/>
            <p:nvPr/>
          </p:nvCxnSpPr>
          <p:spPr>
            <a:xfrm>
              <a:off x="3504" y="1891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3" name="Google Shape;903;p82"/>
            <p:cNvCxnSpPr/>
            <p:nvPr/>
          </p:nvCxnSpPr>
          <p:spPr>
            <a:xfrm>
              <a:off x="3504" y="2150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4" name="Google Shape;904;p82"/>
            <p:cNvCxnSpPr/>
            <p:nvPr/>
          </p:nvCxnSpPr>
          <p:spPr>
            <a:xfrm>
              <a:off x="3504" y="2409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5" name="Google Shape;905;p82"/>
            <p:cNvCxnSpPr/>
            <p:nvPr/>
          </p:nvCxnSpPr>
          <p:spPr>
            <a:xfrm>
              <a:off x="3504" y="2668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6" name="Google Shape;906;p82"/>
            <p:cNvCxnSpPr/>
            <p:nvPr/>
          </p:nvCxnSpPr>
          <p:spPr>
            <a:xfrm>
              <a:off x="3504" y="2928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07" name="Google Shape;907;p82"/>
            <p:cNvSpPr txBox="1"/>
            <p:nvPr/>
          </p:nvSpPr>
          <p:spPr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908" name="Google Shape;908;p82"/>
            <p:cNvSpPr txBox="1"/>
            <p:nvPr/>
          </p:nvSpPr>
          <p:spPr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909" name="Google Shape;909;p82"/>
            <p:cNvSpPr txBox="1"/>
            <p:nvPr/>
          </p:nvSpPr>
          <p:spPr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910" name="Google Shape;910;p82"/>
            <p:cNvSpPr txBox="1"/>
            <p:nvPr/>
          </p:nvSpPr>
          <p:spPr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911" name="Google Shape;911;p82"/>
            <p:cNvSpPr txBox="1"/>
            <p:nvPr/>
          </p:nvSpPr>
          <p:spPr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912" name="Google Shape;912;p82"/>
            <p:cNvSpPr txBox="1"/>
            <p:nvPr/>
          </p:nvSpPr>
          <p:spPr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913" name="Google Shape;913;p82"/>
            <p:cNvSpPr txBox="1"/>
            <p:nvPr/>
          </p:nvSpPr>
          <p:spPr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914" name="Google Shape;914;p82"/>
            <p:cNvSpPr txBox="1"/>
            <p:nvPr/>
          </p:nvSpPr>
          <p:spPr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915" name="Google Shape;915;p82"/>
            <p:cNvSpPr txBox="1"/>
            <p:nvPr/>
          </p:nvSpPr>
          <p:spPr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916" name="Google Shape;916;p82"/>
            <p:cNvSpPr txBox="1"/>
            <p:nvPr/>
          </p:nvSpPr>
          <p:spPr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917" name="Google Shape;917;p82"/>
            <p:cNvSpPr txBox="1"/>
            <p:nvPr/>
          </p:nvSpPr>
          <p:spPr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/>
            </a:p>
          </p:txBody>
        </p:sp>
        <p:sp>
          <p:nvSpPr>
            <p:cNvPr id="918" name="Google Shape;918;p82"/>
            <p:cNvSpPr txBox="1"/>
            <p:nvPr/>
          </p:nvSpPr>
          <p:spPr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sp>
        <p:nvSpPr>
          <p:cNvPr id="919" name="Google Shape;919;p82"/>
          <p:cNvSpPr/>
          <p:nvPr/>
        </p:nvSpPr>
        <p:spPr>
          <a:xfrm rot="-5400000">
            <a:off x="462756" y="1289843"/>
            <a:ext cx="1828800" cy="13827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82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82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82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82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82"/>
          <p:cNvSpPr/>
          <p:nvPr/>
        </p:nvSpPr>
        <p:spPr>
          <a:xfrm flipH="1" rot="-5400000">
            <a:off x="3352800" y="1143000"/>
            <a:ext cx="1828800" cy="1676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82"/>
          <p:cNvSpPr/>
          <p:nvPr/>
        </p:nvSpPr>
        <p:spPr>
          <a:xfrm flipH="1" rot="-5400000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82"/>
          <p:cNvSpPr/>
          <p:nvPr/>
        </p:nvSpPr>
        <p:spPr>
          <a:xfrm flipH="1" rot="-5400000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82"/>
          <p:cNvSpPr/>
          <p:nvPr/>
        </p:nvSpPr>
        <p:spPr>
          <a:xfrm flipH="1" rot="-5400000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82"/>
          <p:cNvSpPr/>
          <p:nvPr/>
        </p:nvSpPr>
        <p:spPr>
          <a:xfrm flipH="1" rot="-5400000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9" name="Google Shape;929;p82"/>
          <p:cNvCxnSpPr/>
          <p:nvPr/>
        </p:nvCxnSpPr>
        <p:spPr>
          <a:xfrm flipH="1" rot="10800000">
            <a:off x="1981200" y="1600200"/>
            <a:ext cx="1524000" cy="152400"/>
          </a:xfrm>
          <a:prstGeom prst="straightConnector1">
            <a:avLst/>
          </a:prstGeom>
          <a:noFill/>
          <a:ln cap="flat" cmpd="sng" w="25400">
            <a:solidFill>
              <a:srgbClr val="FFCC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30" name="Google Shape;930;p82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sp>
        <p:nvSpPr>
          <p:cNvPr id="931" name="Google Shape;931;p82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3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  <a:endParaRPr/>
          </a:p>
        </p:txBody>
      </p:sp>
      <p:sp>
        <p:nvSpPr>
          <p:cNvPr id="937" name="Google Shape;937;p83"/>
          <p:cNvSpPr txBox="1"/>
          <p:nvPr>
            <p:ph idx="1" type="body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1" marL="990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938" name="Google Shape;938;p83"/>
          <p:cNvGrpSpPr/>
          <p:nvPr/>
        </p:nvGrpSpPr>
        <p:grpSpPr>
          <a:xfrm>
            <a:off x="5486400" y="1066800"/>
            <a:ext cx="3429000" cy="3508375"/>
            <a:chOff x="3456" y="1440"/>
            <a:chExt cx="2160" cy="2210"/>
          </a:xfrm>
        </p:grpSpPr>
        <p:cxnSp>
          <p:nvCxnSpPr>
            <p:cNvPr id="939" name="Google Shape;939;p83"/>
            <p:cNvCxnSpPr/>
            <p:nvPr/>
          </p:nvCxnSpPr>
          <p:spPr>
            <a:xfrm>
              <a:off x="3696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0" name="Google Shape;940;p83"/>
            <p:cNvCxnSpPr/>
            <p:nvPr/>
          </p:nvCxnSpPr>
          <p:spPr>
            <a:xfrm>
              <a:off x="3504" y="1632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1" name="Google Shape;941;p83"/>
            <p:cNvCxnSpPr/>
            <p:nvPr/>
          </p:nvCxnSpPr>
          <p:spPr>
            <a:xfrm>
              <a:off x="4012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2" name="Google Shape;942;p83"/>
            <p:cNvCxnSpPr/>
            <p:nvPr/>
          </p:nvCxnSpPr>
          <p:spPr>
            <a:xfrm>
              <a:off x="4329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3" name="Google Shape;943;p83"/>
            <p:cNvCxnSpPr/>
            <p:nvPr/>
          </p:nvCxnSpPr>
          <p:spPr>
            <a:xfrm>
              <a:off x="4646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4" name="Google Shape;944;p83"/>
            <p:cNvCxnSpPr/>
            <p:nvPr/>
          </p:nvCxnSpPr>
          <p:spPr>
            <a:xfrm>
              <a:off x="4963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5" name="Google Shape;945;p83"/>
            <p:cNvCxnSpPr/>
            <p:nvPr/>
          </p:nvCxnSpPr>
          <p:spPr>
            <a:xfrm>
              <a:off x="5280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6" name="Google Shape;946;p83"/>
            <p:cNvCxnSpPr/>
            <p:nvPr/>
          </p:nvCxnSpPr>
          <p:spPr>
            <a:xfrm>
              <a:off x="3504" y="1891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7" name="Google Shape;947;p83"/>
            <p:cNvCxnSpPr/>
            <p:nvPr/>
          </p:nvCxnSpPr>
          <p:spPr>
            <a:xfrm>
              <a:off x="3504" y="2150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8" name="Google Shape;948;p83"/>
            <p:cNvCxnSpPr/>
            <p:nvPr/>
          </p:nvCxnSpPr>
          <p:spPr>
            <a:xfrm>
              <a:off x="3504" y="2409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9" name="Google Shape;949;p83"/>
            <p:cNvCxnSpPr/>
            <p:nvPr/>
          </p:nvCxnSpPr>
          <p:spPr>
            <a:xfrm>
              <a:off x="3504" y="2668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0" name="Google Shape;950;p83"/>
            <p:cNvCxnSpPr/>
            <p:nvPr/>
          </p:nvCxnSpPr>
          <p:spPr>
            <a:xfrm>
              <a:off x="3504" y="2928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51" name="Google Shape;951;p83"/>
            <p:cNvSpPr txBox="1"/>
            <p:nvPr/>
          </p:nvSpPr>
          <p:spPr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952" name="Google Shape;952;p83"/>
            <p:cNvSpPr txBox="1"/>
            <p:nvPr/>
          </p:nvSpPr>
          <p:spPr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953" name="Google Shape;953;p83"/>
            <p:cNvSpPr txBox="1"/>
            <p:nvPr/>
          </p:nvSpPr>
          <p:spPr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954" name="Google Shape;954;p83"/>
            <p:cNvSpPr txBox="1"/>
            <p:nvPr/>
          </p:nvSpPr>
          <p:spPr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955" name="Google Shape;955;p83"/>
            <p:cNvSpPr txBox="1"/>
            <p:nvPr/>
          </p:nvSpPr>
          <p:spPr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956" name="Google Shape;956;p83"/>
            <p:cNvSpPr txBox="1"/>
            <p:nvPr/>
          </p:nvSpPr>
          <p:spPr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957" name="Google Shape;957;p83"/>
            <p:cNvSpPr txBox="1"/>
            <p:nvPr/>
          </p:nvSpPr>
          <p:spPr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958" name="Google Shape;958;p83"/>
            <p:cNvSpPr txBox="1"/>
            <p:nvPr/>
          </p:nvSpPr>
          <p:spPr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959" name="Google Shape;959;p83"/>
            <p:cNvSpPr txBox="1"/>
            <p:nvPr/>
          </p:nvSpPr>
          <p:spPr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960" name="Google Shape;960;p83"/>
            <p:cNvSpPr txBox="1"/>
            <p:nvPr/>
          </p:nvSpPr>
          <p:spPr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961" name="Google Shape;961;p83"/>
            <p:cNvSpPr txBox="1"/>
            <p:nvPr/>
          </p:nvSpPr>
          <p:spPr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/>
            </a:p>
          </p:txBody>
        </p:sp>
        <p:sp>
          <p:nvSpPr>
            <p:cNvPr id="962" name="Google Shape;962;p83"/>
            <p:cNvSpPr txBox="1"/>
            <p:nvPr/>
          </p:nvSpPr>
          <p:spPr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sp>
        <p:nvSpPr>
          <p:cNvPr id="963" name="Google Shape;963;p83"/>
          <p:cNvSpPr/>
          <p:nvPr/>
        </p:nvSpPr>
        <p:spPr>
          <a:xfrm rot="-5400000">
            <a:off x="462756" y="1289843"/>
            <a:ext cx="1828800" cy="13827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83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83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83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83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83"/>
          <p:cNvSpPr/>
          <p:nvPr/>
        </p:nvSpPr>
        <p:spPr>
          <a:xfrm flipH="1" rot="-5400000">
            <a:off x="3352800" y="1143000"/>
            <a:ext cx="1828800" cy="1676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83"/>
          <p:cNvSpPr/>
          <p:nvPr/>
        </p:nvSpPr>
        <p:spPr>
          <a:xfrm flipH="1" rot="-5400000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83"/>
          <p:cNvSpPr/>
          <p:nvPr/>
        </p:nvSpPr>
        <p:spPr>
          <a:xfrm flipH="1" rot="-5400000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83"/>
          <p:cNvSpPr/>
          <p:nvPr/>
        </p:nvSpPr>
        <p:spPr>
          <a:xfrm flipH="1" rot="-5400000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83"/>
          <p:cNvSpPr/>
          <p:nvPr/>
        </p:nvSpPr>
        <p:spPr>
          <a:xfrm flipH="1" rot="-5400000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3" name="Google Shape;973;p83"/>
          <p:cNvCxnSpPr/>
          <p:nvPr/>
        </p:nvCxnSpPr>
        <p:spPr>
          <a:xfrm flipH="1" rot="10800000">
            <a:off x="914400" y="1676400"/>
            <a:ext cx="3962400" cy="228600"/>
          </a:xfrm>
          <a:prstGeom prst="straightConnector1">
            <a:avLst/>
          </a:prstGeom>
          <a:noFill/>
          <a:ln cap="flat" cmpd="sng" w="25400">
            <a:solidFill>
              <a:srgbClr val="FFCC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74" name="Google Shape;974;p83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sp>
        <p:nvSpPr>
          <p:cNvPr id="975" name="Google Shape;975;p83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84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  <a:endParaRPr/>
          </a:p>
        </p:txBody>
      </p:sp>
      <p:sp>
        <p:nvSpPr>
          <p:cNvPr id="981" name="Google Shape;981;p84"/>
          <p:cNvSpPr txBox="1"/>
          <p:nvPr>
            <p:ph idx="1" type="body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1" marL="990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982" name="Google Shape;982;p84"/>
          <p:cNvGrpSpPr/>
          <p:nvPr/>
        </p:nvGrpSpPr>
        <p:grpSpPr>
          <a:xfrm>
            <a:off x="5486400" y="1066800"/>
            <a:ext cx="3429000" cy="3508375"/>
            <a:chOff x="3456" y="1440"/>
            <a:chExt cx="2160" cy="2210"/>
          </a:xfrm>
        </p:grpSpPr>
        <p:cxnSp>
          <p:nvCxnSpPr>
            <p:cNvPr id="983" name="Google Shape;983;p84"/>
            <p:cNvCxnSpPr/>
            <p:nvPr/>
          </p:nvCxnSpPr>
          <p:spPr>
            <a:xfrm>
              <a:off x="3696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4" name="Google Shape;984;p84"/>
            <p:cNvCxnSpPr/>
            <p:nvPr/>
          </p:nvCxnSpPr>
          <p:spPr>
            <a:xfrm>
              <a:off x="3504" y="1632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5" name="Google Shape;985;p84"/>
            <p:cNvCxnSpPr/>
            <p:nvPr/>
          </p:nvCxnSpPr>
          <p:spPr>
            <a:xfrm>
              <a:off x="4012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6" name="Google Shape;986;p84"/>
            <p:cNvCxnSpPr/>
            <p:nvPr/>
          </p:nvCxnSpPr>
          <p:spPr>
            <a:xfrm>
              <a:off x="4329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7" name="Google Shape;987;p84"/>
            <p:cNvCxnSpPr/>
            <p:nvPr/>
          </p:nvCxnSpPr>
          <p:spPr>
            <a:xfrm>
              <a:off x="4646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8" name="Google Shape;988;p84"/>
            <p:cNvCxnSpPr/>
            <p:nvPr/>
          </p:nvCxnSpPr>
          <p:spPr>
            <a:xfrm>
              <a:off x="4963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9" name="Google Shape;989;p84"/>
            <p:cNvCxnSpPr/>
            <p:nvPr/>
          </p:nvCxnSpPr>
          <p:spPr>
            <a:xfrm>
              <a:off x="5280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0" name="Google Shape;990;p84"/>
            <p:cNvCxnSpPr/>
            <p:nvPr/>
          </p:nvCxnSpPr>
          <p:spPr>
            <a:xfrm>
              <a:off x="3504" y="1891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1" name="Google Shape;991;p84"/>
            <p:cNvCxnSpPr/>
            <p:nvPr/>
          </p:nvCxnSpPr>
          <p:spPr>
            <a:xfrm>
              <a:off x="3504" y="2150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2" name="Google Shape;992;p84"/>
            <p:cNvCxnSpPr/>
            <p:nvPr/>
          </p:nvCxnSpPr>
          <p:spPr>
            <a:xfrm>
              <a:off x="3504" y="2409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3" name="Google Shape;993;p84"/>
            <p:cNvCxnSpPr/>
            <p:nvPr/>
          </p:nvCxnSpPr>
          <p:spPr>
            <a:xfrm>
              <a:off x="3504" y="2668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4" name="Google Shape;994;p84"/>
            <p:cNvCxnSpPr/>
            <p:nvPr/>
          </p:nvCxnSpPr>
          <p:spPr>
            <a:xfrm>
              <a:off x="3504" y="2928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95" name="Google Shape;995;p84"/>
            <p:cNvSpPr txBox="1"/>
            <p:nvPr/>
          </p:nvSpPr>
          <p:spPr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996" name="Google Shape;996;p84"/>
            <p:cNvSpPr txBox="1"/>
            <p:nvPr/>
          </p:nvSpPr>
          <p:spPr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997" name="Google Shape;997;p84"/>
            <p:cNvSpPr txBox="1"/>
            <p:nvPr/>
          </p:nvSpPr>
          <p:spPr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998" name="Google Shape;998;p84"/>
            <p:cNvSpPr txBox="1"/>
            <p:nvPr/>
          </p:nvSpPr>
          <p:spPr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999" name="Google Shape;999;p84"/>
            <p:cNvSpPr txBox="1"/>
            <p:nvPr/>
          </p:nvSpPr>
          <p:spPr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1000" name="Google Shape;1000;p84"/>
            <p:cNvSpPr txBox="1"/>
            <p:nvPr/>
          </p:nvSpPr>
          <p:spPr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1001" name="Google Shape;1001;p84"/>
            <p:cNvSpPr txBox="1"/>
            <p:nvPr/>
          </p:nvSpPr>
          <p:spPr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1002" name="Google Shape;1002;p84"/>
            <p:cNvSpPr txBox="1"/>
            <p:nvPr/>
          </p:nvSpPr>
          <p:spPr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1003" name="Google Shape;1003;p84"/>
            <p:cNvSpPr txBox="1"/>
            <p:nvPr/>
          </p:nvSpPr>
          <p:spPr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1004" name="Google Shape;1004;p84"/>
            <p:cNvSpPr txBox="1"/>
            <p:nvPr/>
          </p:nvSpPr>
          <p:spPr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1005" name="Google Shape;1005;p84"/>
            <p:cNvSpPr txBox="1"/>
            <p:nvPr/>
          </p:nvSpPr>
          <p:spPr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/>
            </a:p>
          </p:txBody>
        </p:sp>
        <p:sp>
          <p:nvSpPr>
            <p:cNvPr id="1006" name="Google Shape;1006;p84"/>
            <p:cNvSpPr txBox="1"/>
            <p:nvPr/>
          </p:nvSpPr>
          <p:spPr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sp>
        <p:nvSpPr>
          <p:cNvPr id="1007" name="Google Shape;1007;p84"/>
          <p:cNvSpPr/>
          <p:nvPr/>
        </p:nvSpPr>
        <p:spPr>
          <a:xfrm rot="-5400000">
            <a:off x="462756" y="1289843"/>
            <a:ext cx="1828800" cy="13827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84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84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84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84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84"/>
          <p:cNvSpPr/>
          <p:nvPr/>
        </p:nvSpPr>
        <p:spPr>
          <a:xfrm flipH="1" rot="-5400000">
            <a:off x="3352800" y="1143000"/>
            <a:ext cx="1828800" cy="1676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84"/>
          <p:cNvSpPr/>
          <p:nvPr/>
        </p:nvSpPr>
        <p:spPr>
          <a:xfrm flipH="1" rot="-5400000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84"/>
          <p:cNvSpPr/>
          <p:nvPr/>
        </p:nvSpPr>
        <p:spPr>
          <a:xfrm flipH="1" rot="-5400000">
            <a:off x="3516312" y="1600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84"/>
          <p:cNvSpPr/>
          <p:nvPr/>
        </p:nvSpPr>
        <p:spPr>
          <a:xfrm flipH="1" rot="-5400000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84"/>
          <p:cNvSpPr/>
          <p:nvPr/>
        </p:nvSpPr>
        <p:spPr>
          <a:xfrm flipH="1" rot="-5400000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7" name="Google Shape;1017;p84"/>
          <p:cNvCxnSpPr/>
          <p:nvPr/>
        </p:nvCxnSpPr>
        <p:spPr>
          <a:xfrm>
            <a:off x="1828800" y="2209800"/>
            <a:ext cx="2209800" cy="762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8" name="Google Shape;1018;p84"/>
          <p:cNvCxnSpPr/>
          <p:nvPr/>
        </p:nvCxnSpPr>
        <p:spPr>
          <a:xfrm flipH="1" rot="10800000">
            <a:off x="1828800" y="1676400"/>
            <a:ext cx="1676400" cy="533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9" name="Google Shape;1019;p84"/>
          <p:cNvCxnSpPr/>
          <p:nvPr/>
        </p:nvCxnSpPr>
        <p:spPr>
          <a:xfrm flipH="1" rot="10800000">
            <a:off x="1828800" y="1295400"/>
            <a:ext cx="2209800" cy="914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0" name="Google Shape;1020;p84"/>
          <p:cNvCxnSpPr/>
          <p:nvPr/>
        </p:nvCxnSpPr>
        <p:spPr>
          <a:xfrm flipH="1" rot="10800000">
            <a:off x="1828800" y="1676400"/>
            <a:ext cx="3048000" cy="533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1" name="Google Shape;1021;p84"/>
          <p:cNvCxnSpPr/>
          <p:nvPr/>
        </p:nvCxnSpPr>
        <p:spPr>
          <a:xfrm>
            <a:off x="1981200" y="1828800"/>
            <a:ext cx="2057400" cy="4572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2" name="Google Shape;1022;p84"/>
          <p:cNvCxnSpPr/>
          <p:nvPr/>
        </p:nvCxnSpPr>
        <p:spPr>
          <a:xfrm flipH="1" rot="10800000">
            <a:off x="1981200" y="1676400"/>
            <a:ext cx="1524000" cy="152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3" name="Google Shape;1023;p84"/>
          <p:cNvCxnSpPr/>
          <p:nvPr/>
        </p:nvCxnSpPr>
        <p:spPr>
          <a:xfrm flipH="1" rot="10800000">
            <a:off x="1981200" y="1295400"/>
            <a:ext cx="2057400" cy="533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4" name="Google Shape;1024;p84"/>
          <p:cNvCxnSpPr/>
          <p:nvPr/>
        </p:nvCxnSpPr>
        <p:spPr>
          <a:xfrm flipH="1" rot="10800000">
            <a:off x="1981200" y="1676400"/>
            <a:ext cx="2895600" cy="152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5" name="Google Shape;1025;p84"/>
          <p:cNvCxnSpPr/>
          <p:nvPr/>
        </p:nvCxnSpPr>
        <p:spPr>
          <a:xfrm>
            <a:off x="914400" y="1905000"/>
            <a:ext cx="3124200" cy="3810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6" name="Google Shape;1026;p84"/>
          <p:cNvCxnSpPr/>
          <p:nvPr/>
        </p:nvCxnSpPr>
        <p:spPr>
          <a:xfrm flipH="1" rot="10800000">
            <a:off x="914400" y="1676400"/>
            <a:ext cx="3962400" cy="2286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7" name="Google Shape;1027;p84"/>
          <p:cNvCxnSpPr/>
          <p:nvPr/>
        </p:nvCxnSpPr>
        <p:spPr>
          <a:xfrm flipH="1" rot="10800000">
            <a:off x="914400" y="1295400"/>
            <a:ext cx="3124200" cy="6096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8" name="Google Shape;1028;p84"/>
          <p:cNvCxnSpPr/>
          <p:nvPr/>
        </p:nvCxnSpPr>
        <p:spPr>
          <a:xfrm flipH="1" rot="10800000">
            <a:off x="914400" y="1676400"/>
            <a:ext cx="2590800" cy="2286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9" name="Google Shape;1029;p84"/>
          <p:cNvCxnSpPr/>
          <p:nvPr/>
        </p:nvCxnSpPr>
        <p:spPr>
          <a:xfrm>
            <a:off x="1752600" y="1447800"/>
            <a:ext cx="2286000" cy="8382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0" name="Google Shape;1030;p84"/>
          <p:cNvCxnSpPr/>
          <p:nvPr/>
        </p:nvCxnSpPr>
        <p:spPr>
          <a:xfrm>
            <a:off x="1752600" y="1447800"/>
            <a:ext cx="1752600" cy="2286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1" name="Google Shape;1031;p84"/>
          <p:cNvCxnSpPr/>
          <p:nvPr/>
        </p:nvCxnSpPr>
        <p:spPr>
          <a:xfrm flipH="1" rot="10800000">
            <a:off x="1752600" y="1295400"/>
            <a:ext cx="2286000" cy="1524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2" name="Google Shape;1032;p84"/>
          <p:cNvCxnSpPr/>
          <p:nvPr/>
        </p:nvCxnSpPr>
        <p:spPr>
          <a:xfrm>
            <a:off x="1752600" y="1447800"/>
            <a:ext cx="3124200" cy="22860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33" name="Google Shape;1033;p84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sp>
        <p:nvSpPr>
          <p:cNvPr id="1034" name="Google Shape;1034;p84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9" name="Google Shape;1039;p85"/>
          <p:cNvCxnSpPr/>
          <p:nvPr/>
        </p:nvCxnSpPr>
        <p:spPr>
          <a:xfrm>
            <a:off x="1371600" y="1981200"/>
            <a:ext cx="2895600" cy="0"/>
          </a:xfrm>
          <a:prstGeom prst="straightConnector1">
            <a:avLst/>
          </a:prstGeom>
          <a:noFill/>
          <a:ln cap="flat" cmpd="sng" w="25400">
            <a:solidFill>
              <a:srgbClr val="FFCC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040" name="Google Shape;1040;p85"/>
          <p:cNvSpPr/>
          <p:nvPr/>
        </p:nvSpPr>
        <p:spPr>
          <a:xfrm rot="-5400000">
            <a:off x="462756" y="1289843"/>
            <a:ext cx="1828800" cy="13827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85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Define Inter-Cluster Similarity</a:t>
            </a:r>
            <a:endParaRPr/>
          </a:p>
        </p:txBody>
      </p:sp>
      <p:sp>
        <p:nvSpPr>
          <p:cNvPr id="1042" name="Google Shape;1042;p85"/>
          <p:cNvSpPr txBox="1"/>
          <p:nvPr>
            <p:ph idx="1" type="body"/>
          </p:nvPr>
        </p:nvSpPr>
        <p:spPr>
          <a:xfrm>
            <a:off x="639762" y="2344737"/>
            <a:ext cx="4800600" cy="330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1" marL="990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1043" name="Google Shape;1043;p85"/>
          <p:cNvGrpSpPr/>
          <p:nvPr/>
        </p:nvGrpSpPr>
        <p:grpSpPr>
          <a:xfrm>
            <a:off x="5486400" y="1066800"/>
            <a:ext cx="3429000" cy="3508375"/>
            <a:chOff x="3456" y="1440"/>
            <a:chExt cx="2160" cy="2210"/>
          </a:xfrm>
        </p:grpSpPr>
        <p:cxnSp>
          <p:nvCxnSpPr>
            <p:cNvPr id="1044" name="Google Shape;1044;p85"/>
            <p:cNvCxnSpPr/>
            <p:nvPr/>
          </p:nvCxnSpPr>
          <p:spPr>
            <a:xfrm>
              <a:off x="3696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5" name="Google Shape;1045;p85"/>
            <p:cNvCxnSpPr/>
            <p:nvPr/>
          </p:nvCxnSpPr>
          <p:spPr>
            <a:xfrm>
              <a:off x="3504" y="1632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6" name="Google Shape;1046;p85"/>
            <p:cNvCxnSpPr/>
            <p:nvPr/>
          </p:nvCxnSpPr>
          <p:spPr>
            <a:xfrm>
              <a:off x="4012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7" name="Google Shape;1047;p85"/>
            <p:cNvCxnSpPr/>
            <p:nvPr/>
          </p:nvCxnSpPr>
          <p:spPr>
            <a:xfrm>
              <a:off x="4329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8" name="Google Shape;1048;p85"/>
            <p:cNvCxnSpPr/>
            <p:nvPr/>
          </p:nvCxnSpPr>
          <p:spPr>
            <a:xfrm>
              <a:off x="4646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9" name="Google Shape;1049;p85"/>
            <p:cNvCxnSpPr/>
            <p:nvPr/>
          </p:nvCxnSpPr>
          <p:spPr>
            <a:xfrm>
              <a:off x="4963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0" name="Google Shape;1050;p85"/>
            <p:cNvCxnSpPr/>
            <p:nvPr/>
          </p:nvCxnSpPr>
          <p:spPr>
            <a:xfrm>
              <a:off x="5280" y="1440"/>
              <a:ext cx="0" cy="16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1" name="Google Shape;1051;p85"/>
            <p:cNvCxnSpPr/>
            <p:nvPr/>
          </p:nvCxnSpPr>
          <p:spPr>
            <a:xfrm>
              <a:off x="3504" y="1891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2" name="Google Shape;1052;p85"/>
            <p:cNvCxnSpPr/>
            <p:nvPr/>
          </p:nvCxnSpPr>
          <p:spPr>
            <a:xfrm>
              <a:off x="3504" y="2150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3" name="Google Shape;1053;p85"/>
            <p:cNvCxnSpPr/>
            <p:nvPr/>
          </p:nvCxnSpPr>
          <p:spPr>
            <a:xfrm>
              <a:off x="3504" y="2409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4" name="Google Shape;1054;p85"/>
            <p:cNvCxnSpPr/>
            <p:nvPr/>
          </p:nvCxnSpPr>
          <p:spPr>
            <a:xfrm>
              <a:off x="3504" y="2668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5" name="Google Shape;1055;p85"/>
            <p:cNvCxnSpPr/>
            <p:nvPr/>
          </p:nvCxnSpPr>
          <p:spPr>
            <a:xfrm>
              <a:off x="3504" y="2928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56" name="Google Shape;1056;p85"/>
            <p:cNvSpPr txBox="1"/>
            <p:nvPr/>
          </p:nvSpPr>
          <p:spPr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1057" name="Google Shape;1057;p85"/>
            <p:cNvSpPr txBox="1"/>
            <p:nvPr/>
          </p:nvSpPr>
          <p:spPr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1058" name="Google Shape;1058;p85"/>
            <p:cNvSpPr txBox="1"/>
            <p:nvPr/>
          </p:nvSpPr>
          <p:spPr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1059" name="Google Shape;1059;p85"/>
            <p:cNvSpPr txBox="1"/>
            <p:nvPr/>
          </p:nvSpPr>
          <p:spPr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1060" name="Google Shape;1060;p85"/>
            <p:cNvSpPr txBox="1"/>
            <p:nvPr/>
          </p:nvSpPr>
          <p:spPr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1061" name="Google Shape;1061;p85"/>
            <p:cNvSpPr txBox="1"/>
            <p:nvPr/>
          </p:nvSpPr>
          <p:spPr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1062" name="Google Shape;1062;p85"/>
            <p:cNvSpPr txBox="1"/>
            <p:nvPr/>
          </p:nvSpPr>
          <p:spPr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1063" name="Google Shape;1063;p85"/>
            <p:cNvSpPr txBox="1"/>
            <p:nvPr/>
          </p:nvSpPr>
          <p:spPr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1064" name="Google Shape;1064;p85"/>
            <p:cNvSpPr txBox="1"/>
            <p:nvPr/>
          </p:nvSpPr>
          <p:spPr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1065" name="Google Shape;1065;p85"/>
            <p:cNvSpPr txBox="1"/>
            <p:nvPr/>
          </p:nvSpPr>
          <p:spPr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/>
            </a:p>
          </p:txBody>
        </p:sp>
        <p:sp>
          <p:nvSpPr>
            <p:cNvPr id="1066" name="Google Shape;1066;p85"/>
            <p:cNvSpPr txBox="1"/>
            <p:nvPr/>
          </p:nvSpPr>
          <p:spPr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. .</a:t>
              </a:r>
              <a:endParaRPr/>
            </a:p>
          </p:txBody>
        </p:sp>
        <p:sp>
          <p:nvSpPr>
            <p:cNvPr id="1067" name="Google Shape;1067;p85"/>
            <p:cNvSpPr txBox="1"/>
            <p:nvPr/>
          </p:nvSpPr>
          <p:spPr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sp>
        <p:nvSpPr>
          <p:cNvPr id="1068" name="Google Shape;1068;p85"/>
          <p:cNvSpPr/>
          <p:nvPr/>
        </p:nvSpPr>
        <p:spPr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85"/>
          <p:cNvSpPr/>
          <p:nvPr/>
        </p:nvSpPr>
        <p:spPr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85"/>
          <p:cNvSpPr/>
          <p:nvPr/>
        </p:nvSpPr>
        <p:spPr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85"/>
          <p:cNvSpPr/>
          <p:nvPr/>
        </p:nvSpPr>
        <p:spPr>
          <a:xfrm rot="-5400000">
            <a:off x="1903412" y="17510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85"/>
          <p:cNvSpPr/>
          <p:nvPr/>
        </p:nvSpPr>
        <p:spPr>
          <a:xfrm flipH="1" rot="-5400000">
            <a:off x="3352800" y="1143000"/>
            <a:ext cx="1828800" cy="1676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85"/>
          <p:cNvSpPr/>
          <p:nvPr/>
        </p:nvSpPr>
        <p:spPr>
          <a:xfrm flipH="1" rot="-5400000">
            <a:off x="4876800" y="1600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85"/>
          <p:cNvSpPr/>
          <p:nvPr/>
        </p:nvSpPr>
        <p:spPr>
          <a:xfrm flipH="1" rot="-5400000">
            <a:off x="3516312" y="15986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85"/>
          <p:cNvSpPr/>
          <p:nvPr/>
        </p:nvSpPr>
        <p:spPr>
          <a:xfrm flipH="1" rot="-5400000">
            <a:off x="4038600" y="2209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85"/>
          <p:cNvSpPr/>
          <p:nvPr/>
        </p:nvSpPr>
        <p:spPr>
          <a:xfrm flipH="1" rot="-5400000">
            <a:off x="4038600" y="1219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85"/>
          <p:cNvSpPr txBox="1"/>
          <p:nvPr/>
        </p:nvSpPr>
        <p:spPr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</p:txBody>
      </p:sp>
      <p:sp>
        <p:nvSpPr>
          <p:cNvPr id="1078" name="Google Shape;1078;p85"/>
          <p:cNvSpPr txBox="1"/>
          <p:nvPr/>
        </p:nvSpPr>
        <p:spPr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Distance Between Centroids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methods driven by an objective function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 uses squared error</a:t>
            </a:r>
            <a:endParaRPr/>
          </a:p>
        </p:txBody>
      </p:sp>
      <p:sp>
        <p:nvSpPr>
          <p:cNvPr id="1079" name="Google Shape;1079;p85"/>
          <p:cNvSpPr txBox="1"/>
          <p:nvPr/>
        </p:nvSpPr>
        <p:spPr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endParaRPr/>
          </a:p>
        </p:txBody>
      </p:sp>
      <p:sp>
        <p:nvSpPr>
          <p:cNvPr id="1080" name="Google Shape;1080;p85"/>
          <p:cNvSpPr txBox="1"/>
          <p:nvPr/>
        </p:nvSpPr>
        <p:spPr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8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MIN or Single Link </a:t>
            </a:r>
            <a:endParaRPr/>
          </a:p>
        </p:txBody>
      </p:sp>
      <p:sp>
        <p:nvSpPr>
          <p:cNvPr id="1086" name="Google Shape;1086;p8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two most similar (closest) points in the different clusters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one pair of points, i.e., by one link in the proximity graph.</a:t>
            </a:r>
            <a:endParaRPr/>
          </a:p>
        </p:txBody>
      </p:sp>
      <p:pic>
        <p:nvPicPr>
          <p:cNvPr id="1087" name="Google Shape;1087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886200"/>
            <a:ext cx="4087812" cy="213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8" name="Google Shape;1088;p86"/>
          <p:cNvGrpSpPr/>
          <p:nvPr/>
        </p:nvGrpSpPr>
        <p:grpSpPr>
          <a:xfrm>
            <a:off x="5561012" y="3581400"/>
            <a:ext cx="2820987" cy="2562225"/>
            <a:chOff x="3616" y="2256"/>
            <a:chExt cx="1777" cy="1614"/>
          </a:xfrm>
        </p:grpSpPr>
        <p:cxnSp>
          <p:nvCxnSpPr>
            <p:cNvPr id="1089" name="Google Shape;1089;p86"/>
            <p:cNvCxnSpPr/>
            <p:nvPr/>
          </p:nvCxnSpPr>
          <p:spPr>
            <a:xfrm rot="10800000">
              <a:off x="3696" y="3221"/>
              <a:ext cx="0" cy="40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0" name="Google Shape;1090;p86"/>
            <p:cNvCxnSpPr/>
            <p:nvPr/>
          </p:nvCxnSpPr>
          <p:spPr>
            <a:xfrm>
              <a:off x="3696" y="3221"/>
              <a:ext cx="46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1" name="Google Shape;1091;p86"/>
            <p:cNvCxnSpPr/>
            <p:nvPr/>
          </p:nvCxnSpPr>
          <p:spPr>
            <a:xfrm>
              <a:off x="4163" y="3221"/>
              <a:ext cx="0" cy="40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2" name="Google Shape;1092;p86"/>
            <p:cNvCxnSpPr/>
            <p:nvPr/>
          </p:nvCxnSpPr>
          <p:spPr>
            <a:xfrm rot="10800000">
              <a:off x="3976" y="2979"/>
              <a:ext cx="0" cy="24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3" name="Google Shape;1093;p86"/>
            <p:cNvCxnSpPr/>
            <p:nvPr/>
          </p:nvCxnSpPr>
          <p:spPr>
            <a:xfrm rot="10800000">
              <a:off x="3976" y="2899"/>
              <a:ext cx="0" cy="8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4" name="Google Shape;1094;p86"/>
            <p:cNvCxnSpPr/>
            <p:nvPr/>
          </p:nvCxnSpPr>
          <p:spPr>
            <a:xfrm rot="10800000">
              <a:off x="4818" y="3060"/>
              <a:ext cx="0" cy="56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5" name="Google Shape;1095;p86"/>
            <p:cNvCxnSpPr/>
            <p:nvPr/>
          </p:nvCxnSpPr>
          <p:spPr>
            <a:xfrm>
              <a:off x="4818" y="3060"/>
              <a:ext cx="46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6" name="Google Shape;1096;p86"/>
            <p:cNvCxnSpPr/>
            <p:nvPr/>
          </p:nvCxnSpPr>
          <p:spPr>
            <a:xfrm>
              <a:off x="5285" y="3060"/>
              <a:ext cx="0" cy="56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7" name="Google Shape;1097;p86"/>
            <p:cNvCxnSpPr/>
            <p:nvPr/>
          </p:nvCxnSpPr>
          <p:spPr>
            <a:xfrm rot="10800000">
              <a:off x="5098" y="2819"/>
              <a:ext cx="0" cy="24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8" name="Google Shape;1098;p86"/>
            <p:cNvCxnSpPr/>
            <p:nvPr/>
          </p:nvCxnSpPr>
          <p:spPr>
            <a:xfrm rot="10800000">
              <a:off x="5098" y="2738"/>
              <a:ext cx="0" cy="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9" name="Google Shape;1099;p86"/>
            <p:cNvCxnSpPr/>
            <p:nvPr/>
          </p:nvCxnSpPr>
          <p:spPr>
            <a:xfrm rot="10800000">
              <a:off x="4444" y="2899"/>
              <a:ext cx="0" cy="72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0" name="Google Shape;1100;p86"/>
            <p:cNvCxnSpPr/>
            <p:nvPr/>
          </p:nvCxnSpPr>
          <p:spPr>
            <a:xfrm>
              <a:off x="3976" y="2899"/>
              <a:ext cx="46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1" name="Google Shape;1101;p86"/>
            <p:cNvCxnSpPr/>
            <p:nvPr/>
          </p:nvCxnSpPr>
          <p:spPr>
            <a:xfrm rot="10800000">
              <a:off x="4163" y="2578"/>
              <a:ext cx="0" cy="32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2" name="Google Shape;1102;p86"/>
            <p:cNvCxnSpPr/>
            <p:nvPr/>
          </p:nvCxnSpPr>
          <p:spPr>
            <a:xfrm>
              <a:off x="4163" y="2578"/>
              <a:ext cx="93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3" name="Google Shape;1103;p86"/>
            <p:cNvCxnSpPr/>
            <p:nvPr/>
          </p:nvCxnSpPr>
          <p:spPr>
            <a:xfrm>
              <a:off x="5098" y="2578"/>
              <a:ext cx="0" cy="24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4" name="Google Shape;1104;p86"/>
            <p:cNvCxnSpPr/>
            <p:nvPr/>
          </p:nvCxnSpPr>
          <p:spPr>
            <a:xfrm rot="10800000">
              <a:off x="4631" y="2256"/>
              <a:ext cx="0" cy="32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05" name="Google Shape;1105;p86"/>
            <p:cNvSpPr txBox="1"/>
            <p:nvPr/>
          </p:nvSpPr>
          <p:spPr>
            <a:xfrm>
              <a:off x="3616" y="363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106" name="Google Shape;1106;p86"/>
            <p:cNvSpPr txBox="1"/>
            <p:nvPr/>
          </p:nvSpPr>
          <p:spPr>
            <a:xfrm>
              <a:off x="4083" y="363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107" name="Google Shape;1107;p86"/>
            <p:cNvSpPr txBox="1"/>
            <p:nvPr/>
          </p:nvSpPr>
          <p:spPr>
            <a:xfrm>
              <a:off x="4364" y="363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108" name="Google Shape;1108;p86"/>
            <p:cNvSpPr txBox="1"/>
            <p:nvPr/>
          </p:nvSpPr>
          <p:spPr>
            <a:xfrm>
              <a:off x="4738" y="363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109" name="Google Shape;1109;p86"/>
            <p:cNvSpPr txBox="1"/>
            <p:nvPr/>
          </p:nvSpPr>
          <p:spPr>
            <a:xfrm>
              <a:off x="5205" y="363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Types of Clusterings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set of clusters</a:t>
            </a:r>
            <a:endParaRPr/>
          </a:p>
          <a:p>
            <a:pPr indent="-28575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9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distinction between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hierarchical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partitional</a:t>
            </a:r>
            <a:r>
              <a:rPr b="0" i="0" lang="en-US" sz="280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 of clusters </a:t>
            </a:r>
            <a:endParaRPr b="0" i="0" sz="2800" u="non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900"/>
              <a:buFont typeface="Arial"/>
              <a:buNone/>
            </a:pPr>
            <a:r>
              <a:t/>
            </a:r>
            <a:endParaRPr b="0" i="0" sz="1200" u="non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Partitional 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division data objects into non-overlapping subsets (clusters) such that each data object is in exactly one subset</a:t>
            </a:r>
            <a:endParaRPr/>
          </a:p>
          <a:p>
            <a:pPr indent="-2222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FFCC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nested clusters organized as a hierarchical tree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87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MIN</a:t>
            </a:r>
            <a:endParaRPr/>
          </a:p>
        </p:txBody>
      </p:sp>
      <p:sp>
        <p:nvSpPr>
          <p:cNvPr id="1115" name="Google Shape;1115;p87"/>
          <p:cNvSpPr txBox="1"/>
          <p:nvPr/>
        </p:nvSpPr>
        <p:spPr>
          <a:xfrm>
            <a:off x="914400" y="5715000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  <a:endParaRPr/>
          </a:p>
        </p:txBody>
      </p:sp>
      <p:sp>
        <p:nvSpPr>
          <p:cNvPr id="1116" name="Google Shape;1116;p87"/>
          <p:cNvSpPr txBox="1"/>
          <p:nvPr/>
        </p:nvSpPr>
        <p:spPr>
          <a:xfrm>
            <a:off x="5791200" y="5715000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  <a:endParaRPr/>
          </a:p>
        </p:txBody>
      </p:sp>
      <p:grpSp>
        <p:nvGrpSpPr>
          <p:cNvPr id="1117" name="Google Shape;1117;p87"/>
          <p:cNvGrpSpPr/>
          <p:nvPr/>
        </p:nvGrpSpPr>
        <p:grpSpPr>
          <a:xfrm>
            <a:off x="747712" y="1773237"/>
            <a:ext cx="3175000" cy="2790825"/>
            <a:chOff x="471" y="1117"/>
            <a:chExt cx="2000" cy="1758"/>
          </a:xfrm>
        </p:grpSpPr>
        <p:sp>
          <p:nvSpPr>
            <p:cNvPr id="1118" name="Google Shape;1118;p87"/>
            <p:cNvSpPr/>
            <p:nvPr/>
          </p:nvSpPr>
          <p:spPr>
            <a:xfrm>
              <a:off x="1072" y="1810"/>
              <a:ext cx="89" cy="87"/>
            </a:xfrm>
            <a:custGeom>
              <a:rect b="b" l="l" r="r" t="t"/>
              <a:pathLst>
                <a:path extrusionOk="0" h="87" w="89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87"/>
            <p:cNvSpPr/>
            <p:nvPr/>
          </p:nvSpPr>
          <p:spPr>
            <a:xfrm>
              <a:off x="1894" y="1169"/>
              <a:ext cx="89" cy="86"/>
            </a:xfrm>
            <a:custGeom>
              <a:rect b="b" l="l" r="r" t="t"/>
              <a:pathLst>
                <a:path extrusionOk="0" h="86" w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87"/>
            <p:cNvSpPr/>
            <p:nvPr/>
          </p:nvSpPr>
          <p:spPr>
            <a:xfrm>
              <a:off x="1295" y="2683"/>
              <a:ext cx="89" cy="88"/>
            </a:xfrm>
            <a:custGeom>
              <a:rect b="b" l="l" r="r" t="t"/>
              <a:pathLst>
                <a:path extrusionOk="0" h="88" w="89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87"/>
            <p:cNvSpPr/>
            <p:nvPr/>
          </p:nvSpPr>
          <p:spPr>
            <a:xfrm>
              <a:off x="471" y="1683"/>
              <a:ext cx="88" cy="88"/>
            </a:xfrm>
            <a:custGeom>
              <a:rect b="b" l="l" r="r" t="t"/>
              <a:pathLst>
                <a:path extrusionOk="0" h="88" w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87"/>
            <p:cNvSpPr/>
            <p:nvPr/>
          </p:nvSpPr>
          <p:spPr>
            <a:xfrm>
              <a:off x="1652" y="2117"/>
              <a:ext cx="88" cy="88"/>
            </a:xfrm>
            <a:custGeom>
              <a:rect b="b" l="l" r="r" t="t"/>
              <a:pathLst>
                <a:path extrusionOk="0" h="88" w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87"/>
            <p:cNvSpPr/>
            <p:nvPr/>
          </p:nvSpPr>
          <p:spPr>
            <a:xfrm>
              <a:off x="2134" y="2177"/>
              <a:ext cx="89" cy="89"/>
            </a:xfrm>
            <a:custGeom>
              <a:rect b="b" l="l" r="r" t="t"/>
              <a:pathLst>
                <a:path extrusionOk="0" h="89" w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87"/>
            <p:cNvSpPr txBox="1"/>
            <p:nvPr/>
          </p:nvSpPr>
          <p:spPr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1" i="0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125" name="Google Shape;1125;p87"/>
            <p:cNvSpPr txBox="1"/>
            <p:nvPr/>
          </p:nvSpPr>
          <p:spPr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1" i="0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126" name="Google Shape;1126;p87"/>
            <p:cNvSpPr txBox="1"/>
            <p:nvPr/>
          </p:nvSpPr>
          <p:spPr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1" i="0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127" name="Google Shape;1127;p87"/>
            <p:cNvSpPr txBox="1"/>
            <p:nvPr/>
          </p:nvSpPr>
          <p:spPr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1" i="0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128" name="Google Shape;1128;p87"/>
            <p:cNvSpPr txBox="1"/>
            <p:nvPr/>
          </p:nvSpPr>
          <p:spPr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1" i="0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129" name="Google Shape;1129;p87"/>
            <p:cNvSpPr txBox="1"/>
            <p:nvPr/>
          </p:nvSpPr>
          <p:spPr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b="1" i="0" lang="en-US" sz="22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1130" name="Google Shape;1130;p87"/>
          <p:cNvGrpSpPr/>
          <p:nvPr/>
        </p:nvGrpSpPr>
        <p:grpSpPr>
          <a:xfrm>
            <a:off x="2495550" y="2863850"/>
            <a:ext cx="1423987" cy="914400"/>
            <a:chOff x="1572" y="1804"/>
            <a:chExt cx="897" cy="576"/>
          </a:xfrm>
        </p:grpSpPr>
        <p:sp>
          <p:nvSpPr>
            <p:cNvPr id="1131" name="Google Shape;1131;p87"/>
            <p:cNvSpPr/>
            <p:nvPr/>
          </p:nvSpPr>
          <p:spPr>
            <a:xfrm>
              <a:off x="1572" y="2005"/>
              <a:ext cx="897" cy="375"/>
            </a:xfrm>
            <a:custGeom>
              <a:rect b="b" l="l" r="r" t="t"/>
              <a:pathLst>
                <a:path extrusionOk="0" h="375" w="897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87"/>
            <p:cNvSpPr txBox="1"/>
            <p:nvPr/>
          </p:nvSpPr>
          <p:spPr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1133" name="Google Shape;1133;p87"/>
          <p:cNvGrpSpPr/>
          <p:nvPr/>
        </p:nvGrpSpPr>
        <p:grpSpPr>
          <a:xfrm>
            <a:off x="527050" y="2489200"/>
            <a:ext cx="1735137" cy="1158875"/>
            <a:chOff x="332" y="1568"/>
            <a:chExt cx="1093" cy="730"/>
          </a:xfrm>
        </p:grpSpPr>
        <p:sp>
          <p:nvSpPr>
            <p:cNvPr id="1134" name="Google Shape;1134;p87"/>
            <p:cNvSpPr/>
            <p:nvPr/>
          </p:nvSpPr>
          <p:spPr>
            <a:xfrm>
              <a:off x="332" y="1568"/>
              <a:ext cx="1093" cy="497"/>
            </a:xfrm>
            <a:custGeom>
              <a:rect b="b" l="l" r="r" t="t"/>
              <a:pathLst>
                <a:path extrusionOk="0" h="497" w="1093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87"/>
            <p:cNvSpPr txBox="1"/>
            <p:nvPr/>
          </p:nvSpPr>
          <p:spPr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136" name="Google Shape;1136;p87"/>
          <p:cNvGrpSpPr/>
          <p:nvPr/>
        </p:nvGrpSpPr>
        <p:grpSpPr>
          <a:xfrm>
            <a:off x="444500" y="2071687"/>
            <a:ext cx="3675062" cy="2097087"/>
            <a:chOff x="280" y="1305"/>
            <a:chExt cx="2315" cy="1321"/>
          </a:xfrm>
        </p:grpSpPr>
        <p:sp>
          <p:nvSpPr>
            <p:cNvPr id="1137" name="Google Shape;1137;p87"/>
            <p:cNvSpPr/>
            <p:nvPr/>
          </p:nvSpPr>
          <p:spPr>
            <a:xfrm>
              <a:off x="280" y="1314"/>
              <a:ext cx="2315" cy="1312"/>
            </a:xfrm>
            <a:custGeom>
              <a:rect b="b" l="l" r="r" t="t"/>
              <a:pathLst>
                <a:path extrusionOk="0" h="1312" w="2315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87"/>
            <p:cNvSpPr txBox="1"/>
            <p:nvPr/>
          </p:nvSpPr>
          <p:spPr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1139" name="Google Shape;1139;p87"/>
          <p:cNvGrpSpPr/>
          <p:nvPr/>
        </p:nvGrpSpPr>
        <p:grpSpPr>
          <a:xfrm>
            <a:off x="382587" y="1951037"/>
            <a:ext cx="3795712" cy="2924175"/>
            <a:chOff x="241" y="1229"/>
            <a:chExt cx="2391" cy="1842"/>
          </a:xfrm>
        </p:grpSpPr>
        <p:sp>
          <p:nvSpPr>
            <p:cNvPr id="1140" name="Google Shape;1140;p87"/>
            <p:cNvSpPr/>
            <p:nvPr/>
          </p:nvSpPr>
          <p:spPr>
            <a:xfrm>
              <a:off x="241" y="1229"/>
              <a:ext cx="2391" cy="1611"/>
            </a:xfrm>
            <a:custGeom>
              <a:rect b="b" l="l" r="r" t="t"/>
              <a:pathLst>
                <a:path extrusionOk="0" h="1611" w="239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87"/>
            <p:cNvSpPr txBox="1"/>
            <p:nvPr/>
          </p:nvSpPr>
          <p:spPr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1142" name="Google Shape;1142;p87"/>
          <p:cNvGrpSpPr/>
          <p:nvPr/>
        </p:nvGrpSpPr>
        <p:grpSpPr>
          <a:xfrm>
            <a:off x="307975" y="1547812"/>
            <a:ext cx="4003675" cy="3530600"/>
            <a:chOff x="194" y="975"/>
            <a:chExt cx="2522" cy="2224"/>
          </a:xfrm>
        </p:grpSpPr>
        <p:sp>
          <p:nvSpPr>
            <p:cNvPr id="1143" name="Google Shape;1143;p87"/>
            <p:cNvSpPr txBox="1"/>
            <p:nvPr/>
          </p:nvSpPr>
          <p:spPr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144" name="Google Shape;1144;p87"/>
            <p:cNvSpPr/>
            <p:nvPr/>
          </p:nvSpPr>
          <p:spPr>
            <a:xfrm>
              <a:off x="194" y="988"/>
              <a:ext cx="2522" cy="2211"/>
            </a:xfrm>
            <a:custGeom>
              <a:rect b="b" l="l" r="r" t="t"/>
              <a:pathLst>
                <a:path extrusionOk="0" h="2211" w="2522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45" name="Google Shape;1145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88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 of MIN</a:t>
            </a:r>
            <a:endParaRPr/>
          </a:p>
        </p:txBody>
      </p:sp>
      <p:sp>
        <p:nvSpPr>
          <p:cNvPr id="1151" name="Google Shape;1151;p88"/>
          <p:cNvSpPr txBox="1"/>
          <p:nvPr/>
        </p:nvSpPr>
        <p:spPr>
          <a:xfrm>
            <a:off x="1066800" y="42672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grpSp>
        <p:nvGrpSpPr>
          <p:cNvPr id="1152" name="Google Shape;1152;p88"/>
          <p:cNvGrpSpPr/>
          <p:nvPr/>
        </p:nvGrpSpPr>
        <p:grpSpPr>
          <a:xfrm>
            <a:off x="4876800" y="1981200"/>
            <a:ext cx="4103687" cy="2652712"/>
            <a:chOff x="3072" y="1248"/>
            <a:chExt cx="2585" cy="1671"/>
          </a:xfrm>
        </p:grpSpPr>
        <p:sp>
          <p:nvSpPr>
            <p:cNvPr id="1153" name="Google Shape;1153;p88"/>
            <p:cNvSpPr txBox="1"/>
            <p:nvPr/>
          </p:nvSpPr>
          <p:spPr>
            <a:xfrm>
              <a:off x="3408" y="2688"/>
              <a:ext cx="14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  <a:endParaRPr/>
            </a:p>
          </p:txBody>
        </p:sp>
        <p:pic>
          <p:nvPicPr>
            <p:cNvPr id="1154" name="Google Shape;1154;p88"/>
            <p:cNvPicPr preferRelativeResize="0"/>
            <p:nvPr/>
          </p:nvPicPr>
          <p:blipFill rotWithShape="1">
            <a:blip r:embed="rId3">
              <a:alphaModFix/>
            </a:blip>
            <a:srcRect b="0" l="8927" r="7142" t="0"/>
            <a:stretch/>
          </p:blipFill>
          <p:spPr>
            <a:xfrm>
              <a:off x="3072" y="1248"/>
              <a:ext cx="2585" cy="13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55" name="Google Shape;1155;p88"/>
          <p:cNvPicPr preferRelativeResize="0"/>
          <p:nvPr/>
        </p:nvPicPr>
        <p:blipFill rotWithShape="1">
          <a:blip r:embed="rId4">
            <a:alphaModFix/>
          </a:blip>
          <a:srcRect b="0" l="8927" r="5356" t="0"/>
          <a:stretch/>
        </p:blipFill>
        <p:spPr>
          <a:xfrm>
            <a:off x="152400" y="1981200"/>
            <a:ext cx="4186237" cy="20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Google Shape;1156;p88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handle non-elliptical shapes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89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MIN</a:t>
            </a:r>
            <a:endParaRPr/>
          </a:p>
        </p:txBody>
      </p:sp>
      <p:sp>
        <p:nvSpPr>
          <p:cNvPr id="1162" name="Google Shape;1162;p89"/>
          <p:cNvSpPr txBox="1"/>
          <p:nvPr/>
        </p:nvSpPr>
        <p:spPr>
          <a:xfrm>
            <a:off x="1066800" y="47244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pic>
        <p:nvPicPr>
          <p:cNvPr id="1163" name="Google Shape;1163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0"/>
            <a:ext cx="4268787" cy="320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4" name="Google Shape;1164;p89"/>
          <p:cNvGrpSpPr/>
          <p:nvPr/>
        </p:nvGrpSpPr>
        <p:grpSpPr>
          <a:xfrm>
            <a:off x="4265612" y="1524000"/>
            <a:ext cx="4268787" cy="3567112"/>
            <a:chOff x="2496" y="960"/>
            <a:chExt cx="2689" cy="2247"/>
          </a:xfrm>
        </p:grpSpPr>
        <p:sp>
          <p:nvSpPr>
            <p:cNvPr id="1165" name="Google Shape;1165;p89"/>
            <p:cNvSpPr txBox="1"/>
            <p:nvPr/>
          </p:nvSpPr>
          <p:spPr>
            <a:xfrm>
              <a:off x="3072" y="2976"/>
              <a:ext cx="18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  <a:endParaRPr/>
            </a:p>
          </p:txBody>
        </p:sp>
        <p:pic>
          <p:nvPicPr>
            <p:cNvPr id="1166" name="Google Shape;1166;p8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96" y="960"/>
              <a:ext cx="2689" cy="20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7" name="Google Shape;1167;p89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Sensitive to noise and outliers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9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MAX or Complete Linkage</a:t>
            </a:r>
            <a:endParaRPr/>
          </a:p>
        </p:txBody>
      </p:sp>
      <p:sp>
        <p:nvSpPr>
          <p:cNvPr id="1173" name="Google Shape;1173;p9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two least similar (most distant) points in the different clusters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all pairs of points in the two clusters</a:t>
            </a:r>
            <a:endParaRPr/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4" name="Google Shape;1174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560762"/>
            <a:ext cx="4343400" cy="2459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5" name="Google Shape;1175;p90"/>
          <p:cNvGrpSpPr/>
          <p:nvPr/>
        </p:nvGrpSpPr>
        <p:grpSpPr>
          <a:xfrm>
            <a:off x="5715000" y="3429000"/>
            <a:ext cx="2598737" cy="2667000"/>
            <a:chOff x="3691" y="2160"/>
            <a:chExt cx="1637" cy="1680"/>
          </a:xfrm>
        </p:grpSpPr>
        <p:cxnSp>
          <p:nvCxnSpPr>
            <p:cNvPr id="1176" name="Google Shape;1176;p90"/>
            <p:cNvCxnSpPr/>
            <p:nvPr/>
          </p:nvCxnSpPr>
          <p:spPr>
            <a:xfrm rot="10800000">
              <a:off x="5219" y="3168"/>
              <a:ext cx="0" cy="42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77" name="Google Shape;1177;p90"/>
            <p:cNvCxnSpPr/>
            <p:nvPr/>
          </p:nvCxnSpPr>
          <p:spPr>
            <a:xfrm>
              <a:off x="4793" y="3168"/>
              <a:ext cx="42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78" name="Google Shape;1178;p90"/>
            <p:cNvCxnSpPr/>
            <p:nvPr/>
          </p:nvCxnSpPr>
          <p:spPr>
            <a:xfrm>
              <a:off x="4793" y="3168"/>
              <a:ext cx="0" cy="42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79" name="Google Shape;1179;p90"/>
            <p:cNvCxnSpPr/>
            <p:nvPr/>
          </p:nvCxnSpPr>
          <p:spPr>
            <a:xfrm rot="10800000">
              <a:off x="4964" y="2916"/>
              <a:ext cx="0" cy="25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0" name="Google Shape;1180;p90"/>
            <p:cNvCxnSpPr/>
            <p:nvPr/>
          </p:nvCxnSpPr>
          <p:spPr>
            <a:xfrm rot="10800000">
              <a:off x="4964" y="2832"/>
              <a:ext cx="0" cy="8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1" name="Google Shape;1181;p90"/>
            <p:cNvCxnSpPr/>
            <p:nvPr/>
          </p:nvCxnSpPr>
          <p:spPr>
            <a:xfrm rot="10800000">
              <a:off x="4197" y="3252"/>
              <a:ext cx="0" cy="3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2" name="Google Shape;1182;p90"/>
            <p:cNvCxnSpPr/>
            <p:nvPr/>
          </p:nvCxnSpPr>
          <p:spPr>
            <a:xfrm>
              <a:off x="3770" y="3252"/>
              <a:ext cx="42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3" name="Google Shape;1183;p90"/>
            <p:cNvCxnSpPr/>
            <p:nvPr/>
          </p:nvCxnSpPr>
          <p:spPr>
            <a:xfrm>
              <a:off x="3770" y="3252"/>
              <a:ext cx="0" cy="3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4" name="Google Shape;1184;p90"/>
            <p:cNvCxnSpPr/>
            <p:nvPr/>
          </p:nvCxnSpPr>
          <p:spPr>
            <a:xfrm rot="10800000">
              <a:off x="3941" y="2748"/>
              <a:ext cx="0" cy="50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5" name="Google Shape;1185;p90"/>
            <p:cNvCxnSpPr/>
            <p:nvPr/>
          </p:nvCxnSpPr>
          <p:spPr>
            <a:xfrm rot="10800000">
              <a:off x="3941" y="2664"/>
              <a:ext cx="0" cy="8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6" name="Google Shape;1186;p90"/>
            <p:cNvCxnSpPr/>
            <p:nvPr/>
          </p:nvCxnSpPr>
          <p:spPr>
            <a:xfrm rot="10800000">
              <a:off x="4537" y="2832"/>
              <a:ext cx="0" cy="75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7" name="Google Shape;1187;p90"/>
            <p:cNvCxnSpPr/>
            <p:nvPr/>
          </p:nvCxnSpPr>
          <p:spPr>
            <a:xfrm>
              <a:off x="4537" y="2832"/>
              <a:ext cx="42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8" name="Google Shape;1188;p90"/>
            <p:cNvCxnSpPr/>
            <p:nvPr/>
          </p:nvCxnSpPr>
          <p:spPr>
            <a:xfrm rot="10800000">
              <a:off x="4793" y="2496"/>
              <a:ext cx="0" cy="3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9" name="Google Shape;1189;p90"/>
            <p:cNvCxnSpPr/>
            <p:nvPr/>
          </p:nvCxnSpPr>
          <p:spPr>
            <a:xfrm>
              <a:off x="3941" y="2496"/>
              <a:ext cx="85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90" name="Google Shape;1190;p90"/>
            <p:cNvCxnSpPr/>
            <p:nvPr/>
          </p:nvCxnSpPr>
          <p:spPr>
            <a:xfrm>
              <a:off x="3941" y="2496"/>
              <a:ext cx="0" cy="25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91" name="Google Shape;1191;p90"/>
            <p:cNvCxnSpPr/>
            <p:nvPr/>
          </p:nvCxnSpPr>
          <p:spPr>
            <a:xfrm rot="10800000">
              <a:off x="4367" y="2160"/>
              <a:ext cx="0" cy="3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92" name="Google Shape;1192;p90"/>
            <p:cNvSpPr txBox="1"/>
            <p:nvPr/>
          </p:nvSpPr>
          <p:spPr>
            <a:xfrm>
              <a:off x="3691" y="360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193" name="Google Shape;1193;p90"/>
            <p:cNvSpPr txBox="1"/>
            <p:nvPr/>
          </p:nvSpPr>
          <p:spPr>
            <a:xfrm>
              <a:off x="4117" y="360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194" name="Google Shape;1194;p90"/>
            <p:cNvSpPr txBox="1"/>
            <p:nvPr/>
          </p:nvSpPr>
          <p:spPr>
            <a:xfrm>
              <a:off x="4458" y="360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195" name="Google Shape;1195;p90"/>
            <p:cNvSpPr txBox="1"/>
            <p:nvPr/>
          </p:nvSpPr>
          <p:spPr>
            <a:xfrm>
              <a:off x="4715" y="360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196" name="Google Shape;1196;p90"/>
            <p:cNvSpPr txBox="1"/>
            <p:nvPr/>
          </p:nvSpPr>
          <p:spPr>
            <a:xfrm>
              <a:off x="5140" y="360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91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MAX</a:t>
            </a:r>
            <a:endParaRPr/>
          </a:p>
        </p:txBody>
      </p:sp>
      <p:sp>
        <p:nvSpPr>
          <p:cNvPr id="1202" name="Google Shape;1202;p91"/>
          <p:cNvSpPr txBox="1"/>
          <p:nvPr/>
        </p:nvSpPr>
        <p:spPr>
          <a:xfrm>
            <a:off x="1098550" y="5348287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  <a:endParaRPr/>
          </a:p>
        </p:txBody>
      </p:sp>
      <p:sp>
        <p:nvSpPr>
          <p:cNvPr id="1203" name="Google Shape;1203;p91"/>
          <p:cNvSpPr txBox="1"/>
          <p:nvPr/>
        </p:nvSpPr>
        <p:spPr>
          <a:xfrm>
            <a:off x="5670550" y="5348287"/>
            <a:ext cx="1797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  <a:endParaRPr/>
          </a:p>
        </p:txBody>
      </p:sp>
      <p:pic>
        <p:nvPicPr>
          <p:cNvPr id="1204" name="Google Shape;1204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9950" y="2133600"/>
            <a:ext cx="4387850" cy="274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5" name="Google Shape;1205;p91"/>
          <p:cNvGrpSpPr/>
          <p:nvPr/>
        </p:nvGrpSpPr>
        <p:grpSpPr>
          <a:xfrm>
            <a:off x="792162" y="1824037"/>
            <a:ext cx="2998787" cy="2687637"/>
            <a:chOff x="383" y="1437"/>
            <a:chExt cx="1889" cy="1693"/>
          </a:xfrm>
        </p:grpSpPr>
        <p:sp>
          <p:nvSpPr>
            <p:cNvPr id="1206" name="Google Shape;1206;p91"/>
            <p:cNvSpPr/>
            <p:nvPr/>
          </p:nvSpPr>
          <p:spPr>
            <a:xfrm>
              <a:off x="974" y="2118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91"/>
            <p:cNvSpPr/>
            <p:nvPr/>
          </p:nvSpPr>
          <p:spPr>
            <a:xfrm>
              <a:off x="1782" y="1488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91"/>
            <p:cNvSpPr/>
            <p:nvPr/>
          </p:nvSpPr>
          <p:spPr>
            <a:xfrm>
              <a:off x="1193" y="2975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91"/>
            <p:cNvSpPr/>
            <p:nvPr/>
          </p:nvSpPr>
          <p:spPr>
            <a:xfrm>
              <a:off x="383" y="1993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91"/>
            <p:cNvSpPr/>
            <p:nvPr/>
          </p:nvSpPr>
          <p:spPr>
            <a:xfrm>
              <a:off x="1544" y="2419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91"/>
            <p:cNvSpPr/>
            <p:nvPr/>
          </p:nvSpPr>
          <p:spPr>
            <a:xfrm>
              <a:off x="2018" y="2479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91"/>
            <p:cNvSpPr txBox="1"/>
            <p:nvPr/>
          </p:nvSpPr>
          <p:spPr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Times New Roman"/>
                <a:buNone/>
              </a:pPr>
              <a:r>
                <a:rPr b="1" i="0" lang="en-US" sz="21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213" name="Google Shape;1213;p91"/>
            <p:cNvSpPr txBox="1"/>
            <p:nvPr/>
          </p:nvSpPr>
          <p:spPr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Times New Roman"/>
                <a:buNone/>
              </a:pPr>
              <a:r>
                <a:rPr b="1" i="0" lang="en-US" sz="21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214" name="Google Shape;1214;p91"/>
            <p:cNvSpPr txBox="1"/>
            <p:nvPr/>
          </p:nvSpPr>
          <p:spPr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Times New Roman"/>
                <a:buNone/>
              </a:pPr>
              <a:r>
                <a:rPr b="1" i="0" lang="en-US" sz="21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215" name="Google Shape;1215;p91"/>
            <p:cNvSpPr txBox="1"/>
            <p:nvPr/>
          </p:nvSpPr>
          <p:spPr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Times New Roman"/>
                <a:buNone/>
              </a:pPr>
              <a:r>
                <a:rPr b="1" i="0" lang="en-US" sz="21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216" name="Google Shape;1216;p91"/>
            <p:cNvSpPr txBox="1"/>
            <p:nvPr/>
          </p:nvSpPr>
          <p:spPr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Times New Roman"/>
                <a:buNone/>
              </a:pPr>
              <a:r>
                <a:rPr b="1" i="0" lang="en-US" sz="21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217" name="Google Shape;1217;p91"/>
            <p:cNvSpPr txBox="1"/>
            <p:nvPr/>
          </p:nvSpPr>
          <p:spPr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Times New Roman"/>
                <a:buNone/>
              </a:pPr>
              <a:r>
                <a:rPr b="1" i="0" lang="en-US" sz="21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1218" name="Google Shape;1218;p91"/>
          <p:cNvGrpSpPr/>
          <p:nvPr/>
        </p:nvGrpSpPr>
        <p:grpSpPr>
          <a:xfrm>
            <a:off x="2509837" y="3208337"/>
            <a:ext cx="1401762" cy="890587"/>
            <a:chOff x="1465" y="2309"/>
            <a:chExt cx="883" cy="561"/>
          </a:xfrm>
        </p:grpSpPr>
        <p:sp>
          <p:nvSpPr>
            <p:cNvPr id="1219" name="Google Shape;1219;p91"/>
            <p:cNvSpPr/>
            <p:nvPr/>
          </p:nvSpPr>
          <p:spPr>
            <a:xfrm>
              <a:off x="1465" y="2309"/>
              <a:ext cx="883" cy="369"/>
            </a:xfrm>
            <a:custGeom>
              <a:rect b="b" l="l" r="r" t="t"/>
              <a:pathLst>
                <a:path extrusionOk="0" h="369" w="883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91"/>
            <p:cNvSpPr txBox="1"/>
            <p:nvPr/>
          </p:nvSpPr>
          <p:spPr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100"/>
                <a:buFont typeface="Arial"/>
                <a:buNone/>
              </a:pPr>
              <a:r>
                <a:rPr b="1" i="0" lang="en-US" sz="21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1221" name="Google Shape;1221;p91"/>
          <p:cNvGrpSpPr/>
          <p:nvPr/>
        </p:nvGrpSpPr>
        <p:grpSpPr>
          <a:xfrm>
            <a:off x="704850" y="2249487"/>
            <a:ext cx="1579562" cy="889000"/>
            <a:chOff x="328" y="1705"/>
            <a:chExt cx="995" cy="560"/>
          </a:xfrm>
        </p:grpSpPr>
        <p:sp>
          <p:nvSpPr>
            <p:cNvPr id="1222" name="Google Shape;1222;p91"/>
            <p:cNvSpPr/>
            <p:nvPr/>
          </p:nvSpPr>
          <p:spPr>
            <a:xfrm>
              <a:off x="328" y="1881"/>
              <a:ext cx="995" cy="384"/>
            </a:xfrm>
            <a:custGeom>
              <a:rect b="b" l="l" r="r" t="t"/>
              <a:pathLst>
                <a:path extrusionOk="0" h="384" w="995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91"/>
            <p:cNvSpPr txBox="1"/>
            <p:nvPr/>
          </p:nvSpPr>
          <p:spPr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100"/>
                <a:buFont typeface="Arial"/>
                <a:buNone/>
              </a:pPr>
              <a:r>
                <a:rPr b="1" i="0" lang="en-US" sz="21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224" name="Google Shape;1224;p91"/>
          <p:cNvGrpSpPr/>
          <p:nvPr/>
        </p:nvGrpSpPr>
        <p:grpSpPr>
          <a:xfrm>
            <a:off x="360362" y="1582737"/>
            <a:ext cx="3935412" cy="3487737"/>
            <a:chOff x="111" y="1285"/>
            <a:chExt cx="2479" cy="2197"/>
          </a:xfrm>
        </p:grpSpPr>
        <p:sp>
          <p:nvSpPr>
            <p:cNvPr id="1225" name="Google Shape;1225;p91"/>
            <p:cNvSpPr txBox="1"/>
            <p:nvPr/>
          </p:nvSpPr>
          <p:spPr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100"/>
                <a:buFont typeface="Arial"/>
                <a:buNone/>
              </a:pPr>
              <a:r>
                <a:rPr b="1" i="0" lang="en-US" sz="21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226" name="Google Shape;1226;p91"/>
            <p:cNvSpPr/>
            <p:nvPr/>
          </p:nvSpPr>
          <p:spPr>
            <a:xfrm>
              <a:off x="111" y="1285"/>
              <a:ext cx="2479" cy="2197"/>
            </a:xfrm>
            <a:custGeom>
              <a:rect b="b" l="l" r="r" t="t"/>
              <a:pathLst>
                <a:path extrusionOk="0" h="2197" w="2479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7" name="Google Shape;1227;p91"/>
          <p:cNvGrpSpPr/>
          <p:nvPr/>
        </p:nvGrpSpPr>
        <p:grpSpPr>
          <a:xfrm>
            <a:off x="1882775" y="2982912"/>
            <a:ext cx="2160587" cy="1652587"/>
            <a:chOff x="1070" y="2167"/>
            <a:chExt cx="1361" cy="1041"/>
          </a:xfrm>
        </p:grpSpPr>
        <p:sp>
          <p:nvSpPr>
            <p:cNvPr id="1228" name="Google Shape;1228;p91"/>
            <p:cNvSpPr txBox="1"/>
            <p:nvPr/>
          </p:nvSpPr>
          <p:spPr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100"/>
                <a:buFont typeface="Arial"/>
                <a:buNone/>
              </a:pPr>
              <a:r>
                <a:rPr b="1" i="0" lang="en-US" sz="21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229" name="Google Shape;1229;p91"/>
            <p:cNvSpPr/>
            <p:nvPr/>
          </p:nvSpPr>
          <p:spPr>
            <a:xfrm>
              <a:off x="1114" y="2167"/>
              <a:ext cx="1317" cy="1041"/>
            </a:xfrm>
            <a:custGeom>
              <a:rect b="b" l="l" r="r" t="t"/>
              <a:pathLst>
                <a:path extrusionOk="0" h="1041" w="1317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0" name="Google Shape;1230;p91"/>
          <p:cNvGrpSpPr/>
          <p:nvPr/>
        </p:nvGrpSpPr>
        <p:grpSpPr>
          <a:xfrm>
            <a:off x="615950" y="1720850"/>
            <a:ext cx="2906712" cy="1520825"/>
            <a:chOff x="272" y="1372"/>
            <a:chExt cx="1831" cy="958"/>
          </a:xfrm>
        </p:grpSpPr>
        <p:sp>
          <p:nvSpPr>
            <p:cNvPr id="1231" name="Google Shape;1231;p91"/>
            <p:cNvSpPr txBox="1"/>
            <p:nvPr/>
          </p:nvSpPr>
          <p:spPr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100"/>
                <a:buFont typeface="Arial"/>
                <a:buNone/>
              </a:pPr>
              <a:r>
                <a:rPr b="1" i="0" lang="en-US" sz="21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232" name="Google Shape;1232;p91"/>
            <p:cNvSpPr/>
            <p:nvPr/>
          </p:nvSpPr>
          <p:spPr>
            <a:xfrm>
              <a:off x="272" y="1372"/>
              <a:ext cx="1831" cy="958"/>
            </a:xfrm>
            <a:custGeom>
              <a:rect b="b" l="l" r="r" t="t"/>
              <a:pathLst>
                <a:path extrusionOk="0" h="958" w="1831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92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Strength of MAX</a:t>
            </a:r>
            <a:endParaRPr/>
          </a:p>
        </p:txBody>
      </p:sp>
      <p:sp>
        <p:nvSpPr>
          <p:cNvPr id="1238" name="Google Shape;1238;p92"/>
          <p:cNvSpPr txBox="1"/>
          <p:nvPr/>
        </p:nvSpPr>
        <p:spPr>
          <a:xfrm>
            <a:off x="1370012" y="4357687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pic>
        <p:nvPicPr>
          <p:cNvPr id="1239" name="Google Shape;1239;p92"/>
          <p:cNvPicPr preferRelativeResize="0"/>
          <p:nvPr/>
        </p:nvPicPr>
        <p:blipFill rotWithShape="1">
          <a:blip r:embed="rId3">
            <a:alphaModFix/>
          </a:blip>
          <a:srcRect b="11903" l="0" r="0" t="0"/>
          <a:stretch/>
        </p:blipFill>
        <p:spPr>
          <a:xfrm>
            <a:off x="303212" y="1295400"/>
            <a:ext cx="4268787" cy="281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0" name="Google Shape;1240;p92"/>
          <p:cNvGrpSpPr/>
          <p:nvPr/>
        </p:nvGrpSpPr>
        <p:grpSpPr>
          <a:xfrm>
            <a:off x="4341812" y="1219200"/>
            <a:ext cx="4268787" cy="3505200"/>
            <a:chOff x="2735" y="768"/>
            <a:chExt cx="2689" cy="2208"/>
          </a:xfrm>
        </p:grpSpPr>
        <p:sp>
          <p:nvSpPr>
            <p:cNvPr id="1241" name="Google Shape;1241;p92"/>
            <p:cNvSpPr txBox="1"/>
            <p:nvPr/>
          </p:nvSpPr>
          <p:spPr>
            <a:xfrm>
              <a:off x="3263" y="2745"/>
              <a:ext cx="18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  <a:endParaRPr/>
            </a:p>
          </p:txBody>
        </p:sp>
        <p:pic>
          <p:nvPicPr>
            <p:cNvPr id="1242" name="Google Shape;1242;p92"/>
            <p:cNvPicPr preferRelativeResize="0"/>
            <p:nvPr/>
          </p:nvPicPr>
          <p:blipFill rotWithShape="1">
            <a:blip r:embed="rId4">
              <a:alphaModFix/>
            </a:blip>
            <a:srcRect b="11903" l="0" r="0" t="0"/>
            <a:stretch/>
          </p:blipFill>
          <p:spPr>
            <a:xfrm>
              <a:off x="2735" y="768"/>
              <a:ext cx="2689" cy="17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3" name="Google Shape;1243;p92"/>
          <p:cNvSpPr txBox="1"/>
          <p:nvPr/>
        </p:nvSpPr>
        <p:spPr>
          <a:xfrm>
            <a:off x="609600" y="5576887"/>
            <a:ext cx="6324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Less susceptible to noise and outliers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93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MAX</a:t>
            </a:r>
            <a:endParaRPr/>
          </a:p>
        </p:txBody>
      </p:sp>
      <p:pic>
        <p:nvPicPr>
          <p:cNvPr id="1249" name="Google Shape;1249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447800"/>
            <a:ext cx="426878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93"/>
          <p:cNvSpPr txBox="1"/>
          <p:nvPr/>
        </p:nvSpPr>
        <p:spPr>
          <a:xfrm>
            <a:off x="1066800" y="4738687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grpSp>
        <p:nvGrpSpPr>
          <p:cNvPr id="1251" name="Google Shape;1251;p93"/>
          <p:cNvGrpSpPr/>
          <p:nvPr/>
        </p:nvGrpSpPr>
        <p:grpSpPr>
          <a:xfrm>
            <a:off x="4418012" y="1371600"/>
            <a:ext cx="4268787" cy="3733800"/>
            <a:chOff x="2783" y="864"/>
            <a:chExt cx="2689" cy="2352"/>
          </a:xfrm>
        </p:grpSpPr>
        <p:pic>
          <p:nvPicPr>
            <p:cNvPr id="1252" name="Google Shape;1252;p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83" y="864"/>
              <a:ext cx="2689" cy="20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3" name="Google Shape;1253;p93"/>
            <p:cNvSpPr txBox="1"/>
            <p:nvPr/>
          </p:nvSpPr>
          <p:spPr>
            <a:xfrm>
              <a:off x="3263" y="2985"/>
              <a:ext cx="18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Clusters</a:t>
              </a:r>
              <a:endParaRPr/>
            </a:p>
          </p:txBody>
        </p:sp>
      </p:grpSp>
      <p:sp>
        <p:nvSpPr>
          <p:cNvPr id="1254" name="Google Shape;1254;p93"/>
          <p:cNvSpPr txBox="1"/>
          <p:nvPr/>
        </p:nvSpPr>
        <p:spPr>
          <a:xfrm>
            <a:off x="609600" y="5486400"/>
            <a:ext cx="63246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Tends to break large clusters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9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Group Average</a:t>
            </a:r>
            <a:endParaRPr/>
          </a:p>
        </p:txBody>
      </p:sp>
      <p:sp>
        <p:nvSpPr>
          <p:cNvPr id="1260" name="Google Shape;1260;p94"/>
          <p:cNvSpPr txBox="1"/>
          <p:nvPr>
            <p:ph idx="1" type="body"/>
          </p:nvPr>
        </p:nvSpPr>
        <p:spPr>
          <a:xfrm>
            <a:off x="411162" y="1143000"/>
            <a:ext cx="83185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of two clusters is the average of pairwise proximity between points in the two clusters.</a:t>
            </a:r>
            <a:endParaRPr/>
          </a:p>
          <a:p>
            <a:pPr indent="-187325" lvl="0" marL="2921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325" lvl="0" marL="2921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4" marL="20574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use average connectivity for scalability since total proximity favors large clusters</a:t>
            </a:r>
            <a:endParaRPr/>
          </a:p>
          <a:p>
            <a:pPr indent="-187325" lvl="0" marL="292100" rtl="0" algn="l">
              <a:spcBef>
                <a:spcPts val="62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1" name="Google Shape;1261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905000"/>
            <a:ext cx="5575300" cy="998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2" name="Google Shape;1262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3873500"/>
            <a:ext cx="4343400" cy="24114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3" name="Google Shape;1263;p94"/>
          <p:cNvGrpSpPr/>
          <p:nvPr/>
        </p:nvGrpSpPr>
        <p:grpSpPr>
          <a:xfrm>
            <a:off x="5410200" y="3568700"/>
            <a:ext cx="2957512" cy="2755900"/>
            <a:chOff x="3504" y="2112"/>
            <a:chExt cx="1863" cy="1736"/>
          </a:xfrm>
        </p:grpSpPr>
        <p:cxnSp>
          <p:nvCxnSpPr>
            <p:cNvPr id="1264" name="Google Shape;1264;p94"/>
            <p:cNvCxnSpPr/>
            <p:nvPr/>
          </p:nvCxnSpPr>
          <p:spPr>
            <a:xfrm rot="10800000">
              <a:off x="3605" y="3184"/>
              <a:ext cx="0" cy="4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5" name="Google Shape;1265;p94"/>
            <p:cNvCxnSpPr/>
            <p:nvPr/>
          </p:nvCxnSpPr>
          <p:spPr>
            <a:xfrm>
              <a:off x="3605" y="3184"/>
              <a:ext cx="49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6" name="Google Shape;1266;p94"/>
            <p:cNvCxnSpPr/>
            <p:nvPr/>
          </p:nvCxnSpPr>
          <p:spPr>
            <a:xfrm>
              <a:off x="4098" y="3184"/>
              <a:ext cx="0" cy="4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7" name="Google Shape;1267;p94"/>
            <p:cNvCxnSpPr/>
            <p:nvPr/>
          </p:nvCxnSpPr>
          <p:spPr>
            <a:xfrm rot="10800000">
              <a:off x="3901" y="2916"/>
              <a:ext cx="0" cy="26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8" name="Google Shape;1268;p94"/>
            <p:cNvCxnSpPr/>
            <p:nvPr/>
          </p:nvCxnSpPr>
          <p:spPr>
            <a:xfrm rot="10800000">
              <a:off x="3901" y="2827"/>
              <a:ext cx="0" cy="8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9" name="Google Shape;1269;p94"/>
            <p:cNvCxnSpPr/>
            <p:nvPr/>
          </p:nvCxnSpPr>
          <p:spPr>
            <a:xfrm rot="10800000">
              <a:off x="4787" y="3006"/>
              <a:ext cx="0" cy="6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0" name="Google Shape;1270;p94"/>
            <p:cNvCxnSpPr/>
            <p:nvPr/>
          </p:nvCxnSpPr>
          <p:spPr>
            <a:xfrm>
              <a:off x="4787" y="3006"/>
              <a:ext cx="493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1" name="Google Shape;1271;p94"/>
            <p:cNvCxnSpPr/>
            <p:nvPr/>
          </p:nvCxnSpPr>
          <p:spPr>
            <a:xfrm>
              <a:off x="5280" y="3006"/>
              <a:ext cx="0" cy="6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2" name="Google Shape;1272;p94"/>
            <p:cNvCxnSpPr/>
            <p:nvPr/>
          </p:nvCxnSpPr>
          <p:spPr>
            <a:xfrm rot="10800000">
              <a:off x="5083" y="2738"/>
              <a:ext cx="0" cy="26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3" name="Google Shape;1273;p94"/>
            <p:cNvCxnSpPr/>
            <p:nvPr/>
          </p:nvCxnSpPr>
          <p:spPr>
            <a:xfrm rot="10800000">
              <a:off x="5083" y="2648"/>
              <a:ext cx="0" cy="9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4" name="Google Shape;1274;p94"/>
            <p:cNvCxnSpPr/>
            <p:nvPr/>
          </p:nvCxnSpPr>
          <p:spPr>
            <a:xfrm rot="10800000">
              <a:off x="4393" y="2827"/>
              <a:ext cx="0" cy="80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5" name="Google Shape;1275;p94"/>
            <p:cNvCxnSpPr/>
            <p:nvPr/>
          </p:nvCxnSpPr>
          <p:spPr>
            <a:xfrm>
              <a:off x="3901" y="2827"/>
              <a:ext cx="49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6" name="Google Shape;1276;p94"/>
            <p:cNvCxnSpPr/>
            <p:nvPr/>
          </p:nvCxnSpPr>
          <p:spPr>
            <a:xfrm rot="10800000">
              <a:off x="4098" y="2469"/>
              <a:ext cx="0" cy="35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7" name="Google Shape;1277;p94"/>
            <p:cNvCxnSpPr/>
            <p:nvPr/>
          </p:nvCxnSpPr>
          <p:spPr>
            <a:xfrm>
              <a:off x="4098" y="2469"/>
              <a:ext cx="98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8" name="Google Shape;1278;p94"/>
            <p:cNvCxnSpPr/>
            <p:nvPr/>
          </p:nvCxnSpPr>
          <p:spPr>
            <a:xfrm>
              <a:off x="5083" y="2469"/>
              <a:ext cx="0" cy="2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9" name="Google Shape;1279;p94"/>
            <p:cNvCxnSpPr/>
            <p:nvPr/>
          </p:nvCxnSpPr>
          <p:spPr>
            <a:xfrm rot="10800000">
              <a:off x="4590" y="2112"/>
              <a:ext cx="0" cy="35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80" name="Google Shape;1280;p94"/>
            <p:cNvSpPr txBox="1"/>
            <p:nvPr/>
          </p:nvSpPr>
          <p:spPr>
            <a:xfrm>
              <a:off x="3504" y="3617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281" name="Google Shape;1281;p94"/>
            <p:cNvSpPr txBox="1"/>
            <p:nvPr/>
          </p:nvSpPr>
          <p:spPr>
            <a:xfrm>
              <a:off x="3997" y="3617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282" name="Google Shape;1282;p94"/>
            <p:cNvSpPr txBox="1"/>
            <p:nvPr/>
          </p:nvSpPr>
          <p:spPr>
            <a:xfrm>
              <a:off x="4292" y="3617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283" name="Google Shape;1283;p94"/>
            <p:cNvSpPr txBox="1"/>
            <p:nvPr/>
          </p:nvSpPr>
          <p:spPr>
            <a:xfrm>
              <a:off x="4686" y="3617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284" name="Google Shape;1284;p94"/>
            <p:cNvSpPr txBox="1"/>
            <p:nvPr/>
          </p:nvSpPr>
          <p:spPr>
            <a:xfrm>
              <a:off x="5179" y="3617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95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Group Average</a:t>
            </a:r>
            <a:endParaRPr/>
          </a:p>
        </p:txBody>
      </p:sp>
      <p:sp>
        <p:nvSpPr>
          <p:cNvPr id="1290" name="Google Shape;1290;p95"/>
          <p:cNvSpPr txBox="1"/>
          <p:nvPr/>
        </p:nvSpPr>
        <p:spPr>
          <a:xfrm>
            <a:off x="914400" y="5562600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Clusters</a:t>
            </a:r>
            <a:endParaRPr/>
          </a:p>
        </p:txBody>
      </p:sp>
      <p:sp>
        <p:nvSpPr>
          <p:cNvPr id="1291" name="Google Shape;1291;p95"/>
          <p:cNvSpPr txBox="1"/>
          <p:nvPr/>
        </p:nvSpPr>
        <p:spPr>
          <a:xfrm>
            <a:off x="5562600" y="5562600"/>
            <a:ext cx="2209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Dendrogram</a:t>
            </a:r>
            <a:endParaRPr/>
          </a:p>
        </p:txBody>
      </p:sp>
      <p:pic>
        <p:nvPicPr>
          <p:cNvPr id="1292" name="Google Shape;1292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2057400"/>
            <a:ext cx="4387850" cy="274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3" name="Google Shape;1293;p95"/>
          <p:cNvGrpSpPr/>
          <p:nvPr/>
        </p:nvGrpSpPr>
        <p:grpSpPr>
          <a:xfrm>
            <a:off x="808037" y="1987550"/>
            <a:ext cx="2901950" cy="2544762"/>
            <a:chOff x="509" y="1252"/>
            <a:chExt cx="1828" cy="1603"/>
          </a:xfrm>
        </p:grpSpPr>
        <p:sp>
          <p:nvSpPr>
            <p:cNvPr id="1294" name="Google Shape;1294;p95"/>
            <p:cNvSpPr/>
            <p:nvPr/>
          </p:nvSpPr>
          <p:spPr>
            <a:xfrm>
              <a:off x="1058" y="1885"/>
              <a:ext cx="79" cy="81"/>
            </a:xfrm>
            <a:custGeom>
              <a:rect b="b" l="l" r="r" t="t"/>
              <a:pathLst>
                <a:path extrusionOk="0" h="81" w="79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95"/>
            <p:cNvSpPr/>
            <p:nvPr/>
          </p:nvSpPr>
          <p:spPr>
            <a:xfrm>
              <a:off x="1810" y="1300"/>
              <a:ext cx="81" cy="81"/>
            </a:xfrm>
            <a:custGeom>
              <a:rect b="b" l="l" r="r" t="t"/>
              <a:pathLst>
                <a:path extrusionOk="0" h="81" w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95"/>
            <p:cNvSpPr/>
            <p:nvPr/>
          </p:nvSpPr>
          <p:spPr>
            <a:xfrm>
              <a:off x="1262" y="2683"/>
              <a:ext cx="81" cy="81"/>
            </a:xfrm>
            <a:custGeom>
              <a:rect b="b" l="l" r="r" t="t"/>
              <a:pathLst>
                <a:path extrusionOk="0" h="81" w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95"/>
            <p:cNvSpPr/>
            <p:nvPr/>
          </p:nvSpPr>
          <p:spPr>
            <a:xfrm>
              <a:off x="509" y="1769"/>
              <a:ext cx="81" cy="81"/>
            </a:xfrm>
            <a:custGeom>
              <a:rect b="b" l="l" r="r" t="t"/>
              <a:pathLst>
                <a:path extrusionOk="0" h="81" w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95"/>
            <p:cNvSpPr/>
            <p:nvPr/>
          </p:nvSpPr>
          <p:spPr>
            <a:xfrm>
              <a:off x="1586" y="2167"/>
              <a:ext cx="81" cy="79"/>
            </a:xfrm>
            <a:custGeom>
              <a:rect b="b" l="l" r="r" t="t"/>
              <a:pathLst>
                <a:path extrusionOk="0" h="79" w="81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95"/>
            <p:cNvSpPr/>
            <p:nvPr/>
          </p:nvSpPr>
          <p:spPr>
            <a:xfrm>
              <a:off x="2029" y="2220"/>
              <a:ext cx="81" cy="81"/>
            </a:xfrm>
            <a:custGeom>
              <a:rect b="b" l="l" r="r" t="t"/>
              <a:pathLst>
                <a:path extrusionOk="0" h="81" w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95"/>
            <p:cNvSpPr txBox="1"/>
            <p:nvPr/>
          </p:nvSpPr>
          <p:spPr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301" name="Google Shape;1301;p95"/>
            <p:cNvSpPr txBox="1"/>
            <p:nvPr/>
          </p:nvSpPr>
          <p:spPr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302" name="Google Shape;1302;p95"/>
            <p:cNvSpPr txBox="1"/>
            <p:nvPr/>
          </p:nvSpPr>
          <p:spPr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303" name="Google Shape;1303;p95"/>
            <p:cNvSpPr txBox="1"/>
            <p:nvPr/>
          </p:nvSpPr>
          <p:spPr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304" name="Google Shape;1304;p95"/>
            <p:cNvSpPr txBox="1"/>
            <p:nvPr/>
          </p:nvSpPr>
          <p:spPr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305" name="Google Shape;1305;p95"/>
            <p:cNvSpPr txBox="1"/>
            <p:nvPr/>
          </p:nvSpPr>
          <p:spPr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1306" name="Google Shape;1306;p95"/>
          <p:cNvGrpSpPr/>
          <p:nvPr/>
        </p:nvGrpSpPr>
        <p:grpSpPr>
          <a:xfrm>
            <a:off x="2405062" y="3273425"/>
            <a:ext cx="1301750" cy="889000"/>
            <a:chOff x="1515" y="2062"/>
            <a:chExt cx="820" cy="560"/>
          </a:xfrm>
        </p:grpSpPr>
        <p:sp>
          <p:nvSpPr>
            <p:cNvPr id="1307" name="Google Shape;1307;p95"/>
            <p:cNvSpPr/>
            <p:nvPr/>
          </p:nvSpPr>
          <p:spPr>
            <a:xfrm>
              <a:off x="1515" y="2062"/>
              <a:ext cx="820" cy="343"/>
            </a:xfrm>
            <a:custGeom>
              <a:rect b="b" l="l" r="r" t="t"/>
              <a:pathLst>
                <a:path extrusionOk="0" h="343" w="820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95"/>
            <p:cNvSpPr txBox="1"/>
            <p:nvPr/>
          </p:nvSpPr>
          <p:spPr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1309" name="Google Shape;1309;p95"/>
          <p:cNvGrpSpPr/>
          <p:nvPr/>
        </p:nvGrpSpPr>
        <p:grpSpPr>
          <a:xfrm>
            <a:off x="717550" y="2382837"/>
            <a:ext cx="1323975" cy="985837"/>
            <a:chOff x="452" y="1501"/>
            <a:chExt cx="834" cy="621"/>
          </a:xfrm>
        </p:grpSpPr>
        <p:sp>
          <p:nvSpPr>
            <p:cNvPr id="1310" name="Google Shape;1310;p95"/>
            <p:cNvSpPr/>
            <p:nvPr/>
          </p:nvSpPr>
          <p:spPr>
            <a:xfrm>
              <a:off x="452" y="1662"/>
              <a:ext cx="834" cy="460"/>
            </a:xfrm>
            <a:custGeom>
              <a:rect b="b" l="l" r="r" t="t"/>
              <a:pathLst>
                <a:path extrusionOk="0" h="460" w="834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95"/>
            <p:cNvSpPr txBox="1"/>
            <p:nvPr/>
          </p:nvSpPr>
          <p:spPr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312" name="Google Shape;1312;p95"/>
          <p:cNvGrpSpPr/>
          <p:nvPr/>
        </p:nvGrpSpPr>
        <p:grpSpPr>
          <a:xfrm>
            <a:off x="403225" y="1622425"/>
            <a:ext cx="3659187" cy="3460750"/>
            <a:chOff x="254" y="1022"/>
            <a:chExt cx="2305" cy="2180"/>
          </a:xfrm>
        </p:grpSpPr>
        <p:sp>
          <p:nvSpPr>
            <p:cNvPr id="1313" name="Google Shape;1313;p95"/>
            <p:cNvSpPr txBox="1"/>
            <p:nvPr/>
          </p:nvSpPr>
          <p:spPr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314" name="Google Shape;1314;p95"/>
            <p:cNvSpPr/>
            <p:nvPr/>
          </p:nvSpPr>
          <p:spPr>
            <a:xfrm>
              <a:off x="254" y="1022"/>
              <a:ext cx="2305" cy="2180"/>
            </a:xfrm>
            <a:custGeom>
              <a:rect b="b" l="l" r="r" t="t"/>
              <a:pathLst>
                <a:path extrusionOk="0" h="2180" w="2305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5" name="Google Shape;1315;p95"/>
          <p:cNvGrpSpPr/>
          <p:nvPr/>
        </p:nvGrpSpPr>
        <p:grpSpPr>
          <a:xfrm>
            <a:off x="1931987" y="3101975"/>
            <a:ext cx="1800225" cy="1720850"/>
            <a:chOff x="1217" y="1954"/>
            <a:chExt cx="1134" cy="1084"/>
          </a:xfrm>
        </p:grpSpPr>
        <p:sp>
          <p:nvSpPr>
            <p:cNvPr id="1316" name="Google Shape;1316;p95"/>
            <p:cNvSpPr txBox="1"/>
            <p:nvPr/>
          </p:nvSpPr>
          <p:spPr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317" name="Google Shape;1317;p95"/>
            <p:cNvSpPr/>
            <p:nvPr/>
          </p:nvSpPr>
          <p:spPr>
            <a:xfrm>
              <a:off x="1217" y="1954"/>
              <a:ext cx="1134" cy="909"/>
            </a:xfrm>
            <a:custGeom>
              <a:rect b="b" l="l" r="r" t="t"/>
              <a:pathLst>
                <a:path extrusionOk="0" h="909" w="1134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8" name="Google Shape;1318;p95"/>
          <p:cNvGrpSpPr/>
          <p:nvPr/>
        </p:nvGrpSpPr>
        <p:grpSpPr>
          <a:xfrm>
            <a:off x="1893887" y="1922462"/>
            <a:ext cx="1933575" cy="3097212"/>
            <a:chOff x="1193" y="1211"/>
            <a:chExt cx="1218" cy="1951"/>
          </a:xfrm>
        </p:grpSpPr>
        <p:sp>
          <p:nvSpPr>
            <p:cNvPr id="1319" name="Google Shape;1319;p95"/>
            <p:cNvSpPr txBox="1"/>
            <p:nvPr/>
          </p:nvSpPr>
          <p:spPr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320" name="Google Shape;1320;p95"/>
            <p:cNvSpPr/>
            <p:nvPr/>
          </p:nvSpPr>
          <p:spPr>
            <a:xfrm>
              <a:off x="1193" y="1246"/>
              <a:ext cx="1218" cy="1916"/>
            </a:xfrm>
            <a:custGeom>
              <a:rect b="b" l="l" r="r" t="t"/>
              <a:pathLst>
                <a:path extrusionOk="0" h="1916" w="1218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9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Group Average</a:t>
            </a:r>
            <a:endParaRPr/>
          </a:p>
        </p:txBody>
      </p:sp>
      <p:sp>
        <p:nvSpPr>
          <p:cNvPr id="1326" name="Google Shape;1326;p9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325"/>
              <a:buFont typeface="Arial"/>
              <a:buChar char="●"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Compromise between Single and Complete Link</a:t>
            </a:r>
            <a:endParaRPr/>
          </a:p>
          <a:p>
            <a:pPr indent="-385762" lvl="0" marL="53340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ts val="2325"/>
              <a:buFont typeface="Arial"/>
              <a:buNone/>
            </a:pPr>
            <a:r>
              <a:t/>
            </a:r>
            <a:endParaRPr b="0" i="0" sz="3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ts val="2325"/>
              <a:buFont typeface="Arial"/>
              <a:buChar char="●"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0C7B9C"/>
              </a:buClr>
              <a:buSzPts val="2700"/>
              <a:buFont typeface="Arial"/>
              <a:buChar char="–"/>
            </a:pP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susceptible to noise and outliers</a:t>
            </a:r>
            <a:endParaRPr/>
          </a:p>
          <a:p>
            <a:pPr indent="-385762" lvl="0" marL="53340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ts val="2325"/>
              <a:buFont typeface="Arial"/>
              <a:buNone/>
            </a:pPr>
            <a:r>
              <a:t/>
            </a:r>
            <a:endParaRPr b="0" i="0" sz="3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C7B9C"/>
              </a:buClr>
              <a:buSzPts val="2325"/>
              <a:buFont typeface="Arial"/>
              <a:buChar char="●"/>
            </a:pPr>
            <a:r>
              <a:rPr b="0" i="0" lang="en-US" sz="3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0C7B9C"/>
              </a:buClr>
              <a:buSzPts val="2700"/>
              <a:buFont typeface="Arial"/>
              <a:buChar char="–"/>
            </a:pPr>
            <a:r>
              <a:rPr b="0" i="0" lang="en-US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Partitional Clustering</a:t>
            </a:r>
            <a:endParaRPr/>
          </a:p>
        </p:txBody>
      </p:sp>
      <p:sp>
        <p:nvSpPr>
          <p:cNvPr id="273" name="Google Shape;273;p34"/>
          <p:cNvSpPr/>
          <p:nvPr/>
        </p:nvSpPr>
        <p:spPr>
          <a:xfrm>
            <a:off x="1254125" y="2517775"/>
            <a:ext cx="96837" cy="101600"/>
          </a:xfrm>
          <a:custGeom>
            <a:rect b="b" l="l" r="r" t="t"/>
            <a:pathLst>
              <a:path extrusionOk="0" h="64" w="61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1254125" y="2716212"/>
            <a:ext cx="96837" cy="98425"/>
          </a:xfrm>
          <a:custGeom>
            <a:rect b="b" l="l" r="r" t="t"/>
            <a:pathLst>
              <a:path extrusionOk="0" h="62" w="61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4"/>
          <p:cNvSpPr/>
          <p:nvPr/>
        </p:nvSpPr>
        <p:spPr>
          <a:xfrm>
            <a:off x="1951037" y="4711700"/>
            <a:ext cx="96837" cy="98425"/>
          </a:xfrm>
          <a:custGeom>
            <a:rect b="b" l="l" r="r" t="t"/>
            <a:pathLst>
              <a:path extrusionOk="0" h="62" w="61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4"/>
          <p:cNvSpPr/>
          <p:nvPr/>
        </p:nvSpPr>
        <p:spPr>
          <a:xfrm>
            <a:off x="1550987" y="2619375"/>
            <a:ext cx="96837" cy="96837"/>
          </a:xfrm>
          <a:custGeom>
            <a:rect b="b" l="l" r="r" t="t"/>
            <a:pathLst>
              <a:path extrusionOk="0" h="61" w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4"/>
          <p:cNvSpPr/>
          <p:nvPr/>
        </p:nvSpPr>
        <p:spPr>
          <a:xfrm>
            <a:off x="1951037" y="3914775"/>
            <a:ext cx="96837" cy="96837"/>
          </a:xfrm>
          <a:custGeom>
            <a:rect b="b" l="l" r="r" t="t"/>
            <a:pathLst>
              <a:path extrusionOk="0" h="61" w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2120900" y="1825625"/>
            <a:ext cx="98425" cy="98425"/>
          </a:xfrm>
          <a:custGeom>
            <a:rect b="b" l="l" r="r" t="t"/>
            <a:pathLst>
              <a:path extrusionOk="0" h="62" w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2351087" y="2020887"/>
            <a:ext cx="96837" cy="96837"/>
          </a:xfrm>
          <a:custGeom>
            <a:rect b="b" l="l" r="r" t="t"/>
            <a:pathLst>
              <a:path extrusionOk="0" h="61" w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4"/>
          <p:cNvSpPr/>
          <p:nvPr/>
        </p:nvSpPr>
        <p:spPr>
          <a:xfrm>
            <a:off x="2447925" y="2317750"/>
            <a:ext cx="96837" cy="101600"/>
          </a:xfrm>
          <a:custGeom>
            <a:rect b="b" l="l" r="r" t="t"/>
            <a:pathLst>
              <a:path extrusionOk="0" h="64" w="61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4"/>
          <p:cNvSpPr/>
          <p:nvPr/>
        </p:nvSpPr>
        <p:spPr>
          <a:xfrm>
            <a:off x="2847975" y="2317750"/>
            <a:ext cx="96837" cy="101600"/>
          </a:xfrm>
          <a:custGeom>
            <a:rect b="b" l="l" r="r" t="t"/>
            <a:pathLst>
              <a:path extrusionOk="0" h="64" w="61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2647950" y="2117725"/>
            <a:ext cx="96837" cy="103187"/>
          </a:xfrm>
          <a:custGeom>
            <a:rect b="b" l="l" r="r" t="t"/>
            <a:pathLst>
              <a:path extrusionOk="0" h="65" w="61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4"/>
          <p:cNvSpPr/>
          <p:nvPr/>
        </p:nvSpPr>
        <p:spPr>
          <a:xfrm>
            <a:off x="2647950" y="1724025"/>
            <a:ext cx="96837" cy="96837"/>
          </a:xfrm>
          <a:custGeom>
            <a:rect b="b" l="l" r="r" t="t"/>
            <a:pathLst>
              <a:path extrusionOk="0" h="61" w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4"/>
          <p:cNvSpPr/>
          <p:nvPr/>
        </p:nvSpPr>
        <p:spPr>
          <a:xfrm>
            <a:off x="3344862" y="4711700"/>
            <a:ext cx="103187" cy="98425"/>
          </a:xfrm>
          <a:custGeom>
            <a:rect b="b" l="l" r="r" t="t"/>
            <a:pathLst>
              <a:path extrusionOk="0" h="62" w="65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4"/>
          <p:cNvSpPr/>
          <p:nvPr/>
        </p:nvSpPr>
        <p:spPr>
          <a:xfrm>
            <a:off x="1550987" y="2220912"/>
            <a:ext cx="96837" cy="96837"/>
          </a:xfrm>
          <a:custGeom>
            <a:rect b="b" l="l" r="r" t="t"/>
            <a:pathLst>
              <a:path extrusionOk="0" h="61" w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4"/>
          <p:cNvSpPr/>
          <p:nvPr/>
        </p:nvSpPr>
        <p:spPr>
          <a:xfrm>
            <a:off x="1223962" y="4410075"/>
            <a:ext cx="98425" cy="98425"/>
          </a:xfrm>
          <a:custGeom>
            <a:rect b="b" l="l" r="r" t="t"/>
            <a:pathLst>
              <a:path extrusionOk="0" h="62" w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4"/>
          <p:cNvSpPr/>
          <p:nvPr/>
        </p:nvSpPr>
        <p:spPr>
          <a:xfrm>
            <a:off x="1254125" y="5008562"/>
            <a:ext cx="96837" cy="98425"/>
          </a:xfrm>
          <a:custGeom>
            <a:rect b="b" l="l" r="r" t="t"/>
            <a:pathLst>
              <a:path extrusionOk="0" h="62" w="61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4"/>
          <p:cNvSpPr/>
          <p:nvPr/>
        </p:nvSpPr>
        <p:spPr>
          <a:xfrm>
            <a:off x="1720850" y="1990725"/>
            <a:ext cx="98425" cy="98425"/>
          </a:xfrm>
          <a:custGeom>
            <a:rect b="b" l="l" r="r" t="t"/>
            <a:pathLst>
              <a:path extrusionOk="0" h="62" w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990600" y="5562600"/>
            <a:ext cx="2362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grpSp>
        <p:nvGrpSpPr>
          <p:cNvPr id="290" name="Google Shape;290;p34"/>
          <p:cNvGrpSpPr/>
          <p:nvPr/>
        </p:nvGrpSpPr>
        <p:grpSpPr>
          <a:xfrm>
            <a:off x="4724400" y="1295400"/>
            <a:ext cx="3581400" cy="4633912"/>
            <a:chOff x="2976" y="816"/>
            <a:chExt cx="2256" cy="2919"/>
          </a:xfrm>
        </p:grpSpPr>
        <p:pic>
          <p:nvPicPr>
            <p:cNvPr id="291" name="Google Shape;291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76" y="816"/>
              <a:ext cx="2125" cy="2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34"/>
            <p:cNvSpPr txBox="1"/>
            <p:nvPr/>
          </p:nvSpPr>
          <p:spPr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Partitional  Clustering</a:t>
              </a:r>
              <a:endParaRPr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9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Similarity: Ward’s Method</a:t>
            </a:r>
            <a:endParaRPr/>
          </a:p>
        </p:txBody>
      </p:sp>
      <p:sp>
        <p:nvSpPr>
          <p:cNvPr id="1332" name="Google Shape;1332;p97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of two clusters is based on the increase in squared error when two clusters are merged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group average if distance between points is distance squared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susceptible to noise and outliers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Biased towards globular clusters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analogue of K-means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initialize K-means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9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Comparison</a:t>
            </a:r>
            <a:endParaRPr/>
          </a:p>
        </p:txBody>
      </p:sp>
      <p:sp>
        <p:nvSpPr>
          <p:cNvPr id="1338" name="Google Shape;1338;p98"/>
          <p:cNvSpPr txBox="1"/>
          <p:nvPr/>
        </p:nvSpPr>
        <p:spPr>
          <a:xfrm>
            <a:off x="3235325" y="4953000"/>
            <a:ext cx="1676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Average</a:t>
            </a:r>
            <a:endParaRPr/>
          </a:p>
        </p:txBody>
      </p:sp>
      <p:sp>
        <p:nvSpPr>
          <p:cNvPr id="1339" name="Google Shape;1339;p98"/>
          <p:cNvSpPr txBox="1"/>
          <p:nvPr/>
        </p:nvSpPr>
        <p:spPr>
          <a:xfrm>
            <a:off x="4530725" y="4572000"/>
            <a:ext cx="1752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Ward’s Method</a:t>
            </a:r>
            <a:endParaRPr/>
          </a:p>
        </p:txBody>
      </p:sp>
      <p:grpSp>
        <p:nvGrpSpPr>
          <p:cNvPr id="1340" name="Google Shape;1340;p98"/>
          <p:cNvGrpSpPr/>
          <p:nvPr/>
        </p:nvGrpSpPr>
        <p:grpSpPr>
          <a:xfrm>
            <a:off x="6270625" y="4132262"/>
            <a:ext cx="1858962" cy="1693862"/>
            <a:chOff x="509" y="1253"/>
            <a:chExt cx="1776" cy="1618"/>
          </a:xfrm>
        </p:grpSpPr>
        <p:sp>
          <p:nvSpPr>
            <p:cNvPr id="1341" name="Google Shape;1341;p98"/>
            <p:cNvSpPr/>
            <p:nvPr/>
          </p:nvSpPr>
          <p:spPr>
            <a:xfrm>
              <a:off x="1058" y="1885"/>
              <a:ext cx="79" cy="81"/>
            </a:xfrm>
            <a:custGeom>
              <a:rect b="b" l="l" r="r" t="t"/>
              <a:pathLst>
                <a:path extrusionOk="0" h="81" w="79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98"/>
            <p:cNvSpPr/>
            <p:nvPr/>
          </p:nvSpPr>
          <p:spPr>
            <a:xfrm>
              <a:off x="1810" y="1300"/>
              <a:ext cx="81" cy="81"/>
            </a:xfrm>
            <a:custGeom>
              <a:rect b="b" l="l" r="r" t="t"/>
              <a:pathLst>
                <a:path extrusionOk="0" h="81" w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98"/>
            <p:cNvSpPr/>
            <p:nvPr/>
          </p:nvSpPr>
          <p:spPr>
            <a:xfrm>
              <a:off x="1262" y="2683"/>
              <a:ext cx="81" cy="81"/>
            </a:xfrm>
            <a:custGeom>
              <a:rect b="b" l="l" r="r" t="t"/>
              <a:pathLst>
                <a:path extrusionOk="0" h="81" w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98"/>
            <p:cNvSpPr/>
            <p:nvPr/>
          </p:nvSpPr>
          <p:spPr>
            <a:xfrm>
              <a:off x="509" y="1769"/>
              <a:ext cx="81" cy="81"/>
            </a:xfrm>
            <a:custGeom>
              <a:rect b="b" l="l" r="r" t="t"/>
              <a:pathLst>
                <a:path extrusionOk="0" h="81" w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98"/>
            <p:cNvSpPr/>
            <p:nvPr/>
          </p:nvSpPr>
          <p:spPr>
            <a:xfrm>
              <a:off x="1586" y="2167"/>
              <a:ext cx="81" cy="79"/>
            </a:xfrm>
            <a:custGeom>
              <a:rect b="b" l="l" r="r" t="t"/>
              <a:pathLst>
                <a:path extrusionOk="0" h="79" w="81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98"/>
            <p:cNvSpPr/>
            <p:nvPr/>
          </p:nvSpPr>
          <p:spPr>
            <a:xfrm>
              <a:off x="2029" y="2220"/>
              <a:ext cx="81" cy="81"/>
            </a:xfrm>
            <a:custGeom>
              <a:rect b="b" l="l" r="r" t="t"/>
              <a:pathLst>
                <a:path extrusionOk="0" h="81" w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98"/>
            <p:cNvSpPr txBox="1"/>
            <p:nvPr/>
          </p:nvSpPr>
          <p:spPr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348" name="Google Shape;1348;p98"/>
            <p:cNvSpPr txBox="1"/>
            <p:nvPr/>
          </p:nvSpPr>
          <p:spPr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349" name="Google Shape;1349;p98"/>
            <p:cNvSpPr txBox="1"/>
            <p:nvPr/>
          </p:nvSpPr>
          <p:spPr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350" name="Google Shape;1350;p98"/>
            <p:cNvSpPr txBox="1"/>
            <p:nvPr/>
          </p:nvSpPr>
          <p:spPr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351" name="Google Shape;1351;p98"/>
            <p:cNvSpPr txBox="1"/>
            <p:nvPr/>
          </p:nvSpPr>
          <p:spPr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352" name="Google Shape;1352;p98"/>
            <p:cNvSpPr txBox="1"/>
            <p:nvPr/>
          </p:nvSpPr>
          <p:spPr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1353" name="Google Shape;1353;p98"/>
          <p:cNvGrpSpPr/>
          <p:nvPr/>
        </p:nvGrpSpPr>
        <p:grpSpPr>
          <a:xfrm>
            <a:off x="7324725" y="4979987"/>
            <a:ext cx="857250" cy="592137"/>
            <a:chOff x="1515" y="2062"/>
            <a:chExt cx="820" cy="566"/>
          </a:xfrm>
        </p:grpSpPr>
        <p:sp>
          <p:nvSpPr>
            <p:cNvPr id="1354" name="Google Shape;1354;p98"/>
            <p:cNvSpPr/>
            <p:nvPr/>
          </p:nvSpPr>
          <p:spPr>
            <a:xfrm>
              <a:off x="1515" y="2062"/>
              <a:ext cx="820" cy="343"/>
            </a:xfrm>
            <a:custGeom>
              <a:rect b="b" l="l" r="r" t="t"/>
              <a:pathLst>
                <a:path extrusionOk="0" h="343" w="820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98"/>
            <p:cNvSpPr txBox="1"/>
            <p:nvPr/>
          </p:nvSpPr>
          <p:spPr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1356" name="Google Shape;1356;p98"/>
          <p:cNvGrpSpPr/>
          <p:nvPr/>
        </p:nvGrpSpPr>
        <p:grpSpPr>
          <a:xfrm>
            <a:off x="6211887" y="4392612"/>
            <a:ext cx="873125" cy="649287"/>
            <a:chOff x="452" y="1501"/>
            <a:chExt cx="834" cy="621"/>
          </a:xfrm>
        </p:grpSpPr>
        <p:sp>
          <p:nvSpPr>
            <p:cNvPr id="1357" name="Google Shape;1357;p98"/>
            <p:cNvSpPr/>
            <p:nvPr/>
          </p:nvSpPr>
          <p:spPr>
            <a:xfrm>
              <a:off x="452" y="1662"/>
              <a:ext cx="834" cy="460"/>
            </a:xfrm>
            <a:custGeom>
              <a:rect b="b" l="l" r="r" t="t"/>
              <a:pathLst>
                <a:path extrusionOk="0" h="460" w="834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98"/>
            <p:cNvSpPr txBox="1"/>
            <p:nvPr/>
          </p:nvSpPr>
          <p:spPr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359" name="Google Shape;1359;p98"/>
          <p:cNvGrpSpPr/>
          <p:nvPr/>
        </p:nvGrpSpPr>
        <p:grpSpPr>
          <a:xfrm>
            <a:off x="6003925" y="3890962"/>
            <a:ext cx="2413000" cy="2281237"/>
            <a:chOff x="254" y="1022"/>
            <a:chExt cx="2305" cy="2180"/>
          </a:xfrm>
        </p:grpSpPr>
        <p:sp>
          <p:nvSpPr>
            <p:cNvPr id="1360" name="Google Shape;1360;p98"/>
            <p:cNvSpPr txBox="1"/>
            <p:nvPr/>
          </p:nvSpPr>
          <p:spPr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361" name="Google Shape;1361;p98"/>
            <p:cNvSpPr/>
            <p:nvPr/>
          </p:nvSpPr>
          <p:spPr>
            <a:xfrm>
              <a:off x="254" y="1022"/>
              <a:ext cx="2305" cy="2180"/>
            </a:xfrm>
            <a:custGeom>
              <a:rect b="b" l="l" r="r" t="t"/>
              <a:pathLst>
                <a:path extrusionOk="0" h="2180" w="2305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2" name="Google Shape;1362;p98"/>
          <p:cNvGrpSpPr/>
          <p:nvPr/>
        </p:nvGrpSpPr>
        <p:grpSpPr>
          <a:xfrm>
            <a:off x="7011987" y="4865687"/>
            <a:ext cx="1187450" cy="1141412"/>
            <a:chOff x="1217" y="1954"/>
            <a:chExt cx="1134" cy="1090"/>
          </a:xfrm>
        </p:grpSpPr>
        <p:sp>
          <p:nvSpPr>
            <p:cNvPr id="1363" name="Google Shape;1363;p98"/>
            <p:cNvSpPr txBox="1"/>
            <p:nvPr/>
          </p:nvSpPr>
          <p:spPr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364" name="Google Shape;1364;p98"/>
            <p:cNvSpPr/>
            <p:nvPr/>
          </p:nvSpPr>
          <p:spPr>
            <a:xfrm>
              <a:off x="1217" y="1954"/>
              <a:ext cx="1134" cy="909"/>
            </a:xfrm>
            <a:custGeom>
              <a:rect b="b" l="l" r="r" t="t"/>
              <a:pathLst>
                <a:path extrusionOk="0" h="909" w="1134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5" name="Google Shape;1365;p98"/>
          <p:cNvGrpSpPr/>
          <p:nvPr/>
        </p:nvGrpSpPr>
        <p:grpSpPr>
          <a:xfrm>
            <a:off x="6986587" y="4089400"/>
            <a:ext cx="1274762" cy="2041525"/>
            <a:chOff x="1193" y="1212"/>
            <a:chExt cx="1218" cy="1950"/>
          </a:xfrm>
        </p:grpSpPr>
        <p:sp>
          <p:nvSpPr>
            <p:cNvPr id="1366" name="Google Shape;1366;p98"/>
            <p:cNvSpPr txBox="1"/>
            <p:nvPr/>
          </p:nvSpPr>
          <p:spPr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367" name="Google Shape;1367;p98"/>
            <p:cNvSpPr/>
            <p:nvPr/>
          </p:nvSpPr>
          <p:spPr>
            <a:xfrm>
              <a:off x="1193" y="1246"/>
              <a:ext cx="1218" cy="1916"/>
            </a:xfrm>
            <a:custGeom>
              <a:rect b="b" l="l" r="r" t="t"/>
              <a:pathLst>
                <a:path extrusionOk="0" h="1916" w="1218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8" name="Google Shape;1368;p98"/>
          <p:cNvSpPr txBox="1"/>
          <p:nvPr/>
        </p:nvSpPr>
        <p:spPr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1369" name="Google Shape;1369;p98"/>
          <p:cNvSpPr txBox="1"/>
          <p:nvPr/>
        </p:nvSpPr>
        <p:spPr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grpSp>
        <p:nvGrpSpPr>
          <p:cNvPr id="1370" name="Google Shape;1370;p98"/>
          <p:cNvGrpSpPr/>
          <p:nvPr/>
        </p:nvGrpSpPr>
        <p:grpSpPr>
          <a:xfrm>
            <a:off x="954087" y="4044950"/>
            <a:ext cx="1978025" cy="1795462"/>
            <a:chOff x="438" y="1309"/>
            <a:chExt cx="1937" cy="1757"/>
          </a:xfrm>
        </p:grpSpPr>
        <p:sp>
          <p:nvSpPr>
            <p:cNvPr id="1371" name="Google Shape;1371;p98"/>
            <p:cNvSpPr/>
            <p:nvPr/>
          </p:nvSpPr>
          <p:spPr>
            <a:xfrm>
              <a:off x="1038" y="2002"/>
              <a:ext cx="88" cy="87"/>
            </a:xfrm>
            <a:custGeom>
              <a:rect b="b" l="l" r="r" t="t"/>
              <a:pathLst>
                <a:path extrusionOk="0" h="87" w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98"/>
            <p:cNvSpPr/>
            <p:nvPr/>
          </p:nvSpPr>
          <p:spPr>
            <a:xfrm>
              <a:off x="1860" y="1361"/>
              <a:ext cx="89" cy="88"/>
            </a:xfrm>
            <a:custGeom>
              <a:rect b="b" l="l" r="r" t="t"/>
              <a:pathLst>
                <a:path extrusionOk="0" h="88" w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98"/>
            <p:cNvSpPr/>
            <p:nvPr/>
          </p:nvSpPr>
          <p:spPr>
            <a:xfrm>
              <a:off x="1260" y="2875"/>
              <a:ext cx="89" cy="88"/>
            </a:xfrm>
            <a:custGeom>
              <a:rect b="b" l="l" r="r" t="t"/>
              <a:pathLst>
                <a:path extrusionOk="0" h="88" w="89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98"/>
            <p:cNvSpPr/>
            <p:nvPr/>
          </p:nvSpPr>
          <p:spPr>
            <a:xfrm>
              <a:off x="438" y="1875"/>
              <a:ext cx="87" cy="88"/>
            </a:xfrm>
            <a:custGeom>
              <a:rect b="b" l="l" r="r" t="t"/>
              <a:pathLst>
                <a:path extrusionOk="0" h="88" w="87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98"/>
            <p:cNvSpPr/>
            <p:nvPr/>
          </p:nvSpPr>
          <p:spPr>
            <a:xfrm>
              <a:off x="1617" y="2309"/>
              <a:ext cx="89" cy="88"/>
            </a:xfrm>
            <a:custGeom>
              <a:rect b="b" l="l" r="r" t="t"/>
              <a:pathLst>
                <a:path extrusionOk="0" h="88" w="89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98"/>
            <p:cNvSpPr/>
            <p:nvPr/>
          </p:nvSpPr>
          <p:spPr>
            <a:xfrm>
              <a:off x="2100" y="2369"/>
              <a:ext cx="89" cy="89"/>
            </a:xfrm>
            <a:custGeom>
              <a:rect b="b" l="l" r="r" t="t"/>
              <a:pathLst>
                <a:path extrusionOk="0" h="89" w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98"/>
            <p:cNvSpPr txBox="1"/>
            <p:nvPr/>
          </p:nvSpPr>
          <p:spPr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378" name="Google Shape;1378;p98"/>
            <p:cNvSpPr txBox="1"/>
            <p:nvPr/>
          </p:nvSpPr>
          <p:spPr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379" name="Google Shape;1379;p98"/>
            <p:cNvSpPr txBox="1"/>
            <p:nvPr/>
          </p:nvSpPr>
          <p:spPr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380" name="Google Shape;1380;p98"/>
            <p:cNvSpPr txBox="1"/>
            <p:nvPr/>
          </p:nvSpPr>
          <p:spPr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381" name="Google Shape;1381;p98"/>
            <p:cNvSpPr txBox="1"/>
            <p:nvPr/>
          </p:nvSpPr>
          <p:spPr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382" name="Google Shape;1382;p98"/>
            <p:cNvSpPr txBox="1"/>
            <p:nvPr/>
          </p:nvSpPr>
          <p:spPr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1383" name="Google Shape;1383;p98"/>
          <p:cNvGrpSpPr/>
          <p:nvPr/>
        </p:nvGrpSpPr>
        <p:grpSpPr>
          <a:xfrm>
            <a:off x="2076450" y="4951412"/>
            <a:ext cx="917575" cy="617537"/>
            <a:chOff x="1537" y="2197"/>
            <a:chExt cx="898" cy="604"/>
          </a:xfrm>
        </p:grpSpPr>
        <p:sp>
          <p:nvSpPr>
            <p:cNvPr id="1384" name="Google Shape;1384;p98"/>
            <p:cNvSpPr/>
            <p:nvPr/>
          </p:nvSpPr>
          <p:spPr>
            <a:xfrm>
              <a:off x="1537" y="2197"/>
              <a:ext cx="898" cy="375"/>
            </a:xfrm>
            <a:custGeom>
              <a:rect b="b" l="l" r="r" t="t"/>
              <a:pathLst>
                <a:path extrusionOk="0" h="375" w="898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98"/>
            <p:cNvSpPr txBox="1"/>
            <p:nvPr/>
          </p:nvSpPr>
          <p:spPr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1386" name="Google Shape;1386;p98"/>
          <p:cNvGrpSpPr/>
          <p:nvPr/>
        </p:nvGrpSpPr>
        <p:grpSpPr>
          <a:xfrm>
            <a:off x="893762" y="4322762"/>
            <a:ext cx="1035050" cy="582612"/>
            <a:chOff x="380" y="1581"/>
            <a:chExt cx="1012" cy="570"/>
          </a:xfrm>
        </p:grpSpPr>
        <p:sp>
          <p:nvSpPr>
            <p:cNvPr id="1387" name="Google Shape;1387;p98"/>
            <p:cNvSpPr/>
            <p:nvPr/>
          </p:nvSpPr>
          <p:spPr>
            <a:xfrm>
              <a:off x="380" y="1760"/>
              <a:ext cx="1012" cy="391"/>
            </a:xfrm>
            <a:custGeom>
              <a:rect b="b" l="l" r="r" t="t"/>
              <a:pathLst>
                <a:path extrusionOk="0" h="391" w="1012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98"/>
            <p:cNvSpPr txBox="1"/>
            <p:nvPr/>
          </p:nvSpPr>
          <p:spPr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389" name="Google Shape;1389;p98"/>
          <p:cNvGrpSpPr/>
          <p:nvPr/>
        </p:nvGrpSpPr>
        <p:grpSpPr>
          <a:xfrm>
            <a:off x="668337" y="3886200"/>
            <a:ext cx="2578100" cy="2286000"/>
            <a:chOff x="159" y="1154"/>
            <a:chExt cx="2523" cy="2237"/>
          </a:xfrm>
        </p:grpSpPr>
        <p:sp>
          <p:nvSpPr>
            <p:cNvPr id="1390" name="Google Shape;1390;p98"/>
            <p:cNvSpPr txBox="1"/>
            <p:nvPr/>
          </p:nvSpPr>
          <p:spPr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391" name="Google Shape;1391;p98"/>
            <p:cNvSpPr/>
            <p:nvPr/>
          </p:nvSpPr>
          <p:spPr>
            <a:xfrm>
              <a:off x="159" y="1154"/>
              <a:ext cx="2523" cy="2237"/>
            </a:xfrm>
            <a:custGeom>
              <a:rect b="b" l="l" r="r" t="t"/>
              <a:pathLst>
                <a:path extrusionOk="0" h="2237" w="2523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2" name="Google Shape;1392;p98"/>
          <p:cNvGrpSpPr/>
          <p:nvPr/>
        </p:nvGrpSpPr>
        <p:grpSpPr>
          <a:xfrm>
            <a:off x="1665287" y="4837112"/>
            <a:ext cx="1357312" cy="1052512"/>
            <a:chOff x="1135" y="2084"/>
            <a:chExt cx="1328" cy="1030"/>
          </a:xfrm>
        </p:grpSpPr>
        <p:sp>
          <p:nvSpPr>
            <p:cNvPr id="1393" name="Google Shape;1393;p98"/>
            <p:cNvSpPr txBox="1"/>
            <p:nvPr/>
          </p:nvSpPr>
          <p:spPr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394" name="Google Shape;1394;p98"/>
            <p:cNvSpPr/>
            <p:nvPr/>
          </p:nvSpPr>
          <p:spPr>
            <a:xfrm>
              <a:off x="1178" y="2084"/>
              <a:ext cx="1285" cy="1030"/>
            </a:xfrm>
            <a:custGeom>
              <a:rect b="b" l="l" r="r" t="t"/>
              <a:pathLst>
                <a:path extrusionOk="0" h="1030" w="1285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5" name="Google Shape;1395;p98"/>
          <p:cNvGrpSpPr/>
          <p:nvPr/>
        </p:nvGrpSpPr>
        <p:grpSpPr>
          <a:xfrm>
            <a:off x="696912" y="4168775"/>
            <a:ext cx="2432050" cy="1789112"/>
            <a:chOff x="187" y="1430"/>
            <a:chExt cx="2380" cy="1751"/>
          </a:xfrm>
        </p:grpSpPr>
        <p:sp>
          <p:nvSpPr>
            <p:cNvPr id="1396" name="Google Shape;1396;p98"/>
            <p:cNvSpPr txBox="1"/>
            <p:nvPr/>
          </p:nvSpPr>
          <p:spPr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397" name="Google Shape;1397;p98"/>
            <p:cNvSpPr/>
            <p:nvPr/>
          </p:nvSpPr>
          <p:spPr>
            <a:xfrm>
              <a:off x="187" y="1430"/>
              <a:ext cx="2380" cy="1751"/>
            </a:xfrm>
            <a:custGeom>
              <a:rect b="b" l="l" r="r" t="t"/>
              <a:pathLst>
                <a:path extrusionOk="0" h="1751" w="2380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8" name="Google Shape;1398;p98"/>
          <p:cNvGrpSpPr/>
          <p:nvPr/>
        </p:nvGrpSpPr>
        <p:grpSpPr>
          <a:xfrm>
            <a:off x="6157912" y="1452562"/>
            <a:ext cx="1979612" cy="1797050"/>
            <a:chOff x="383" y="1437"/>
            <a:chExt cx="1902" cy="1727"/>
          </a:xfrm>
        </p:grpSpPr>
        <p:sp>
          <p:nvSpPr>
            <p:cNvPr id="1399" name="Google Shape;1399;p98"/>
            <p:cNvSpPr/>
            <p:nvPr/>
          </p:nvSpPr>
          <p:spPr>
            <a:xfrm>
              <a:off x="974" y="2118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98"/>
            <p:cNvSpPr/>
            <p:nvPr/>
          </p:nvSpPr>
          <p:spPr>
            <a:xfrm>
              <a:off x="1782" y="1488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98"/>
            <p:cNvSpPr/>
            <p:nvPr/>
          </p:nvSpPr>
          <p:spPr>
            <a:xfrm>
              <a:off x="1193" y="2975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98"/>
            <p:cNvSpPr/>
            <p:nvPr/>
          </p:nvSpPr>
          <p:spPr>
            <a:xfrm>
              <a:off x="383" y="1993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98"/>
            <p:cNvSpPr/>
            <p:nvPr/>
          </p:nvSpPr>
          <p:spPr>
            <a:xfrm>
              <a:off x="1544" y="2419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98"/>
            <p:cNvSpPr/>
            <p:nvPr/>
          </p:nvSpPr>
          <p:spPr>
            <a:xfrm>
              <a:off x="2018" y="2479"/>
              <a:ext cx="87" cy="87"/>
            </a:xfrm>
            <a:custGeom>
              <a:rect b="b" l="l" r="r" t="t"/>
              <a:pathLst>
                <a:path extrusionOk="0" h="87" w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98"/>
            <p:cNvSpPr txBox="1"/>
            <p:nvPr/>
          </p:nvSpPr>
          <p:spPr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406" name="Google Shape;1406;p98"/>
            <p:cNvSpPr txBox="1"/>
            <p:nvPr/>
          </p:nvSpPr>
          <p:spPr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407" name="Google Shape;1407;p98"/>
            <p:cNvSpPr txBox="1"/>
            <p:nvPr/>
          </p:nvSpPr>
          <p:spPr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408" name="Google Shape;1408;p98"/>
            <p:cNvSpPr txBox="1"/>
            <p:nvPr/>
          </p:nvSpPr>
          <p:spPr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409" name="Google Shape;1409;p98"/>
            <p:cNvSpPr txBox="1"/>
            <p:nvPr/>
          </p:nvSpPr>
          <p:spPr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410" name="Google Shape;1410;p98"/>
            <p:cNvSpPr txBox="1"/>
            <p:nvPr/>
          </p:nvSpPr>
          <p:spPr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1411" name="Google Shape;1411;p98"/>
          <p:cNvGrpSpPr/>
          <p:nvPr/>
        </p:nvGrpSpPr>
        <p:grpSpPr>
          <a:xfrm>
            <a:off x="7285037" y="2360612"/>
            <a:ext cx="919162" cy="617537"/>
            <a:chOff x="1465" y="2309"/>
            <a:chExt cx="883" cy="594"/>
          </a:xfrm>
        </p:grpSpPr>
        <p:sp>
          <p:nvSpPr>
            <p:cNvPr id="1412" name="Google Shape;1412;p98"/>
            <p:cNvSpPr/>
            <p:nvPr/>
          </p:nvSpPr>
          <p:spPr>
            <a:xfrm>
              <a:off x="1465" y="2309"/>
              <a:ext cx="883" cy="369"/>
            </a:xfrm>
            <a:custGeom>
              <a:rect b="b" l="l" r="r" t="t"/>
              <a:pathLst>
                <a:path extrusionOk="0" h="369" w="883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98"/>
            <p:cNvSpPr txBox="1"/>
            <p:nvPr/>
          </p:nvSpPr>
          <p:spPr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1414" name="Google Shape;1414;p98"/>
          <p:cNvGrpSpPr/>
          <p:nvPr/>
        </p:nvGrpSpPr>
        <p:grpSpPr>
          <a:xfrm>
            <a:off x="6100762" y="1730375"/>
            <a:ext cx="1036637" cy="584200"/>
            <a:chOff x="328" y="1704"/>
            <a:chExt cx="995" cy="561"/>
          </a:xfrm>
        </p:grpSpPr>
        <p:sp>
          <p:nvSpPr>
            <p:cNvPr id="1415" name="Google Shape;1415;p98"/>
            <p:cNvSpPr/>
            <p:nvPr/>
          </p:nvSpPr>
          <p:spPr>
            <a:xfrm>
              <a:off x="328" y="1881"/>
              <a:ext cx="995" cy="384"/>
            </a:xfrm>
            <a:custGeom>
              <a:rect b="b" l="l" r="r" t="t"/>
              <a:pathLst>
                <a:path extrusionOk="0" h="384" w="995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98"/>
            <p:cNvSpPr txBox="1"/>
            <p:nvPr/>
          </p:nvSpPr>
          <p:spPr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417" name="Google Shape;1417;p98"/>
          <p:cNvGrpSpPr/>
          <p:nvPr/>
        </p:nvGrpSpPr>
        <p:grpSpPr>
          <a:xfrm>
            <a:off x="5875337" y="1293812"/>
            <a:ext cx="2582862" cy="2287587"/>
            <a:chOff x="111" y="1285"/>
            <a:chExt cx="2481" cy="2197"/>
          </a:xfrm>
        </p:grpSpPr>
        <p:sp>
          <p:nvSpPr>
            <p:cNvPr id="1418" name="Google Shape;1418;p98"/>
            <p:cNvSpPr txBox="1"/>
            <p:nvPr/>
          </p:nvSpPr>
          <p:spPr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419" name="Google Shape;1419;p98"/>
            <p:cNvSpPr/>
            <p:nvPr/>
          </p:nvSpPr>
          <p:spPr>
            <a:xfrm>
              <a:off x="111" y="1285"/>
              <a:ext cx="2479" cy="2197"/>
            </a:xfrm>
            <a:custGeom>
              <a:rect b="b" l="l" r="r" t="t"/>
              <a:pathLst>
                <a:path extrusionOk="0" h="2197" w="2479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0" name="Google Shape;1420;p98"/>
          <p:cNvGrpSpPr/>
          <p:nvPr/>
        </p:nvGrpSpPr>
        <p:grpSpPr>
          <a:xfrm>
            <a:off x="6873875" y="2211387"/>
            <a:ext cx="1416050" cy="1084262"/>
            <a:chOff x="1070" y="2167"/>
            <a:chExt cx="1361" cy="1041"/>
          </a:xfrm>
        </p:grpSpPr>
        <p:sp>
          <p:nvSpPr>
            <p:cNvPr id="1421" name="Google Shape;1421;p98"/>
            <p:cNvSpPr txBox="1"/>
            <p:nvPr/>
          </p:nvSpPr>
          <p:spPr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422" name="Google Shape;1422;p98"/>
            <p:cNvSpPr/>
            <p:nvPr/>
          </p:nvSpPr>
          <p:spPr>
            <a:xfrm>
              <a:off x="1114" y="2167"/>
              <a:ext cx="1317" cy="1041"/>
            </a:xfrm>
            <a:custGeom>
              <a:rect b="b" l="l" r="r" t="t"/>
              <a:pathLst>
                <a:path extrusionOk="0" h="1041" w="1317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3" name="Google Shape;1423;p98"/>
          <p:cNvGrpSpPr/>
          <p:nvPr/>
        </p:nvGrpSpPr>
        <p:grpSpPr>
          <a:xfrm>
            <a:off x="6043612" y="1384300"/>
            <a:ext cx="1905000" cy="996950"/>
            <a:chOff x="272" y="1372"/>
            <a:chExt cx="1831" cy="958"/>
          </a:xfrm>
        </p:grpSpPr>
        <p:sp>
          <p:nvSpPr>
            <p:cNvPr id="1424" name="Google Shape;1424;p98"/>
            <p:cNvSpPr txBox="1"/>
            <p:nvPr/>
          </p:nvSpPr>
          <p:spPr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425" name="Google Shape;1425;p98"/>
            <p:cNvSpPr/>
            <p:nvPr/>
          </p:nvSpPr>
          <p:spPr>
            <a:xfrm>
              <a:off x="272" y="1372"/>
              <a:ext cx="1831" cy="958"/>
            </a:xfrm>
            <a:custGeom>
              <a:rect b="b" l="l" r="r" t="t"/>
              <a:pathLst>
                <a:path extrusionOk="0" h="958" w="1831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6" name="Google Shape;1426;p98"/>
          <p:cNvGrpSpPr/>
          <p:nvPr/>
        </p:nvGrpSpPr>
        <p:grpSpPr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1427" name="Google Shape;1427;p98"/>
            <p:cNvSpPr/>
            <p:nvPr/>
          </p:nvSpPr>
          <p:spPr>
            <a:xfrm>
              <a:off x="1072" y="1810"/>
              <a:ext cx="89" cy="87"/>
            </a:xfrm>
            <a:custGeom>
              <a:rect b="b" l="l" r="r" t="t"/>
              <a:pathLst>
                <a:path extrusionOk="0" h="87" w="89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98"/>
            <p:cNvSpPr/>
            <p:nvPr/>
          </p:nvSpPr>
          <p:spPr>
            <a:xfrm>
              <a:off x="1894" y="1169"/>
              <a:ext cx="89" cy="86"/>
            </a:xfrm>
            <a:custGeom>
              <a:rect b="b" l="l" r="r" t="t"/>
              <a:pathLst>
                <a:path extrusionOk="0" h="86" w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98"/>
            <p:cNvSpPr/>
            <p:nvPr/>
          </p:nvSpPr>
          <p:spPr>
            <a:xfrm>
              <a:off x="1295" y="2683"/>
              <a:ext cx="89" cy="88"/>
            </a:xfrm>
            <a:custGeom>
              <a:rect b="b" l="l" r="r" t="t"/>
              <a:pathLst>
                <a:path extrusionOk="0" h="88" w="89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98"/>
            <p:cNvSpPr/>
            <p:nvPr/>
          </p:nvSpPr>
          <p:spPr>
            <a:xfrm>
              <a:off x="471" y="1683"/>
              <a:ext cx="88" cy="88"/>
            </a:xfrm>
            <a:custGeom>
              <a:rect b="b" l="l" r="r" t="t"/>
              <a:pathLst>
                <a:path extrusionOk="0" h="88" w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98"/>
            <p:cNvSpPr/>
            <p:nvPr/>
          </p:nvSpPr>
          <p:spPr>
            <a:xfrm>
              <a:off x="1652" y="2117"/>
              <a:ext cx="88" cy="88"/>
            </a:xfrm>
            <a:custGeom>
              <a:rect b="b" l="l" r="r" t="t"/>
              <a:pathLst>
                <a:path extrusionOk="0" h="88" w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98"/>
            <p:cNvSpPr/>
            <p:nvPr/>
          </p:nvSpPr>
          <p:spPr>
            <a:xfrm>
              <a:off x="2134" y="2177"/>
              <a:ext cx="89" cy="89"/>
            </a:xfrm>
            <a:custGeom>
              <a:rect b="b" l="l" r="r" t="t"/>
              <a:pathLst>
                <a:path extrusionOk="0" h="89" w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98"/>
            <p:cNvSpPr txBox="1"/>
            <p:nvPr/>
          </p:nvSpPr>
          <p:spPr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434" name="Google Shape;1434;p98"/>
            <p:cNvSpPr txBox="1"/>
            <p:nvPr/>
          </p:nvSpPr>
          <p:spPr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435" name="Google Shape;1435;p98"/>
            <p:cNvSpPr txBox="1"/>
            <p:nvPr/>
          </p:nvSpPr>
          <p:spPr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436" name="Google Shape;1436;p98"/>
            <p:cNvSpPr txBox="1"/>
            <p:nvPr/>
          </p:nvSpPr>
          <p:spPr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437" name="Google Shape;1437;p98"/>
            <p:cNvSpPr txBox="1"/>
            <p:nvPr/>
          </p:nvSpPr>
          <p:spPr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438" name="Google Shape;1438;p98"/>
            <p:cNvSpPr txBox="1"/>
            <p:nvPr/>
          </p:nvSpPr>
          <p:spPr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1439" name="Google Shape;1439;p98"/>
          <p:cNvGrpSpPr/>
          <p:nvPr/>
        </p:nvGrpSpPr>
        <p:grpSpPr>
          <a:xfrm>
            <a:off x="2141537" y="2070100"/>
            <a:ext cx="923925" cy="592137"/>
            <a:chOff x="1572" y="1805"/>
            <a:chExt cx="897" cy="575"/>
          </a:xfrm>
        </p:grpSpPr>
        <p:sp>
          <p:nvSpPr>
            <p:cNvPr id="1440" name="Google Shape;1440;p98"/>
            <p:cNvSpPr/>
            <p:nvPr/>
          </p:nvSpPr>
          <p:spPr>
            <a:xfrm>
              <a:off x="1572" y="2005"/>
              <a:ext cx="897" cy="375"/>
            </a:xfrm>
            <a:custGeom>
              <a:rect b="b" l="l" r="r" t="t"/>
              <a:pathLst>
                <a:path extrusionOk="0" h="375" w="897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98"/>
            <p:cNvSpPr txBox="1"/>
            <p:nvPr/>
          </p:nvSpPr>
          <p:spPr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1442" name="Google Shape;1442;p98"/>
          <p:cNvGrpSpPr/>
          <p:nvPr/>
        </p:nvGrpSpPr>
        <p:grpSpPr>
          <a:xfrm>
            <a:off x="865187" y="1825625"/>
            <a:ext cx="1125537" cy="742950"/>
            <a:chOff x="332" y="1568"/>
            <a:chExt cx="1093" cy="721"/>
          </a:xfrm>
        </p:grpSpPr>
        <p:sp>
          <p:nvSpPr>
            <p:cNvPr id="1443" name="Google Shape;1443;p98"/>
            <p:cNvSpPr/>
            <p:nvPr/>
          </p:nvSpPr>
          <p:spPr>
            <a:xfrm>
              <a:off x="332" y="1568"/>
              <a:ext cx="1093" cy="497"/>
            </a:xfrm>
            <a:custGeom>
              <a:rect b="b" l="l" r="r" t="t"/>
              <a:pathLst>
                <a:path extrusionOk="0" h="497" w="1093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98"/>
            <p:cNvSpPr txBox="1"/>
            <p:nvPr/>
          </p:nvSpPr>
          <p:spPr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445" name="Google Shape;1445;p98"/>
          <p:cNvGrpSpPr/>
          <p:nvPr/>
        </p:nvGrpSpPr>
        <p:grpSpPr>
          <a:xfrm>
            <a:off x="812800" y="1555750"/>
            <a:ext cx="2382837" cy="1358900"/>
            <a:chOff x="280" y="1305"/>
            <a:chExt cx="2315" cy="1321"/>
          </a:xfrm>
        </p:grpSpPr>
        <p:sp>
          <p:nvSpPr>
            <p:cNvPr id="1446" name="Google Shape;1446;p98"/>
            <p:cNvSpPr/>
            <p:nvPr/>
          </p:nvSpPr>
          <p:spPr>
            <a:xfrm>
              <a:off x="280" y="1314"/>
              <a:ext cx="2315" cy="1312"/>
            </a:xfrm>
            <a:custGeom>
              <a:rect b="b" l="l" r="r" t="t"/>
              <a:pathLst>
                <a:path extrusionOk="0" h="1312" w="2315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98"/>
            <p:cNvSpPr txBox="1"/>
            <p:nvPr/>
          </p:nvSpPr>
          <p:spPr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1448" name="Google Shape;1448;p98"/>
          <p:cNvGrpSpPr/>
          <p:nvPr/>
        </p:nvGrpSpPr>
        <p:grpSpPr>
          <a:xfrm>
            <a:off x="771525" y="1477962"/>
            <a:ext cx="2462212" cy="1887537"/>
            <a:chOff x="241" y="1229"/>
            <a:chExt cx="2391" cy="1834"/>
          </a:xfrm>
        </p:grpSpPr>
        <p:sp>
          <p:nvSpPr>
            <p:cNvPr id="1449" name="Google Shape;1449;p98"/>
            <p:cNvSpPr/>
            <p:nvPr/>
          </p:nvSpPr>
          <p:spPr>
            <a:xfrm>
              <a:off x="241" y="1229"/>
              <a:ext cx="2391" cy="1611"/>
            </a:xfrm>
            <a:custGeom>
              <a:rect b="b" l="l" r="r" t="t"/>
              <a:pathLst>
                <a:path extrusionOk="0" h="1611" w="239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98"/>
            <p:cNvSpPr txBox="1"/>
            <p:nvPr/>
          </p:nvSpPr>
          <p:spPr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1451" name="Google Shape;1451;p98"/>
          <p:cNvGrpSpPr/>
          <p:nvPr/>
        </p:nvGrpSpPr>
        <p:grpSpPr>
          <a:xfrm>
            <a:off x="723900" y="1216025"/>
            <a:ext cx="2595562" cy="2289175"/>
            <a:chOff x="194" y="975"/>
            <a:chExt cx="2522" cy="2224"/>
          </a:xfrm>
        </p:grpSpPr>
        <p:sp>
          <p:nvSpPr>
            <p:cNvPr id="1452" name="Google Shape;1452;p98"/>
            <p:cNvSpPr txBox="1"/>
            <p:nvPr/>
          </p:nvSpPr>
          <p:spPr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453" name="Google Shape;1453;p98"/>
            <p:cNvSpPr/>
            <p:nvPr/>
          </p:nvSpPr>
          <p:spPr>
            <a:xfrm>
              <a:off x="194" y="988"/>
              <a:ext cx="2522" cy="2211"/>
            </a:xfrm>
            <a:custGeom>
              <a:rect b="b" l="l" r="r" t="t"/>
              <a:pathLst>
                <a:path extrusionOk="0" h="2211" w="2522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9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 Time and Space requirements</a:t>
            </a:r>
            <a:endParaRPr/>
          </a:p>
        </p:txBody>
      </p:sp>
      <p:sp>
        <p:nvSpPr>
          <p:cNvPr id="1459" name="Google Shape;1459;p99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space since it uses the proximity matrix. 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is the number of points.</a:t>
            </a:r>
            <a:endParaRPr/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time in many cases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N steps and at each step the size, 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proximity matrix must be updated and searched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can be reduced to O(N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log(N) ) time for some approaches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10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 Problems and Limitations</a:t>
            </a:r>
            <a:endParaRPr/>
          </a:p>
        </p:txBody>
      </p:sp>
      <p:sp>
        <p:nvSpPr>
          <p:cNvPr id="1465" name="Google Shape;1465;p10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 decision is made to combine two clusters, it cannot be undone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objective function is directly minimized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schemes have problems with one or more of the following: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Sensitivity to noise and outliers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Difficulty handling different sized clusters and convex shapes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Breaking large clusters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10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MST: Divisive Hierarchical Clustering</a:t>
            </a:r>
            <a:endParaRPr/>
          </a:p>
        </p:txBody>
      </p:sp>
      <p:sp>
        <p:nvSpPr>
          <p:cNvPr id="1471" name="Google Shape;1471;p10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MST (Minimum Spanning Tree)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a tree that consists of any point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successive steps, look for the closest pair of points (p, q)  such that one point (p) is in the current tree but the other (q) is not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q to the tree and put an edge between p and q</a:t>
            </a:r>
            <a:endParaRPr/>
          </a:p>
        </p:txBody>
      </p:sp>
      <p:pic>
        <p:nvPicPr>
          <p:cNvPr id="1472" name="Google Shape;1472;p10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488" l="0" r="0" t="2955"/>
          <a:stretch/>
        </p:blipFill>
        <p:spPr>
          <a:xfrm>
            <a:off x="107950" y="3267075"/>
            <a:ext cx="431165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3" name="Google Shape;1473;p101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2955" l="13063" r="14152" t="4977"/>
          <a:stretch/>
        </p:blipFill>
        <p:spPr>
          <a:xfrm>
            <a:off x="4572000" y="3332162"/>
            <a:ext cx="3962400" cy="299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10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MST: Divisive Hierarchical Clustering</a:t>
            </a:r>
            <a:endParaRPr/>
          </a:p>
        </p:txBody>
      </p:sp>
      <p:sp>
        <p:nvSpPr>
          <p:cNvPr id="1479" name="Google Shape;1479;p10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MST for constructing hierarchy of clusters</a:t>
            </a:r>
            <a:endParaRPr/>
          </a:p>
        </p:txBody>
      </p:sp>
      <p:pic>
        <p:nvPicPr>
          <p:cNvPr id="1480" name="Google Shape;1480;p10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209800"/>
            <a:ext cx="7908925" cy="21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03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DBSCAN</a:t>
            </a:r>
            <a:endParaRPr/>
          </a:p>
        </p:txBody>
      </p:sp>
      <p:sp>
        <p:nvSpPr>
          <p:cNvPr id="1486" name="Google Shape;1486;p103"/>
          <p:cNvSpPr txBox="1"/>
          <p:nvPr>
            <p:ph idx="1" type="body"/>
          </p:nvPr>
        </p:nvSpPr>
        <p:spPr>
          <a:xfrm>
            <a:off x="639762" y="1143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DBSCAN is a density-based algorithm.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 = number of points within a specified radius (Eps)</a:t>
            </a:r>
            <a:endParaRPr/>
          </a:p>
          <a:p>
            <a:pPr indent="-228600" lvl="4" marL="2171700" rtl="0" algn="l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point is a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core point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it has more than a specified number of points (MinPts) within Eps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81000" lvl="2" marL="1295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points that are at the interior of a cluster</a:t>
            </a:r>
            <a:endParaRPr/>
          </a:p>
          <a:p>
            <a:pPr indent="-215900" lvl="4" marL="2171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border point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fewer than MinPts within Eps, but is in the neighborhood of a core point</a:t>
            </a:r>
            <a:endParaRPr/>
          </a:p>
          <a:p>
            <a:pPr indent="-228600" lvl="4" marL="2171700" rtl="0" algn="l">
              <a:lnSpc>
                <a:spcPct val="9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noise point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any point that is not a core point or a border point. </a:t>
            </a:r>
            <a:endParaRPr/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104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DBSCAN: Core, Border, and Noise Points</a:t>
            </a:r>
            <a:endParaRPr/>
          </a:p>
        </p:txBody>
      </p:sp>
      <p:pic>
        <p:nvPicPr>
          <p:cNvPr id="1492" name="Google Shape;1492;p104"/>
          <p:cNvPicPr preferRelativeResize="0"/>
          <p:nvPr/>
        </p:nvPicPr>
        <p:blipFill rotWithShape="1">
          <a:blip r:embed="rId3">
            <a:alphaModFix/>
          </a:blip>
          <a:srcRect b="4109" l="0" r="0" t="0"/>
          <a:stretch/>
        </p:blipFill>
        <p:spPr>
          <a:xfrm>
            <a:off x="762000" y="990600"/>
            <a:ext cx="7313612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0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DBSCAN Algorithm</a:t>
            </a:r>
            <a:endParaRPr/>
          </a:p>
        </p:txBody>
      </p:sp>
      <p:sp>
        <p:nvSpPr>
          <p:cNvPr id="1498" name="Google Shape;1498;p10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Eliminate noise points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clustering on the remaining points</a:t>
            </a:r>
            <a:endParaRPr/>
          </a:p>
        </p:txBody>
      </p:sp>
      <p:pic>
        <p:nvPicPr>
          <p:cNvPr id="1499" name="Google Shape;1499;p10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286000"/>
            <a:ext cx="7467600" cy="399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06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DBSCAN: Core, Border and Noise Points</a:t>
            </a:r>
            <a:endParaRPr/>
          </a:p>
        </p:txBody>
      </p:sp>
      <p:pic>
        <p:nvPicPr>
          <p:cNvPr id="1505" name="Google Shape;1505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71600"/>
            <a:ext cx="4872037" cy="36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p106"/>
          <p:cNvSpPr txBox="1"/>
          <p:nvPr/>
        </p:nvSpPr>
        <p:spPr>
          <a:xfrm>
            <a:off x="990600" y="5029200"/>
            <a:ext cx="2514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sp>
        <p:nvSpPr>
          <p:cNvPr id="1507" name="Google Shape;1507;p106"/>
          <p:cNvSpPr txBox="1"/>
          <p:nvPr/>
        </p:nvSpPr>
        <p:spPr>
          <a:xfrm>
            <a:off x="5257800" y="5105400"/>
            <a:ext cx="2514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types: </a:t>
            </a:r>
            <a:r>
              <a:rPr b="1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noise</a:t>
            </a:r>
            <a:endParaRPr/>
          </a:p>
        </p:txBody>
      </p:sp>
      <p:pic>
        <p:nvPicPr>
          <p:cNvPr id="1508" name="Google Shape;1508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1447800"/>
            <a:ext cx="4872037" cy="36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9" name="Google Shape;1509;p106"/>
          <p:cNvSpPr txBox="1"/>
          <p:nvPr/>
        </p:nvSpPr>
        <p:spPr>
          <a:xfrm>
            <a:off x="2743200" y="5943600"/>
            <a:ext cx="3276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 = 10, MinPts = 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</a:t>
            </a:r>
            <a:endParaRPr/>
          </a:p>
        </p:txBody>
      </p:sp>
      <p:pic>
        <p:nvPicPr>
          <p:cNvPr id="298" name="Google Shape;29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962400"/>
            <a:ext cx="2752725" cy="1960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1447800"/>
            <a:ext cx="2760662" cy="17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0675" y="1066800"/>
            <a:ext cx="1773237" cy="2284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00675" y="3657600"/>
            <a:ext cx="1909762" cy="22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5"/>
          <p:cNvSpPr txBox="1"/>
          <p:nvPr/>
        </p:nvSpPr>
        <p:spPr>
          <a:xfrm>
            <a:off x="914400" y="3200400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Hierarchical Clustering</a:t>
            </a:r>
            <a:endParaRPr/>
          </a:p>
        </p:txBody>
      </p:sp>
      <p:sp>
        <p:nvSpPr>
          <p:cNvPr id="303" name="Google Shape;303;p35"/>
          <p:cNvSpPr txBox="1"/>
          <p:nvPr/>
        </p:nvSpPr>
        <p:spPr>
          <a:xfrm>
            <a:off x="914400" y="5791200"/>
            <a:ext cx="3581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Non-traditional Hierarchical Clustering</a:t>
            </a:r>
            <a:endParaRPr/>
          </a:p>
        </p:txBody>
      </p:sp>
      <p:sp>
        <p:nvSpPr>
          <p:cNvPr id="304" name="Google Shape;304;p35"/>
          <p:cNvSpPr txBox="1"/>
          <p:nvPr/>
        </p:nvSpPr>
        <p:spPr>
          <a:xfrm>
            <a:off x="4800600" y="5791200"/>
            <a:ext cx="3810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Non-traditional Dendrogram</a:t>
            </a:r>
            <a:endParaRPr/>
          </a:p>
        </p:txBody>
      </p:sp>
      <p:sp>
        <p:nvSpPr>
          <p:cNvPr id="305" name="Google Shape;305;p35"/>
          <p:cNvSpPr txBox="1"/>
          <p:nvPr/>
        </p:nvSpPr>
        <p:spPr>
          <a:xfrm>
            <a:off x="4800600" y="3200400"/>
            <a:ext cx="3352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Dendrogram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107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DBSCAN Works Well</a:t>
            </a:r>
            <a:endParaRPr/>
          </a:p>
        </p:txBody>
      </p:sp>
      <p:pic>
        <p:nvPicPr>
          <p:cNvPr id="1515" name="Google Shape;1515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81087"/>
            <a:ext cx="4872037" cy="36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6" name="Google Shape;1516;p107"/>
          <p:cNvSpPr txBox="1"/>
          <p:nvPr/>
        </p:nvSpPr>
        <p:spPr>
          <a:xfrm>
            <a:off x="990600" y="4433887"/>
            <a:ext cx="2514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grpSp>
        <p:nvGrpSpPr>
          <p:cNvPr id="1517" name="Google Shape;1517;p107"/>
          <p:cNvGrpSpPr/>
          <p:nvPr/>
        </p:nvGrpSpPr>
        <p:grpSpPr>
          <a:xfrm>
            <a:off x="4271962" y="1004887"/>
            <a:ext cx="4872037" cy="3871912"/>
            <a:chOff x="2691" y="633"/>
            <a:chExt cx="3069" cy="2439"/>
          </a:xfrm>
        </p:grpSpPr>
        <p:pic>
          <p:nvPicPr>
            <p:cNvPr id="1518" name="Google Shape;1518;p10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9" name="Google Shape;1519;p107"/>
            <p:cNvSpPr txBox="1"/>
            <p:nvPr/>
          </p:nvSpPr>
          <p:spPr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Clusters</a:t>
              </a:r>
              <a:endParaRPr/>
            </a:p>
          </p:txBody>
        </p:sp>
      </p:grpSp>
      <p:sp>
        <p:nvSpPr>
          <p:cNvPr id="1520" name="Google Shape;1520;p107"/>
          <p:cNvSpPr txBox="1"/>
          <p:nvPr/>
        </p:nvSpPr>
        <p:spPr>
          <a:xfrm>
            <a:off x="609600" y="5392737"/>
            <a:ext cx="66294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Resistant to Noise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handle clusters of different shapes and sizes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108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DBSCAN Does NOT Work Well</a:t>
            </a:r>
            <a:endParaRPr/>
          </a:p>
        </p:txBody>
      </p:sp>
      <p:sp>
        <p:nvSpPr>
          <p:cNvPr id="1526" name="Google Shape;1526;p108"/>
          <p:cNvSpPr txBox="1"/>
          <p:nvPr/>
        </p:nvSpPr>
        <p:spPr>
          <a:xfrm>
            <a:off x="1066800" y="3886200"/>
            <a:ext cx="2514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sp>
        <p:nvSpPr>
          <p:cNvPr id="1527" name="Google Shape;1527;p108"/>
          <p:cNvSpPr txBox="1"/>
          <p:nvPr/>
        </p:nvSpPr>
        <p:spPr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8" name="Google Shape;1528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Google Shape;1529;p108"/>
          <p:cNvSpPr txBox="1"/>
          <p:nvPr/>
        </p:nvSpPr>
        <p:spPr>
          <a:xfrm>
            <a:off x="3630612" y="2789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0" name="Google Shape;1530;p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066800"/>
            <a:ext cx="3363912" cy="2287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31" name="Google Shape;1531;p108"/>
          <p:cNvSpPr txBox="1"/>
          <p:nvPr/>
        </p:nvSpPr>
        <p:spPr>
          <a:xfrm>
            <a:off x="4800600" y="3352800"/>
            <a:ext cx="2514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(MinPts=4, Eps=9.75).</a:t>
            </a:r>
            <a:r>
              <a:rPr b="0" i="0" lang="en-US" sz="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532" name="Google Shape;1532;p108"/>
          <p:cNvSpPr txBox="1"/>
          <p:nvPr/>
        </p:nvSpPr>
        <p:spPr>
          <a:xfrm>
            <a:off x="3630612" y="2789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3" name="Google Shape;1533;p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3733800"/>
            <a:ext cx="3363912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4" name="Google Shape;1534;p108"/>
          <p:cNvSpPr txBox="1"/>
          <p:nvPr/>
        </p:nvSpPr>
        <p:spPr>
          <a:xfrm>
            <a:off x="4724400" y="6019800"/>
            <a:ext cx="2514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(MinPts=4, Eps=9.92)</a:t>
            </a:r>
            <a:endParaRPr/>
          </a:p>
        </p:txBody>
      </p:sp>
      <p:sp>
        <p:nvSpPr>
          <p:cNvPr id="1535" name="Google Shape;1535;p108"/>
          <p:cNvSpPr txBox="1"/>
          <p:nvPr/>
        </p:nvSpPr>
        <p:spPr>
          <a:xfrm>
            <a:off x="609600" y="5392737"/>
            <a:ext cx="35052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Varying densities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High-dimensional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09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DBSCAN: Determining EPS and MinPts</a:t>
            </a:r>
            <a:endParaRPr/>
          </a:p>
        </p:txBody>
      </p:sp>
      <p:sp>
        <p:nvSpPr>
          <p:cNvPr id="1541" name="Google Shape;1541;p109"/>
          <p:cNvSpPr txBox="1"/>
          <p:nvPr>
            <p:ph idx="1" type="body"/>
          </p:nvPr>
        </p:nvSpPr>
        <p:spPr>
          <a:xfrm>
            <a:off x="639762" y="1143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 is that for points in a cluster, their k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nearest neighbors are at roughly the same distance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points have the k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nearest neighbor at farther distance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plot sorted distance of every point to its k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nearest neighbor</a:t>
            </a:r>
            <a:endParaRPr/>
          </a:p>
        </p:txBody>
      </p:sp>
      <p:pic>
        <p:nvPicPr>
          <p:cNvPr id="1542" name="Google Shape;1542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505200"/>
            <a:ext cx="3656012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11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Validity </a:t>
            </a:r>
            <a:endParaRPr/>
          </a:p>
        </p:txBody>
      </p:sp>
      <p:sp>
        <p:nvSpPr>
          <p:cNvPr id="1548" name="Google Shape;1548;p11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supervised classification we have a variety of measures to evaluate how good our model is</a:t>
            </a:r>
            <a:endParaRPr/>
          </a:p>
          <a:p>
            <a:pPr indent="-342900" lvl="1" marL="8001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Accuracy, precision, recall</a:t>
            </a:r>
            <a:endParaRPr/>
          </a:p>
          <a:p>
            <a:pPr indent="-215900" lvl="1" marL="8001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cluster analysis, the analogous question is how to evaluate the “goodness” of the resulting clusters?</a:t>
            </a:r>
            <a:endParaRPr/>
          </a:p>
          <a:p>
            <a:pPr indent="-177800" lvl="0" marL="2921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“clusters are in the eye of the beholder”! </a:t>
            </a:r>
            <a:endParaRPr/>
          </a:p>
          <a:p>
            <a:pPr indent="-177800" lvl="0" marL="2921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why do we want to evaluate them?</a:t>
            </a:r>
            <a:endParaRPr/>
          </a:p>
          <a:p>
            <a:pPr indent="-342900" lvl="1" marL="8001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avoid finding patterns in noise</a:t>
            </a:r>
            <a:endParaRPr/>
          </a:p>
          <a:p>
            <a:pPr indent="-342900" lvl="1" marL="8001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compare clustering algorithms</a:t>
            </a:r>
            <a:endParaRPr/>
          </a:p>
          <a:p>
            <a:pPr indent="-342900" lvl="1" marL="8001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compare two sets of clusters</a:t>
            </a:r>
            <a:endParaRPr/>
          </a:p>
          <a:p>
            <a:pPr indent="-342900" lvl="1" marL="8001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compare two clusters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11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Clusters found in Random Data</a:t>
            </a:r>
            <a:endParaRPr/>
          </a:p>
        </p:txBody>
      </p:sp>
      <p:pic>
        <p:nvPicPr>
          <p:cNvPr id="1554" name="Google Shape;1554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90600"/>
            <a:ext cx="3648075" cy="273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p111"/>
          <p:cNvSpPr txBox="1"/>
          <p:nvPr/>
        </p:nvSpPr>
        <p:spPr>
          <a:xfrm>
            <a:off x="152400" y="1905000"/>
            <a:ext cx="990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Points</a:t>
            </a:r>
            <a:endParaRPr/>
          </a:p>
        </p:txBody>
      </p:sp>
      <p:grpSp>
        <p:nvGrpSpPr>
          <p:cNvPr id="1556" name="Google Shape;1556;p111"/>
          <p:cNvGrpSpPr/>
          <p:nvPr/>
        </p:nvGrpSpPr>
        <p:grpSpPr>
          <a:xfrm>
            <a:off x="152400" y="3657600"/>
            <a:ext cx="4113212" cy="2743200"/>
            <a:chOff x="96" y="2304"/>
            <a:chExt cx="2591" cy="1728"/>
          </a:xfrm>
        </p:grpSpPr>
        <p:pic>
          <p:nvPicPr>
            <p:cNvPr id="1557" name="Google Shape;1557;p1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4" y="2304"/>
              <a:ext cx="2303" cy="1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8" name="Google Shape;1558;p111"/>
            <p:cNvSpPr txBox="1"/>
            <p:nvPr/>
          </p:nvSpPr>
          <p:spPr>
            <a:xfrm>
              <a:off x="96" y="2640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K-means</a:t>
              </a:r>
              <a:endParaRPr/>
            </a:p>
          </p:txBody>
        </p:sp>
      </p:grpSp>
      <p:grpSp>
        <p:nvGrpSpPr>
          <p:cNvPr id="1559" name="Google Shape;1559;p111"/>
          <p:cNvGrpSpPr/>
          <p:nvPr/>
        </p:nvGrpSpPr>
        <p:grpSpPr>
          <a:xfrm>
            <a:off x="4116387" y="990600"/>
            <a:ext cx="4341812" cy="2743200"/>
            <a:chOff x="2593" y="624"/>
            <a:chExt cx="2735" cy="1728"/>
          </a:xfrm>
        </p:grpSpPr>
        <p:pic>
          <p:nvPicPr>
            <p:cNvPr id="1560" name="Google Shape;1560;p1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93" y="624"/>
              <a:ext cx="2303" cy="1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1" name="Google Shape;1561;p111"/>
            <p:cNvSpPr txBox="1"/>
            <p:nvPr/>
          </p:nvSpPr>
          <p:spPr>
            <a:xfrm>
              <a:off x="4704" y="1200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DBSCAN</a:t>
              </a:r>
              <a:endParaRPr/>
            </a:p>
          </p:txBody>
        </p:sp>
      </p:grpSp>
      <p:grpSp>
        <p:nvGrpSpPr>
          <p:cNvPr id="1562" name="Google Shape;1562;p111"/>
          <p:cNvGrpSpPr/>
          <p:nvPr/>
        </p:nvGrpSpPr>
        <p:grpSpPr>
          <a:xfrm>
            <a:off x="4116387" y="3657600"/>
            <a:ext cx="4646612" cy="2743200"/>
            <a:chOff x="2593" y="2304"/>
            <a:chExt cx="2927" cy="1728"/>
          </a:xfrm>
        </p:grpSpPr>
        <p:pic>
          <p:nvPicPr>
            <p:cNvPr id="1563" name="Google Shape;1563;p1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593" y="2304"/>
              <a:ext cx="2303" cy="1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4" name="Google Shape;1564;p111"/>
            <p:cNvSpPr txBox="1"/>
            <p:nvPr/>
          </p:nvSpPr>
          <p:spPr>
            <a:xfrm>
              <a:off x="4800" y="2640"/>
              <a:ext cx="720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Complete Link</a:t>
              </a:r>
              <a:endParaRPr/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112"/>
          <p:cNvSpPr txBox="1"/>
          <p:nvPr>
            <p:ph idx="1" type="body"/>
          </p:nvPr>
        </p:nvSpPr>
        <p:spPr>
          <a:xfrm>
            <a:off x="457200" y="10668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Determining the</a:t>
            </a:r>
            <a:r>
              <a:rPr b="0" i="0" lang="en-US" sz="20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clustering tendency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 set of data, i.e., distinguishing whether non-random structure actually exists in the data. 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Comparing the results of a cluster analysis to externally known results, e.g., to externally given class labels.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Evaluating how well the results of a cluster analysis fit the data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reference to external information. 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Use only the data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Comparing the results of two different sets of cluster analyses to determine which is better.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Determining the ‘correct’ number of clusters.</a:t>
            </a:r>
            <a:endParaRPr/>
          </a:p>
          <a:p>
            <a:pPr indent="-438150" lvl="0" marL="533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2, 3, and 4, we can further distinguish whether we want to evaluate the entire clustering or just individual clusters. </a:t>
            </a:r>
            <a:endParaRPr/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11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Different Aspects of Cluster Validation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113"/>
          <p:cNvSpPr txBox="1"/>
          <p:nvPr>
            <p:ph idx="1" type="body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Numerical measures that are applied to judge various aspects of cluster validity, are classified into the following three types.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External Index: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to measure the extent to which cluster labels match externally supplied class labels.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120"/>
              <a:buFont typeface="Noto Sans Symbols"/>
              <a:buChar char="◆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Internal Index: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Used to measure the goodness of a clustering structure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respect to external information.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120"/>
              <a:buFont typeface="Noto Sans Symbols"/>
              <a:buChar char="◆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of Squared Error (SSE)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Relative Index: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to compare two different clusterings or clusters.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120"/>
              <a:buFont typeface="Noto Sans Symbols"/>
              <a:buChar char="◆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an external or internal index is used for this function, e.g., SSE or entropy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these are referred to as 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criteria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instead of 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sometimes criterion is the general strategy and index is the numerical measure that implements the criterion.</a:t>
            </a:r>
            <a:endParaRPr/>
          </a:p>
        </p:txBody>
      </p:sp>
      <p:sp>
        <p:nvSpPr>
          <p:cNvPr id="1576" name="Google Shape;1576;p11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Measures of Cluster Validity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114"/>
          <p:cNvSpPr txBox="1"/>
          <p:nvPr>
            <p:ph idx="1" type="body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matrices 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Matrix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“Incidence” Matrix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120"/>
              <a:buFont typeface="Noto Sans Symbols"/>
              <a:buChar char="◆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row and one column for each data point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120"/>
              <a:buFont typeface="Noto Sans Symbols"/>
              <a:buChar char="◆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entry is 1 if the associated pair of points belong to the same cluster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120"/>
              <a:buFont typeface="Noto Sans Symbols"/>
              <a:buChar char="◆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entry is 0 if the associated pair of points belongs to different clusters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correlation between the two matrices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 matrices are symmetric, only the correlation between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n(n-1) / 2 entries needs to be calculated.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correlation indicates that points that belong to the same cluster are close to each other. 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 good measure for some density or contiguity based clusters.</a:t>
            </a:r>
            <a:endParaRPr/>
          </a:p>
        </p:txBody>
      </p:sp>
      <p:sp>
        <p:nvSpPr>
          <p:cNvPr id="1582" name="Google Shape;1582;p11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Measuring Cluster Validity Via Correlation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11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Measuring Cluster Validity Via Correlation</a:t>
            </a:r>
            <a:endParaRPr/>
          </a:p>
        </p:txBody>
      </p:sp>
      <p:sp>
        <p:nvSpPr>
          <p:cNvPr id="1588" name="Google Shape;1588;p11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of incidence and proximity matrices for the K-means clusterings of the following two data sets. </a:t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9" name="Google Shape;1589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787" y="2667000"/>
            <a:ext cx="3656012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0" name="Google Shape;1590;p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8787" y="2667000"/>
            <a:ext cx="3656012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1" name="Google Shape;1591;p115"/>
          <p:cNvSpPr txBox="1"/>
          <p:nvPr/>
        </p:nvSpPr>
        <p:spPr>
          <a:xfrm>
            <a:off x="1373187" y="58674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 = -0.9235</a:t>
            </a:r>
            <a:endParaRPr/>
          </a:p>
        </p:txBody>
      </p:sp>
      <p:sp>
        <p:nvSpPr>
          <p:cNvPr id="1592" name="Google Shape;1592;p115"/>
          <p:cNvSpPr txBox="1"/>
          <p:nvPr/>
        </p:nvSpPr>
        <p:spPr>
          <a:xfrm>
            <a:off x="5030787" y="58674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 = -0.5810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116"/>
          <p:cNvSpPr txBox="1"/>
          <p:nvPr>
            <p:ph idx="1" type="body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the similarity matrix with respect to cluster labels and inspect visually. </a:t>
            </a:r>
            <a:endParaRPr/>
          </a:p>
          <a:p>
            <a:pPr indent="-168275" lvl="0" marL="292100" rtl="0" algn="l">
              <a:spcBef>
                <a:spcPts val="66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p116"/>
          <p:cNvSpPr txBox="1"/>
          <p:nvPr>
            <p:ph type="title"/>
          </p:nvPr>
        </p:nvSpPr>
        <p:spPr>
          <a:xfrm>
            <a:off x="1524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Similarity Matrix for Cluster Validation</a:t>
            </a:r>
            <a:endParaRPr/>
          </a:p>
        </p:txBody>
      </p:sp>
      <p:pic>
        <p:nvPicPr>
          <p:cNvPr id="1599" name="Google Shape;1599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84412"/>
            <a:ext cx="4268787" cy="320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0" name="Google Shape;1600;p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2208212"/>
            <a:ext cx="4268787" cy="320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 Distinctions Between Sets of Clusters</a:t>
            </a:r>
            <a:endParaRPr/>
          </a:p>
        </p:txBody>
      </p:sp>
      <p:sp>
        <p:nvSpPr>
          <p:cNvPr id="311" name="Google Shape;311;p36"/>
          <p:cNvSpPr txBox="1"/>
          <p:nvPr>
            <p:ph idx="1" type="body"/>
          </p:nvPr>
        </p:nvSpPr>
        <p:spPr>
          <a:xfrm>
            <a:off x="639762" y="1143000"/>
            <a:ext cx="8001000" cy="51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Exclusive versus non-exclusive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non-exclusive clusterings, points may belong to multiple clusters.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represent multiple classes or ‘border’ points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Fuzzy versus non-fuzzy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fuzzy clustering, a point belongs to every cluster with some weight between 0 and 1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Weights must sum to 1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Probabilistic clustering has similar characteristics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Partial versus complete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some cases, we only want to cluster some of the data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Heterogeneous versus homogeneous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of widely different sizes, shapes, and densities</a:t>
            </a:r>
            <a:endParaRPr/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11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Similarity Matrix for Cluster Validation</a:t>
            </a:r>
            <a:endParaRPr/>
          </a:p>
        </p:txBody>
      </p:sp>
      <p:sp>
        <p:nvSpPr>
          <p:cNvPr id="1606" name="Google Shape;1606;p117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in random data are not so crisp</a:t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7" name="Google Shape;1607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087562"/>
            <a:ext cx="3656012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117"/>
          <p:cNvSpPr txBox="1"/>
          <p:nvPr/>
        </p:nvSpPr>
        <p:spPr>
          <a:xfrm>
            <a:off x="3429000" y="5287962"/>
            <a:ext cx="28956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DBSCAN</a:t>
            </a:r>
            <a:endParaRPr/>
          </a:p>
        </p:txBody>
      </p:sp>
      <p:pic>
        <p:nvPicPr>
          <p:cNvPr id="1609" name="Google Shape;1609;p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800" y="2087562"/>
            <a:ext cx="3656012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4" name="Google Shape;1614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787" y="2011362"/>
            <a:ext cx="3656012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5" name="Google Shape;1615;p11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Similarity Matrix for Cluster Validation</a:t>
            </a:r>
            <a:endParaRPr/>
          </a:p>
        </p:txBody>
      </p:sp>
      <p:sp>
        <p:nvSpPr>
          <p:cNvPr id="1616" name="Google Shape;1616;p118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in random data are not so crisp</a:t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Google Shape;1617;p118"/>
          <p:cNvSpPr txBox="1"/>
          <p:nvPr/>
        </p:nvSpPr>
        <p:spPr>
          <a:xfrm>
            <a:off x="3505200" y="5211762"/>
            <a:ext cx="28956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  <a:endParaRPr/>
          </a:p>
        </p:txBody>
      </p:sp>
      <p:pic>
        <p:nvPicPr>
          <p:cNvPr id="1618" name="Google Shape;1618;p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3587" y="2006600"/>
            <a:ext cx="3656012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1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Similarity Matrix for Cluster Validation</a:t>
            </a:r>
            <a:endParaRPr/>
          </a:p>
        </p:txBody>
      </p:sp>
      <p:sp>
        <p:nvSpPr>
          <p:cNvPr id="1624" name="Google Shape;1624;p119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in random data are not so crisp</a:t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5" name="Google Shape;1625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3587" y="2082800"/>
            <a:ext cx="3656012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6" name="Google Shape;1626;p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787" y="2082800"/>
            <a:ext cx="3656012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7" name="Google Shape;1627;p119"/>
          <p:cNvSpPr txBox="1"/>
          <p:nvPr/>
        </p:nvSpPr>
        <p:spPr>
          <a:xfrm>
            <a:off x="3505200" y="5287962"/>
            <a:ext cx="28956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Link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12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Similarity Matrix for Cluster Validation</a:t>
            </a:r>
            <a:endParaRPr/>
          </a:p>
        </p:txBody>
      </p:sp>
      <p:pic>
        <p:nvPicPr>
          <p:cNvPr id="1633" name="Google Shape;1633;p120"/>
          <p:cNvPicPr preferRelativeResize="0"/>
          <p:nvPr/>
        </p:nvPicPr>
        <p:blipFill rotWithShape="1">
          <a:blip r:embed="rId3">
            <a:alphaModFix/>
          </a:blip>
          <a:srcRect b="20370" l="14105" r="12796" t="18518"/>
          <a:stretch/>
        </p:blipFill>
        <p:spPr>
          <a:xfrm>
            <a:off x="228600" y="1905000"/>
            <a:ext cx="4800600" cy="2779712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Google Shape;1634;p120"/>
          <p:cNvSpPr txBox="1"/>
          <p:nvPr/>
        </p:nvSpPr>
        <p:spPr>
          <a:xfrm>
            <a:off x="3429000" y="4876800"/>
            <a:ext cx="28956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DBSCAN</a:t>
            </a:r>
            <a:endParaRPr/>
          </a:p>
        </p:txBody>
      </p:sp>
      <p:pic>
        <p:nvPicPr>
          <p:cNvPr id="1635" name="Google Shape;1635;p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1600200"/>
            <a:ext cx="4259262" cy="319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121"/>
          <p:cNvSpPr txBox="1"/>
          <p:nvPr>
            <p:ph idx="1" type="body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in more complicated figures aren’t well separated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C7B9C"/>
              </a:buClr>
              <a:buSzPts val="165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Index:  Used to measure the goodness of a clustering structure without respect to external information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SSE is good for comparing two clusterings or two clusters (average SSE).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also be used to estimate the number of clusters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12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Internal Measures: SSE</a:t>
            </a:r>
            <a:endParaRPr/>
          </a:p>
        </p:txBody>
      </p:sp>
      <p:pic>
        <p:nvPicPr>
          <p:cNvPr id="1642" name="Google Shape;1642;p121"/>
          <p:cNvPicPr preferRelativeResize="0"/>
          <p:nvPr/>
        </p:nvPicPr>
        <p:blipFill rotWithShape="1">
          <a:blip r:embed="rId3">
            <a:alphaModFix/>
          </a:blip>
          <a:srcRect b="0" l="0" r="0" t="5555"/>
          <a:stretch/>
        </p:blipFill>
        <p:spPr>
          <a:xfrm>
            <a:off x="5030787" y="3810000"/>
            <a:ext cx="3656012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3" name="Google Shape;1643;p121"/>
          <p:cNvPicPr preferRelativeResize="0"/>
          <p:nvPr/>
        </p:nvPicPr>
        <p:blipFill rotWithShape="1">
          <a:blip r:embed="rId4">
            <a:alphaModFix/>
          </a:blip>
          <a:srcRect b="5555" l="0" r="0" t="5554"/>
          <a:stretch/>
        </p:blipFill>
        <p:spPr>
          <a:xfrm>
            <a:off x="762000" y="3886200"/>
            <a:ext cx="3656012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12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Internal Measures: SSE</a:t>
            </a:r>
            <a:endParaRPr/>
          </a:p>
        </p:txBody>
      </p:sp>
      <p:sp>
        <p:nvSpPr>
          <p:cNvPr id="1649" name="Google Shape;1649;p12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SSE curve for a more complicated data set</a:t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0" name="Google Shape;1650;p122"/>
          <p:cNvPicPr preferRelativeResize="0"/>
          <p:nvPr/>
        </p:nvPicPr>
        <p:blipFill rotWithShape="1">
          <a:blip r:embed="rId3">
            <a:alphaModFix/>
          </a:blip>
          <a:srcRect b="20370" l="14105" r="12796" t="18518"/>
          <a:stretch/>
        </p:blipFill>
        <p:spPr>
          <a:xfrm>
            <a:off x="533400" y="2528887"/>
            <a:ext cx="43434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1" name="Google Shape;1651;p122"/>
          <p:cNvSpPr txBox="1"/>
          <p:nvPr/>
        </p:nvSpPr>
        <p:spPr>
          <a:xfrm>
            <a:off x="4495800" y="5424487"/>
            <a:ext cx="426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SSE of clusters found using K-means</a:t>
            </a:r>
            <a:endParaRPr/>
          </a:p>
        </p:txBody>
      </p:sp>
      <p:pic>
        <p:nvPicPr>
          <p:cNvPr id="1652" name="Google Shape;1652;p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800" y="2147887"/>
            <a:ext cx="4259262" cy="319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23"/>
          <p:cNvSpPr txBox="1"/>
          <p:nvPr>
            <p:ph idx="1" type="body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a framework to interpret any measure. 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if our measure of evaluation has the value, 10, is that good, fair, or poor?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Statistics provide a framework for cluster validity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more “atypical” a clustering result is, the more likely it represents valid structure in the data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compare the values of an index that result from random data or clusterings to those of a clustering result.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120"/>
              <a:buFont typeface="Noto Sans Symbols"/>
              <a:buChar char="◆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value of the index is unlikely, then the cluster results are valid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approaches are more complicated and harder to understand.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comparing the results of two different sets of cluster analyses, a framework is less necessary.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there is the question of whether the difference between two index values is significant</a:t>
            </a:r>
            <a:endParaRPr/>
          </a:p>
          <a:p>
            <a:pPr indent="-206375" lvl="0" marL="292100" rtl="0" algn="l">
              <a:spcBef>
                <a:spcPts val="58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12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Framework for Cluster Validity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24"/>
          <p:cNvSpPr txBox="1"/>
          <p:nvPr>
            <p:ph idx="1" type="body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SSE of 0.005 against three clusters in random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Histogram shows SSE of three clusters in 500 sets of random data points of size 100 distributed over the range 0.2 – 0.8 for x and y values</a:t>
            </a:r>
            <a:endParaRPr/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12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Statistical Framework for SSE</a:t>
            </a:r>
            <a:endParaRPr/>
          </a:p>
        </p:txBody>
      </p:sp>
      <p:grpSp>
        <p:nvGrpSpPr>
          <p:cNvPr id="1665" name="Google Shape;1665;p124"/>
          <p:cNvGrpSpPr/>
          <p:nvPr/>
        </p:nvGrpSpPr>
        <p:grpSpPr>
          <a:xfrm>
            <a:off x="457200" y="3200400"/>
            <a:ext cx="7848600" cy="3124200"/>
            <a:chOff x="288" y="1488"/>
            <a:chExt cx="4944" cy="1968"/>
          </a:xfrm>
        </p:grpSpPr>
        <p:pic>
          <p:nvPicPr>
            <p:cNvPr id="1666" name="Google Shape;1666;p124"/>
            <p:cNvPicPr preferRelativeResize="0"/>
            <p:nvPr/>
          </p:nvPicPr>
          <p:blipFill rotWithShape="1">
            <a:blip r:embed="rId3">
              <a:alphaModFix/>
            </a:blip>
            <a:srcRect b="0" l="0" r="0" t="4809"/>
            <a:stretch/>
          </p:blipFill>
          <p:spPr>
            <a:xfrm>
              <a:off x="2543" y="1536"/>
              <a:ext cx="2689" cy="1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7" name="Google Shape;1667;p124"/>
            <p:cNvPicPr preferRelativeResize="0"/>
            <p:nvPr/>
          </p:nvPicPr>
          <p:blipFill rotWithShape="1">
            <a:blip r:embed="rId4">
              <a:alphaModFix/>
            </a:blip>
            <a:srcRect b="0" l="10710" r="0" t="4759"/>
            <a:stretch/>
          </p:blipFill>
          <p:spPr>
            <a:xfrm>
              <a:off x="288" y="1488"/>
              <a:ext cx="2401" cy="19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8" name="Google Shape;1668;p124"/>
            <p:cNvSpPr txBox="1"/>
            <p:nvPr/>
          </p:nvSpPr>
          <p:spPr>
            <a:xfrm>
              <a:off x="912" y="1872"/>
              <a:ext cx="960" cy="96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125"/>
          <p:cNvSpPr txBox="1"/>
          <p:nvPr>
            <p:ph idx="1" type="body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950"/>
              <a:buFont typeface="Arial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of incidence and proximity matrices for the K-means clusterings of the following two data sets. </a:t>
            </a:r>
            <a:endParaRPr/>
          </a:p>
          <a:p>
            <a:pPr indent="-168275" lvl="0" marL="292100" rtl="0" algn="l">
              <a:spcBef>
                <a:spcPts val="66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125"/>
          <p:cNvSpPr txBox="1"/>
          <p:nvPr>
            <p:ph type="title"/>
          </p:nvPr>
        </p:nvSpPr>
        <p:spPr>
          <a:xfrm>
            <a:off x="1524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Statistical Framework for Correlation</a:t>
            </a:r>
            <a:endParaRPr/>
          </a:p>
        </p:txBody>
      </p:sp>
      <p:pic>
        <p:nvPicPr>
          <p:cNvPr id="1675" name="Google Shape;1675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590800"/>
            <a:ext cx="3043237" cy="2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6" name="Google Shape;1676;p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2592387"/>
            <a:ext cx="3043237" cy="22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7" name="Google Shape;1677;p125"/>
          <p:cNvSpPr txBox="1"/>
          <p:nvPr/>
        </p:nvSpPr>
        <p:spPr>
          <a:xfrm>
            <a:off x="685800" y="52578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 = -0.9235</a:t>
            </a:r>
            <a:endParaRPr/>
          </a:p>
        </p:txBody>
      </p:sp>
      <p:sp>
        <p:nvSpPr>
          <p:cNvPr id="1678" name="Google Shape;1678;p125"/>
          <p:cNvSpPr txBox="1"/>
          <p:nvPr/>
        </p:nvSpPr>
        <p:spPr>
          <a:xfrm>
            <a:off x="3429000" y="52578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 = -0.5810</a:t>
            </a:r>
            <a:endParaRPr/>
          </a:p>
        </p:txBody>
      </p:sp>
      <p:pic>
        <p:nvPicPr>
          <p:cNvPr id="1679" name="Google Shape;1679;p1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0" y="2133600"/>
            <a:ext cx="3656012" cy="274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126"/>
          <p:cNvSpPr txBox="1"/>
          <p:nvPr>
            <p:ph idx="1" type="body"/>
          </p:nvPr>
        </p:nvSpPr>
        <p:spPr>
          <a:xfrm>
            <a:off x="457200" y="99060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Cluster Cohesion</a:t>
            </a:r>
            <a:r>
              <a:rPr b="0" i="0" lang="en-US" sz="28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Measures how closely related are objects in a cluster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SSE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Cluster Separation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Measure how distinct or well-separated a cluster is from other clusters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Squared Error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Cohesion is measured by the within cluster sum of squares (SSE)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Separation is measured by the between cluster sum of squares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8589" lvl="2" marL="11430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|C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is the size of cluster i </a:t>
            </a:r>
            <a:endParaRPr/>
          </a:p>
          <a:p>
            <a:pPr indent="-206375" lvl="0" marL="292100" rtl="0" algn="l">
              <a:spcBef>
                <a:spcPts val="18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5" name="Google Shape;1685;p12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Internal Measures: Cohesion and Separation</a:t>
            </a:r>
            <a:endParaRPr/>
          </a:p>
        </p:txBody>
      </p:sp>
      <p:pic>
        <p:nvPicPr>
          <p:cNvPr id="1686" name="Google Shape;1686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894137"/>
            <a:ext cx="3294062" cy="90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7" name="Google Shape;1687;p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0362" y="5356225"/>
            <a:ext cx="3322637" cy="8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2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9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3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6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0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8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5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7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1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3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4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