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 id="2147483660" r:id="rId6"/>
    <p:sldMasterId id="2147483661" r:id="rId7"/>
    <p:sldMasterId id="2147483662" r:id="rId8"/>
    <p:sldMasterId id="2147483663" r:id="rId9"/>
    <p:sldMasterId id="2147483664" r:id="rId10"/>
    <p:sldMasterId id="2147483665" r:id="rId11"/>
    <p:sldMasterId id="2147483666" r:id="rId12"/>
    <p:sldMasterId id="2147483667" r:id="rId13"/>
    <p:sldMasterId id="2147483668" r:id="rId14"/>
    <p:sldMasterId id="2147483669" r:id="rId15"/>
    <p:sldMasterId id="214748367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Lst>
  <p:sldSz cy="6858000" cx="9144000"/>
  <p:notesSz cx="7315200" cy="9601200"/>
  <p:embeddedFontLst>
    <p:embeddedFont>
      <p:font typeface="Tahoma"/>
      <p:regular r:id="rId51"/>
      <p:bold r:id="rId52"/>
    </p:embeddedFont>
    <p:embeddedFont>
      <p:font typeface="Helvetica Neue"/>
      <p:regular r:id="rId53"/>
      <p:bold r:id="rId54"/>
      <p:italic r:id="rId55"/>
      <p:boldItalic r:id="rId56"/>
    </p:embeddedFont>
    <p:embeddedFont>
      <p:font typeface="Gill Sans"/>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736">
          <p15:clr>
            <a:srgbClr val="000000"/>
          </p15:clr>
        </p15:guide>
      </p15:sldGuideLst>
    </p:ext>
    <p:ext uri="{2D200454-40CA-4A62-9FC3-DE9A4176ACB9}">
      <p15:notesGuideLst>
        <p15:guide id="1" orient="horz" pos="3025">
          <p15:clr>
            <a:srgbClr val="000000"/>
          </p15:clr>
        </p15:guide>
        <p15:guide id="2" pos="230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E5743C-5133-43AF-9AA0-A54B83B7B690}">
  <a:tblStyle styleId="{24E5743C-5133-43AF-9AA0-A54B83B7B69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36"/>
      </p:guideLst>
    </p:cSldViewPr>
  </p:slideViewPr>
  <p:notesViewPr>
    <p:cSldViewPr snapToGrid="0">
      <p:cViewPr varScale="1">
        <p:scale>
          <a:sx n="100" d="100"/>
          <a:sy n="100" d="100"/>
        </p:scale>
        <p:origin x="0" y="0"/>
      </p:cViewPr>
      <p:guideLst>
        <p:guide pos="3025" orient="horz"/>
        <p:guide pos="230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20" Type="http://schemas.openxmlformats.org/officeDocument/2006/relationships/slide" Target="slides/slide3.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font" Target="fonts/Tahoma-regular.fntdata"/><Relationship Id="rId50" Type="http://schemas.openxmlformats.org/officeDocument/2006/relationships/slide" Target="slides/slide33.xml"/><Relationship Id="rId53" Type="http://schemas.openxmlformats.org/officeDocument/2006/relationships/font" Target="fonts/HelveticaNeue-regular.fntdata"/><Relationship Id="rId52" Type="http://schemas.openxmlformats.org/officeDocument/2006/relationships/font" Target="fonts/Tahoma-bold.fntdata"/><Relationship Id="rId11" Type="http://schemas.openxmlformats.org/officeDocument/2006/relationships/slideMaster" Target="slideMasters/slideMaster7.xml"/><Relationship Id="rId55" Type="http://schemas.openxmlformats.org/officeDocument/2006/relationships/font" Target="fonts/HelveticaNeue-italic.fntdata"/><Relationship Id="rId10" Type="http://schemas.openxmlformats.org/officeDocument/2006/relationships/slideMaster" Target="slideMasters/slideMaster6.xml"/><Relationship Id="rId54" Type="http://schemas.openxmlformats.org/officeDocument/2006/relationships/font" Target="fonts/HelveticaNeue-bold.fntdata"/><Relationship Id="rId13" Type="http://schemas.openxmlformats.org/officeDocument/2006/relationships/slideMaster" Target="slideMasters/slideMaster9.xml"/><Relationship Id="rId57" Type="http://schemas.openxmlformats.org/officeDocument/2006/relationships/font" Target="fonts/GillSans-regular.fntdata"/><Relationship Id="rId12" Type="http://schemas.openxmlformats.org/officeDocument/2006/relationships/slideMaster" Target="slideMasters/slideMaster8.xml"/><Relationship Id="rId56" Type="http://schemas.openxmlformats.org/officeDocument/2006/relationships/font" Target="fonts/HelveticaNeue-boldItalic.fntdata"/><Relationship Id="rId15" Type="http://schemas.openxmlformats.org/officeDocument/2006/relationships/slideMaster" Target="slideMasters/slideMaster11.xml"/><Relationship Id="rId14" Type="http://schemas.openxmlformats.org/officeDocument/2006/relationships/slideMaster" Target="slideMasters/slideMaster10.xml"/><Relationship Id="rId58" Type="http://schemas.openxmlformats.org/officeDocument/2006/relationships/font" Target="fonts/GillSans-bold.fntdata"/><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73137" y="4560887"/>
            <a:ext cx="5367337" cy="4316412"/>
          </a:xfrm>
          <a:prstGeom prst="rect">
            <a:avLst/>
          </a:prstGeom>
          <a:noFill/>
          <a:ln>
            <a:noFill/>
          </a:ln>
        </p:spPr>
        <p:txBody>
          <a:bodyPr anchorCtr="0" anchor="t" bIns="50200" lIns="100425" spcFirstLastPara="1" rIns="100425" wrap="square" tIns="50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170" name="Google Shape;170;p1: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0: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67" name="Google Shape;267;p11: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2: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5: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19" name="Google Shape;319;p16: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9: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7" name="Google Shape;177;p2:notes"/>
          <p:cNvSpPr txBox="1"/>
          <p:nvPr>
            <p:ph idx="1" type="body"/>
          </p:nvPr>
        </p:nvSpPr>
        <p:spPr>
          <a:xfrm>
            <a:off x="974725" y="4559300"/>
            <a:ext cx="5365750" cy="4319587"/>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0: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354" name="Google Shape;354;p20: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1: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21: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2: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2: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3: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01" name="Google Shape;401;p23: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4: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08" name="Google Shape;408;p24: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5: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15" name="Google Shape;415;p25: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6: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26: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27: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8: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28: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9: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441" name="Google Shape;441;p29: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8" name="Google Shape;188;p3:notes"/>
          <p:cNvSpPr txBox="1"/>
          <p:nvPr>
            <p:ph idx="1" type="body"/>
          </p:nvPr>
        </p:nvSpPr>
        <p:spPr>
          <a:xfrm>
            <a:off x="974725" y="4559300"/>
            <a:ext cx="5365750" cy="4319587"/>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0:notes"/>
          <p:cNvSpPr/>
          <p:nvPr>
            <p:ph idx="2" type="sldImg"/>
          </p:nvPr>
        </p:nvSpPr>
        <p:spPr>
          <a:xfrm>
            <a:off x="1262062"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30: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1: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31: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2: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8" name="Google Shape;478;p32:notes"/>
          <p:cNvSpPr txBox="1"/>
          <p:nvPr>
            <p:ph idx="1" type="body"/>
          </p:nvPr>
        </p:nvSpPr>
        <p:spPr>
          <a:xfrm>
            <a:off x="974725" y="4559300"/>
            <a:ext cx="5365750" cy="4319587"/>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3: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33:notes"/>
          <p:cNvSpPr txBox="1"/>
          <p:nvPr>
            <p:ph idx="1" type="body"/>
          </p:nvPr>
        </p:nvSpPr>
        <p:spPr>
          <a:xfrm>
            <a:off x="974725" y="4559300"/>
            <a:ext cx="5365750" cy="4319587"/>
          </a:xfrm>
          <a:prstGeom prst="rect">
            <a:avLst/>
          </a:prstGeom>
          <a:noFill/>
          <a:ln>
            <a:noFill/>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11" name="Google Shape;211;p4: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1" name="Google Shape;221;p5:notes"/>
          <p:cNvSpPr txBox="1"/>
          <p:nvPr>
            <p:ph idx="1" type="body"/>
          </p:nvPr>
        </p:nvSpPr>
        <p:spPr>
          <a:xfrm>
            <a:off x="974725" y="4559300"/>
            <a:ext cx="5365750" cy="4319587"/>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8" name="Google Shape;228;p6:notes"/>
          <p:cNvSpPr txBox="1"/>
          <p:nvPr>
            <p:ph idx="1" type="body"/>
          </p:nvPr>
        </p:nvSpPr>
        <p:spPr>
          <a:xfrm>
            <a:off x="974725" y="4559300"/>
            <a:ext cx="5365750" cy="4319587"/>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p:nvPr>
            <p:ph idx="2" type="sldImg"/>
          </p:nvPr>
        </p:nvSpPr>
        <p:spPr>
          <a:xfrm>
            <a:off x="1260475" y="722312"/>
            <a:ext cx="4799012" cy="359886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 name="Google Shape;235;p7:notes"/>
          <p:cNvSpPr txBox="1"/>
          <p:nvPr>
            <p:ph idx="1" type="body"/>
          </p:nvPr>
        </p:nvSpPr>
        <p:spPr>
          <a:xfrm>
            <a:off x="974725" y="4559300"/>
            <a:ext cx="5365750" cy="4319587"/>
          </a:xfrm>
          <a:prstGeom prst="rect">
            <a:avLst/>
          </a:prstGeom>
          <a:solidFill>
            <a:srgbClr val="FFFFFF"/>
          </a:solidFill>
          <a:ln cap="flat" cmpd="sng" w="12700">
            <a:solidFill>
              <a:srgbClr val="000000"/>
            </a:solidFill>
            <a:prstDash val="solid"/>
            <a:miter lim="524288"/>
            <a:headEnd len="sm" w="sm" type="none"/>
            <a:tailEnd len="sm" w="sm" type="none"/>
          </a:ln>
        </p:spPr>
        <p:txBody>
          <a:bodyPr anchorCtr="0" anchor="t" bIns="47500" lIns="95025" spcFirstLastPara="1" rIns="95025" wrap="square" tIns="475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973137" y="4560887"/>
            <a:ext cx="5367337" cy="4316412"/>
          </a:xfrm>
          <a:prstGeom prst="rect">
            <a:avLst/>
          </a:prstGeom>
        </p:spPr>
        <p:txBody>
          <a:bodyPr anchorCtr="0" anchor="t" bIns="50200" lIns="100425" spcFirstLastPara="1" rIns="100425" wrap="square" tIns="502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1270000" y="728662"/>
            <a:ext cx="4779962"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2396319" y="802299"/>
            <a:ext cx="5618515"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 name="Google Shape;14;p2"/>
          <p:cNvSpPr txBox="1"/>
          <p:nvPr>
            <p:ph idx="1" type="subTitle"/>
          </p:nvPr>
        </p:nvSpPr>
        <p:spPr>
          <a:xfrm>
            <a:off x="2396319" y="3531205"/>
            <a:ext cx="5618515"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600"/>
              <a:buNone/>
              <a:defRPr b="0" sz="1600" cap="none">
                <a:solidFill>
                  <a:schemeClr val="dk1"/>
                </a:solidFill>
              </a:defRPr>
            </a:lvl1pPr>
            <a:lvl2pPr lvl="1" algn="ctr">
              <a:lnSpc>
                <a:spcPct val="120000"/>
              </a:lnSpc>
              <a:spcBef>
                <a:spcPts val="500"/>
              </a:spcBef>
              <a:spcAft>
                <a:spcPts val="0"/>
              </a:spcAft>
              <a:buSzPts val="1500"/>
              <a:buNone/>
              <a:defRPr sz="1500"/>
            </a:lvl2pPr>
            <a:lvl3pPr lvl="2" algn="ctr">
              <a:lnSpc>
                <a:spcPct val="120000"/>
              </a:lnSpc>
              <a:spcBef>
                <a:spcPts val="500"/>
              </a:spcBef>
              <a:spcAft>
                <a:spcPts val="0"/>
              </a:spcAft>
              <a:buSzPts val="1350"/>
              <a:buNone/>
              <a:defRPr sz="1350"/>
            </a:lvl3pPr>
            <a:lvl4pPr lvl="3" algn="ctr">
              <a:lnSpc>
                <a:spcPct val="120000"/>
              </a:lnSpc>
              <a:spcBef>
                <a:spcPts val="500"/>
              </a:spcBef>
              <a:spcAft>
                <a:spcPts val="0"/>
              </a:spcAft>
              <a:buSzPts val="1200"/>
              <a:buNone/>
              <a:defRPr sz="1200"/>
            </a:lvl4pPr>
            <a:lvl5pPr lvl="4" algn="ctr">
              <a:lnSpc>
                <a:spcPct val="120000"/>
              </a:lnSpc>
              <a:spcBef>
                <a:spcPts val="500"/>
              </a:spcBef>
              <a:spcAft>
                <a:spcPts val="0"/>
              </a:spcAft>
              <a:buSzPts val="1200"/>
              <a:buNone/>
              <a:defRPr sz="1200"/>
            </a:lvl5pPr>
            <a:lvl6pPr lvl="5" algn="ctr">
              <a:lnSpc>
                <a:spcPct val="120000"/>
              </a:lnSpc>
              <a:spcBef>
                <a:spcPts val="500"/>
              </a:spcBef>
              <a:spcAft>
                <a:spcPts val="0"/>
              </a:spcAft>
              <a:buSzPts val="1200"/>
              <a:buNone/>
              <a:defRPr sz="1200"/>
            </a:lvl6pPr>
            <a:lvl7pPr lvl="6" algn="ctr">
              <a:lnSpc>
                <a:spcPct val="120000"/>
              </a:lnSpc>
              <a:spcBef>
                <a:spcPts val="500"/>
              </a:spcBef>
              <a:spcAft>
                <a:spcPts val="0"/>
              </a:spcAft>
              <a:buSzPts val="1200"/>
              <a:buNone/>
              <a:defRPr sz="1200"/>
            </a:lvl7pPr>
            <a:lvl8pPr lvl="7" algn="ctr">
              <a:lnSpc>
                <a:spcPct val="120000"/>
              </a:lnSpc>
              <a:spcBef>
                <a:spcPts val="500"/>
              </a:spcBef>
              <a:spcAft>
                <a:spcPts val="0"/>
              </a:spcAft>
              <a:buSzPts val="1200"/>
              <a:buNone/>
              <a:defRPr sz="1200"/>
            </a:lvl8pPr>
            <a:lvl9pPr lvl="8" algn="ctr">
              <a:lnSpc>
                <a:spcPct val="120000"/>
              </a:lnSpc>
              <a:spcBef>
                <a:spcPts val="500"/>
              </a:spcBef>
              <a:spcAft>
                <a:spcPts val="0"/>
              </a:spcAft>
              <a:buSzPts val="1200"/>
              <a:buNone/>
              <a:defRPr sz="1200"/>
            </a:lvl9pPr>
          </a:lstStyle>
          <a:p/>
        </p:txBody>
      </p:sp>
      <p:sp>
        <p:nvSpPr>
          <p:cNvPr id="15" name="Google Shape;15;p2"/>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1" type="ftr"/>
          </p:nvPr>
        </p:nvSpPr>
        <p:spPr>
          <a:xfrm>
            <a:off x="2395537" y="328612"/>
            <a:ext cx="308768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1435100" y="798512"/>
            <a:ext cx="80168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49" name="Shape 149"/>
        <p:cNvGrpSpPr/>
        <p:nvPr/>
      </p:nvGrpSpPr>
      <p:grpSpPr>
        <a:xfrm>
          <a:off x="0" y="0"/>
          <a:ext cx="0" cy="0"/>
          <a:chOff x="0" y="0"/>
          <a:chExt cx="0" cy="0"/>
        </a:xfrm>
      </p:grpSpPr>
      <p:sp>
        <p:nvSpPr>
          <p:cNvPr id="150" name="Google Shape;150;p21"/>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1" name="Google Shape;151;p21"/>
          <p:cNvSpPr txBox="1"/>
          <p:nvPr>
            <p:ph idx="1" type="body"/>
          </p:nvPr>
        </p:nvSpPr>
        <p:spPr>
          <a:xfrm rot="5400000">
            <a:off x="3004343" y="454818"/>
            <a:ext cx="3449637" cy="657225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2" name="Google Shape;152;p21"/>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1"/>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21"/>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2" name="Shape 162"/>
        <p:cNvGrpSpPr/>
        <p:nvPr/>
      </p:nvGrpSpPr>
      <p:grpSpPr>
        <a:xfrm>
          <a:off x="0" y="0"/>
          <a:ext cx="0" cy="0"/>
          <a:chOff x="0" y="0"/>
          <a:chExt cx="0" cy="0"/>
        </a:xfrm>
      </p:grpSpPr>
      <p:sp>
        <p:nvSpPr>
          <p:cNvPr id="163" name="Google Shape;163;p23"/>
          <p:cNvSpPr txBox="1"/>
          <p:nvPr>
            <p:ph type="title"/>
          </p:nvPr>
        </p:nvSpPr>
        <p:spPr>
          <a:xfrm rot="5400000">
            <a:off x="5139597" y="2577405"/>
            <a:ext cx="4659889" cy="110302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4" name="Google Shape;164;p23"/>
          <p:cNvSpPr txBox="1"/>
          <p:nvPr>
            <p:ph idx="1" type="body"/>
          </p:nvPr>
        </p:nvSpPr>
        <p:spPr>
          <a:xfrm rot="5400000">
            <a:off x="1764094" y="478371"/>
            <a:ext cx="4659889" cy="530109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65" name="Google Shape;165;p23"/>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3"/>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3"/>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4"/>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6"/>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5" name="Shape 65"/>
        <p:cNvGrpSpPr/>
        <p:nvPr/>
      </p:nvGrpSpPr>
      <p:grpSpPr>
        <a:xfrm>
          <a:off x="0" y="0"/>
          <a:ext cx="0" cy="0"/>
          <a:chOff x="0" y="0"/>
          <a:chExt cx="0" cy="0"/>
        </a:xfrm>
      </p:grpSpPr>
      <p:sp>
        <p:nvSpPr>
          <p:cNvPr id="66" name="Google Shape;66;p9"/>
          <p:cNvSpPr txBox="1"/>
          <p:nvPr>
            <p:ph type="title"/>
          </p:nvPr>
        </p:nvSpPr>
        <p:spPr>
          <a:xfrm>
            <a:off x="1443491" y="1756130"/>
            <a:ext cx="5617002"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9"/>
          <p:cNvSpPr txBox="1"/>
          <p:nvPr>
            <p:ph idx="1" type="body"/>
          </p:nvPr>
        </p:nvSpPr>
        <p:spPr>
          <a:xfrm>
            <a:off x="1443492" y="3806196"/>
            <a:ext cx="5617002"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500"/>
              <a:buNone/>
              <a:defRPr sz="1500">
                <a:solidFill>
                  <a:srgbClr val="888888"/>
                </a:solidFill>
              </a:defRPr>
            </a:lvl2pPr>
            <a:lvl3pPr indent="-228600" lvl="2" marL="1371600" algn="l">
              <a:lnSpc>
                <a:spcPct val="120000"/>
              </a:lnSpc>
              <a:spcBef>
                <a:spcPts val="500"/>
              </a:spcBef>
              <a:spcAft>
                <a:spcPts val="0"/>
              </a:spcAft>
              <a:buSzPts val="1350"/>
              <a:buNone/>
              <a:defRPr sz="1350">
                <a:solidFill>
                  <a:srgbClr val="888888"/>
                </a:solidFill>
              </a:defRPr>
            </a:lvl3pPr>
            <a:lvl4pPr indent="-228600" lvl="3" marL="1828800" algn="l">
              <a:lnSpc>
                <a:spcPct val="120000"/>
              </a:lnSpc>
              <a:spcBef>
                <a:spcPts val="500"/>
              </a:spcBef>
              <a:spcAft>
                <a:spcPts val="0"/>
              </a:spcAft>
              <a:buSzPts val="1200"/>
              <a:buNone/>
              <a:defRPr sz="1200">
                <a:solidFill>
                  <a:srgbClr val="888888"/>
                </a:solidFill>
              </a:defRPr>
            </a:lvl4pPr>
            <a:lvl5pPr indent="-228600" lvl="4" marL="2286000" algn="l">
              <a:lnSpc>
                <a:spcPct val="120000"/>
              </a:lnSpc>
              <a:spcBef>
                <a:spcPts val="500"/>
              </a:spcBef>
              <a:spcAft>
                <a:spcPts val="0"/>
              </a:spcAft>
              <a:buSzPts val="1200"/>
              <a:buNone/>
              <a:defRPr sz="1200">
                <a:solidFill>
                  <a:srgbClr val="888888"/>
                </a:solidFill>
              </a:defRPr>
            </a:lvl5pPr>
            <a:lvl6pPr indent="-228600" lvl="5" marL="2743200" algn="l">
              <a:lnSpc>
                <a:spcPct val="120000"/>
              </a:lnSpc>
              <a:spcBef>
                <a:spcPts val="500"/>
              </a:spcBef>
              <a:spcAft>
                <a:spcPts val="0"/>
              </a:spcAft>
              <a:buSzPts val="1200"/>
              <a:buNone/>
              <a:defRPr sz="1200">
                <a:solidFill>
                  <a:srgbClr val="888888"/>
                </a:solidFill>
              </a:defRPr>
            </a:lvl6pPr>
            <a:lvl7pPr indent="-228600" lvl="6" marL="3200400" algn="l">
              <a:lnSpc>
                <a:spcPct val="120000"/>
              </a:lnSpc>
              <a:spcBef>
                <a:spcPts val="500"/>
              </a:spcBef>
              <a:spcAft>
                <a:spcPts val="0"/>
              </a:spcAft>
              <a:buSzPts val="1200"/>
              <a:buNone/>
              <a:defRPr sz="1200">
                <a:solidFill>
                  <a:srgbClr val="888888"/>
                </a:solidFill>
              </a:defRPr>
            </a:lvl7pPr>
            <a:lvl8pPr indent="-228600" lvl="7" marL="3657600" algn="l">
              <a:lnSpc>
                <a:spcPct val="120000"/>
              </a:lnSpc>
              <a:spcBef>
                <a:spcPts val="500"/>
              </a:spcBef>
              <a:spcAft>
                <a:spcPts val="0"/>
              </a:spcAft>
              <a:buSzPts val="1200"/>
              <a:buNone/>
              <a:defRPr sz="1200">
                <a:solidFill>
                  <a:srgbClr val="888888"/>
                </a:solidFill>
              </a:defRPr>
            </a:lvl8pPr>
            <a:lvl9pPr indent="-228600" lvl="8" marL="4114800" algn="l">
              <a:lnSpc>
                <a:spcPct val="120000"/>
              </a:lnSpc>
              <a:spcBef>
                <a:spcPts val="500"/>
              </a:spcBef>
              <a:spcAft>
                <a:spcPts val="0"/>
              </a:spcAft>
              <a:buSzPts val="1200"/>
              <a:buNone/>
              <a:defRPr sz="1200">
                <a:solidFill>
                  <a:srgbClr val="888888"/>
                </a:solidFill>
              </a:defRPr>
            </a:lvl9pPr>
          </a:lstStyle>
          <a:p/>
        </p:txBody>
      </p:sp>
      <p:sp>
        <p:nvSpPr>
          <p:cNvPr id="68" name="Google Shape;68;p9"/>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78" name="Shape 78"/>
        <p:cNvGrpSpPr/>
        <p:nvPr/>
      </p:nvGrpSpPr>
      <p:grpSpPr>
        <a:xfrm>
          <a:off x="0" y="0"/>
          <a:ext cx="0" cy="0"/>
          <a:chOff x="0" y="0"/>
          <a:chExt cx="0" cy="0"/>
        </a:xfrm>
      </p:grpSpPr>
      <p:sp>
        <p:nvSpPr>
          <p:cNvPr id="79" name="Google Shape;79;p11"/>
          <p:cNvSpPr txBox="1"/>
          <p:nvPr>
            <p:ph type="title"/>
          </p:nvPr>
        </p:nvSpPr>
        <p:spPr>
          <a:xfrm>
            <a:off x="1443491" y="804890"/>
            <a:ext cx="6571343"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1"/>
          <p:cNvSpPr txBox="1"/>
          <p:nvPr>
            <p:ph idx="1" type="body"/>
          </p:nvPr>
        </p:nvSpPr>
        <p:spPr>
          <a:xfrm>
            <a:off x="1443490" y="2013936"/>
            <a:ext cx="3125871" cy="343756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1" name="Google Shape;81;p11"/>
          <p:cNvSpPr txBox="1"/>
          <p:nvPr>
            <p:ph idx="2" type="body"/>
          </p:nvPr>
        </p:nvSpPr>
        <p:spPr>
          <a:xfrm>
            <a:off x="4889182" y="2013936"/>
            <a:ext cx="3125652" cy="3437559"/>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2" name="Google Shape;82;p11"/>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92" name="Shape 92"/>
        <p:cNvGrpSpPr/>
        <p:nvPr/>
      </p:nvGrpSpPr>
      <p:grpSpPr>
        <a:xfrm>
          <a:off x="0" y="0"/>
          <a:ext cx="0" cy="0"/>
          <a:chOff x="0" y="0"/>
          <a:chExt cx="0" cy="0"/>
        </a:xfrm>
      </p:grpSpPr>
      <p:sp>
        <p:nvSpPr>
          <p:cNvPr id="93" name="Google Shape;93;p13"/>
          <p:cNvSpPr txBox="1"/>
          <p:nvPr>
            <p:ph type="title"/>
          </p:nvPr>
        </p:nvSpPr>
        <p:spPr>
          <a:xfrm>
            <a:off x="1443491" y="804164"/>
            <a:ext cx="6571344"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4" name="Google Shape;94;p13"/>
          <p:cNvSpPr txBox="1"/>
          <p:nvPr>
            <p:ph idx="1" type="body"/>
          </p:nvPr>
        </p:nvSpPr>
        <p:spPr>
          <a:xfrm>
            <a:off x="1443491" y="2019550"/>
            <a:ext cx="3125766"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1500"/>
              <a:buNone/>
              <a:defRPr b="1" sz="1500"/>
            </a:lvl2pPr>
            <a:lvl3pPr indent="-228600" lvl="2" marL="1371600" algn="l">
              <a:lnSpc>
                <a:spcPct val="120000"/>
              </a:lnSpc>
              <a:spcBef>
                <a:spcPts val="500"/>
              </a:spcBef>
              <a:spcAft>
                <a:spcPts val="0"/>
              </a:spcAft>
              <a:buSzPts val="1350"/>
              <a:buNone/>
              <a:defRPr b="1" sz="1350"/>
            </a:lvl3pPr>
            <a:lvl4pPr indent="-228600" lvl="3" marL="1828800" algn="l">
              <a:lnSpc>
                <a:spcPct val="120000"/>
              </a:lnSpc>
              <a:spcBef>
                <a:spcPts val="500"/>
              </a:spcBef>
              <a:spcAft>
                <a:spcPts val="0"/>
              </a:spcAft>
              <a:buSzPts val="1200"/>
              <a:buNone/>
              <a:defRPr b="1" sz="1200"/>
            </a:lvl4pPr>
            <a:lvl5pPr indent="-228600" lvl="4" marL="2286000" algn="l">
              <a:lnSpc>
                <a:spcPct val="120000"/>
              </a:lnSpc>
              <a:spcBef>
                <a:spcPts val="500"/>
              </a:spcBef>
              <a:spcAft>
                <a:spcPts val="0"/>
              </a:spcAft>
              <a:buSzPts val="1200"/>
              <a:buNone/>
              <a:defRPr b="1" sz="1200"/>
            </a:lvl5pPr>
            <a:lvl6pPr indent="-228600" lvl="5" marL="2743200" algn="l">
              <a:lnSpc>
                <a:spcPct val="120000"/>
              </a:lnSpc>
              <a:spcBef>
                <a:spcPts val="500"/>
              </a:spcBef>
              <a:spcAft>
                <a:spcPts val="0"/>
              </a:spcAft>
              <a:buSzPts val="1200"/>
              <a:buNone/>
              <a:defRPr b="1" sz="1200"/>
            </a:lvl6pPr>
            <a:lvl7pPr indent="-228600" lvl="6" marL="3200400" algn="l">
              <a:lnSpc>
                <a:spcPct val="120000"/>
              </a:lnSpc>
              <a:spcBef>
                <a:spcPts val="500"/>
              </a:spcBef>
              <a:spcAft>
                <a:spcPts val="0"/>
              </a:spcAft>
              <a:buSzPts val="1200"/>
              <a:buNone/>
              <a:defRPr b="1" sz="1200"/>
            </a:lvl7pPr>
            <a:lvl8pPr indent="-228600" lvl="7" marL="3657600" algn="l">
              <a:lnSpc>
                <a:spcPct val="120000"/>
              </a:lnSpc>
              <a:spcBef>
                <a:spcPts val="500"/>
              </a:spcBef>
              <a:spcAft>
                <a:spcPts val="0"/>
              </a:spcAft>
              <a:buSzPts val="1200"/>
              <a:buNone/>
              <a:defRPr b="1" sz="1200"/>
            </a:lvl8pPr>
            <a:lvl9pPr indent="-228600" lvl="8" marL="4114800" algn="l">
              <a:lnSpc>
                <a:spcPct val="120000"/>
              </a:lnSpc>
              <a:spcBef>
                <a:spcPts val="500"/>
              </a:spcBef>
              <a:spcAft>
                <a:spcPts val="0"/>
              </a:spcAft>
              <a:buSzPts val="1200"/>
              <a:buNone/>
              <a:defRPr b="1" sz="1200"/>
            </a:lvl9pPr>
          </a:lstStyle>
          <a:p/>
        </p:txBody>
      </p:sp>
      <p:sp>
        <p:nvSpPr>
          <p:cNvPr id="95" name="Google Shape;95;p13"/>
          <p:cNvSpPr txBox="1"/>
          <p:nvPr>
            <p:ph idx="2" type="body"/>
          </p:nvPr>
        </p:nvSpPr>
        <p:spPr>
          <a:xfrm>
            <a:off x="1443491" y="2824270"/>
            <a:ext cx="3125766" cy="264445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3"/>
          <p:cNvSpPr txBox="1"/>
          <p:nvPr>
            <p:ph idx="3" type="body"/>
          </p:nvPr>
        </p:nvSpPr>
        <p:spPr>
          <a:xfrm>
            <a:off x="4889182" y="2023004"/>
            <a:ext cx="31256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1500"/>
              <a:buNone/>
              <a:defRPr b="1" sz="1500"/>
            </a:lvl2pPr>
            <a:lvl3pPr indent="-228600" lvl="2" marL="1371600" algn="l">
              <a:lnSpc>
                <a:spcPct val="120000"/>
              </a:lnSpc>
              <a:spcBef>
                <a:spcPts val="500"/>
              </a:spcBef>
              <a:spcAft>
                <a:spcPts val="0"/>
              </a:spcAft>
              <a:buSzPts val="1350"/>
              <a:buNone/>
              <a:defRPr b="1" sz="1350"/>
            </a:lvl3pPr>
            <a:lvl4pPr indent="-228600" lvl="3" marL="1828800" algn="l">
              <a:lnSpc>
                <a:spcPct val="120000"/>
              </a:lnSpc>
              <a:spcBef>
                <a:spcPts val="500"/>
              </a:spcBef>
              <a:spcAft>
                <a:spcPts val="0"/>
              </a:spcAft>
              <a:buSzPts val="1200"/>
              <a:buNone/>
              <a:defRPr b="1" sz="1200"/>
            </a:lvl4pPr>
            <a:lvl5pPr indent="-228600" lvl="4" marL="2286000" algn="l">
              <a:lnSpc>
                <a:spcPct val="120000"/>
              </a:lnSpc>
              <a:spcBef>
                <a:spcPts val="500"/>
              </a:spcBef>
              <a:spcAft>
                <a:spcPts val="0"/>
              </a:spcAft>
              <a:buSzPts val="1200"/>
              <a:buNone/>
              <a:defRPr b="1" sz="1200"/>
            </a:lvl5pPr>
            <a:lvl6pPr indent="-228600" lvl="5" marL="2743200" algn="l">
              <a:lnSpc>
                <a:spcPct val="120000"/>
              </a:lnSpc>
              <a:spcBef>
                <a:spcPts val="500"/>
              </a:spcBef>
              <a:spcAft>
                <a:spcPts val="0"/>
              </a:spcAft>
              <a:buSzPts val="1200"/>
              <a:buNone/>
              <a:defRPr b="1" sz="1200"/>
            </a:lvl6pPr>
            <a:lvl7pPr indent="-228600" lvl="6" marL="3200400" algn="l">
              <a:lnSpc>
                <a:spcPct val="120000"/>
              </a:lnSpc>
              <a:spcBef>
                <a:spcPts val="500"/>
              </a:spcBef>
              <a:spcAft>
                <a:spcPts val="0"/>
              </a:spcAft>
              <a:buSzPts val="1200"/>
              <a:buNone/>
              <a:defRPr b="1" sz="1200"/>
            </a:lvl7pPr>
            <a:lvl8pPr indent="-228600" lvl="7" marL="3657600" algn="l">
              <a:lnSpc>
                <a:spcPct val="120000"/>
              </a:lnSpc>
              <a:spcBef>
                <a:spcPts val="500"/>
              </a:spcBef>
              <a:spcAft>
                <a:spcPts val="0"/>
              </a:spcAft>
              <a:buSzPts val="1200"/>
              <a:buNone/>
              <a:defRPr b="1" sz="1200"/>
            </a:lvl8pPr>
            <a:lvl9pPr indent="-228600" lvl="8" marL="4114800" algn="l">
              <a:lnSpc>
                <a:spcPct val="120000"/>
              </a:lnSpc>
              <a:spcBef>
                <a:spcPts val="500"/>
              </a:spcBef>
              <a:spcAft>
                <a:spcPts val="0"/>
              </a:spcAft>
              <a:buSzPts val="1200"/>
              <a:buNone/>
              <a:defRPr b="1" sz="1200"/>
            </a:lvl9pPr>
          </a:lstStyle>
          <a:p/>
        </p:txBody>
      </p:sp>
      <p:sp>
        <p:nvSpPr>
          <p:cNvPr id="97" name="Google Shape;97;p13"/>
          <p:cNvSpPr txBox="1"/>
          <p:nvPr>
            <p:ph idx="4" type="body"/>
          </p:nvPr>
        </p:nvSpPr>
        <p:spPr>
          <a:xfrm>
            <a:off x="4889182" y="2821491"/>
            <a:ext cx="3125652" cy="2637371"/>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8" name="Google Shape;98;p13"/>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7" name="Shape 107"/>
        <p:cNvGrpSpPr/>
        <p:nvPr/>
      </p:nvGrpSpPr>
      <p:grpSpPr>
        <a:xfrm>
          <a:off x="0" y="0"/>
          <a:ext cx="0" cy="0"/>
          <a:chOff x="0" y="0"/>
          <a:chExt cx="0" cy="0"/>
        </a:xfrm>
      </p:grpSpPr>
      <p:sp>
        <p:nvSpPr>
          <p:cNvPr id="108" name="Google Shape;108;p15"/>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5"/>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8" name="Shape 118"/>
        <p:cNvGrpSpPr/>
        <p:nvPr/>
      </p:nvGrpSpPr>
      <p:grpSpPr>
        <a:xfrm>
          <a:off x="0" y="0"/>
          <a:ext cx="0" cy="0"/>
          <a:chOff x="0" y="0"/>
          <a:chExt cx="0" cy="0"/>
        </a:xfrm>
      </p:grpSpPr>
      <p:sp>
        <p:nvSpPr>
          <p:cNvPr id="119" name="Google Shape;119;p17"/>
          <p:cNvSpPr txBox="1"/>
          <p:nvPr>
            <p:ph type="title"/>
          </p:nvPr>
        </p:nvSpPr>
        <p:spPr>
          <a:xfrm>
            <a:off x="1439042" y="798973"/>
            <a:ext cx="2425950"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0" name="Google Shape;120;p17"/>
          <p:cNvSpPr txBox="1"/>
          <p:nvPr>
            <p:ph idx="1" type="body"/>
          </p:nvPr>
        </p:nvSpPr>
        <p:spPr>
          <a:xfrm>
            <a:off x="4186656" y="798974"/>
            <a:ext cx="3828178" cy="4658826"/>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21" name="Google Shape;121;p17"/>
          <p:cNvSpPr txBox="1"/>
          <p:nvPr>
            <p:ph idx="2" type="body"/>
          </p:nvPr>
        </p:nvSpPr>
        <p:spPr>
          <a:xfrm>
            <a:off x="1439042" y="3205492"/>
            <a:ext cx="2427369"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050"/>
              <a:buNone/>
              <a:defRPr sz="1050"/>
            </a:lvl2pPr>
            <a:lvl3pPr indent="-228600" lvl="2" marL="1371600" algn="l">
              <a:lnSpc>
                <a:spcPct val="120000"/>
              </a:lnSpc>
              <a:spcBef>
                <a:spcPts val="500"/>
              </a:spcBef>
              <a:spcAft>
                <a:spcPts val="0"/>
              </a:spcAft>
              <a:buSzPts val="900"/>
              <a:buNone/>
              <a:defRPr sz="900"/>
            </a:lvl3pPr>
            <a:lvl4pPr indent="-228600" lvl="3" marL="1828800" algn="l">
              <a:lnSpc>
                <a:spcPct val="120000"/>
              </a:lnSpc>
              <a:spcBef>
                <a:spcPts val="500"/>
              </a:spcBef>
              <a:spcAft>
                <a:spcPts val="0"/>
              </a:spcAft>
              <a:buSzPts val="750"/>
              <a:buNone/>
              <a:defRPr sz="750"/>
            </a:lvl4pPr>
            <a:lvl5pPr indent="-228600" lvl="4" marL="2286000" algn="l">
              <a:lnSpc>
                <a:spcPct val="120000"/>
              </a:lnSpc>
              <a:spcBef>
                <a:spcPts val="500"/>
              </a:spcBef>
              <a:spcAft>
                <a:spcPts val="0"/>
              </a:spcAft>
              <a:buSzPts val="750"/>
              <a:buNone/>
              <a:defRPr sz="750"/>
            </a:lvl5pPr>
            <a:lvl6pPr indent="-228600" lvl="5" marL="2743200" algn="l">
              <a:lnSpc>
                <a:spcPct val="120000"/>
              </a:lnSpc>
              <a:spcBef>
                <a:spcPts val="500"/>
              </a:spcBef>
              <a:spcAft>
                <a:spcPts val="0"/>
              </a:spcAft>
              <a:buSzPts val="750"/>
              <a:buNone/>
              <a:defRPr sz="750"/>
            </a:lvl6pPr>
            <a:lvl7pPr indent="-228600" lvl="6" marL="3200400" algn="l">
              <a:lnSpc>
                <a:spcPct val="120000"/>
              </a:lnSpc>
              <a:spcBef>
                <a:spcPts val="500"/>
              </a:spcBef>
              <a:spcAft>
                <a:spcPts val="0"/>
              </a:spcAft>
              <a:buSzPts val="750"/>
              <a:buNone/>
              <a:defRPr sz="750"/>
            </a:lvl7pPr>
            <a:lvl8pPr indent="-228600" lvl="7" marL="3657600" algn="l">
              <a:lnSpc>
                <a:spcPct val="120000"/>
              </a:lnSpc>
              <a:spcBef>
                <a:spcPts val="500"/>
              </a:spcBef>
              <a:spcAft>
                <a:spcPts val="0"/>
              </a:spcAft>
              <a:buSzPts val="750"/>
              <a:buNone/>
              <a:defRPr sz="750"/>
            </a:lvl8pPr>
            <a:lvl9pPr indent="-228600" lvl="8" marL="4114800" algn="l">
              <a:lnSpc>
                <a:spcPct val="120000"/>
              </a:lnSpc>
              <a:spcBef>
                <a:spcPts val="500"/>
              </a:spcBef>
              <a:spcAft>
                <a:spcPts val="0"/>
              </a:spcAft>
              <a:buSzPts val="750"/>
              <a:buNone/>
              <a:defRPr sz="750"/>
            </a:lvl9pPr>
          </a:lstStyle>
          <a:p/>
        </p:txBody>
      </p:sp>
      <p:sp>
        <p:nvSpPr>
          <p:cNvPr id="122" name="Google Shape;122;p17"/>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7"/>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35" name="Shape 135"/>
        <p:cNvGrpSpPr/>
        <p:nvPr/>
      </p:nvGrpSpPr>
      <p:grpSpPr>
        <a:xfrm>
          <a:off x="0" y="0"/>
          <a:ext cx="0" cy="0"/>
          <a:chOff x="0" y="0"/>
          <a:chExt cx="0" cy="0"/>
        </a:xfrm>
      </p:grpSpPr>
      <p:sp>
        <p:nvSpPr>
          <p:cNvPr id="136" name="Google Shape;136;p19"/>
          <p:cNvSpPr txBox="1"/>
          <p:nvPr>
            <p:ph type="title"/>
          </p:nvPr>
        </p:nvSpPr>
        <p:spPr>
          <a:xfrm>
            <a:off x="1444148" y="1129513"/>
            <a:ext cx="3244935"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7" name="Google Shape;137;p19"/>
          <p:cNvSpPr/>
          <p:nvPr>
            <p:ph idx="2" type="pic"/>
          </p:nvPr>
        </p:nvSpPr>
        <p:spPr>
          <a:xfrm>
            <a:off x="5640128" y="1122543"/>
            <a:ext cx="2234998" cy="3866327"/>
          </a:xfrm>
          <a:prstGeom prst="rect">
            <a:avLst/>
          </a:prstGeom>
          <a:solidFill>
            <a:srgbClr val="D8D8D8"/>
          </a:solidFill>
          <a:ln>
            <a:noFill/>
          </a:ln>
        </p:spPr>
      </p:sp>
      <p:sp>
        <p:nvSpPr>
          <p:cNvPr id="138" name="Google Shape;138;p19"/>
          <p:cNvSpPr txBox="1"/>
          <p:nvPr>
            <p:ph idx="1" type="body"/>
          </p:nvPr>
        </p:nvSpPr>
        <p:spPr>
          <a:xfrm>
            <a:off x="1443492" y="3145992"/>
            <a:ext cx="3240286"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050"/>
              <a:buNone/>
              <a:defRPr sz="1050"/>
            </a:lvl2pPr>
            <a:lvl3pPr indent="-228600" lvl="2" marL="1371600" algn="l">
              <a:lnSpc>
                <a:spcPct val="120000"/>
              </a:lnSpc>
              <a:spcBef>
                <a:spcPts val="500"/>
              </a:spcBef>
              <a:spcAft>
                <a:spcPts val="0"/>
              </a:spcAft>
              <a:buSzPts val="900"/>
              <a:buNone/>
              <a:defRPr sz="900"/>
            </a:lvl3pPr>
            <a:lvl4pPr indent="-228600" lvl="3" marL="1828800" algn="l">
              <a:lnSpc>
                <a:spcPct val="120000"/>
              </a:lnSpc>
              <a:spcBef>
                <a:spcPts val="500"/>
              </a:spcBef>
              <a:spcAft>
                <a:spcPts val="0"/>
              </a:spcAft>
              <a:buSzPts val="750"/>
              <a:buNone/>
              <a:defRPr sz="750"/>
            </a:lvl4pPr>
            <a:lvl5pPr indent="-228600" lvl="4" marL="2286000" algn="l">
              <a:lnSpc>
                <a:spcPct val="120000"/>
              </a:lnSpc>
              <a:spcBef>
                <a:spcPts val="500"/>
              </a:spcBef>
              <a:spcAft>
                <a:spcPts val="0"/>
              </a:spcAft>
              <a:buSzPts val="750"/>
              <a:buNone/>
              <a:defRPr sz="750"/>
            </a:lvl5pPr>
            <a:lvl6pPr indent="-228600" lvl="5" marL="2743200" algn="l">
              <a:lnSpc>
                <a:spcPct val="120000"/>
              </a:lnSpc>
              <a:spcBef>
                <a:spcPts val="500"/>
              </a:spcBef>
              <a:spcAft>
                <a:spcPts val="0"/>
              </a:spcAft>
              <a:buSzPts val="750"/>
              <a:buNone/>
              <a:defRPr sz="750"/>
            </a:lvl6pPr>
            <a:lvl7pPr indent="-228600" lvl="6" marL="3200400" algn="l">
              <a:lnSpc>
                <a:spcPct val="120000"/>
              </a:lnSpc>
              <a:spcBef>
                <a:spcPts val="500"/>
              </a:spcBef>
              <a:spcAft>
                <a:spcPts val="0"/>
              </a:spcAft>
              <a:buSzPts val="750"/>
              <a:buNone/>
              <a:defRPr sz="750"/>
            </a:lvl7pPr>
            <a:lvl8pPr indent="-228600" lvl="7" marL="3657600" algn="l">
              <a:lnSpc>
                <a:spcPct val="120000"/>
              </a:lnSpc>
              <a:spcBef>
                <a:spcPts val="500"/>
              </a:spcBef>
              <a:spcAft>
                <a:spcPts val="0"/>
              </a:spcAft>
              <a:buSzPts val="750"/>
              <a:buNone/>
              <a:defRPr sz="750"/>
            </a:lvl8pPr>
            <a:lvl9pPr indent="-228600" lvl="8" marL="4114800" algn="l">
              <a:lnSpc>
                <a:spcPct val="120000"/>
              </a:lnSpc>
              <a:spcBef>
                <a:spcPts val="500"/>
              </a:spcBef>
              <a:spcAft>
                <a:spcPts val="0"/>
              </a:spcAft>
              <a:buSzPts val="750"/>
              <a:buNone/>
              <a:defRPr sz="750"/>
            </a:lvl9pPr>
          </a:lstStyle>
          <a:p/>
        </p:txBody>
      </p:sp>
      <p:sp>
        <p:nvSpPr>
          <p:cNvPr id="139" name="Google Shape;139;p19"/>
          <p:cNvSpPr txBox="1"/>
          <p:nvPr>
            <p:ph idx="10" type="dt"/>
          </p:nvPr>
        </p:nvSpPr>
        <p:spPr>
          <a:xfrm>
            <a:off x="1436687" y="5470525"/>
            <a:ext cx="3252787" cy="3190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9"/>
          <p:cNvSpPr txBox="1"/>
          <p:nvPr>
            <p:ph idx="11" type="ftr"/>
          </p:nvPr>
        </p:nvSpPr>
        <p:spPr>
          <a:xfrm>
            <a:off x="1438275" y="319087"/>
            <a:ext cx="3251200" cy="3206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9"/>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10.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5.xml"/><Relationship Id="rId3"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6.xml"/><Relationship Id="rId3"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7.xml"/><Relationship Id="rId3" Type="http://schemas.openxmlformats.org/officeDocument/2006/relationships/theme" Target="../theme/theme11.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cxnSp>
        <p:nvCxnSpPr>
          <p:cNvPr id="6" name="Google Shape;6;p1"/>
          <p:cNvCxnSpPr/>
          <p:nvPr/>
        </p:nvCxnSpPr>
        <p:spPr>
          <a:xfrm>
            <a:off x="2395537" y="3529012"/>
            <a:ext cx="5619750" cy="0"/>
          </a:xfrm>
          <a:prstGeom prst="straightConnector1">
            <a:avLst/>
          </a:prstGeom>
          <a:noFill/>
          <a:ln cap="flat" cmpd="sng" w="31750">
            <a:solidFill>
              <a:schemeClr val="accent1"/>
            </a:solidFill>
            <a:prstDash val="solid"/>
            <a:miter lim="800000"/>
            <a:headEnd len="med" w="med" type="none"/>
            <a:tailEnd len="med" w="med" type="none"/>
          </a:ln>
        </p:spPr>
      </p:cxnSp>
      <p:sp>
        <p:nvSpPr>
          <p:cNvPr id="7" name="Google Shape;7;p1"/>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8" name="Google Shape;8;p1"/>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9" name="Google Shape;9;p1"/>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cap="none" strike="noStrik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1" type="ftr"/>
          </p:nvPr>
        </p:nvSpPr>
        <p:spPr>
          <a:xfrm>
            <a:off x="2395537" y="328612"/>
            <a:ext cx="308768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2" type="sldNum"/>
          </p:nvPr>
        </p:nvSpPr>
        <p:spPr>
          <a:xfrm>
            <a:off x="1435100" y="798512"/>
            <a:ext cx="80168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5" name="Shape 125"/>
        <p:cNvGrpSpPr/>
        <p:nvPr/>
      </p:nvGrpSpPr>
      <p:grpSpPr>
        <a:xfrm>
          <a:off x="0" y="0"/>
          <a:ext cx="0" cy="0"/>
          <a:chOff x="0" y="0"/>
          <a:chExt cx="0" cy="0"/>
        </a:xfrm>
      </p:grpSpPr>
      <p:grpSp>
        <p:nvGrpSpPr>
          <p:cNvPr id="126" name="Google Shape;126;p18"/>
          <p:cNvGrpSpPr/>
          <p:nvPr/>
        </p:nvGrpSpPr>
        <p:grpSpPr>
          <a:xfrm>
            <a:off x="4995862" y="482600"/>
            <a:ext cx="3511550" cy="5148262"/>
            <a:chOff x="6852919" y="583365"/>
            <a:chExt cx="4681849" cy="5181928"/>
          </a:xfrm>
        </p:grpSpPr>
        <p:sp>
          <p:nvSpPr>
            <p:cNvPr id="127" name="Google Shape;127;p18"/>
            <p:cNvSpPr/>
            <p:nvPr/>
          </p:nvSpPr>
          <p:spPr>
            <a:xfrm>
              <a:off x="6852919" y="583365"/>
              <a:ext cx="4681849"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7273787" y="915806"/>
              <a:ext cx="3844017" cy="4507918"/>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9" name="Google Shape;129;p18"/>
          <p:cNvCxnSpPr/>
          <p:nvPr/>
        </p:nvCxnSpPr>
        <p:spPr>
          <a:xfrm>
            <a:off x="1441450" y="3143250"/>
            <a:ext cx="3241675" cy="0"/>
          </a:xfrm>
          <a:prstGeom prst="straightConnector1">
            <a:avLst/>
          </a:prstGeom>
          <a:noFill/>
          <a:ln cap="flat" cmpd="sng" w="31750">
            <a:solidFill>
              <a:schemeClr val="accent1"/>
            </a:solidFill>
            <a:prstDash val="solid"/>
            <a:miter lim="800000"/>
            <a:headEnd len="med" w="med" type="none"/>
            <a:tailEnd len="med" w="med" type="none"/>
          </a:ln>
        </p:spPr>
      </p:cxnSp>
      <p:sp>
        <p:nvSpPr>
          <p:cNvPr id="130" name="Google Shape;130;p18"/>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131" name="Google Shape;131;p18"/>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32" name="Google Shape;132;p18"/>
          <p:cNvSpPr txBox="1"/>
          <p:nvPr>
            <p:ph idx="10" type="dt"/>
          </p:nvPr>
        </p:nvSpPr>
        <p:spPr>
          <a:xfrm>
            <a:off x="1436687" y="5470525"/>
            <a:ext cx="3252787" cy="31908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3" name="Google Shape;133;p18"/>
          <p:cNvSpPr txBox="1"/>
          <p:nvPr>
            <p:ph idx="11" type="ftr"/>
          </p:nvPr>
        </p:nvSpPr>
        <p:spPr>
          <a:xfrm>
            <a:off x="1438275" y="319087"/>
            <a:ext cx="3251200" cy="3206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4" name="Google Shape;134;p18"/>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2" name="Shape 142"/>
        <p:cNvGrpSpPr/>
        <p:nvPr/>
      </p:nvGrpSpPr>
      <p:grpSpPr>
        <a:xfrm>
          <a:off x="0" y="0"/>
          <a:ext cx="0" cy="0"/>
          <a:chOff x="0" y="0"/>
          <a:chExt cx="0" cy="0"/>
        </a:xfrm>
      </p:grpSpPr>
      <p:cxnSp>
        <p:nvCxnSpPr>
          <p:cNvPr id="143" name="Google Shape;143;p20"/>
          <p:cNvCxnSpPr/>
          <p:nvPr/>
        </p:nvCxnSpPr>
        <p:spPr>
          <a:xfrm>
            <a:off x="1443037" y="1847850"/>
            <a:ext cx="6572250" cy="0"/>
          </a:xfrm>
          <a:prstGeom prst="straightConnector1">
            <a:avLst/>
          </a:prstGeom>
          <a:noFill/>
          <a:ln cap="flat" cmpd="sng" w="31750">
            <a:solidFill>
              <a:schemeClr val="accent1"/>
            </a:solidFill>
            <a:prstDash val="solid"/>
            <a:miter lim="800000"/>
            <a:headEnd len="med" w="med" type="none"/>
            <a:tailEnd len="med" w="med" type="none"/>
          </a:ln>
        </p:spPr>
      </p:cxnSp>
      <p:sp>
        <p:nvSpPr>
          <p:cNvPr id="144" name="Google Shape;144;p20"/>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145" name="Google Shape;145;p20"/>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6" name="Google Shape;146;p20"/>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7" name="Google Shape;147;p20"/>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8" name="Google Shape;148;p20"/>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5" name="Shape 155"/>
        <p:cNvGrpSpPr/>
        <p:nvPr/>
      </p:nvGrpSpPr>
      <p:grpSpPr>
        <a:xfrm>
          <a:off x="0" y="0"/>
          <a:ext cx="0" cy="0"/>
          <a:chOff x="0" y="0"/>
          <a:chExt cx="0" cy="0"/>
        </a:xfrm>
      </p:grpSpPr>
      <p:cxnSp>
        <p:nvCxnSpPr>
          <p:cNvPr id="156" name="Google Shape;156;p22"/>
          <p:cNvCxnSpPr/>
          <p:nvPr/>
        </p:nvCxnSpPr>
        <p:spPr>
          <a:xfrm>
            <a:off x="6918325" y="798512"/>
            <a:ext cx="0" cy="4660900"/>
          </a:xfrm>
          <a:prstGeom prst="straightConnector1">
            <a:avLst/>
          </a:prstGeom>
          <a:noFill/>
          <a:ln cap="flat" cmpd="sng" w="31750">
            <a:solidFill>
              <a:schemeClr val="accent1"/>
            </a:solidFill>
            <a:prstDash val="solid"/>
            <a:miter lim="800000"/>
            <a:headEnd len="med" w="med" type="none"/>
            <a:tailEnd len="med" w="med" type="none"/>
          </a:ln>
        </p:spPr>
      </p:cxnSp>
      <p:sp>
        <p:nvSpPr>
          <p:cNvPr id="157" name="Google Shape;157;p22"/>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158" name="Google Shape;158;p22"/>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59" name="Google Shape;159;p22"/>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0" name="Google Shape;160;p22"/>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1" name="Google Shape;161;p22"/>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 name="Shape 18"/>
        <p:cNvGrpSpPr/>
        <p:nvPr/>
      </p:nvGrpSpPr>
      <p:grpSpPr>
        <a:xfrm>
          <a:off x="0" y="0"/>
          <a:ext cx="0" cy="0"/>
          <a:chOff x="0" y="0"/>
          <a:chExt cx="0" cy="0"/>
        </a:xfrm>
      </p:grpSpPr>
      <p:cxnSp>
        <p:nvCxnSpPr>
          <p:cNvPr id="19" name="Google Shape;19;p3"/>
          <p:cNvCxnSpPr/>
          <p:nvPr/>
        </p:nvCxnSpPr>
        <p:spPr>
          <a:xfrm>
            <a:off x="1443037" y="1847850"/>
            <a:ext cx="6572250" cy="0"/>
          </a:xfrm>
          <a:prstGeom prst="straightConnector1">
            <a:avLst/>
          </a:prstGeom>
          <a:noFill/>
          <a:ln cap="flat" cmpd="sng" w="31750">
            <a:solidFill>
              <a:schemeClr val="accent1"/>
            </a:solidFill>
            <a:prstDash val="solid"/>
            <a:miter lim="800000"/>
            <a:headEnd len="med" w="med" type="none"/>
            <a:tailEnd len="med" w="med" type="none"/>
          </a:ln>
        </p:spPr>
      </p:cxnSp>
      <p:sp>
        <p:nvSpPr>
          <p:cNvPr id="20" name="Google Shape;20;p3"/>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21" name="Google Shape;21;p3"/>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2" name="Google Shape;22;p3"/>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3" name="Google Shape;23;p3"/>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4" name="Google Shape;24;p3"/>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 name="Shape 31"/>
        <p:cNvGrpSpPr/>
        <p:nvPr/>
      </p:nvGrpSpPr>
      <p:grpSpPr>
        <a:xfrm>
          <a:off x="0" y="0"/>
          <a:ext cx="0" cy="0"/>
          <a:chOff x="0" y="0"/>
          <a:chExt cx="0" cy="0"/>
        </a:xfrm>
      </p:grpSpPr>
      <p:cxnSp>
        <p:nvCxnSpPr>
          <p:cNvPr id="32" name="Google Shape;32;p5"/>
          <p:cNvCxnSpPr/>
          <p:nvPr/>
        </p:nvCxnSpPr>
        <p:spPr>
          <a:xfrm>
            <a:off x="1443037" y="1847850"/>
            <a:ext cx="6572250" cy="0"/>
          </a:xfrm>
          <a:prstGeom prst="straightConnector1">
            <a:avLst/>
          </a:prstGeom>
          <a:noFill/>
          <a:ln cap="flat" cmpd="sng" w="31750">
            <a:solidFill>
              <a:schemeClr val="accent1"/>
            </a:solidFill>
            <a:prstDash val="solid"/>
            <a:miter lim="800000"/>
            <a:headEnd len="med" w="med" type="none"/>
            <a:tailEnd len="med" w="med" type="none"/>
          </a:ln>
        </p:spPr>
      </p:cxnSp>
      <p:sp>
        <p:nvSpPr>
          <p:cNvPr id="33" name="Google Shape;33;p5"/>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34" name="Google Shape;34;p5"/>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35" name="Google Shape;35;p5"/>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6" name="Google Shape;36;p5"/>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37" name="Google Shape;37;p5"/>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3" name="Shape 43"/>
        <p:cNvGrpSpPr/>
        <p:nvPr/>
      </p:nvGrpSpPr>
      <p:grpSpPr>
        <a:xfrm>
          <a:off x="0" y="0"/>
          <a:ext cx="0" cy="0"/>
          <a:chOff x="0" y="0"/>
          <a:chExt cx="0" cy="0"/>
        </a:xfrm>
      </p:grpSpPr>
      <p:sp>
        <p:nvSpPr>
          <p:cNvPr id="44" name="Google Shape;44;p7"/>
          <p:cNvSpPr/>
          <p:nvPr/>
        </p:nvSpPr>
        <p:spPr>
          <a:xfrm>
            <a:off x="0" y="2016125"/>
            <a:ext cx="9144000" cy="4079875"/>
          </a:xfrm>
          <a:prstGeom prst="rect">
            <a:avLst/>
          </a:prstGeom>
          <a:gradFill>
            <a:gsLst>
              <a:gs pos="0">
                <a:srgbClr val="DFDBD5">
                  <a:alpha val="0"/>
                </a:srgbClr>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pic>
        <p:nvPicPr>
          <p:cNvPr id="45" name="Google Shape;45;p7"/>
          <p:cNvPicPr preferRelativeResize="0"/>
          <p:nvPr/>
        </p:nvPicPr>
        <p:blipFill rotWithShape="1">
          <a:blip r:embed="rId2">
            <a:alphaModFix/>
          </a:blip>
          <a:srcRect b="-1538" l="12500" r="12500" t="1538"/>
          <a:stretch/>
        </p:blipFill>
        <p:spPr>
          <a:xfrm>
            <a:off x="0" y="6096000"/>
            <a:ext cx="9144000" cy="774700"/>
          </a:xfrm>
          <a:prstGeom prst="rect">
            <a:avLst/>
          </a:prstGeom>
          <a:noFill/>
          <a:ln>
            <a:noFill/>
          </a:ln>
        </p:spPr>
      </p:pic>
      <p:cxnSp>
        <p:nvCxnSpPr>
          <p:cNvPr id="46" name="Google Shape;46;p7"/>
          <p:cNvCxnSpPr/>
          <p:nvPr/>
        </p:nvCxnSpPr>
        <p:spPr>
          <a:xfrm>
            <a:off x="0" y="6100762"/>
            <a:ext cx="9144000" cy="0"/>
          </a:xfrm>
          <a:prstGeom prst="straightConnector1">
            <a:avLst/>
          </a:prstGeom>
          <a:noFill/>
          <a:ln cap="flat" cmpd="sng" w="12700">
            <a:solidFill>
              <a:srgbClr val="000001">
                <a:alpha val="19607"/>
              </a:srgbClr>
            </a:solidFill>
            <a:prstDash val="solid"/>
            <a:miter lim="800000"/>
            <a:headEnd len="med" w="med" type="none"/>
            <a:tailEnd len="med" w="med" type="none"/>
          </a:ln>
        </p:spPr>
      </p:cxnSp>
      <p:sp>
        <p:nvSpPr>
          <p:cNvPr id="47" name="Google Shape;47;p7"/>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48" name="Google Shape;48;p7"/>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49" name="Google Shape;49;p7"/>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0" name="Google Shape;50;p7"/>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51" name="Google Shape;51;p7"/>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2" name="Google Shape;52;p7"/>
          <p:cNvGrpSpPr/>
          <p:nvPr/>
        </p:nvGrpSpPr>
        <p:grpSpPr>
          <a:xfrm>
            <a:off x="381000" y="6400800"/>
            <a:ext cx="8382000" cy="304800"/>
            <a:chOff x="288" y="3408"/>
            <a:chExt cx="5280" cy="192"/>
          </a:xfrm>
        </p:grpSpPr>
        <p:sp>
          <p:nvSpPr>
            <p:cNvPr id="53" name="Google Shape;53;p7"/>
            <p:cNvSpPr txBox="1"/>
            <p:nvPr/>
          </p:nvSpPr>
          <p:spPr>
            <a:xfrm>
              <a:off x="288" y="3408"/>
              <a:ext cx="5280" cy="19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54" name="Google Shape;54;p7"/>
            <p:cNvSpPr txBox="1"/>
            <p:nvPr/>
          </p:nvSpPr>
          <p:spPr>
            <a:xfrm>
              <a:off x="288" y="3408"/>
              <a:ext cx="5269" cy="160"/>
            </a:xfrm>
            <a:prstGeom prst="rect">
              <a:avLst/>
            </a:prstGeom>
            <a:noFill/>
            <a:ln>
              <a:noFill/>
            </a:ln>
          </p:spPr>
          <p:txBody>
            <a:bodyPr anchorCtr="0" anchor="b" bIns="0" lIns="0" spcFirstLastPara="1" rIns="0" wrap="square" tIns="0">
              <a:spAutoFit/>
            </a:bodyPr>
            <a:lstStyle/>
            <a:p>
              <a:pPr indent="0" lvl="0" marL="0" marR="0" rtl="0" algn="l">
                <a:lnSpc>
                  <a:spcPct val="166666"/>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Tan,Steinbach, Kumar 	    	Introduction to Data Mining        		      4/18/2004               </a:t>
              </a:r>
              <a:fld id="{00000000-1234-1234-1234-123412341234}" type="slidenum">
                <a:rPr b="0" i="0" lang="en-US" sz="1200" u="none">
                  <a:solidFill>
                    <a:schemeClr val="dk1"/>
                  </a:solidFill>
                  <a:latin typeface="Arial"/>
                  <a:ea typeface="Arial"/>
                  <a:cs typeface="Arial"/>
                  <a:sym typeface="Arial"/>
                </a:rPr>
                <a:t>‹#›</a:t>
              </a:fld>
              <a:r>
                <a:rPr b="0" i="0" lang="en-US" sz="1200" u="none">
                  <a:solidFill>
                    <a:schemeClr val="dk1"/>
                  </a:solidFill>
                  <a:latin typeface="Arial"/>
                  <a:ea typeface="Arial"/>
                  <a:cs typeface="Arial"/>
                  <a:sym typeface="Arial"/>
                </a:rPr>
                <a:t> </a:t>
              </a:r>
              <a:endParaRPr/>
            </a:p>
          </p:txBody>
        </p:sp>
      </p:grpSp>
      <p:grpSp>
        <p:nvGrpSpPr>
          <p:cNvPr id="55" name="Google Shape;55;p7"/>
          <p:cNvGrpSpPr/>
          <p:nvPr/>
        </p:nvGrpSpPr>
        <p:grpSpPr>
          <a:xfrm>
            <a:off x="304800" y="838200"/>
            <a:ext cx="8534400" cy="152400"/>
            <a:chOff x="264" y="788"/>
            <a:chExt cx="5232" cy="124"/>
          </a:xfrm>
        </p:grpSpPr>
        <p:sp>
          <p:nvSpPr>
            <p:cNvPr id="56" name="Google Shape;56;p7"/>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57" name="Google Shape;57;p7"/>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8" name="Shape 58"/>
        <p:cNvGrpSpPr/>
        <p:nvPr/>
      </p:nvGrpSpPr>
      <p:grpSpPr>
        <a:xfrm>
          <a:off x="0" y="0"/>
          <a:ext cx="0" cy="0"/>
          <a:chOff x="0" y="0"/>
          <a:chExt cx="0" cy="0"/>
        </a:xfrm>
      </p:grpSpPr>
      <p:cxnSp>
        <p:nvCxnSpPr>
          <p:cNvPr id="59" name="Google Shape;59;p8"/>
          <p:cNvCxnSpPr/>
          <p:nvPr/>
        </p:nvCxnSpPr>
        <p:spPr>
          <a:xfrm>
            <a:off x="1443037" y="3805237"/>
            <a:ext cx="5618162" cy="0"/>
          </a:xfrm>
          <a:prstGeom prst="straightConnector1">
            <a:avLst/>
          </a:prstGeom>
          <a:noFill/>
          <a:ln cap="flat" cmpd="sng" w="31750">
            <a:solidFill>
              <a:schemeClr val="accent1"/>
            </a:solidFill>
            <a:prstDash val="solid"/>
            <a:miter lim="800000"/>
            <a:headEnd len="med" w="med" type="none"/>
            <a:tailEnd len="med" w="med" type="none"/>
          </a:ln>
        </p:spPr>
      </p:cxnSp>
      <p:sp>
        <p:nvSpPr>
          <p:cNvPr id="60" name="Google Shape;60;p8"/>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61" name="Google Shape;61;p8"/>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62" name="Google Shape;62;p8"/>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3" name="Google Shape;63;p8"/>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64" name="Google Shape;64;p8"/>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1" name="Shape 71"/>
        <p:cNvGrpSpPr/>
        <p:nvPr/>
      </p:nvGrpSpPr>
      <p:grpSpPr>
        <a:xfrm>
          <a:off x="0" y="0"/>
          <a:ext cx="0" cy="0"/>
          <a:chOff x="0" y="0"/>
          <a:chExt cx="0" cy="0"/>
        </a:xfrm>
      </p:grpSpPr>
      <p:cxnSp>
        <p:nvCxnSpPr>
          <p:cNvPr id="72" name="Google Shape;72;p10"/>
          <p:cNvCxnSpPr/>
          <p:nvPr/>
        </p:nvCxnSpPr>
        <p:spPr>
          <a:xfrm>
            <a:off x="1443037" y="1847850"/>
            <a:ext cx="6572250" cy="0"/>
          </a:xfrm>
          <a:prstGeom prst="straightConnector1">
            <a:avLst/>
          </a:prstGeom>
          <a:noFill/>
          <a:ln cap="flat" cmpd="sng" w="31750">
            <a:solidFill>
              <a:schemeClr val="accent1"/>
            </a:solidFill>
            <a:prstDash val="solid"/>
            <a:miter lim="800000"/>
            <a:headEnd len="med" w="med" type="none"/>
            <a:tailEnd len="med" w="med" type="none"/>
          </a:ln>
        </p:spPr>
      </p:cxnSp>
      <p:sp>
        <p:nvSpPr>
          <p:cNvPr id="73" name="Google Shape;73;p10"/>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74" name="Google Shape;74;p10"/>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75" name="Google Shape;75;p10"/>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76" name="Google Shape;76;p10"/>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77" name="Google Shape;77;p10"/>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5" name="Shape 85"/>
        <p:cNvGrpSpPr/>
        <p:nvPr/>
      </p:nvGrpSpPr>
      <p:grpSpPr>
        <a:xfrm>
          <a:off x="0" y="0"/>
          <a:ext cx="0" cy="0"/>
          <a:chOff x="0" y="0"/>
          <a:chExt cx="0" cy="0"/>
        </a:xfrm>
      </p:grpSpPr>
      <p:cxnSp>
        <p:nvCxnSpPr>
          <p:cNvPr id="86" name="Google Shape;86;p12"/>
          <p:cNvCxnSpPr/>
          <p:nvPr/>
        </p:nvCxnSpPr>
        <p:spPr>
          <a:xfrm>
            <a:off x="1443037" y="1847850"/>
            <a:ext cx="6572250" cy="0"/>
          </a:xfrm>
          <a:prstGeom prst="straightConnector1">
            <a:avLst/>
          </a:prstGeom>
          <a:noFill/>
          <a:ln cap="flat" cmpd="sng" w="31750">
            <a:solidFill>
              <a:schemeClr val="accent1"/>
            </a:solidFill>
            <a:prstDash val="solid"/>
            <a:miter lim="800000"/>
            <a:headEnd len="med" w="med" type="none"/>
            <a:tailEnd len="med" w="med" type="none"/>
          </a:ln>
        </p:spPr>
      </p:cxnSp>
      <p:sp>
        <p:nvSpPr>
          <p:cNvPr id="87" name="Google Shape;87;p12"/>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88" name="Google Shape;88;p12"/>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89" name="Google Shape;89;p12"/>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12"/>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1" name="Google Shape;91;p12"/>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103" name="Google Shape;103;p14"/>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4" name="Google Shape;104;p14"/>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5" name="Google Shape;105;p14"/>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6" name="Google Shape;106;p14"/>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1" name="Shape 111"/>
        <p:cNvGrpSpPr/>
        <p:nvPr/>
      </p:nvGrpSpPr>
      <p:grpSpPr>
        <a:xfrm>
          <a:off x="0" y="0"/>
          <a:ext cx="0" cy="0"/>
          <a:chOff x="0" y="0"/>
          <a:chExt cx="0" cy="0"/>
        </a:xfrm>
      </p:grpSpPr>
      <p:cxnSp>
        <p:nvCxnSpPr>
          <p:cNvPr id="112" name="Google Shape;112;p16"/>
          <p:cNvCxnSpPr/>
          <p:nvPr/>
        </p:nvCxnSpPr>
        <p:spPr>
          <a:xfrm>
            <a:off x="1441450" y="3205162"/>
            <a:ext cx="2424112" cy="0"/>
          </a:xfrm>
          <a:prstGeom prst="straightConnector1">
            <a:avLst/>
          </a:prstGeom>
          <a:noFill/>
          <a:ln cap="flat" cmpd="sng" w="31750">
            <a:solidFill>
              <a:schemeClr val="accent1"/>
            </a:solidFill>
            <a:prstDash val="solid"/>
            <a:miter lim="800000"/>
            <a:headEnd len="med" w="med" type="none"/>
            <a:tailEnd len="med" w="med" type="none"/>
          </a:ln>
        </p:spPr>
      </p:cxnSp>
      <p:sp>
        <p:nvSpPr>
          <p:cNvPr id="113" name="Google Shape;113;p16"/>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1pPr>
            <a:lvl2pPr lvl="1"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2pPr>
            <a:lvl3pPr lvl="2"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3pPr>
            <a:lvl4pPr lvl="3"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4pPr>
            <a:lvl5pPr lvl="4"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5pPr>
            <a:lvl6pPr lvl="5"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6pPr>
            <a:lvl7pPr lvl="6"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7pPr>
            <a:lvl8pPr lvl="7"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8pPr>
            <a:lvl9pPr lvl="8" marR="0" rtl="0" algn="l">
              <a:lnSpc>
                <a:spcPct val="90000"/>
              </a:lnSpc>
              <a:spcBef>
                <a:spcPts val="0"/>
              </a:spcBef>
              <a:spcAft>
                <a:spcPts val="0"/>
              </a:spcAft>
              <a:buSzPts val="1400"/>
              <a:buNone/>
              <a:defRPr b="0" i="0" sz="3200" u="none" cap="none" strike="noStrike">
                <a:solidFill>
                  <a:schemeClr val="dk1"/>
                </a:solidFill>
                <a:latin typeface="Gill Sans"/>
                <a:ea typeface="Gill Sans"/>
                <a:cs typeface="Gill Sans"/>
                <a:sym typeface="Gill Sans"/>
              </a:defRPr>
            </a:lvl9pPr>
          </a:lstStyle>
          <a:p/>
        </p:txBody>
      </p:sp>
      <p:sp>
        <p:nvSpPr>
          <p:cNvPr id="114" name="Google Shape;114;p16"/>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30200" lvl="1" marL="9144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15" name="Google Shape;115;p16"/>
          <p:cNvSpPr txBox="1"/>
          <p:nvPr>
            <p:ph idx="10" type="dt"/>
          </p:nvPr>
        </p:nvSpPr>
        <p:spPr>
          <a:xfrm>
            <a:off x="5646737" y="330200"/>
            <a:ext cx="2368550" cy="3095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898989"/>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6" name="Google Shape;116;p16"/>
          <p:cNvSpPr txBox="1"/>
          <p:nvPr>
            <p:ph idx="11" type="ftr"/>
          </p:nvPr>
        </p:nvSpPr>
        <p:spPr>
          <a:xfrm>
            <a:off x="1443037" y="328612"/>
            <a:ext cx="4033837" cy="30956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7" name="Google Shape;117;p16"/>
          <p:cNvSpPr txBox="1"/>
          <p:nvPr>
            <p:ph idx="12" type="sldNum"/>
          </p:nvPr>
        </p:nvSpPr>
        <p:spPr>
          <a:xfrm>
            <a:off x="487362" y="798512"/>
            <a:ext cx="795337" cy="5048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chemeClr val="accent1"/>
              </a:buClr>
              <a:buSzPts val="2800"/>
              <a:buFont typeface="Gill Sans"/>
              <a:buNone/>
              <a:defRPr b="0" i="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7.jp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24"/>
          <p:cNvSpPr txBox="1"/>
          <p:nvPr>
            <p:ph type="ctrTitle"/>
          </p:nvPr>
        </p:nvSpPr>
        <p:spPr>
          <a:xfrm>
            <a:off x="0" y="381000"/>
            <a:ext cx="9099550" cy="3894137"/>
          </a:xfrm>
          <a:prstGeom prst="rect">
            <a:avLst/>
          </a:prstGeom>
          <a:noFill/>
          <a:ln>
            <a:noFill/>
          </a:ln>
        </p:spPr>
        <p:txBody>
          <a:bodyPr anchorCtr="0" anchor="b" bIns="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Gill Sans"/>
              <a:buNone/>
            </a:pPr>
            <a:r>
              <a:rPr b="1" i="0" lang="en-US" sz="5400" u="none">
                <a:solidFill>
                  <a:schemeClr val="dk1"/>
                </a:solidFill>
                <a:latin typeface="Gill Sans"/>
                <a:ea typeface="Gill Sans"/>
                <a:cs typeface="Gill Sans"/>
                <a:sym typeface="Gill Sans"/>
              </a:rPr>
              <a:t>   PAPER I : </a:t>
            </a:r>
            <a:r>
              <a:rPr b="0" i="0" lang="en-US" sz="5400" u="none">
                <a:solidFill>
                  <a:schemeClr val="dk1"/>
                </a:solidFill>
                <a:latin typeface="Gill Sans"/>
                <a:ea typeface="Gill Sans"/>
                <a:cs typeface="Gill Sans"/>
                <a:sym typeface="Gill Sans"/>
              </a:rPr>
              <a:t>DATA MINING                 UNIT – I</a:t>
            </a:r>
            <a:br>
              <a:rPr b="0" i="0" lang="en-US" sz="5400" u="none">
                <a:solidFill>
                  <a:schemeClr val="dk1"/>
                </a:solidFill>
                <a:latin typeface="Gill Sans"/>
                <a:ea typeface="Gill Sans"/>
                <a:cs typeface="Gill Sans"/>
                <a:sym typeface="Gill Sans"/>
              </a:rPr>
            </a:br>
            <a:r>
              <a:rPr b="0" i="0" lang="en-US" sz="5400" u="none">
                <a:solidFill>
                  <a:schemeClr val="dk1"/>
                </a:solidFill>
                <a:latin typeface="Gill Sans"/>
                <a:ea typeface="Gill Sans"/>
                <a:cs typeface="Gill Sans"/>
                <a:sym typeface="Gill Sans"/>
              </a:rPr>
              <a:t>INTRODUCTION TO DATA MINING</a:t>
            </a:r>
            <a:br>
              <a:rPr b="0" i="0" lang="en-US" sz="5400" u="none">
                <a:solidFill>
                  <a:schemeClr val="dk1"/>
                </a:solidFill>
                <a:latin typeface="Gill Sans"/>
                <a:ea typeface="Gill Sans"/>
                <a:cs typeface="Gill Sans"/>
                <a:sym typeface="Gill Sans"/>
              </a:rPr>
            </a:br>
            <a:endParaRPr/>
          </a:p>
        </p:txBody>
      </p:sp>
      <p:sp>
        <p:nvSpPr>
          <p:cNvPr id="173" name="Google Shape;173;p24"/>
          <p:cNvSpPr txBox="1"/>
          <p:nvPr/>
        </p:nvSpPr>
        <p:spPr>
          <a:xfrm>
            <a:off x="1435100" y="798512"/>
            <a:ext cx="801687" cy="5048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Tahoma"/>
              <a:buNone/>
            </a:pPr>
            <a:fld id="{00000000-1234-1234-1234-123412341234}" type="slidenum">
              <a:rPr b="0" i="0" lang="en-US" sz="1400" u="none" cap="none" strike="noStrike">
                <a:solidFill>
                  <a:schemeClr val="lt2"/>
                </a:solidFill>
                <a:latin typeface="Tahoma"/>
                <a:ea typeface="Tahoma"/>
                <a:cs typeface="Tahoma"/>
                <a:sym typeface="Tahoma"/>
              </a:rPr>
              <a:t>‹#›</a:t>
            </a:fld>
            <a:endParaRPr/>
          </a:p>
        </p:txBody>
      </p:sp>
      <p:sp>
        <p:nvSpPr>
          <p:cNvPr id="174" name="Google Shape;174;p24"/>
          <p:cNvSpPr txBox="1"/>
          <p:nvPr/>
        </p:nvSpPr>
        <p:spPr>
          <a:xfrm>
            <a:off x="2286000" y="4724400"/>
            <a:ext cx="5883275" cy="212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2400"/>
              <a:buFont typeface="Times New Roman"/>
              <a:buNone/>
            </a:pPr>
            <a:r>
              <a:rPr b="1" i="0" lang="en-US" sz="2400" u="none" cap="none" strike="noStrike">
                <a:solidFill>
                  <a:schemeClr val="folHlink"/>
                </a:solidFill>
                <a:latin typeface="Times New Roman"/>
                <a:ea typeface="Times New Roman"/>
                <a:cs typeface="Times New Roman"/>
                <a:sym typeface="Times New Roman"/>
              </a:rPr>
              <a:t>ONLINE / LIVE TEACHING CLASSES</a:t>
            </a:r>
            <a:endParaRPr/>
          </a:p>
          <a:p>
            <a:pPr indent="0" lvl="0" marL="0" marR="0" rtl="0" algn="ctr">
              <a:lnSpc>
                <a:spcPct val="100000"/>
              </a:lnSpc>
              <a:spcBef>
                <a:spcPts val="1200"/>
              </a:spcBef>
              <a:spcAft>
                <a:spcPts val="0"/>
              </a:spcAft>
              <a:buClr>
                <a:srgbClr val="C00000"/>
              </a:buClr>
              <a:buSzPts val="2400"/>
              <a:buFont typeface="Times New Roman"/>
              <a:buNone/>
            </a:pPr>
            <a:r>
              <a:rPr b="1" i="0" lang="en-US" sz="2400" u="none" cap="none" strike="noStrike">
                <a:solidFill>
                  <a:srgbClr val="C00000"/>
                </a:solidFill>
                <a:latin typeface="Times New Roman"/>
                <a:ea typeface="Times New Roman"/>
                <a:cs typeface="Times New Roman"/>
                <a:sym typeface="Times New Roman"/>
              </a:rPr>
              <a:t>SESSION 2021-2022</a:t>
            </a:r>
            <a:endParaRPr b="1" i="0" sz="2400" u="none" cap="none" strike="noStrike">
              <a:solidFill>
                <a:srgbClr val="C00000"/>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4C6E7A"/>
              </a:buClr>
              <a:buSzPts val="2400"/>
              <a:buFont typeface="Times New Roman"/>
              <a:buNone/>
            </a:pPr>
            <a:r>
              <a:rPr b="1" i="0" lang="en-US" sz="2400" u="none" cap="none" strike="noStrike">
                <a:solidFill>
                  <a:srgbClr val="4C6E7A"/>
                </a:solidFill>
                <a:latin typeface="Times New Roman"/>
                <a:ea typeface="Times New Roman"/>
                <a:cs typeface="Times New Roman"/>
                <a:sym typeface="Times New Roman"/>
              </a:rPr>
              <a:t>DATE: 16 February 2022</a:t>
            </a:r>
            <a:endParaRPr b="1" i="0" sz="2400" u="none" cap="none" strike="noStrike">
              <a:solidFill>
                <a:srgbClr val="4C6E7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rgbClr val="4C6E7A"/>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DATA MINING TASKS...</a:t>
            </a:r>
            <a:endParaRPr/>
          </a:p>
        </p:txBody>
      </p:sp>
      <p:sp>
        <p:nvSpPr>
          <p:cNvPr id="264" name="Google Shape;264;p33"/>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Classification [Predictive]</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Clustering [Descriptive]</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Association Rule Discovery [Descriptive]</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Sequential Pattern Discovery [Descriptive]</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Regression [Predictive]</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Deviation Detection [Predictive]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MARKET BASKET DATA</a:t>
            </a:r>
            <a:endParaRPr/>
          </a:p>
        </p:txBody>
      </p:sp>
      <p:graphicFrame>
        <p:nvGraphicFramePr>
          <p:cNvPr id="270" name="Google Shape;270;p34"/>
          <p:cNvGraphicFramePr/>
          <p:nvPr/>
        </p:nvGraphicFramePr>
        <p:xfrm>
          <a:off x="1443037" y="2016125"/>
          <a:ext cx="3000000" cy="3000000"/>
        </p:xfrm>
        <a:graphic>
          <a:graphicData uri="http://schemas.openxmlformats.org/drawingml/2006/table">
            <a:tbl>
              <a:tblPr>
                <a:noFill/>
                <a:tableStyleId>{24E5743C-5133-43AF-9AA0-A54B83B7B690}</a:tableStyleId>
              </a:tblPr>
              <a:tblGrid>
                <a:gridCol w="1985950"/>
                <a:gridCol w="4586275"/>
              </a:tblGrid>
              <a:tr h="396875">
                <a:tc>
                  <a:txBody>
                    <a:bodyPr/>
                    <a:lstStyle/>
                    <a:p>
                      <a:pPr indent="0" lvl="0" marL="0" marR="0" rtl="0" algn="l">
                        <a:spcBef>
                          <a:spcPts val="0"/>
                        </a:spcBef>
                        <a:spcAft>
                          <a:spcPts val="0"/>
                        </a:spcAft>
                        <a:buNone/>
                      </a:pPr>
                      <a:r>
                        <a:t/>
                      </a:r>
                      <a:endParaRPr sz="1350">
                        <a:solidFill>
                          <a:schemeClr val="dk1"/>
                        </a:solidFill>
                        <a:latin typeface="Gill Sans"/>
                        <a:ea typeface="Gill Sans"/>
                        <a:cs typeface="Gill Sans"/>
                        <a:sym typeface="Gill Sans"/>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350">
                        <a:solidFill>
                          <a:schemeClr val="dk1"/>
                        </a:solidFill>
                        <a:latin typeface="Gill Sans"/>
                        <a:ea typeface="Gill Sans"/>
                        <a:cs typeface="Gill Sans"/>
                        <a:sym typeface="Gill Sans"/>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95275">
                <a:tc>
                  <a:txBody>
                    <a:bodyPr/>
                    <a:lstStyle/>
                    <a:p>
                      <a:pPr indent="0" lvl="0" marL="0" marR="0" rtl="0" algn="l">
                        <a:spcBef>
                          <a:spcPts val="0"/>
                        </a:spcBef>
                        <a:spcAft>
                          <a:spcPts val="0"/>
                        </a:spcAft>
                        <a:buNone/>
                      </a:pPr>
                      <a:r>
                        <a:t/>
                      </a:r>
                      <a:endParaRPr sz="1350">
                        <a:solidFill>
                          <a:schemeClr val="dk1"/>
                        </a:solidFill>
                        <a:latin typeface="Gill Sans"/>
                        <a:ea typeface="Gill Sans"/>
                        <a:cs typeface="Gill Sans"/>
                        <a:sym typeface="Gill Sans"/>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c>
                  <a:txBody>
                    <a:bodyPr/>
                    <a:lstStyle/>
                    <a:p>
                      <a:pPr indent="0" lvl="0" marL="0" marR="0" rtl="0" algn="l">
                        <a:spcBef>
                          <a:spcPts val="0"/>
                        </a:spcBef>
                        <a:spcAft>
                          <a:spcPts val="0"/>
                        </a:spcAft>
                        <a:buNone/>
                      </a:pPr>
                      <a:r>
                        <a:t/>
                      </a:r>
                      <a:endParaRPr sz="1350">
                        <a:solidFill>
                          <a:schemeClr val="dk1"/>
                        </a:solidFill>
                        <a:latin typeface="Gill Sans"/>
                        <a:ea typeface="Gill Sans"/>
                        <a:cs typeface="Gill Sans"/>
                        <a:sym typeface="Gill Sans"/>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r>
              <a:tr h="3968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{Coffee,Sugar,Cookies,Salmon}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r>
              <a:tr h="3968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{Bread,Butter,Coffee,Diapers,Milk,Eggs}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r>
              <a:tr h="3952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{Bread,Butter,Salmon,Chicken}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r>
              <a:tr h="3968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{Eggs,Bread,Butter}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r>
              <a:tr h="3952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{Salmon,Diapers,Milk}</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r>
              <a:tr h="3968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7</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{Bread,Tea,Sugar,Eggs}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r>
              <a:tr h="3968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{Coffee,Sugar,Chicken,Eggs}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r>
              <a:tr h="3952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{Bread,Diapers,Milk,Salt}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r>
              <a:tr h="396875">
                <a:tc>
                  <a:txBody>
                    <a:bodyPr/>
                    <a:lstStyle/>
                    <a:p>
                      <a:pPr indent="0" lvl="0" marL="0" marR="0" rtl="0" algn="ctr">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{Tea,Eggs,Cookies,Diapers,Milk}</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3E7E9"/>
                    </a:solidFill>
                  </a:tcPr>
                </a:tc>
              </a:tr>
            </a:tbl>
          </a:graphicData>
        </a:graphic>
      </p:graphicFrame>
      <p:graphicFrame>
        <p:nvGraphicFramePr>
          <p:cNvPr id="271" name="Google Shape;271;p34"/>
          <p:cNvGraphicFramePr/>
          <p:nvPr/>
        </p:nvGraphicFramePr>
        <p:xfrm>
          <a:off x="1443037" y="2016125"/>
          <a:ext cx="3000000" cy="3000000"/>
        </p:xfrm>
        <a:graphic>
          <a:graphicData uri="http://schemas.openxmlformats.org/drawingml/2006/table">
            <a:tbl>
              <a:tblPr>
                <a:noFill/>
                <a:tableStyleId>{24E5743C-5133-43AF-9AA0-A54B83B7B690}</a:tableStyleId>
              </a:tblPr>
              <a:tblGrid>
                <a:gridCol w="1985950"/>
                <a:gridCol w="4586275"/>
              </a:tblGrid>
              <a:tr h="822325">
                <a:tc>
                  <a:txBody>
                    <a:bodyPr/>
                    <a:lstStyle/>
                    <a:p>
                      <a:pPr indent="0" lvl="0" marL="0" marR="0" rtl="0" algn="l">
                        <a:lnSpc>
                          <a:spcPct val="100000"/>
                        </a:lnSpc>
                        <a:spcBef>
                          <a:spcPts val="0"/>
                        </a:spcBef>
                        <a:spcAft>
                          <a:spcPts val="0"/>
                        </a:spcAft>
                        <a:buClr>
                          <a:srgbClr val="FFFFFF"/>
                        </a:buClr>
                        <a:buSzPts val="2000"/>
                        <a:buFont typeface="Times New Roman"/>
                        <a:buNone/>
                      </a:pPr>
                      <a:r>
                        <a:rPr b="1" i="0" lang="en-US" sz="2000" u="none">
                          <a:solidFill>
                            <a:srgbClr val="FFFFFF"/>
                          </a:solidFill>
                          <a:latin typeface="Times New Roman"/>
                          <a:ea typeface="Times New Roman"/>
                          <a:cs typeface="Times New Roman"/>
                          <a:sym typeface="Times New Roman"/>
                        </a:rPr>
                        <a:t>Transaction Id </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Times New Roman"/>
                        <a:buNone/>
                      </a:pPr>
                      <a:r>
                        <a:rPr b="1" i="0" lang="en-US" sz="2400" u="none">
                          <a:solidFill>
                            <a:srgbClr val="FFFFFF"/>
                          </a:solidFill>
                          <a:latin typeface="Times New Roman"/>
                          <a:ea typeface="Times New Roman"/>
                          <a:cs typeface="Times New Roman"/>
                          <a:sym typeface="Times New Roman"/>
                        </a:rPr>
                        <a:t>Items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c>
                  <a:txBody>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{Bread,Butter,Dippers,Milk}</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6CCC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447800" y="215900"/>
            <a:ext cx="65706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CLASSIFICATION: DEFINITION</a:t>
            </a:r>
            <a:endParaRPr/>
          </a:p>
        </p:txBody>
      </p:sp>
      <p:sp>
        <p:nvSpPr>
          <p:cNvPr id="277" name="Google Shape;277;p35"/>
          <p:cNvSpPr txBox="1"/>
          <p:nvPr>
            <p:ph idx="1" type="body"/>
          </p:nvPr>
        </p:nvSpPr>
        <p:spPr>
          <a:xfrm>
            <a:off x="685800" y="1295400"/>
            <a:ext cx="79248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Given a collection of records (</a:t>
            </a:r>
            <a:r>
              <a:rPr b="0" i="1" lang="en-US" sz="2000" u="none">
                <a:solidFill>
                  <a:srgbClr val="CC0000"/>
                </a:solidFill>
                <a:latin typeface="Gill Sans"/>
                <a:ea typeface="Gill Sans"/>
                <a:cs typeface="Gill Sans"/>
                <a:sym typeface="Gill Sans"/>
              </a:rPr>
              <a:t>training set </a:t>
            </a:r>
            <a:r>
              <a:rPr b="0" i="0" lang="en-US" sz="2000" u="none">
                <a:solidFill>
                  <a:schemeClr val="dk1"/>
                </a:solidFill>
                <a:latin typeface="Gill Sans"/>
                <a:ea typeface="Gill Sans"/>
                <a:cs typeface="Gill Sans"/>
                <a:sym typeface="Gill Sans"/>
              </a:rPr>
              <a:t>)</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Each record contains a set of </a:t>
            </a:r>
            <a:r>
              <a:rPr b="0" i="1" lang="en-US" sz="2400" u="none" cap="none" strike="noStrike">
                <a:solidFill>
                  <a:srgbClr val="CC0000"/>
                </a:solidFill>
                <a:latin typeface="Gill Sans"/>
                <a:ea typeface="Gill Sans"/>
                <a:cs typeface="Gill Sans"/>
                <a:sym typeface="Gill Sans"/>
              </a:rPr>
              <a:t>attributes</a:t>
            </a:r>
            <a:r>
              <a:rPr b="0" i="0" lang="en-US" sz="2400" u="none" cap="none" strike="noStrike">
                <a:solidFill>
                  <a:schemeClr val="dk1"/>
                </a:solidFill>
                <a:latin typeface="Gill Sans"/>
                <a:ea typeface="Gill Sans"/>
                <a:cs typeface="Gill Sans"/>
                <a:sym typeface="Gill Sans"/>
              </a:rPr>
              <a:t>, one of the attributes is the </a:t>
            </a:r>
            <a:r>
              <a:rPr b="0" i="1" lang="en-US" sz="2400" u="none" cap="none" strike="noStrike">
                <a:solidFill>
                  <a:srgbClr val="CC0000"/>
                </a:solidFill>
                <a:latin typeface="Gill Sans"/>
                <a:ea typeface="Gill Sans"/>
                <a:cs typeface="Gill Sans"/>
                <a:sym typeface="Gill Sans"/>
              </a:rPr>
              <a:t>class</a:t>
            </a:r>
            <a:r>
              <a:rPr b="0" i="0" lang="en-US" sz="2400" u="none" cap="none" strike="noStrike">
                <a:solidFill>
                  <a:schemeClr val="dk1"/>
                </a:solidFill>
                <a:latin typeface="Gill Sans"/>
                <a:ea typeface="Gill Sans"/>
                <a:cs typeface="Gill Sans"/>
                <a:sym typeface="Gill Sans"/>
              </a:rPr>
              <a:t>.</a:t>
            </a:r>
            <a:endParaRPr b="0" i="0" sz="1600" u="none" cap="none" strike="noStrike">
              <a:solidFill>
                <a:schemeClr val="dk1"/>
              </a:solidFill>
              <a:latin typeface="Gill Sans"/>
              <a:ea typeface="Gill Sans"/>
              <a:cs typeface="Gill Sans"/>
              <a:sym typeface="Gill Sans"/>
            </a:endParaRPr>
          </a:p>
          <a:p>
            <a:pPr indent="-342900" lvl="0" marL="342900" marR="0" rtl="0" algn="l">
              <a:lnSpc>
                <a:spcPct val="9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Find a </a:t>
            </a:r>
            <a:r>
              <a:rPr b="0" i="1" lang="en-US" sz="2000" u="none">
                <a:solidFill>
                  <a:srgbClr val="CC0000"/>
                </a:solidFill>
                <a:latin typeface="Gill Sans"/>
                <a:ea typeface="Gill Sans"/>
                <a:cs typeface="Gill Sans"/>
                <a:sym typeface="Gill Sans"/>
              </a:rPr>
              <a:t>model</a:t>
            </a:r>
            <a:r>
              <a:rPr b="0" i="0" lang="en-US" sz="2000" u="none">
                <a:solidFill>
                  <a:schemeClr val="dk1"/>
                </a:solidFill>
                <a:latin typeface="Gill Sans"/>
                <a:ea typeface="Gill Sans"/>
                <a:cs typeface="Gill Sans"/>
                <a:sym typeface="Gill Sans"/>
              </a:rPr>
              <a:t>  for class attribute as a function of the values of other attributes.</a:t>
            </a:r>
            <a:endParaRPr/>
          </a:p>
          <a:p>
            <a:pPr indent="-342900" lvl="0" marL="342900" marR="0" rtl="0" algn="l">
              <a:lnSpc>
                <a:spcPct val="9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Goal: </a:t>
            </a:r>
            <a:r>
              <a:rPr b="0" i="0" lang="en-US" sz="2000" u="sng">
                <a:solidFill>
                  <a:schemeClr val="dk1"/>
                </a:solidFill>
                <a:latin typeface="Gill Sans"/>
                <a:ea typeface="Gill Sans"/>
                <a:cs typeface="Gill Sans"/>
                <a:sym typeface="Gill Sans"/>
              </a:rPr>
              <a:t>previously unseen</a:t>
            </a:r>
            <a:r>
              <a:rPr b="0" i="0" lang="en-US" sz="2000" u="none">
                <a:solidFill>
                  <a:schemeClr val="dk1"/>
                </a:solidFill>
                <a:latin typeface="Gill Sans"/>
                <a:ea typeface="Gill Sans"/>
                <a:cs typeface="Gill Sans"/>
                <a:sym typeface="Gill Sans"/>
              </a:rPr>
              <a:t> records should be assigned a class as accurately as possible.</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A </a:t>
            </a:r>
            <a:r>
              <a:rPr b="0" i="1" lang="en-US" sz="2400" u="none" cap="none" strike="noStrike">
                <a:solidFill>
                  <a:srgbClr val="CC0000"/>
                </a:solidFill>
                <a:latin typeface="Gill Sans"/>
                <a:ea typeface="Gill Sans"/>
                <a:cs typeface="Gill Sans"/>
                <a:sym typeface="Gill Sans"/>
              </a:rPr>
              <a:t>test set</a:t>
            </a:r>
            <a:r>
              <a:rPr b="0" i="0" lang="en-US" sz="2400" u="none" cap="none" strike="noStrike">
                <a:solidFill>
                  <a:schemeClr val="dk1"/>
                </a:solidFill>
                <a:latin typeface="Gill Sans"/>
                <a:ea typeface="Gill Sans"/>
                <a:cs typeface="Gill Sans"/>
                <a:sym typeface="Gill Sans"/>
              </a:rPr>
              <a:t> is used to determine the accuracy of the model. Usually, the given data set is divided into training and test sets, with training set used to build the model and test set used to validate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735137" y="204787"/>
            <a:ext cx="65706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CLASSIFICATION EXAMPLE</a:t>
            </a:r>
            <a:endParaRPr/>
          </a:p>
        </p:txBody>
      </p:sp>
      <p:pic>
        <p:nvPicPr>
          <p:cNvPr id="283" name="Google Shape;283;p36"/>
          <p:cNvPicPr preferRelativeResize="0"/>
          <p:nvPr/>
        </p:nvPicPr>
        <p:blipFill rotWithShape="1">
          <a:blip r:embed="rId3">
            <a:alphaModFix/>
          </a:blip>
          <a:srcRect b="0" l="0" r="0" t="0"/>
          <a:stretch/>
        </p:blipFill>
        <p:spPr>
          <a:xfrm>
            <a:off x="228600" y="2057400"/>
            <a:ext cx="3565525" cy="3687762"/>
          </a:xfrm>
          <a:prstGeom prst="rect">
            <a:avLst/>
          </a:prstGeom>
          <a:noFill/>
          <a:ln>
            <a:noFill/>
          </a:ln>
        </p:spPr>
      </p:pic>
      <p:sp>
        <p:nvSpPr>
          <p:cNvPr id="284" name="Google Shape;284;p36"/>
          <p:cNvSpPr txBox="1"/>
          <p:nvPr/>
        </p:nvSpPr>
        <p:spPr>
          <a:xfrm rot="-2460000">
            <a:off x="838200" y="14335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0" i="0" lang="en-US" sz="1600" u="none">
                <a:solidFill>
                  <a:srgbClr val="006600"/>
                </a:solidFill>
                <a:latin typeface="Arial"/>
                <a:ea typeface="Arial"/>
                <a:cs typeface="Arial"/>
                <a:sym typeface="Arial"/>
              </a:rPr>
              <a:t>categorical</a:t>
            </a:r>
            <a:endParaRPr/>
          </a:p>
        </p:txBody>
      </p:sp>
      <p:sp>
        <p:nvSpPr>
          <p:cNvPr id="285" name="Google Shape;285;p36"/>
          <p:cNvSpPr txBox="1"/>
          <p:nvPr/>
        </p:nvSpPr>
        <p:spPr>
          <a:xfrm rot="-2460000">
            <a:off x="1600200" y="14335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0" i="0" lang="en-US" sz="1600" u="none">
                <a:solidFill>
                  <a:srgbClr val="006600"/>
                </a:solidFill>
                <a:latin typeface="Arial"/>
                <a:ea typeface="Arial"/>
                <a:cs typeface="Arial"/>
                <a:sym typeface="Arial"/>
              </a:rPr>
              <a:t>categorical</a:t>
            </a:r>
            <a:endParaRPr/>
          </a:p>
        </p:txBody>
      </p:sp>
      <p:sp>
        <p:nvSpPr>
          <p:cNvPr id="286" name="Google Shape;286;p36"/>
          <p:cNvSpPr txBox="1"/>
          <p:nvPr/>
        </p:nvSpPr>
        <p:spPr>
          <a:xfrm rot="-2460000">
            <a:off x="2362200" y="1433512"/>
            <a:ext cx="12779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0" i="0" lang="en-US" sz="1600" u="none">
                <a:solidFill>
                  <a:srgbClr val="006600"/>
                </a:solidFill>
                <a:latin typeface="Arial"/>
                <a:ea typeface="Arial"/>
                <a:cs typeface="Arial"/>
                <a:sym typeface="Arial"/>
              </a:rPr>
              <a:t>continuous</a:t>
            </a:r>
            <a:endParaRPr/>
          </a:p>
        </p:txBody>
      </p:sp>
      <p:sp>
        <p:nvSpPr>
          <p:cNvPr id="287" name="Google Shape;287;p36"/>
          <p:cNvSpPr txBox="1"/>
          <p:nvPr/>
        </p:nvSpPr>
        <p:spPr>
          <a:xfrm rot="-2460000">
            <a:off x="3124200" y="1662112"/>
            <a:ext cx="6921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0" i="0" lang="en-US" sz="1600" u="none">
                <a:solidFill>
                  <a:srgbClr val="006600"/>
                </a:solidFill>
                <a:latin typeface="Arial"/>
                <a:ea typeface="Arial"/>
                <a:cs typeface="Arial"/>
                <a:sym typeface="Arial"/>
              </a:rPr>
              <a:t>class</a:t>
            </a:r>
            <a:endParaRPr/>
          </a:p>
        </p:txBody>
      </p:sp>
      <p:pic>
        <p:nvPicPr>
          <p:cNvPr id="288" name="Google Shape;288;p36"/>
          <p:cNvPicPr preferRelativeResize="0"/>
          <p:nvPr/>
        </p:nvPicPr>
        <p:blipFill rotWithShape="1">
          <a:blip r:embed="rId4">
            <a:alphaModFix/>
          </a:blip>
          <a:srcRect b="0" l="0" r="0" t="0"/>
          <a:stretch/>
        </p:blipFill>
        <p:spPr>
          <a:xfrm>
            <a:off x="4267200" y="2043112"/>
            <a:ext cx="2994025" cy="2646362"/>
          </a:xfrm>
          <a:prstGeom prst="rect">
            <a:avLst/>
          </a:prstGeom>
          <a:noFill/>
          <a:ln>
            <a:noFill/>
          </a:ln>
        </p:spPr>
      </p:pic>
      <p:grpSp>
        <p:nvGrpSpPr>
          <p:cNvPr id="289" name="Google Shape;289;p36"/>
          <p:cNvGrpSpPr/>
          <p:nvPr/>
        </p:nvGrpSpPr>
        <p:grpSpPr>
          <a:xfrm>
            <a:off x="7696200" y="3948112"/>
            <a:ext cx="990600" cy="685800"/>
            <a:chOff x="4944" y="2736"/>
            <a:chExt cx="624" cy="432"/>
          </a:xfrm>
        </p:grpSpPr>
        <p:sp>
          <p:nvSpPr>
            <p:cNvPr id="290" name="Google Shape;290;p36"/>
            <p:cNvSpPr/>
            <p:nvPr/>
          </p:nvSpPr>
          <p:spPr>
            <a:xfrm>
              <a:off x="4944" y="2736"/>
              <a:ext cx="624" cy="432"/>
            </a:xfrm>
            <a:prstGeom prst="can">
              <a:avLst>
                <a:gd fmla="val 25000" name="adj"/>
              </a:avLst>
            </a:prstGeom>
            <a:solidFill>
              <a:srgbClr val="CCCCFF"/>
            </a:solidFill>
            <a:ln cap="flat" cmpd="sng" w="127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91" name="Google Shape;291;p36"/>
            <p:cNvSpPr txBox="1"/>
            <p:nvPr/>
          </p:nvSpPr>
          <p:spPr>
            <a:xfrm>
              <a:off x="5086" y="2856"/>
              <a:ext cx="345" cy="299"/>
            </a:xfrm>
            <a:prstGeom prst="rect">
              <a:avLst/>
            </a:prstGeom>
            <a:solidFill>
              <a:srgbClr val="CCCCFF"/>
            </a:solid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rgbClr val="0000CC"/>
                </a:buClr>
                <a:buSzPts val="1400"/>
                <a:buFont typeface="Arial"/>
                <a:buNone/>
              </a:pPr>
              <a:r>
                <a:rPr b="0" i="0" lang="en-US" sz="1400" u="none">
                  <a:solidFill>
                    <a:srgbClr val="0000CC"/>
                  </a:solidFill>
                  <a:latin typeface="Arial"/>
                  <a:ea typeface="Arial"/>
                  <a:cs typeface="Arial"/>
                  <a:sym typeface="Arial"/>
                </a:rPr>
                <a:t>Test</a:t>
              </a:r>
              <a:endParaRPr/>
            </a:p>
            <a:p>
              <a:pPr indent="-342900" lvl="0" marL="342900" marR="0" rtl="0" algn="ctr">
                <a:lnSpc>
                  <a:spcPct val="80000"/>
                </a:lnSpc>
                <a:spcBef>
                  <a:spcPts val="280"/>
                </a:spcBef>
                <a:spcAft>
                  <a:spcPts val="0"/>
                </a:spcAft>
                <a:buClr>
                  <a:srgbClr val="0000CC"/>
                </a:buClr>
                <a:buSzPts val="1400"/>
                <a:buFont typeface="Arial"/>
                <a:buNone/>
              </a:pPr>
              <a:r>
                <a:rPr b="0" i="0" lang="en-US" sz="1400" u="none">
                  <a:solidFill>
                    <a:srgbClr val="0000CC"/>
                  </a:solidFill>
                  <a:latin typeface="Arial"/>
                  <a:ea typeface="Arial"/>
                  <a:cs typeface="Arial"/>
                  <a:sym typeface="Arial"/>
                </a:rPr>
                <a:t>Set</a:t>
              </a:r>
              <a:endParaRPr/>
            </a:p>
          </p:txBody>
        </p:sp>
      </p:grpSp>
      <p:sp>
        <p:nvSpPr>
          <p:cNvPr id="292" name="Google Shape;292;p36"/>
          <p:cNvSpPr/>
          <p:nvPr/>
        </p:nvSpPr>
        <p:spPr>
          <a:xfrm>
            <a:off x="3886200" y="5091112"/>
            <a:ext cx="990600" cy="685800"/>
          </a:xfrm>
          <a:prstGeom prst="can">
            <a:avLst>
              <a:gd fmla="val 5412" name="adj"/>
            </a:avLst>
          </a:prstGeom>
          <a:solidFill>
            <a:schemeClr val="accent2"/>
          </a:solidFill>
          <a:ln cap="flat" cmpd="sng" w="127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93" name="Google Shape;293;p36"/>
          <p:cNvSpPr txBox="1"/>
          <p:nvPr/>
        </p:nvSpPr>
        <p:spPr>
          <a:xfrm>
            <a:off x="3886200" y="5238750"/>
            <a:ext cx="1042987" cy="5318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Training </a:t>
            </a:r>
            <a:endParaRPr/>
          </a:p>
          <a:p>
            <a:pPr indent="-342900" lvl="0" marL="342900" marR="0" rtl="0" algn="ctr">
              <a:lnSpc>
                <a:spcPct val="80000"/>
              </a:lnSpc>
              <a:spcBef>
                <a:spcPts val="320"/>
              </a:spcBef>
              <a:spcAft>
                <a:spcPts val="0"/>
              </a:spcAft>
              <a:buClr>
                <a:schemeClr val="dk2"/>
              </a:buClr>
              <a:buSzPts val="1600"/>
              <a:buFont typeface="Arial"/>
              <a:buNone/>
            </a:pPr>
            <a:r>
              <a:rPr b="0" i="0" lang="en-US" sz="1600" u="none">
                <a:solidFill>
                  <a:schemeClr val="dk2"/>
                </a:solidFill>
                <a:latin typeface="Arial"/>
                <a:ea typeface="Arial"/>
                <a:cs typeface="Arial"/>
                <a:sym typeface="Arial"/>
              </a:rPr>
              <a:t>Set</a:t>
            </a:r>
            <a:endParaRPr/>
          </a:p>
        </p:txBody>
      </p:sp>
      <p:grpSp>
        <p:nvGrpSpPr>
          <p:cNvPr id="294" name="Google Shape;294;p36"/>
          <p:cNvGrpSpPr/>
          <p:nvPr/>
        </p:nvGrpSpPr>
        <p:grpSpPr>
          <a:xfrm>
            <a:off x="7637462" y="5086350"/>
            <a:ext cx="1125537" cy="690562"/>
            <a:chOff x="3360" y="2880"/>
            <a:chExt cx="672" cy="415"/>
          </a:xfrm>
        </p:grpSpPr>
        <p:sp>
          <p:nvSpPr>
            <p:cNvPr id="295" name="Google Shape;295;p36"/>
            <p:cNvSpPr/>
            <p:nvPr/>
          </p:nvSpPr>
          <p:spPr>
            <a:xfrm>
              <a:off x="3360" y="2880"/>
              <a:ext cx="672" cy="415"/>
            </a:xfrm>
            <a:prstGeom prst="flowChartMultidocument">
              <a:avLst/>
            </a:prstGeom>
            <a:solidFill>
              <a:srgbClr val="00E0CB"/>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96" name="Google Shape;296;p36"/>
            <p:cNvSpPr txBox="1"/>
            <p:nvPr/>
          </p:nvSpPr>
          <p:spPr>
            <a:xfrm>
              <a:off x="3392" y="2978"/>
              <a:ext cx="547" cy="239"/>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Model</a:t>
              </a:r>
              <a:endParaRPr/>
            </a:p>
          </p:txBody>
        </p:sp>
      </p:grpSp>
      <p:sp>
        <p:nvSpPr>
          <p:cNvPr id="297" name="Google Shape;297;p36"/>
          <p:cNvSpPr/>
          <p:nvPr/>
        </p:nvSpPr>
        <p:spPr>
          <a:xfrm>
            <a:off x="5486400" y="4938712"/>
            <a:ext cx="1447800" cy="995362"/>
          </a:xfrm>
          <a:prstGeom prst="bevel">
            <a:avLst>
              <a:gd fmla="val 12500" name="adj"/>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98" name="Google Shape;298;p36"/>
          <p:cNvSpPr txBox="1"/>
          <p:nvPr/>
        </p:nvSpPr>
        <p:spPr>
          <a:xfrm>
            <a:off x="5562600" y="5014912"/>
            <a:ext cx="1325562" cy="76200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Learn </a:t>
            </a:r>
            <a:endParaRPr/>
          </a:p>
          <a:p>
            <a:pPr indent="-342900" lvl="0" marL="342900" marR="0" rtl="0" algn="ctr">
              <a:lnSpc>
                <a:spcPct val="10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Classifier</a:t>
            </a:r>
            <a:endParaRPr/>
          </a:p>
        </p:txBody>
      </p:sp>
      <p:sp>
        <p:nvSpPr>
          <p:cNvPr id="299" name="Google Shape;299;p36"/>
          <p:cNvSpPr/>
          <p:nvPr/>
        </p:nvSpPr>
        <p:spPr>
          <a:xfrm>
            <a:off x="4987925" y="5349875"/>
            <a:ext cx="484187" cy="141287"/>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00" name="Google Shape;300;p36"/>
          <p:cNvSpPr/>
          <p:nvPr/>
        </p:nvSpPr>
        <p:spPr>
          <a:xfrm>
            <a:off x="7010400" y="5314950"/>
            <a:ext cx="484187" cy="141287"/>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01" name="Google Shape;301;p36"/>
          <p:cNvSpPr/>
          <p:nvPr/>
        </p:nvSpPr>
        <p:spPr>
          <a:xfrm rot="5400000">
            <a:off x="8073231" y="4790281"/>
            <a:ext cx="312737" cy="152400"/>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cxnSp>
        <p:nvCxnSpPr>
          <p:cNvPr id="302" name="Google Shape;302;p36"/>
          <p:cNvCxnSpPr/>
          <p:nvPr/>
        </p:nvCxnSpPr>
        <p:spPr>
          <a:xfrm>
            <a:off x="3657600" y="4481512"/>
            <a:ext cx="30480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303" name="Google Shape;303;p36"/>
          <p:cNvCxnSpPr/>
          <p:nvPr/>
        </p:nvCxnSpPr>
        <p:spPr>
          <a:xfrm>
            <a:off x="7315200" y="3414712"/>
            <a:ext cx="304800" cy="609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1447800" y="250825"/>
            <a:ext cx="723900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CLASSIFICATION: APPLICATION 1</a:t>
            </a:r>
            <a:endParaRPr/>
          </a:p>
        </p:txBody>
      </p:sp>
      <p:sp>
        <p:nvSpPr>
          <p:cNvPr id="309" name="Google Shape;309;p37"/>
          <p:cNvSpPr txBox="1"/>
          <p:nvPr>
            <p:ph idx="1" type="body"/>
          </p:nvPr>
        </p:nvSpPr>
        <p:spPr>
          <a:xfrm>
            <a:off x="457200" y="1295400"/>
            <a:ext cx="8178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1"/>
              </a:buClr>
              <a:buSzPts val="2400"/>
              <a:buFont typeface="Arial"/>
              <a:buChar char="•"/>
            </a:pPr>
            <a:r>
              <a:rPr b="0" i="0" lang="en-US" sz="2400" u="none">
                <a:solidFill>
                  <a:schemeClr val="dk1"/>
                </a:solidFill>
                <a:latin typeface="Gill Sans"/>
                <a:ea typeface="Gill Sans"/>
                <a:cs typeface="Gill Sans"/>
                <a:sym typeface="Gill Sans"/>
              </a:rPr>
              <a:t>Direct Marketing</a:t>
            </a:r>
            <a:endParaRPr/>
          </a:p>
          <a:p>
            <a:pPr indent="-285750" lvl="1" marL="742950" marR="0" rtl="0" algn="l">
              <a:lnSpc>
                <a:spcPct val="12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Goal: Reduce cost of mailing by </a:t>
            </a:r>
            <a:r>
              <a:rPr b="0" i="1" lang="en-US" sz="2400" u="none" cap="none" strike="noStrike">
                <a:solidFill>
                  <a:srgbClr val="FF0066"/>
                </a:solidFill>
                <a:latin typeface="Gill Sans"/>
                <a:ea typeface="Gill Sans"/>
                <a:cs typeface="Gill Sans"/>
                <a:sym typeface="Gill Sans"/>
              </a:rPr>
              <a:t>targeting</a:t>
            </a:r>
            <a:r>
              <a:rPr b="0" i="0" lang="en-US" sz="2400" u="none" cap="none" strike="noStrike">
                <a:solidFill>
                  <a:schemeClr val="dk1"/>
                </a:solidFill>
                <a:latin typeface="Gill Sans"/>
                <a:ea typeface="Gill Sans"/>
                <a:cs typeface="Gill Sans"/>
                <a:sym typeface="Gill Sans"/>
              </a:rPr>
              <a:t> a set of consumers likely to buy a new cell-phone product.</a:t>
            </a:r>
            <a:endParaRPr/>
          </a:p>
          <a:p>
            <a:pPr indent="-285750" lvl="1" marL="742950" marR="0" rtl="0" algn="l">
              <a:lnSpc>
                <a:spcPct val="12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Approach:</a:t>
            </a:r>
            <a:endParaRPr/>
          </a:p>
          <a:p>
            <a:pPr indent="-228600" lvl="2" marL="11430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Use the data for a similar product introduced before. </a:t>
            </a:r>
            <a:endParaRPr/>
          </a:p>
          <a:p>
            <a:pPr indent="-228600" lvl="2" marL="11430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We know which customers decided to buy and which decided otherwise. This </a:t>
            </a:r>
            <a:r>
              <a:rPr b="0" i="1" lang="en-US" sz="2000" u="none" cap="none" strike="noStrike">
                <a:solidFill>
                  <a:srgbClr val="0000FF"/>
                </a:solidFill>
                <a:latin typeface="Gill Sans"/>
                <a:ea typeface="Gill Sans"/>
                <a:cs typeface="Gill Sans"/>
                <a:sym typeface="Gill Sans"/>
              </a:rPr>
              <a:t>{buy, don’t buy}</a:t>
            </a:r>
            <a:r>
              <a:rPr b="0" i="0" lang="en-US" sz="2000" u="none" cap="none" strike="noStrike">
                <a:solidFill>
                  <a:schemeClr val="dk1"/>
                </a:solidFill>
                <a:latin typeface="Gill Sans"/>
                <a:ea typeface="Gill Sans"/>
                <a:cs typeface="Gill Sans"/>
                <a:sym typeface="Gill Sans"/>
              </a:rPr>
              <a:t> decision forms the </a:t>
            </a:r>
            <a:r>
              <a:rPr b="0" i="1" lang="en-US" sz="2000" u="none" cap="none" strike="noStrike">
                <a:solidFill>
                  <a:srgbClr val="0000FF"/>
                </a:solidFill>
                <a:latin typeface="Gill Sans"/>
                <a:ea typeface="Gill Sans"/>
                <a:cs typeface="Gill Sans"/>
                <a:sym typeface="Gill Sans"/>
              </a:rPr>
              <a:t>class attribute</a:t>
            </a:r>
            <a:r>
              <a:rPr b="0" i="0" lang="en-US" sz="2000" u="none" cap="none" strike="noStrike">
                <a:solidFill>
                  <a:schemeClr val="dk1"/>
                </a:solidFill>
                <a:latin typeface="Gill Sans"/>
                <a:ea typeface="Gill Sans"/>
                <a:cs typeface="Gill Sans"/>
                <a:sym typeface="Gill Sans"/>
              </a:rPr>
              <a:t>.</a:t>
            </a:r>
            <a:endParaRPr/>
          </a:p>
          <a:p>
            <a:pPr indent="-228600" lvl="2" marL="11430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Collect various demographic, lifestyle, and company-interaction related information about all such customers.</a:t>
            </a:r>
            <a:endParaRPr/>
          </a:p>
          <a:p>
            <a:pPr indent="-228600" lvl="3" marL="1600200" marR="0" rtl="0" algn="l">
              <a:lnSpc>
                <a:spcPct val="120000"/>
              </a:lnSpc>
              <a:spcBef>
                <a:spcPts val="50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Type of business, where they stay, how much they earn, etc.</a:t>
            </a:r>
            <a:endParaRPr/>
          </a:p>
          <a:p>
            <a:pPr indent="-228600" lvl="2" marL="11430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Use this information as input attributes to learn a classifier model.</a:t>
            </a:r>
            <a:endParaRPr/>
          </a:p>
        </p:txBody>
      </p:sp>
      <p:sp>
        <p:nvSpPr>
          <p:cNvPr id="310" name="Google Shape;310;p37"/>
          <p:cNvSpPr txBox="1"/>
          <p:nvPr/>
        </p:nvSpPr>
        <p:spPr>
          <a:xfrm>
            <a:off x="5029200" y="6019800"/>
            <a:ext cx="35258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From [Berry &amp; Linoff] Data Mining Techniques, 1997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1143000" y="341312"/>
            <a:ext cx="769620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CLASSIFICATION: APPLICATION 2</a:t>
            </a:r>
            <a:endParaRPr/>
          </a:p>
        </p:txBody>
      </p:sp>
      <p:sp>
        <p:nvSpPr>
          <p:cNvPr id="316" name="Google Shape;316;p38"/>
          <p:cNvSpPr txBox="1"/>
          <p:nvPr>
            <p:ph idx="1" type="body"/>
          </p:nvPr>
        </p:nvSpPr>
        <p:spPr>
          <a:xfrm>
            <a:off x="457200" y="1295400"/>
            <a:ext cx="8178800" cy="4171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400"/>
              <a:buFont typeface="Arial"/>
              <a:buChar char="•"/>
            </a:pPr>
            <a:r>
              <a:rPr b="0" i="0" lang="en-US" sz="2400" u="none">
                <a:solidFill>
                  <a:schemeClr val="dk1"/>
                </a:solidFill>
                <a:latin typeface="Gill Sans"/>
                <a:ea typeface="Gill Sans"/>
                <a:cs typeface="Gill Sans"/>
                <a:sym typeface="Gill Sans"/>
              </a:rPr>
              <a:t>Fraud Detection</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Goal: Predict fraudulent cases in credit card transactions.</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Approach:</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Use credit card transactions and the information on its account-holder as attributes.</a:t>
            </a:r>
            <a:endParaRPr/>
          </a:p>
          <a:p>
            <a:pPr indent="-228600" lvl="3" marL="1600200" marR="0" rtl="0" algn="l">
              <a:lnSpc>
                <a:spcPct val="90000"/>
              </a:lnSpc>
              <a:spcBef>
                <a:spcPts val="500"/>
              </a:spcBef>
              <a:spcAft>
                <a:spcPts val="0"/>
              </a:spcAft>
              <a:buClr>
                <a:schemeClr val="accent1"/>
              </a:buClr>
              <a:buSzPts val="1800"/>
              <a:buFont typeface="Arial"/>
              <a:buChar char="•"/>
            </a:pPr>
            <a:r>
              <a:rPr b="0" i="0" lang="en-US" sz="1800" u="none" cap="none" strike="noStrike">
                <a:solidFill>
                  <a:schemeClr val="dk1"/>
                </a:solidFill>
                <a:latin typeface="Gill Sans"/>
                <a:ea typeface="Gill Sans"/>
                <a:cs typeface="Gill Sans"/>
                <a:sym typeface="Gill Sans"/>
              </a:rPr>
              <a:t>When does a customer buy, what does he buy, how often he pays on time, etc</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Label past transactions as fraud or fair transactions. This forms the class attribute.</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Learn a model for the class of the transactions.</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Use this model to detect fraud by observing credit card transactions on an account.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443037" y="804862"/>
            <a:ext cx="73199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CLASSIFICATION: APPLICATION 3</a:t>
            </a:r>
            <a:endParaRPr/>
          </a:p>
        </p:txBody>
      </p:sp>
      <p:sp>
        <p:nvSpPr>
          <p:cNvPr id="322" name="Google Shape;322;p39"/>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Customer Attrition/Churn:</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Goal: To predict whether a customer is likely to be lost to a competitor.</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Approach:</a:t>
            </a:r>
            <a:endParaRPr/>
          </a:p>
          <a:p>
            <a:pPr indent="-228600" lvl="2" marL="11430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Use detailed record of transactions with each of the past and present customers, to find attributes.</a:t>
            </a:r>
            <a:endParaRPr/>
          </a:p>
          <a:p>
            <a:pPr indent="-228600" lvl="3" marL="1600200" marR="0" rtl="0" algn="l">
              <a:lnSpc>
                <a:spcPct val="120000"/>
              </a:lnSpc>
              <a:spcBef>
                <a:spcPts val="500"/>
              </a:spcBef>
              <a:spcAft>
                <a:spcPts val="0"/>
              </a:spcAft>
              <a:buClr>
                <a:schemeClr val="accent1"/>
              </a:buClr>
              <a:buSzPts val="1400"/>
              <a:buFont typeface="Arial"/>
              <a:buChar char="•"/>
            </a:pPr>
            <a:r>
              <a:rPr b="0" i="0" lang="en-US" sz="1400" u="none" cap="none" strike="noStrike">
                <a:solidFill>
                  <a:schemeClr val="dk1"/>
                </a:solidFill>
                <a:latin typeface="Gill Sans"/>
                <a:ea typeface="Gill Sans"/>
                <a:cs typeface="Gill Sans"/>
                <a:sym typeface="Gill Sans"/>
              </a:rPr>
              <a:t>How often the customer calls, where he calls, what time-of-the day he calls most, his financial status, marital status, etc. </a:t>
            </a:r>
            <a:endParaRPr/>
          </a:p>
          <a:p>
            <a:pPr indent="-228600" lvl="2" marL="11430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Label the customers as loyal or disloyal.</a:t>
            </a:r>
            <a:endParaRPr/>
          </a:p>
          <a:p>
            <a:pPr indent="-228600" lvl="2" marL="11430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Find a model for loyalty.</a:t>
            </a:r>
            <a:endParaRPr/>
          </a:p>
        </p:txBody>
      </p:sp>
      <p:sp>
        <p:nvSpPr>
          <p:cNvPr id="323" name="Google Shape;323;p39"/>
          <p:cNvSpPr txBox="1"/>
          <p:nvPr/>
        </p:nvSpPr>
        <p:spPr>
          <a:xfrm>
            <a:off x="5029200" y="6096000"/>
            <a:ext cx="3525837"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From [Berry &amp; Linoff] Data Mining Techniques, 1997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1443037" y="804862"/>
            <a:ext cx="72437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CLASSIFICATION: APPLICATION 4</a:t>
            </a:r>
            <a:endParaRPr/>
          </a:p>
        </p:txBody>
      </p:sp>
      <p:sp>
        <p:nvSpPr>
          <p:cNvPr id="329" name="Google Shape;329;p40"/>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1900"/>
              <a:buFont typeface="Arial"/>
              <a:buChar char="•"/>
            </a:pPr>
            <a:r>
              <a:rPr b="0" i="0" lang="en-US" sz="1900" u="none">
                <a:solidFill>
                  <a:schemeClr val="dk1"/>
                </a:solidFill>
                <a:latin typeface="Gill Sans"/>
                <a:ea typeface="Gill Sans"/>
                <a:cs typeface="Gill Sans"/>
                <a:sym typeface="Gill Sans"/>
              </a:rPr>
              <a:t>Sky Survey Cataloging</a:t>
            </a:r>
            <a:endParaRPr/>
          </a:p>
          <a:p>
            <a:pPr indent="-285750" lvl="1" marL="742950" marR="0" rtl="0" algn="l">
              <a:lnSpc>
                <a:spcPct val="100000"/>
              </a:lnSpc>
              <a:spcBef>
                <a:spcPts val="500"/>
              </a:spcBef>
              <a:spcAft>
                <a:spcPts val="0"/>
              </a:spcAft>
              <a:buClr>
                <a:schemeClr val="accent1"/>
              </a:buClr>
              <a:buSzPts val="1900"/>
              <a:buFont typeface="Arial"/>
              <a:buChar char="•"/>
            </a:pPr>
            <a:r>
              <a:rPr b="0" i="0" lang="en-US" sz="1900" u="none" cap="none" strike="noStrike">
                <a:solidFill>
                  <a:schemeClr val="dk1"/>
                </a:solidFill>
                <a:latin typeface="Gill Sans"/>
                <a:ea typeface="Gill Sans"/>
                <a:cs typeface="Gill Sans"/>
                <a:sym typeface="Gill Sans"/>
              </a:rPr>
              <a:t>Goal: To predict class (star or galaxy) of sky objects, especially visually faint ones, based on the telescopic survey images (from Palomar Observatory).</a:t>
            </a:r>
            <a:endParaRPr/>
          </a:p>
          <a:p>
            <a:pPr indent="-228600" lvl="3" marL="1600200" marR="0" rtl="0" algn="l">
              <a:lnSpc>
                <a:spcPct val="100000"/>
              </a:lnSpc>
              <a:spcBef>
                <a:spcPts val="500"/>
              </a:spcBef>
              <a:spcAft>
                <a:spcPts val="0"/>
              </a:spcAft>
              <a:buClr>
                <a:schemeClr val="accent1"/>
              </a:buClr>
              <a:buSzPts val="1400"/>
              <a:buFont typeface="Arial"/>
              <a:buChar char="•"/>
            </a:pPr>
            <a:r>
              <a:rPr b="0" i="0" lang="en-US" sz="1400" u="none" cap="none" strike="noStrike">
                <a:solidFill>
                  <a:schemeClr val="dk1"/>
                </a:solidFill>
                <a:latin typeface="Gill Sans"/>
                <a:ea typeface="Gill Sans"/>
                <a:cs typeface="Gill Sans"/>
                <a:sym typeface="Gill Sans"/>
              </a:rPr>
              <a:t>3000 images with 23,040 x 23,040 pixels per image.</a:t>
            </a:r>
            <a:endParaRPr/>
          </a:p>
          <a:p>
            <a:pPr indent="-285750" lvl="1" marL="742950" marR="0" rtl="0" algn="l">
              <a:lnSpc>
                <a:spcPct val="100000"/>
              </a:lnSpc>
              <a:spcBef>
                <a:spcPts val="500"/>
              </a:spcBef>
              <a:spcAft>
                <a:spcPts val="0"/>
              </a:spcAft>
              <a:buClr>
                <a:schemeClr val="accent1"/>
              </a:buClr>
              <a:buSzPts val="1900"/>
              <a:buFont typeface="Arial"/>
              <a:buChar char="•"/>
            </a:pPr>
            <a:r>
              <a:rPr b="0" i="0" lang="en-US" sz="1900" u="none" cap="none" strike="noStrike">
                <a:solidFill>
                  <a:schemeClr val="dk1"/>
                </a:solidFill>
                <a:latin typeface="Gill Sans"/>
                <a:ea typeface="Gill Sans"/>
                <a:cs typeface="Gill Sans"/>
                <a:sym typeface="Gill Sans"/>
              </a:rPr>
              <a:t>Approach:</a:t>
            </a:r>
            <a:endParaRPr/>
          </a:p>
          <a:p>
            <a:pPr indent="-228600" lvl="2" marL="1143000" marR="0" rtl="0" algn="l">
              <a:lnSpc>
                <a:spcPct val="10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Segment the image. </a:t>
            </a:r>
            <a:endParaRPr/>
          </a:p>
          <a:p>
            <a:pPr indent="-228600" lvl="2" marL="1143000" marR="0" rtl="0" algn="l">
              <a:lnSpc>
                <a:spcPct val="10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Measure image attributes (features) - 40 of them per object.</a:t>
            </a:r>
            <a:endParaRPr/>
          </a:p>
          <a:p>
            <a:pPr indent="-228600" lvl="2" marL="1143000" marR="0" rtl="0" algn="l">
              <a:lnSpc>
                <a:spcPct val="10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Model the class based on these features.</a:t>
            </a:r>
            <a:endParaRPr/>
          </a:p>
          <a:p>
            <a:pPr indent="-228600" lvl="2" marL="1143000" marR="0" rtl="0" algn="l">
              <a:lnSpc>
                <a:spcPct val="10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Success Story: Could find 16 new high red-shift quasars, some of the farthest objects that are difficult to find!</a:t>
            </a:r>
            <a:endParaRPr/>
          </a:p>
        </p:txBody>
      </p:sp>
      <p:sp>
        <p:nvSpPr>
          <p:cNvPr id="330" name="Google Shape;330;p40"/>
          <p:cNvSpPr txBox="1"/>
          <p:nvPr/>
        </p:nvSpPr>
        <p:spPr>
          <a:xfrm>
            <a:off x="3810000" y="6096000"/>
            <a:ext cx="5135562"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From [Fayyad, et.al.] Advances in Knowledge Discovery and Data Mining, 1996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919162" y="163512"/>
            <a:ext cx="65706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CLASSIFYING GALAXIES</a:t>
            </a:r>
            <a:endParaRPr/>
          </a:p>
        </p:txBody>
      </p:sp>
      <p:pic>
        <p:nvPicPr>
          <p:cNvPr id="336" name="Google Shape;336;p41"/>
          <p:cNvPicPr preferRelativeResize="0"/>
          <p:nvPr/>
        </p:nvPicPr>
        <p:blipFill rotWithShape="1">
          <a:blip r:embed="rId3">
            <a:alphaModFix/>
          </a:blip>
          <a:srcRect b="0" l="0" r="0" t="0"/>
          <a:stretch/>
        </p:blipFill>
        <p:spPr>
          <a:xfrm>
            <a:off x="533400" y="2057400"/>
            <a:ext cx="2590800" cy="2014537"/>
          </a:xfrm>
          <a:prstGeom prst="rect">
            <a:avLst/>
          </a:prstGeom>
          <a:noFill/>
          <a:ln>
            <a:noFill/>
          </a:ln>
        </p:spPr>
      </p:pic>
      <p:pic>
        <p:nvPicPr>
          <p:cNvPr id="337" name="Google Shape;337;p41"/>
          <p:cNvPicPr preferRelativeResize="0"/>
          <p:nvPr/>
        </p:nvPicPr>
        <p:blipFill rotWithShape="1">
          <a:blip r:embed="rId4">
            <a:alphaModFix/>
          </a:blip>
          <a:srcRect b="0" l="0" r="0" t="0"/>
          <a:stretch/>
        </p:blipFill>
        <p:spPr>
          <a:xfrm>
            <a:off x="3352800" y="3124200"/>
            <a:ext cx="2590800" cy="2032000"/>
          </a:xfrm>
          <a:prstGeom prst="rect">
            <a:avLst/>
          </a:prstGeom>
          <a:noFill/>
          <a:ln>
            <a:noFill/>
          </a:ln>
        </p:spPr>
      </p:pic>
      <p:pic>
        <p:nvPicPr>
          <p:cNvPr id="338" name="Google Shape;338;p41"/>
          <p:cNvPicPr preferRelativeResize="0"/>
          <p:nvPr/>
        </p:nvPicPr>
        <p:blipFill rotWithShape="1">
          <a:blip r:embed="rId5">
            <a:alphaModFix/>
          </a:blip>
          <a:srcRect b="0" l="0" r="0" t="0"/>
          <a:stretch/>
        </p:blipFill>
        <p:spPr>
          <a:xfrm>
            <a:off x="6172200" y="4098925"/>
            <a:ext cx="2643187" cy="2066925"/>
          </a:xfrm>
          <a:prstGeom prst="rect">
            <a:avLst/>
          </a:prstGeom>
          <a:noFill/>
          <a:ln>
            <a:noFill/>
          </a:ln>
        </p:spPr>
      </p:pic>
      <p:sp>
        <p:nvSpPr>
          <p:cNvPr id="339" name="Google Shape;339;p41"/>
          <p:cNvSpPr txBox="1"/>
          <p:nvPr/>
        </p:nvSpPr>
        <p:spPr>
          <a:xfrm>
            <a:off x="1447800" y="1676400"/>
            <a:ext cx="742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Early</a:t>
            </a:r>
            <a:endParaRPr/>
          </a:p>
        </p:txBody>
      </p:sp>
      <p:sp>
        <p:nvSpPr>
          <p:cNvPr id="340" name="Google Shape;340;p41"/>
          <p:cNvSpPr txBox="1"/>
          <p:nvPr/>
        </p:nvSpPr>
        <p:spPr>
          <a:xfrm>
            <a:off x="3886200" y="2743200"/>
            <a:ext cx="1543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Intermediate</a:t>
            </a:r>
            <a:endParaRPr/>
          </a:p>
        </p:txBody>
      </p:sp>
      <p:sp>
        <p:nvSpPr>
          <p:cNvPr id="341" name="Google Shape;341;p41"/>
          <p:cNvSpPr txBox="1"/>
          <p:nvPr/>
        </p:nvSpPr>
        <p:spPr>
          <a:xfrm>
            <a:off x="7162800" y="3733800"/>
            <a:ext cx="654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Late</a:t>
            </a:r>
            <a:endParaRPr/>
          </a:p>
        </p:txBody>
      </p:sp>
      <p:sp>
        <p:nvSpPr>
          <p:cNvPr id="342" name="Google Shape;342;p41"/>
          <p:cNvSpPr txBox="1"/>
          <p:nvPr/>
        </p:nvSpPr>
        <p:spPr>
          <a:xfrm>
            <a:off x="381000" y="5029200"/>
            <a:ext cx="3986212" cy="1130300"/>
          </a:xfrm>
          <a:prstGeom prst="rect">
            <a:avLst/>
          </a:prstGeom>
          <a:noFill/>
          <a:ln>
            <a:noFill/>
          </a:ln>
        </p:spPr>
        <p:txBody>
          <a:bodyPr anchorCtr="0" anchor="t" bIns="45700" lIns="91425" spcFirstLastPara="1" rIns="91425" wrap="square" tIns="45700">
            <a:spAutoFit/>
          </a:bodyPr>
          <a:lstStyle/>
          <a:p>
            <a:pPr indent="-173037" lvl="0" marL="173037"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Data Size: </a:t>
            </a:r>
            <a:endParaRPr/>
          </a:p>
          <a:p>
            <a:pPr indent="-173037" lvl="0" marL="173037" marR="0" rtl="0" algn="l">
              <a:lnSpc>
                <a:spcPct val="100000"/>
              </a:lnSpc>
              <a:spcBef>
                <a:spcPts val="0"/>
              </a:spcBef>
              <a:spcAft>
                <a:spcPts val="0"/>
              </a:spcAft>
              <a:buClr>
                <a:schemeClr val="dk1"/>
              </a:buClr>
              <a:buSzPts val="1600"/>
              <a:buFont typeface="Tahoma"/>
              <a:buChar char="•"/>
            </a:pPr>
            <a:r>
              <a:rPr b="0" i="0" lang="en-US" sz="1600" u="none">
                <a:solidFill>
                  <a:schemeClr val="dk1"/>
                </a:solidFill>
                <a:latin typeface="Tahoma"/>
                <a:ea typeface="Tahoma"/>
                <a:cs typeface="Tahoma"/>
                <a:sym typeface="Tahoma"/>
              </a:rPr>
              <a:t>72 million stars, 20 million galaxies</a:t>
            </a:r>
            <a:endParaRPr/>
          </a:p>
          <a:p>
            <a:pPr indent="-173037" lvl="0" marL="173037" marR="0" rtl="0" algn="l">
              <a:lnSpc>
                <a:spcPct val="100000"/>
              </a:lnSpc>
              <a:spcBef>
                <a:spcPts val="0"/>
              </a:spcBef>
              <a:spcAft>
                <a:spcPts val="0"/>
              </a:spcAft>
              <a:buClr>
                <a:schemeClr val="dk1"/>
              </a:buClr>
              <a:buSzPts val="1600"/>
              <a:buFont typeface="Tahoma"/>
              <a:buChar char="•"/>
            </a:pPr>
            <a:r>
              <a:rPr b="0" i="0" lang="en-US" sz="1600" u="none">
                <a:solidFill>
                  <a:schemeClr val="dk1"/>
                </a:solidFill>
                <a:latin typeface="Tahoma"/>
                <a:ea typeface="Tahoma"/>
                <a:cs typeface="Tahoma"/>
                <a:sym typeface="Tahoma"/>
              </a:rPr>
              <a:t>Object Catalog: 9 GB</a:t>
            </a:r>
            <a:endParaRPr/>
          </a:p>
          <a:p>
            <a:pPr indent="-173037" lvl="0" marL="173037" marR="0" rtl="0" algn="l">
              <a:lnSpc>
                <a:spcPct val="100000"/>
              </a:lnSpc>
              <a:spcBef>
                <a:spcPts val="0"/>
              </a:spcBef>
              <a:spcAft>
                <a:spcPts val="0"/>
              </a:spcAft>
              <a:buClr>
                <a:schemeClr val="dk1"/>
              </a:buClr>
              <a:buSzPts val="1600"/>
              <a:buFont typeface="Tahoma"/>
              <a:buChar char="•"/>
            </a:pPr>
            <a:r>
              <a:rPr b="0" i="0" lang="en-US" sz="1600" u="none">
                <a:solidFill>
                  <a:schemeClr val="dk1"/>
                </a:solidFill>
                <a:latin typeface="Tahoma"/>
                <a:ea typeface="Tahoma"/>
                <a:cs typeface="Tahoma"/>
                <a:sym typeface="Tahoma"/>
              </a:rPr>
              <a:t>Image Database: 150 GB</a:t>
            </a:r>
            <a:r>
              <a:rPr b="0" i="0" lang="en-US" sz="1800" u="none">
                <a:solidFill>
                  <a:schemeClr val="dk1"/>
                </a:solidFill>
                <a:latin typeface="Tahoma"/>
                <a:ea typeface="Tahoma"/>
                <a:cs typeface="Tahoma"/>
                <a:sym typeface="Tahoma"/>
              </a:rPr>
              <a:t> </a:t>
            </a:r>
            <a:endParaRPr/>
          </a:p>
        </p:txBody>
      </p:sp>
      <p:sp>
        <p:nvSpPr>
          <p:cNvPr id="343" name="Google Shape;343;p41"/>
          <p:cNvSpPr txBox="1"/>
          <p:nvPr/>
        </p:nvSpPr>
        <p:spPr>
          <a:xfrm>
            <a:off x="3581400" y="1676400"/>
            <a:ext cx="2516187" cy="611187"/>
          </a:xfrm>
          <a:prstGeom prst="rect">
            <a:avLst/>
          </a:prstGeom>
          <a:noFill/>
          <a:ln>
            <a:noFill/>
          </a:ln>
        </p:spPr>
        <p:txBody>
          <a:bodyPr anchorCtr="0" anchor="t" bIns="45700" lIns="91425" spcFirstLastPara="1" rIns="91425" wrap="square" tIns="45700">
            <a:spAutoFit/>
          </a:bodyPr>
          <a:lstStyle/>
          <a:p>
            <a:pPr indent="-173037" lvl="0" marL="173037"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Class: </a:t>
            </a:r>
            <a:endParaRPr/>
          </a:p>
          <a:p>
            <a:pPr indent="-173037" lvl="0" marL="173037" marR="0" rtl="0" algn="l">
              <a:lnSpc>
                <a:spcPct val="100000"/>
              </a:lnSpc>
              <a:spcBef>
                <a:spcPts val="0"/>
              </a:spcBef>
              <a:spcAft>
                <a:spcPts val="0"/>
              </a:spcAft>
              <a:buClr>
                <a:schemeClr val="dk1"/>
              </a:buClr>
              <a:buSzPts val="1600"/>
              <a:buFont typeface="Tahoma"/>
              <a:buChar char="•"/>
            </a:pPr>
            <a:r>
              <a:rPr b="0" i="0" lang="en-US" sz="1600" u="none">
                <a:solidFill>
                  <a:schemeClr val="dk1"/>
                </a:solidFill>
                <a:latin typeface="Tahoma"/>
                <a:ea typeface="Tahoma"/>
                <a:cs typeface="Tahoma"/>
                <a:sym typeface="Tahoma"/>
              </a:rPr>
              <a:t>Stages of Formation</a:t>
            </a:r>
            <a:endParaRPr/>
          </a:p>
        </p:txBody>
      </p:sp>
      <p:sp>
        <p:nvSpPr>
          <p:cNvPr id="344" name="Google Shape;344;p41"/>
          <p:cNvSpPr txBox="1"/>
          <p:nvPr/>
        </p:nvSpPr>
        <p:spPr>
          <a:xfrm>
            <a:off x="6253162" y="1671637"/>
            <a:ext cx="2890837" cy="1100137"/>
          </a:xfrm>
          <a:prstGeom prst="rect">
            <a:avLst/>
          </a:prstGeom>
          <a:noFill/>
          <a:ln>
            <a:noFill/>
          </a:ln>
        </p:spPr>
        <p:txBody>
          <a:bodyPr anchorCtr="0" anchor="t" bIns="45700" lIns="91425" spcFirstLastPara="1" rIns="91425" wrap="square" tIns="45700">
            <a:spAutoFit/>
          </a:bodyPr>
          <a:lstStyle/>
          <a:p>
            <a:pPr indent="-173037" lvl="0" marL="173037"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Attributes:</a:t>
            </a:r>
            <a:endParaRPr/>
          </a:p>
          <a:p>
            <a:pPr indent="-173037" lvl="0" marL="173037" marR="0" rtl="0" algn="l">
              <a:lnSpc>
                <a:spcPct val="100000"/>
              </a:lnSpc>
              <a:spcBef>
                <a:spcPts val="0"/>
              </a:spcBef>
              <a:spcAft>
                <a:spcPts val="0"/>
              </a:spcAft>
              <a:buClr>
                <a:schemeClr val="dk1"/>
              </a:buClr>
              <a:buSzPts val="1600"/>
              <a:buFont typeface="Tahoma"/>
              <a:buChar char="•"/>
            </a:pPr>
            <a:r>
              <a:rPr b="0" i="0" lang="en-US" sz="1600" u="none">
                <a:solidFill>
                  <a:schemeClr val="dk1"/>
                </a:solidFill>
                <a:latin typeface="Tahoma"/>
                <a:ea typeface="Tahoma"/>
                <a:cs typeface="Tahoma"/>
                <a:sym typeface="Tahoma"/>
              </a:rPr>
              <a:t>Image features, </a:t>
            </a:r>
            <a:endParaRPr/>
          </a:p>
          <a:p>
            <a:pPr indent="-173037" lvl="0" marL="173037" marR="0" rtl="0" algn="l">
              <a:lnSpc>
                <a:spcPct val="100000"/>
              </a:lnSpc>
              <a:spcBef>
                <a:spcPts val="0"/>
              </a:spcBef>
              <a:spcAft>
                <a:spcPts val="0"/>
              </a:spcAft>
              <a:buClr>
                <a:schemeClr val="dk1"/>
              </a:buClr>
              <a:buSzPts val="1600"/>
              <a:buFont typeface="Tahoma"/>
              <a:buChar char="•"/>
            </a:pPr>
            <a:r>
              <a:rPr b="0" i="0" lang="en-US" sz="1600" u="none">
                <a:solidFill>
                  <a:schemeClr val="dk1"/>
                </a:solidFill>
                <a:latin typeface="Tahoma"/>
                <a:ea typeface="Tahoma"/>
                <a:cs typeface="Tahoma"/>
                <a:sym typeface="Tahoma"/>
              </a:rPr>
              <a:t>Characteristics of light waves received, etc.</a:t>
            </a:r>
            <a:endParaRPr/>
          </a:p>
        </p:txBody>
      </p:sp>
      <p:sp>
        <p:nvSpPr>
          <p:cNvPr id="345" name="Google Shape;345;p41"/>
          <p:cNvSpPr txBox="1"/>
          <p:nvPr/>
        </p:nvSpPr>
        <p:spPr>
          <a:xfrm>
            <a:off x="6248400" y="914400"/>
            <a:ext cx="27447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Courtesy: http://aps.umn.edu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CLUSTERING DEFINITION</a:t>
            </a:r>
            <a:endParaRPr/>
          </a:p>
        </p:txBody>
      </p:sp>
      <p:sp>
        <p:nvSpPr>
          <p:cNvPr id="351" name="Google Shape;351;p42"/>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Given a set of data points, each having a set of attributes, and a similarity measure among them, find clusters such that</a:t>
            </a:r>
            <a:endParaRPr/>
          </a:p>
          <a:p>
            <a:pPr indent="-285750" lvl="1" marL="742950" marR="0" rtl="0" algn="l">
              <a:lnSpc>
                <a:spcPct val="9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Data points in one cluster are more similar to one another.</a:t>
            </a:r>
            <a:endParaRPr/>
          </a:p>
          <a:p>
            <a:pPr indent="-285750" lvl="1" marL="742950" marR="0" rtl="0" algn="l">
              <a:lnSpc>
                <a:spcPct val="9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Data points in separate clusters are less similar to one another.</a:t>
            </a:r>
            <a:endParaRPr/>
          </a:p>
          <a:p>
            <a:pPr indent="-342900" lvl="0" marL="342900" marR="0" rtl="0" algn="l">
              <a:lnSpc>
                <a:spcPct val="9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Similarity Measures:</a:t>
            </a:r>
            <a:endParaRPr/>
          </a:p>
          <a:p>
            <a:pPr indent="-285750" lvl="1" marL="742950" marR="0" rtl="0" algn="l">
              <a:lnSpc>
                <a:spcPct val="9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Euclidean Distance if attributes are continuous.</a:t>
            </a:r>
            <a:endParaRPr/>
          </a:p>
          <a:p>
            <a:pPr indent="-285750" lvl="1" marL="742950" marR="0" rtl="0" algn="l">
              <a:lnSpc>
                <a:spcPct val="9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Other Problem-specific Measures.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228600" y="152400"/>
            <a:ext cx="8763000" cy="609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WHY MINE DATA? COMMERCIAL VIEWPOINT</a:t>
            </a:r>
            <a:endParaRPr/>
          </a:p>
        </p:txBody>
      </p:sp>
      <p:sp>
        <p:nvSpPr>
          <p:cNvPr id="180" name="Google Shape;180;p25"/>
          <p:cNvSpPr txBox="1"/>
          <p:nvPr>
            <p:ph idx="1" type="body"/>
          </p:nvPr>
        </p:nvSpPr>
        <p:spPr>
          <a:xfrm>
            <a:off x="152400" y="1143000"/>
            <a:ext cx="8763000" cy="5334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10000"/>
              </a:lnSpc>
              <a:spcBef>
                <a:spcPts val="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Lots of data is being collected </a:t>
            </a:r>
            <a:br>
              <a:rPr b="0" i="0" lang="en-US" sz="2400" u="none" cap="none" strike="noStrike">
                <a:solidFill>
                  <a:schemeClr val="dk1"/>
                </a:solidFill>
                <a:latin typeface="Gill Sans"/>
                <a:ea typeface="Gill Sans"/>
                <a:cs typeface="Gill Sans"/>
                <a:sym typeface="Gill Sans"/>
              </a:rPr>
            </a:br>
            <a:r>
              <a:rPr b="0" i="0" lang="en-US" sz="2400" u="none" cap="none" strike="noStrike">
                <a:solidFill>
                  <a:schemeClr val="dk1"/>
                </a:solidFill>
                <a:latin typeface="Gill Sans"/>
                <a:ea typeface="Gill Sans"/>
                <a:cs typeface="Gill Sans"/>
                <a:sym typeface="Gill Sans"/>
              </a:rPr>
              <a:t>and warehoused </a:t>
            </a:r>
            <a:endParaRPr/>
          </a:p>
          <a:p>
            <a:pPr indent="-285750" lvl="1" marL="742950" marR="0" rtl="0" algn="l">
              <a:lnSpc>
                <a:spcPct val="11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Web data, e-commerce</a:t>
            </a:r>
            <a:endParaRPr/>
          </a:p>
          <a:p>
            <a:pPr indent="-285750" lvl="1" marL="742950" marR="0" rtl="0" algn="l">
              <a:lnSpc>
                <a:spcPct val="11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purchases at department/</a:t>
            </a:r>
            <a:br>
              <a:rPr b="0" i="0" lang="en-US" sz="2400" u="none" cap="none" strike="noStrike">
                <a:solidFill>
                  <a:schemeClr val="dk1"/>
                </a:solidFill>
                <a:latin typeface="Gill Sans"/>
                <a:ea typeface="Gill Sans"/>
                <a:cs typeface="Gill Sans"/>
                <a:sym typeface="Gill Sans"/>
              </a:rPr>
            </a:br>
            <a:r>
              <a:rPr b="0" i="0" lang="en-US" sz="2400" u="none" cap="none" strike="noStrike">
                <a:solidFill>
                  <a:schemeClr val="dk1"/>
                </a:solidFill>
                <a:latin typeface="Gill Sans"/>
                <a:ea typeface="Gill Sans"/>
                <a:cs typeface="Gill Sans"/>
                <a:sym typeface="Gill Sans"/>
              </a:rPr>
              <a:t>grocery stores</a:t>
            </a:r>
            <a:endParaRPr/>
          </a:p>
          <a:p>
            <a:pPr indent="-285750" lvl="1" marL="742950" marR="0" rtl="0" algn="l">
              <a:lnSpc>
                <a:spcPct val="11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Bank/Credit Card </a:t>
            </a:r>
            <a:br>
              <a:rPr b="0" i="0" lang="en-US" sz="2400" u="none" cap="none" strike="noStrike">
                <a:solidFill>
                  <a:schemeClr val="dk1"/>
                </a:solidFill>
                <a:latin typeface="Gill Sans"/>
                <a:ea typeface="Gill Sans"/>
                <a:cs typeface="Gill Sans"/>
                <a:sym typeface="Gill Sans"/>
              </a:rPr>
            </a:br>
            <a:r>
              <a:rPr b="0" i="0" lang="en-US" sz="2400" u="none" cap="none" strike="noStrike">
                <a:solidFill>
                  <a:schemeClr val="dk1"/>
                </a:solidFill>
                <a:latin typeface="Gill Sans"/>
                <a:ea typeface="Gill Sans"/>
                <a:cs typeface="Gill Sans"/>
                <a:sym typeface="Gill Sans"/>
              </a:rPr>
              <a:t>transactions</a:t>
            </a:r>
            <a:endParaRPr/>
          </a:p>
          <a:p>
            <a:pPr indent="-342900" lvl="0" marL="342900" marR="0" rtl="0" algn="l">
              <a:lnSpc>
                <a:spcPct val="110000"/>
              </a:lnSpc>
              <a:spcBef>
                <a:spcPts val="18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Computers have become cheaper and more powerful</a:t>
            </a:r>
            <a:endParaRPr/>
          </a:p>
          <a:p>
            <a:pPr indent="-342900" lvl="0" marL="342900" marR="0" rtl="0" algn="l">
              <a:lnSpc>
                <a:spcPct val="110000"/>
              </a:lnSpc>
              <a:spcBef>
                <a:spcPts val="96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Competitive Pressure is Strong </a:t>
            </a:r>
            <a:endParaRPr/>
          </a:p>
          <a:p>
            <a:pPr indent="-285750" lvl="1" marL="742950" marR="0" rtl="0" algn="l">
              <a:lnSpc>
                <a:spcPct val="11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Provide better, customized services for an </a:t>
            </a:r>
            <a:r>
              <a:rPr b="0" i="1" lang="en-US" sz="2400" u="none" cap="none" strike="noStrike">
                <a:solidFill>
                  <a:schemeClr val="dk1"/>
                </a:solidFill>
                <a:latin typeface="Gill Sans"/>
                <a:ea typeface="Gill Sans"/>
                <a:cs typeface="Gill Sans"/>
                <a:sym typeface="Gill Sans"/>
              </a:rPr>
              <a:t>edge </a:t>
            </a:r>
            <a:r>
              <a:rPr b="0" i="0" lang="en-US" sz="2400" u="none" cap="none" strike="noStrike">
                <a:solidFill>
                  <a:schemeClr val="dk1"/>
                </a:solidFill>
                <a:latin typeface="Gill Sans"/>
                <a:ea typeface="Gill Sans"/>
                <a:cs typeface="Gill Sans"/>
                <a:sym typeface="Gill Sans"/>
              </a:rPr>
              <a:t>(e.g. in Customer Relationship Management)</a:t>
            </a:r>
            <a:endParaRPr/>
          </a:p>
          <a:p>
            <a:pPr indent="-76200" lvl="0" marL="228600" marR="0" rtl="0" algn="l">
              <a:lnSpc>
                <a:spcPct val="120000"/>
              </a:lnSpc>
              <a:spcBef>
                <a:spcPts val="1000"/>
              </a:spcBef>
              <a:spcAft>
                <a:spcPts val="0"/>
              </a:spcAft>
              <a:buClr>
                <a:schemeClr val="accent1"/>
              </a:buClr>
              <a:buSzPts val="2400"/>
              <a:buFont typeface="Arial"/>
              <a:buNone/>
            </a:pPr>
            <a:r>
              <a:t/>
            </a:r>
            <a:endParaRPr b="0" i="0" sz="2400" u="none" cap="none" strike="noStrike">
              <a:solidFill>
                <a:schemeClr val="dk1"/>
              </a:solidFill>
              <a:latin typeface="Gill Sans"/>
              <a:ea typeface="Gill Sans"/>
              <a:cs typeface="Gill Sans"/>
              <a:sym typeface="Gill Sans"/>
            </a:endParaRPr>
          </a:p>
        </p:txBody>
      </p:sp>
      <p:pic>
        <p:nvPicPr>
          <p:cNvPr id="181" name="Google Shape;181;p25"/>
          <p:cNvPicPr preferRelativeResize="0"/>
          <p:nvPr/>
        </p:nvPicPr>
        <p:blipFill rotWithShape="1">
          <a:blip r:embed="rId3">
            <a:alphaModFix/>
          </a:blip>
          <a:srcRect b="0" l="0" r="0" t="0"/>
          <a:stretch/>
        </p:blipFill>
        <p:spPr>
          <a:xfrm>
            <a:off x="6705600" y="1981200"/>
            <a:ext cx="2146300" cy="2341562"/>
          </a:xfrm>
          <a:prstGeom prst="rect">
            <a:avLst/>
          </a:prstGeom>
          <a:noFill/>
          <a:ln>
            <a:noFill/>
          </a:ln>
        </p:spPr>
      </p:pic>
      <p:pic>
        <p:nvPicPr>
          <p:cNvPr id="182" name="Google Shape;182;p25"/>
          <p:cNvPicPr preferRelativeResize="0"/>
          <p:nvPr/>
        </p:nvPicPr>
        <p:blipFill rotWithShape="1">
          <a:blip r:embed="rId4">
            <a:alphaModFix/>
          </a:blip>
          <a:srcRect b="0" l="0" r="0" t="0"/>
          <a:stretch/>
        </p:blipFill>
        <p:spPr>
          <a:xfrm>
            <a:off x="5426075" y="1219200"/>
            <a:ext cx="1965325" cy="1417637"/>
          </a:xfrm>
          <a:prstGeom prst="rect">
            <a:avLst/>
          </a:prstGeom>
          <a:noFill/>
          <a:ln>
            <a:noFill/>
          </a:ln>
        </p:spPr>
      </p:pic>
      <p:pic>
        <p:nvPicPr>
          <p:cNvPr id="183" name="Google Shape;183;p25"/>
          <p:cNvPicPr preferRelativeResize="0"/>
          <p:nvPr/>
        </p:nvPicPr>
        <p:blipFill rotWithShape="1">
          <a:blip r:embed="rId5">
            <a:alphaModFix/>
          </a:blip>
          <a:srcRect b="0" l="0" r="0" t="0"/>
          <a:stretch/>
        </p:blipFill>
        <p:spPr>
          <a:xfrm>
            <a:off x="5349875" y="1833562"/>
            <a:ext cx="685800" cy="681037"/>
          </a:xfrm>
          <a:prstGeom prst="rect">
            <a:avLst/>
          </a:prstGeom>
          <a:noFill/>
          <a:ln>
            <a:noFill/>
          </a:ln>
        </p:spPr>
      </p:pic>
      <p:pic>
        <p:nvPicPr>
          <p:cNvPr id="184" name="Google Shape;184;p25"/>
          <p:cNvPicPr preferRelativeResize="0"/>
          <p:nvPr/>
        </p:nvPicPr>
        <p:blipFill rotWithShape="1">
          <a:blip r:embed="rId6">
            <a:alphaModFix/>
          </a:blip>
          <a:srcRect b="0" l="0" r="0" t="0"/>
          <a:stretch/>
        </p:blipFill>
        <p:spPr>
          <a:xfrm>
            <a:off x="5334000" y="1447800"/>
            <a:ext cx="685800" cy="563562"/>
          </a:xfrm>
          <a:prstGeom prst="rect">
            <a:avLst/>
          </a:prstGeom>
          <a:noFill/>
          <a:ln>
            <a:noFill/>
          </a:ln>
        </p:spPr>
      </p:pic>
      <p:pic>
        <p:nvPicPr>
          <p:cNvPr id="185" name="Google Shape;185;p25"/>
          <p:cNvPicPr preferRelativeResize="0"/>
          <p:nvPr/>
        </p:nvPicPr>
        <p:blipFill rotWithShape="1">
          <a:blip r:embed="rId7">
            <a:alphaModFix/>
          </a:blip>
          <a:srcRect b="0" l="0" r="0" t="0"/>
          <a:stretch/>
        </p:blipFill>
        <p:spPr>
          <a:xfrm>
            <a:off x="5181600" y="2667000"/>
            <a:ext cx="1485900" cy="1558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1590675" y="184150"/>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ILLUSTRATING CLUSTERING</a:t>
            </a:r>
            <a:endParaRPr/>
          </a:p>
        </p:txBody>
      </p:sp>
      <p:sp>
        <p:nvSpPr>
          <p:cNvPr id="357" name="Google Shape;357;p43"/>
          <p:cNvSpPr txBox="1"/>
          <p:nvPr/>
        </p:nvSpPr>
        <p:spPr>
          <a:xfrm>
            <a:off x="381000" y="1295400"/>
            <a:ext cx="5951537" cy="396875"/>
          </a:xfrm>
          <a:prstGeom prst="rect">
            <a:avLst/>
          </a:prstGeom>
          <a:noFill/>
          <a:ln>
            <a:noFill/>
          </a:ln>
        </p:spPr>
        <p:txBody>
          <a:bodyPr anchorCtr="0" anchor="t" bIns="45700" lIns="91425" spcFirstLastPara="1" rIns="91425" wrap="square" tIns="45700">
            <a:spAutoFit/>
          </a:bodyPr>
          <a:lstStyle/>
          <a:p>
            <a:pPr indent="-168275" lvl="0" marL="168275" marR="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Euclidean Distance Based Clustering in 3-D space.</a:t>
            </a:r>
            <a:endParaRPr/>
          </a:p>
        </p:txBody>
      </p:sp>
      <p:sp>
        <p:nvSpPr>
          <p:cNvPr id="358" name="Google Shape;358;p43"/>
          <p:cNvSpPr txBox="1"/>
          <p:nvPr/>
        </p:nvSpPr>
        <p:spPr>
          <a:xfrm>
            <a:off x="1295400" y="1981200"/>
            <a:ext cx="2762250" cy="822325"/>
          </a:xfrm>
          <a:prstGeom prst="rect">
            <a:avLst/>
          </a:prstGeom>
          <a:solidFill>
            <a:srgbClr val="00FFCC"/>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Intracluster distances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are minimized</a:t>
            </a:r>
            <a:endParaRPr/>
          </a:p>
        </p:txBody>
      </p:sp>
      <p:sp>
        <p:nvSpPr>
          <p:cNvPr id="359" name="Google Shape;359;p43"/>
          <p:cNvSpPr txBox="1"/>
          <p:nvPr/>
        </p:nvSpPr>
        <p:spPr>
          <a:xfrm>
            <a:off x="5181600" y="1981200"/>
            <a:ext cx="2762250" cy="822325"/>
          </a:xfrm>
          <a:prstGeom prst="rect">
            <a:avLst/>
          </a:prstGeom>
          <a:solidFill>
            <a:srgbClr val="00FFCC"/>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Intercluster distances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are maximized</a:t>
            </a:r>
            <a:endParaRPr/>
          </a:p>
        </p:txBody>
      </p:sp>
      <p:grpSp>
        <p:nvGrpSpPr>
          <p:cNvPr id="360" name="Google Shape;360;p43"/>
          <p:cNvGrpSpPr/>
          <p:nvPr/>
        </p:nvGrpSpPr>
        <p:grpSpPr>
          <a:xfrm>
            <a:off x="3276600" y="3200400"/>
            <a:ext cx="3048000" cy="2678112"/>
            <a:chOff x="2160" y="2544"/>
            <a:chExt cx="1920" cy="1687"/>
          </a:xfrm>
        </p:grpSpPr>
        <p:cxnSp>
          <p:nvCxnSpPr>
            <p:cNvPr id="361" name="Google Shape;361;p43"/>
            <p:cNvCxnSpPr/>
            <p:nvPr/>
          </p:nvCxnSpPr>
          <p:spPr>
            <a:xfrm>
              <a:off x="2736" y="2544"/>
              <a:ext cx="0" cy="1152"/>
            </a:xfrm>
            <a:prstGeom prst="straightConnector1">
              <a:avLst/>
            </a:prstGeom>
            <a:noFill/>
            <a:ln cap="flat" cmpd="sng" w="9525">
              <a:solidFill>
                <a:schemeClr val="dk1"/>
              </a:solidFill>
              <a:prstDash val="solid"/>
              <a:miter lim="800000"/>
              <a:headEnd len="med" w="med" type="none"/>
              <a:tailEnd len="med" w="med" type="none"/>
            </a:ln>
          </p:spPr>
        </p:cxnSp>
        <p:cxnSp>
          <p:nvCxnSpPr>
            <p:cNvPr id="362" name="Google Shape;362;p43"/>
            <p:cNvCxnSpPr/>
            <p:nvPr/>
          </p:nvCxnSpPr>
          <p:spPr>
            <a:xfrm>
              <a:off x="2736" y="3696"/>
              <a:ext cx="1344" cy="0"/>
            </a:xfrm>
            <a:prstGeom prst="straightConnector1">
              <a:avLst/>
            </a:prstGeom>
            <a:noFill/>
            <a:ln cap="flat" cmpd="sng" w="9525">
              <a:solidFill>
                <a:schemeClr val="dk1"/>
              </a:solidFill>
              <a:prstDash val="solid"/>
              <a:miter lim="800000"/>
              <a:headEnd len="med" w="med" type="none"/>
              <a:tailEnd len="med" w="med" type="none"/>
            </a:ln>
          </p:spPr>
        </p:cxnSp>
        <p:sp>
          <p:nvSpPr>
            <p:cNvPr id="363" name="Google Shape;363;p43"/>
            <p:cNvSpPr/>
            <p:nvPr/>
          </p:nvSpPr>
          <p:spPr>
            <a:xfrm>
              <a:off x="2226" y="3696"/>
              <a:ext cx="510" cy="535"/>
            </a:xfrm>
            <a:custGeom>
              <a:rect b="b" l="l" r="r" t="t"/>
              <a:pathLst>
                <a:path extrusionOk="0" h="535" w="510">
                  <a:moveTo>
                    <a:pt x="510" y="0"/>
                  </a:moveTo>
                  <a:lnTo>
                    <a:pt x="0" y="535"/>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64" name="Google Shape;364;p43"/>
            <p:cNvSpPr/>
            <p:nvPr/>
          </p:nvSpPr>
          <p:spPr>
            <a:xfrm>
              <a:off x="3264" y="2880"/>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65" name="Google Shape;365;p43"/>
            <p:cNvSpPr/>
            <p:nvPr/>
          </p:nvSpPr>
          <p:spPr>
            <a:xfrm>
              <a:off x="3408" y="2880"/>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66" name="Google Shape;366;p43"/>
            <p:cNvSpPr/>
            <p:nvPr/>
          </p:nvSpPr>
          <p:spPr>
            <a:xfrm>
              <a:off x="3360" y="2736"/>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67" name="Google Shape;367;p43"/>
            <p:cNvSpPr/>
            <p:nvPr/>
          </p:nvSpPr>
          <p:spPr>
            <a:xfrm>
              <a:off x="3360" y="3024"/>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68" name="Google Shape;368;p43"/>
            <p:cNvSpPr/>
            <p:nvPr/>
          </p:nvSpPr>
          <p:spPr>
            <a:xfrm>
              <a:off x="3600" y="2880"/>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69" name="Google Shape;369;p43"/>
            <p:cNvSpPr/>
            <p:nvPr/>
          </p:nvSpPr>
          <p:spPr>
            <a:xfrm>
              <a:off x="3504" y="2784"/>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0" name="Google Shape;370;p43"/>
            <p:cNvSpPr/>
            <p:nvPr/>
          </p:nvSpPr>
          <p:spPr>
            <a:xfrm>
              <a:off x="3168" y="2736"/>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1" name="Google Shape;371;p43"/>
            <p:cNvSpPr/>
            <p:nvPr/>
          </p:nvSpPr>
          <p:spPr>
            <a:xfrm>
              <a:off x="3504" y="2976"/>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2" name="Google Shape;372;p43"/>
            <p:cNvSpPr/>
            <p:nvPr/>
          </p:nvSpPr>
          <p:spPr>
            <a:xfrm>
              <a:off x="3168" y="2976"/>
              <a:ext cx="96" cy="96"/>
            </a:xfrm>
            <a:prstGeom prst="octagon">
              <a:avLst>
                <a:gd fmla="val 29289"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3" name="Google Shape;373;p43"/>
            <p:cNvSpPr/>
            <p:nvPr/>
          </p:nvSpPr>
          <p:spPr>
            <a:xfrm>
              <a:off x="2160" y="3264"/>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4" name="Google Shape;374;p43"/>
            <p:cNvSpPr/>
            <p:nvPr/>
          </p:nvSpPr>
          <p:spPr>
            <a:xfrm>
              <a:off x="2304" y="3312"/>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5" name="Google Shape;375;p43"/>
            <p:cNvSpPr/>
            <p:nvPr/>
          </p:nvSpPr>
          <p:spPr>
            <a:xfrm>
              <a:off x="2304" y="3456"/>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6" name="Google Shape;376;p43"/>
            <p:cNvSpPr/>
            <p:nvPr/>
          </p:nvSpPr>
          <p:spPr>
            <a:xfrm>
              <a:off x="2448" y="3312"/>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7" name="Google Shape;377;p43"/>
            <p:cNvSpPr/>
            <p:nvPr/>
          </p:nvSpPr>
          <p:spPr>
            <a:xfrm>
              <a:off x="2352" y="3168"/>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8" name="Google Shape;378;p43"/>
            <p:cNvSpPr/>
            <p:nvPr/>
          </p:nvSpPr>
          <p:spPr>
            <a:xfrm>
              <a:off x="2448" y="3456"/>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79" name="Google Shape;379;p43"/>
            <p:cNvSpPr/>
            <p:nvPr/>
          </p:nvSpPr>
          <p:spPr>
            <a:xfrm>
              <a:off x="2160" y="3408"/>
              <a:ext cx="96" cy="96"/>
            </a:xfrm>
            <a:prstGeom prst="octagon">
              <a:avLst>
                <a:gd fmla="val 29289" name="adj"/>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0" name="Google Shape;380;p43"/>
            <p:cNvSpPr/>
            <p:nvPr/>
          </p:nvSpPr>
          <p:spPr>
            <a:xfrm>
              <a:off x="3504" y="3552"/>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1" name="Google Shape;381;p43"/>
            <p:cNvSpPr/>
            <p:nvPr/>
          </p:nvSpPr>
          <p:spPr>
            <a:xfrm>
              <a:off x="3792" y="3600"/>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2" name="Google Shape;382;p43"/>
            <p:cNvSpPr/>
            <p:nvPr/>
          </p:nvSpPr>
          <p:spPr>
            <a:xfrm>
              <a:off x="3648" y="3696"/>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3" name="Google Shape;383;p43"/>
            <p:cNvSpPr/>
            <p:nvPr/>
          </p:nvSpPr>
          <p:spPr>
            <a:xfrm>
              <a:off x="3504" y="3792"/>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4" name="Google Shape;384;p43"/>
            <p:cNvSpPr/>
            <p:nvPr/>
          </p:nvSpPr>
          <p:spPr>
            <a:xfrm>
              <a:off x="3696" y="3792"/>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5" name="Google Shape;385;p43"/>
            <p:cNvSpPr/>
            <p:nvPr/>
          </p:nvSpPr>
          <p:spPr>
            <a:xfrm flipH="1" rot="10800000">
              <a:off x="3504" y="3648"/>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386" name="Google Shape;386;p43"/>
            <p:cNvSpPr/>
            <p:nvPr/>
          </p:nvSpPr>
          <p:spPr>
            <a:xfrm>
              <a:off x="3696" y="3504"/>
              <a:ext cx="96" cy="96"/>
            </a:xfrm>
            <a:prstGeom prst="octagon">
              <a:avLst>
                <a:gd fmla="val 29289"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p44"/>
          <p:cNvSpPr txBox="1"/>
          <p:nvPr>
            <p:ph type="title"/>
          </p:nvPr>
        </p:nvSpPr>
        <p:spPr>
          <a:xfrm>
            <a:off x="1447800" y="304800"/>
            <a:ext cx="65706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CLUSTERING: APPLICATION 1</a:t>
            </a:r>
            <a:endParaRPr/>
          </a:p>
        </p:txBody>
      </p:sp>
      <p:sp>
        <p:nvSpPr>
          <p:cNvPr id="392" name="Google Shape;392;p44"/>
          <p:cNvSpPr txBox="1"/>
          <p:nvPr>
            <p:ph idx="1" type="body"/>
          </p:nvPr>
        </p:nvSpPr>
        <p:spPr>
          <a:xfrm>
            <a:off x="457200" y="1219200"/>
            <a:ext cx="8178800" cy="4171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400"/>
              <a:buFont typeface="Arial"/>
              <a:buChar char="•"/>
            </a:pPr>
            <a:r>
              <a:rPr b="0" i="0" lang="en-US" sz="2400" u="none">
                <a:solidFill>
                  <a:schemeClr val="dk1"/>
                </a:solidFill>
                <a:latin typeface="Gill Sans"/>
                <a:ea typeface="Gill Sans"/>
                <a:cs typeface="Gill Sans"/>
                <a:sym typeface="Gill Sans"/>
              </a:rPr>
              <a:t>Market Segmentation:</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Goal: subdivide a market into distinct subsets of customers where any subset may conceivably be selected as a market target to be reached with a distinct marketing mix.</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Approach: </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Collect different attributes of customers based on their geographical and lifestyle related information.</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Find clusters of similar customers.</a:t>
            </a:r>
            <a:endParaRPr/>
          </a:p>
          <a:p>
            <a:pPr indent="-228600" lvl="2" marL="1143000" marR="0" rtl="0" algn="l">
              <a:lnSpc>
                <a:spcPct val="9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Measure the clustering quality by observing buying patterns of customers in same cluster vs. those from different clusters.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CLUSTERING: APPLICATION 2</a:t>
            </a:r>
            <a:endParaRPr/>
          </a:p>
        </p:txBody>
      </p:sp>
      <p:sp>
        <p:nvSpPr>
          <p:cNvPr id="398" name="Google Shape;398;p45"/>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Document Clustering:</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Goal: To find groups of documents that are similar to each other based on the important terms appearing in them.</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Approach: To identify frequently occurring terms in each document. Form a similarity measure based on the frequencies of different terms. Use it to cluster.</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Gain: Information Retrieval can utilize the clusters to relate a new document or search term to clustered documents.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1447800" y="169862"/>
            <a:ext cx="65706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ILLUSTRATING DOCUMENT CLUSTERING</a:t>
            </a:r>
            <a:endParaRPr/>
          </a:p>
        </p:txBody>
      </p:sp>
      <p:sp>
        <p:nvSpPr>
          <p:cNvPr id="404" name="Google Shape;404;p46"/>
          <p:cNvSpPr txBox="1"/>
          <p:nvPr>
            <p:ph idx="1" type="body"/>
          </p:nvPr>
        </p:nvSpPr>
        <p:spPr>
          <a:xfrm>
            <a:off x="381000" y="1219200"/>
            <a:ext cx="8178800" cy="1295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Clustering Points: 3204 Articles of Los Angeles Times.</a:t>
            </a:r>
            <a:endParaRPr/>
          </a:p>
          <a:p>
            <a:pPr indent="-342900" lvl="0" marL="342900" marR="0" rtl="0" algn="l">
              <a:lnSpc>
                <a:spcPct val="100000"/>
              </a:lnSpc>
              <a:spcBef>
                <a:spcPts val="100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Similarity Measure: How many words are common in these documents (after some word filtering).</a:t>
            </a:r>
            <a:endParaRPr/>
          </a:p>
        </p:txBody>
      </p:sp>
      <p:pic>
        <p:nvPicPr>
          <p:cNvPr id="405" name="Google Shape;405;p46"/>
          <p:cNvPicPr preferRelativeResize="0"/>
          <p:nvPr/>
        </p:nvPicPr>
        <p:blipFill rotWithShape="1">
          <a:blip r:embed="rId3">
            <a:alphaModFix/>
          </a:blip>
          <a:srcRect b="0" l="0" r="0" t="0"/>
          <a:stretch/>
        </p:blipFill>
        <p:spPr>
          <a:xfrm>
            <a:off x="2057400" y="2743200"/>
            <a:ext cx="4424362" cy="36750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sp>
        <p:nvSpPr>
          <p:cNvPr id="410" name="Google Shape;410;p47"/>
          <p:cNvSpPr txBox="1"/>
          <p:nvPr>
            <p:ph type="title"/>
          </p:nvPr>
        </p:nvSpPr>
        <p:spPr>
          <a:xfrm>
            <a:off x="609600" y="228600"/>
            <a:ext cx="7772400" cy="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Gill Sans"/>
              <a:buNone/>
            </a:pPr>
            <a:r>
              <a:rPr b="0" i="0" lang="en-US" sz="2900" u="none">
                <a:solidFill>
                  <a:schemeClr val="dk1"/>
                </a:solidFill>
                <a:latin typeface="Gill Sans"/>
                <a:ea typeface="Gill Sans"/>
                <a:cs typeface="Gill Sans"/>
                <a:sym typeface="Gill Sans"/>
              </a:rPr>
              <a:t>CLUSTERING OF S&amp;P 500 STOCK DATA</a:t>
            </a:r>
            <a:endParaRPr/>
          </a:p>
        </p:txBody>
      </p:sp>
      <p:pic>
        <p:nvPicPr>
          <p:cNvPr id="411" name="Google Shape;411;p47"/>
          <p:cNvPicPr preferRelativeResize="0"/>
          <p:nvPr/>
        </p:nvPicPr>
        <p:blipFill rotWithShape="1">
          <a:blip r:embed="rId3">
            <a:alphaModFix/>
          </a:blip>
          <a:srcRect b="0" l="0" r="0" t="0"/>
          <a:stretch/>
        </p:blipFill>
        <p:spPr>
          <a:xfrm>
            <a:off x="1219200" y="2819400"/>
            <a:ext cx="5895975" cy="5942012"/>
          </a:xfrm>
          <a:prstGeom prst="rect">
            <a:avLst/>
          </a:prstGeom>
          <a:noFill/>
          <a:ln>
            <a:noFill/>
          </a:ln>
        </p:spPr>
      </p:pic>
      <p:sp>
        <p:nvSpPr>
          <p:cNvPr id="412" name="Google Shape;412;p47"/>
          <p:cNvSpPr txBox="1"/>
          <p:nvPr/>
        </p:nvSpPr>
        <p:spPr>
          <a:xfrm>
            <a:off x="609600" y="1066800"/>
            <a:ext cx="8229600" cy="1616075"/>
          </a:xfrm>
          <a:prstGeom prst="rect">
            <a:avLst/>
          </a:prstGeom>
          <a:noFill/>
          <a:ln>
            <a:noFill/>
          </a:ln>
        </p:spPr>
        <p:txBody>
          <a:bodyPr anchorCtr="0" anchor="t" bIns="45700" lIns="91425" spcFirstLastPara="1" rIns="91425" wrap="square" tIns="45700">
            <a:spAutoFit/>
          </a:bodyPr>
          <a:lstStyle/>
          <a:p>
            <a:pPr indent="-346075" lvl="0" marL="346075" marR="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Observe Stock Movements every day. </a:t>
            </a:r>
            <a:endParaRPr/>
          </a:p>
          <a:p>
            <a:pPr indent="-346075" lvl="0" marL="346075" marR="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Clustering points: Stock-{UP/DOWN}</a:t>
            </a:r>
            <a:endParaRPr/>
          </a:p>
          <a:p>
            <a:pPr indent="-346075" lvl="0" marL="346075" marR="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Similarity Measure: Two points are more similar if the events described by them frequently happen together on the same day. </a:t>
            </a:r>
            <a:endParaRPr/>
          </a:p>
          <a:p>
            <a:pPr indent="-233362" lvl="1" marL="742950" marR="0" rtl="0" algn="l">
              <a:lnSpc>
                <a:spcPct val="100000"/>
              </a:lnSpc>
              <a:spcBef>
                <a:spcPts val="0"/>
              </a:spcBef>
              <a:spcAft>
                <a:spcPts val="0"/>
              </a:spcAft>
              <a:buClr>
                <a:schemeClr val="accent2"/>
              </a:buClr>
              <a:buSzPts val="1800"/>
              <a:buFont typeface="Arial"/>
              <a:buChar char="●"/>
            </a:pPr>
            <a:r>
              <a:rPr b="0" i="0" lang="en-US" sz="1800" u="none" cap="none" strike="noStrike">
                <a:solidFill>
                  <a:schemeClr val="dk1"/>
                </a:solidFill>
                <a:latin typeface="Tahoma"/>
                <a:ea typeface="Tahoma"/>
                <a:cs typeface="Tahoma"/>
                <a:sym typeface="Tahoma"/>
              </a:rPr>
              <a:t>We used association rules to quantify a similarity measure.</a:t>
            </a: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6" name="Shape 416"/>
        <p:cNvGrpSpPr/>
        <p:nvPr/>
      </p:nvGrpSpPr>
      <p:grpSpPr>
        <a:xfrm>
          <a:off x="0" y="0"/>
          <a:ext cx="0" cy="0"/>
          <a:chOff x="0" y="0"/>
          <a:chExt cx="0" cy="0"/>
        </a:xfrm>
      </p:grpSpPr>
      <p:sp>
        <p:nvSpPr>
          <p:cNvPr id="417" name="Google Shape;417;p48"/>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ASSOCIATION RULE DISCOVERY: DEFINITION</a:t>
            </a:r>
            <a:endParaRPr/>
          </a:p>
        </p:txBody>
      </p:sp>
      <p:sp>
        <p:nvSpPr>
          <p:cNvPr id="418" name="Google Shape;418;p48"/>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400"/>
              <a:buFont typeface="Arial"/>
              <a:buChar char="•"/>
            </a:pPr>
            <a:r>
              <a:rPr b="0" i="0" lang="en-US" sz="2400" u="none">
                <a:solidFill>
                  <a:schemeClr val="dk1"/>
                </a:solidFill>
                <a:latin typeface="Gill Sans"/>
                <a:ea typeface="Gill Sans"/>
                <a:cs typeface="Gill Sans"/>
                <a:sym typeface="Gill Sans"/>
              </a:rPr>
              <a:t>Given a set of records each of which contain some number of items from a given collection;</a:t>
            </a:r>
            <a:endParaRPr/>
          </a:p>
          <a:p>
            <a:pPr indent="-228600" lvl="1" marL="685800" marR="0" rtl="0" algn="l">
              <a:lnSpc>
                <a:spcPct val="120000"/>
              </a:lnSpc>
              <a:spcBef>
                <a:spcPts val="500"/>
              </a:spcBef>
              <a:spcAft>
                <a:spcPts val="0"/>
              </a:spcAft>
              <a:buClr>
                <a:schemeClr val="accent1"/>
              </a:buClr>
              <a:buSzPts val="2400"/>
              <a:buFont typeface="Arial"/>
              <a:buChar char="•"/>
            </a:pPr>
            <a:r>
              <a:rPr b="0" i="0" lang="en-US" sz="2400" u="none" cap="none" strike="noStrike">
                <a:solidFill>
                  <a:schemeClr val="dk1"/>
                </a:solidFill>
                <a:latin typeface="Gill Sans"/>
                <a:ea typeface="Gill Sans"/>
                <a:cs typeface="Gill Sans"/>
                <a:sym typeface="Gill Sans"/>
              </a:rPr>
              <a:t>Produce dependency rules which will predict occurrence of an item based on occurrences of other items.</a:t>
            </a:r>
            <a:endParaRPr/>
          </a:p>
        </p:txBody>
      </p:sp>
      <p:pic>
        <p:nvPicPr>
          <p:cNvPr id="419" name="Google Shape;419;p48"/>
          <p:cNvPicPr preferRelativeResize="0"/>
          <p:nvPr/>
        </p:nvPicPr>
        <p:blipFill rotWithShape="1">
          <a:blip r:embed="rId3">
            <a:alphaModFix/>
          </a:blip>
          <a:srcRect b="0" l="0" r="0" t="0"/>
          <a:stretch/>
        </p:blipFill>
        <p:spPr>
          <a:xfrm>
            <a:off x="609600" y="4551362"/>
            <a:ext cx="4181475" cy="2152650"/>
          </a:xfrm>
          <a:prstGeom prst="rect">
            <a:avLst/>
          </a:prstGeom>
          <a:noFill/>
          <a:ln>
            <a:noFill/>
          </a:ln>
        </p:spPr>
      </p:pic>
      <p:sp>
        <p:nvSpPr>
          <p:cNvPr id="420" name="Google Shape;420;p48"/>
          <p:cNvSpPr txBox="1"/>
          <p:nvPr/>
        </p:nvSpPr>
        <p:spPr>
          <a:xfrm>
            <a:off x="4953000" y="4876800"/>
            <a:ext cx="3443287" cy="976312"/>
          </a:xfrm>
          <a:prstGeom prst="rect">
            <a:avLst/>
          </a:prstGeom>
          <a:solidFill>
            <a:srgbClr val="CCCCFF"/>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Rules Discovered:</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1800" u="none">
                <a:solidFill>
                  <a:srgbClr val="CC0000"/>
                </a:solidFill>
                <a:latin typeface="Tahoma"/>
                <a:ea typeface="Tahoma"/>
                <a:cs typeface="Tahoma"/>
                <a:sym typeface="Tahoma"/>
              </a:rPr>
              <a:t>{Milk} --&gt; {Coke}</a:t>
            </a:r>
            <a:endParaRPr/>
          </a:p>
          <a:p>
            <a:pPr indent="0" lvl="0" marL="0" marR="0" rtl="0" algn="l">
              <a:lnSpc>
                <a:spcPct val="100000"/>
              </a:lnSpc>
              <a:spcBef>
                <a:spcPts val="0"/>
              </a:spcBef>
              <a:spcAft>
                <a:spcPts val="0"/>
              </a:spcAft>
              <a:buClr>
                <a:srgbClr val="CC0000"/>
              </a:buClr>
              <a:buSzPts val="1800"/>
              <a:buFont typeface="Tahoma"/>
              <a:buNone/>
            </a:pPr>
            <a:r>
              <a:rPr b="0" i="0" lang="en-US" sz="1800" u="none">
                <a:solidFill>
                  <a:srgbClr val="CC0000"/>
                </a:solidFill>
                <a:latin typeface="Tahoma"/>
                <a:ea typeface="Tahoma"/>
                <a:cs typeface="Tahoma"/>
                <a:sym typeface="Tahoma"/>
              </a:rPr>
              <a:t>    {Diaper, Milk} --&gt; {Beer}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sp>
        <p:nvSpPr>
          <p:cNvPr id="425" name="Google Shape;425;p49"/>
          <p:cNvSpPr txBox="1"/>
          <p:nvPr>
            <p:ph type="title"/>
          </p:nvPr>
        </p:nvSpPr>
        <p:spPr>
          <a:xfrm>
            <a:off x="1285875" y="26511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Gill Sans"/>
              <a:buNone/>
            </a:pPr>
            <a:r>
              <a:rPr b="0" i="0" lang="en-US" sz="2800" u="none">
                <a:solidFill>
                  <a:schemeClr val="dk1"/>
                </a:solidFill>
                <a:latin typeface="Gill Sans"/>
                <a:ea typeface="Gill Sans"/>
                <a:cs typeface="Gill Sans"/>
                <a:sym typeface="Gill Sans"/>
              </a:rPr>
              <a:t>ASSOCIATION RULE DISCOVERY: APPLICATION 1</a:t>
            </a:r>
            <a:endParaRPr/>
          </a:p>
        </p:txBody>
      </p:sp>
      <p:sp>
        <p:nvSpPr>
          <p:cNvPr id="426" name="Google Shape;426;p49"/>
          <p:cNvSpPr txBox="1"/>
          <p:nvPr>
            <p:ph idx="1" type="body"/>
          </p:nvPr>
        </p:nvSpPr>
        <p:spPr>
          <a:xfrm>
            <a:off x="482600" y="2057400"/>
            <a:ext cx="8178800" cy="4171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2400"/>
              <a:buFont typeface="Arial"/>
              <a:buChar char="•"/>
            </a:pPr>
            <a:r>
              <a:rPr b="0" i="0" lang="en-US" sz="2400" u="none">
                <a:solidFill>
                  <a:schemeClr val="dk1"/>
                </a:solidFill>
                <a:latin typeface="Gill Sans"/>
                <a:ea typeface="Gill Sans"/>
                <a:cs typeface="Gill Sans"/>
                <a:sym typeface="Gill Sans"/>
              </a:rPr>
              <a:t>Marketing and Sales Promotion:</a:t>
            </a:r>
            <a:endParaRPr b="0" i="0" sz="2000" u="none">
              <a:solidFill>
                <a:schemeClr val="dk1"/>
              </a:solidFill>
              <a:latin typeface="Gill Sans"/>
              <a:ea typeface="Gill Sans"/>
              <a:cs typeface="Gill Sans"/>
              <a:sym typeface="Gill Sans"/>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none" cap="none" strike="noStrike">
                <a:solidFill>
                  <a:srgbClr val="FF0066"/>
                </a:solidFill>
                <a:latin typeface="Gill Sans"/>
                <a:ea typeface="Gill Sans"/>
                <a:cs typeface="Gill Sans"/>
                <a:sym typeface="Gill Sans"/>
              </a:rPr>
              <a:t>Let the rule discovered be</a:t>
            </a:r>
            <a:r>
              <a:rPr b="0" i="1" lang="en-US" sz="2400" u="none" cap="none" strike="noStrike">
                <a:solidFill>
                  <a:srgbClr val="FF0066"/>
                </a:solidFill>
                <a:latin typeface="Gill Sans"/>
                <a:ea typeface="Gill Sans"/>
                <a:cs typeface="Gill Sans"/>
                <a:sym typeface="Gill Sans"/>
              </a:rPr>
              <a:t> </a:t>
            </a:r>
            <a:endParaRPr/>
          </a:p>
          <a:p>
            <a:pPr indent="-285750" lvl="1" marL="742950" marR="0" rtl="0" algn="l">
              <a:lnSpc>
                <a:spcPct val="90000"/>
              </a:lnSpc>
              <a:spcBef>
                <a:spcPts val="500"/>
              </a:spcBef>
              <a:spcAft>
                <a:spcPts val="0"/>
              </a:spcAft>
              <a:buClr>
                <a:schemeClr val="accent1"/>
              </a:buClr>
              <a:buSzPts val="2400"/>
              <a:buFont typeface="Arial"/>
              <a:buNone/>
            </a:pPr>
            <a:r>
              <a:rPr b="0" i="1" lang="en-US" sz="2400" u="none" cap="none" strike="noStrike">
                <a:solidFill>
                  <a:srgbClr val="FF0066"/>
                </a:solidFill>
                <a:latin typeface="Gill Sans"/>
                <a:ea typeface="Gill Sans"/>
                <a:cs typeface="Gill Sans"/>
                <a:sym typeface="Gill Sans"/>
              </a:rPr>
              <a:t> 			{Bagels, … } --&gt; {Potato Chips}</a:t>
            </a:r>
            <a:endParaRPr b="0" i="0" sz="2400" u="none" cap="none" strike="noStrike">
              <a:solidFill>
                <a:schemeClr val="dk1"/>
              </a:solidFill>
              <a:latin typeface="Gill Sans"/>
              <a:ea typeface="Gill Sans"/>
              <a:cs typeface="Gill Sans"/>
              <a:sym typeface="Gill Sans"/>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sng" cap="none" strike="noStrike">
                <a:solidFill>
                  <a:srgbClr val="0000FF"/>
                </a:solidFill>
                <a:latin typeface="Gill Sans"/>
                <a:ea typeface="Gill Sans"/>
                <a:cs typeface="Gill Sans"/>
                <a:sym typeface="Gill Sans"/>
              </a:rPr>
              <a:t>Potato Chips</a:t>
            </a:r>
            <a:r>
              <a:rPr b="0" i="0" lang="en-US" sz="2400" u="sng" cap="none" strike="noStrike">
                <a:solidFill>
                  <a:schemeClr val="dk1"/>
                </a:solidFill>
                <a:latin typeface="Gill Sans"/>
                <a:ea typeface="Gill Sans"/>
                <a:cs typeface="Gill Sans"/>
                <a:sym typeface="Gill Sans"/>
              </a:rPr>
              <a:t> </a:t>
            </a:r>
            <a:r>
              <a:rPr b="0" i="0" lang="en-US" sz="2400" u="sng" cap="none" strike="noStrike">
                <a:solidFill>
                  <a:srgbClr val="0000FF"/>
                </a:solidFill>
                <a:latin typeface="Gill Sans"/>
                <a:ea typeface="Gill Sans"/>
                <a:cs typeface="Gill Sans"/>
                <a:sym typeface="Gill Sans"/>
              </a:rPr>
              <a:t>as consequent</a:t>
            </a:r>
            <a:r>
              <a:rPr b="0" i="0" lang="en-US" sz="2000" u="none" cap="none" strike="noStrike">
                <a:solidFill>
                  <a:schemeClr val="dk1"/>
                </a:solidFill>
                <a:latin typeface="Gill Sans"/>
                <a:ea typeface="Gill Sans"/>
                <a:cs typeface="Gill Sans"/>
                <a:sym typeface="Gill Sans"/>
              </a:rPr>
              <a:t> =&gt; </a:t>
            </a:r>
            <a:r>
              <a:rPr b="0" i="0" lang="en-US" sz="2400" u="none" cap="none" strike="noStrike">
                <a:solidFill>
                  <a:schemeClr val="dk1"/>
                </a:solidFill>
                <a:latin typeface="Gill Sans"/>
                <a:ea typeface="Gill Sans"/>
                <a:cs typeface="Gill Sans"/>
                <a:sym typeface="Gill Sans"/>
              </a:rPr>
              <a:t>Can be used to determine what should be done to boost its sales.</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sng" cap="none" strike="noStrike">
                <a:solidFill>
                  <a:srgbClr val="0000FF"/>
                </a:solidFill>
                <a:latin typeface="Gill Sans"/>
                <a:ea typeface="Gill Sans"/>
                <a:cs typeface="Gill Sans"/>
                <a:sym typeface="Gill Sans"/>
              </a:rPr>
              <a:t>Bagels in the antecedent</a:t>
            </a:r>
            <a:r>
              <a:rPr b="0" i="0" lang="en-US" sz="2000" u="none" cap="none" strike="noStrike">
                <a:solidFill>
                  <a:schemeClr val="dk1"/>
                </a:solidFill>
                <a:latin typeface="Gill Sans"/>
                <a:ea typeface="Gill Sans"/>
                <a:cs typeface="Gill Sans"/>
                <a:sym typeface="Gill Sans"/>
              </a:rPr>
              <a:t> =&gt; C</a:t>
            </a:r>
            <a:r>
              <a:rPr b="0" i="0" lang="en-US" sz="2400" u="none" cap="none" strike="noStrike">
                <a:solidFill>
                  <a:schemeClr val="dk1"/>
                </a:solidFill>
                <a:latin typeface="Gill Sans"/>
                <a:ea typeface="Gill Sans"/>
                <a:cs typeface="Gill Sans"/>
                <a:sym typeface="Gill Sans"/>
              </a:rPr>
              <a:t>an be used to see which products would be affected if the store discontinues selling bagels.</a:t>
            </a:r>
            <a:endParaRPr/>
          </a:p>
          <a:p>
            <a:pPr indent="-285750" lvl="1" marL="742950" marR="0" rtl="0" algn="l">
              <a:lnSpc>
                <a:spcPct val="90000"/>
              </a:lnSpc>
              <a:spcBef>
                <a:spcPts val="500"/>
              </a:spcBef>
              <a:spcAft>
                <a:spcPts val="0"/>
              </a:spcAft>
              <a:buClr>
                <a:schemeClr val="accent1"/>
              </a:buClr>
              <a:buSzPts val="2400"/>
              <a:buFont typeface="Arial"/>
              <a:buChar char="•"/>
            </a:pPr>
            <a:r>
              <a:rPr b="0" i="0" lang="en-US" sz="2400" u="sng" cap="none" strike="noStrike">
                <a:solidFill>
                  <a:srgbClr val="0000FF"/>
                </a:solidFill>
                <a:latin typeface="Gill Sans"/>
                <a:ea typeface="Gill Sans"/>
                <a:cs typeface="Gill Sans"/>
                <a:sym typeface="Gill Sans"/>
              </a:rPr>
              <a:t>Bagels in antecedent</a:t>
            </a:r>
            <a:r>
              <a:rPr b="0" i="0" lang="en-US" sz="2400" u="sng" cap="none" strike="noStrike">
                <a:solidFill>
                  <a:schemeClr val="dk1"/>
                </a:solidFill>
                <a:latin typeface="Gill Sans"/>
                <a:ea typeface="Gill Sans"/>
                <a:cs typeface="Gill Sans"/>
                <a:sym typeface="Gill Sans"/>
              </a:rPr>
              <a:t> </a:t>
            </a:r>
            <a:r>
              <a:rPr b="0" i="1" lang="en-US" sz="2400" u="sng" cap="none" strike="noStrike">
                <a:solidFill>
                  <a:srgbClr val="0000FF"/>
                </a:solidFill>
                <a:latin typeface="Gill Sans"/>
                <a:ea typeface="Gill Sans"/>
                <a:cs typeface="Gill Sans"/>
                <a:sym typeface="Gill Sans"/>
              </a:rPr>
              <a:t>and</a:t>
            </a:r>
            <a:r>
              <a:rPr b="0" i="0" lang="en-US" sz="2400" u="sng" cap="none" strike="noStrike">
                <a:solidFill>
                  <a:schemeClr val="dk1"/>
                </a:solidFill>
                <a:latin typeface="Gill Sans"/>
                <a:ea typeface="Gill Sans"/>
                <a:cs typeface="Gill Sans"/>
                <a:sym typeface="Gill Sans"/>
              </a:rPr>
              <a:t> </a:t>
            </a:r>
            <a:r>
              <a:rPr b="0" i="0" lang="en-US" sz="2400" u="sng" cap="none" strike="noStrike">
                <a:solidFill>
                  <a:srgbClr val="0000FF"/>
                </a:solidFill>
                <a:latin typeface="Gill Sans"/>
                <a:ea typeface="Gill Sans"/>
                <a:cs typeface="Gill Sans"/>
                <a:sym typeface="Gill Sans"/>
              </a:rPr>
              <a:t>Potato chips in consequent</a:t>
            </a:r>
            <a:r>
              <a:rPr b="0" i="0" lang="en-US" sz="2000" u="sng" cap="none" strike="noStrike">
                <a:solidFill>
                  <a:srgbClr val="0000FF"/>
                </a:solidFill>
                <a:latin typeface="Gill Sans"/>
                <a:ea typeface="Gill Sans"/>
                <a:cs typeface="Gill Sans"/>
                <a:sym typeface="Gill Sans"/>
              </a:rPr>
              <a:t> </a:t>
            </a:r>
            <a:r>
              <a:rPr b="0" i="0" lang="en-US" sz="2000" u="none" cap="none" strike="noStrike">
                <a:solidFill>
                  <a:schemeClr val="dk2"/>
                </a:solidFill>
                <a:latin typeface="Gill Sans"/>
                <a:ea typeface="Gill Sans"/>
                <a:cs typeface="Gill Sans"/>
                <a:sym typeface="Gill Sans"/>
              </a:rPr>
              <a:t>=&gt; </a:t>
            </a:r>
            <a:r>
              <a:rPr b="0" i="0" lang="en-US" sz="2400" u="none" cap="none" strike="noStrike">
                <a:solidFill>
                  <a:schemeClr val="dk1"/>
                </a:solidFill>
                <a:latin typeface="Gill Sans"/>
                <a:ea typeface="Gill Sans"/>
                <a:cs typeface="Gill Sans"/>
                <a:sym typeface="Gill Sans"/>
              </a:rPr>
              <a:t>Can be used to see what products should be sold with Bagels to promote sale of Potato chips!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1443037" y="80486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Gill Sans"/>
              <a:buNone/>
            </a:pPr>
            <a:r>
              <a:rPr b="0" i="0" lang="en-US" sz="2800" u="none">
                <a:solidFill>
                  <a:schemeClr val="dk1"/>
                </a:solidFill>
                <a:latin typeface="Gill Sans"/>
                <a:ea typeface="Gill Sans"/>
                <a:cs typeface="Gill Sans"/>
                <a:sym typeface="Gill Sans"/>
              </a:rPr>
              <a:t>ASSOCIATION RULE DISCOVERY: APPLICATION 2</a:t>
            </a:r>
            <a:endParaRPr/>
          </a:p>
        </p:txBody>
      </p:sp>
      <p:sp>
        <p:nvSpPr>
          <p:cNvPr id="432" name="Google Shape;432;p50"/>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Supermarket shelf management.</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Goal: To identify items that are bought together by sufficiently many customers.</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Approach: Process the point-of-sale data collected with barcode scanners to find dependencies among items.</a:t>
            </a:r>
            <a:endParaRPr/>
          </a:p>
          <a:p>
            <a:pPr indent="-285750" lvl="1" marL="74295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A classic rule --</a:t>
            </a:r>
            <a:endParaRPr/>
          </a:p>
          <a:p>
            <a:pPr indent="-228600" lvl="2" marL="11430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If a customer buys diaper and milk, then he is very likely to buy beer.</a:t>
            </a:r>
            <a:endParaRPr/>
          </a:p>
          <a:p>
            <a:pPr indent="-228600" lvl="2" marL="11430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So, don’t be surprised if you find six-packs stacked next to diapers!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51"/>
          <p:cNvSpPr txBox="1"/>
          <p:nvPr>
            <p:ph type="title"/>
          </p:nvPr>
        </p:nvSpPr>
        <p:spPr>
          <a:xfrm>
            <a:off x="381000" y="152400"/>
            <a:ext cx="8305800" cy="53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Gill Sans"/>
              <a:buNone/>
            </a:pPr>
            <a:r>
              <a:rPr b="0" i="0" lang="en-US" sz="2800" u="none">
                <a:solidFill>
                  <a:schemeClr val="dk1"/>
                </a:solidFill>
                <a:latin typeface="Gill Sans"/>
                <a:ea typeface="Gill Sans"/>
                <a:cs typeface="Gill Sans"/>
                <a:sym typeface="Gill Sans"/>
              </a:rPr>
              <a:t>ASSOCIATION RULE DISCOVERY: APPLICATION 3</a:t>
            </a:r>
            <a:endParaRPr/>
          </a:p>
        </p:txBody>
      </p:sp>
      <p:sp>
        <p:nvSpPr>
          <p:cNvPr id="438" name="Google Shape;438;p51"/>
          <p:cNvSpPr txBox="1"/>
          <p:nvPr>
            <p:ph idx="1" type="body"/>
          </p:nvPr>
        </p:nvSpPr>
        <p:spPr>
          <a:xfrm>
            <a:off x="1443037" y="2016125"/>
            <a:ext cx="6572250" cy="34496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Inventory Management:</a:t>
            </a:r>
            <a:endParaRPr/>
          </a:p>
          <a:p>
            <a:pPr indent="-228600" lvl="1" marL="685800" marR="0" rtl="0" algn="l">
              <a:lnSpc>
                <a:spcPct val="11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Goal: A consumer appliance repair company wants to anticipate the nature of repairs on its consumer products and keep the service vehicles equipped with right parts to reduce on number of visits to consumer households.</a:t>
            </a:r>
            <a:endParaRPr/>
          </a:p>
          <a:p>
            <a:pPr indent="-228600" lvl="1" marL="685800" marR="0" rtl="0" algn="l">
              <a:lnSpc>
                <a:spcPct val="11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Approach: Process the data on tools and parts required in previous repairs at different consumer locations and discover the co-occurrence patterns.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52"/>
          <p:cNvSpPr txBox="1"/>
          <p:nvPr>
            <p:ph type="title"/>
          </p:nvPr>
        </p:nvSpPr>
        <p:spPr>
          <a:xfrm>
            <a:off x="381000" y="152400"/>
            <a:ext cx="8763000" cy="53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Gill Sans"/>
              <a:buNone/>
            </a:pPr>
            <a:r>
              <a:rPr b="0" i="0" lang="en-US" sz="2900" u="none">
                <a:solidFill>
                  <a:schemeClr val="dk1"/>
                </a:solidFill>
                <a:latin typeface="Gill Sans"/>
                <a:ea typeface="Gill Sans"/>
                <a:cs typeface="Gill Sans"/>
                <a:sym typeface="Gill Sans"/>
              </a:rPr>
              <a:t>SEQUENTIAL PATTERN DISCOVERY: DEFINITION</a:t>
            </a:r>
            <a:endParaRPr/>
          </a:p>
        </p:txBody>
      </p:sp>
      <p:sp>
        <p:nvSpPr>
          <p:cNvPr id="444" name="Google Shape;444;p52"/>
          <p:cNvSpPr txBox="1"/>
          <p:nvPr>
            <p:ph idx="1" type="body"/>
          </p:nvPr>
        </p:nvSpPr>
        <p:spPr>
          <a:xfrm>
            <a:off x="228600" y="1295400"/>
            <a:ext cx="8382000" cy="1143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accent1"/>
              </a:buClr>
              <a:buSzPts val="600"/>
              <a:buFont typeface="Arial"/>
              <a:buChar char="•"/>
            </a:pPr>
            <a:r>
              <a:rPr b="0" i="0" lang="en-US" sz="600" u="none">
                <a:solidFill>
                  <a:schemeClr val="dk1"/>
                </a:solidFill>
                <a:latin typeface="Gill Sans"/>
                <a:ea typeface="Gill Sans"/>
                <a:cs typeface="Gill Sans"/>
                <a:sym typeface="Gill Sans"/>
              </a:rPr>
              <a:t>Given is a set of </a:t>
            </a:r>
            <a:r>
              <a:rPr b="0" i="1" lang="en-US" sz="600" u="none">
                <a:solidFill>
                  <a:schemeClr val="dk1"/>
                </a:solidFill>
                <a:latin typeface="Gill Sans"/>
                <a:ea typeface="Gill Sans"/>
                <a:cs typeface="Gill Sans"/>
                <a:sym typeface="Gill Sans"/>
              </a:rPr>
              <a:t>objects</a:t>
            </a:r>
            <a:r>
              <a:rPr b="0" i="0" lang="en-US" sz="600" u="none">
                <a:solidFill>
                  <a:schemeClr val="dk1"/>
                </a:solidFill>
                <a:latin typeface="Gill Sans"/>
                <a:ea typeface="Gill Sans"/>
                <a:cs typeface="Gill Sans"/>
                <a:sym typeface="Gill Sans"/>
              </a:rPr>
              <a:t>, with each object associated with its own </a:t>
            </a:r>
            <a:r>
              <a:rPr b="0" i="1" lang="en-US" sz="600" u="none">
                <a:solidFill>
                  <a:schemeClr val="dk1"/>
                </a:solidFill>
                <a:latin typeface="Gill Sans"/>
                <a:ea typeface="Gill Sans"/>
                <a:cs typeface="Gill Sans"/>
                <a:sym typeface="Gill Sans"/>
              </a:rPr>
              <a:t>timeline of events</a:t>
            </a:r>
            <a:r>
              <a:rPr b="0" i="0" lang="en-US" sz="600" u="none">
                <a:solidFill>
                  <a:schemeClr val="dk1"/>
                </a:solidFill>
                <a:latin typeface="Gill Sans"/>
                <a:ea typeface="Gill Sans"/>
                <a:cs typeface="Gill Sans"/>
                <a:sym typeface="Gill Sans"/>
              </a:rPr>
              <a:t>, find rules that predict strong </a:t>
            </a:r>
            <a:r>
              <a:rPr b="0" i="0" lang="en-US" sz="600" u="none">
                <a:solidFill>
                  <a:srgbClr val="0000FF"/>
                </a:solidFill>
                <a:latin typeface="Gill Sans"/>
                <a:ea typeface="Gill Sans"/>
                <a:cs typeface="Gill Sans"/>
                <a:sym typeface="Gill Sans"/>
              </a:rPr>
              <a:t>sequential dependencies</a:t>
            </a:r>
            <a:r>
              <a:rPr b="0" i="0" lang="en-US" sz="600" u="none">
                <a:solidFill>
                  <a:schemeClr val="dk1"/>
                </a:solidFill>
                <a:latin typeface="Gill Sans"/>
                <a:ea typeface="Gill Sans"/>
                <a:cs typeface="Gill Sans"/>
                <a:sym typeface="Gill Sans"/>
              </a:rPr>
              <a:t> among different events.</a:t>
            </a:r>
            <a:endParaRPr/>
          </a:p>
          <a:p>
            <a:pPr indent="-304800" lvl="0" marL="342900" marR="0" rtl="0" algn="l">
              <a:lnSpc>
                <a:spcPct val="70000"/>
              </a:lnSpc>
              <a:spcBef>
                <a:spcPts val="1000"/>
              </a:spcBef>
              <a:spcAft>
                <a:spcPts val="0"/>
              </a:spcAft>
              <a:buClr>
                <a:schemeClr val="accent1"/>
              </a:buClr>
              <a:buSzPts val="600"/>
              <a:buFont typeface="Arial"/>
              <a:buNone/>
            </a:pPr>
            <a:r>
              <a:t/>
            </a:r>
            <a:endParaRPr b="0" i="0" sz="600" u="none">
              <a:solidFill>
                <a:schemeClr val="dk1"/>
              </a:solidFill>
              <a:latin typeface="Gill Sans"/>
              <a:ea typeface="Gill Sans"/>
              <a:cs typeface="Gill Sans"/>
              <a:sym typeface="Gill Sans"/>
            </a:endParaRPr>
          </a:p>
          <a:p>
            <a:pPr indent="-304800" lvl="0" marL="342900" marR="0" rtl="0" algn="l">
              <a:lnSpc>
                <a:spcPct val="70000"/>
              </a:lnSpc>
              <a:spcBef>
                <a:spcPts val="1000"/>
              </a:spcBef>
              <a:spcAft>
                <a:spcPts val="0"/>
              </a:spcAft>
              <a:buClr>
                <a:schemeClr val="accent1"/>
              </a:buClr>
              <a:buSzPts val="600"/>
              <a:buFont typeface="Arial"/>
              <a:buNone/>
            </a:pPr>
            <a:r>
              <a:t/>
            </a:r>
            <a:endParaRPr b="0" i="0" sz="600" u="none">
              <a:solidFill>
                <a:schemeClr val="dk1"/>
              </a:solidFill>
              <a:latin typeface="Gill Sans"/>
              <a:ea typeface="Gill Sans"/>
              <a:cs typeface="Gill Sans"/>
              <a:sym typeface="Gill Sans"/>
            </a:endParaRPr>
          </a:p>
          <a:p>
            <a:pPr indent="-304800" lvl="0" marL="342900" marR="0" rtl="0" algn="l">
              <a:lnSpc>
                <a:spcPct val="70000"/>
              </a:lnSpc>
              <a:spcBef>
                <a:spcPts val="1000"/>
              </a:spcBef>
              <a:spcAft>
                <a:spcPts val="0"/>
              </a:spcAft>
              <a:buClr>
                <a:schemeClr val="accent1"/>
              </a:buClr>
              <a:buSzPts val="600"/>
              <a:buFont typeface="Arial"/>
              <a:buNone/>
            </a:pPr>
            <a:r>
              <a:t/>
            </a:r>
            <a:endParaRPr b="0" i="0" sz="600" u="none">
              <a:solidFill>
                <a:schemeClr val="dk1"/>
              </a:solidFill>
              <a:latin typeface="Gill Sans"/>
              <a:ea typeface="Gill Sans"/>
              <a:cs typeface="Gill Sans"/>
              <a:sym typeface="Gill Sans"/>
            </a:endParaRPr>
          </a:p>
          <a:p>
            <a:pPr indent="-304800" lvl="0" marL="342900" marR="0" rtl="0" algn="l">
              <a:lnSpc>
                <a:spcPct val="70000"/>
              </a:lnSpc>
              <a:spcBef>
                <a:spcPts val="1000"/>
              </a:spcBef>
              <a:spcAft>
                <a:spcPts val="0"/>
              </a:spcAft>
              <a:buClr>
                <a:schemeClr val="accent1"/>
              </a:buClr>
              <a:buSzPts val="600"/>
              <a:buFont typeface="Arial"/>
              <a:buNone/>
            </a:pPr>
            <a:r>
              <a:t/>
            </a:r>
            <a:endParaRPr b="0" i="0" sz="600" u="none">
              <a:solidFill>
                <a:schemeClr val="dk1"/>
              </a:solidFill>
              <a:latin typeface="Gill Sans"/>
              <a:ea typeface="Gill Sans"/>
              <a:cs typeface="Gill Sans"/>
              <a:sym typeface="Gill Sans"/>
            </a:endParaRPr>
          </a:p>
          <a:p>
            <a:pPr indent="-342900" lvl="0" marL="342900" marR="0" rtl="0" algn="l">
              <a:lnSpc>
                <a:spcPct val="70000"/>
              </a:lnSpc>
              <a:spcBef>
                <a:spcPts val="1000"/>
              </a:spcBef>
              <a:spcAft>
                <a:spcPts val="0"/>
              </a:spcAft>
              <a:buClr>
                <a:schemeClr val="accent1"/>
              </a:buClr>
              <a:buSzPts val="600"/>
              <a:buFont typeface="Arial"/>
              <a:buChar char="•"/>
            </a:pPr>
            <a:r>
              <a:rPr b="0" i="0" lang="en-US" sz="600" u="none">
                <a:solidFill>
                  <a:schemeClr val="dk1"/>
                </a:solidFill>
                <a:latin typeface="Gill Sans"/>
                <a:ea typeface="Gill Sans"/>
                <a:cs typeface="Gill Sans"/>
                <a:sym typeface="Gill Sans"/>
              </a:rPr>
              <a:t>Rules are formed by first disovering patterns. Event occurrences in the patterns are governed by timing constraints.</a:t>
            </a:r>
            <a:endParaRPr/>
          </a:p>
        </p:txBody>
      </p:sp>
      <p:grpSp>
        <p:nvGrpSpPr>
          <p:cNvPr id="445" name="Google Shape;445;p52"/>
          <p:cNvGrpSpPr/>
          <p:nvPr/>
        </p:nvGrpSpPr>
        <p:grpSpPr>
          <a:xfrm>
            <a:off x="2667000" y="4114800"/>
            <a:ext cx="3657600" cy="1752600"/>
            <a:chOff x="1728" y="2928"/>
            <a:chExt cx="2304" cy="1104"/>
          </a:xfrm>
        </p:grpSpPr>
        <p:sp>
          <p:nvSpPr>
            <p:cNvPr id="446" name="Google Shape;446;p52"/>
            <p:cNvSpPr txBox="1"/>
            <p:nvPr/>
          </p:nvSpPr>
          <p:spPr>
            <a:xfrm>
              <a:off x="1728" y="2928"/>
              <a:ext cx="2304" cy="1104"/>
            </a:xfrm>
            <a:prstGeom prst="rect">
              <a:avLst/>
            </a:prstGeom>
            <a:solidFill>
              <a:srgbClr val="FFFFCC"/>
            </a:solidFill>
            <a:ln cap="flat" cmpd="sng" w="9525">
              <a:solidFill>
                <a:schemeClr val="dk1"/>
              </a:solidFill>
              <a:prstDash val="solid"/>
              <a:miter lim="800000"/>
              <a:headEnd len="sm" w="sm" type="none"/>
              <a:tailEnd len="sm" w="sm" type="none"/>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447" name="Google Shape;447;p52"/>
            <p:cNvSpPr txBox="1"/>
            <p:nvPr/>
          </p:nvSpPr>
          <p:spPr>
            <a:xfrm>
              <a:off x="1776" y="2983"/>
              <a:ext cx="2190" cy="327"/>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   B)     (C)    (D   E)</a:t>
              </a:r>
              <a:endParaRPr/>
            </a:p>
          </p:txBody>
        </p:sp>
        <p:sp>
          <p:nvSpPr>
            <p:cNvPr id="448" name="Google Shape;448;p52"/>
            <p:cNvSpPr txBox="1"/>
            <p:nvPr/>
          </p:nvSpPr>
          <p:spPr>
            <a:xfrm>
              <a:off x="2688" y="3660"/>
              <a:ext cx="439" cy="19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0" i="0" lang="en-US" sz="1400" u="none">
                  <a:solidFill>
                    <a:srgbClr val="0000FF"/>
                  </a:solidFill>
                  <a:latin typeface="Arial"/>
                  <a:ea typeface="Arial"/>
                  <a:cs typeface="Arial"/>
                  <a:sym typeface="Arial"/>
                </a:rPr>
                <a:t>&lt;= ms</a:t>
              </a:r>
              <a:endParaRPr/>
            </a:p>
          </p:txBody>
        </p:sp>
        <p:sp>
          <p:nvSpPr>
            <p:cNvPr id="449" name="Google Shape;449;p52"/>
            <p:cNvSpPr txBox="1"/>
            <p:nvPr/>
          </p:nvSpPr>
          <p:spPr>
            <a:xfrm>
              <a:off x="2256" y="3312"/>
              <a:ext cx="407" cy="19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0" i="0" lang="en-US" sz="1400" u="none">
                  <a:solidFill>
                    <a:srgbClr val="0000FF"/>
                  </a:solidFill>
                  <a:latin typeface="Arial"/>
                  <a:ea typeface="Arial"/>
                  <a:cs typeface="Arial"/>
                  <a:sym typeface="Arial"/>
                </a:rPr>
                <a:t>&lt;= xg</a:t>
              </a:r>
              <a:endParaRPr/>
            </a:p>
          </p:txBody>
        </p:sp>
        <p:sp>
          <p:nvSpPr>
            <p:cNvPr id="450" name="Google Shape;450;p52"/>
            <p:cNvSpPr txBox="1"/>
            <p:nvPr/>
          </p:nvSpPr>
          <p:spPr>
            <a:xfrm>
              <a:off x="2976" y="3324"/>
              <a:ext cx="348" cy="19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0" i="0" lang="en-US" sz="1400" u="none">
                  <a:solidFill>
                    <a:srgbClr val="0000FF"/>
                  </a:solidFill>
                  <a:latin typeface="Arial"/>
                  <a:ea typeface="Arial"/>
                  <a:cs typeface="Arial"/>
                  <a:sym typeface="Arial"/>
                </a:rPr>
                <a:t> &gt;ng</a:t>
              </a:r>
              <a:endParaRPr/>
            </a:p>
          </p:txBody>
        </p:sp>
        <p:sp>
          <p:nvSpPr>
            <p:cNvPr id="451" name="Google Shape;451;p52"/>
            <p:cNvSpPr txBox="1"/>
            <p:nvPr/>
          </p:nvSpPr>
          <p:spPr>
            <a:xfrm>
              <a:off x="3360" y="3324"/>
              <a:ext cx="426" cy="192"/>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0" i="0" lang="en-US" sz="1400" u="none">
                  <a:solidFill>
                    <a:srgbClr val="0000FF"/>
                  </a:solidFill>
                  <a:latin typeface="Arial"/>
                  <a:ea typeface="Arial"/>
                  <a:cs typeface="Arial"/>
                  <a:sym typeface="Arial"/>
                </a:rPr>
                <a:t>&lt;= ws</a:t>
              </a:r>
              <a:endParaRPr/>
            </a:p>
          </p:txBody>
        </p:sp>
        <p:cxnSp>
          <p:nvCxnSpPr>
            <p:cNvPr id="452" name="Google Shape;452;p52"/>
            <p:cNvCxnSpPr/>
            <p:nvPr/>
          </p:nvCxnSpPr>
          <p:spPr>
            <a:xfrm>
              <a:off x="1824" y="3817"/>
              <a:ext cx="2064"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53" name="Google Shape;453;p52"/>
            <p:cNvCxnSpPr/>
            <p:nvPr/>
          </p:nvCxnSpPr>
          <p:spPr>
            <a:xfrm>
              <a:off x="1824" y="3500"/>
              <a:ext cx="1200"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54" name="Google Shape;454;p52"/>
            <p:cNvCxnSpPr/>
            <p:nvPr/>
          </p:nvCxnSpPr>
          <p:spPr>
            <a:xfrm>
              <a:off x="3024" y="3500"/>
              <a:ext cx="288"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55" name="Google Shape;455;p52"/>
            <p:cNvCxnSpPr/>
            <p:nvPr/>
          </p:nvCxnSpPr>
          <p:spPr>
            <a:xfrm>
              <a:off x="3312" y="3500"/>
              <a:ext cx="576"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456" name="Google Shape;456;p52"/>
            <p:cNvCxnSpPr/>
            <p:nvPr/>
          </p:nvCxnSpPr>
          <p:spPr>
            <a:xfrm>
              <a:off x="1824" y="3264"/>
              <a:ext cx="0" cy="709"/>
            </a:xfrm>
            <a:prstGeom prst="straightConnector1">
              <a:avLst/>
            </a:prstGeom>
            <a:noFill/>
            <a:ln cap="flat" cmpd="sng" w="9525">
              <a:solidFill>
                <a:schemeClr val="dk1"/>
              </a:solidFill>
              <a:prstDash val="solid"/>
              <a:miter lim="800000"/>
              <a:headEnd len="med" w="med" type="none"/>
              <a:tailEnd len="med" w="med" type="none"/>
            </a:ln>
          </p:spPr>
        </p:cxnSp>
        <p:cxnSp>
          <p:nvCxnSpPr>
            <p:cNvPr id="457" name="Google Shape;457;p52"/>
            <p:cNvCxnSpPr/>
            <p:nvPr/>
          </p:nvCxnSpPr>
          <p:spPr>
            <a:xfrm rot="10800000">
              <a:off x="3024" y="3319"/>
              <a:ext cx="0" cy="327"/>
            </a:xfrm>
            <a:prstGeom prst="straightConnector1">
              <a:avLst/>
            </a:prstGeom>
            <a:noFill/>
            <a:ln cap="flat" cmpd="sng" w="9525">
              <a:solidFill>
                <a:schemeClr val="dk1"/>
              </a:solidFill>
              <a:prstDash val="solid"/>
              <a:miter lim="800000"/>
              <a:headEnd len="med" w="med" type="none"/>
              <a:tailEnd len="med" w="med" type="none"/>
            </a:ln>
          </p:spPr>
        </p:cxnSp>
        <p:cxnSp>
          <p:nvCxnSpPr>
            <p:cNvPr id="458" name="Google Shape;458;p52"/>
            <p:cNvCxnSpPr/>
            <p:nvPr/>
          </p:nvCxnSpPr>
          <p:spPr>
            <a:xfrm rot="10800000">
              <a:off x="3312" y="3319"/>
              <a:ext cx="0" cy="327"/>
            </a:xfrm>
            <a:prstGeom prst="straightConnector1">
              <a:avLst/>
            </a:prstGeom>
            <a:noFill/>
            <a:ln cap="flat" cmpd="sng" w="9525">
              <a:solidFill>
                <a:schemeClr val="dk1"/>
              </a:solidFill>
              <a:prstDash val="solid"/>
              <a:miter lim="800000"/>
              <a:headEnd len="med" w="med" type="none"/>
              <a:tailEnd len="med" w="med" type="none"/>
            </a:ln>
          </p:spPr>
        </p:cxnSp>
        <p:cxnSp>
          <p:nvCxnSpPr>
            <p:cNvPr id="459" name="Google Shape;459;p52"/>
            <p:cNvCxnSpPr/>
            <p:nvPr/>
          </p:nvCxnSpPr>
          <p:spPr>
            <a:xfrm>
              <a:off x="3888" y="3264"/>
              <a:ext cx="0" cy="709"/>
            </a:xfrm>
            <a:prstGeom prst="straightConnector1">
              <a:avLst/>
            </a:prstGeom>
            <a:noFill/>
            <a:ln cap="flat" cmpd="sng" w="9525">
              <a:solidFill>
                <a:schemeClr val="dk1"/>
              </a:solidFill>
              <a:prstDash val="solid"/>
              <a:miter lim="800000"/>
              <a:headEnd len="med" w="med" type="none"/>
              <a:tailEnd len="med" w="med" type="none"/>
            </a:ln>
          </p:spPr>
        </p:cxnSp>
      </p:grpSp>
      <p:grpSp>
        <p:nvGrpSpPr>
          <p:cNvPr id="460" name="Google Shape;460;p52"/>
          <p:cNvGrpSpPr/>
          <p:nvPr/>
        </p:nvGrpSpPr>
        <p:grpSpPr>
          <a:xfrm>
            <a:off x="2514600" y="2362200"/>
            <a:ext cx="4038600" cy="685800"/>
            <a:chOff x="1632" y="1728"/>
            <a:chExt cx="2304" cy="432"/>
          </a:xfrm>
        </p:grpSpPr>
        <p:sp>
          <p:nvSpPr>
            <p:cNvPr id="461" name="Google Shape;461;p52"/>
            <p:cNvSpPr txBox="1"/>
            <p:nvPr/>
          </p:nvSpPr>
          <p:spPr>
            <a:xfrm>
              <a:off x="1632" y="1728"/>
              <a:ext cx="2304" cy="432"/>
            </a:xfrm>
            <a:prstGeom prst="rect">
              <a:avLst/>
            </a:prstGeom>
            <a:solidFill>
              <a:srgbClr val="FFFFCC"/>
            </a:solidFill>
            <a:ln cap="flat" cmpd="sng" w="9525">
              <a:solidFill>
                <a:schemeClr val="dk1"/>
              </a:solidFill>
              <a:prstDash val="solid"/>
              <a:miter lim="800000"/>
              <a:headEnd len="sm" w="sm" type="none"/>
              <a:tailEnd len="sm" w="sm" type="none"/>
            </a:ln>
            <a:effectLst>
              <a:outerShdw blurRad="63500" dir="2700000" dist="107763">
                <a:srgbClr val="808080"/>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462" name="Google Shape;462;p52"/>
            <p:cNvSpPr txBox="1"/>
            <p:nvPr/>
          </p:nvSpPr>
          <p:spPr>
            <a:xfrm>
              <a:off x="1680" y="1783"/>
              <a:ext cx="2186" cy="327"/>
            </a:xfrm>
            <a:prstGeom prst="rect">
              <a:avLst/>
            </a:prstGeom>
            <a:solidFill>
              <a:srgbClr val="FFFF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   B)     (C)        (D   E)</a:t>
              </a:r>
              <a:endParaRPr/>
            </a:p>
          </p:txBody>
        </p:sp>
      </p:grpSp>
      <p:cxnSp>
        <p:nvCxnSpPr>
          <p:cNvPr id="463" name="Google Shape;463;p52"/>
          <p:cNvCxnSpPr/>
          <p:nvPr/>
        </p:nvCxnSpPr>
        <p:spPr>
          <a:xfrm>
            <a:off x="4800600" y="2743200"/>
            <a:ext cx="457200" cy="0"/>
          </a:xfrm>
          <a:prstGeom prst="straightConnector1">
            <a:avLst/>
          </a:prstGeom>
          <a:noFill/>
          <a:ln cap="flat" cmpd="sng" w="28575">
            <a:solidFill>
              <a:schemeClr val="dk1"/>
            </a:solidFill>
            <a:prstDash val="solid"/>
            <a:miter lim="800000"/>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grpSp>
        <p:nvGrpSpPr>
          <p:cNvPr id="190" name="Google Shape;190;p26"/>
          <p:cNvGrpSpPr/>
          <p:nvPr/>
        </p:nvGrpSpPr>
        <p:grpSpPr>
          <a:xfrm>
            <a:off x="6705600" y="4953000"/>
            <a:ext cx="2360612" cy="1744662"/>
            <a:chOff x="4240" y="3165"/>
            <a:chExt cx="1487" cy="1099"/>
          </a:xfrm>
        </p:grpSpPr>
        <p:sp>
          <p:nvSpPr>
            <p:cNvPr id="191" name="Google Shape;191;p26"/>
            <p:cNvSpPr txBox="1"/>
            <p:nvPr/>
          </p:nvSpPr>
          <p:spPr>
            <a:xfrm>
              <a:off x="4240" y="3165"/>
              <a:ext cx="1487" cy="109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192" name="Google Shape;192;p26"/>
            <p:cNvSpPr txBox="1"/>
            <p:nvPr/>
          </p:nvSpPr>
          <p:spPr>
            <a:xfrm>
              <a:off x="4240" y="3165"/>
              <a:ext cx="1487" cy="1098"/>
            </a:xfrm>
            <a:prstGeom prst="rect">
              <a:avLst/>
            </a:prstGeom>
            <a:no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pic>
          <p:nvPicPr>
            <p:cNvPr id="193" name="Google Shape;193;p26"/>
            <p:cNvPicPr preferRelativeResize="0"/>
            <p:nvPr/>
          </p:nvPicPr>
          <p:blipFill rotWithShape="1">
            <a:blip r:embed="rId3">
              <a:alphaModFix/>
            </a:blip>
            <a:srcRect b="0" l="0" r="0" t="0"/>
            <a:stretch/>
          </p:blipFill>
          <p:spPr>
            <a:xfrm>
              <a:off x="4240" y="3165"/>
              <a:ext cx="1487" cy="1098"/>
            </a:xfrm>
            <a:prstGeom prst="rect">
              <a:avLst/>
            </a:prstGeom>
            <a:noFill/>
            <a:ln>
              <a:noFill/>
            </a:ln>
          </p:spPr>
        </p:pic>
        <p:cxnSp>
          <p:nvCxnSpPr>
            <p:cNvPr id="194" name="Google Shape;194;p26"/>
            <p:cNvCxnSpPr/>
            <p:nvPr/>
          </p:nvCxnSpPr>
          <p:spPr>
            <a:xfrm>
              <a:off x="4240" y="4263"/>
              <a:ext cx="1487" cy="1"/>
            </a:xfrm>
            <a:prstGeom prst="straightConnector1">
              <a:avLst/>
            </a:prstGeom>
            <a:noFill/>
            <a:ln cap="flat" cmpd="sng" w="9525">
              <a:solidFill>
                <a:srgbClr val="000000"/>
              </a:solidFill>
              <a:prstDash val="solid"/>
              <a:miter lim="800000"/>
              <a:headEnd len="med" w="med" type="none"/>
              <a:tailEnd len="med" w="med" type="none"/>
            </a:ln>
          </p:spPr>
        </p:cxnSp>
        <p:sp>
          <p:nvSpPr>
            <p:cNvPr id="195" name="Google Shape;195;p26"/>
            <p:cNvSpPr/>
            <p:nvPr/>
          </p:nvSpPr>
          <p:spPr>
            <a:xfrm>
              <a:off x="4240" y="3165"/>
              <a:ext cx="1487" cy="1098"/>
            </a:xfrm>
            <a:custGeom>
              <a:rect b="b" l="l" r="r" t="t"/>
              <a:pathLst>
                <a:path extrusionOk="0" h="586" w="744">
                  <a:moveTo>
                    <a:pt x="0" y="0"/>
                  </a:moveTo>
                  <a:lnTo>
                    <a:pt x="744" y="0"/>
                  </a:lnTo>
                  <a:lnTo>
                    <a:pt x="744" y="58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196" name="Google Shape;196;p26"/>
            <p:cNvSpPr/>
            <p:nvPr/>
          </p:nvSpPr>
          <p:spPr>
            <a:xfrm>
              <a:off x="4240" y="3165"/>
              <a:ext cx="1487" cy="1098"/>
            </a:xfrm>
            <a:custGeom>
              <a:rect b="b" l="l" r="r" t="t"/>
              <a:pathLst>
                <a:path extrusionOk="0" h="586" w="744">
                  <a:moveTo>
                    <a:pt x="0" y="0"/>
                  </a:moveTo>
                  <a:lnTo>
                    <a:pt x="0" y="586"/>
                  </a:lnTo>
                  <a:lnTo>
                    <a:pt x="744" y="58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197" name="Google Shape;197;p26"/>
            <p:cNvSpPr/>
            <p:nvPr/>
          </p:nvSpPr>
          <p:spPr>
            <a:xfrm>
              <a:off x="4240" y="3165"/>
              <a:ext cx="1487" cy="1098"/>
            </a:xfrm>
            <a:custGeom>
              <a:rect b="b" l="l" r="r" t="t"/>
              <a:pathLst>
                <a:path extrusionOk="0" h="586" w="744">
                  <a:moveTo>
                    <a:pt x="0" y="0"/>
                  </a:moveTo>
                  <a:lnTo>
                    <a:pt x="0" y="586"/>
                  </a:lnTo>
                  <a:lnTo>
                    <a:pt x="744" y="58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198" name="Google Shape;198;p26"/>
            <p:cNvSpPr/>
            <p:nvPr/>
          </p:nvSpPr>
          <p:spPr>
            <a:xfrm>
              <a:off x="4240" y="3165"/>
              <a:ext cx="1487" cy="1098"/>
            </a:xfrm>
            <a:custGeom>
              <a:rect b="b" l="l" r="r" t="t"/>
              <a:pathLst>
                <a:path extrusionOk="0" h="586" w="744">
                  <a:moveTo>
                    <a:pt x="0" y="0"/>
                  </a:moveTo>
                  <a:lnTo>
                    <a:pt x="744" y="0"/>
                  </a:lnTo>
                  <a:lnTo>
                    <a:pt x="744" y="58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cxnSp>
          <p:nvCxnSpPr>
            <p:cNvPr id="199" name="Google Shape;199;p26"/>
            <p:cNvCxnSpPr/>
            <p:nvPr/>
          </p:nvCxnSpPr>
          <p:spPr>
            <a:xfrm>
              <a:off x="4240" y="3165"/>
              <a:ext cx="1" cy="1098"/>
            </a:xfrm>
            <a:prstGeom prst="straightConnector1">
              <a:avLst/>
            </a:prstGeom>
            <a:noFill/>
            <a:ln cap="flat" cmpd="sng" w="9525">
              <a:solidFill>
                <a:srgbClr val="000000"/>
              </a:solidFill>
              <a:prstDash val="solid"/>
              <a:miter lim="800000"/>
              <a:headEnd len="med" w="med" type="none"/>
              <a:tailEnd len="med" w="med" type="none"/>
            </a:ln>
          </p:spPr>
        </p:cxnSp>
      </p:grpSp>
      <p:sp>
        <p:nvSpPr>
          <p:cNvPr id="200" name="Google Shape;200;p26"/>
          <p:cNvSpPr txBox="1"/>
          <p:nvPr>
            <p:ph type="title"/>
          </p:nvPr>
        </p:nvSpPr>
        <p:spPr>
          <a:xfrm>
            <a:off x="152400" y="76200"/>
            <a:ext cx="8915400" cy="6096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2800"/>
              <a:buFont typeface="Gill Sans"/>
              <a:buNone/>
            </a:pPr>
            <a:r>
              <a:rPr b="0" i="0" lang="en-US" sz="2800" u="none">
                <a:solidFill>
                  <a:schemeClr val="dk1"/>
                </a:solidFill>
                <a:latin typeface="Gill Sans"/>
                <a:ea typeface="Gill Sans"/>
                <a:cs typeface="Gill Sans"/>
                <a:sym typeface="Gill Sans"/>
              </a:rPr>
              <a:t>WHY MINE DATA? SCIENTIFIC VIEWPOINT</a:t>
            </a:r>
            <a:endParaRPr/>
          </a:p>
        </p:txBody>
      </p:sp>
      <p:sp>
        <p:nvSpPr>
          <p:cNvPr id="201" name="Google Shape;201;p26"/>
          <p:cNvSpPr txBox="1"/>
          <p:nvPr>
            <p:ph idx="1" type="body"/>
          </p:nvPr>
        </p:nvSpPr>
        <p:spPr>
          <a:xfrm>
            <a:off x="184150" y="1066800"/>
            <a:ext cx="7588250" cy="5791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10000"/>
              </a:lnSpc>
              <a:spcBef>
                <a:spcPts val="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Data collected and stored at </a:t>
            </a:r>
            <a:br>
              <a:rPr b="0" i="0" lang="en-US" sz="2200" u="none">
                <a:solidFill>
                  <a:schemeClr val="dk1"/>
                </a:solidFill>
                <a:latin typeface="Gill Sans"/>
                <a:ea typeface="Gill Sans"/>
                <a:cs typeface="Gill Sans"/>
                <a:sym typeface="Gill Sans"/>
              </a:rPr>
            </a:br>
            <a:r>
              <a:rPr b="0" i="0" lang="en-US" sz="2200" u="none">
                <a:solidFill>
                  <a:schemeClr val="dk1"/>
                </a:solidFill>
                <a:latin typeface="Gill Sans"/>
                <a:ea typeface="Gill Sans"/>
                <a:cs typeface="Gill Sans"/>
                <a:sym typeface="Gill Sans"/>
              </a:rPr>
              <a:t>enormous speeds (GB/hour)</a:t>
            </a:r>
            <a:endParaRPr/>
          </a:p>
          <a:p>
            <a:pPr indent="-285750" lvl="1" marL="742950" marR="0" rtl="0" algn="l">
              <a:lnSpc>
                <a:spcPct val="110000"/>
              </a:lnSpc>
              <a:spcBef>
                <a:spcPts val="88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remote sensors on a satellite</a:t>
            </a:r>
            <a:endParaRPr/>
          </a:p>
          <a:p>
            <a:pPr indent="-285750" lvl="1" marL="742950" marR="0" rtl="0" algn="l">
              <a:lnSpc>
                <a:spcPct val="110000"/>
              </a:lnSpc>
              <a:spcBef>
                <a:spcPts val="88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telescopes scanning the skies</a:t>
            </a:r>
            <a:endParaRPr/>
          </a:p>
          <a:p>
            <a:pPr indent="-285750" lvl="1" marL="742950" marR="0" rtl="0" algn="l">
              <a:lnSpc>
                <a:spcPct val="110000"/>
              </a:lnSpc>
              <a:spcBef>
                <a:spcPts val="88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microarrays generating gene </a:t>
            </a:r>
            <a:br>
              <a:rPr b="0" i="0" lang="en-US" sz="2200" u="none" cap="none" strike="noStrike">
                <a:solidFill>
                  <a:schemeClr val="dk1"/>
                </a:solidFill>
                <a:latin typeface="Gill Sans"/>
                <a:ea typeface="Gill Sans"/>
                <a:cs typeface="Gill Sans"/>
                <a:sym typeface="Gill Sans"/>
              </a:rPr>
            </a:br>
            <a:r>
              <a:rPr b="0" i="0" lang="en-US" sz="2200" u="none" cap="none" strike="noStrike">
                <a:solidFill>
                  <a:schemeClr val="dk1"/>
                </a:solidFill>
                <a:latin typeface="Gill Sans"/>
                <a:ea typeface="Gill Sans"/>
                <a:cs typeface="Gill Sans"/>
                <a:sym typeface="Gill Sans"/>
              </a:rPr>
              <a:t>expression data</a:t>
            </a:r>
            <a:endParaRPr/>
          </a:p>
          <a:p>
            <a:pPr indent="-285750" lvl="1" marL="742950" marR="0" rtl="0" algn="l">
              <a:lnSpc>
                <a:spcPct val="110000"/>
              </a:lnSpc>
              <a:spcBef>
                <a:spcPts val="88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scientific simulations </a:t>
            </a:r>
            <a:br>
              <a:rPr b="0" i="0" lang="en-US" sz="2200" u="none" cap="none" strike="noStrike">
                <a:solidFill>
                  <a:schemeClr val="dk1"/>
                </a:solidFill>
                <a:latin typeface="Gill Sans"/>
                <a:ea typeface="Gill Sans"/>
                <a:cs typeface="Gill Sans"/>
                <a:sym typeface="Gill Sans"/>
              </a:rPr>
            </a:br>
            <a:r>
              <a:rPr b="0" i="0" lang="en-US" sz="2200" u="none" cap="none" strike="noStrike">
                <a:solidFill>
                  <a:schemeClr val="dk1"/>
                </a:solidFill>
                <a:latin typeface="Gill Sans"/>
                <a:ea typeface="Gill Sans"/>
                <a:cs typeface="Gill Sans"/>
                <a:sym typeface="Gill Sans"/>
              </a:rPr>
              <a:t>generating terabytes of data</a:t>
            </a:r>
            <a:endParaRPr/>
          </a:p>
          <a:p>
            <a:pPr indent="-342900" lvl="0" marL="342900" marR="0" rtl="0" algn="l">
              <a:lnSpc>
                <a:spcPct val="110000"/>
              </a:lnSpc>
              <a:spcBef>
                <a:spcPts val="88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Traditional techniques infeasible for raw data</a:t>
            </a:r>
            <a:endParaRPr/>
          </a:p>
          <a:p>
            <a:pPr indent="-342900" lvl="0" marL="342900" marR="0" rtl="0" algn="l">
              <a:lnSpc>
                <a:spcPct val="110000"/>
              </a:lnSpc>
              <a:spcBef>
                <a:spcPts val="100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Data mining may help scientists </a:t>
            </a:r>
            <a:endParaRPr/>
          </a:p>
          <a:p>
            <a:pPr indent="-285750" lvl="1" marL="742950" marR="0" rtl="0" algn="l">
              <a:lnSpc>
                <a:spcPct val="110000"/>
              </a:lnSpc>
              <a:spcBef>
                <a:spcPts val="50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in classifying and segmenting data</a:t>
            </a:r>
            <a:endParaRPr/>
          </a:p>
          <a:p>
            <a:pPr indent="-285750" lvl="1" marL="742950" marR="0" rtl="0" algn="l">
              <a:lnSpc>
                <a:spcPct val="110000"/>
              </a:lnSpc>
              <a:spcBef>
                <a:spcPts val="50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in Hypothesis Formation</a:t>
            </a:r>
            <a:endParaRPr/>
          </a:p>
        </p:txBody>
      </p:sp>
      <p:grpSp>
        <p:nvGrpSpPr>
          <p:cNvPr id="202" name="Google Shape;202;p26"/>
          <p:cNvGrpSpPr/>
          <p:nvPr/>
        </p:nvGrpSpPr>
        <p:grpSpPr>
          <a:xfrm>
            <a:off x="152400" y="685800"/>
            <a:ext cx="8610600" cy="152400"/>
            <a:chOff x="264" y="788"/>
            <a:chExt cx="5232" cy="124"/>
          </a:xfrm>
        </p:grpSpPr>
        <p:sp>
          <p:nvSpPr>
            <p:cNvPr id="203" name="Google Shape;203;p26"/>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04" name="Google Shape;204;p26"/>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grpSp>
      <p:pic>
        <p:nvPicPr>
          <p:cNvPr id="205" name="Google Shape;205;p26"/>
          <p:cNvPicPr preferRelativeResize="0"/>
          <p:nvPr/>
        </p:nvPicPr>
        <p:blipFill rotWithShape="1">
          <a:blip r:embed="rId4">
            <a:alphaModFix/>
          </a:blip>
          <a:srcRect b="2745" l="945" r="945" t="2650"/>
          <a:stretch/>
        </p:blipFill>
        <p:spPr>
          <a:xfrm>
            <a:off x="4548187" y="971550"/>
            <a:ext cx="2005012" cy="1695450"/>
          </a:xfrm>
          <a:prstGeom prst="rect">
            <a:avLst/>
          </a:prstGeom>
          <a:noFill/>
          <a:ln>
            <a:noFill/>
          </a:ln>
        </p:spPr>
      </p:pic>
      <p:pic>
        <p:nvPicPr>
          <p:cNvPr id="206" name="Google Shape;206;p26"/>
          <p:cNvPicPr preferRelativeResize="0"/>
          <p:nvPr/>
        </p:nvPicPr>
        <p:blipFill rotWithShape="1">
          <a:blip r:embed="rId5">
            <a:alphaModFix/>
          </a:blip>
          <a:srcRect b="0" l="0" r="0" t="0"/>
          <a:stretch/>
        </p:blipFill>
        <p:spPr>
          <a:xfrm>
            <a:off x="6583362" y="685800"/>
            <a:ext cx="2560637" cy="1990725"/>
          </a:xfrm>
          <a:prstGeom prst="rect">
            <a:avLst/>
          </a:prstGeom>
          <a:noFill/>
          <a:ln>
            <a:noFill/>
          </a:ln>
        </p:spPr>
      </p:pic>
      <p:pic>
        <p:nvPicPr>
          <p:cNvPr id="207" name="Google Shape;207;p26"/>
          <p:cNvPicPr preferRelativeResize="0"/>
          <p:nvPr/>
        </p:nvPicPr>
        <p:blipFill rotWithShape="1">
          <a:blip r:embed="rId6">
            <a:alphaModFix/>
          </a:blip>
          <a:srcRect b="0" l="0" r="0" t="0"/>
          <a:stretch/>
        </p:blipFill>
        <p:spPr>
          <a:xfrm>
            <a:off x="6705600" y="2667000"/>
            <a:ext cx="2209800" cy="1181100"/>
          </a:xfrm>
          <a:prstGeom prst="rect">
            <a:avLst/>
          </a:prstGeom>
          <a:noFill/>
          <a:ln>
            <a:noFill/>
          </a:ln>
        </p:spPr>
      </p:pic>
      <p:pic>
        <p:nvPicPr>
          <p:cNvPr id="208" name="Google Shape;208;p26"/>
          <p:cNvPicPr preferRelativeResize="0"/>
          <p:nvPr/>
        </p:nvPicPr>
        <p:blipFill rotWithShape="1">
          <a:blip r:embed="rId7">
            <a:alphaModFix/>
          </a:blip>
          <a:srcRect b="0" l="0" r="0" t="0"/>
          <a:stretch/>
        </p:blipFill>
        <p:spPr>
          <a:xfrm>
            <a:off x="6724650" y="3851275"/>
            <a:ext cx="2166937" cy="1101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53"/>
          <p:cNvSpPr txBox="1"/>
          <p:nvPr>
            <p:ph type="title"/>
          </p:nvPr>
        </p:nvSpPr>
        <p:spPr>
          <a:xfrm>
            <a:off x="381000" y="152400"/>
            <a:ext cx="8534400" cy="53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900"/>
              <a:buFont typeface="Gill Sans"/>
              <a:buNone/>
            </a:pPr>
            <a:r>
              <a:rPr b="0" i="0" lang="en-US" sz="2900" u="none">
                <a:solidFill>
                  <a:schemeClr val="dk1"/>
                </a:solidFill>
                <a:latin typeface="Gill Sans"/>
                <a:ea typeface="Gill Sans"/>
                <a:cs typeface="Gill Sans"/>
                <a:sym typeface="Gill Sans"/>
              </a:rPr>
              <a:t>SEQUENTIAL PATTERN DISCOVERY: EXAMPLES</a:t>
            </a:r>
            <a:endParaRPr/>
          </a:p>
        </p:txBody>
      </p:sp>
      <p:sp>
        <p:nvSpPr>
          <p:cNvPr id="469" name="Google Shape;469;p53"/>
          <p:cNvSpPr txBox="1"/>
          <p:nvPr>
            <p:ph idx="1" type="body"/>
          </p:nvPr>
        </p:nvSpPr>
        <p:spPr>
          <a:xfrm>
            <a:off x="381000" y="1143000"/>
            <a:ext cx="8229600" cy="42862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In telecommunications alarm logs,</a:t>
            </a:r>
            <a:r>
              <a:rPr b="0" i="0" lang="en-US" sz="1800" u="none">
                <a:solidFill>
                  <a:schemeClr val="dk1"/>
                </a:solidFill>
                <a:latin typeface="Gill Sans"/>
                <a:ea typeface="Gill Sans"/>
                <a:cs typeface="Gill Sans"/>
                <a:sym typeface="Gill Sans"/>
              </a:rPr>
              <a:t> </a:t>
            </a:r>
            <a:endParaRPr/>
          </a:p>
          <a:p>
            <a:pPr indent="-228600" lvl="1" marL="6858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(Inverter_Problem  Excessive_Line_Current) </a:t>
            </a:r>
            <a:endParaRPr/>
          </a:p>
          <a:p>
            <a:pPr indent="-228600" lvl="1" marL="685800" marR="0" rtl="0" algn="l">
              <a:lnSpc>
                <a:spcPct val="120000"/>
              </a:lnSpc>
              <a:spcBef>
                <a:spcPts val="500"/>
              </a:spcBef>
              <a:spcAft>
                <a:spcPts val="0"/>
              </a:spcAft>
              <a:buClr>
                <a:schemeClr val="accent1"/>
              </a:buClr>
              <a:buSzPts val="2000"/>
              <a:buFont typeface="Arial"/>
              <a:buNone/>
            </a:pPr>
            <a:r>
              <a:rPr b="0" i="0" lang="en-US" sz="2000" u="none" cap="none" strike="noStrike">
                <a:solidFill>
                  <a:schemeClr val="dk1"/>
                </a:solidFill>
                <a:latin typeface="Gill Sans"/>
                <a:ea typeface="Gill Sans"/>
                <a:cs typeface="Gill Sans"/>
                <a:sym typeface="Gill Sans"/>
              </a:rPr>
              <a:t>        (Rectifier_Alarm) --&gt; (Fire_Alarm)</a:t>
            </a:r>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In point-of-sale transaction sequences,</a:t>
            </a:r>
            <a:endParaRPr/>
          </a:p>
          <a:p>
            <a:pPr indent="-228600" lvl="1" marL="6858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Computer Bookstore:  </a:t>
            </a:r>
            <a:endParaRPr/>
          </a:p>
          <a:p>
            <a:pPr indent="-228600" lvl="1" marL="685800" marR="0" rtl="0" algn="l">
              <a:lnSpc>
                <a:spcPct val="120000"/>
              </a:lnSpc>
              <a:spcBef>
                <a:spcPts val="500"/>
              </a:spcBef>
              <a:spcAft>
                <a:spcPts val="0"/>
              </a:spcAft>
              <a:buClr>
                <a:schemeClr val="accent1"/>
              </a:buClr>
              <a:buSzPts val="2000"/>
              <a:buFont typeface="Arial"/>
              <a:buNone/>
            </a:pPr>
            <a:r>
              <a:rPr b="0" i="0" lang="en-US" sz="2000" u="none" cap="none" strike="noStrike">
                <a:solidFill>
                  <a:schemeClr val="dk1"/>
                </a:solidFill>
                <a:latin typeface="Gill Sans"/>
                <a:ea typeface="Gill Sans"/>
                <a:cs typeface="Gill Sans"/>
                <a:sym typeface="Gill Sans"/>
              </a:rPr>
              <a:t>	  (Intro_To_Visual_C)  (C++_Primer) --&gt; 							(Perl_for_dummies,Tcl_Tk)</a:t>
            </a:r>
            <a:endParaRPr/>
          </a:p>
          <a:p>
            <a:pPr indent="-228600" lvl="1" marL="685800" marR="0" rtl="0" algn="l">
              <a:lnSpc>
                <a:spcPct val="120000"/>
              </a:lnSpc>
              <a:spcBef>
                <a:spcPts val="500"/>
              </a:spcBef>
              <a:spcAft>
                <a:spcPts val="0"/>
              </a:spcAft>
              <a:buClr>
                <a:schemeClr val="accent1"/>
              </a:buClr>
              <a:buSzPts val="2000"/>
              <a:buFont typeface="Arial"/>
              <a:buChar char="•"/>
            </a:pPr>
            <a:r>
              <a:rPr b="0" i="0" lang="en-US" sz="2000" u="none" cap="none" strike="noStrike">
                <a:solidFill>
                  <a:schemeClr val="dk1"/>
                </a:solidFill>
                <a:latin typeface="Gill Sans"/>
                <a:ea typeface="Gill Sans"/>
                <a:cs typeface="Gill Sans"/>
                <a:sym typeface="Gill Sans"/>
              </a:rPr>
              <a:t>Athletic Apparel Store: </a:t>
            </a:r>
            <a:endParaRPr/>
          </a:p>
          <a:p>
            <a:pPr indent="-228600" lvl="1" marL="685800" marR="0" rtl="0" algn="l">
              <a:lnSpc>
                <a:spcPct val="120000"/>
              </a:lnSpc>
              <a:spcBef>
                <a:spcPts val="500"/>
              </a:spcBef>
              <a:spcAft>
                <a:spcPts val="0"/>
              </a:spcAft>
              <a:buClr>
                <a:schemeClr val="accent1"/>
              </a:buClr>
              <a:buSzPts val="2000"/>
              <a:buFont typeface="Arial"/>
              <a:buNone/>
            </a:pPr>
            <a:r>
              <a:rPr b="0" i="0" lang="en-US" sz="2000" u="none" cap="none" strike="noStrike">
                <a:solidFill>
                  <a:schemeClr val="dk1"/>
                </a:solidFill>
                <a:latin typeface="Gill Sans"/>
                <a:ea typeface="Gill Sans"/>
                <a:cs typeface="Gill Sans"/>
                <a:sym typeface="Gill Sans"/>
              </a:rPr>
              <a:t>	  (Shoes) (Racket, Racketball) --&gt; (Sports_Jacket)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3" name="Shape 473"/>
        <p:cNvGrpSpPr/>
        <p:nvPr/>
      </p:nvGrpSpPr>
      <p:grpSpPr>
        <a:xfrm>
          <a:off x="0" y="0"/>
          <a:ext cx="0" cy="0"/>
          <a:chOff x="0" y="0"/>
          <a:chExt cx="0" cy="0"/>
        </a:xfrm>
      </p:grpSpPr>
      <p:sp>
        <p:nvSpPr>
          <p:cNvPr id="474" name="Google Shape;474;p54"/>
          <p:cNvSpPr txBox="1"/>
          <p:nvPr>
            <p:ph type="title"/>
          </p:nvPr>
        </p:nvSpPr>
        <p:spPr>
          <a:xfrm>
            <a:off x="1285875" y="303212"/>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REGRESSION</a:t>
            </a:r>
            <a:endParaRPr/>
          </a:p>
        </p:txBody>
      </p:sp>
      <p:sp>
        <p:nvSpPr>
          <p:cNvPr id="475" name="Google Shape;475;p54"/>
          <p:cNvSpPr txBox="1"/>
          <p:nvPr>
            <p:ph idx="1" type="body"/>
          </p:nvPr>
        </p:nvSpPr>
        <p:spPr>
          <a:xfrm>
            <a:off x="381000" y="1219200"/>
            <a:ext cx="8229600" cy="428625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10000"/>
              </a:lnSpc>
              <a:spcBef>
                <a:spcPts val="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Predict a value of a given continuous valued variable based on the values of other variables, assuming a linear or nonlinear model of dependency.</a:t>
            </a:r>
            <a:endParaRPr/>
          </a:p>
          <a:p>
            <a:pPr indent="-342900" lvl="0" marL="342900" marR="0" rtl="0" algn="l">
              <a:lnSpc>
                <a:spcPct val="110000"/>
              </a:lnSpc>
              <a:spcBef>
                <a:spcPts val="100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Greatly studied in statistics, neural network fields.</a:t>
            </a:r>
            <a:endParaRPr/>
          </a:p>
          <a:p>
            <a:pPr indent="-342900" lvl="0" marL="342900" marR="0" rtl="0" algn="l">
              <a:lnSpc>
                <a:spcPct val="110000"/>
              </a:lnSpc>
              <a:spcBef>
                <a:spcPts val="1000"/>
              </a:spcBef>
              <a:spcAft>
                <a:spcPts val="0"/>
              </a:spcAft>
              <a:buClr>
                <a:schemeClr val="accent1"/>
              </a:buClr>
              <a:buSzPts val="2200"/>
              <a:buFont typeface="Arial"/>
              <a:buChar char="•"/>
            </a:pPr>
            <a:r>
              <a:rPr b="0" i="0" lang="en-US" sz="2200" u="none">
                <a:solidFill>
                  <a:schemeClr val="dk1"/>
                </a:solidFill>
                <a:latin typeface="Gill Sans"/>
                <a:ea typeface="Gill Sans"/>
                <a:cs typeface="Gill Sans"/>
                <a:sym typeface="Gill Sans"/>
              </a:rPr>
              <a:t>Examples:</a:t>
            </a:r>
            <a:endParaRPr/>
          </a:p>
          <a:p>
            <a:pPr indent="-285750" lvl="1" marL="742950" marR="0" rtl="0" algn="l">
              <a:lnSpc>
                <a:spcPct val="110000"/>
              </a:lnSpc>
              <a:spcBef>
                <a:spcPts val="50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Predicting sales amounts of new product based on advetising expenditure.</a:t>
            </a:r>
            <a:endParaRPr/>
          </a:p>
          <a:p>
            <a:pPr indent="-285750" lvl="1" marL="742950" marR="0" rtl="0" algn="l">
              <a:lnSpc>
                <a:spcPct val="110000"/>
              </a:lnSpc>
              <a:spcBef>
                <a:spcPts val="50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Predicting wind velocities as a function of temperature, humidity, air pressure, etc.</a:t>
            </a:r>
            <a:endParaRPr/>
          </a:p>
          <a:p>
            <a:pPr indent="-285750" lvl="1" marL="742950" marR="0" rtl="0" algn="l">
              <a:lnSpc>
                <a:spcPct val="110000"/>
              </a:lnSpc>
              <a:spcBef>
                <a:spcPts val="500"/>
              </a:spcBef>
              <a:spcAft>
                <a:spcPts val="0"/>
              </a:spcAft>
              <a:buClr>
                <a:schemeClr val="accent1"/>
              </a:buClr>
              <a:buSzPts val="2200"/>
              <a:buFont typeface="Arial"/>
              <a:buChar char="•"/>
            </a:pPr>
            <a:r>
              <a:rPr b="0" i="0" lang="en-US" sz="2200" u="none" cap="none" strike="noStrike">
                <a:solidFill>
                  <a:schemeClr val="dk1"/>
                </a:solidFill>
                <a:latin typeface="Gill Sans"/>
                <a:ea typeface="Gill Sans"/>
                <a:cs typeface="Gill Sans"/>
                <a:sym typeface="Gill Sans"/>
              </a:rPr>
              <a:t>Time series prediction of stock market indices.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228600" y="228600"/>
            <a:ext cx="8763000" cy="53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DEVIATION/ANOMALY DETECTION</a:t>
            </a:r>
            <a:endParaRPr/>
          </a:p>
        </p:txBody>
      </p:sp>
      <p:sp>
        <p:nvSpPr>
          <p:cNvPr id="481" name="Google Shape;481;p55"/>
          <p:cNvSpPr txBox="1"/>
          <p:nvPr>
            <p:ph idx="1" type="body"/>
          </p:nvPr>
        </p:nvSpPr>
        <p:spPr>
          <a:xfrm>
            <a:off x="228600" y="1066800"/>
            <a:ext cx="8915400" cy="51054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Detect significant deviations from normal behavior</a:t>
            </a:r>
            <a:endParaRPr b="0" i="0" sz="3200" u="none">
              <a:solidFill>
                <a:schemeClr val="dk1"/>
              </a:solidFill>
              <a:latin typeface="Gill Sans"/>
              <a:ea typeface="Gill Sans"/>
              <a:cs typeface="Gill Sans"/>
              <a:sym typeface="Gill Sans"/>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Applications:</a:t>
            </a:r>
            <a:endParaRPr/>
          </a:p>
          <a:p>
            <a:pPr indent="-228600" lvl="1" marL="6858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Credit Card Fraud Detection</a:t>
            </a:r>
            <a:endParaRPr/>
          </a:p>
          <a:p>
            <a:pPr indent="-127000" lvl="1" marL="685800" marR="0" rtl="0" algn="l">
              <a:lnSpc>
                <a:spcPct val="120000"/>
              </a:lnSpc>
              <a:spcBef>
                <a:spcPts val="500"/>
              </a:spcBef>
              <a:spcAft>
                <a:spcPts val="0"/>
              </a:spcAft>
              <a:buClr>
                <a:schemeClr val="accent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127000" lvl="1" marL="685800" marR="0" rtl="0" algn="l">
              <a:lnSpc>
                <a:spcPct val="120000"/>
              </a:lnSpc>
              <a:spcBef>
                <a:spcPts val="500"/>
              </a:spcBef>
              <a:spcAft>
                <a:spcPts val="0"/>
              </a:spcAft>
              <a:buClr>
                <a:schemeClr val="accent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228600" lvl="1" marL="6858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Network Intrusion </a:t>
            </a:r>
            <a:br>
              <a:rPr b="0" i="0" lang="en-US" sz="1600" u="none" cap="none" strike="noStrike">
                <a:solidFill>
                  <a:schemeClr val="dk1"/>
                </a:solidFill>
                <a:latin typeface="Gill Sans"/>
                <a:ea typeface="Gill Sans"/>
                <a:cs typeface="Gill Sans"/>
                <a:sym typeface="Gill Sans"/>
              </a:rPr>
            </a:br>
            <a:r>
              <a:rPr b="0" i="0" lang="en-US" sz="1600" u="none" cap="none" strike="noStrike">
                <a:solidFill>
                  <a:schemeClr val="dk1"/>
                </a:solidFill>
                <a:latin typeface="Gill Sans"/>
                <a:ea typeface="Gill Sans"/>
                <a:cs typeface="Gill Sans"/>
                <a:sym typeface="Gill Sans"/>
              </a:rPr>
              <a:t>Detection</a:t>
            </a:r>
            <a:endParaRPr/>
          </a:p>
          <a:p>
            <a:pPr indent="-127000" lvl="0" marL="228600" marR="0" rtl="0" algn="l">
              <a:lnSpc>
                <a:spcPct val="120000"/>
              </a:lnSpc>
              <a:spcBef>
                <a:spcPts val="1000"/>
              </a:spcBef>
              <a:spcAft>
                <a:spcPts val="0"/>
              </a:spcAft>
              <a:buClr>
                <a:schemeClr val="accent1"/>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pic>
        <p:nvPicPr>
          <p:cNvPr id="482" name="Google Shape;482;p55"/>
          <p:cNvPicPr preferRelativeResize="0"/>
          <p:nvPr/>
        </p:nvPicPr>
        <p:blipFill rotWithShape="1">
          <a:blip r:embed="rId3">
            <a:alphaModFix/>
          </a:blip>
          <a:srcRect b="0" l="0" r="0" t="0"/>
          <a:stretch/>
        </p:blipFill>
        <p:spPr>
          <a:xfrm>
            <a:off x="5981700" y="3922712"/>
            <a:ext cx="3162300" cy="1711325"/>
          </a:xfrm>
          <a:prstGeom prst="rect">
            <a:avLst/>
          </a:prstGeom>
          <a:noFill/>
          <a:ln>
            <a:noFill/>
          </a:ln>
        </p:spPr>
      </p:pic>
      <p:grpSp>
        <p:nvGrpSpPr>
          <p:cNvPr id="483" name="Google Shape;483;p55"/>
          <p:cNvGrpSpPr/>
          <p:nvPr/>
        </p:nvGrpSpPr>
        <p:grpSpPr>
          <a:xfrm>
            <a:off x="4818062" y="4013200"/>
            <a:ext cx="2605087" cy="2387600"/>
            <a:chOff x="2963" y="2441"/>
            <a:chExt cx="1641" cy="1504"/>
          </a:xfrm>
        </p:grpSpPr>
        <p:pic>
          <p:nvPicPr>
            <p:cNvPr id="484" name="Google Shape;484;p55"/>
            <p:cNvPicPr preferRelativeResize="0"/>
            <p:nvPr/>
          </p:nvPicPr>
          <p:blipFill rotWithShape="1">
            <a:blip r:embed="rId4">
              <a:alphaModFix/>
            </a:blip>
            <a:srcRect b="0" l="0" r="0" t="0"/>
            <a:stretch/>
          </p:blipFill>
          <p:spPr>
            <a:xfrm>
              <a:off x="2963" y="2441"/>
              <a:ext cx="1641" cy="1504"/>
            </a:xfrm>
            <a:prstGeom prst="rect">
              <a:avLst/>
            </a:prstGeom>
            <a:noFill/>
            <a:ln>
              <a:noFill/>
            </a:ln>
          </p:spPr>
        </p:pic>
        <p:pic>
          <p:nvPicPr>
            <p:cNvPr id="485" name="Google Shape;485;p55"/>
            <p:cNvPicPr preferRelativeResize="0"/>
            <p:nvPr/>
          </p:nvPicPr>
          <p:blipFill rotWithShape="1">
            <a:blip r:embed="rId5">
              <a:alphaModFix/>
            </a:blip>
            <a:srcRect b="0" l="0" r="0" t="0"/>
            <a:stretch/>
          </p:blipFill>
          <p:spPr>
            <a:xfrm>
              <a:off x="2963" y="2441"/>
              <a:ext cx="1641" cy="1504"/>
            </a:xfrm>
            <a:prstGeom prst="rect">
              <a:avLst/>
            </a:prstGeom>
            <a:noFill/>
            <a:ln>
              <a:noFill/>
            </a:ln>
          </p:spPr>
        </p:pic>
      </p:grpSp>
      <p:pic>
        <p:nvPicPr>
          <p:cNvPr id="486" name="Google Shape;486;p55"/>
          <p:cNvPicPr preferRelativeResize="0"/>
          <p:nvPr/>
        </p:nvPicPr>
        <p:blipFill rotWithShape="1">
          <a:blip r:embed="rId6">
            <a:alphaModFix/>
          </a:blip>
          <a:srcRect b="0" l="0" r="0" t="0"/>
          <a:stretch/>
        </p:blipFill>
        <p:spPr>
          <a:xfrm>
            <a:off x="4119562" y="3886200"/>
            <a:ext cx="1922462" cy="1266825"/>
          </a:xfrm>
          <a:prstGeom prst="rect">
            <a:avLst/>
          </a:prstGeom>
          <a:noFill/>
          <a:ln>
            <a:noFill/>
          </a:ln>
        </p:spPr>
      </p:pic>
      <p:sp>
        <p:nvSpPr>
          <p:cNvPr id="487" name="Google Shape;487;p55"/>
          <p:cNvSpPr txBox="1"/>
          <p:nvPr/>
        </p:nvSpPr>
        <p:spPr>
          <a:xfrm>
            <a:off x="228600" y="5715000"/>
            <a:ext cx="8305800" cy="581025"/>
          </a:xfrm>
          <a:prstGeom prst="rect">
            <a:avLst/>
          </a:prstGeom>
          <a:noFill/>
          <a:ln>
            <a:noFill/>
          </a:ln>
        </p:spPr>
        <p:txBody>
          <a:bodyPr anchorCtr="0" anchor="t" bIns="45700" lIns="0" spcFirstLastPara="1" rIns="0" wrap="square" tIns="45700">
            <a:spAutoFit/>
          </a:bodyPr>
          <a:lstStyle/>
          <a:p>
            <a:pPr indent="-342900" lvl="0" marL="342900" marR="0" rtl="0" algn="ctr">
              <a:lnSpc>
                <a:spcPct val="100000"/>
              </a:lnSpc>
              <a:spcBef>
                <a:spcPts val="0"/>
              </a:spcBef>
              <a:spcAft>
                <a:spcPts val="0"/>
              </a:spcAft>
              <a:buClr>
                <a:schemeClr val="dk1"/>
              </a:buClr>
              <a:buSzPts val="1600"/>
              <a:buFont typeface="Helvetica Neue"/>
              <a:buNone/>
            </a:pPr>
            <a:r>
              <a:rPr b="0" i="1" lang="en-US" sz="1600" u="none">
                <a:solidFill>
                  <a:schemeClr val="dk1"/>
                </a:solidFill>
                <a:latin typeface="Helvetica Neue"/>
                <a:ea typeface="Helvetica Neue"/>
                <a:cs typeface="Helvetica Neue"/>
                <a:sym typeface="Helvetica Neue"/>
              </a:rPr>
              <a:t>						</a:t>
            </a:r>
            <a:br>
              <a:rPr b="0" i="1" lang="en-US" sz="1600" u="none">
                <a:solidFill>
                  <a:schemeClr val="dk1"/>
                </a:solidFill>
                <a:latin typeface="Helvetica Neue"/>
                <a:ea typeface="Helvetica Neue"/>
                <a:cs typeface="Helvetica Neue"/>
                <a:sym typeface="Helvetica Neue"/>
              </a:rPr>
            </a:br>
            <a:r>
              <a:rPr b="0" i="1" lang="en-US" sz="1600" u="none">
                <a:solidFill>
                  <a:schemeClr val="dk1"/>
                </a:solidFill>
                <a:latin typeface="Helvetica Neue"/>
                <a:ea typeface="Helvetica Neue"/>
                <a:cs typeface="Helvetica Neue"/>
                <a:sym typeface="Helvetica Neue"/>
              </a:rPr>
              <a:t>Typical network traffic at University level may reach over 100 million connections per day</a:t>
            </a:r>
            <a:endParaRPr/>
          </a:p>
        </p:txBody>
      </p:sp>
      <p:pic>
        <p:nvPicPr>
          <p:cNvPr id="488" name="Google Shape;488;p55"/>
          <p:cNvPicPr preferRelativeResize="0"/>
          <p:nvPr/>
        </p:nvPicPr>
        <p:blipFill rotWithShape="1">
          <a:blip r:embed="rId7">
            <a:alphaModFix/>
          </a:blip>
          <a:srcRect b="0" l="0" r="0" t="0"/>
          <a:stretch/>
        </p:blipFill>
        <p:spPr>
          <a:xfrm>
            <a:off x="5791200" y="1851025"/>
            <a:ext cx="3124200" cy="1882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1209675" y="152400"/>
            <a:ext cx="6572250"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CHALLENGES OF DATA MINING</a:t>
            </a:r>
            <a:endParaRPr/>
          </a:p>
        </p:txBody>
      </p:sp>
      <p:sp>
        <p:nvSpPr>
          <p:cNvPr id="494" name="Google Shape;494;p56"/>
          <p:cNvSpPr txBox="1"/>
          <p:nvPr>
            <p:ph idx="1" type="body"/>
          </p:nvPr>
        </p:nvSpPr>
        <p:spPr>
          <a:xfrm>
            <a:off x="381000" y="1219200"/>
            <a:ext cx="8229600" cy="4286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Scalability</a:t>
            </a:r>
            <a:endParaRPr/>
          </a:p>
          <a:p>
            <a:pPr indent="-342900" lvl="0" marL="3429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Dimensionality</a:t>
            </a:r>
            <a:endParaRPr/>
          </a:p>
          <a:p>
            <a:pPr indent="-342900" lvl="0" marL="3429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Complex and Heterogeneous Data</a:t>
            </a:r>
            <a:endParaRPr/>
          </a:p>
          <a:p>
            <a:pPr indent="-342900" lvl="0" marL="3429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Data Quality</a:t>
            </a:r>
            <a:endParaRPr/>
          </a:p>
          <a:p>
            <a:pPr indent="-342900" lvl="0" marL="3429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Data Ownership and Distribution</a:t>
            </a:r>
            <a:endParaRPr/>
          </a:p>
          <a:p>
            <a:pPr indent="-342900" lvl="0" marL="3429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Privacy Preservation</a:t>
            </a:r>
            <a:endParaRPr/>
          </a:p>
          <a:p>
            <a:pPr indent="-342900" lvl="0" marL="3429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Streaming Data</a:t>
            </a:r>
            <a:endParaRPr/>
          </a:p>
          <a:p>
            <a:pPr indent="-101600" lvl="0" marL="228600" marR="0" rtl="0" algn="l">
              <a:lnSpc>
                <a:spcPct val="120000"/>
              </a:lnSpc>
              <a:spcBef>
                <a:spcPts val="1000"/>
              </a:spcBef>
              <a:spcAft>
                <a:spcPts val="0"/>
              </a:spcAft>
              <a:buClr>
                <a:schemeClr val="accent1"/>
              </a:buClr>
              <a:buSzPts val="2000"/>
              <a:buFont typeface="Arial"/>
              <a:buNone/>
            </a:pPr>
            <a:r>
              <a:t/>
            </a:r>
            <a:endParaRPr b="0" i="0" sz="2000" u="non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228600" y="228600"/>
            <a:ext cx="8763000" cy="5080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rgbClr val="CC0000"/>
              </a:buClr>
              <a:buSzPts val="2800"/>
              <a:buFont typeface="Gill Sans"/>
              <a:buNone/>
            </a:pPr>
            <a:r>
              <a:rPr b="0" i="0" lang="en-US" sz="2800" u="none">
                <a:solidFill>
                  <a:srgbClr val="CC0000"/>
                </a:solidFill>
                <a:latin typeface="Gill Sans"/>
                <a:ea typeface="Gill Sans"/>
                <a:cs typeface="Gill Sans"/>
                <a:sym typeface="Gill Sans"/>
              </a:rPr>
              <a:t>MINING LARGE DATA SETS - MOTIVATION</a:t>
            </a:r>
            <a:endParaRPr/>
          </a:p>
        </p:txBody>
      </p:sp>
      <p:sp>
        <p:nvSpPr>
          <p:cNvPr id="214" name="Google Shape;214;p27"/>
          <p:cNvSpPr txBox="1"/>
          <p:nvPr>
            <p:ph idx="1" type="body"/>
          </p:nvPr>
        </p:nvSpPr>
        <p:spPr>
          <a:xfrm>
            <a:off x="228600" y="990600"/>
            <a:ext cx="8534400" cy="2057400"/>
          </a:xfrm>
          <a:prstGeom prst="rect">
            <a:avLst/>
          </a:prstGeom>
          <a:noFill/>
          <a:ln>
            <a:noFill/>
          </a:ln>
        </p:spPr>
        <p:txBody>
          <a:bodyPr anchorCtr="0" anchor="t" bIns="45700" lIns="91425" spcFirstLastPara="1" rIns="91425" wrap="square" tIns="45700">
            <a:noAutofit/>
          </a:bodyPr>
          <a:lstStyle/>
          <a:p>
            <a:pPr indent="-284162" lvl="0" marL="284162" marR="0" rtl="0" algn="l">
              <a:lnSpc>
                <a:spcPct val="90000"/>
              </a:lnSpc>
              <a:spcBef>
                <a:spcPts val="0"/>
              </a:spcBef>
              <a:spcAft>
                <a:spcPts val="0"/>
              </a:spcAft>
              <a:buClr>
                <a:schemeClr val="accent1"/>
              </a:buClr>
              <a:buSzPts val="2400"/>
              <a:buFont typeface="Arial"/>
              <a:buChar char="•"/>
            </a:pPr>
            <a:r>
              <a:rPr b="1" i="0" lang="en-US" sz="2400" u="none">
                <a:solidFill>
                  <a:srgbClr val="000000"/>
                </a:solidFill>
                <a:latin typeface="Gill Sans"/>
                <a:ea typeface="Gill Sans"/>
                <a:cs typeface="Gill Sans"/>
                <a:sym typeface="Gill Sans"/>
              </a:rPr>
              <a:t>There is often information </a:t>
            </a:r>
            <a:r>
              <a:rPr b="1" i="0" lang="en-US" sz="2400" u="none">
                <a:solidFill>
                  <a:srgbClr val="000000"/>
                </a:solidFill>
                <a:latin typeface="Tahoma"/>
                <a:ea typeface="Tahoma"/>
                <a:cs typeface="Tahoma"/>
                <a:sym typeface="Tahoma"/>
              </a:rPr>
              <a:t>“</a:t>
            </a:r>
            <a:r>
              <a:rPr b="1" i="0" lang="en-US" sz="2400" u="none">
                <a:solidFill>
                  <a:srgbClr val="000000"/>
                </a:solidFill>
                <a:latin typeface="Gill Sans"/>
                <a:ea typeface="Gill Sans"/>
                <a:cs typeface="Gill Sans"/>
                <a:sym typeface="Gill Sans"/>
              </a:rPr>
              <a:t>hidden</a:t>
            </a:r>
            <a:r>
              <a:rPr b="1" i="0" lang="en-US" sz="2400" u="none">
                <a:solidFill>
                  <a:srgbClr val="000000"/>
                </a:solidFill>
                <a:latin typeface="Tahoma"/>
                <a:ea typeface="Tahoma"/>
                <a:cs typeface="Tahoma"/>
                <a:sym typeface="Tahoma"/>
              </a:rPr>
              <a:t>”</a:t>
            </a:r>
            <a:r>
              <a:rPr b="1" i="0" lang="en-US" sz="2400" u="none">
                <a:solidFill>
                  <a:srgbClr val="000000"/>
                </a:solidFill>
                <a:latin typeface="Gill Sans"/>
                <a:ea typeface="Gill Sans"/>
                <a:cs typeface="Gill Sans"/>
                <a:sym typeface="Gill Sans"/>
              </a:rPr>
              <a:t> in the data that is </a:t>
            </a:r>
            <a:br>
              <a:rPr b="1" i="0" lang="en-US" sz="2400" u="none">
                <a:solidFill>
                  <a:srgbClr val="000000"/>
                </a:solidFill>
                <a:latin typeface="Gill Sans"/>
                <a:ea typeface="Gill Sans"/>
                <a:cs typeface="Gill Sans"/>
                <a:sym typeface="Gill Sans"/>
              </a:rPr>
            </a:br>
            <a:r>
              <a:rPr b="1" i="0" lang="en-US" sz="2400" u="none">
                <a:solidFill>
                  <a:srgbClr val="000000"/>
                </a:solidFill>
                <a:latin typeface="Gill Sans"/>
                <a:ea typeface="Gill Sans"/>
                <a:cs typeface="Gill Sans"/>
                <a:sym typeface="Gill Sans"/>
              </a:rPr>
              <a:t>not readily evident</a:t>
            </a:r>
            <a:endParaRPr b="1" i="0" sz="1200" u="none">
              <a:solidFill>
                <a:srgbClr val="000000"/>
              </a:solidFill>
              <a:latin typeface="Gill Sans"/>
              <a:ea typeface="Gill Sans"/>
              <a:cs typeface="Gill Sans"/>
              <a:sym typeface="Gill Sans"/>
            </a:endParaRPr>
          </a:p>
          <a:p>
            <a:pPr indent="-284162" lvl="0" marL="284162" marR="0" rtl="0" algn="l">
              <a:lnSpc>
                <a:spcPct val="90000"/>
              </a:lnSpc>
              <a:spcBef>
                <a:spcPts val="1000"/>
              </a:spcBef>
              <a:spcAft>
                <a:spcPts val="0"/>
              </a:spcAft>
              <a:buClr>
                <a:schemeClr val="accent1"/>
              </a:buClr>
              <a:buSzPts val="2400"/>
              <a:buFont typeface="Arial"/>
              <a:buChar char="•"/>
            </a:pPr>
            <a:r>
              <a:rPr b="1" i="0" lang="en-US" sz="2400" u="none">
                <a:solidFill>
                  <a:srgbClr val="000000"/>
                </a:solidFill>
                <a:latin typeface="Gill Sans"/>
                <a:ea typeface="Gill Sans"/>
                <a:cs typeface="Gill Sans"/>
                <a:sym typeface="Gill Sans"/>
              </a:rPr>
              <a:t>Human analysts may take weeks to discover useful information</a:t>
            </a:r>
            <a:endParaRPr b="1" i="0" sz="1200" u="none">
              <a:solidFill>
                <a:srgbClr val="000000"/>
              </a:solidFill>
              <a:latin typeface="Gill Sans"/>
              <a:ea typeface="Gill Sans"/>
              <a:cs typeface="Gill Sans"/>
              <a:sym typeface="Gill Sans"/>
            </a:endParaRPr>
          </a:p>
          <a:p>
            <a:pPr indent="-284162" lvl="0" marL="284162" marR="0" rtl="0" algn="l">
              <a:lnSpc>
                <a:spcPct val="90000"/>
              </a:lnSpc>
              <a:spcBef>
                <a:spcPts val="1000"/>
              </a:spcBef>
              <a:spcAft>
                <a:spcPts val="0"/>
              </a:spcAft>
              <a:buClr>
                <a:schemeClr val="accent1"/>
              </a:buClr>
              <a:buSzPts val="2400"/>
              <a:buFont typeface="Arial"/>
              <a:buChar char="•"/>
            </a:pPr>
            <a:r>
              <a:rPr b="1" i="0" lang="en-US" sz="2400" u="none">
                <a:solidFill>
                  <a:srgbClr val="000000"/>
                </a:solidFill>
                <a:latin typeface="Gill Sans"/>
                <a:ea typeface="Gill Sans"/>
                <a:cs typeface="Gill Sans"/>
                <a:sym typeface="Gill Sans"/>
              </a:rPr>
              <a:t>Much of the data is never analyzed at all</a:t>
            </a:r>
            <a:endParaRPr/>
          </a:p>
        </p:txBody>
      </p:sp>
      <p:pic>
        <p:nvPicPr>
          <p:cNvPr id="215" name="Google Shape;215;p27"/>
          <p:cNvPicPr preferRelativeResize="0"/>
          <p:nvPr/>
        </p:nvPicPr>
        <p:blipFill rotWithShape="1">
          <a:blip r:embed="rId3">
            <a:alphaModFix/>
          </a:blip>
          <a:srcRect b="0" l="0" r="0" t="0"/>
          <a:stretch/>
        </p:blipFill>
        <p:spPr>
          <a:xfrm>
            <a:off x="914400" y="2667000"/>
            <a:ext cx="7124700" cy="3959225"/>
          </a:xfrm>
          <a:prstGeom prst="rect">
            <a:avLst/>
          </a:prstGeom>
          <a:noFill/>
          <a:ln>
            <a:noFill/>
          </a:ln>
        </p:spPr>
      </p:pic>
      <p:sp>
        <p:nvSpPr>
          <p:cNvPr id="216" name="Google Shape;216;p27"/>
          <p:cNvSpPr/>
          <p:nvPr/>
        </p:nvSpPr>
        <p:spPr>
          <a:xfrm>
            <a:off x="3505200" y="3429000"/>
            <a:ext cx="3276600" cy="762000"/>
          </a:xfrm>
          <a:prstGeom prst="wedgeEllipseCallout">
            <a:avLst>
              <a:gd fmla="val 20962" name="adj1"/>
              <a:gd fmla="val 47970" name="adj2"/>
            </a:avLst>
          </a:prstGeom>
          <a:solidFill>
            <a:srgbClr val="66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The Data Gap</a:t>
            </a:r>
            <a:endParaRPr/>
          </a:p>
        </p:txBody>
      </p:sp>
      <p:sp>
        <p:nvSpPr>
          <p:cNvPr id="217" name="Google Shape;217;p27"/>
          <p:cNvSpPr txBox="1"/>
          <p:nvPr/>
        </p:nvSpPr>
        <p:spPr>
          <a:xfrm>
            <a:off x="1905000" y="4495800"/>
            <a:ext cx="4114800" cy="442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300"/>
              <a:buFont typeface="Times New Roman"/>
              <a:buNone/>
            </a:pPr>
            <a:r>
              <a:rPr b="0" i="0" lang="en-US" sz="2300" u="none">
                <a:solidFill>
                  <a:schemeClr val="dk1"/>
                </a:solidFill>
                <a:latin typeface="Times New Roman"/>
                <a:ea typeface="Times New Roman"/>
                <a:cs typeface="Times New Roman"/>
                <a:sym typeface="Times New Roman"/>
              </a:rPr>
              <a:t>Total new disk (TB) since 1995</a:t>
            </a:r>
            <a:endParaRPr/>
          </a:p>
        </p:txBody>
      </p:sp>
      <p:sp>
        <p:nvSpPr>
          <p:cNvPr id="218" name="Google Shape;218;p27"/>
          <p:cNvSpPr txBox="1"/>
          <p:nvPr/>
        </p:nvSpPr>
        <p:spPr>
          <a:xfrm>
            <a:off x="6096000" y="5197475"/>
            <a:ext cx="1752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Number of analysts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pic>
        <p:nvPicPr>
          <p:cNvPr id="223" name="Google Shape;223;p28"/>
          <p:cNvPicPr preferRelativeResize="0"/>
          <p:nvPr/>
        </p:nvPicPr>
        <p:blipFill rotWithShape="1">
          <a:blip r:embed="rId3">
            <a:alphaModFix/>
          </a:blip>
          <a:srcRect b="2115" l="5332" r="0" t="0"/>
          <a:stretch/>
        </p:blipFill>
        <p:spPr>
          <a:xfrm>
            <a:off x="3505200" y="2971800"/>
            <a:ext cx="5486400" cy="3235325"/>
          </a:xfrm>
          <a:prstGeom prst="rect">
            <a:avLst/>
          </a:prstGeom>
          <a:noFill/>
          <a:ln>
            <a:noFill/>
          </a:ln>
        </p:spPr>
      </p:pic>
      <p:sp>
        <p:nvSpPr>
          <p:cNvPr id="224" name="Google Shape;224;p28"/>
          <p:cNvSpPr txBox="1"/>
          <p:nvPr>
            <p:ph type="title"/>
          </p:nvPr>
        </p:nvSpPr>
        <p:spPr>
          <a:xfrm>
            <a:off x="203200" y="228600"/>
            <a:ext cx="8280400" cy="53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WHAT IS DATA MINING?</a:t>
            </a:r>
            <a:endParaRPr/>
          </a:p>
        </p:txBody>
      </p:sp>
      <p:sp>
        <p:nvSpPr>
          <p:cNvPr id="225" name="Google Shape;225;p28"/>
          <p:cNvSpPr txBox="1"/>
          <p:nvPr>
            <p:ph idx="1" type="body"/>
          </p:nvPr>
        </p:nvSpPr>
        <p:spPr>
          <a:xfrm>
            <a:off x="146050" y="990600"/>
            <a:ext cx="8394700" cy="50292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5000"/>
              </a:lnSpc>
              <a:spcBef>
                <a:spcPts val="0"/>
              </a:spcBef>
              <a:spcAft>
                <a:spcPts val="0"/>
              </a:spcAft>
              <a:buClr>
                <a:schemeClr val="accent1"/>
              </a:buClr>
              <a:buSzPts val="3200"/>
              <a:buFont typeface="Arial"/>
              <a:buChar char="•"/>
            </a:pPr>
            <a:r>
              <a:rPr b="1" i="0" lang="en-US" sz="3200" u="none">
                <a:solidFill>
                  <a:schemeClr val="dk1"/>
                </a:solidFill>
                <a:latin typeface="Gill Sans"/>
                <a:ea typeface="Gill Sans"/>
                <a:cs typeface="Gill Sans"/>
                <a:sym typeface="Gill Sans"/>
              </a:rPr>
              <a:t>Many Definitions</a:t>
            </a:r>
            <a:endParaRPr/>
          </a:p>
          <a:p>
            <a:pPr indent="-228600" lvl="1" marL="685800" marR="0" rtl="0" algn="l">
              <a:lnSpc>
                <a:spcPct val="95000"/>
              </a:lnSpc>
              <a:spcBef>
                <a:spcPts val="480"/>
              </a:spcBef>
              <a:spcAft>
                <a:spcPts val="0"/>
              </a:spcAft>
              <a:buClr>
                <a:schemeClr val="accent1"/>
              </a:buClr>
              <a:buSzPts val="2400"/>
              <a:buFont typeface="Arial"/>
              <a:buChar char="•"/>
            </a:pPr>
            <a:r>
              <a:rPr b="1" i="0" lang="en-US" sz="2400" u="none" cap="none" strike="noStrike">
                <a:solidFill>
                  <a:schemeClr val="dk1"/>
                </a:solidFill>
                <a:latin typeface="Gill Sans"/>
                <a:ea typeface="Gill Sans"/>
                <a:cs typeface="Gill Sans"/>
                <a:sym typeface="Gill Sans"/>
              </a:rPr>
              <a:t>Non-trivial extraction of implicit, previously unknown and potentially useful information from data</a:t>
            </a:r>
            <a:endParaRPr/>
          </a:p>
          <a:p>
            <a:pPr indent="-228600" lvl="1" marL="685800" marR="0" rtl="0" algn="l">
              <a:lnSpc>
                <a:spcPct val="95000"/>
              </a:lnSpc>
              <a:spcBef>
                <a:spcPts val="480"/>
              </a:spcBef>
              <a:spcAft>
                <a:spcPts val="0"/>
              </a:spcAft>
              <a:buClr>
                <a:schemeClr val="accent1"/>
              </a:buClr>
              <a:buSzPts val="2400"/>
              <a:buFont typeface="Arial"/>
              <a:buChar char="•"/>
            </a:pPr>
            <a:r>
              <a:rPr b="1" i="0" lang="en-US" sz="2400" u="none" cap="none" strike="noStrike">
                <a:solidFill>
                  <a:schemeClr val="dk1"/>
                </a:solidFill>
                <a:latin typeface="Gill Sans"/>
                <a:ea typeface="Gill Sans"/>
                <a:cs typeface="Gill Sans"/>
                <a:sym typeface="Gill Sans"/>
              </a:rPr>
              <a:t>Exploration &amp; analysis, by automatic or </a:t>
            </a:r>
            <a:br>
              <a:rPr b="1" i="0" lang="en-US" sz="2400" u="none" cap="none" strike="noStrike">
                <a:solidFill>
                  <a:schemeClr val="dk1"/>
                </a:solidFill>
                <a:latin typeface="Gill Sans"/>
                <a:ea typeface="Gill Sans"/>
                <a:cs typeface="Gill Sans"/>
                <a:sym typeface="Gill Sans"/>
              </a:rPr>
            </a:br>
            <a:r>
              <a:rPr b="1" i="0" lang="en-US" sz="2400" u="none" cap="none" strike="noStrike">
                <a:solidFill>
                  <a:schemeClr val="dk1"/>
                </a:solidFill>
                <a:latin typeface="Gill Sans"/>
                <a:ea typeface="Gill Sans"/>
                <a:cs typeface="Gill Sans"/>
                <a:sym typeface="Gill Sans"/>
              </a:rPr>
              <a:t>semi-automatic means, of </a:t>
            </a:r>
            <a:br>
              <a:rPr b="1" i="0" lang="en-US" sz="2400" u="none" cap="none" strike="noStrike">
                <a:solidFill>
                  <a:schemeClr val="dk1"/>
                </a:solidFill>
                <a:latin typeface="Gill Sans"/>
                <a:ea typeface="Gill Sans"/>
                <a:cs typeface="Gill Sans"/>
                <a:sym typeface="Gill Sans"/>
              </a:rPr>
            </a:br>
            <a:r>
              <a:rPr b="1" i="0" lang="en-US" sz="2400" u="none" cap="none" strike="noStrike">
                <a:solidFill>
                  <a:schemeClr val="dk1"/>
                </a:solidFill>
                <a:latin typeface="Gill Sans"/>
                <a:ea typeface="Gill Sans"/>
                <a:cs typeface="Gill Sans"/>
                <a:sym typeface="Gill Sans"/>
              </a:rPr>
              <a:t>large quantities of data </a:t>
            </a:r>
            <a:br>
              <a:rPr b="1" i="0" lang="en-US" sz="2400" u="none" cap="none" strike="noStrike">
                <a:solidFill>
                  <a:schemeClr val="dk1"/>
                </a:solidFill>
                <a:latin typeface="Gill Sans"/>
                <a:ea typeface="Gill Sans"/>
                <a:cs typeface="Gill Sans"/>
                <a:sym typeface="Gill Sans"/>
              </a:rPr>
            </a:br>
            <a:r>
              <a:rPr b="1" i="0" lang="en-US" sz="2400" u="none" cap="none" strike="noStrike">
                <a:solidFill>
                  <a:schemeClr val="dk1"/>
                </a:solidFill>
                <a:latin typeface="Gill Sans"/>
                <a:ea typeface="Gill Sans"/>
                <a:cs typeface="Gill Sans"/>
                <a:sym typeface="Gill Sans"/>
              </a:rPr>
              <a:t>in order to discover </a:t>
            </a:r>
            <a:br>
              <a:rPr b="1" i="0" lang="en-US" sz="2400" u="none" cap="none" strike="noStrike">
                <a:solidFill>
                  <a:schemeClr val="dk1"/>
                </a:solidFill>
                <a:latin typeface="Gill Sans"/>
                <a:ea typeface="Gill Sans"/>
                <a:cs typeface="Gill Sans"/>
                <a:sym typeface="Gill Sans"/>
              </a:rPr>
            </a:br>
            <a:r>
              <a:rPr b="1" i="0" lang="en-US" sz="2400" u="none" cap="none" strike="noStrike">
                <a:solidFill>
                  <a:schemeClr val="dk1"/>
                </a:solidFill>
                <a:latin typeface="Gill Sans"/>
                <a:ea typeface="Gill Sans"/>
                <a:cs typeface="Gill Sans"/>
                <a:sym typeface="Gill Sans"/>
              </a:rPr>
              <a:t>meaningful patterns </a:t>
            </a:r>
            <a:br>
              <a:rPr b="1" i="0" lang="en-US" sz="2400" u="none" cap="none" strike="noStrike">
                <a:solidFill>
                  <a:schemeClr val="dk1"/>
                </a:solidFill>
                <a:latin typeface="Gill Sans"/>
                <a:ea typeface="Gill Sans"/>
                <a:cs typeface="Gill Sans"/>
                <a:sym typeface="Gill Sans"/>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228600" y="0"/>
            <a:ext cx="8585200" cy="68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WHAT IS (NOT) DATA MINING?</a:t>
            </a:r>
            <a:endParaRPr/>
          </a:p>
        </p:txBody>
      </p:sp>
      <p:sp>
        <p:nvSpPr>
          <p:cNvPr id="231" name="Google Shape;231;p29"/>
          <p:cNvSpPr txBox="1"/>
          <p:nvPr/>
        </p:nvSpPr>
        <p:spPr>
          <a:xfrm>
            <a:off x="3962400" y="1233487"/>
            <a:ext cx="5029200" cy="4984750"/>
          </a:xfrm>
          <a:prstGeom prst="rect">
            <a:avLst/>
          </a:prstGeom>
          <a:noFill/>
          <a:ln cap="flat" cmpd="sng" w="12700">
            <a:solidFill>
              <a:schemeClr val="dk1"/>
            </a:solidFill>
            <a:prstDash val="solid"/>
            <a:miter lim="800000"/>
            <a:headEnd len="sm" w="sm" type="none"/>
            <a:tailEnd len="sm" w="sm" type="none"/>
          </a:ln>
        </p:spPr>
        <p:txBody>
          <a:bodyPr anchorCtr="0" anchor="t" bIns="45700" lIns="0" spcFirstLastPara="1" rIns="0" wrap="square" tIns="45700">
            <a:spAutoFit/>
          </a:bodyPr>
          <a:lstStyle/>
          <a:p>
            <a:pPr indent="-133350" lvl="0" marL="0" marR="0" rtl="0" algn="l">
              <a:lnSpc>
                <a:spcPct val="95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 What is Data Mining?</a:t>
            </a:r>
            <a:endParaRPr/>
          </a:p>
          <a:p>
            <a:pPr indent="0" lvl="1" marL="457200" marR="0" rtl="0" algn="l">
              <a:lnSpc>
                <a:spcPct val="95000"/>
              </a:lnSpc>
              <a:spcBef>
                <a:spcPts val="96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endParaRPr/>
          </a:p>
          <a:p>
            <a:pPr indent="-177800" lvl="1" marL="457200" marR="0" rtl="0" algn="l">
              <a:lnSpc>
                <a:spcPct val="95000"/>
              </a:lnSpc>
              <a:spcBef>
                <a:spcPts val="960"/>
              </a:spcBef>
              <a:spcAft>
                <a:spcPts val="0"/>
              </a:spcAft>
              <a:buClr>
                <a:srgbClr val="0C7B9C"/>
              </a:buClr>
              <a:buSzPts val="2800"/>
              <a:buFont typeface="Arial"/>
              <a:buChar char="–"/>
            </a:pPr>
            <a:r>
              <a:rPr b="0" i="0" lang="en-US" sz="2800" u="none" cap="none" strike="noStrike">
                <a:solidFill>
                  <a:schemeClr val="dk1"/>
                </a:solidFill>
                <a:latin typeface="Arial"/>
                <a:ea typeface="Arial"/>
                <a:cs typeface="Arial"/>
                <a:sym typeface="Arial"/>
              </a:rPr>
              <a:t> Certain names are more prevalent in certain US locations (O’Brien, O’Rurke, O’Reilly… in Boston area)</a:t>
            </a:r>
            <a:endParaRPr/>
          </a:p>
          <a:p>
            <a:pPr indent="-177800" lvl="1" marL="457200" marR="0" rtl="0" algn="l">
              <a:lnSpc>
                <a:spcPct val="95000"/>
              </a:lnSpc>
              <a:spcBef>
                <a:spcPts val="960"/>
              </a:spcBef>
              <a:spcAft>
                <a:spcPts val="0"/>
              </a:spcAft>
              <a:buClr>
                <a:srgbClr val="0C7B9C"/>
              </a:buClr>
              <a:buSzPts val="2800"/>
              <a:buFont typeface="Arial"/>
              <a:buChar char="–"/>
            </a:pPr>
            <a:r>
              <a:rPr b="0" i="0" lang="en-US" sz="2800" u="none" cap="none" strike="noStrike">
                <a:solidFill>
                  <a:schemeClr val="dk1"/>
                </a:solidFill>
                <a:latin typeface="Arial"/>
                <a:ea typeface="Arial"/>
                <a:cs typeface="Arial"/>
                <a:sym typeface="Arial"/>
              </a:rPr>
              <a:t> Group together similar documents returned by search engine according to their context (e.g. Amazon rainforest, Amazon.com,)</a:t>
            </a:r>
            <a:endParaRPr/>
          </a:p>
        </p:txBody>
      </p:sp>
      <p:sp>
        <p:nvSpPr>
          <p:cNvPr id="232" name="Google Shape;232;p29"/>
          <p:cNvSpPr txBox="1"/>
          <p:nvPr/>
        </p:nvSpPr>
        <p:spPr>
          <a:xfrm>
            <a:off x="304800" y="1231900"/>
            <a:ext cx="3429000" cy="5032375"/>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133350" lvl="0" marL="0" marR="0" rtl="0" algn="l">
              <a:lnSpc>
                <a:spcPct val="95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 What is not Data Mining?</a:t>
            </a:r>
            <a:endParaRPr/>
          </a:p>
          <a:p>
            <a:pPr indent="-177800" lvl="1" marL="457200" marR="0" rtl="0" algn="l">
              <a:lnSpc>
                <a:spcPct val="95000"/>
              </a:lnSpc>
              <a:spcBef>
                <a:spcPts val="2080"/>
              </a:spcBef>
              <a:spcAft>
                <a:spcPts val="0"/>
              </a:spcAft>
              <a:buClr>
                <a:srgbClr val="0C7B9C"/>
              </a:buClr>
              <a:buSzPts val="2800"/>
              <a:buFont typeface="Arial"/>
              <a:buChar char="–"/>
            </a:pPr>
            <a:r>
              <a:rPr b="0" i="0" lang="en-US" sz="2800" u="none" cap="none" strike="noStrike">
                <a:solidFill>
                  <a:schemeClr val="dk1"/>
                </a:solidFill>
                <a:latin typeface="Arial"/>
                <a:ea typeface="Arial"/>
                <a:cs typeface="Arial"/>
                <a:sym typeface="Arial"/>
              </a:rPr>
              <a:t> Look up phone number in phone directory</a:t>
            </a:r>
            <a:endParaRPr/>
          </a:p>
          <a:p>
            <a:pPr indent="0" lvl="1" marL="457200" marR="0" rtl="0" algn="l">
              <a:lnSpc>
                <a:spcPct val="95000"/>
              </a:lnSpc>
              <a:spcBef>
                <a:spcPts val="96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 </a:t>
            </a:r>
            <a:endParaRPr/>
          </a:p>
          <a:p>
            <a:pPr indent="-177800" lvl="1" marL="457200" marR="0" rtl="0" algn="l">
              <a:lnSpc>
                <a:spcPct val="95000"/>
              </a:lnSpc>
              <a:spcBef>
                <a:spcPts val="400"/>
              </a:spcBef>
              <a:spcAft>
                <a:spcPts val="0"/>
              </a:spcAft>
              <a:buClr>
                <a:srgbClr val="0C7B9C"/>
              </a:buClr>
              <a:buSzPts val="2800"/>
              <a:buFont typeface="Arial"/>
              <a:buChar char="–"/>
            </a:pPr>
            <a:r>
              <a:rPr b="0" i="0" lang="en-US" sz="2800" u="none" cap="none" strike="noStrike">
                <a:solidFill>
                  <a:schemeClr val="dk1"/>
                </a:solidFill>
                <a:latin typeface="Arial"/>
                <a:ea typeface="Arial"/>
                <a:cs typeface="Arial"/>
                <a:sym typeface="Arial"/>
              </a:rPr>
              <a:t> Query a Web search engine for information about “Amazon”</a:t>
            </a:r>
            <a:endParaRPr/>
          </a:p>
          <a:p>
            <a:pPr indent="0" lvl="0" marL="0" marR="0" rtl="0" algn="l">
              <a:lnSpc>
                <a:spcPct val="100000"/>
              </a:lnSpc>
              <a:spcBef>
                <a:spcPts val="400"/>
              </a:spcBef>
              <a:spcAft>
                <a:spcPts val="0"/>
              </a:spcAft>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304800" y="228600"/>
            <a:ext cx="8280400" cy="5334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ORIGINS OF DATA MINING</a:t>
            </a:r>
            <a:endParaRPr/>
          </a:p>
        </p:txBody>
      </p:sp>
      <p:sp>
        <p:nvSpPr>
          <p:cNvPr id="238" name="Google Shape;238;p30"/>
          <p:cNvSpPr txBox="1"/>
          <p:nvPr>
            <p:ph idx="1" type="body"/>
          </p:nvPr>
        </p:nvSpPr>
        <p:spPr>
          <a:xfrm>
            <a:off x="152400" y="1066800"/>
            <a:ext cx="8839200" cy="54864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1" i="0" lang="en-US" sz="2000" u="none">
                <a:solidFill>
                  <a:schemeClr val="dk1"/>
                </a:solidFill>
                <a:latin typeface="Gill Sans"/>
                <a:ea typeface="Gill Sans"/>
                <a:cs typeface="Gill Sans"/>
                <a:sym typeface="Gill Sans"/>
              </a:rPr>
              <a:t>Draws ideas from machine learning/AI, pattern recognition, statistics, and database systems</a:t>
            </a:r>
            <a:endParaRPr/>
          </a:p>
          <a:p>
            <a:pPr indent="-228600" lvl="0" marL="228600" marR="0" rtl="0" algn="l">
              <a:lnSpc>
                <a:spcPct val="120000"/>
              </a:lnSpc>
              <a:spcBef>
                <a:spcPts val="1000"/>
              </a:spcBef>
              <a:spcAft>
                <a:spcPts val="0"/>
              </a:spcAft>
              <a:buClr>
                <a:schemeClr val="accent1"/>
              </a:buClr>
              <a:buSzPts val="2000"/>
              <a:buFont typeface="Arial"/>
              <a:buChar char="•"/>
            </a:pPr>
            <a:r>
              <a:rPr b="1" i="0" lang="en-US" sz="2000" u="none">
                <a:solidFill>
                  <a:schemeClr val="dk1"/>
                </a:solidFill>
                <a:latin typeface="Gill Sans"/>
                <a:ea typeface="Gill Sans"/>
                <a:cs typeface="Gill Sans"/>
                <a:sym typeface="Gill Sans"/>
              </a:rPr>
              <a:t>Traditional Techniques</a:t>
            </a:r>
            <a:br>
              <a:rPr b="1" i="0" lang="en-US" sz="2000" u="none">
                <a:solidFill>
                  <a:schemeClr val="dk1"/>
                </a:solidFill>
                <a:latin typeface="Gill Sans"/>
                <a:ea typeface="Gill Sans"/>
                <a:cs typeface="Gill Sans"/>
                <a:sym typeface="Gill Sans"/>
              </a:rPr>
            </a:br>
            <a:r>
              <a:rPr b="1" i="0" lang="en-US" sz="2000" u="none">
                <a:solidFill>
                  <a:schemeClr val="dk1"/>
                </a:solidFill>
                <a:latin typeface="Gill Sans"/>
                <a:ea typeface="Gill Sans"/>
                <a:cs typeface="Gill Sans"/>
                <a:sym typeface="Gill Sans"/>
              </a:rPr>
              <a:t>may be unsuitable due to </a:t>
            </a:r>
            <a:endParaRPr/>
          </a:p>
          <a:p>
            <a:pPr indent="-228600" lvl="1" marL="685800" marR="0" rtl="0" algn="l">
              <a:lnSpc>
                <a:spcPct val="120000"/>
              </a:lnSpc>
              <a:spcBef>
                <a:spcPts val="500"/>
              </a:spcBef>
              <a:spcAft>
                <a:spcPts val="0"/>
              </a:spcAft>
              <a:buClr>
                <a:schemeClr val="accent1"/>
              </a:buClr>
              <a:buSzPts val="1600"/>
              <a:buFont typeface="Arial"/>
              <a:buChar char="•"/>
            </a:pPr>
            <a:r>
              <a:rPr b="1" i="0" lang="en-US" sz="1600" u="none" cap="none" strike="noStrike">
                <a:solidFill>
                  <a:schemeClr val="dk1"/>
                </a:solidFill>
                <a:latin typeface="Gill Sans"/>
                <a:ea typeface="Gill Sans"/>
                <a:cs typeface="Gill Sans"/>
                <a:sym typeface="Gill Sans"/>
              </a:rPr>
              <a:t>Enormity of data</a:t>
            </a:r>
            <a:endParaRPr/>
          </a:p>
          <a:p>
            <a:pPr indent="-228600" lvl="1" marL="685800" marR="0" rtl="0" algn="l">
              <a:lnSpc>
                <a:spcPct val="120000"/>
              </a:lnSpc>
              <a:spcBef>
                <a:spcPts val="500"/>
              </a:spcBef>
              <a:spcAft>
                <a:spcPts val="0"/>
              </a:spcAft>
              <a:buClr>
                <a:schemeClr val="accent1"/>
              </a:buClr>
              <a:buSzPts val="1600"/>
              <a:buFont typeface="Arial"/>
              <a:buChar char="•"/>
            </a:pPr>
            <a:r>
              <a:rPr b="1" i="0" lang="en-US" sz="1600" u="none" cap="none" strike="noStrike">
                <a:solidFill>
                  <a:schemeClr val="dk1"/>
                </a:solidFill>
                <a:latin typeface="Gill Sans"/>
                <a:ea typeface="Gill Sans"/>
                <a:cs typeface="Gill Sans"/>
                <a:sym typeface="Gill Sans"/>
              </a:rPr>
              <a:t>High dimensionality </a:t>
            </a:r>
            <a:br>
              <a:rPr b="1" i="0" lang="en-US" sz="1600" u="none" cap="none" strike="noStrike">
                <a:solidFill>
                  <a:schemeClr val="dk1"/>
                </a:solidFill>
                <a:latin typeface="Gill Sans"/>
                <a:ea typeface="Gill Sans"/>
                <a:cs typeface="Gill Sans"/>
                <a:sym typeface="Gill Sans"/>
              </a:rPr>
            </a:br>
            <a:r>
              <a:rPr b="1" i="0" lang="en-US" sz="1600" u="none" cap="none" strike="noStrike">
                <a:solidFill>
                  <a:schemeClr val="dk1"/>
                </a:solidFill>
                <a:latin typeface="Gill Sans"/>
                <a:ea typeface="Gill Sans"/>
                <a:cs typeface="Gill Sans"/>
                <a:sym typeface="Gill Sans"/>
              </a:rPr>
              <a:t>of data</a:t>
            </a:r>
            <a:endParaRPr/>
          </a:p>
          <a:p>
            <a:pPr indent="-228600" lvl="1" marL="685800" marR="0" rtl="0" algn="l">
              <a:lnSpc>
                <a:spcPct val="120000"/>
              </a:lnSpc>
              <a:spcBef>
                <a:spcPts val="500"/>
              </a:spcBef>
              <a:spcAft>
                <a:spcPts val="0"/>
              </a:spcAft>
              <a:buClr>
                <a:schemeClr val="accent1"/>
              </a:buClr>
              <a:buSzPts val="1600"/>
              <a:buFont typeface="Arial"/>
              <a:buChar char="•"/>
            </a:pPr>
            <a:r>
              <a:rPr b="1" i="0" lang="en-US" sz="1600" u="none" cap="none" strike="noStrike">
                <a:solidFill>
                  <a:schemeClr val="dk1"/>
                </a:solidFill>
                <a:latin typeface="Gill Sans"/>
                <a:ea typeface="Gill Sans"/>
                <a:cs typeface="Gill Sans"/>
                <a:sym typeface="Gill Sans"/>
              </a:rPr>
              <a:t>Heterogeneous, </a:t>
            </a:r>
            <a:br>
              <a:rPr b="1" i="0" lang="en-US" sz="1600" u="none" cap="none" strike="noStrike">
                <a:solidFill>
                  <a:schemeClr val="dk1"/>
                </a:solidFill>
                <a:latin typeface="Gill Sans"/>
                <a:ea typeface="Gill Sans"/>
                <a:cs typeface="Gill Sans"/>
                <a:sym typeface="Gill Sans"/>
              </a:rPr>
            </a:br>
            <a:r>
              <a:rPr b="1" i="0" lang="en-US" sz="1600" u="none" cap="none" strike="noStrike">
                <a:solidFill>
                  <a:schemeClr val="dk1"/>
                </a:solidFill>
                <a:latin typeface="Gill Sans"/>
                <a:ea typeface="Gill Sans"/>
                <a:cs typeface="Gill Sans"/>
                <a:sym typeface="Gill Sans"/>
              </a:rPr>
              <a:t>distributed nature </a:t>
            </a:r>
            <a:br>
              <a:rPr b="1" i="0" lang="en-US" sz="1600" u="none" cap="none" strike="noStrike">
                <a:solidFill>
                  <a:schemeClr val="dk1"/>
                </a:solidFill>
                <a:latin typeface="Gill Sans"/>
                <a:ea typeface="Gill Sans"/>
                <a:cs typeface="Gill Sans"/>
                <a:sym typeface="Gill Sans"/>
              </a:rPr>
            </a:br>
            <a:r>
              <a:rPr b="1" i="0" lang="en-US" sz="1600" u="none" cap="none" strike="noStrike">
                <a:solidFill>
                  <a:schemeClr val="dk1"/>
                </a:solidFill>
                <a:latin typeface="Gill Sans"/>
                <a:ea typeface="Gill Sans"/>
                <a:cs typeface="Gill Sans"/>
                <a:sym typeface="Gill Sans"/>
              </a:rPr>
              <a:t>of data</a:t>
            </a:r>
            <a:endParaRPr/>
          </a:p>
        </p:txBody>
      </p:sp>
      <p:sp>
        <p:nvSpPr>
          <p:cNvPr id="239" name="Google Shape;239;p30"/>
          <p:cNvSpPr/>
          <p:nvPr/>
        </p:nvSpPr>
        <p:spPr>
          <a:xfrm>
            <a:off x="5638800" y="3962400"/>
            <a:ext cx="2057400" cy="2108200"/>
          </a:xfrm>
          <a:prstGeom prst="ellipse">
            <a:avLst/>
          </a:prstGeom>
          <a:solidFill>
            <a:schemeClr val="accen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40" name="Google Shape;240;p30"/>
          <p:cNvSpPr/>
          <p:nvPr/>
        </p:nvSpPr>
        <p:spPr>
          <a:xfrm>
            <a:off x="4953000" y="2286000"/>
            <a:ext cx="2057400" cy="2108200"/>
          </a:xfrm>
          <a:prstGeom prst="ellipse">
            <a:avLst/>
          </a:prstGeom>
          <a:solidFill>
            <a:srgbClr val="CC33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41" name="Google Shape;241;p30"/>
          <p:cNvSpPr/>
          <p:nvPr/>
        </p:nvSpPr>
        <p:spPr>
          <a:xfrm>
            <a:off x="6629400" y="2362200"/>
            <a:ext cx="2057400" cy="2108200"/>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42" name="Google Shape;242;p30"/>
          <p:cNvSpPr txBox="1"/>
          <p:nvPr/>
        </p:nvSpPr>
        <p:spPr>
          <a:xfrm>
            <a:off x="6718300" y="2894012"/>
            <a:ext cx="2133600" cy="957262"/>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Machine Learning/</a:t>
            </a:r>
            <a:endParaRPr/>
          </a:p>
          <a:p>
            <a:pPr indent="0" lvl="0" marL="0" marR="0" rtl="0" algn="ctr">
              <a:lnSpc>
                <a:spcPct val="100000"/>
              </a:lnSpc>
              <a:spcBef>
                <a:spcPts val="27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Pattern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Recognition</a:t>
            </a:r>
            <a:endParaRPr/>
          </a:p>
        </p:txBody>
      </p:sp>
      <p:sp>
        <p:nvSpPr>
          <p:cNvPr id="243" name="Google Shape;243;p30"/>
          <p:cNvSpPr txBox="1"/>
          <p:nvPr/>
        </p:nvSpPr>
        <p:spPr>
          <a:xfrm>
            <a:off x="5181600" y="2879725"/>
            <a:ext cx="13716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Statistics/</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AI</a:t>
            </a:r>
            <a:endParaRPr/>
          </a:p>
        </p:txBody>
      </p:sp>
      <p:sp>
        <p:nvSpPr>
          <p:cNvPr id="244" name="Google Shape;244;p30"/>
          <p:cNvSpPr/>
          <p:nvPr/>
        </p:nvSpPr>
        <p:spPr>
          <a:xfrm>
            <a:off x="5943600" y="3505200"/>
            <a:ext cx="1504950" cy="1543050"/>
          </a:xfrm>
          <a:prstGeom prst="ellipse">
            <a:avLst/>
          </a:prstGeom>
          <a:solidFill>
            <a:srgbClr val="66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 Mining</a:t>
            </a:r>
            <a:endParaRPr/>
          </a:p>
        </p:txBody>
      </p:sp>
      <p:sp>
        <p:nvSpPr>
          <p:cNvPr id="245" name="Google Shape;245;p30"/>
          <p:cNvSpPr txBox="1"/>
          <p:nvPr/>
        </p:nvSpPr>
        <p:spPr>
          <a:xfrm>
            <a:off x="6096000" y="5105400"/>
            <a:ext cx="1447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Database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676400" y="152400"/>
            <a:ext cx="6570662" cy="1049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i="0" lang="en-US" sz="3200" u="none">
                <a:solidFill>
                  <a:schemeClr val="dk1"/>
                </a:solidFill>
                <a:latin typeface="Gill Sans"/>
                <a:ea typeface="Gill Sans"/>
                <a:cs typeface="Gill Sans"/>
                <a:sym typeface="Gill Sans"/>
              </a:rPr>
              <a:t>DATA MINING TASKS</a:t>
            </a:r>
            <a:endParaRPr/>
          </a:p>
        </p:txBody>
      </p:sp>
      <p:sp>
        <p:nvSpPr>
          <p:cNvPr id="251" name="Google Shape;251;p31"/>
          <p:cNvSpPr txBox="1"/>
          <p:nvPr>
            <p:ph idx="1" type="body"/>
          </p:nvPr>
        </p:nvSpPr>
        <p:spPr>
          <a:xfrm>
            <a:off x="457200" y="1295400"/>
            <a:ext cx="8178800" cy="41719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Prediction Methods</a:t>
            </a:r>
            <a:endParaRPr/>
          </a:p>
          <a:p>
            <a:pPr indent="-228600" lvl="1" marL="6858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Use some variables to predict unknown or future values of other variables.</a:t>
            </a:r>
            <a:endParaRPr/>
          </a:p>
          <a:p>
            <a:pPr indent="-228600" lvl="2" marL="1143000" marR="0" rtl="0" algn="l">
              <a:lnSpc>
                <a:spcPct val="120000"/>
              </a:lnSpc>
              <a:spcBef>
                <a:spcPts val="500"/>
              </a:spcBef>
              <a:spcAft>
                <a:spcPts val="0"/>
              </a:spcAft>
              <a:buClr>
                <a:schemeClr val="accent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228600" lvl="0" marL="228600" marR="0" rtl="0" algn="l">
              <a:lnSpc>
                <a:spcPct val="120000"/>
              </a:lnSpc>
              <a:spcBef>
                <a:spcPts val="1000"/>
              </a:spcBef>
              <a:spcAft>
                <a:spcPts val="0"/>
              </a:spcAft>
              <a:buClr>
                <a:schemeClr val="accent1"/>
              </a:buClr>
              <a:buSzPts val="2000"/>
              <a:buFont typeface="Arial"/>
              <a:buChar char="•"/>
            </a:pPr>
            <a:r>
              <a:rPr b="0" i="0" lang="en-US" sz="2000" u="none">
                <a:solidFill>
                  <a:schemeClr val="dk1"/>
                </a:solidFill>
                <a:latin typeface="Gill Sans"/>
                <a:ea typeface="Gill Sans"/>
                <a:cs typeface="Gill Sans"/>
                <a:sym typeface="Gill Sans"/>
              </a:rPr>
              <a:t>Description Methods</a:t>
            </a:r>
            <a:endParaRPr/>
          </a:p>
          <a:p>
            <a:pPr indent="-228600" lvl="1" marL="685800" marR="0" rtl="0" algn="l">
              <a:lnSpc>
                <a:spcPct val="120000"/>
              </a:lnSpc>
              <a:spcBef>
                <a:spcPts val="500"/>
              </a:spcBef>
              <a:spcAft>
                <a:spcPts val="0"/>
              </a:spcAft>
              <a:buClr>
                <a:schemeClr val="accent1"/>
              </a:buClr>
              <a:buSzPts val="1600"/>
              <a:buFont typeface="Arial"/>
              <a:buChar char="•"/>
            </a:pPr>
            <a:r>
              <a:rPr b="0" i="0" lang="en-US" sz="1600" u="none" cap="none" strike="noStrike">
                <a:solidFill>
                  <a:schemeClr val="dk1"/>
                </a:solidFill>
                <a:latin typeface="Gill Sans"/>
                <a:ea typeface="Gill Sans"/>
                <a:cs typeface="Gill Sans"/>
                <a:sym typeface="Gill Sans"/>
              </a:rPr>
              <a:t>Find human-interpretable patterns that describe the data.</a:t>
            </a:r>
            <a:endParaRPr/>
          </a:p>
          <a:p>
            <a:pPr indent="-127000" lvl="0" marL="228600" marR="0" rtl="0" algn="l">
              <a:lnSpc>
                <a:spcPct val="120000"/>
              </a:lnSpc>
              <a:spcBef>
                <a:spcPts val="1000"/>
              </a:spcBef>
              <a:spcAft>
                <a:spcPts val="0"/>
              </a:spcAft>
              <a:buClr>
                <a:schemeClr val="accent1"/>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679450" y="460375"/>
            <a:ext cx="7707312" cy="50482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Gill Sans"/>
              <a:buNone/>
            </a:pPr>
            <a:r>
              <a:rPr b="0" i="0" lang="en-US" sz="3200" u="none">
                <a:solidFill>
                  <a:schemeClr val="dk1"/>
                </a:solidFill>
                <a:latin typeface="Gill Sans"/>
                <a:ea typeface="Gill Sans"/>
                <a:cs typeface="Gill Sans"/>
                <a:sym typeface="Gill Sans"/>
              </a:rPr>
              <a:t>DATA MINING MODELS AND TASKS</a:t>
            </a:r>
            <a:endParaRPr/>
          </a:p>
        </p:txBody>
      </p:sp>
      <p:sp>
        <p:nvSpPr>
          <p:cNvPr id="257" name="Google Shape;257;p32"/>
          <p:cNvSpPr/>
          <p:nvPr/>
        </p:nvSpPr>
        <p:spPr>
          <a:xfrm>
            <a:off x="333375" y="1892300"/>
            <a:ext cx="8475662" cy="3384550"/>
          </a:xfrm>
          <a:custGeom>
            <a:rect b="b" l="l" r="r" t="t"/>
            <a:pathLst>
              <a:path extrusionOk="0" h="3384550" w="8475980">
                <a:moveTo>
                  <a:pt x="4237990" y="3384550"/>
                </a:moveTo>
                <a:lnTo>
                  <a:pt x="0" y="3384550"/>
                </a:lnTo>
                <a:lnTo>
                  <a:pt x="0" y="0"/>
                </a:lnTo>
                <a:lnTo>
                  <a:pt x="8475980" y="0"/>
                </a:lnTo>
                <a:lnTo>
                  <a:pt x="8475980" y="3384550"/>
                </a:lnTo>
                <a:lnTo>
                  <a:pt x="4237990" y="3384550"/>
                </a:lnTo>
                <a:close/>
              </a:path>
            </a:pathLst>
          </a:custGeom>
          <a:noFill/>
          <a:ln cap="flat" cmpd="sng" w="38075">
            <a:solidFill>
              <a:srgbClr val="FFFF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
        <p:nvSpPr>
          <p:cNvPr id="258" name="Google Shape;258;p32"/>
          <p:cNvSpPr txBox="1"/>
          <p:nvPr/>
        </p:nvSpPr>
        <p:spPr>
          <a:xfrm>
            <a:off x="352425" y="1911350"/>
            <a:ext cx="8439150" cy="33464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2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7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