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77" y="777801"/>
            <a:ext cx="3454635" cy="19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38" y="40307"/>
            <a:ext cx="2095811" cy="11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8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tom.io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github.com/spyder-ide/spyd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install.html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hyperlink" Target="https://thonny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351" y="2294316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Welcome to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0351" y="2859581"/>
            <a:ext cx="9132628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5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Advanced Python Programming</a:t>
            </a:r>
            <a:endParaRPr lang="en-GB" sz="5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0350" y="3763400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online certification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8045" y="1"/>
            <a:ext cx="6023956" cy="6858000"/>
          </a:xfrm>
          <a:prstGeom prst="rect">
            <a:avLst/>
          </a:prstGeom>
          <a:blipFill dpi="0"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364875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>
                <a:solidFill>
                  <a:srgbClr val="002060"/>
                </a:solidFill>
                <a:latin typeface="Comfortaa" panose="020F0603070000060003" pitchFamily="34" charset="0"/>
              </a:rPr>
              <a:t>Elements of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511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Operators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1831809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1761948"/>
            <a:ext cx="4549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Arithmetic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+, -, *, /, **, //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2380003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2310142"/>
            <a:ext cx="5739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Assignment Operators </a:t>
            </a:r>
            <a:r>
              <a:rPr lang="en-GB" sz="2000" b="1" dirty="0" smtClean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=, +=, -=, *=, /=, **=, //=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2922164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2852303"/>
            <a:ext cx="5102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Comparison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&lt;, &lt;=, &gt;, &gt;=, ==, !=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70358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3400497"/>
            <a:ext cx="3964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Logical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and, or, not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5633"/>
            <a:ext cx="228186" cy="228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91896" y="3895772"/>
            <a:ext cx="4310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Bitwise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&amp;, |, ^, ~, &lt;&lt;, &gt;&gt;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30769"/>
            <a:ext cx="228186" cy="228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91896" y="4460908"/>
            <a:ext cx="360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Identity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is, is not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78963"/>
            <a:ext cx="228186" cy="228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391896" y="5009102"/>
            <a:ext cx="422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Membership Operators </a:t>
            </a:r>
            <a:r>
              <a:rPr lang="en-GB" sz="2000" b="1" dirty="0">
                <a:solidFill>
                  <a:srgbClr val="FF0066"/>
                </a:solidFill>
                <a:latin typeface="Comfortaa" panose="020F0603070000060003" pitchFamily="34" charset="0"/>
              </a:rPr>
              <a:t>→</a:t>
            </a:r>
            <a:r>
              <a:rPr lang="en-GB" sz="2000" b="1" dirty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in, not in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  <p:bldP spid="24" grpId="0"/>
      <p:bldP spid="26" grpId="0"/>
      <p:bldP spid="28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972451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Type Conversion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3313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type conversion?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809701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functions for type conversion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18563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3348702"/>
            <a:ext cx="567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int</a:t>
            </a:r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(variable) –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Converts any value to decimal integer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6757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3896896"/>
            <a:ext cx="727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int</a:t>
            </a:r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(variable, base)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any value to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integer of specified base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08918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4439057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f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loat(variable)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any value to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float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57112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4987251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r>
              <a:rPr lang="en-IN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tr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any value to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string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0902" y="1826772"/>
            <a:ext cx="933971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process of converting data value from one data type to another 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20" grpId="0"/>
      <p:bldP spid="22" grpId="0"/>
      <p:bldP spid="24" grpId="0"/>
      <p:bldP spid="26" grpId="0"/>
      <p:bldP spid="18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972451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Type Conversion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3313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type conversion?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809701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functions for type conversion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18563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3348702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ord</a:t>
            </a:r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(variable) –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Converts character value to integer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6757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3896896"/>
            <a:ext cx="704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hex(variable)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an integer value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to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hexadecimal value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08918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4439057"/>
            <a:ext cx="595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oct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an integer value to octal value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57112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4987251"/>
            <a:ext cx="611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bin(variable) – </a:t>
            </a:r>
            <a:r>
              <a:rPr lang="en-GB" b="1" dirty="0">
                <a:solidFill>
                  <a:srgbClr val="00B050"/>
                </a:solidFill>
                <a:latin typeface="Comfortaa" panose="020F0603070000060003" pitchFamily="34" charset="0"/>
              </a:rPr>
              <a:t>Converts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an integer value to binary value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0902" y="1826772"/>
            <a:ext cx="933971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process of converting data value from one data type to another 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590956"/>
            <a:ext cx="228186" cy="228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91896" y="5521095"/>
            <a:ext cx="686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chr</a:t>
            </a:r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(variable) –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Converts a number to corresponding ASCII value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083169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Expressions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2674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expression?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0313" y="343242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Operator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473" y="395605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=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9473" y="450424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+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9473" y="5046405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and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473" y="5594599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 not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0901" y="1826772"/>
            <a:ext cx="10030691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expression is a set of operators and operands that represent a value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924732" y="2547724"/>
            <a:ext cx="61430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solidFill>
                  <a:srgbClr val="002060"/>
                </a:solidFill>
                <a:latin typeface="Comfortaa" panose="020F0603070000060003" pitchFamily="34" charset="0"/>
              </a:rPr>
              <a:t>Expressions are representations of </a:t>
            </a:r>
            <a:r>
              <a:rPr lang="en-GB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value</a:t>
            </a:r>
            <a:endParaRPr lang="en-GB" sz="25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6699" y="612938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&lt;&lt;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4443" y="34290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Operand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5985" y="3952627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identifier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85751" y="4500821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Literals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20" grpId="0"/>
      <p:bldP spid="22" grpId="0"/>
      <p:bldP spid="24" grpId="0"/>
      <p:bldP spid="26" grpId="0"/>
      <p:bldP spid="18" grpId="0" animBg="1"/>
      <p:bldP spid="27" grpId="0" animBg="1"/>
      <p:bldP spid="28" grpId="0" animBg="1"/>
      <p:bldP spid="2" grpId="0"/>
      <p:bldP spid="29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083169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Expressions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21" y="1597586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Examples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3" y="2120568"/>
            <a:ext cx="217" cy="2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44381" y="212121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“hello”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3" y="2668762"/>
            <a:ext cx="217" cy="21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44381" y="2669407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verage = sum / count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3" y="3210923"/>
            <a:ext cx="217" cy="2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44381" y="321156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um_1 &lt; num_2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3" y="3759117"/>
            <a:ext cx="217" cy="21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44381" y="3759762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20 == 25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41607" y="429454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&lt; b and a &lt; c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7" y="2123337"/>
            <a:ext cx="217" cy="21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052145" y="2123982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[number for number in range(10)]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7" y="2671531"/>
            <a:ext cx="217" cy="21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52145" y="2672176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{key : key*10 for key in range(5)}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7" y="3213692"/>
            <a:ext cx="217" cy="21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052145" y="3214337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list(value for value in range(10))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7" y="3761886"/>
            <a:ext cx="217" cy="21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52145" y="3762531"/>
            <a:ext cx="30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value_1 if True else value_2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0444" y="21205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List</a:t>
            </a:r>
            <a:endParaRPr lang="en-GB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41589" y="266940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Dictionary</a:t>
            </a:r>
            <a:endParaRPr lang="en-GB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41589" y="321760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Generator</a:t>
            </a:r>
            <a:endParaRPr lang="en-GB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2558" y="375392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Conditional</a:t>
            </a:r>
            <a:endParaRPr lang="en-GB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4" grpId="0"/>
      <p:bldP spid="26" grpId="0"/>
      <p:bldP spid="29" grpId="0"/>
      <p:bldP spid="31" grpId="0"/>
      <p:bldP spid="33" grpId="0"/>
      <p:bldP spid="35" grpId="0"/>
      <p:bldP spid="37" grpId="0"/>
      <p:bldP spid="3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602280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Assignment Statement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assignment statement?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2655" y="3822104"/>
            <a:ext cx="422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variableName</a:t>
            </a:r>
            <a:r>
              <a:rPr lang="en-IN" sz="32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= value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6383" y="1784721"/>
            <a:ext cx="8379230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assignment statement used to assign a value to a variable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9276" y="1774843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932633" y="1926419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851380" y="2489561"/>
            <a:ext cx="5020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=</a:t>
            </a:r>
            <a:endParaRPr lang="en-GB" sz="5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2633" y="3428139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Syntax</a:t>
            </a:r>
            <a:endParaRPr lang="en-GB" sz="25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2655" y="4600040"/>
            <a:ext cx="7308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variableName</a:t>
            </a:r>
            <a:r>
              <a:rPr lang="en-IN" sz="32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= </a:t>
            </a:r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anotherVariableName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0215" y="537239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variableName</a:t>
            </a:r>
            <a:r>
              <a:rPr lang="en-IN" sz="32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= expression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" grpId="0"/>
      <p:bldP spid="23" grpId="0"/>
      <p:bldP spid="25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819222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Arithmetic Operators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3331" y="2326955"/>
            <a:ext cx="5020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+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823" y="1203388"/>
            <a:ext cx="77043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operator used to perform arithmetic operations</a:t>
            </a:r>
            <a:endParaRPr lang="en-GB" sz="25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3823" y="2557787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Addition  |  Concatenation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7032" y="3104877"/>
            <a:ext cx="3946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>
                <a:solidFill>
                  <a:srgbClr val="C00000"/>
                </a:solidFill>
                <a:latin typeface="Comfortaa" panose="020F0603070000060003" pitchFamily="34" charset="0"/>
              </a:rPr>
              <a:t>-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3823" y="333570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Subtraction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61728" y="3978543"/>
            <a:ext cx="5052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*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3823" y="4066074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Multiplication  |  String repeater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7108" y="4616310"/>
            <a:ext cx="4251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>
                <a:solidFill>
                  <a:srgbClr val="C00000"/>
                </a:solidFill>
                <a:latin typeface="Comfortaa" panose="020F0603070000060003" pitchFamily="34" charset="0"/>
              </a:rPr>
              <a:t>/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9127" y="4840317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Division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25661" y="5475107"/>
            <a:ext cx="68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%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99127" y="5699114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Remainder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1918" y="3425542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**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84312" y="3513073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Exponent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22068" y="4181231"/>
            <a:ext cx="665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5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//</a:t>
            </a:r>
            <a:endParaRPr lang="en-GB" sz="5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84312" y="4418890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Floor Division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2" grpId="0"/>
      <p:bldP spid="18" grpId="0"/>
      <p:bldP spid="19" grpId="0"/>
      <p:bldP spid="21" grpId="0"/>
      <p:bldP spid="23" grpId="0"/>
      <p:bldP spid="25" grpId="0"/>
      <p:bldP spid="28" grpId="0"/>
      <p:bldP spid="30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91219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Operator Precedence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402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operator precedence?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1740" y="1826772"/>
            <a:ext cx="5009804" cy="226309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Operator precedence decides the order of operators to be evaluated in an expression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3795" y="1821656"/>
            <a:ext cx="201194" cy="22729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49652"/>
              </p:ext>
            </p:extLst>
          </p:nvPr>
        </p:nvGraphicFramePr>
        <p:xfrm>
          <a:off x="6433228" y="1054815"/>
          <a:ext cx="522675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317"/>
                <a:gridCol w="3901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Precedence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Operator</a:t>
                      </a:r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() [] {}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Subscription, slicing, call, attribute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+x, -x, ~x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/, //, 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+,</a:t>
                      </a:r>
                      <a:r>
                        <a:rPr lang="en-IN" baseline="0" dirty="0" smtClean="0"/>
                        <a:t> -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&lt;&lt;, &gt;&gt;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^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|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in, not in, is, is not, &lt;, &lt;=, &gt;, &gt;=, !=, ==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8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450531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Boolean expression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Boolean expression?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36584"/>
            <a:ext cx="4253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Boolean expressions are build?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3542" y="1815689"/>
            <a:ext cx="6084917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expression that evaluates to </a:t>
            </a:r>
            <a:r>
              <a:rPr lang="en-IN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True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False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6436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3079793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72736" y="3082804"/>
            <a:ext cx="342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Using Boolean value directly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442" y="3696974"/>
            <a:ext cx="352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Using Comparison operators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442" y="4318564"/>
            <a:ext cx="2929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Using Logical operators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801" y="4940154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Using Identity operators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971" y="5561744"/>
            <a:ext cx="3534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Using Membership operators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2844" y="4097084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omfortaa" panose="020F0603070000060003" pitchFamily="34" charset="0"/>
              </a:rPr>
              <a:t>bool(</a:t>
            </a:r>
            <a:r>
              <a:rPr lang="en-IN" sz="4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value</a:t>
            </a:r>
            <a:r>
              <a:rPr lang="en-IN" sz="4000" b="1" dirty="0" smtClean="0">
                <a:latin typeface="Comfortaa" panose="020F0603070000060003" pitchFamily="34" charset="0"/>
              </a:rPr>
              <a:t>)</a:t>
            </a:r>
            <a:endParaRPr lang="en-GB" sz="4000" b="1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3" grpId="0"/>
      <p:bldP spid="25" grpId="0"/>
      <p:bldP spid="12" grpId="0"/>
      <p:bldP spid="13" grpId="0"/>
      <p:bldP spid="1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450531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Boolean expression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899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</a:t>
            </a:r>
            <a:r>
              <a:rPr lang="en-IN" sz="2200" b="1" u="sng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True</a:t>
            </a:r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735" y="2795463"/>
            <a:ext cx="2372765" cy="127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non-empty String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735" y="3312022"/>
            <a:ext cx="2452916" cy="127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non-zero number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2735" y="3828581"/>
            <a:ext cx="4790094" cy="127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Any non-empty list, tuple, set, dictionary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2735" y="1715856"/>
            <a:ext cx="2676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</a:t>
            </a:r>
            <a:r>
              <a:rPr lang="en-IN" sz="2000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boolean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value True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735" y="2269948"/>
            <a:ext cx="3979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expression evaluated to True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15483" y="1158239"/>
            <a:ext cx="1954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</a:t>
            </a:r>
            <a:r>
              <a:rPr lang="en-IN" sz="2200" b="1" u="sng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False</a:t>
            </a:r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5482" y="2795463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empty String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5482" y="3312022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A number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zero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5482" y="3828581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Any empty list, tuple, set, dictionary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5482" y="1715856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</a:t>
            </a:r>
            <a:r>
              <a:rPr lang="en-IN" sz="2000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boolean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value False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15482" y="2269948"/>
            <a:ext cx="403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expression evaluated to False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5482" y="446158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Value None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9" grpId="0"/>
      <p:bldP spid="20" grpId="0"/>
      <p:bldP spid="21" grpId="0"/>
      <p:bldP spid="22" grpId="0"/>
      <p:bldP spid="24" grpId="0"/>
      <p:bldP spid="26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45" y="1257992"/>
            <a:ext cx="334521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Introduction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The Programming Cycle for Python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Getting Started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Variables and simple data types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Elements of python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Type conversion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Expressions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Assignment statement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Arithmetic operators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Operator precedence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Boolean expression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Introducing lists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Working with lists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For loop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Nested loops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Tuples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Unpacking sequences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Lists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Mutable sequences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List comprehension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Sets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If </a:t>
            </a: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statements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214" y="1257992"/>
            <a:ext cx="317266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Conditionals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Conditionals (continued)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Expression evaluation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Float representation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Dictionaries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User input and loops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Break and continue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Parts of a 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Execution of a 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Keyword and default arguments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Scope rules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Strings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Indexing and slicing of strings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More slicing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Higher order functions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Sieve of Eratosthenes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Abstract data types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Classes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Modules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Importing modules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Classes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indent="-342900">
              <a:buFont typeface="+mj-lt"/>
              <a:buAutoNum type="arabicPeriod" startAt="23"/>
            </a:pP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8050" y="1257992"/>
            <a:ext cx="292740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45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Special </a:t>
            </a: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methods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Class example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Inheritance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Inheritance and 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Files and exceptions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File I/O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Exceptions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Testing your code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Assertions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Iterators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Recursion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Simple search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Estimating search time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Binary search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Estimating Binary search time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Recursive Fibonacci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Tower of Hanoi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Sorting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Selection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Merge list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Merge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Higher order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indent="-342900">
              <a:buFont typeface="+mj-lt"/>
              <a:buAutoNum type="arabicPeriod" startAt="45"/>
            </a:pP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424" y="296370"/>
            <a:ext cx="3078087" cy="507831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IN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Course Contents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6" y="115823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Python?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424" y="296370"/>
            <a:ext cx="2295821" cy="507831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IN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0902" y="1826772"/>
            <a:ext cx="928254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It is a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general purpose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high-level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interpreted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programming language</a:t>
            </a:r>
            <a:endParaRPr lang="en-GB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2736" y="2809701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Python</a:t>
            </a:r>
            <a:r>
              <a:rPr lang="en-IN" sz="2000" b="1" dirty="0">
                <a:solidFill>
                  <a:srgbClr val="C00000"/>
                </a:solidFill>
                <a:latin typeface="Comfortaa" panose="020F0603070000060003" pitchFamily="34" charset="0"/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Features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18563"/>
            <a:ext cx="228186" cy="228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1896" y="3348702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is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simple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easy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6757"/>
            <a:ext cx="228186" cy="2281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91896" y="3896896"/>
            <a:ext cx="769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is a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general purpose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high-level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interpreted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programming language.</a:t>
            </a:r>
            <a:endParaRPr lang="en-GB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08918"/>
            <a:ext cx="228186" cy="2281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91896" y="4439057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supports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Cross platforms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57112"/>
            <a:ext cx="228186" cy="2281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91896" y="4987251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is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Free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and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Open Source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552387"/>
            <a:ext cx="228186" cy="2281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91896" y="5482526"/>
            <a:ext cx="858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has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huge community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large ecosystem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of Libraries, frameworks, and tools.</a:t>
            </a:r>
            <a:endParaRPr lang="en-GB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6039611"/>
            <a:ext cx="228186" cy="228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91896" y="5969750"/>
            <a:ext cx="780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It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supports both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Object </a:t>
            </a:r>
            <a:r>
              <a:rPr lang="en-IN" b="1" dirty="0">
                <a:solidFill>
                  <a:srgbClr val="002060"/>
                </a:solidFill>
                <a:latin typeface="Comfortaa" panose="020F0603070000060003" pitchFamily="34" charset="0"/>
              </a:rPr>
              <a:t>Oriented</a:t>
            </a:r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Procedure Oriented 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programming.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030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2" grpId="0" animBg="1"/>
      <p:bldP spid="3" grpId="0" animBg="1"/>
      <p:bldP spid="10" grpId="0" animBg="1"/>
      <p:bldP spid="11" grpId="0"/>
      <p:bldP spid="5" grpId="0"/>
      <p:bldP spid="17" grpId="0"/>
      <p:bldP spid="19" grpId="0"/>
      <p:bldP spid="21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6" y="1158239"/>
            <a:ext cx="3074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Where do we use Python?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424" y="296370"/>
            <a:ext cx="2295821" cy="507831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IN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1814208"/>
            <a:ext cx="208789" cy="208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8776" y="1727721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Used to develop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Windows Applications</a:t>
            </a:r>
            <a:endParaRPr lang="en-GB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2362402"/>
            <a:ext cx="208789" cy="20878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98776" y="2275915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Used to develop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Web Applications</a:t>
            </a:r>
            <a:endParaRPr lang="en-GB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2904563"/>
            <a:ext cx="208789" cy="20878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98776" y="2818076"/>
            <a:ext cx="389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mfortaa" panose="020F0603070000060003" pitchFamily="34" charset="0"/>
              </a:rPr>
              <a:t>Used to develop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Mobile Applications</a:t>
            </a:r>
            <a:endParaRPr lang="en-GB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3452757"/>
            <a:ext cx="208789" cy="2087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98776" y="3366270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Used in the field of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AI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ML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Data Science</a:t>
            </a:r>
            <a:endParaRPr lang="en-GB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3948032"/>
            <a:ext cx="208789" cy="20878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98776" y="3861545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Used in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Hacking</a:t>
            </a:r>
            <a:endParaRPr lang="en-GB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7" y="4435256"/>
            <a:ext cx="208789" cy="20878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98776" y="4348769"/>
            <a:ext cx="428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Used in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Testing</a:t>
            </a:r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</a:t>
            </a:r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Game development</a:t>
            </a:r>
            <a:endParaRPr lang="en-GB" b="1" dirty="0"/>
          </a:p>
        </p:txBody>
      </p:sp>
      <p:sp>
        <p:nvSpPr>
          <p:cNvPr id="6" name="Rounded Rectangle 5">
            <a:hlinkClick r:id="rId4"/>
          </p:cNvPr>
          <p:cNvSpPr/>
          <p:nvPr/>
        </p:nvSpPr>
        <p:spPr>
          <a:xfrm>
            <a:off x="4527665" y="5331268"/>
            <a:ext cx="3136670" cy="5421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/>
              </a:gs>
              <a:gs pos="81000">
                <a:srgbClr val="00206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 smtClean="0">
                <a:latin typeface="Comfortaa" panose="020F0603070000060003" pitchFamily="34" charset="0"/>
              </a:rPr>
              <a:t>Python History </a:t>
            </a:r>
            <a:endParaRPr lang="en-GB" sz="2500" b="1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  <p:bldP spid="19" grpId="0"/>
      <p:bldP spid="21" grpId="0"/>
      <p:bldP spid="23" grpId="0"/>
      <p:bldP spid="2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424" y="296370"/>
            <a:ext cx="6599051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>
                <a:solidFill>
                  <a:srgbClr val="002060"/>
                </a:solidFill>
                <a:latin typeface="Comfortaa" panose="020F0603070000060003" pitchFamily="34" charset="0"/>
              </a:rPr>
              <a:t>The Programming Cycle for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420495" y="1330036"/>
            <a:ext cx="3147752" cy="55972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b="1" dirty="0" smtClean="0">
                <a:latin typeface="Comfortaa" panose="020F0603070000060003" pitchFamily="34" charset="0"/>
              </a:rPr>
              <a:t>Start Application</a:t>
            </a:r>
            <a:endParaRPr lang="en-GB" sz="2000" b="1" dirty="0">
              <a:latin typeface="Comfortaa" panose="020F0603070000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515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No </a:t>
            </a:r>
            <a:r>
              <a:rPr lang="en-GB" sz="2400" b="1" dirty="0">
                <a:solidFill>
                  <a:srgbClr val="C00000"/>
                </a:solidFill>
                <a:latin typeface="Comfortaa" panose="020F0603070000060003" pitchFamily="34" charset="0"/>
              </a:rPr>
              <a:t>compile</a:t>
            </a:r>
            <a:r>
              <a:rPr lang="en-GB" sz="2400" dirty="0">
                <a:solidFill>
                  <a:srgbClr val="002060"/>
                </a:solidFill>
                <a:latin typeface="Comfortaa" panose="020F0603070000060003" pitchFamily="34" charset="0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or </a:t>
            </a:r>
            <a:r>
              <a:rPr lang="en-GB" sz="2400" b="1" dirty="0">
                <a:solidFill>
                  <a:srgbClr val="C00000"/>
                </a:solidFill>
                <a:latin typeface="Comfortaa" panose="020F0603070000060003" pitchFamily="34" charset="0"/>
              </a:rPr>
              <a:t>link</a:t>
            </a:r>
            <a:r>
              <a:rPr lang="en-GB" sz="2400" dirty="0">
                <a:solidFill>
                  <a:srgbClr val="C00000"/>
                </a:solidFill>
                <a:latin typeface="Comfortaa" panose="020F0603070000060003" pitchFamily="34" charset="0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steps</a:t>
            </a:r>
          </a:p>
          <a:p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Python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programs simply import modules at runtime and use the objects they contain. </a:t>
            </a:r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Because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of this, Python programs run immediately after changes are made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20495" y="2507673"/>
            <a:ext cx="3147752" cy="559724"/>
          </a:xfrm>
          <a:prstGeom prst="roundRect">
            <a:avLst>
              <a:gd name="adj" fmla="val 5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b="1" dirty="0" smtClean="0">
                <a:latin typeface="Comfortaa" panose="020F0603070000060003" pitchFamily="34" charset="0"/>
              </a:rPr>
              <a:t>Test the behaviour </a:t>
            </a:r>
            <a:endParaRPr lang="en-GB" sz="2000" b="1" dirty="0">
              <a:latin typeface="Comfortaa" panose="020F06030700000600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73389" y="3685310"/>
            <a:ext cx="3147752" cy="559724"/>
          </a:xfrm>
          <a:prstGeom prst="roundRect">
            <a:avLst>
              <a:gd name="adj" fmla="val 5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b="1" dirty="0" smtClean="0">
                <a:latin typeface="Comfortaa" panose="020F0603070000060003" pitchFamily="34" charset="0"/>
              </a:rPr>
              <a:t>Stop Application</a:t>
            </a:r>
            <a:endParaRPr lang="en-GB" sz="2000" b="1" dirty="0">
              <a:latin typeface="Comfortaa" panose="020F06030700000600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0495" y="4862947"/>
            <a:ext cx="3147752" cy="559724"/>
          </a:xfrm>
          <a:prstGeom prst="roundRect">
            <a:avLst>
              <a:gd name="adj" fmla="val 5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b="1" dirty="0" smtClean="0">
                <a:latin typeface="Comfortaa" panose="020F0603070000060003" pitchFamily="34" charset="0"/>
              </a:rPr>
              <a:t>Edit the Code</a:t>
            </a:r>
            <a:endParaRPr lang="en-GB" sz="2000" b="1" dirty="0">
              <a:latin typeface="Comfortaa" panose="020F0603070000060003" pitchFamily="34" charset="0"/>
            </a:endParaRPr>
          </a:p>
        </p:txBody>
      </p:sp>
      <p:cxnSp>
        <p:nvCxnSpPr>
          <p:cNvPr id="14" name="Straight Arrow Connector 13"/>
          <p:cNvCxnSpPr>
            <a:stCxn id="2" idx="2"/>
            <a:endCxn id="10" idx="0"/>
          </p:cNvCxnSpPr>
          <p:nvPr/>
        </p:nvCxnSpPr>
        <p:spPr>
          <a:xfrm>
            <a:off x="8994371" y="1889760"/>
            <a:ext cx="0" cy="6179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4371" y="3067397"/>
            <a:ext cx="0" cy="6179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99913" y="4245034"/>
            <a:ext cx="0" cy="6179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2" idx="3"/>
          </p:cNvCxnSpPr>
          <p:nvPr/>
        </p:nvCxnSpPr>
        <p:spPr>
          <a:xfrm flipV="1">
            <a:off x="10568247" y="1609898"/>
            <a:ext cx="12700" cy="3532911"/>
          </a:xfrm>
          <a:prstGeom prst="bentConnector3">
            <a:avLst>
              <a:gd name="adj1" fmla="val 633818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3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30011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>
                <a:solidFill>
                  <a:srgbClr val="002060"/>
                </a:solidFill>
                <a:latin typeface="Comfortaa" panose="020F0603070000060003" pitchFamily="34" charset="0"/>
              </a:rPr>
              <a:t>Getting Started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2736" y="1158239"/>
            <a:ext cx="3611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Setting-up the Environment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09" y="1877576"/>
            <a:ext cx="228186" cy="2281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04992" y="1807715"/>
            <a:ext cx="6348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Install Python	- </a:t>
            </a:r>
            <a:r>
              <a:rPr lang="en-GB" sz="2000" b="1" dirty="0">
                <a:solidFill>
                  <a:srgbClr val="002060"/>
                </a:solidFill>
                <a:latin typeface="Comfortaa" panose="020F0603070000060003" pitchFamily="34" charset="0"/>
                <a:hlinkClick r:id="rId4"/>
              </a:rPr>
              <a:t>https://www.python.org/downloads/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09" y="2758358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504992" y="2688497"/>
            <a:ext cx="764343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Install IDE	- </a:t>
            </a:r>
            <a:r>
              <a:rPr lang="en-IN" sz="2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PyCharm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- </a:t>
            </a:r>
            <a:r>
              <a:rPr lang="en-GB" sz="2000" b="1" dirty="0">
                <a:latin typeface="Comfortaa" panose="020F0603070000060003" pitchFamily="34" charset="0"/>
                <a:hlinkClick r:id="rId5"/>
              </a:rPr>
              <a:t>https://www.jetbrains.com/pycharm</a:t>
            </a:r>
            <a:r>
              <a:rPr lang="en-GB" sz="2000" b="1" dirty="0" smtClean="0">
                <a:latin typeface="Comfortaa" panose="020F0603070000060003" pitchFamily="34" charset="0"/>
                <a:hlinkClick r:id="rId5"/>
              </a:rPr>
              <a:t>/</a:t>
            </a:r>
            <a:endParaRPr lang="en-GB" sz="2000" b="1" dirty="0" smtClean="0">
              <a:latin typeface="Comfortaa" panose="020F0603070000060003" pitchFamily="34" charset="0"/>
            </a:endParaRPr>
          </a:p>
          <a:p>
            <a:endParaRPr lang="en-IN" sz="2000" b="1" dirty="0" smtClean="0">
              <a:latin typeface="Comfortaa" panose="020F0603070000060003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		- </a:t>
            </a:r>
            <a:r>
              <a:rPr lang="en-IN" sz="2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Jupyter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Comfortaa" panose="020F0603070000060003" pitchFamily="34" charset="0"/>
              </a:rPr>
              <a:t>- </a:t>
            </a:r>
            <a:r>
              <a:rPr lang="en-GB" sz="2000" b="1" dirty="0">
                <a:latin typeface="Comfortaa" panose="020F0603070000060003" pitchFamily="34" charset="0"/>
                <a:hlinkClick r:id="rId6"/>
              </a:rPr>
              <a:t>https://</a:t>
            </a:r>
            <a:r>
              <a:rPr lang="en-GB" sz="2000" b="1" dirty="0" smtClean="0">
                <a:latin typeface="Comfortaa" panose="020F0603070000060003" pitchFamily="34" charset="0"/>
                <a:hlinkClick r:id="rId6"/>
              </a:rPr>
              <a:t>jupyter.org/install.html</a:t>
            </a:r>
            <a:endParaRPr lang="en-GB" sz="2000" b="1" dirty="0" smtClean="0">
              <a:latin typeface="Comfortaa" panose="020F0603070000060003" pitchFamily="34" charset="0"/>
            </a:endParaRPr>
          </a:p>
          <a:p>
            <a:endParaRPr lang="en-GB" sz="2000" b="1" dirty="0" smtClean="0">
              <a:latin typeface="Comfortaa" panose="020F0603070000060003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		- </a:t>
            </a:r>
            <a:r>
              <a:rPr lang="en-IN" sz="2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Spyder</a:t>
            </a:r>
            <a:r>
              <a:rPr lang="en-IN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 </a:t>
            </a:r>
            <a:r>
              <a:rPr lang="en-GB" sz="2000" b="1" dirty="0">
                <a:latin typeface="Comfortaa" panose="020F0603070000060003" pitchFamily="34" charset="0"/>
                <a:hlinkClick r:id="rId7"/>
              </a:rPr>
              <a:t>https://</a:t>
            </a:r>
            <a:r>
              <a:rPr lang="en-GB" sz="2000" b="1" dirty="0" smtClean="0">
                <a:latin typeface="Comfortaa" panose="020F0603070000060003" pitchFamily="34" charset="0"/>
                <a:hlinkClick r:id="rId7"/>
              </a:rPr>
              <a:t>github.com/spyder-ide/spyder</a:t>
            </a:r>
            <a:endParaRPr lang="en-GB" sz="2000" b="1" dirty="0">
              <a:latin typeface="Comfortaa" panose="020F0603070000060003" pitchFamily="34" charset="0"/>
            </a:endParaRPr>
          </a:p>
          <a:p>
            <a:endParaRPr lang="en-GB" sz="2000" b="1" dirty="0">
              <a:latin typeface="Comfortaa" panose="020F0603070000060003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		- </a:t>
            </a:r>
            <a:r>
              <a:rPr lang="en-IN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Atom </a:t>
            </a:r>
            <a:r>
              <a:rPr lang="en-IN" sz="2000" b="1" dirty="0">
                <a:solidFill>
                  <a:srgbClr val="002060"/>
                </a:solidFill>
                <a:latin typeface="Comfortaa" panose="020F0603070000060003" pitchFamily="34" charset="0"/>
              </a:rPr>
              <a:t>- </a:t>
            </a:r>
            <a:r>
              <a:rPr lang="en-GB" sz="2000" b="1" dirty="0">
                <a:latin typeface="Comfortaa" panose="020F0603070000060003" pitchFamily="34" charset="0"/>
                <a:hlinkClick r:id="rId8"/>
              </a:rPr>
              <a:t>https://atom.io</a:t>
            </a:r>
            <a:r>
              <a:rPr lang="en-GB" sz="2000" b="1" dirty="0" smtClean="0">
                <a:latin typeface="Comfortaa" panose="020F0603070000060003" pitchFamily="34" charset="0"/>
                <a:hlinkClick r:id="rId8"/>
              </a:rPr>
              <a:t>/</a:t>
            </a:r>
            <a:endParaRPr lang="en-GB" sz="2000" b="1" dirty="0">
              <a:latin typeface="Comfortaa" panose="020F0603070000060003" pitchFamily="34" charset="0"/>
            </a:endParaRPr>
          </a:p>
          <a:p>
            <a:endParaRPr lang="en-GB" sz="2000" b="1" dirty="0">
              <a:latin typeface="Comfortaa" panose="020F0603070000060003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		- </a:t>
            </a:r>
            <a:r>
              <a:rPr lang="en-IN" sz="2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Thonny</a:t>
            </a:r>
            <a:r>
              <a:rPr lang="en-IN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 </a:t>
            </a:r>
            <a:r>
              <a:rPr lang="en-GB" sz="2000" b="1" dirty="0">
                <a:latin typeface="Comfortaa" panose="020F0603070000060003" pitchFamily="34" charset="0"/>
                <a:hlinkClick r:id="rId9"/>
              </a:rPr>
              <a:t>https://thonny.org/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606287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Variables and Simple Data types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variable?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0902" y="1826772"/>
            <a:ext cx="3496969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It is a data holder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41425" y="1148361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Syntax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9591" y="1816894"/>
            <a:ext cx="4034850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variableName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dataValue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2484" y="1807016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/>
          <p:cNvSpPr/>
          <p:nvPr/>
        </p:nvSpPr>
        <p:spPr>
          <a:xfrm>
            <a:off x="5975841" y="1958592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2736" y="2809701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Naming Rules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18563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3348702"/>
            <a:ext cx="9725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omfortaa" panose="020F0603070000060003" pitchFamily="34" charset="0"/>
              </a:rPr>
              <a:t>A variable name must start with a letter or the underscore </a:t>
            </a:r>
            <a:r>
              <a:rPr lang="en-GB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character, but not with number.</a:t>
            </a:r>
            <a:endParaRPr lang="en-GB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6757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3896896"/>
            <a:ext cx="1002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omfortaa" panose="020F0603070000060003" pitchFamily="34" charset="0"/>
              </a:rPr>
              <a:t>A variable name can only contain alpha-numeric characters and underscores (A-z, 0-9, and _ 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08918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4439057"/>
            <a:ext cx="819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variable name does not contain any special symbol except underscore( _ ).</a:t>
            </a:r>
            <a:endParaRPr lang="en-GB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57112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498725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variable name should not be a keyword.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552387"/>
            <a:ext cx="228186" cy="228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91896" y="5482526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omfortaa" panose="020F0603070000060003" pitchFamily="34" charset="0"/>
              </a:rPr>
              <a:t>Variable names are </a:t>
            </a:r>
            <a:r>
              <a:rPr lang="en-GB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case-sensitive.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 animBg="1"/>
      <p:bldP spid="16" grpId="0"/>
      <p:bldP spid="20" grpId="0"/>
      <p:bldP spid="22" grpId="0"/>
      <p:bldP spid="24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606287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Variables and Simple Data types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2694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Data types in Python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1831809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1761948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None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2380003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2310142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Numeric – </a:t>
            </a:r>
            <a:r>
              <a:rPr lang="en-GB" sz="2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int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float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complex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and</a:t>
            </a:r>
            <a:r>
              <a:rPr lang="en-GB" sz="2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 bool</a:t>
            </a:r>
            <a:endParaRPr lang="en-GB" sz="2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2922164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2852303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70358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3400497"/>
            <a:ext cx="566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5633"/>
            <a:ext cx="228186" cy="228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91896" y="3895772"/>
            <a:ext cx="816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30769"/>
            <a:ext cx="228186" cy="228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91896" y="4460908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78963"/>
            <a:ext cx="228186" cy="228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391896" y="5009102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Comfortaa" panose="020F0603070000060003" pitchFamily="34" charset="0"/>
              </a:rPr>
              <a:t>Range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574238"/>
            <a:ext cx="228186" cy="22818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91896" y="5504377"/>
            <a:ext cx="1319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Comfortaa" panose="020F0603070000060003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940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364875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Elements of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2332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element?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0902" y="1826772"/>
            <a:ext cx="788743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Element is defined as an individual part of Python program.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795" y="1816894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/>
          <p:cNvSpPr/>
          <p:nvPr/>
        </p:nvSpPr>
        <p:spPr>
          <a:xfrm>
            <a:off x="1007152" y="196847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2736" y="280970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Elements of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418563"/>
            <a:ext cx="228186" cy="2281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1896" y="3348702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Keywords –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Reserved words with specific meaning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3966757"/>
            <a:ext cx="228186" cy="2281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91896" y="3896896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Identifiers – </a:t>
            </a:r>
            <a:r>
              <a:rPr lang="en-GB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User specified names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4508918"/>
            <a:ext cx="228186" cy="228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91896" y="4439057"/>
            <a:ext cx="573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Literals – </a:t>
            </a:r>
            <a:r>
              <a:rPr lang="en-IN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Data values like string, numbers, collections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3" y="5057112"/>
            <a:ext cx="228186" cy="2281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91896" y="4987251"/>
            <a:ext cx="762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Operators – </a:t>
            </a:r>
            <a:r>
              <a:rPr lang="en-IN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Symbols used to perform arithmetic and logical operations.</a:t>
            </a:r>
            <a:endParaRPr lang="en-GB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16" grpId="0"/>
      <p:bldP spid="20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1046</Words>
  <Application>Microsoft Office PowerPoint</Application>
  <PresentationFormat>Widescreen</PresentationFormat>
  <Paragraphs>275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131</cp:revision>
  <dcterms:created xsi:type="dcterms:W3CDTF">2020-04-25T04:45:38Z</dcterms:created>
  <dcterms:modified xsi:type="dcterms:W3CDTF">2020-05-05T00:56:05Z</dcterms:modified>
</cp:coreProperties>
</file>