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6" r:id="rId6"/>
    <p:sldId id="280" r:id="rId7"/>
    <p:sldId id="281" r:id="rId8"/>
    <p:sldId id="282" r:id="rId9"/>
    <p:sldId id="279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00" r:id="rId23"/>
    <p:sldId id="295" r:id="rId24"/>
    <p:sldId id="297" r:id="rId25"/>
    <p:sldId id="298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2" r:id="rId35"/>
    <p:sldId id="310" r:id="rId36"/>
    <p:sldId id="311" r:id="rId37"/>
    <p:sldId id="3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FF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1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77" y="777801"/>
            <a:ext cx="3454635" cy="19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14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338" y="40307"/>
            <a:ext cx="2095811" cy="117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7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2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48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9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3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6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B9B1-53B2-4DCC-8418-94532EA8E33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AB20-6AF0-4E24-A256-8A4C9498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8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351" y="2333098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Welcome to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0351" y="2898363"/>
            <a:ext cx="9132628" cy="86177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sz="5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Advanced Python Programming</a:t>
            </a:r>
            <a:endParaRPr lang="en-GB" sz="5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0350" y="3802182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An online certification course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168045" y="1"/>
            <a:ext cx="6023956" cy="6858000"/>
          </a:xfrm>
          <a:prstGeom prst="rect">
            <a:avLst/>
          </a:prstGeom>
          <a:blipFill dpi="0" rotWithShape="1">
            <a:blip r:embed="rId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292060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Tuple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970" y="1158239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tuple?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970" y="2596390"/>
            <a:ext cx="3397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Properties of tuple in Python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4663" y="1815689"/>
            <a:ext cx="818147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tuple is a collection of 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47557" y="1805811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2030914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75970" y="3136596"/>
            <a:ext cx="7103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Tuple in </a:t>
            </a:r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python has implemented using a built-in class </a:t>
            </a:r>
            <a:r>
              <a:rPr lang="en-IN" sz="2000" b="1" u="sng" dirty="0">
                <a:solidFill>
                  <a:srgbClr val="002060"/>
                </a:solidFill>
                <a:latin typeface="Comfortaa" panose="020F0603070000060003" pitchFamily="34" charset="0"/>
              </a:rPr>
              <a:t>t</a:t>
            </a:r>
            <a:r>
              <a:rPr lang="en-IN" sz="2000" b="1" u="sng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uple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5970" y="3750766"/>
            <a:ext cx="503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Tuple is </a:t>
            </a:r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represented using 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Parenthesis 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 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970" y="4372356"/>
            <a:ext cx="6883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Every element in a tuple separated with comma (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) symbol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970" y="4993946"/>
            <a:ext cx="6922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All tuple elements are 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indexed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and the index starts with ‘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0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’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970" y="5628126"/>
            <a:ext cx="10133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T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he Tuple elements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are also </a:t>
            </a:r>
            <a:r>
              <a:rPr lang="en-GB" sz="2000" u="sng" dirty="0">
                <a:solidFill>
                  <a:srgbClr val="002060"/>
                </a:solidFill>
                <a:latin typeface="Comfortaa" panose="020F0603070000060003" pitchFamily="34" charset="0"/>
              </a:rPr>
              <a:t>indexed with negative </a:t>
            </a:r>
            <a:r>
              <a:rPr lang="en-GB" sz="2000" u="sng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numbers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from the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last element to </a:t>
            </a:r>
            <a:endParaRPr lang="en-GB" sz="2000" dirty="0" smtClean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lvl="0"/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the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first element in the 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tuple, and it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begins with -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 for each element 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decreased by 1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.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11665" y="3570326"/>
            <a:ext cx="243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Tuple elements are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52657" y="3919653"/>
            <a:ext cx="3151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48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Immutable</a:t>
            </a:r>
            <a:endParaRPr lang="en-GB" sz="48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8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18" grpId="0" animBg="1"/>
      <p:bldP spid="27" grpId="0" animBg="1"/>
      <p:bldP spid="28" grpId="0" animBg="1"/>
      <p:bldP spid="23" grpId="0"/>
      <p:bldP spid="25" grpId="0"/>
      <p:bldP spid="12" grpId="0"/>
      <p:bldP spid="13" grpId="0"/>
      <p:bldP spid="14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2596390"/>
            <a:ext cx="2735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create a tuple?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83330" y="3193246"/>
            <a:ext cx="843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tupleName</a:t>
            </a:r>
            <a:r>
              <a:rPr lang="en-IN" sz="3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= (value1, value2, value3, …)</a:t>
            </a:r>
            <a:endParaRPr lang="en-GB" sz="36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1492" y="296370"/>
            <a:ext cx="292060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Tuple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5970" y="1158239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tuple?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04663" y="1815689"/>
            <a:ext cx="818147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tuple is a collection of 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47557" y="1805811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iamond 18"/>
          <p:cNvSpPr/>
          <p:nvPr/>
        </p:nvSpPr>
        <p:spPr>
          <a:xfrm>
            <a:off x="2030914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1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2596390"/>
            <a:ext cx="5357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access individual elements of a tuple?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58796" y="3193246"/>
            <a:ext cx="388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tupleName</a:t>
            </a:r>
            <a:r>
              <a:rPr lang="en-IN" sz="3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[index]</a:t>
            </a:r>
            <a:endParaRPr lang="en-GB" sz="36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1492" y="296370"/>
            <a:ext cx="292060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Tuple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5970" y="1158239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tuple?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04663" y="1815689"/>
            <a:ext cx="818147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tuple is a collection of 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47557" y="1805811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iamond 18"/>
          <p:cNvSpPr/>
          <p:nvPr/>
        </p:nvSpPr>
        <p:spPr>
          <a:xfrm>
            <a:off x="2030914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91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2596390"/>
            <a:ext cx="4533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access sub tuple from a tuple?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5292" y="3045328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Slicing</a:t>
            </a:r>
            <a:endParaRPr lang="en-GB" sz="3600" b="1" u="sng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5923" y="3885769"/>
            <a:ext cx="5040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5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tupleName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</a:t>
            </a:r>
            <a:r>
              <a:rPr lang="en-IN" sz="2500" b="1" dirty="0" err="1" smtClean="0">
                <a:solidFill>
                  <a:srgbClr val="00B0F0"/>
                </a:solidFill>
                <a:latin typeface="Comfortaa" panose="020F0603070000060003" pitchFamily="34" charset="0"/>
              </a:rPr>
              <a:t>startIndex</a:t>
            </a:r>
            <a:r>
              <a:rPr lang="en-IN" sz="2500" b="1" dirty="0" smtClean="0">
                <a:solidFill>
                  <a:srgbClr val="00B0F0"/>
                </a:solidFill>
                <a:latin typeface="Comfortaa" panose="020F0603070000060003" pitchFamily="34" charset="0"/>
              </a:rPr>
              <a:t> 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: </a:t>
            </a:r>
            <a:r>
              <a:rPr lang="en-IN" sz="2500" b="1" dirty="0" err="1" smtClean="0">
                <a:solidFill>
                  <a:schemeClr val="bg1">
                    <a:lumMod val="50000"/>
                  </a:schemeClr>
                </a:solidFill>
                <a:latin typeface="Comfortaa" panose="020F0603070000060003" pitchFamily="34" charset="0"/>
              </a:rPr>
              <a:t>endIndex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]</a:t>
            </a:r>
            <a:endParaRPr lang="en-GB" sz="25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4696" y="4601067"/>
            <a:ext cx="72026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5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tupleName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</a:t>
            </a:r>
            <a:r>
              <a:rPr lang="en-IN" sz="2500" b="1" dirty="0" err="1" smtClean="0">
                <a:solidFill>
                  <a:srgbClr val="00B0F0"/>
                </a:solidFill>
                <a:latin typeface="Comfortaa" panose="020F0603070000060003" pitchFamily="34" charset="0"/>
              </a:rPr>
              <a:t>startIndex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: </a:t>
            </a:r>
            <a:r>
              <a:rPr lang="en-IN" sz="2500" b="1" dirty="0" err="1" smtClean="0">
                <a:solidFill>
                  <a:schemeClr val="bg1">
                    <a:lumMod val="50000"/>
                  </a:schemeClr>
                </a:solidFill>
                <a:latin typeface="Comfortaa" panose="020F0603070000060003" pitchFamily="34" charset="0"/>
              </a:rPr>
              <a:t>endIndex</a:t>
            </a:r>
            <a:r>
              <a:rPr lang="en-IN" sz="2500" b="1" dirty="0" smtClean="0">
                <a:solidFill>
                  <a:schemeClr val="bg1">
                    <a:lumMod val="50000"/>
                  </a:schemeClr>
                </a:solidFill>
                <a:latin typeface="Comfortaa" panose="020F0603070000060003" pitchFamily="34" charset="0"/>
              </a:rPr>
              <a:t> 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: </a:t>
            </a:r>
            <a:r>
              <a:rPr lang="en-IN" sz="2500" b="1" dirty="0" err="1" smtClean="0">
                <a:solidFill>
                  <a:srgbClr val="FF0066"/>
                </a:solidFill>
                <a:latin typeface="Comfortaa" panose="020F0603070000060003" pitchFamily="34" charset="0"/>
              </a:rPr>
              <a:t>indexAddition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]</a:t>
            </a:r>
            <a:endParaRPr lang="en-GB" sz="25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1492" y="296370"/>
            <a:ext cx="292060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Tuple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5970" y="1158239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tuple?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4663" y="1815689"/>
            <a:ext cx="818147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tuple is a collection of 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47557" y="1805811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/>
          <p:cNvSpPr/>
          <p:nvPr/>
        </p:nvSpPr>
        <p:spPr>
          <a:xfrm>
            <a:off x="2030914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5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2596390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Built-in methods of tuple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3870" y="3274994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len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(tuple)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8502" y="3274994"/>
            <a:ext cx="530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del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76139" y="3803709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count(value)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6139" y="5865903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index( value 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76139" y="4870457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max(list)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6139" y="536818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min(list)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76139" y="4332210"/>
            <a:ext cx="267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sorted(tuple, reverse=)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541516" y="4680985"/>
            <a:ext cx="24594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56084" y="5223350"/>
            <a:ext cx="8846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52332" y="5711936"/>
            <a:ext cx="8290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1492" y="296370"/>
            <a:ext cx="292060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Tuple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75970" y="1158239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tuple?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04663" y="1815689"/>
            <a:ext cx="818147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tuple is a collection of 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7557" y="1805811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iamond 37"/>
          <p:cNvSpPr/>
          <p:nvPr/>
        </p:nvSpPr>
        <p:spPr>
          <a:xfrm>
            <a:off x="2030914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10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3" grpId="0"/>
      <p:bldP spid="24" grpId="0"/>
      <p:bldP spid="3" grpId="0"/>
      <p:bldP spid="4" grpId="0"/>
      <p:bldP spid="5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245451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Set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970" y="1158239"/>
            <a:ext cx="1686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set?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970" y="2596390"/>
            <a:ext cx="316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Properties of set in Python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3018" y="1815689"/>
            <a:ext cx="10541453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set is a collection of un-ordered and un-indexed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5912" y="1805811"/>
            <a:ext cx="174416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1049270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75970" y="3136596"/>
            <a:ext cx="6529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Set in </a:t>
            </a:r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python has implemented using a built-in class </a:t>
            </a:r>
            <a:r>
              <a:rPr lang="en-IN" sz="2000" b="1" u="sng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set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5970" y="3750766"/>
            <a:ext cx="4897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Set is </a:t>
            </a:r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represented using 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curly braces 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{ }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970" y="4372356"/>
            <a:ext cx="658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Every element in a set separated with comma (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) symbol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11665" y="3570326"/>
            <a:ext cx="214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Set elements are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52657" y="3919653"/>
            <a:ext cx="3151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48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Immutable</a:t>
            </a:r>
            <a:endParaRPr lang="en-GB" sz="48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18" grpId="0" animBg="1"/>
      <p:bldP spid="27" grpId="0" animBg="1"/>
      <p:bldP spid="28" grpId="0" animBg="1"/>
      <p:bldP spid="23" grpId="0"/>
      <p:bldP spid="25" grpId="0"/>
      <p:bldP spid="12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2596390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create a set?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8822" y="3193246"/>
            <a:ext cx="8121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setName</a:t>
            </a:r>
            <a:r>
              <a:rPr lang="en-IN" sz="3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= {value1, value2, value3, …}</a:t>
            </a:r>
            <a:endParaRPr lang="en-GB" sz="36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1492" y="296370"/>
            <a:ext cx="245451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Set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75970" y="1158239"/>
            <a:ext cx="1686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set?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23018" y="1815689"/>
            <a:ext cx="10541453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set is a collection of un-ordered and un-indexed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5912" y="1805811"/>
            <a:ext cx="174416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iamond 25"/>
          <p:cNvSpPr/>
          <p:nvPr/>
        </p:nvSpPr>
        <p:spPr>
          <a:xfrm>
            <a:off x="1049270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3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2596390"/>
            <a:ext cx="512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access individual elements of a set?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5571" y="3193246"/>
            <a:ext cx="4987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b="1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NOT ALLOWED</a:t>
            </a:r>
            <a:endParaRPr lang="en-GB" sz="6000" b="1" u="sng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1492" y="296370"/>
            <a:ext cx="245451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Set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75970" y="1158239"/>
            <a:ext cx="1686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set?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23018" y="1815689"/>
            <a:ext cx="10541453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set is a collection of un-ordered and un-indexed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5912" y="1805811"/>
            <a:ext cx="174416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iamond 25"/>
          <p:cNvSpPr/>
          <p:nvPr/>
        </p:nvSpPr>
        <p:spPr>
          <a:xfrm>
            <a:off x="1049270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76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2596390"/>
            <a:ext cx="4065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access sub set from a set?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5292" y="3045328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Slicing</a:t>
            </a:r>
            <a:endParaRPr lang="en-GB" sz="3600" b="1" u="sng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2186" y="3885769"/>
            <a:ext cx="4987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b="1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NOT ALLOWED</a:t>
            </a:r>
            <a:endParaRPr lang="en-GB" sz="6000" b="1" u="sng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1492" y="296370"/>
            <a:ext cx="245451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Set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75970" y="1158239"/>
            <a:ext cx="1686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set?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23018" y="1815689"/>
            <a:ext cx="10541453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set is a collection of un-ordered and un-indexed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5912" y="1805811"/>
            <a:ext cx="174416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1049270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2596390"/>
            <a:ext cx="2715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Built-in methods of set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08425" y="3228945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len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(set)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9331" y="5777704"/>
            <a:ext cx="530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del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41012" y="4550586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max(set)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52507" y="5165784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min(set)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76095" y="3904492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sorted(set, reverse=)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441012" y="4259694"/>
            <a:ext cx="2186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511592" y="4892208"/>
            <a:ext cx="8846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522747" y="5505176"/>
            <a:ext cx="8290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71492" y="296370"/>
            <a:ext cx="245451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Set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75970" y="1158239"/>
            <a:ext cx="1686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set?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23018" y="1815689"/>
            <a:ext cx="10541453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set is a collection of un-ordered and un-indexed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5912" y="1805811"/>
            <a:ext cx="174416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1049270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277809" y="3261912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add(value)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7809" y="3894467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append(</a:t>
            </a:r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list_of_values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49331" y="3261912"/>
            <a:ext cx="187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discard(value)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49331" y="3890860"/>
            <a:ext cx="1903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remove(value)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49331" y="4519808"/>
            <a:ext cx="808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pop()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9331" y="5148756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clear()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3" grpId="0"/>
      <p:bldP spid="4" grpId="0"/>
      <p:bldP spid="5" grpId="0"/>
      <p:bldP spid="1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445" y="1257992"/>
            <a:ext cx="334521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Introduction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The Programming Cycle for Python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Getting Started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Variables and simple data types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Elements of python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Type conversion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Expressions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Assignment statement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Arithmetic operators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Operator precedence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Boolean expression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Introducing lists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Working with lists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For loop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Nested loops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Tuples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Unpacking sequences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Lists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Mutable sequences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List comprehension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Sets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If </a:t>
            </a:r>
            <a:r>
              <a:rPr lang="en-IN" sz="14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statements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9214" y="1257992"/>
            <a:ext cx="317266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 startAt="23"/>
            </a:pPr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Conditions</a:t>
            </a: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Expression </a:t>
            </a: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evaluation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Comfortaa" panose="020F0603070000060003" pitchFamily="34" charset="0"/>
              </a:rPr>
              <a:t>Float representation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Dictionaries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User input and loops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Break and continue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Function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Parts of a function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Execution of a function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Keyword and default arguments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Scope rules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Strings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Indexing and slicing of strings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b="1" dirty="0">
                <a:solidFill>
                  <a:srgbClr val="FF0000"/>
                </a:solidFill>
                <a:latin typeface="Comfortaa" panose="020F0603070000060003" pitchFamily="34" charset="0"/>
              </a:rPr>
              <a:t>More slicing</a:t>
            </a:r>
            <a:endParaRPr lang="en-GB" sz="1400" b="1" dirty="0">
              <a:solidFill>
                <a:srgbClr val="FF000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Higher order functions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Sieve of Eratosthenes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Abstract data types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Classes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Modules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Importing </a:t>
            </a:r>
            <a:r>
              <a:rPr lang="en-IN" sz="14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modules</a:t>
            </a: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Classes</a:t>
            </a:r>
          </a:p>
          <a:p>
            <a:pPr marL="342900" lvl="0" indent="-342900">
              <a:buFont typeface="+mj-lt"/>
              <a:buAutoNum type="arabicPeriod" startAt="23"/>
            </a:pPr>
            <a:r>
              <a:rPr lang="en-IN" sz="14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Class </a:t>
            </a: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example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lvl="0"/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indent="-342900">
              <a:buFont typeface="+mj-lt"/>
              <a:buAutoNum type="arabicPeriod" startAt="23"/>
            </a:pP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8050" y="1257992"/>
            <a:ext cx="292740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 startAt="45"/>
            </a:pPr>
            <a:r>
              <a:rPr lang="en-IN" sz="14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Special methods</a:t>
            </a: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Inheritance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Inheritance and OOPS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Files and exceptions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File I/O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Exceptions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Testing your code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Assertions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Iterators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Recursion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Simple search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Estimating search time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Binary search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Estimating Binary search time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Recursive Fibonacci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Tower of Hanoi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Sorting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Selection sort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Merge list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Merge sort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lvl="0" indent="-342900">
              <a:buFont typeface="+mj-lt"/>
              <a:buAutoNum type="arabicPeriod" startAt="45"/>
            </a:pPr>
            <a:r>
              <a:rPr lang="en-IN" sz="1400" dirty="0">
                <a:solidFill>
                  <a:srgbClr val="002060"/>
                </a:solidFill>
                <a:latin typeface="Comfortaa" panose="020F0603070000060003" pitchFamily="34" charset="0"/>
              </a:rPr>
              <a:t>Higher order sort</a:t>
            </a:r>
            <a:endParaRPr lang="en-GB" sz="1400" dirty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marL="342900" indent="-342900">
              <a:buFont typeface="+mj-lt"/>
              <a:buAutoNum type="arabicPeriod" startAt="45"/>
            </a:pP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4424" y="296370"/>
            <a:ext cx="3078087" cy="507831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r>
              <a:rPr lang="en-IN" sz="3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Course Contents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2596390"/>
            <a:ext cx="305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Special operations on set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1361" y="4048678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difference(set)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34539" y="4683499"/>
            <a:ext cx="3113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</a:t>
            </a:r>
            <a:endParaRPr lang="en-GB" sz="3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1492" y="296370"/>
            <a:ext cx="245451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Set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75970" y="1158239"/>
            <a:ext cx="1686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set?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23018" y="1815689"/>
            <a:ext cx="10541453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set is a collection of un-ordered and un-indexed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5912" y="1805811"/>
            <a:ext cx="174416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1049270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503261" y="404867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union(set)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99389" y="4681233"/>
            <a:ext cx="3754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3000" b="1" dirty="0">
                <a:solidFill>
                  <a:srgbClr val="002060"/>
                </a:solidFill>
                <a:latin typeface="Comfortaa" panose="020F0603070000060003" pitchFamily="34" charset="0"/>
              </a:rPr>
              <a:t>|</a:t>
            </a:r>
            <a:endParaRPr lang="en-GB" sz="3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9508" y="4048678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intersection(set)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51467" y="4677626"/>
            <a:ext cx="4587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3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&amp;</a:t>
            </a:r>
            <a:endParaRPr lang="en-GB" sz="3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45927" y="3215745"/>
            <a:ext cx="11432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3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Union</a:t>
            </a:r>
            <a:endParaRPr lang="en-GB" sz="3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84050" y="3215745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3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Intersection</a:t>
            </a:r>
            <a:endParaRPr lang="en-GB" sz="3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31450" y="3215745"/>
            <a:ext cx="20201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3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Difference</a:t>
            </a:r>
            <a:endParaRPr lang="en-GB" sz="3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46415" y="2984913"/>
            <a:ext cx="20201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3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Symmetric</a:t>
            </a:r>
          </a:p>
          <a:p>
            <a:pPr lvl="0" algn="ctr"/>
            <a:r>
              <a:rPr lang="en-IN" sz="3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Difference</a:t>
            </a:r>
            <a:endParaRPr lang="en-GB" sz="3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69821" y="4051444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ymmetric_difference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(set)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069427" y="4686265"/>
            <a:ext cx="3609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^</a:t>
            </a:r>
            <a:endParaRPr lang="en-GB" sz="3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1" grpId="0"/>
      <p:bldP spid="32" grpId="0"/>
      <p:bldP spid="33" grpId="0"/>
      <p:bldP spid="34" grpId="0"/>
      <p:bldP spid="35" grpId="0"/>
      <p:bldP spid="24" grpId="0"/>
      <p:bldP spid="38" grpId="0"/>
      <p:bldP spid="39" grpId="0"/>
      <p:bldP spid="40" grpId="0"/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3725700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Dictionary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970" y="1158239"/>
            <a:ext cx="2552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dictionary?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971" y="1821329"/>
            <a:ext cx="7084665" cy="7576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dictionary is a collection of un-ordered elements</a:t>
            </a:r>
          </a:p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where each element is a pair of 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key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and 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value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3865" y="1805810"/>
            <a:ext cx="174416" cy="78865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977223" y="2109081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012200" y="3444022"/>
            <a:ext cx="56941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sz="3000" dirty="0" smtClean="0">
                <a:solidFill>
                  <a:srgbClr val="92D050"/>
                </a:solidFill>
                <a:latin typeface="Comfortaa" panose="020F0603070000060003" pitchFamily="34" charset="0"/>
              </a:rPr>
              <a:t>Dictionary and it’s elements are</a:t>
            </a:r>
          </a:p>
          <a:p>
            <a:pPr lvl="0" algn="ctr"/>
            <a:r>
              <a:rPr lang="en-GB" sz="6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Mutable</a:t>
            </a:r>
            <a:endParaRPr lang="en-GB" sz="6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5382" y="3444022"/>
            <a:ext cx="36711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sz="3000" dirty="0" smtClean="0">
                <a:solidFill>
                  <a:srgbClr val="00B0F0"/>
                </a:solidFill>
                <a:latin typeface="Comfortaa" panose="020F0603070000060003" pitchFamily="34" charset="0"/>
              </a:rPr>
              <a:t>Element in </a:t>
            </a:r>
            <a:r>
              <a:rPr lang="en-GB" sz="3000" dirty="0" err="1" smtClean="0">
                <a:solidFill>
                  <a:srgbClr val="00B0F0"/>
                </a:solidFill>
                <a:latin typeface="Comfortaa" panose="020F0603070000060003" pitchFamily="34" charset="0"/>
              </a:rPr>
              <a:t>dict</a:t>
            </a:r>
            <a:endParaRPr lang="en-GB" sz="3000" dirty="0" smtClean="0">
              <a:solidFill>
                <a:srgbClr val="00B0F0"/>
              </a:solidFill>
              <a:latin typeface="Comfortaa" panose="020F0603070000060003" pitchFamily="34" charset="0"/>
            </a:endParaRPr>
          </a:p>
          <a:p>
            <a:pPr lvl="0" algn="ctr"/>
            <a:r>
              <a:rPr lang="en-GB" sz="6000" b="1" dirty="0" smtClean="0">
                <a:solidFill>
                  <a:srgbClr val="0070C0"/>
                </a:solidFill>
                <a:latin typeface="Comfortaa" panose="020F0603070000060003" pitchFamily="34" charset="0"/>
              </a:rPr>
              <a:t>key: value</a:t>
            </a:r>
            <a:endParaRPr lang="en-GB" sz="6000" b="1" dirty="0">
              <a:solidFill>
                <a:srgbClr val="0070C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8" grpId="0" animBg="1"/>
      <p:bldP spid="27" grpId="0" animBg="1"/>
      <p:bldP spid="28" grpId="0" animBg="1"/>
      <p:bldP spid="19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3725700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Dictionary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7766" y="1355024"/>
            <a:ext cx="395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Properties of dictionary in Python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7766" y="1895230"/>
            <a:ext cx="7394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Dictionary in </a:t>
            </a:r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python has implemented using a built-in class </a:t>
            </a:r>
            <a:r>
              <a:rPr lang="en-IN" sz="2000" b="1" u="sng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dict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7766" y="2505570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Dictionary is represented using 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curly braces 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{ }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66" y="3115910"/>
            <a:ext cx="7446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Every element in a dictionary </a:t>
            </a:r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separated 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with comma (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) symbol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7766" y="3726250"/>
            <a:ext cx="6527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Every element in a dictionary is a pair of key and value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7766" y="4336590"/>
            <a:ext cx="936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The key and the corresponding value are separated with : symbol </a:t>
            </a:r>
            <a:r>
              <a:rPr lang="en-IN" sz="2000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→ </a:t>
            </a:r>
            <a:r>
              <a:rPr lang="en-IN" sz="2000" b="1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key: value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7766" y="4946930"/>
            <a:ext cx="936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Dictionary doesn’t allow duplicate keys, but value does not have any restriction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7766" y="5557269"/>
            <a:ext cx="1102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Key must be either a string or  a number or any immutable object and value can be any object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12" grpId="0"/>
      <p:bldP spid="15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1513890"/>
            <a:ext cx="328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create a dictionary?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736" y="2063687"/>
            <a:ext cx="11306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dictName</a:t>
            </a:r>
            <a:r>
              <a:rPr lang="en-IN" sz="3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= {key1:value1, key2: value2, key3:value3, …}</a:t>
            </a:r>
            <a:endParaRPr lang="en-GB" sz="36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1492" y="296370"/>
            <a:ext cx="3725700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Dictionary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72736" y="3120829"/>
            <a:ext cx="5912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access individual elements of a dictionary?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11190" y="3717685"/>
            <a:ext cx="5176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dictName</a:t>
            </a:r>
            <a:r>
              <a:rPr lang="en-IN" sz="6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[key]</a:t>
            </a:r>
            <a:endParaRPr lang="en-GB" sz="6000" b="1" u="sng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5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9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1547516"/>
            <a:ext cx="485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access sub set from a dictionary?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5292" y="1996454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Slicing</a:t>
            </a:r>
            <a:endParaRPr lang="en-GB" sz="3600" b="1" u="sng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2186" y="2836895"/>
            <a:ext cx="4987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b="1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NOT ALLOWED</a:t>
            </a:r>
            <a:endParaRPr lang="en-GB" sz="6000" b="1" u="sng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1492" y="296370"/>
            <a:ext cx="3725700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Dictionary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1238222"/>
            <a:ext cx="350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Built-in methods of dictionary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74314" y="1903744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len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(dictionary)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396" y="4147008"/>
            <a:ext cx="530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del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8724" y="1903744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get(key)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38724" y="2651499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items( 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43460" y="1903744"/>
            <a:ext cx="1165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Pop(key)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43460" y="2651499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popitem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 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43460" y="3399254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clear()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1492" y="296370"/>
            <a:ext cx="3725700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Dictionary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338724" y="3399254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keys( 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38724" y="4147008"/>
            <a:ext cx="1197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values( 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08425" y="2651499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>
                <a:solidFill>
                  <a:srgbClr val="FF0000"/>
                </a:solidFill>
                <a:latin typeface="Comfortaa" panose="020F0603070000060003" pitchFamily="34" charset="0"/>
              </a:rPr>
              <a:t>u</a:t>
            </a:r>
            <a:r>
              <a:rPr lang="en-IN" sz="2000" b="1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pdate({key</a:t>
            </a:r>
            <a:r>
              <a:rPr lang="en-IN" sz="2000" b="1" dirty="0">
                <a:solidFill>
                  <a:srgbClr val="FF0000"/>
                </a:solidFill>
                <a:latin typeface="Comfortaa" panose="020F0603070000060003" pitchFamily="34" charset="0"/>
              </a:rPr>
              <a:t>:</a:t>
            </a:r>
            <a:r>
              <a:rPr lang="en-IN" sz="2000" b="1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 value})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3" grpId="0"/>
      <p:bldP spid="32" grpId="0"/>
      <p:bldP spid="33" grpId="0"/>
      <p:bldP spid="34" grpId="0"/>
      <p:bldP spid="35" grpId="0"/>
      <p:bldP spid="37" grpId="0"/>
      <p:bldP spid="40" grpId="0"/>
      <p:bldP spid="41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2969083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String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970" y="1158239"/>
            <a:ext cx="20393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string?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971" y="1817395"/>
            <a:ext cx="7950982" cy="5655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string is a sequence of characters enclosed in quotes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3865" y="1805811"/>
            <a:ext cx="174416" cy="5886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977223" y="2009100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7572106" y="2946482"/>
            <a:ext cx="26597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sz="6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‘</a:t>
            </a:r>
            <a:r>
              <a:rPr lang="en-GB" sz="6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Rank 1</a:t>
            </a:r>
            <a:r>
              <a:rPr lang="en-GB" sz="6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’</a:t>
            </a:r>
            <a:endParaRPr lang="en-GB" sz="6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94364" y="2946482"/>
            <a:ext cx="24785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sz="6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“</a:t>
            </a:r>
            <a:r>
              <a:rPr lang="en-GB" sz="6000" b="1" dirty="0" smtClean="0">
                <a:solidFill>
                  <a:srgbClr val="0070C0"/>
                </a:solidFill>
                <a:latin typeface="Comfortaa" panose="020F0603070000060003" pitchFamily="34" charset="0"/>
              </a:rPr>
              <a:t>Hello</a:t>
            </a:r>
            <a:r>
              <a:rPr lang="en-GB" sz="6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”</a:t>
            </a:r>
            <a:endParaRPr lang="en-GB" sz="6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8018" y="4795451"/>
            <a:ext cx="4887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sz="6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‘‘‘</a:t>
            </a:r>
            <a:r>
              <a:rPr lang="en-GB" sz="6000" b="1" dirty="0" smtClean="0">
                <a:solidFill>
                  <a:srgbClr val="FF0066"/>
                </a:solidFill>
                <a:latin typeface="Comfortaa" panose="020F0603070000060003" pitchFamily="34" charset="0"/>
              </a:rPr>
              <a:t>It’s simple</a:t>
            </a:r>
            <a:r>
              <a:rPr lang="en-GB" sz="6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’’’</a:t>
            </a:r>
            <a:endParaRPr lang="en-GB" sz="6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0503" y="4795451"/>
            <a:ext cx="4466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sz="6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“““</a:t>
            </a:r>
            <a:r>
              <a:rPr lang="en-GB" sz="6000" b="1" dirty="0" smtClean="0">
                <a:solidFill>
                  <a:srgbClr val="FFC000"/>
                </a:solidFill>
                <a:latin typeface="Comfortaa" panose="020F0603070000060003" pitchFamily="34" charset="0"/>
              </a:rPr>
              <a:t>Python</a:t>
            </a:r>
            <a:r>
              <a:rPr lang="en-GB" sz="6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”””</a:t>
            </a:r>
            <a:endParaRPr lang="en-GB" sz="60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6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8" grpId="0" animBg="1"/>
      <p:bldP spid="27" grpId="0" animBg="1"/>
      <p:bldP spid="28" grpId="0" animBg="1"/>
      <p:bldP spid="19" grpId="0"/>
      <p:bldP spid="24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2969083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String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7766" y="1355024"/>
            <a:ext cx="348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Properties of string in Python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7766" y="1895230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String in </a:t>
            </a:r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python has implemented using a built-in class </a:t>
            </a:r>
            <a:r>
              <a:rPr lang="en-IN" sz="2000" b="1" u="sng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7766" y="2505570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String is </a:t>
            </a:r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represented using 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quotes 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“” | ‘ ’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66" y="3115910"/>
            <a:ext cx="843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String may contain any character like alphabets, digits, special symbols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7766" y="3726250"/>
            <a:ext cx="375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String elements are immutable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7766" y="4336590"/>
            <a:ext cx="7013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All string elements are 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indexed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and the index starts with ‘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0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’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7766" y="4946930"/>
            <a:ext cx="10133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T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he string elements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are also </a:t>
            </a:r>
            <a:r>
              <a:rPr lang="en-GB" sz="2000" u="sng" dirty="0">
                <a:solidFill>
                  <a:srgbClr val="002060"/>
                </a:solidFill>
                <a:latin typeface="Comfortaa" panose="020F0603070000060003" pitchFamily="34" charset="0"/>
              </a:rPr>
              <a:t>indexed with negative </a:t>
            </a:r>
            <a:r>
              <a:rPr lang="en-GB" sz="2000" u="sng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numbers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from the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last element to </a:t>
            </a:r>
            <a:endParaRPr lang="en-GB" sz="2000" dirty="0" smtClean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lvl="0"/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the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first element in the 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string, and it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begins with -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 for each element 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decreased by 1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.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9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12" grpId="0"/>
      <p:bldP spid="15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1513890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create a string?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2543" y="2063687"/>
            <a:ext cx="3826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strName</a:t>
            </a:r>
            <a:r>
              <a:rPr lang="en-IN" sz="3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= ‘value’</a:t>
            </a:r>
            <a:endParaRPr lang="en-GB" sz="36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1492" y="296370"/>
            <a:ext cx="2969083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String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72736" y="3120829"/>
            <a:ext cx="544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access individual elements of a string?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16425" y="3717685"/>
            <a:ext cx="55659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strName</a:t>
            </a:r>
            <a:r>
              <a:rPr lang="en-IN" sz="6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[index]</a:t>
            </a:r>
            <a:endParaRPr lang="en-GB" sz="6000" b="1" u="sng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9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1547516"/>
            <a:ext cx="470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access sub string from a string?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82022" y="1996454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Slicing</a:t>
            </a:r>
            <a:endParaRPr lang="en-GB" sz="3600" b="1" u="sng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107" y="2836895"/>
            <a:ext cx="7329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strName</a:t>
            </a:r>
            <a:r>
              <a:rPr lang="en-IN" sz="6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</a:t>
            </a:r>
            <a:r>
              <a:rPr lang="en-IN" sz="6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start </a:t>
            </a:r>
            <a:r>
              <a:rPr lang="en-IN" sz="6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: </a:t>
            </a:r>
            <a:r>
              <a:rPr lang="en-IN" sz="6000" b="1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end</a:t>
            </a:r>
            <a:r>
              <a:rPr lang="en-IN" sz="6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]</a:t>
            </a:r>
            <a:endParaRPr lang="en-GB" sz="6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1492" y="296370"/>
            <a:ext cx="2969083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String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025" y="4497607"/>
            <a:ext cx="10833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strName</a:t>
            </a:r>
            <a:r>
              <a:rPr lang="en-IN" sz="6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</a:t>
            </a:r>
            <a:r>
              <a:rPr lang="en-IN" sz="60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start </a:t>
            </a:r>
            <a:r>
              <a:rPr lang="en-IN" sz="6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: </a:t>
            </a:r>
            <a:r>
              <a:rPr lang="en-IN" sz="6000" b="1" dirty="0" smtClean="0">
                <a:solidFill>
                  <a:srgbClr val="FF0000"/>
                </a:solidFill>
                <a:latin typeface="Comfortaa" panose="020F0603070000060003" pitchFamily="34" charset="0"/>
              </a:rPr>
              <a:t>end </a:t>
            </a:r>
            <a:r>
              <a:rPr lang="en-IN" sz="6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: </a:t>
            </a:r>
            <a:r>
              <a:rPr lang="en-IN" sz="6000" b="1" dirty="0" smtClean="0">
                <a:solidFill>
                  <a:srgbClr val="FFC000"/>
                </a:solidFill>
                <a:latin typeface="Comfortaa" panose="020F0603070000060003" pitchFamily="34" charset="0"/>
              </a:rPr>
              <a:t>modifier</a:t>
            </a:r>
            <a:r>
              <a:rPr lang="en-IN" sz="6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]</a:t>
            </a:r>
            <a:endParaRPr lang="en-GB" sz="6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7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1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476604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Sequence types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3139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sequence type?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736" y="2596390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Sequence types in Python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4663" y="1815689"/>
            <a:ext cx="818147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sequence type is type that holds a sequence of elements.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47557" y="1805811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2030914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358934" y="3088411"/>
            <a:ext cx="603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List</a:t>
            </a:r>
            <a:endParaRPr lang="en-GB" sz="2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6815" y="3702581"/>
            <a:ext cx="8790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Tuple</a:t>
            </a:r>
            <a:endParaRPr lang="en-GB" sz="2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1339" y="4324171"/>
            <a:ext cx="558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Set</a:t>
            </a:r>
            <a:endParaRPr lang="en-GB" sz="2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6874" y="4945761"/>
            <a:ext cx="1430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Dictionary</a:t>
            </a:r>
            <a:endParaRPr lang="en-GB" sz="2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3361" y="5579941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String</a:t>
            </a:r>
            <a:endParaRPr lang="en-GB" sz="2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902" y="3099178"/>
            <a:ext cx="6748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- Sequence of elements enclosed in square brackets : [ ]</a:t>
            </a:r>
            <a:endParaRPr lang="en-GB" sz="2000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5902" y="3717238"/>
            <a:ext cx="6139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- Sequence of elements enclosed in </a:t>
            </a:r>
            <a:r>
              <a:rPr lang="en-IN" sz="2000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parenthesis </a:t>
            </a:r>
            <a:r>
              <a:rPr lang="en-GB" sz="2000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: ( )</a:t>
            </a:r>
            <a:endParaRPr lang="en-GB" sz="2000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5902" y="4339559"/>
            <a:ext cx="6325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- Sequence of elements enclosed in </a:t>
            </a:r>
            <a:r>
              <a:rPr lang="en-IN" sz="2000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curly braces </a:t>
            </a:r>
            <a:r>
              <a:rPr lang="en-GB" sz="2000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: { }</a:t>
            </a:r>
            <a:endParaRPr lang="en-GB" sz="2000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9869" y="4961149"/>
            <a:ext cx="908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- Sequence of elements enclosed in </a:t>
            </a:r>
            <a:r>
              <a:rPr lang="en-IN" sz="2000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curly braces </a:t>
            </a:r>
            <a:r>
              <a:rPr lang="en-GB" sz="2000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: { } : </a:t>
            </a:r>
            <a:r>
              <a:rPr lang="en-GB" sz="2000" dirty="0" smtClean="0">
                <a:solidFill>
                  <a:srgbClr val="00B0F0"/>
                </a:solidFill>
                <a:latin typeface="Comfortaa" panose="020F0603070000060003" pitchFamily="34" charset="0"/>
              </a:rPr>
              <a:t>each element is a </a:t>
            </a:r>
            <a:r>
              <a:rPr lang="en-GB" sz="2000" b="1" u="sng" dirty="0" smtClean="0">
                <a:solidFill>
                  <a:srgbClr val="00B0F0"/>
                </a:solidFill>
                <a:latin typeface="Comfortaa" panose="020F0603070000060003" pitchFamily="34" charset="0"/>
              </a:rPr>
              <a:t>pair</a:t>
            </a:r>
            <a:endParaRPr lang="en-GB" sz="2000" b="1" u="sng" dirty="0">
              <a:solidFill>
                <a:srgbClr val="00B0F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3146" y="5598128"/>
            <a:ext cx="888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- Sequence of characters, digits, or any symbols enclosed in </a:t>
            </a:r>
            <a:r>
              <a:rPr lang="en-IN" sz="2000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quotes </a:t>
            </a:r>
            <a:r>
              <a:rPr lang="en-GB" sz="2000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: “ ” | ‘ ‘</a:t>
            </a:r>
            <a:endParaRPr lang="en-GB" sz="2000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082729"/>
            <a:ext cx="12192000" cy="4967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Comfortaa" panose="020F0603070000060003" pitchFamily="34" charset="0"/>
              </a:rPr>
              <a:t>Elements of a sequence are separated by using comma and elements may of different data type</a:t>
            </a:r>
            <a:endParaRPr lang="en-GB" sz="2000" b="1" dirty="0"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7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18" grpId="0" animBg="1"/>
      <p:bldP spid="27" grpId="0" animBg="1"/>
      <p:bldP spid="28" grpId="0" animBg="1"/>
      <p:bldP spid="23" grpId="0"/>
      <p:bldP spid="25" grpId="0"/>
      <p:bldP spid="12" grpId="0"/>
      <p:bldP spid="13" grpId="0"/>
      <p:bldP spid="14" grpId="0"/>
      <p:bldP spid="17" grpId="0"/>
      <p:bldP spid="20" grpId="0"/>
      <p:bldP spid="21" grpId="0"/>
      <p:bldP spid="22" grpId="0"/>
      <p:bldP spid="24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71492" y="296370"/>
            <a:ext cx="585448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Understanding Slicing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5006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6773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8540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0307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02074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O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3841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N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5608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97375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29142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0909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92676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24443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56210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7977" y="2659201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75006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Comfortaa" panose="020F0603070000060003" pitchFamily="34" charset="0"/>
              </a:rPr>
              <a:t>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06773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38540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307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02074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33841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65608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97375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9142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60909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92676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724443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56210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87977" y="2254649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75006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06773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38540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70307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02074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33841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65608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97375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829142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60909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92676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724443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56210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87977" y="3318677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6310" y="1214994"/>
            <a:ext cx="4246675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>
                <a:solidFill>
                  <a:srgbClr val="C00000"/>
                </a:solidFill>
                <a:latin typeface="Comfortaa" panose="020F0603070000060003" pitchFamily="34" charset="0"/>
              </a:rPr>
              <a:t>s</a:t>
            </a:r>
            <a:r>
              <a:rPr lang="en-IN" sz="3200" b="1" dirty="0" err="1" smtClean="0">
                <a:solidFill>
                  <a:srgbClr val="C00000"/>
                </a:solidFill>
                <a:latin typeface="Comfortaa" panose="020F0603070000060003" pitchFamily="34" charset="0"/>
              </a:rPr>
              <a:t>tr</a:t>
            </a:r>
            <a:r>
              <a:rPr lang="en-IN" sz="3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 = “PYTHON IS EASY”</a:t>
            </a:r>
            <a:endParaRPr lang="en-GB" sz="3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9248" y="2659199"/>
            <a:ext cx="702436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str</a:t>
            </a:r>
            <a:endParaRPr lang="en-GB" sz="32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66731" y="4068271"/>
            <a:ext cx="3629520" cy="1154162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7200" b="1" dirty="0" err="1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r>
              <a:rPr lang="en-IN" sz="72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tr</a:t>
            </a:r>
            <a:r>
              <a:rPr lang="en-IN" sz="7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[2 : 8]</a:t>
            </a:r>
            <a:endParaRPr lang="en-GB" sz="7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47465" y="1953749"/>
            <a:ext cx="242047" cy="2420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 flipV="1">
            <a:off x="3038540" y="2254648"/>
            <a:ext cx="3777280" cy="1440866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6392234" y="1953749"/>
            <a:ext cx="242047" cy="24204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4954176" y="5968791"/>
            <a:ext cx="2111475" cy="815608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5000" b="1" dirty="0" smtClean="0">
                <a:solidFill>
                  <a:srgbClr val="3399FF"/>
                </a:solidFill>
                <a:latin typeface="Comfortaa" panose="020F0603070000060003" pitchFamily="34" charset="0"/>
              </a:rPr>
              <a:t>THON I</a:t>
            </a:r>
            <a:endParaRPr lang="en-GB" sz="5000" b="1" dirty="0">
              <a:solidFill>
                <a:srgbClr val="3399FF"/>
              </a:solidFill>
              <a:latin typeface="Comfortaa" panose="020F0603070000060003" pitchFamily="34" charset="0"/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5627594" y="5222433"/>
            <a:ext cx="764640" cy="746358"/>
          </a:xfrm>
          <a:prstGeom prst="downArrow">
            <a:avLst/>
          </a:prstGeom>
          <a:gradFill flip="none" rotWithShape="1">
            <a:gsLst>
              <a:gs pos="0">
                <a:srgbClr val="002060"/>
              </a:gs>
              <a:gs pos="50000">
                <a:srgbClr val="00B0F0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10" grpId="0" animBg="1"/>
      <p:bldP spid="71" grpId="0" animBg="1"/>
      <p:bldP spid="68" grpId="0" animBg="1"/>
      <p:bldP spid="72" grpId="0"/>
      <p:bldP spid="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71492" y="296370"/>
            <a:ext cx="585448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Understanding Slicing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5006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6773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8540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0307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02074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O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3841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N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5608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97375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29142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0909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92676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24443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56210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7977" y="2659201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75006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Comfortaa" panose="020F0603070000060003" pitchFamily="34" charset="0"/>
              </a:rPr>
              <a:t>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06773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38540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307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02074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33841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65608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97375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9142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60909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92676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724443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56210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87977" y="2254649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75006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06773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38540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70307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02074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33841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65608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97375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829142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60909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92676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724443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56210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87977" y="3318677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6310" y="1214994"/>
            <a:ext cx="4246675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>
                <a:solidFill>
                  <a:srgbClr val="C00000"/>
                </a:solidFill>
                <a:latin typeface="Comfortaa" panose="020F0603070000060003" pitchFamily="34" charset="0"/>
              </a:rPr>
              <a:t>s</a:t>
            </a:r>
            <a:r>
              <a:rPr lang="en-IN" sz="3200" b="1" dirty="0" err="1" smtClean="0">
                <a:solidFill>
                  <a:srgbClr val="C00000"/>
                </a:solidFill>
                <a:latin typeface="Comfortaa" panose="020F0603070000060003" pitchFamily="34" charset="0"/>
              </a:rPr>
              <a:t>tr</a:t>
            </a:r>
            <a:r>
              <a:rPr lang="en-IN" sz="3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 = “PYTHON IS EASY”</a:t>
            </a:r>
            <a:endParaRPr lang="en-GB" sz="3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9248" y="2659199"/>
            <a:ext cx="702436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str</a:t>
            </a:r>
            <a:endParaRPr lang="en-GB" sz="32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66731" y="4068271"/>
            <a:ext cx="4294765" cy="1154162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7200" b="1" dirty="0" err="1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r>
              <a:rPr lang="en-IN" sz="72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tr</a:t>
            </a:r>
            <a:r>
              <a:rPr lang="en-IN" sz="7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[-11 : -5]</a:t>
            </a:r>
            <a:endParaRPr lang="en-GB" sz="7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2922" y="3728766"/>
            <a:ext cx="242047" cy="2420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3683629" y="2254650"/>
            <a:ext cx="3763958" cy="1440865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7037691" y="3728766"/>
            <a:ext cx="242047" cy="24204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5204863" y="5968791"/>
            <a:ext cx="2018501" cy="815608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5000" b="1" dirty="0" smtClean="0">
                <a:solidFill>
                  <a:srgbClr val="3399FF"/>
                </a:solidFill>
                <a:latin typeface="Comfortaa" panose="020F0603070000060003" pitchFamily="34" charset="0"/>
              </a:rPr>
              <a:t>HON IS</a:t>
            </a:r>
            <a:endParaRPr lang="en-GB" sz="5000" b="1" dirty="0">
              <a:solidFill>
                <a:srgbClr val="3399FF"/>
              </a:solidFill>
              <a:latin typeface="Comfortaa" panose="020F0603070000060003" pitchFamily="34" charset="0"/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5831793" y="5222433"/>
            <a:ext cx="764640" cy="746358"/>
          </a:xfrm>
          <a:prstGeom prst="downArrow">
            <a:avLst/>
          </a:prstGeom>
          <a:gradFill flip="none" rotWithShape="1">
            <a:gsLst>
              <a:gs pos="0">
                <a:srgbClr val="002060"/>
              </a:gs>
              <a:gs pos="50000">
                <a:srgbClr val="00B0F0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7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" grpId="0" animBg="1"/>
      <p:bldP spid="71" grpId="0" animBg="1"/>
      <p:bldP spid="68" grpId="0" animBg="1"/>
      <p:bldP spid="72" grpId="0"/>
      <p:bldP spid="7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71492" y="296370"/>
            <a:ext cx="585448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Understanding Slicing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5006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6773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8540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0307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02074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O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3841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N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5608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97375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29142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0909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92676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24443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56210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7977" y="2659201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75006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Comfortaa" panose="020F0603070000060003" pitchFamily="34" charset="0"/>
              </a:rPr>
              <a:t>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06773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38540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307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02074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33841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65608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97375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9142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60909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92676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724443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56210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87977" y="2254649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75006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06773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38540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70307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02074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33841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65608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97375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829142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60909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92676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724443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56210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87977" y="3318677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6310" y="1214994"/>
            <a:ext cx="4246675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>
                <a:solidFill>
                  <a:srgbClr val="C00000"/>
                </a:solidFill>
                <a:latin typeface="Comfortaa" panose="020F0603070000060003" pitchFamily="34" charset="0"/>
              </a:rPr>
              <a:t>s</a:t>
            </a:r>
            <a:r>
              <a:rPr lang="en-IN" sz="3200" b="1" dirty="0" err="1" smtClean="0">
                <a:solidFill>
                  <a:srgbClr val="C00000"/>
                </a:solidFill>
                <a:latin typeface="Comfortaa" panose="020F0603070000060003" pitchFamily="34" charset="0"/>
              </a:rPr>
              <a:t>tr</a:t>
            </a:r>
            <a:r>
              <a:rPr lang="en-IN" sz="3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 = “PYTHON IS EASY”</a:t>
            </a:r>
            <a:endParaRPr lang="en-GB" sz="3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9248" y="2659199"/>
            <a:ext cx="702436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str</a:t>
            </a:r>
            <a:endParaRPr lang="en-GB" sz="32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66731" y="4068271"/>
            <a:ext cx="3943708" cy="1154162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72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</a:t>
            </a:r>
            <a:r>
              <a:rPr lang="en-IN" sz="7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[7 : -3]</a:t>
            </a:r>
            <a:endParaRPr lang="en-GB" sz="7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73914" y="1994089"/>
            <a:ext cx="242047" cy="2420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6210697" y="2254649"/>
            <a:ext cx="2500424" cy="1440866"/>
          </a:xfrm>
          <a:prstGeom prst="rect">
            <a:avLst/>
          </a:prstGeom>
          <a:solidFill>
            <a:schemeClr val="tx1"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8342066" y="3748924"/>
            <a:ext cx="242047" cy="24204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5482183" y="5968791"/>
            <a:ext cx="1112805" cy="815608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5000" b="1" dirty="0" smtClean="0">
                <a:solidFill>
                  <a:srgbClr val="3399FF"/>
                </a:solidFill>
                <a:latin typeface="Comfortaa" panose="020F0603070000060003" pitchFamily="34" charset="0"/>
              </a:rPr>
              <a:t>IS E</a:t>
            </a:r>
            <a:endParaRPr lang="en-GB" sz="5000" b="1" dirty="0">
              <a:solidFill>
                <a:srgbClr val="3399FF"/>
              </a:solidFill>
              <a:latin typeface="Comfortaa" panose="020F0603070000060003" pitchFamily="34" charset="0"/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5656265" y="5222433"/>
            <a:ext cx="764640" cy="746358"/>
          </a:xfrm>
          <a:prstGeom prst="downArrow">
            <a:avLst/>
          </a:prstGeom>
          <a:gradFill flip="none" rotWithShape="1">
            <a:gsLst>
              <a:gs pos="0">
                <a:srgbClr val="002060"/>
              </a:gs>
              <a:gs pos="50000">
                <a:srgbClr val="00B0F0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8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" grpId="0" animBg="1"/>
      <p:bldP spid="71" grpId="0" animBg="1"/>
      <p:bldP spid="68" grpId="0" animBg="1"/>
      <p:bldP spid="72" grpId="0"/>
      <p:bldP spid="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71492" y="296370"/>
            <a:ext cx="585448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Understanding Slicing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5006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6773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8540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0307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02074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O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3841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N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5608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97375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29142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0909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92676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24443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56210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7977" y="2659201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75006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Comfortaa" panose="020F0603070000060003" pitchFamily="34" charset="0"/>
              </a:rPr>
              <a:t>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06773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38540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307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02074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33841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65608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97375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9142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60909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92676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724443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56210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87977" y="2254649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75006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06773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38540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70307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02074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33841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65608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97375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829142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60909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92676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724443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56210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87977" y="3318677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6310" y="1214994"/>
            <a:ext cx="4246675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>
                <a:solidFill>
                  <a:srgbClr val="C00000"/>
                </a:solidFill>
                <a:latin typeface="Comfortaa" panose="020F0603070000060003" pitchFamily="34" charset="0"/>
              </a:rPr>
              <a:t>s</a:t>
            </a:r>
            <a:r>
              <a:rPr lang="en-IN" sz="3200" b="1" dirty="0" err="1" smtClean="0">
                <a:solidFill>
                  <a:srgbClr val="C00000"/>
                </a:solidFill>
                <a:latin typeface="Comfortaa" panose="020F0603070000060003" pitchFamily="34" charset="0"/>
              </a:rPr>
              <a:t>tr</a:t>
            </a:r>
            <a:r>
              <a:rPr lang="en-IN" sz="3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 = “PYTHON IS EASY”</a:t>
            </a:r>
            <a:endParaRPr lang="en-GB" sz="3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9248" y="2659199"/>
            <a:ext cx="702436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str</a:t>
            </a:r>
            <a:endParaRPr lang="en-GB" sz="32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23818" y="4068271"/>
            <a:ext cx="4596130" cy="1154162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72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</a:t>
            </a:r>
            <a:r>
              <a:rPr lang="en-IN" sz="7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[2 : 9 : 1]</a:t>
            </a:r>
            <a:endParaRPr lang="en-GB" sz="7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40173" y="1994089"/>
            <a:ext cx="242047" cy="2420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3051863" y="2254649"/>
            <a:ext cx="4409046" cy="1440866"/>
          </a:xfrm>
          <a:prstGeom prst="rect">
            <a:avLst/>
          </a:prstGeom>
          <a:solidFill>
            <a:schemeClr val="tx1"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7013313" y="1986792"/>
            <a:ext cx="242047" cy="24204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4726684" y="5968791"/>
            <a:ext cx="2390398" cy="815608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5000" b="1" dirty="0" smtClean="0">
                <a:solidFill>
                  <a:srgbClr val="3399FF"/>
                </a:solidFill>
                <a:latin typeface="Comfortaa" panose="020F0603070000060003" pitchFamily="34" charset="0"/>
              </a:rPr>
              <a:t>THON IS</a:t>
            </a:r>
            <a:endParaRPr lang="en-GB" sz="5000" b="1" dirty="0">
              <a:solidFill>
                <a:srgbClr val="3399FF"/>
              </a:solidFill>
              <a:latin typeface="Comfortaa" panose="020F0603070000060003" pitchFamily="34" charset="0"/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5539563" y="5222433"/>
            <a:ext cx="764640" cy="746358"/>
          </a:xfrm>
          <a:prstGeom prst="downArrow">
            <a:avLst/>
          </a:prstGeom>
          <a:gradFill flip="none" rotWithShape="1">
            <a:gsLst>
              <a:gs pos="0">
                <a:srgbClr val="002060"/>
              </a:gs>
              <a:gs pos="50000">
                <a:srgbClr val="00B0F0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3922317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4553250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5184183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5801991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6438619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7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" grpId="0" animBg="1"/>
      <p:bldP spid="71" grpId="0" animBg="1"/>
      <p:bldP spid="68" grpId="0" animBg="1"/>
      <p:bldP spid="72" grpId="0"/>
      <p:bldP spid="73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71492" y="296370"/>
            <a:ext cx="585448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Understanding Slicing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5006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6773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8540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0307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02074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O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3841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N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5608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97375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29142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0909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92676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24443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56210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7977" y="2659201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75006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Comfortaa" panose="020F0603070000060003" pitchFamily="34" charset="0"/>
              </a:rPr>
              <a:t>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06773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38540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307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02074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33841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65608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97375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9142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60909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92676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724443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56210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87977" y="2254649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75006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06773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38540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70307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02074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33841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65608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97375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829142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60909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92676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724443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56210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87977" y="3318677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6310" y="1214994"/>
            <a:ext cx="4246675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>
                <a:solidFill>
                  <a:srgbClr val="C00000"/>
                </a:solidFill>
                <a:latin typeface="Comfortaa" panose="020F0603070000060003" pitchFamily="34" charset="0"/>
              </a:rPr>
              <a:t>s</a:t>
            </a:r>
            <a:r>
              <a:rPr lang="en-IN" sz="3200" b="1" dirty="0" err="1" smtClean="0">
                <a:solidFill>
                  <a:srgbClr val="C00000"/>
                </a:solidFill>
                <a:latin typeface="Comfortaa" panose="020F0603070000060003" pitchFamily="34" charset="0"/>
              </a:rPr>
              <a:t>tr</a:t>
            </a:r>
            <a:r>
              <a:rPr lang="en-IN" sz="3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 = “PYTHON IS EASY”</a:t>
            </a:r>
            <a:endParaRPr lang="en-GB" sz="3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9248" y="2659199"/>
            <a:ext cx="702436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str</a:t>
            </a:r>
            <a:endParaRPr lang="en-GB" sz="32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39960" y="4068271"/>
            <a:ext cx="4897495" cy="1154162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72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</a:t>
            </a:r>
            <a:r>
              <a:rPr lang="en-IN" sz="7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[8 : 1 : -1]</a:t>
            </a:r>
            <a:endParaRPr lang="en-GB" sz="7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40173" y="1994089"/>
            <a:ext cx="242047" cy="24204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3051863" y="2254649"/>
            <a:ext cx="4409046" cy="1440866"/>
          </a:xfrm>
          <a:prstGeom prst="rect">
            <a:avLst/>
          </a:prstGeom>
          <a:solidFill>
            <a:schemeClr val="tx1"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7013313" y="1986792"/>
            <a:ext cx="242047" cy="2420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4650477" y="5968791"/>
            <a:ext cx="2549096" cy="815608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5000" b="1" dirty="0" smtClean="0">
                <a:solidFill>
                  <a:srgbClr val="3399FF"/>
                </a:solidFill>
                <a:latin typeface="Comfortaa" panose="020F0603070000060003" pitchFamily="34" charset="0"/>
              </a:rPr>
              <a:t>SI  NOHT</a:t>
            </a:r>
            <a:endParaRPr lang="en-GB" sz="5000" b="1" dirty="0">
              <a:solidFill>
                <a:srgbClr val="3399FF"/>
              </a:solidFill>
              <a:latin typeface="Comfortaa" panose="020F0603070000060003" pitchFamily="34" charset="0"/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5539563" y="5222433"/>
            <a:ext cx="764640" cy="746358"/>
          </a:xfrm>
          <a:prstGeom prst="downArrow">
            <a:avLst/>
          </a:prstGeom>
          <a:gradFill flip="none" rotWithShape="1">
            <a:gsLst>
              <a:gs pos="0">
                <a:srgbClr val="002060"/>
              </a:gs>
              <a:gs pos="50000">
                <a:srgbClr val="00B0F0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3922317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4553250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5184183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5801991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6438619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67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" grpId="0" animBg="1"/>
      <p:bldP spid="71" grpId="0" animBg="1"/>
      <p:bldP spid="68" grpId="0" animBg="1"/>
      <p:bldP spid="72" grpId="0"/>
      <p:bldP spid="73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71492" y="296370"/>
            <a:ext cx="585448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Understanding Slicing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5006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6773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8540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0307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02074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O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3841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N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5608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97375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29142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0909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92676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24443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56210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7977" y="2659201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75006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Comfortaa" panose="020F0603070000060003" pitchFamily="34" charset="0"/>
              </a:rPr>
              <a:t>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06773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38540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307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02074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33841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65608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97375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9142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60909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92676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724443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56210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87977" y="2254649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75006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06773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38540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70307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02074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33841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65608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97375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829142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60909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92676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724443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56210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87977" y="3318677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6310" y="1214994"/>
            <a:ext cx="4246675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>
                <a:solidFill>
                  <a:srgbClr val="C00000"/>
                </a:solidFill>
                <a:latin typeface="Comfortaa" panose="020F0603070000060003" pitchFamily="34" charset="0"/>
              </a:rPr>
              <a:t>s</a:t>
            </a:r>
            <a:r>
              <a:rPr lang="en-IN" sz="3200" b="1" dirty="0" err="1" smtClean="0">
                <a:solidFill>
                  <a:srgbClr val="C00000"/>
                </a:solidFill>
                <a:latin typeface="Comfortaa" panose="020F0603070000060003" pitchFamily="34" charset="0"/>
              </a:rPr>
              <a:t>tr</a:t>
            </a:r>
            <a:r>
              <a:rPr lang="en-IN" sz="3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 = “PYTHON IS EASY”</a:t>
            </a:r>
            <a:endParaRPr lang="en-GB" sz="3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9248" y="2659199"/>
            <a:ext cx="702436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str</a:t>
            </a:r>
            <a:endParaRPr lang="en-GB" sz="32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28564" y="4068271"/>
            <a:ext cx="4780476" cy="1154162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72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</a:t>
            </a:r>
            <a:r>
              <a:rPr lang="en-IN" sz="7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[2 : 9 : 2]</a:t>
            </a:r>
            <a:endParaRPr lang="en-GB" sz="7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40173" y="1994089"/>
            <a:ext cx="242047" cy="2420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3051863" y="2254649"/>
            <a:ext cx="4409046" cy="1440866"/>
          </a:xfrm>
          <a:prstGeom prst="rect">
            <a:avLst/>
          </a:prstGeom>
          <a:solidFill>
            <a:schemeClr val="tx1"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7013313" y="1986792"/>
            <a:ext cx="242047" cy="24204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5131503" y="5968791"/>
            <a:ext cx="1593706" cy="815608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5000" b="1" dirty="0" smtClean="0">
                <a:solidFill>
                  <a:srgbClr val="3399FF"/>
                </a:solidFill>
                <a:latin typeface="Comfortaa" panose="020F0603070000060003" pitchFamily="34" charset="0"/>
              </a:rPr>
              <a:t>TO  S</a:t>
            </a:r>
            <a:endParaRPr lang="en-GB" sz="5000" b="1" dirty="0">
              <a:solidFill>
                <a:srgbClr val="3399FF"/>
              </a:solidFill>
              <a:latin typeface="Comfortaa" panose="020F0603070000060003" pitchFamily="34" charset="0"/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5539563" y="5222433"/>
            <a:ext cx="764640" cy="746358"/>
          </a:xfrm>
          <a:prstGeom prst="downArrow">
            <a:avLst/>
          </a:prstGeom>
          <a:gradFill flip="none" rotWithShape="1">
            <a:gsLst>
              <a:gs pos="0">
                <a:srgbClr val="002060"/>
              </a:gs>
              <a:gs pos="50000">
                <a:srgbClr val="00B0F0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4553250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5801991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8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" grpId="0" animBg="1"/>
      <p:bldP spid="71" grpId="0" animBg="1"/>
      <p:bldP spid="68" grpId="0" animBg="1"/>
      <p:bldP spid="72" grpId="0"/>
      <p:bldP spid="73" grpId="0" animBg="1"/>
      <p:bldP spid="64" grpId="0" animBg="1"/>
      <p:bldP spid="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71492" y="296370"/>
            <a:ext cx="585448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Understanding Slicing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5006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6773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8540" y="2659204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0307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02074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O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3841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N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5608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97375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29142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0909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92676" y="2659203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24443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56210" y="2659202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7977" y="2659201"/>
            <a:ext cx="631767" cy="631767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Y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75006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Comfortaa" panose="020F0603070000060003" pitchFamily="34" charset="0"/>
              </a:rPr>
              <a:t>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06773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38540" y="2254652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307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02074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33841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65608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97375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9142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60909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92676" y="2254651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724443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56210" y="2254650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87977" y="2254649"/>
            <a:ext cx="631767" cy="37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75006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06773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38540" y="3318680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70307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02074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-10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33841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-9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65608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-8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97375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-7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829142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-6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60909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-5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92676" y="3318679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-4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724443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-3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56210" y="3318678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-2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87977" y="3318677"/>
            <a:ext cx="631767" cy="3768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-1</a:t>
            </a:r>
            <a:endParaRPr lang="en-GB" sz="16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6310" y="1214994"/>
            <a:ext cx="4246675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>
                <a:solidFill>
                  <a:srgbClr val="C00000"/>
                </a:solidFill>
                <a:latin typeface="Comfortaa" panose="020F0603070000060003" pitchFamily="34" charset="0"/>
              </a:rPr>
              <a:t>s</a:t>
            </a:r>
            <a:r>
              <a:rPr lang="en-IN" sz="3200" b="1" dirty="0" err="1" smtClean="0">
                <a:solidFill>
                  <a:srgbClr val="C00000"/>
                </a:solidFill>
                <a:latin typeface="Comfortaa" panose="020F0603070000060003" pitchFamily="34" charset="0"/>
              </a:rPr>
              <a:t>tr</a:t>
            </a:r>
            <a:r>
              <a:rPr lang="en-IN" sz="3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 = “PYTHON IS EASY”</a:t>
            </a:r>
            <a:endParaRPr lang="en-GB" sz="3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9248" y="2659199"/>
            <a:ext cx="702436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err="1" smtClean="0">
                <a:solidFill>
                  <a:srgbClr val="00B050"/>
                </a:solidFill>
                <a:latin typeface="Comfortaa" panose="020F0603070000060003" pitchFamily="34" charset="0"/>
              </a:rPr>
              <a:t>str</a:t>
            </a:r>
            <a:endParaRPr lang="en-GB" sz="32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28564" y="4068271"/>
            <a:ext cx="4897495" cy="1154162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72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</a:t>
            </a:r>
            <a:r>
              <a:rPr lang="en-IN" sz="7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[8 : 1 : -2]</a:t>
            </a:r>
            <a:endParaRPr lang="en-GB" sz="7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40173" y="1994089"/>
            <a:ext cx="242047" cy="24204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3051863" y="2254649"/>
            <a:ext cx="4409046" cy="1440866"/>
          </a:xfrm>
          <a:prstGeom prst="rect">
            <a:avLst/>
          </a:prstGeom>
          <a:solidFill>
            <a:schemeClr val="tx1"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7013313" y="1986792"/>
            <a:ext cx="242047" cy="2420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5131503" y="5968791"/>
            <a:ext cx="1600566" cy="815608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5000" b="1" dirty="0" smtClean="0">
                <a:solidFill>
                  <a:srgbClr val="3399FF"/>
                </a:solidFill>
                <a:latin typeface="Comfortaa" panose="020F0603070000060003" pitchFamily="34" charset="0"/>
              </a:rPr>
              <a:t>S  OT</a:t>
            </a:r>
            <a:endParaRPr lang="en-GB" sz="5000" b="1" dirty="0">
              <a:solidFill>
                <a:srgbClr val="3399FF"/>
              </a:solidFill>
              <a:latin typeface="Comfortaa" panose="020F0603070000060003" pitchFamily="34" charset="0"/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5539563" y="5222433"/>
            <a:ext cx="764640" cy="746358"/>
          </a:xfrm>
          <a:prstGeom prst="downArrow">
            <a:avLst/>
          </a:prstGeom>
          <a:gradFill flip="none" rotWithShape="1">
            <a:gsLst>
              <a:gs pos="0">
                <a:srgbClr val="002060"/>
              </a:gs>
              <a:gs pos="50000">
                <a:srgbClr val="00B0F0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4553250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5801991" y="2029041"/>
            <a:ext cx="173434" cy="1734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6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" grpId="0" animBg="1"/>
      <p:bldP spid="71" grpId="0" animBg="1"/>
      <p:bldP spid="68" grpId="0" animBg="1"/>
      <p:bldP spid="72" grpId="0"/>
      <p:bldP spid="73" grpId="0" animBg="1"/>
      <p:bldP spid="64" grpId="0" animBg="1"/>
      <p:bldP spid="6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2736" y="1238222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Built-in methods of String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97758" y="1903744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isalnum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 )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19971" y="4209049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isalpha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 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196" y="1903744"/>
            <a:ext cx="1505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capitalize()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0196" y="2672179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center</a:t>
            </a:r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(width, </a:t>
            </a:r>
            <a:r>
              <a:rPr lang="en-GB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fill_char</a:t>
            </a:r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19971" y="1903744"/>
            <a:ext cx="109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isdigit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 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19971" y="2672179"/>
            <a:ext cx="1566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isnumeric</a:t>
            </a:r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 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19971" y="344061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isspace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 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1492" y="296370"/>
            <a:ext cx="2969083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smtClean="0">
                <a:solidFill>
                  <a:srgbClr val="002060"/>
                </a:solidFill>
                <a:latin typeface="Comfortaa" panose="020F0603070000060003" pitchFamily="34" charset="0"/>
              </a:rPr>
              <a:t>String </a:t>
            </a:r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30196" y="3440614"/>
            <a:ext cx="4217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startswith</a:t>
            </a:r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</a:t>
            </a:r>
            <a:r>
              <a:rPr lang="en-GB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</a:t>
            </a:r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 </a:t>
            </a:r>
            <a:r>
              <a:rPr lang="en-GB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begindex</a:t>
            </a:r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 </a:t>
            </a:r>
            <a:r>
              <a:rPr lang="en-GB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endindex</a:t>
            </a:r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0196" y="4977484"/>
            <a:ext cx="3554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find(</a:t>
            </a:r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 </a:t>
            </a:r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begindex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 </a:t>
            </a:r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endindex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97758" y="2672179"/>
            <a:ext cx="1066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lower( 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196" y="4209049"/>
            <a:ext cx="4094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endswith</a:t>
            </a:r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</a:t>
            </a:r>
            <a:r>
              <a:rPr lang="en-GB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</a:t>
            </a:r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 </a:t>
            </a:r>
            <a:r>
              <a:rPr lang="en-GB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begindex</a:t>
            </a:r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 </a:t>
            </a:r>
            <a:r>
              <a:rPr lang="en-GB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endindex</a:t>
            </a:r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97758" y="3440614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upper( 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9971" y="4977484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isdecimal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 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97758" y="4209049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split(‘separator’, </a:t>
            </a:r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maxsplit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7758" y="4977484"/>
            <a:ext cx="1181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max(</a:t>
            </a:r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97758" y="574591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min(</a:t>
            </a:r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str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3" grpId="0"/>
      <p:bldP spid="32" grpId="0"/>
      <p:bldP spid="33" grpId="0"/>
      <p:bldP spid="34" grpId="0"/>
      <p:bldP spid="35" grpId="0"/>
      <p:bldP spid="37" grpId="0"/>
      <p:bldP spid="40" grpId="0"/>
      <p:bldP spid="41" grpId="0"/>
      <p:bldP spid="42" grpId="0"/>
      <p:bldP spid="17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4766048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Sequence types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3139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sequence type?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736" y="2596390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Sequence types in Python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4663" y="1815689"/>
            <a:ext cx="818147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sequence type is type that holds a sequence of elements.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47557" y="1805811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2030914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522461" y="3088411"/>
            <a:ext cx="2401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48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Mutable</a:t>
            </a:r>
            <a:endParaRPr lang="en-GB" sz="48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8193" y="3088411"/>
            <a:ext cx="3151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4800" b="1" dirty="0">
                <a:solidFill>
                  <a:srgbClr val="00B050"/>
                </a:solidFill>
                <a:latin typeface="Comfortaa" panose="020F0603070000060003" pitchFamily="34" charset="0"/>
              </a:rPr>
              <a:t>I</a:t>
            </a:r>
            <a:r>
              <a:rPr lang="en-GB" sz="48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mmutable</a:t>
            </a:r>
            <a:endParaRPr lang="en-GB" sz="48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74350" y="3918024"/>
            <a:ext cx="2897841" cy="2428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255185" y="3918024"/>
            <a:ext cx="2897841" cy="2428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421745" y="4108727"/>
            <a:ext cx="603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List</a:t>
            </a:r>
            <a:endParaRPr lang="en-GB" sz="2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4187" y="5340786"/>
            <a:ext cx="558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Set</a:t>
            </a:r>
            <a:endParaRPr lang="en-GB" sz="2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08170" y="4701631"/>
            <a:ext cx="1430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Dictionary</a:t>
            </a:r>
            <a:endParaRPr lang="en-GB" sz="2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64562" y="4107473"/>
            <a:ext cx="8790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Tuple</a:t>
            </a:r>
            <a:endParaRPr lang="en-GB" sz="2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8692" y="4646457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String</a:t>
            </a:r>
            <a:endParaRPr lang="en-GB" sz="2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2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5243743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Introduction to list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1656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list?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736" y="2596390"/>
            <a:ext cx="313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Properties of list in Python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4663" y="1815689"/>
            <a:ext cx="818147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list is a collection of 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47557" y="1805811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2030914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72736" y="3136596"/>
            <a:ext cx="6542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List in python has implemented using a built-in class </a:t>
            </a:r>
            <a:r>
              <a:rPr lang="en-IN" sz="2000" b="1" u="sng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list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2736" y="3750766"/>
            <a:ext cx="5360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dirty="0">
                <a:solidFill>
                  <a:srgbClr val="002060"/>
                </a:solidFill>
                <a:latin typeface="Comfortaa" panose="020F0603070000060003" pitchFamily="34" charset="0"/>
              </a:rPr>
              <a:t>List is represented using square brackets </a:t>
            </a:r>
            <a:r>
              <a:rPr lang="en-IN" sz="2000" b="1" dirty="0">
                <a:solidFill>
                  <a:srgbClr val="002060"/>
                </a:solidFill>
                <a:latin typeface="Comfortaa" panose="020F0603070000060003" pitchFamily="34" charset="0"/>
              </a:rPr>
              <a:t>[ ]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736" y="4372356"/>
            <a:ext cx="655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Every element in a list separated with comma (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,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) symbol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2736" y="4993946"/>
            <a:ext cx="668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All list elements are 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indexed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and the index starts with ‘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0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’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2736" y="5628126"/>
            <a:ext cx="9815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T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he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list elements are also </a:t>
            </a:r>
            <a:r>
              <a:rPr lang="en-GB" sz="2000" u="sng" dirty="0">
                <a:solidFill>
                  <a:srgbClr val="002060"/>
                </a:solidFill>
                <a:latin typeface="Comfortaa" panose="020F0603070000060003" pitchFamily="34" charset="0"/>
              </a:rPr>
              <a:t>indexed with negative </a:t>
            </a:r>
            <a:r>
              <a:rPr lang="en-GB" sz="2000" u="sng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numbers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from the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last element to </a:t>
            </a:r>
            <a:endParaRPr lang="en-GB" sz="2000" dirty="0" smtClean="0">
              <a:solidFill>
                <a:srgbClr val="002060"/>
              </a:solidFill>
              <a:latin typeface="Comfortaa" panose="020F0603070000060003" pitchFamily="34" charset="0"/>
            </a:endParaRPr>
          </a:p>
          <a:p>
            <a:pPr lvl="0"/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the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first element in the 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list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, 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and it </a:t>
            </a:r>
            <a:r>
              <a:rPr lang="en-GB" sz="2000" dirty="0">
                <a:solidFill>
                  <a:srgbClr val="002060"/>
                </a:solidFill>
                <a:latin typeface="Comfortaa" panose="020F0603070000060003" pitchFamily="34" charset="0"/>
              </a:rPr>
              <a:t>begins with -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1 for each element </a:t>
            </a:r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decreased by 1</a:t>
            </a:r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.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72467" y="3570326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List and its Elements</a:t>
            </a:r>
            <a:endParaRPr lang="en-GB" sz="2000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42198" y="3919653"/>
            <a:ext cx="2401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48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Mutable</a:t>
            </a:r>
            <a:endParaRPr lang="en-GB" sz="4800" b="1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6" grpId="0"/>
      <p:bldP spid="18" grpId="0" animBg="1"/>
      <p:bldP spid="27" grpId="0" animBg="1"/>
      <p:bldP spid="28" grpId="0" animBg="1"/>
      <p:bldP spid="23" grpId="0"/>
      <p:bldP spid="25" grpId="0"/>
      <p:bldP spid="12" grpId="0"/>
      <p:bldP spid="13" grpId="0"/>
      <p:bldP spid="14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5243743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Introduction to list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1656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list?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736" y="2596390"/>
            <a:ext cx="2473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create a list?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4663" y="1815689"/>
            <a:ext cx="818147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list is a collection of 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47557" y="1805811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2030914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118971" y="3193246"/>
            <a:ext cx="7960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listName</a:t>
            </a:r>
            <a:r>
              <a:rPr lang="en-IN" sz="3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= [value1, value2, value3, …]</a:t>
            </a:r>
            <a:endParaRPr lang="en-GB" sz="36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5243743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Introduction to list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1656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list?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736" y="2596390"/>
            <a:ext cx="509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access individual elements of a list?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4663" y="1815689"/>
            <a:ext cx="818147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list is a collection of 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47557" y="1805811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2030914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4394437" y="3193246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listName</a:t>
            </a:r>
            <a:r>
              <a:rPr lang="en-IN" sz="36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[index]</a:t>
            </a:r>
            <a:endParaRPr lang="en-GB" sz="36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5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5243743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Introduction to list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1656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list?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736" y="2596390"/>
            <a:ext cx="4011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How to access sub list from a list?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4663" y="1815689"/>
            <a:ext cx="818147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list is a collection of 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47557" y="1805811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2030914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375292" y="3045328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00B050"/>
                </a:solidFill>
                <a:latin typeface="Comfortaa" panose="020F0603070000060003" pitchFamily="34" charset="0"/>
              </a:rPr>
              <a:t>Slicing</a:t>
            </a:r>
            <a:endParaRPr lang="en-GB" sz="3600" b="1" u="sng" dirty="0">
              <a:solidFill>
                <a:srgbClr val="00B05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9428" y="3885769"/>
            <a:ext cx="47131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5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listName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</a:t>
            </a:r>
            <a:r>
              <a:rPr lang="en-IN" sz="2500" b="1" dirty="0" err="1" smtClean="0">
                <a:solidFill>
                  <a:srgbClr val="00B0F0"/>
                </a:solidFill>
                <a:latin typeface="Comfortaa" panose="020F0603070000060003" pitchFamily="34" charset="0"/>
              </a:rPr>
              <a:t>startIndex</a:t>
            </a:r>
            <a:r>
              <a:rPr lang="en-IN" sz="2500" b="1" dirty="0" smtClean="0">
                <a:solidFill>
                  <a:srgbClr val="00B0F0"/>
                </a:solidFill>
                <a:latin typeface="Comfortaa" panose="020F0603070000060003" pitchFamily="34" charset="0"/>
              </a:rPr>
              <a:t> 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: </a:t>
            </a:r>
            <a:r>
              <a:rPr lang="en-IN" sz="2500" b="1" dirty="0" err="1" smtClean="0">
                <a:solidFill>
                  <a:schemeClr val="bg1">
                    <a:lumMod val="50000"/>
                  </a:schemeClr>
                </a:solidFill>
                <a:latin typeface="Comfortaa" panose="020F0603070000060003" pitchFamily="34" charset="0"/>
              </a:rPr>
              <a:t>endIndex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]</a:t>
            </a:r>
            <a:endParaRPr lang="en-GB" sz="25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202" y="4601067"/>
            <a:ext cx="6875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5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listName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[</a:t>
            </a:r>
            <a:r>
              <a:rPr lang="en-IN" sz="2500" b="1" dirty="0" err="1" smtClean="0">
                <a:solidFill>
                  <a:srgbClr val="00B0F0"/>
                </a:solidFill>
                <a:latin typeface="Comfortaa" panose="020F0603070000060003" pitchFamily="34" charset="0"/>
              </a:rPr>
              <a:t>startIndex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 : </a:t>
            </a:r>
            <a:r>
              <a:rPr lang="en-IN" sz="2500" b="1" dirty="0" err="1" smtClean="0">
                <a:solidFill>
                  <a:schemeClr val="bg1">
                    <a:lumMod val="50000"/>
                  </a:schemeClr>
                </a:solidFill>
                <a:latin typeface="Comfortaa" panose="020F0603070000060003" pitchFamily="34" charset="0"/>
              </a:rPr>
              <a:t>endIndex</a:t>
            </a:r>
            <a:r>
              <a:rPr lang="en-IN" sz="2500" b="1" dirty="0" smtClean="0">
                <a:solidFill>
                  <a:schemeClr val="bg1">
                    <a:lumMod val="50000"/>
                  </a:schemeClr>
                </a:solidFill>
                <a:latin typeface="Comfortaa" panose="020F0603070000060003" pitchFamily="34" charset="0"/>
              </a:rPr>
              <a:t> 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: </a:t>
            </a:r>
            <a:r>
              <a:rPr lang="en-IN" sz="2500" b="1" dirty="0" err="1" smtClean="0">
                <a:solidFill>
                  <a:srgbClr val="FF0066"/>
                </a:solidFill>
                <a:latin typeface="Comfortaa" panose="020F0603070000060003" pitchFamily="34" charset="0"/>
              </a:rPr>
              <a:t>indexAddition</a:t>
            </a:r>
            <a:r>
              <a:rPr lang="en-IN" sz="25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]</a:t>
            </a:r>
            <a:endParaRPr lang="en-GB" sz="25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1492" y="296370"/>
            <a:ext cx="5243743" cy="538609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lvl="0"/>
            <a:r>
              <a:rPr lang="en-IN" sz="32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Introduction to list in Python</a:t>
            </a:r>
            <a:endParaRPr lang="en-GB" sz="32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9369" y="288677"/>
            <a:ext cx="65055" cy="52322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" y="191696"/>
            <a:ext cx="717177" cy="717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736" y="1158239"/>
            <a:ext cx="1656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What is list?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736" y="2596390"/>
            <a:ext cx="2688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Built-in methods of list</a:t>
            </a:r>
            <a:endParaRPr lang="en-GB" sz="20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4663" y="1815689"/>
            <a:ext cx="8181476" cy="4655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 list is a collection of indexed elements of different data types.</a:t>
            </a:r>
            <a:endParaRPr lang="en-GB" sz="2000" b="1" dirty="0">
              <a:solidFill>
                <a:srgbClr val="FF0000"/>
              </a:solidFill>
              <a:latin typeface="Comfortaa" panose="020F0603070000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47557" y="1805811"/>
            <a:ext cx="174415" cy="4845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2030914" y="1957387"/>
            <a:ext cx="182115" cy="18211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172275" y="3340823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 smtClean="0">
                <a:solidFill>
                  <a:srgbClr val="002060"/>
                </a:solidFill>
                <a:latin typeface="Comfortaa" panose="020F0603070000060003" pitchFamily="34" charset="0"/>
              </a:rPr>
              <a:t>len</a:t>
            </a:r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(list)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93130" y="3340823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append(value)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3130" y="3869431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insert(index, value)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4928" y="3340823"/>
            <a:ext cx="193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remove(value)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4928" y="3869431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pop( 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4928" y="4398039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pop(index)</a:t>
            </a:r>
            <a:endParaRPr lang="en-GB" sz="2000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59775" y="4926647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clear( )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72275" y="3869538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count(value)</a:t>
            </a:r>
            <a:endParaRPr lang="en-GB" sz="2000" b="1" u="sng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3130" y="4398039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extend(list)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2275" y="6388931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index( value 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2275" y="5393485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max(list)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72275" y="589120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min(list)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72275" y="4895762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reverse( 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72275" y="4398039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Comfortaa" panose="020F0603070000060003" pitchFamily="34" charset="0"/>
              </a:rPr>
              <a:t>sort( )</a:t>
            </a:r>
            <a:endParaRPr lang="en-GB" b="1" dirty="0">
              <a:solidFill>
                <a:srgbClr val="002060"/>
              </a:solidFill>
              <a:latin typeface="Comfortaa" panose="020F06030700000600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271272" y="4746814"/>
            <a:ext cx="5929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252220" y="5746378"/>
            <a:ext cx="8846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48468" y="6234964"/>
            <a:ext cx="8290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34928" y="5460321"/>
            <a:ext cx="575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 smtClean="0">
                <a:solidFill>
                  <a:srgbClr val="C00000"/>
                </a:solidFill>
                <a:latin typeface="Comfortaa" panose="020F0603070000060003" pitchFamily="34" charset="0"/>
              </a:rPr>
              <a:t>del</a:t>
            </a:r>
            <a:endParaRPr lang="en-GB" sz="2200" b="1" dirty="0">
              <a:solidFill>
                <a:srgbClr val="C00000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12" grpId="0"/>
      <p:bldP spid="13" grpId="0"/>
      <p:bldP spid="14" grpId="0"/>
      <p:bldP spid="20" grpId="0"/>
      <p:bldP spid="21" grpId="0"/>
      <p:bldP spid="24" grpId="0"/>
      <p:bldP spid="2" grpId="0"/>
      <p:bldP spid="3" grpId="0"/>
      <p:bldP spid="4" grpId="0"/>
      <p:bldP spid="5" grpId="0"/>
      <p:bldP spid="6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2056</Words>
  <Application>Microsoft Office PowerPoint</Application>
  <PresentationFormat>Widescreen</PresentationFormat>
  <Paragraphs>637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Comfortaa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362</cp:revision>
  <dcterms:created xsi:type="dcterms:W3CDTF">2020-04-25T04:45:38Z</dcterms:created>
  <dcterms:modified xsi:type="dcterms:W3CDTF">2020-05-05T00:56:55Z</dcterms:modified>
</cp:coreProperties>
</file>