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lice" charset="1" panose="00000500000000000000"/>
      <p:regular r:id="rId18"/>
    </p:embeddedFont>
    <p:embeddedFont>
      <p:font typeface="Lora" charset="1" panose="00000500000000000000"/>
      <p:regular r:id="rId19"/>
    </p:embeddedFont>
    <p:embeddedFont>
      <p:font typeface="Lora Bold" charset="1" panose="00000800000000000000"/>
      <p:regular r:id="rId23"/>
    </p:embeddedFont>
    <p:embeddedFont>
      <p:font typeface="Alice Bold"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notesSlides/notesSlide4.xml" Type="http://schemas.openxmlformats.org/officeDocument/2006/relationships/notesSlide"/><Relationship Id="rId23" Target="fonts/font23.fntdata" Type="http://schemas.openxmlformats.org/officeDocument/2006/relationships/font"/><Relationship Id="rId24" Target="notesSlides/notesSlide5.xml" Type="http://schemas.openxmlformats.org/officeDocument/2006/relationships/notesSlide"/><Relationship Id="rId25" Target="notesSlides/notesSlide6.xml" Type="http://schemas.openxmlformats.org/officeDocument/2006/relationships/notesSlide"/><Relationship Id="rId26" Target="notesSlides/notesSlide7.xml" Type="http://schemas.openxmlformats.org/officeDocument/2006/relationships/notesSlide"/><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55774" y="432604"/>
            <a:ext cx="16303526" cy="2786301"/>
            <a:chOff x="0" y="0"/>
            <a:chExt cx="21738035" cy="3715068"/>
          </a:xfrm>
        </p:grpSpPr>
        <p:sp>
          <p:nvSpPr>
            <p:cNvPr name="Freeform 7" id="7"/>
            <p:cNvSpPr/>
            <p:nvPr/>
          </p:nvSpPr>
          <p:spPr>
            <a:xfrm flipH="false" flipV="false" rot="0">
              <a:off x="0" y="0"/>
              <a:ext cx="21738034" cy="3715067"/>
            </a:xfrm>
            <a:custGeom>
              <a:avLst/>
              <a:gdLst/>
              <a:ahLst/>
              <a:cxnLst/>
              <a:rect r="r" b="b" t="t" l="l"/>
              <a:pathLst>
                <a:path h="3715067" w="21738034">
                  <a:moveTo>
                    <a:pt x="0" y="0"/>
                  </a:moveTo>
                  <a:lnTo>
                    <a:pt x="21738034" y="0"/>
                  </a:lnTo>
                  <a:lnTo>
                    <a:pt x="21738034" y="3715067"/>
                  </a:lnTo>
                  <a:lnTo>
                    <a:pt x="0" y="3715067"/>
                  </a:lnTo>
                  <a:close/>
                </a:path>
              </a:pathLst>
            </a:custGeom>
            <a:solidFill>
              <a:srgbClr val="000000">
                <a:alpha val="0"/>
              </a:srgbClr>
            </a:solidFill>
          </p:spPr>
        </p:sp>
        <p:sp>
          <p:nvSpPr>
            <p:cNvPr name="TextBox 8" id="8"/>
            <p:cNvSpPr txBox="true"/>
            <p:nvPr/>
          </p:nvSpPr>
          <p:spPr>
            <a:xfrm>
              <a:off x="0" y="-28575"/>
              <a:ext cx="21738035" cy="374364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 Multimodal Deep Learning Framework for Robust Detection of Deepfake Media through Image and Video Analysis </a:t>
              </a:r>
            </a:p>
          </p:txBody>
        </p:sp>
      </p:grpSp>
      <p:grpSp>
        <p:nvGrpSpPr>
          <p:cNvPr name="Group 9" id="9"/>
          <p:cNvGrpSpPr/>
          <p:nvPr/>
        </p:nvGrpSpPr>
        <p:grpSpPr>
          <a:xfrm rot="0">
            <a:off x="955774" y="3409404"/>
            <a:ext cx="16303526" cy="467519"/>
            <a:chOff x="0" y="0"/>
            <a:chExt cx="21738035" cy="623358"/>
          </a:xfrm>
        </p:grpSpPr>
        <p:sp>
          <p:nvSpPr>
            <p:cNvPr name="Freeform 10" id="10"/>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1" id="11"/>
            <p:cNvSpPr txBox="true"/>
            <p:nvPr/>
          </p:nvSpPr>
          <p:spPr>
            <a:xfrm>
              <a:off x="0" y="-85725"/>
              <a:ext cx="21738035" cy="70908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Project Review </a:t>
              </a:r>
            </a:p>
          </p:txBody>
        </p:sp>
      </p:grpSp>
      <p:grpSp>
        <p:nvGrpSpPr>
          <p:cNvPr name="Group 12" id="12"/>
          <p:cNvGrpSpPr/>
          <p:nvPr/>
        </p:nvGrpSpPr>
        <p:grpSpPr>
          <a:xfrm rot="0">
            <a:off x="955774" y="4207296"/>
            <a:ext cx="16303526" cy="453629"/>
            <a:chOff x="0" y="0"/>
            <a:chExt cx="21738035" cy="604838"/>
          </a:xfrm>
        </p:grpSpPr>
        <p:sp>
          <p:nvSpPr>
            <p:cNvPr name="Freeform 13" id="13"/>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14" id="14"/>
            <p:cNvSpPr txBox="true"/>
            <p:nvPr/>
          </p:nvSpPr>
          <p:spPr>
            <a:xfrm>
              <a:off x="0" y="-85725"/>
              <a:ext cx="21738035" cy="69056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Course: BCSE409L - Natural Language Processing</a:t>
              </a:r>
            </a:p>
          </p:txBody>
        </p:sp>
      </p:grpSp>
      <p:grpSp>
        <p:nvGrpSpPr>
          <p:cNvPr name="Group 15" id="15"/>
          <p:cNvGrpSpPr/>
          <p:nvPr/>
        </p:nvGrpSpPr>
        <p:grpSpPr>
          <a:xfrm rot="0">
            <a:off x="955774" y="4851424"/>
            <a:ext cx="16303526" cy="467519"/>
            <a:chOff x="0" y="0"/>
            <a:chExt cx="21738035" cy="623358"/>
          </a:xfrm>
        </p:grpSpPr>
        <p:sp>
          <p:nvSpPr>
            <p:cNvPr name="Freeform 16" id="16"/>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7" id="17"/>
            <p:cNvSpPr txBox="true"/>
            <p:nvPr/>
          </p:nvSpPr>
          <p:spPr>
            <a:xfrm>
              <a:off x="0" y="-85725"/>
              <a:ext cx="21738035" cy="70908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Geetha S</a:t>
              </a:r>
            </a:p>
          </p:txBody>
        </p:sp>
      </p:grpSp>
      <p:grpSp>
        <p:nvGrpSpPr>
          <p:cNvPr name="Group 18" id="18"/>
          <p:cNvGrpSpPr/>
          <p:nvPr/>
        </p:nvGrpSpPr>
        <p:grpSpPr>
          <a:xfrm rot="0">
            <a:off x="992238" y="5512147"/>
            <a:ext cx="16303526" cy="453629"/>
            <a:chOff x="0" y="0"/>
            <a:chExt cx="21738035" cy="604838"/>
          </a:xfrm>
        </p:grpSpPr>
        <p:sp>
          <p:nvSpPr>
            <p:cNvPr name="Freeform 19" id="19"/>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0" id="20"/>
            <p:cNvSpPr txBox="true"/>
            <p:nvPr/>
          </p:nvSpPr>
          <p:spPr>
            <a:xfrm>
              <a:off x="0" y="-85725"/>
              <a:ext cx="21738035" cy="69056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Members:</a:t>
              </a:r>
            </a:p>
          </p:txBody>
        </p:sp>
      </p:grpSp>
      <p:grpSp>
        <p:nvGrpSpPr>
          <p:cNvPr name="Group 21" id="21"/>
          <p:cNvGrpSpPr/>
          <p:nvPr/>
        </p:nvGrpSpPr>
        <p:grpSpPr>
          <a:xfrm rot="0">
            <a:off x="992238" y="6284714"/>
            <a:ext cx="16303526" cy="453629"/>
            <a:chOff x="0" y="0"/>
            <a:chExt cx="21738035" cy="604838"/>
          </a:xfrm>
        </p:grpSpPr>
        <p:sp>
          <p:nvSpPr>
            <p:cNvPr name="Freeform 22" id="22"/>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3" id="23"/>
            <p:cNvSpPr txBox="true"/>
            <p:nvPr/>
          </p:nvSpPr>
          <p:spPr>
            <a:xfrm>
              <a:off x="0" y="-85725"/>
              <a:ext cx="21738035" cy="69056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Pranay Singanalli 22BCE1140</a:t>
              </a:r>
            </a:p>
          </p:txBody>
        </p:sp>
      </p:grpSp>
      <p:grpSp>
        <p:nvGrpSpPr>
          <p:cNvPr name="Group 24" id="24"/>
          <p:cNvGrpSpPr/>
          <p:nvPr/>
        </p:nvGrpSpPr>
        <p:grpSpPr>
          <a:xfrm rot="0">
            <a:off x="992238" y="6837461"/>
            <a:ext cx="16303526" cy="453629"/>
            <a:chOff x="0" y="0"/>
            <a:chExt cx="21738035" cy="604838"/>
          </a:xfrm>
        </p:grpSpPr>
        <p:sp>
          <p:nvSpPr>
            <p:cNvPr name="Freeform 25" id="25"/>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6" id="26"/>
            <p:cNvSpPr txBox="true"/>
            <p:nvPr/>
          </p:nvSpPr>
          <p:spPr>
            <a:xfrm>
              <a:off x="0" y="-85725"/>
              <a:ext cx="21738035" cy="690563"/>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Vertika Singh 22BCE1148</a:t>
              </a:r>
            </a:p>
          </p:txBody>
        </p:sp>
      </p:grpSp>
      <p:grpSp>
        <p:nvGrpSpPr>
          <p:cNvPr name="Group 27" id="27"/>
          <p:cNvGrpSpPr/>
          <p:nvPr/>
        </p:nvGrpSpPr>
        <p:grpSpPr>
          <a:xfrm rot="0">
            <a:off x="992238" y="8162776"/>
            <a:ext cx="16303526" cy="453629"/>
            <a:chOff x="0" y="0"/>
            <a:chExt cx="21738035" cy="604838"/>
          </a:xfrm>
        </p:grpSpPr>
        <p:sp>
          <p:nvSpPr>
            <p:cNvPr name="Freeform 28" id="28"/>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9" id="29"/>
            <p:cNvSpPr txBox="true"/>
            <p:nvPr/>
          </p:nvSpPr>
          <p:spPr>
            <a:xfrm>
              <a:off x="0" y="-85725"/>
              <a:ext cx="21738035" cy="690563"/>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Vellore Institute of Technology, Chennai</a:t>
              </a:r>
            </a:p>
          </p:txBody>
        </p:sp>
      </p:grpSp>
      <p:grpSp>
        <p:nvGrpSpPr>
          <p:cNvPr name="Group 30" id="30"/>
          <p:cNvGrpSpPr/>
          <p:nvPr/>
        </p:nvGrpSpPr>
        <p:grpSpPr>
          <a:xfrm rot="0">
            <a:off x="987475" y="8951714"/>
            <a:ext cx="463154" cy="463154"/>
            <a:chOff x="0" y="0"/>
            <a:chExt cx="617538" cy="617538"/>
          </a:xfrm>
        </p:grpSpPr>
        <p:sp>
          <p:nvSpPr>
            <p:cNvPr name="Freeform 31" id="31"/>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83333" r="0" b="-83333"/>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5" id="5"/>
          <p:cNvGrpSpPr/>
          <p:nvPr/>
        </p:nvGrpSpPr>
        <p:grpSpPr>
          <a:xfrm rot="0">
            <a:off x="0" y="0"/>
            <a:ext cx="18288000" cy="10287000"/>
            <a:chOff x="0" y="0"/>
            <a:chExt cx="24384000" cy="13716000"/>
          </a:xfrm>
        </p:grpSpPr>
        <p:sp>
          <p:nvSpPr>
            <p:cNvPr name="Freeform 6" id="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7" id="7"/>
          <p:cNvGrpSpPr/>
          <p:nvPr/>
        </p:nvGrpSpPr>
        <p:grpSpPr>
          <a:xfrm rot="0">
            <a:off x="1028700" y="1028700"/>
            <a:ext cx="7088237" cy="885974"/>
            <a:chOff x="0" y="0"/>
            <a:chExt cx="9450983" cy="1181298"/>
          </a:xfrm>
        </p:grpSpPr>
        <p:sp>
          <p:nvSpPr>
            <p:cNvPr name="Freeform 8" id="8"/>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9" id="9"/>
            <p:cNvSpPr txBox="true"/>
            <p:nvPr/>
          </p:nvSpPr>
          <p:spPr>
            <a:xfrm>
              <a:off x="0" y="-28575"/>
              <a:ext cx="9450983" cy="120987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Abstract</a:t>
              </a:r>
            </a:p>
          </p:txBody>
        </p:sp>
      </p:grpSp>
      <p:grpSp>
        <p:nvGrpSpPr>
          <p:cNvPr name="Group 10" id="10"/>
          <p:cNvGrpSpPr/>
          <p:nvPr/>
        </p:nvGrpSpPr>
        <p:grpSpPr>
          <a:xfrm rot="0">
            <a:off x="2135236" y="3155106"/>
            <a:ext cx="14017527" cy="5997129"/>
            <a:chOff x="0" y="0"/>
            <a:chExt cx="18690036" cy="7996172"/>
          </a:xfrm>
        </p:grpSpPr>
        <p:sp>
          <p:nvSpPr>
            <p:cNvPr name="Freeform 11" id="11"/>
            <p:cNvSpPr/>
            <p:nvPr/>
          </p:nvSpPr>
          <p:spPr>
            <a:xfrm flipH="false" flipV="false" rot="0">
              <a:off x="0" y="0"/>
              <a:ext cx="18690082" cy="7996219"/>
            </a:xfrm>
            <a:custGeom>
              <a:avLst/>
              <a:gdLst/>
              <a:ahLst/>
              <a:cxnLst/>
              <a:rect r="r" b="b" t="t" l="l"/>
              <a:pathLst>
                <a:path h="7996219" w="18690082">
                  <a:moveTo>
                    <a:pt x="0" y="73220"/>
                  </a:moveTo>
                  <a:cubicBezTo>
                    <a:pt x="0" y="32761"/>
                    <a:pt x="37695" y="0"/>
                    <a:pt x="84247" y="0"/>
                  </a:cubicBezTo>
                  <a:lnTo>
                    <a:pt x="18605858" y="0"/>
                  </a:lnTo>
                  <a:cubicBezTo>
                    <a:pt x="18652410" y="0"/>
                    <a:pt x="18690082" y="32761"/>
                    <a:pt x="18690082" y="73220"/>
                  </a:cubicBezTo>
                  <a:lnTo>
                    <a:pt x="18690082" y="7923013"/>
                  </a:lnTo>
                  <a:cubicBezTo>
                    <a:pt x="18690082" y="7963472"/>
                    <a:pt x="18652410" y="7996219"/>
                    <a:pt x="18605858" y="7996219"/>
                  </a:cubicBezTo>
                  <a:lnTo>
                    <a:pt x="84247" y="7996219"/>
                  </a:lnTo>
                  <a:cubicBezTo>
                    <a:pt x="37695" y="7996219"/>
                    <a:pt x="0" y="7963472"/>
                    <a:pt x="0" y="7923013"/>
                  </a:cubicBezTo>
                  <a:close/>
                </a:path>
              </a:pathLst>
            </a:custGeom>
            <a:solidFill>
              <a:srgbClr val="F0EDE6"/>
            </a:solidFill>
          </p:spPr>
        </p:sp>
      </p:grpSp>
      <p:grpSp>
        <p:nvGrpSpPr>
          <p:cNvPr name="Group 12" id="12"/>
          <p:cNvGrpSpPr/>
          <p:nvPr/>
        </p:nvGrpSpPr>
        <p:grpSpPr>
          <a:xfrm rot="0">
            <a:off x="3111060" y="3757761"/>
            <a:ext cx="12065881" cy="6529239"/>
            <a:chOff x="0" y="0"/>
            <a:chExt cx="16087841" cy="8705652"/>
          </a:xfrm>
        </p:grpSpPr>
        <p:sp>
          <p:nvSpPr>
            <p:cNvPr name="Freeform 13" id="13"/>
            <p:cNvSpPr/>
            <p:nvPr/>
          </p:nvSpPr>
          <p:spPr>
            <a:xfrm flipH="false" flipV="false" rot="0">
              <a:off x="0" y="0"/>
              <a:ext cx="16087841" cy="8705652"/>
            </a:xfrm>
            <a:custGeom>
              <a:avLst/>
              <a:gdLst/>
              <a:ahLst/>
              <a:cxnLst/>
              <a:rect r="r" b="b" t="t" l="l"/>
              <a:pathLst>
                <a:path h="8705652" w="16087841">
                  <a:moveTo>
                    <a:pt x="0" y="0"/>
                  </a:moveTo>
                  <a:lnTo>
                    <a:pt x="16087841" y="0"/>
                  </a:lnTo>
                  <a:lnTo>
                    <a:pt x="16087841" y="8705652"/>
                  </a:lnTo>
                  <a:lnTo>
                    <a:pt x="0" y="8705652"/>
                  </a:lnTo>
                  <a:close/>
                </a:path>
              </a:pathLst>
            </a:custGeom>
            <a:solidFill>
              <a:srgbClr val="000000">
                <a:alpha val="0"/>
              </a:srgbClr>
            </a:solidFill>
          </p:spPr>
        </p:sp>
        <p:sp>
          <p:nvSpPr>
            <p:cNvPr name="TextBox 14" id="14"/>
            <p:cNvSpPr txBox="true"/>
            <p:nvPr/>
          </p:nvSpPr>
          <p:spPr>
            <a:xfrm>
              <a:off x="0" y="-85725"/>
              <a:ext cx="16087841" cy="8791377"/>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The rise of deepfake technology, driven by advancements in generative models such as GANs and autoencoders, poses an increasing threat to the authenticity and reliability of visual media. This paper presents a technically rigorous and computationally efficient framework that leverages both spatial (image) and spatiotemporal (video) modalities for robust deepfake detection. The proposed system incorporates a dual-path approach combining static frame-level CNN classification with a temporal video stream architecture, based on hybrid CNN-LSTM models. Extensive experimentation is conducted using the FaceForensics++ dataset, supported by data augmentation strategies and quantitative evaluation metrics. Our results demonstrate strong performance in real-world conditions, confirming the viability of multimodal analysis in enhancing media forensics.</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0ED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8619236"/>
            <a:chOff x="0" y="0"/>
            <a:chExt cx="24384000" cy="11492315"/>
          </a:xfrm>
        </p:grpSpPr>
        <p:sp>
          <p:nvSpPr>
            <p:cNvPr name="Freeform 3" id="3"/>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1F2DE"/>
            </a:solidFill>
          </p:spPr>
        </p:sp>
      </p:grpSp>
      <p:grpSp>
        <p:nvGrpSpPr>
          <p:cNvPr name="Group 4" id="4"/>
          <p:cNvGrpSpPr/>
          <p:nvPr/>
        </p:nvGrpSpPr>
        <p:grpSpPr>
          <a:xfrm rot="0">
            <a:off x="0" y="0"/>
            <a:ext cx="18288000" cy="8619236"/>
            <a:chOff x="0" y="0"/>
            <a:chExt cx="24384000" cy="11492315"/>
          </a:xfrm>
        </p:grpSpPr>
        <p:sp>
          <p:nvSpPr>
            <p:cNvPr name="Freeform 5" id="5"/>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CFBF8"/>
            </a:solidFill>
          </p:spPr>
        </p:sp>
      </p:grpSp>
      <p:grpSp>
        <p:nvGrpSpPr>
          <p:cNvPr name="Group 6" id="6"/>
          <p:cNvGrpSpPr/>
          <p:nvPr/>
        </p:nvGrpSpPr>
        <p:grpSpPr>
          <a:xfrm rot="0">
            <a:off x="823169" y="810965"/>
            <a:ext cx="12727371" cy="1959024"/>
            <a:chOff x="0" y="0"/>
            <a:chExt cx="13695163" cy="2107988"/>
          </a:xfrm>
        </p:grpSpPr>
        <p:sp>
          <p:nvSpPr>
            <p:cNvPr name="Freeform 7" id="7"/>
            <p:cNvSpPr/>
            <p:nvPr/>
          </p:nvSpPr>
          <p:spPr>
            <a:xfrm flipH="false" flipV="false" rot="0">
              <a:off x="0" y="0"/>
              <a:ext cx="13695164" cy="2107988"/>
            </a:xfrm>
            <a:custGeom>
              <a:avLst/>
              <a:gdLst/>
              <a:ahLst/>
              <a:cxnLst/>
              <a:rect r="r" b="b" t="t" l="l"/>
              <a:pathLst>
                <a:path h="2107988" w="13695164">
                  <a:moveTo>
                    <a:pt x="0" y="0"/>
                  </a:moveTo>
                  <a:lnTo>
                    <a:pt x="13695164" y="0"/>
                  </a:lnTo>
                  <a:lnTo>
                    <a:pt x="13695164" y="2107988"/>
                  </a:lnTo>
                  <a:lnTo>
                    <a:pt x="0" y="2107988"/>
                  </a:lnTo>
                  <a:close/>
                </a:path>
              </a:pathLst>
            </a:custGeom>
            <a:solidFill>
              <a:srgbClr val="000000">
                <a:alpha val="0"/>
              </a:srgbClr>
            </a:solidFill>
          </p:spPr>
        </p:sp>
        <p:sp>
          <p:nvSpPr>
            <p:cNvPr name="TextBox 8" id="8"/>
            <p:cNvSpPr txBox="true"/>
            <p:nvPr/>
          </p:nvSpPr>
          <p:spPr>
            <a:xfrm>
              <a:off x="0" y="-28575"/>
              <a:ext cx="13695163" cy="2136563"/>
            </a:xfrm>
            <a:prstGeom prst="rect">
              <a:avLst/>
            </a:prstGeom>
          </p:spPr>
          <p:txBody>
            <a:bodyPr anchor="t" rtlCol="false" tIns="0" lIns="0" bIns="0" rIns="0"/>
            <a:lstStyle/>
            <a:p>
              <a:pPr algn="l">
                <a:lnSpc>
                  <a:spcPts val="5750"/>
                </a:lnSpc>
              </a:pPr>
              <a:r>
                <a:rPr lang="en-US" sz="4625">
                  <a:solidFill>
                    <a:srgbClr val="233E32"/>
                  </a:solidFill>
                  <a:latin typeface="Alice"/>
                  <a:ea typeface="Alice"/>
                  <a:cs typeface="Alice"/>
                  <a:sym typeface="Alice"/>
                </a:rPr>
                <a:t>Introduction</a:t>
              </a:r>
            </a:p>
          </p:txBody>
        </p:sp>
      </p:grpSp>
      <p:grpSp>
        <p:nvGrpSpPr>
          <p:cNvPr name="Group 9" id="9"/>
          <p:cNvGrpSpPr/>
          <p:nvPr/>
        </p:nvGrpSpPr>
        <p:grpSpPr>
          <a:xfrm rot="0">
            <a:off x="744696" y="2227087"/>
            <a:ext cx="16755869" cy="4769968"/>
            <a:chOff x="0" y="0"/>
            <a:chExt cx="12335318" cy="3511550"/>
          </a:xfrm>
        </p:grpSpPr>
        <p:sp>
          <p:nvSpPr>
            <p:cNvPr name="Freeform 10" id="10"/>
            <p:cNvSpPr/>
            <p:nvPr/>
          </p:nvSpPr>
          <p:spPr>
            <a:xfrm flipH="false" flipV="false" rot="0">
              <a:off x="0" y="0"/>
              <a:ext cx="12335318" cy="3511550"/>
            </a:xfrm>
            <a:custGeom>
              <a:avLst/>
              <a:gdLst/>
              <a:ahLst/>
              <a:cxnLst/>
              <a:rect r="r" b="b" t="t" l="l"/>
              <a:pathLst>
                <a:path h="3511550" w="12335318">
                  <a:moveTo>
                    <a:pt x="0" y="0"/>
                  </a:moveTo>
                  <a:lnTo>
                    <a:pt x="12335318" y="0"/>
                  </a:lnTo>
                  <a:lnTo>
                    <a:pt x="12335318" y="3511550"/>
                  </a:lnTo>
                  <a:lnTo>
                    <a:pt x="0" y="3511550"/>
                  </a:lnTo>
                  <a:close/>
                </a:path>
              </a:pathLst>
            </a:custGeom>
            <a:solidFill>
              <a:srgbClr val="000000">
                <a:alpha val="0"/>
              </a:srgbClr>
            </a:solidFill>
          </p:spPr>
        </p:sp>
        <p:sp>
          <p:nvSpPr>
            <p:cNvPr name="TextBox 11" id="11"/>
            <p:cNvSpPr txBox="true"/>
            <p:nvPr/>
          </p:nvSpPr>
          <p:spPr>
            <a:xfrm>
              <a:off x="0" y="-85725"/>
              <a:ext cx="12335318" cy="3597275"/>
            </a:xfrm>
            <a:prstGeom prst="rect">
              <a:avLst/>
            </a:prstGeom>
          </p:spPr>
          <p:txBody>
            <a:bodyPr anchor="t" rtlCol="false" tIns="0" lIns="0" bIns="0" rIns="0"/>
            <a:lstStyle/>
            <a:p>
              <a:pPr algn="just">
                <a:lnSpc>
                  <a:spcPts val="3725"/>
                </a:lnSpc>
              </a:pPr>
              <a:r>
                <a:rPr lang="en-US" sz="2299">
                  <a:solidFill>
                    <a:srgbClr val="2C2821"/>
                  </a:solidFill>
                  <a:latin typeface="Lora"/>
                  <a:ea typeface="Lora"/>
                  <a:cs typeface="Lora"/>
                  <a:sym typeface="Lora"/>
                </a:rPr>
                <a:t>Deepfake technology has experienced a phenomenal surge in popularity and use over the last few years. This surge, in turn, is largely accountable for the explosive growth of sophisticated generative models. </a:t>
              </a:r>
            </a:p>
            <a:p>
              <a:pPr algn="just">
                <a:lnSpc>
                  <a:spcPts val="3725"/>
                </a:lnSpc>
              </a:pPr>
            </a:p>
            <a:p>
              <a:pPr algn="just">
                <a:lnSpc>
                  <a:spcPts val="3727"/>
                </a:lnSpc>
              </a:pPr>
              <a:r>
                <a:rPr lang="en-US" sz="2299">
                  <a:solidFill>
                    <a:srgbClr val="2C2821"/>
                  </a:solidFill>
                  <a:latin typeface="Lora"/>
                  <a:ea typeface="Lora"/>
                  <a:cs typeface="Lora"/>
                  <a:sym typeface="Lora"/>
                </a:rPr>
                <a:t>These emerging approaches allow users to convincingly manipulate not just faces but also voices and other environments, thus allowing the synthesis of media that looks virtually indistinguishable from authentic and real content. Although this technological development offers promising potential for innovation in fields like entertainment and creative expression, it also poses serious ethical concerns and serious security threats that cannot be ignored. </a:t>
              </a:r>
            </a:p>
          </p:txBody>
        </p:sp>
      </p:grpSp>
      <p:grpSp>
        <p:nvGrpSpPr>
          <p:cNvPr name="Group 12" id="12"/>
          <p:cNvGrpSpPr/>
          <p:nvPr/>
        </p:nvGrpSpPr>
        <p:grpSpPr>
          <a:xfrm rot="0">
            <a:off x="708397" y="10222281"/>
            <a:ext cx="13114141" cy="4914921"/>
            <a:chOff x="0" y="0"/>
            <a:chExt cx="9369623" cy="3511550"/>
          </a:xfrm>
        </p:grpSpPr>
        <p:sp>
          <p:nvSpPr>
            <p:cNvPr name="Freeform 13" id="13"/>
            <p:cNvSpPr/>
            <p:nvPr/>
          </p:nvSpPr>
          <p:spPr>
            <a:xfrm flipH="false" flipV="false" rot="0">
              <a:off x="0" y="0"/>
              <a:ext cx="9369623" cy="3511550"/>
            </a:xfrm>
            <a:custGeom>
              <a:avLst/>
              <a:gdLst/>
              <a:ahLst/>
              <a:cxnLst/>
              <a:rect r="r" b="b" t="t" l="l"/>
              <a:pathLst>
                <a:path h="3511550" w="9369623">
                  <a:moveTo>
                    <a:pt x="0" y="0"/>
                  </a:moveTo>
                  <a:lnTo>
                    <a:pt x="9369623" y="0"/>
                  </a:lnTo>
                  <a:lnTo>
                    <a:pt x="9369623" y="3511550"/>
                  </a:lnTo>
                  <a:lnTo>
                    <a:pt x="0" y="3511550"/>
                  </a:lnTo>
                  <a:close/>
                </a:path>
              </a:pathLst>
            </a:custGeom>
            <a:solidFill>
              <a:srgbClr val="000000">
                <a:alpha val="0"/>
              </a:srgbClr>
            </a:solidFill>
          </p:spPr>
        </p:sp>
        <p:sp>
          <p:nvSpPr>
            <p:cNvPr name="TextBox 14" id="14"/>
            <p:cNvSpPr txBox="true"/>
            <p:nvPr/>
          </p:nvSpPr>
          <p:spPr>
            <a:xfrm>
              <a:off x="0" y="-76200"/>
              <a:ext cx="9369623" cy="3587750"/>
            </a:xfrm>
            <a:prstGeom prst="rect">
              <a:avLst/>
            </a:prstGeom>
          </p:spPr>
          <p:txBody>
            <a:bodyPr anchor="t" rtlCol="false" tIns="0" lIns="0" bIns="0" rIns="0"/>
            <a:lstStyle/>
            <a:p>
              <a:pPr algn="l">
                <a:lnSpc>
                  <a:spcPts val="2937"/>
                </a:lnSpc>
              </a:pPr>
            </a:p>
          </p:txBody>
        </p:sp>
      </p:grpSp>
      <p:sp>
        <p:nvSpPr>
          <p:cNvPr name="AutoShape 15" id="15"/>
          <p:cNvSpPr/>
          <p:nvPr/>
        </p:nvSpPr>
        <p:spPr>
          <a:xfrm flipH="true">
            <a:off x="7265467" y="10058421"/>
            <a:ext cx="36300" cy="163860"/>
          </a:xfrm>
          <a:prstGeom prst="line">
            <a:avLst/>
          </a:prstGeom>
          <a:ln cap="rnd" w="38100">
            <a:solidFill>
              <a:srgbClr val="ACB8C0"/>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6217126"/>
            <a:chOff x="0" y="0"/>
            <a:chExt cx="18536122" cy="8289501"/>
          </a:xfrm>
        </p:grpSpPr>
        <p:sp>
          <p:nvSpPr>
            <p:cNvPr name="Freeform 10" id="10"/>
            <p:cNvSpPr/>
            <p:nvPr/>
          </p:nvSpPr>
          <p:spPr>
            <a:xfrm flipH="false" flipV="false" rot="0">
              <a:off x="0" y="0"/>
              <a:ext cx="18536121" cy="8289502"/>
            </a:xfrm>
            <a:custGeom>
              <a:avLst/>
              <a:gdLst/>
              <a:ahLst/>
              <a:cxnLst/>
              <a:rect r="r" b="b" t="t" l="l"/>
              <a:pathLst>
                <a:path h="8289502" w="18536121">
                  <a:moveTo>
                    <a:pt x="0" y="0"/>
                  </a:moveTo>
                  <a:lnTo>
                    <a:pt x="18536121" y="0"/>
                  </a:lnTo>
                  <a:lnTo>
                    <a:pt x="18536121" y="8289502"/>
                  </a:lnTo>
                  <a:lnTo>
                    <a:pt x="0" y="8289502"/>
                  </a:lnTo>
                  <a:close/>
                </a:path>
              </a:pathLst>
            </a:custGeom>
            <a:solidFill>
              <a:srgbClr val="000000">
                <a:alpha val="0"/>
              </a:srgbClr>
            </a:solidFill>
          </p:spPr>
        </p:sp>
        <p:sp>
          <p:nvSpPr>
            <p:cNvPr name="TextBox 11" id="11"/>
            <p:cNvSpPr txBox="true"/>
            <p:nvPr/>
          </p:nvSpPr>
          <p:spPr>
            <a:xfrm>
              <a:off x="0" y="-104775"/>
              <a:ext cx="18536122" cy="83942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A. Dataset Collection and Preprocessing</a:t>
              </a:r>
            </a:p>
            <a:p>
              <a:pPr algn="l">
                <a:lnSpc>
                  <a:spcPts val="4459"/>
                </a:lnSpc>
              </a:pPr>
            </a:p>
            <a:p>
              <a:pPr algn="l">
                <a:lnSpc>
                  <a:spcPts val="4459"/>
                </a:lnSpc>
              </a:pPr>
              <a:r>
                <a:rPr lang="en-US" sz="2787">
                  <a:solidFill>
                    <a:srgbClr val="2C2821"/>
                  </a:solidFill>
                  <a:latin typeface="Lora"/>
                  <a:ea typeface="Lora"/>
                  <a:cs typeface="Lora"/>
                  <a:sym typeface="Lora"/>
                </a:rPr>
                <a:t> The first step in our framework is the construction of a high-quality dataset derived from the FaceForensics++ benchmark. We extract 10 uniformly sampled frames from each video to ensure representational consistency. All frames are resized to 128x128 pixels, converted to RGB, and normalized to [0,1]. Videos failing to provide the required frame count are excluded from the pipeline. To augment generalization, we applied data augmentation techniques such as horizontal flipping, rotation, brightness and zoom scaling, and minor cropping. For videos, the augmentation pipeline was applied frame-wise before the sequence was passed to the encoder-decoder network.</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5093176"/>
            <a:chOff x="0" y="0"/>
            <a:chExt cx="18536122" cy="6790901"/>
          </a:xfrm>
        </p:grpSpPr>
        <p:sp>
          <p:nvSpPr>
            <p:cNvPr name="Freeform 10" id="10"/>
            <p:cNvSpPr/>
            <p:nvPr/>
          </p:nvSpPr>
          <p:spPr>
            <a:xfrm flipH="false" flipV="false" rot="0">
              <a:off x="0" y="0"/>
              <a:ext cx="18536121" cy="6790902"/>
            </a:xfrm>
            <a:custGeom>
              <a:avLst/>
              <a:gdLst/>
              <a:ahLst/>
              <a:cxnLst/>
              <a:rect r="r" b="b" t="t" l="l"/>
              <a:pathLst>
                <a:path h="6790902" w="18536121">
                  <a:moveTo>
                    <a:pt x="0" y="0"/>
                  </a:moveTo>
                  <a:lnTo>
                    <a:pt x="18536121" y="0"/>
                  </a:lnTo>
                  <a:lnTo>
                    <a:pt x="18536121" y="6790902"/>
                  </a:lnTo>
                  <a:lnTo>
                    <a:pt x="0" y="6790902"/>
                  </a:lnTo>
                  <a:close/>
                </a:path>
              </a:pathLst>
            </a:custGeom>
            <a:solidFill>
              <a:srgbClr val="000000">
                <a:alpha val="0"/>
              </a:srgbClr>
            </a:solidFill>
          </p:spPr>
        </p:sp>
        <p:sp>
          <p:nvSpPr>
            <p:cNvPr name="TextBox 11" id="11"/>
            <p:cNvSpPr txBox="true"/>
            <p:nvPr/>
          </p:nvSpPr>
          <p:spPr>
            <a:xfrm>
              <a:off x="0" y="-104775"/>
              <a:ext cx="18536122" cy="68956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B</a:t>
              </a:r>
              <a:r>
                <a:rPr lang="en-US" sz="2787" b="true">
                  <a:solidFill>
                    <a:srgbClr val="2C2821"/>
                  </a:solidFill>
                  <a:latin typeface="Lora Bold"/>
                  <a:ea typeface="Lora Bold"/>
                  <a:cs typeface="Lora Bold"/>
                  <a:sym typeface="Lora Bold"/>
                </a:rPr>
                <a:t>. Image-Based Detection Pipeline</a:t>
              </a:r>
            </a:p>
            <a:p>
              <a:pPr algn="l">
                <a:lnSpc>
                  <a:spcPts val="4459"/>
                </a:lnSpc>
              </a:pPr>
            </a:p>
            <a:p>
              <a:pPr algn="l">
                <a:lnSpc>
                  <a:spcPts val="4459"/>
                </a:lnSpc>
              </a:pPr>
              <a:r>
                <a:rPr lang="en-US" sz="2787">
                  <a:solidFill>
                    <a:srgbClr val="2C2821"/>
                  </a:solidFill>
                  <a:latin typeface="Lora"/>
                  <a:ea typeface="Lora"/>
                  <a:cs typeface="Lora"/>
                  <a:sym typeface="Lora"/>
                </a:rPr>
                <a:t>Our image classifier is built on a convolutional backbone with residual connections, employing architectures such as ResNet and Xception. The model processes static images and detects subtle artifacts indicative of tampering—blurring, inconsistent textures, or illumination mismatches. Each image passes through convolutional blocks, a global average pooling layer, and dense layers with softmax activation for binary classification (real/fake). This pipeline provides a lightweight method for initial screening and filtering of suspected media. </a:t>
              </a: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4981153" cy="7341076"/>
            <a:chOff x="0" y="0"/>
            <a:chExt cx="19974871" cy="9788101"/>
          </a:xfrm>
        </p:grpSpPr>
        <p:sp>
          <p:nvSpPr>
            <p:cNvPr name="Freeform 10" id="10"/>
            <p:cNvSpPr/>
            <p:nvPr/>
          </p:nvSpPr>
          <p:spPr>
            <a:xfrm flipH="false" flipV="false" rot="0">
              <a:off x="0" y="0"/>
              <a:ext cx="19974871" cy="9788102"/>
            </a:xfrm>
            <a:custGeom>
              <a:avLst/>
              <a:gdLst/>
              <a:ahLst/>
              <a:cxnLst/>
              <a:rect r="r" b="b" t="t" l="l"/>
              <a:pathLst>
                <a:path h="9788102" w="19974871">
                  <a:moveTo>
                    <a:pt x="0" y="0"/>
                  </a:moveTo>
                  <a:lnTo>
                    <a:pt x="19974871" y="0"/>
                  </a:lnTo>
                  <a:lnTo>
                    <a:pt x="19974871" y="9788102"/>
                  </a:lnTo>
                  <a:lnTo>
                    <a:pt x="0" y="9788102"/>
                  </a:lnTo>
                  <a:close/>
                </a:path>
              </a:pathLst>
            </a:custGeom>
            <a:solidFill>
              <a:srgbClr val="000000">
                <a:alpha val="0"/>
              </a:srgbClr>
            </a:solidFill>
          </p:spPr>
        </p:sp>
        <p:sp>
          <p:nvSpPr>
            <p:cNvPr name="TextBox 11" id="11"/>
            <p:cNvSpPr txBox="true"/>
            <p:nvPr/>
          </p:nvSpPr>
          <p:spPr>
            <a:xfrm>
              <a:off x="0" y="-104775"/>
              <a:ext cx="19974871" cy="98928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C</a:t>
              </a:r>
              <a:r>
                <a:rPr lang="en-US" sz="2787" b="true">
                  <a:solidFill>
                    <a:srgbClr val="2C2821"/>
                  </a:solidFill>
                  <a:latin typeface="Lora Bold"/>
                  <a:ea typeface="Lora Bold"/>
                  <a:cs typeface="Lora Bold"/>
                  <a:sym typeface="Lora Bold"/>
                </a:rPr>
                <a:t>. Video-Based Temporal Modeling </a:t>
              </a:r>
            </a:p>
            <a:p>
              <a:pPr algn="l">
                <a:lnSpc>
                  <a:spcPts val="4459"/>
                </a:lnSpc>
              </a:pPr>
            </a:p>
            <a:p>
              <a:pPr algn="l">
                <a:lnSpc>
                  <a:spcPts val="4459"/>
                </a:lnSpc>
              </a:pPr>
              <a:r>
                <a:rPr lang="en-US" sz="2787">
                  <a:solidFill>
                    <a:srgbClr val="2C2821"/>
                  </a:solidFill>
                  <a:latin typeface="Lora"/>
                  <a:ea typeface="Lora"/>
                  <a:cs typeface="Lora"/>
                  <a:sym typeface="Lora"/>
                </a:rPr>
                <a:t>Aside from merely paying attention to individual frames, our end-to-end video processing pipeline introduces an exciting temporal modeling layer that significantly enhances our perception of motion dynamics. After careful passage of each frame through a Convolutional Neural Network (CNN), including the highly acclaimed Xception model, we then take the feature embeddings that we derive and sequentially aggregate them as meaningful sequences. These meticulously crafted sequences are then processed through a Long Short-Term Memory (LSTM) network that is especially good at detecting inter-frame motion inconsistencies—a telltale feature common in most deepfake videos. This model puts strong emphasis on facial landmark dynamics and motion consistency and performs well against high-quality forgeries where temporal coherence is missing but spatial abnormalities are minimized.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EDE6"/>
        </a:solidFill>
      </p:bgPr>
    </p:bg>
    <p:spTree>
      <p:nvGrpSpPr>
        <p:cNvPr id="1" name=""/>
        <p:cNvGrpSpPr/>
        <p:nvPr/>
      </p:nvGrpSpPr>
      <p:grpSpPr>
        <a:xfrm>
          <a:off x="0" y="0"/>
          <a:ext cx="0" cy="0"/>
          <a:chOff x="0" y="0"/>
          <a:chExt cx="0" cy="0"/>
        </a:xfrm>
      </p:grpSpPr>
      <p:sp>
        <p:nvSpPr>
          <p:cNvPr name="Freeform 2" id="2"/>
          <p:cNvSpPr/>
          <p:nvPr/>
        </p:nvSpPr>
        <p:spPr>
          <a:xfrm flipH="false" flipV="false" rot="0">
            <a:off x="2558767" y="237502"/>
            <a:ext cx="13170466" cy="9811997"/>
          </a:xfrm>
          <a:custGeom>
            <a:avLst/>
            <a:gdLst/>
            <a:ahLst/>
            <a:cxnLst/>
            <a:rect r="r" b="b" t="t" l="l"/>
            <a:pathLst>
              <a:path h="9811997" w="13170466">
                <a:moveTo>
                  <a:pt x="0" y="0"/>
                </a:moveTo>
                <a:lnTo>
                  <a:pt x="13170466" y="0"/>
                </a:lnTo>
                <a:lnTo>
                  <a:pt x="13170466" y="9811996"/>
                </a:lnTo>
                <a:lnTo>
                  <a:pt x="0" y="9811996"/>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Bold"/>
                  <a:ea typeface="Alice Bold"/>
                  <a:cs typeface="Alice Bold"/>
                  <a:sym typeface="Alice Bold"/>
                </a:rPr>
                <a:t>Output Interpretation and Evaluation </a:t>
              </a:r>
            </a:p>
          </p:txBody>
        </p:sp>
      </p:grpSp>
      <p:grpSp>
        <p:nvGrpSpPr>
          <p:cNvPr name="Group 9" id="9"/>
          <p:cNvGrpSpPr/>
          <p:nvPr/>
        </p:nvGrpSpPr>
        <p:grpSpPr>
          <a:xfrm rot="0">
            <a:off x="1055043" y="2102049"/>
            <a:ext cx="14981153" cy="4684871"/>
            <a:chOff x="0" y="0"/>
            <a:chExt cx="19974871" cy="6246495"/>
          </a:xfrm>
        </p:grpSpPr>
        <p:sp>
          <p:nvSpPr>
            <p:cNvPr name="Freeform 10" id="10"/>
            <p:cNvSpPr/>
            <p:nvPr/>
          </p:nvSpPr>
          <p:spPr>
            <a:xfrm flipH="false" flipV="false" rot="0">
              <a:off x="0" y="0"/>
              <a:ext cx="19974871" cy="6246495"/>
            </a:xfrm>
            <a:custGeom>
              <a:avLst/>
              <a:gdLst/>
              <a:ahLst/>
              <a:cxnLst/>
              <a:rect r="r" b="b" t="t" l="l"/>
              <a:pathLst>
                <a:path h="6246495" w="19974871">
                  <a:moveTo>
                    <a:pt x="0" y="0"/>
                  </a:moveTo>
                  <a:lnTo>
                    <a:pt x="19974871" y="0"/>
                  </a:lnTo>
                  <a:lnTo>
                    <a:pt x="19974871" y="6246495"/>
                  </a:lnTo>
                  <a:lnTo>
                    <a:pt x="0" y="6246495"/>
                  </a:lnTo>
                  <a:close/>
                </a:path>
              </a:pathLst>
            </a:custGeom>
            <a:solidFill>
              <a:srgbClr val="000000">
                <a:alpha val="0"/>
              </a:srgbClr>
            </a:solidFill>
          </p:spPr>
        </p:sp>
        <p:sp>
          <p:nvSpPr>
            <p:cNvPr name="TextBox 11" id="11"/>
            <p:cNvSpPr txBox="true"/>
            <p:nvPr/>
          </p:nvSpPr>
          <p:spPr>
            <a:xfrm>
              <a:off x="0" y="-114300"/>
              <a:ext cx="19974871" cy="6360795"/>
            </a:xfrm>
            <a:prstGeom prst="rect">
              <a:avLst/>
            </a:prstGeom>
          </p:spPr>
          <p:txBody>
            <a:bodyPr anchor="t" rtlCol="false" tIns="0" lIns="0" bIns="0" rIns="0"/>
            <a:lstStyle/>
            <a:p>
              <a:pPr algn="l">
                <a:lnSpc>
                  <a:spcPts val="4619"/>
                </a:lnSpc>
              </a:pPr>
              <a:r>
                <a:rPr lang="en-US" sz="2887">
                  <a:solidFill>
                    <a:srgbClr val="2C2821"/>
                  </a:solidFill>
                  <a:latin typeface="Lora"/>
                  <a:ea typeface="Lora"/>
                  <a:cs typeface="Lora"/>
                  <a:sym typeface="Lora"/>
                </a:rPr>
                <a:t>To perform our evaluation, we used a variety of metrics such as accuracy, precision, recall, F1-score, and the ROC-AUC score. Our classification output is given as a softmax probability distribution, which actually represents the model's confidence in its predictions. To visualize the predicted labels, we superimposed them over the frames with color-coded masks, where red predicted fakeness and blue for ground truth. In order to aid in visualization of performance, confusion matrices and ROC curves were produced. The highest performing model achieved a test set accuracy of 94.7% for video-based detection, greater than the static analysis alone by over 3%. </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2DE"/>
        </a:solidFill>
      </p:bgPr>
    </p:bg>
    <p:spTree>
      <p:nvGrpSpPr>
        <p:cNvPr id="1" name=""/>
        <p:cNvGrpSpPr/>
        <p:nvPr/>
      </p:nvGrpSpPr>
      <p:grpSpPr>
        <a:xfrm>
          <a:off x="0" y="0"/>
          <a:ext cx="0" cy="0"/>
          <a:chOff x="0" y="0"/>
          <a:chExt cx="0" cy="0"/>
        </a:xfrm>
      </p:grpSpPr>
      <p:sp>
        <p:nvSpPr>
          <p:cNvPr name="Freeform 2" id="2"/>
          <p:cNvSpPr/>
          <p:nvPr/>
        </p:nvSpPr>
        <p:spPr>
          <a:xfrm flipH="false" flipV="false" rot="0">
            <a:off x="2636387" y="645112"/>
            <a:ext cx="13015227" cy="8996775"/>
          </a:xfrm>
          <a:custGeom>
            <a:avLst/>
            <a:gdLst/>
            <a:ahLst/>
            <a:cxnLst/>
            <a:rect r="r" b="b" t="t" l="l"/>
            <a:pathLst>
              <a:path h="8996775" w="13015227">
                <a:moveTo>
                  <a:pt x="0" y="0"/>
                </a:moveTo>
                <a:lnTo>
                  <a:pt x="13015226" y="0"/>
                </a:lnTo>
                <a:lnTo>
                  <a:pt x="13015226" y="8996776"/>
                </a:lnTo>
                <a:lnTo>
                  <a:pt x="0" y="8996776"/>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DAGeqyBCENg</dc:identifier>
  <dcterms:modified xsi:type="dcterms:W3CDTF">2011-08-01T06:04:30Z</dcterms:modified>
  <cp:revision>1</cp:revision>
  <dc:title>Presentation Deepfake detection</dc:title>
</cp:coreProperties>
</file>