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 id="2147483749" r:id="rId2"/>
    <p:sldMasterId id="2147483724" r:id="rId3"/>
    <p:sldMasterId id="2147483746" r:id="rId4"/>
  </p:sldMasterIdLst>
  <p:notesMasterIdLst>
    <p:notesMasterId r:id="rId11"/>
  </p:notesMasterIdLst>
  <p:handoutMasterIdLst>
    <p:handoutMasterId r:id="rId12"/>
  </p:handoutMasterIdLst>
  <p:sldIdLst>
    <p:sldId id="294" r:id="rId5"/>
    <p:sldId id="299" r:id="rId6"/>
    <p:sldId id="300" r:id="rId7"/>
    <p:sldId id="301" r:id="rId8"/>
    <p:sldId id="302" r:id="rId9"/>
    <p:sldId id="280" r:id="rId1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8BC"/>
    <a:srgbClr val="000000"/>
    <a:srgbClr val="FF00FF"/>
    <a:srgbClr val="00578B"/>
    <a:srgbClr val="2774AE"/>
    <a:srgbClr val="DBE7F5"/>
    <a:srgbClr val="FFD100"/>
    <a:srgbClr val="898989"/>
    <a:srgbClr val="58595B"/>
    <a:srgbClr val="D2D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6"/>
    <p:restoredTop sz="94663"/>
  </p:normalViewPr>
  <p:slideViewPr>
    <p:cSldViewPr snapToGrid="0" snapToObjects="1">
      <p:cViewPr varScale="1">
        <p:scale>
          <a:sx n="105" d="100"/>
          <a:sy n="105" d="100"/>
        </p:scale>
        <p:origin x="192" y="600"/>
      </p:cViewPr>
      <p:guideLst/>
    </p:cSldViewPr>
  </p:slideViewPr>
  <p:notesTextViewPr>
    <p:cViewPr>
      <p:scale>
        <a:sx n="1" d="1"/>
        <a:sy n="1" d="1"/>
      </p:scale>
      <p:origin x="0" y="0"/>
    </p:cViewPr>
  </p:notesTextViewPr>
  <p:notesViewPr>
    <p:cSldViewPr snapToGrid="0" snapToObjects="1" showGuides="1">
      <p:cViewPr varScale="1">
        <p:scale>
          <a:sx n="141" d="100"/>
          <a:sy n="141" d="100"/>
        </p:scale>
        <p:origin x="451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B19DFF-3DA7-494A-B9CA-E379C5E95C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B7B050-3277-594A-8B54-BFCDACD4B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1B0C7-8C7C-9B4B-A0AE-18A84AC299C3}" type="datetimeFigureOut">
              <a:rPr lang="en-US" smtClean="0"/>
              <a:t>11/5/19</a:t>
            </a:fld>
            <a:endParaRPr lang="en-US"/>
          </a:p>
        </p:txBody>
      </p:sp>
      <p:sp>
        <p:nvSpPr>
          <p:cNvPr id="4" name="Footer Placeholder 3">
            <a:extLst>
              <a:ext uri="{FF2B5EF4-FFF2-40B4-BE49-F238E27FC236}">
                <a16:creationId xmlns:a16="http://schemas.microsoft.com/office/drawing/2014/main" id="{AB379A36-522B-064D-A598-55FC21A01E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467B93-28EF-074C-894E-BCFD2841E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7298D-305E-5C45-8175-7CA456955D79}" type="slidenum">
              <a:rPr lang="en-US" smtClean="0"/>
              <a:t>‹#›</a:t>
            </a:fld>
            <a:endParaRPr lang="en-US"/>
          </a:p>
        </p:txBody>
      </p:sp>
    </p:spTree>
    <p:extLst>
      <p:ext uri="{BB962C8B-B14F-4D97-AF65-F5344CB8AC3E}">
        <p14:creationId xmlns:p14="http://schemas.microsoft.com/office/powerpoint/2010/main" val="349790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300ED-965C-BB42-AB66-E65F4D773755}"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8B67B-6986-4C4D-9BFF-F0FAE7240B0F}" type="slidenum">
              <a:rPr lang="en-US" smtClean="0"/>
              <a:t>‹#›</a:t>
            </a:fld>
            <a:endParaRPr lang="en-US"/>
          </a:p>
        </p:txBody>
      </p:sp>
    </p:spTree>
    <p:extLst>
      <p:ext uri="{BB962C8B-B14F-4D97-AF65-F5344CB8AC3E}">
        <p14:creationId xmlns:p14="http://schemas.microsoft.com/office/powerpoint/2010/main" val="177308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4480560"/>
            <a:ext cx="1188720"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4663440"/>
            <a:ext cx="1624612"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1645920"/>
            <a:ext cx="3383280" cy="9144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442002"/>
            <a:ext cx="5759450" cy="370101"/>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3239110"/>
            <a:ext cx="5867974" cy="34341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3642860"/>
            <a:ext cx="5468728" cy="364668"/>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4050407"/>
            <a:ext cx="5468728" cy="735906"/>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4842153"/>
            <a:ext cx="5468728" cy="228205"/>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195341"/>
            <a:ext cx="8113776" cy="501356"/>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Big Data Solutions for Bruin Widgets</a:t>
            </a:r>
          </a:p>
        </p:txBody>
      </p:sp>
    </p:spTree>
    <p:extLst>
      <p:ext uri="{BB962C8B-B14F-4D97-AF65-F5344CB8AC3E}">
        <p14:creationId xmlns:p14="http://schemas.microsoft.com/office/powerpoint/2010/main" val="3577556916"/>
      </p:ext>
    </p:extLst>
  </p:cSld>
  <p:clrMapOvr>
    <a:masterClrMapping/>
  </p:clrMapOvr>
  <p:extLst>
    <p:ext uri="{DCECCB84-F9BA-43D5-87BE-67443E8EF086}">
      <p15:sldGuideLst xmlns:p15="http://schemas.microsoft.com/office/powerpoint/2012/main">
        <p15:guide id="1" orient="horz" pos="444" userDrawn="1">
          <p15:clr>
            <a:srgbClr val="FBAE40"/>
          </p15:clr>
        </p15:guide>
        <p15:guide id="2" orient="horz" pos="276" userDrawn="1">
          <p15:clr>
            <a:srgbClr val="FBAE40"/>
          </p15:clr>
        </p15:guide>
        <p15:guide id="3" pos="4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298216496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1"/>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256032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33925834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463040"/>
            <a:ext cx="3383280" cy="219456"/>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16582681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463040"/>
            <a:ext cx="6400800" cy="310896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dirty="0"/>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8" y="146304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23586406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828800"/>
            <a:ext cx="3840478" cy="1205209"/>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463040"/>
            <a:ext cx="3840479"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dirty="0"/>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33340117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182880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46304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8428812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6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2" y="146685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0" y="356997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09528701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4297680" y="4754880"/>
            <a:ext cx="2057400" cy="381643"/>
          </a:xfrm>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58"/>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0336894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93192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463040"/>
            <a:ext cx="7772400" cy="2423160"/>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147908679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463040"/>
            <a:ext cx="548640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26211458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6098214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828799"/>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463040"/>
            <a:ext cx="2743200"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463040"/>
            <a:ext cx="5029200" cy="283464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421468552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4764024"/>
            <a:ext cx="2057400" cy="365760"/>
          </a:xfrm>
          <a:prstGeom prst="rect">
            <a:avLst/>
          </a:prstGeom>
        </p:spPr>
        <p:txBody>
          <a:bodyPr/>
          <a:lstStyle/>
          <a:p>
            <a:r>
              <a:rPr lang="en-US"/>
              <a:t>October 16, 2019</a:t>
            </a:r>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4764024"/>
            <a:ext cx="457200" cy="36576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1371600"/>
            <a:ext cx="6400800" cy="1665071"/>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4915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7839710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21522596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4480560"/>
            <a:ext cx="1188720"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4663440"/>
            <a:ext cx="1624612"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1645920"/>
            <a:ext cx="3383280" cy="9144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442002"/>
            <a:ext cx="5759450" cy="370101"/>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3239110"/>
            <a:ext cx="5867974" cy="34341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3642860"/>
            <a:ext cx="5468728" cy="364668"/>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4050407"/>
            <a:ext cx="5468728" cy="735906"/>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4842153"/>
            <a:ext cx="5468728" cy="228205"/>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195341"/>
            <a:ext cx="8113776" cy="501356"/>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Big Data Solutions for Bruin Widgets</a:t>
            </a:r>
          </a:p>
        </p:txBody>
      </p:sp>
    </p:spTree>
    <p:extLst>
      <p:ext uri="{BB962C8B-B14F-4D97-AF65-F5344CB8AC3E}">
        <p14:creationId xmlns:p14="http://schemas.microsoft.com/office/powerpoint/2010/main" val="1109693424"/>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197144357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63274591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1031773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34202480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Adidas Data Challenge</a:t>
            </a:r>
          </a:p>
        </p:txBody>
      </p:sp>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65760" y="175759"/>
            <a:ext cx="423229" cy="136525"/>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8A4D65D6-0FE8-A44D-976B-79BD54D4007E}"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November 6, 2019</a:t>
            </a:r>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930948"/>
            <a:ext cx="8150352" cy="501356"/>
          </a:xfrm>
          <a:prstGeom prst="rect">
            <a:avLst/>
          </a:prstGeom>
        </p:spPr>
        <p:txBody>
          <a:bodyPr vert="horz" wrap="square" lIns="0" tIns="0" rIns="0" bIns="0" rtlCol="0" anchor="b" anchorCtr="0">
            <a:spAutoFit/>
          </a:bodyPr>
          <a:lstStyle/>
          <a:p>
            <a:r>
              <a:rPr lang="en-US" dirty="0"/>
              <a:t>Adidas Data Challenge</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590430"/>
      </p:ext>
    </p:extLst>
  </p:cSld>
  <p:clrMap bg1="lt1" tx1="dk1" bg2="lt2" tx2="dk2" accent1="accent1" accent2="accent2" accent3="accent3" accent4="accent4" accent5="accent5" accent6="accent6" hlink="hlink" folHlink="folHlink"/>
  <p:sldLayoutIdLst>
    <p:sldLayoutId id="2147483745" r:id="rId1"/>
    <p:sldLayoutId id="2147483744" r:id="rId2"/>
    <p:sldLayoutId id="2147483723" r:id="rId3"/>
    <p:sldLayoutId id="2147483743" r:id="rId4"/>
  </p:sldLayoutIdLst>
  <p:hf hdr="0" dt="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Adidas Data Challenge</a:t>
            </a:r>
          </a:p>
        </p:txBody>
      </p:sp>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65760" y="175759"/>
            <a:ext cx="423229" cy="136525"/>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8A4D65D6-0FE8-A44D-976B-79BD54D4007E}"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November 6, 2019</a:t>
            </a:r>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930948"/>
            <a:ext cx="8150352" cy="501356"/>
          </a:xfrm>
          <a:prstGeom prst="rect">
            <a:avLst/>
          </a:prstGeom>
        </p:spPr>
        <p:txBody>
          <a:bodyPr vert="horz" wrap="square" lIns="0" tIns="0" rIns="0" bIns="0" rtlCol="0" anchor="b" anchorCtr="0">
            <a:spAutoFit/>
          </a:bodyPr>
          <a:lstStyle/>
          <a:p>
            <a:r>
              <a:rPr lang="en-US" dirty="0"/>
              <a:t>Adidas Data Challenge</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037343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Lst>
  <p:hf hdr="0" dt="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103074"/>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640080"/>
            <a:ext cx="7772400" cy="393192"/>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475488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r>
              <a:rPr lang="en-US" dirty="0"/>
              <a:t>November 6, 2019</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4754880"/>
            <a:ext cx="457200" cy="36576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userDrawn="1"/>
        </p:nvSpPr>
        <p:spPr>
          <a:xfrm>
            <a:off x="0" y="0"/>
            <a:ext cx="9144000" cy="4572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partment name placeholder">
            <a:extLst>
              <a:ext uri="{FF2B5EF4-FFF2-40B4-BE49-F238E27FC236}">
                <a16:creationId xmlns:a16="http://schemas.microsoft.com/office/drawing/2014/main" id="{41828359-8F80-E846-BC68-9046475E0D05}"/>
              </a:ext>
            </a:extLst>
          </p:cNvPr>
          <p:cNvSpPr txBox="1"/>
          <p:nvPr userDrawn="1"/>
        </p:nvSpPr>
        <p:spPr>
          <a:xfrm>
            <a:off x="6583680" y="210312"/>
            <a:ext cx="2295144"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2" name="Logo">
            <a:extLst>
              <a:ext uri="{FF2B5EF4-FFF2-40B4-BE49-F238E27FC236}">
                <a16:creationId xmlns:a16="http://schemas.microsoft.com/office/drawing/2014/main" id="{6E1D559F-4EF1-6E45-B5D7-15C84F808AAA}"/>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365760" y="175759"/>
            <a:ext cx="423229" cy="136525"/>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2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rgbClr val="898989"/>
                </a:solidFill>
                <a:latin typeface="Helvetica Regular" pitchFamily="2" charset="0"/>
              </a:rPr>
              <a:t>Adidas Data Challenge</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463040"/>
            <a:ext cx="7315200" cy="11757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59918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41" r:id="rId10"/>
    <p:sldLayoutId id="2147483738" r:id="rId11"/>
  </p:sldLayoutIdLst>
  <p:hf hdr="0" dt="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userDrawn="1"/>
        </p:nvSpPr>
        <p:spPr>
          <a:xfrm>
            <a:off x="0" y="0"/>
            <a:ext cx="9144000" cy="51435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 name="gradient">
            <a:extLst>
              <a:ext uri="{FF2B5EF4-FFF2-40B4-BE49-F238E27FC236}">
                <a16:creationId xmlns:a16="http://schemas.microsoft.com/office/drawing/2014/main" id="{7C5494A1-EAF6-FE40-8442-13FDACD4A804}"/>
              </a:ext>
            </a:extLst>
          </p:cNvPr>
          <p:cNvSpPr/>
          <p:nvPr userDrawn="1"/>
        </p:nvSpPr>
        <p:spPr>
          <a:xfrm>
            <a:off x="0" y="0"/>
            <a:ext cx="9144000" cy="5148072"/>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Adidas Data Challenge</a:t>
            </a:r>
          </a:p>
        </p:txBody>
      </p:sp>
      <p:sp>
        <p:nvSpPr>
          <p:cNvPr id="15" name="Department name placeholder">
            <a:extLst>
              <a:ext uri="{FF2B5EF4-FFF2-40B4-BE49-F238E27FC236}">
                <a16:creationId xmlns:a16="http://schemas.microsoft.com/office/drawing/2014/main" id="{1F7F76C6-7E2A-5149-B69D-8B0273641DA8}"/>
              </a:ext>
            </a:extLst>
          </p:cNvPr>
          <p:cNvSpPr txBox="1"/>
          <p:nvPr userDrawn="1"/>
        </p:nvSpPr>
        <p:spPr>
          <a:xfrm>
            <a:off x="6583680" y="207926"/>
            <a:ext cx="2295144" cy="132344"/>
          </a:xfrm>
          <a:prstGeom prst="rect">
            <a:avLst/>
          </a:prstGeom>
          <a:noFill/>
        </p:spPr>
        <p:txBody>
          <a:bodyPr wrap="square" lIns="91440" tIns="4572" rIns="0" bIns="4572" rtlCol="0">
            <a:spAutoFit/>
          </a:bodyPr>
          <a:lstStyle/>
          <a:p>
            <a:pPr algn="r"/>
            <a:r>
              <a:rPr lang="en-US" sz="800" dirty="0">
                <a:solidFill>
                  <a:srgbClr val="FFFFFF"/>
                </a:solidFill>
              </a:rPr>
              <a:t>Anderson School of Management</a:t>
            </a:r>
          </a:p>
        </p:txBody>
      </p:sp>
      <p:pic>
        <p:nvPicPr>
          <p:cNvPr id="18" name="Logo">
            <a:extLst>
              <a:ext uri="{FF2B5EF4-FFF2-40B4-BE49-F238E27FC236}">
                <a16:creationId xmlns:a16="http://schemas.microsoft.com/office/drawing/2014/main" id="{A818A722-854C-4B41-BBFB-C5D9429A16F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5760" y="175759"/>
            <a:ext cx="423229" cy="136525"/>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4759093"/>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November 6, 2019</a:t>
            </a:r>
          </a:p>
        </p:txBody>
      </p:sp>
    </p:spTree>
    <p:extLst>
      <p:ext uri="{BB962C8B-B14F-4D97-AF65-F5344CB8AC3E}">
        <p14:creationId xmlns:p14="http://schemas.microsoft.com/office/powerpoint/2010/main" val="3275588001"/>
      </p:ext>
    </p:extLst>
  </p:cSld>
  <p:clrMap bg1="lt1" tx1="dk1" bg2="lt2" tx2="dk2" accent1="accent1" accent2="accent2" accent3="accent3" accent4="accent4" accent5="accent5" accent6="accent6" hlink="hlink" folHlink="folHlink"/>
  <p:sldLayoutIdLst>
    <p:sldLayoutId id="2147483748" r:id="rId1"/>
  </p:sldLayoutIdLst>
  <p:hf hdr="0" dt="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DC4062D4-5986-9F41-AD24-134D18D87DC8}"/>
              </a:ext>
            </a:extLst>
          </p:cNvPr>
          <p:cNvSpPr>
            <a:spLocks noGrp="1"/>
          </p:cNvSpPr>
          <p:nvPr>
            <p:ph sz="quarter" idx="24"/>
          </p:nvPr>
        </p:nvSpPr>
        <p:spPr>
          <a:xfrm>
            <a:off x="640078" y="4664338"/>
            <a:ext cx="6112314" cy="166199"/>
          </a:xfrm>
        </p:spPr>
        <p:txBody>
          <a:bodyPr/>
          <a:lstStyle/>
          <a:p>
            <a:r>
              <a:rPr lang="en-US" dirty="0"/>
              <a:t>Raffi Sahakyan, ,</a:t>
            </a:r>
            <a:r>
              <a:rPr lang="en-US" dirty="0" err="1"/>
              <a:t>Ezhilvel</a:t>
            </a:r>
            <a:r>
              <a:rPr lang="en-US" dirty="0"/>
              <a:t> Malar </a:t>
            </a:r>
            <a:r>
              <a:rPr lang="en-US" dirty="0" err="1"/>
              <a:t>Elangovan</a:t>
            </a:r>
            <a:r>
              <a:rPr lang="en-US" dirty="0"/>
              <a:t>, Sharad Jain, Pranay Singla, Marina Makarova </a:t>
            </a:r>
          </a:p>
        </p:txBody>
      </p:sp>
      <p:sp>
        <p:nvSpPr>
          <p:cNvPr id="46" name="Text Placeholder 45">
            <a:extLst>
              <a:ext uri="{FF2B5EF4-FFF2-40B4-BE49-F238E27FC236}">
                <a16:creationId xmlns:a16="http://schemas.microsoft.com/office/drawing/2014/main" id="{298DBC73-D254-7743-90B1-2EFD263248B8}"/>
              </a:ext>
            </a:extLst>
          </p:cNvPr>
          <p:cNvSpPr>
            <a:spLocks noGrp="1"/>
          </p:cNvSpPr>
          <p:nvPr>
            <p:ph type="body" sz="quarter" idx="32"/>
          </p:nvPr>
        </p:nvSpPr>
        <p:spPr>
          <a:xfrm>
            <a:off x="640079" y="2196720"/>
            <a:ext cx="8075904" cy="498598"/>
          </a:xfrm>
        </p:spPr>
        <p:txBody>
          <a:bodyPr/>
          <a:lstStyle/>
          <a:p>
            <a:r>
              <a:rPr lang="en-US" dirty="0"/>
              <a:t>Adidas Data Challenge</a:t>
            </a:r>
          </a:p>
        </p:txBody>
      </p:sp>
      <p:pic>
        <p:nvPicPr>
          <p:cNvPr id="11" name="Content Placeholder 10">
            <a:extLst>
              <a:ext uri="{FF2B5EF4-FFF2-40B4-BE49-F238E27FC236}">
                <a16:creationId xmlns:a16="http://schemas.microsoft.com/office/drawing/2014/main" id="{82AFC681-1735-DA4D-8275-5EC50C6A652C}"/>
              </a:ext>
            </a:extLst>
          </p:cNvPr>
          <p:cNvPicPr>
            <a:picLocks noGrp="1" noChangeAspect="1"/>
          </p:cNvPicPr>
          <p:nvPr>
            <p:ph sz="quarter" idx="23"/>
          </p:nvPr>
        </p:nvPicPr>
        <p:blipFill>
          <a:blip r:embed="rId2"/>
          <a:stretch>
            <a:fillRect/>
          </a:stretch>
        </p:blipFill>
        <p:spPr>
          <a:xfrm>
            <a:off x="640078" y="345630"/>
            <a:ext cx="3048288" cy="636864"/>
          </a:xfrm>
        </p:spPr>
      </p:pic>
    </p:spTree>
    <p:extLst>
      <p:ext uri="{BB962C8B-B14F-4D97-AF65-F5344CB8AC3E}">
        <p14:creationId xmlns:p14="http://schemas.microsoft.com/office/powerpoint/2010/main" val="5603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Super scale project goal</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28920"/>
            <a:ext cx="7772400" cy="33425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Unify the sizing scales and help customers find best fit</a:t>
            </a:r>
          </a:p>
        </p:txBody>
      </p:sp>
      <p:pic>
        <p:nvPicPr>
          <p:cNvPr id="8" name="Picture 7" descr="A person with collar shirt&#10;&#10;Description automatically generated">
            <a:extLst>
              <a:ext uri="{FF2B5EF4-FFF2-40B4-BE49-F238E27FC236}">
                <a16:creationId xmlns:a16="http://schemas.microsoft.com/office/drawing/2014/main" id="{394B330E-E572-4D71-B879-D6A4B9F8CE19}"/>
              </a:ext>
            </a:extLst>
          </p:cNvPr>
          <p:cNvPicPr>
            <a:picLocks noChangeAspect="1"/>
          </p:cNvPicPr>
          <p:nvPr/>
        </p:nvPicPr>
        <p:blipFill>
          <a:blip r:embed="rId2"/>
          <a:stretch>
            <a:fillRect/>
          </a:stretch>
        </p:blipFill>
        <p:spPr>
          <a:xfrm>
            <a:off x="879541" y="2443471"/>
            <a:ext cx="1132705" cy="1200747"/>
          </a:xfrm>
          <a:prstGeom prst="rect">
            <a:avLst/>
          </a:prstGeom>
        </p:spPr>
      </p:pic>
      <p:sp>
        <p:nvSpPr>
          <p:cNvPr id="11" name="Isosceles Triangle 10">
            <a:extLst>
              <a:ext uri="{FF2B5EF4-FFF2-40B4-BE49-F238E27FC236}">
                <a16:creationId xmlns:a16="http://schemas.microsoft.com/office/drawing/2014/main" id="{6B342564-E43E-4FBD-95A2-13822F40BF9B}"/>
              </a:ext>
            </a:extLst>
          </p:cNvPr>
          <p:cNvSpPr/>
          <p:nvPr/>
        </p:nvSpPr>
        <p:spPr>
          <a:xfrm rot="5400000">
            <a:off x="1696877" y="3217667"/>
            <a:ext cx="2265997" cy="2990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8044445-38A6-4066-88AC-1647D2C0F406}"/>
              </a:ext>
            </a:extLst>
          </p:cNvPr>
          <p:cNvSpPr/>
          <p:nvPr/>
        </p:nvSpPr>
        <p:spPr>
          <a:xfrm rot="5400000">
            <a:off x="4714397" y="3217667"/>
            <a:ext cx="2265997" cy="2990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5578B7-B232-4C2D-89E2-6C7A9D703D2A}"/>
              </a:ext>
            </a:extLst>
          </p:cNvPr>
          <p:cNvSpPr txBox="1"/>
          <p:nvPr/>
        </p:nvSpPr>
        <p:spPr>
          <a:xfrm>
            <a:off x="3416615" y="3740061"/>
            <a:ext cx="1844040" cy="923330"/>
          </a:xfrm>
          <a:prstGeom prst="rect">
            <a:avLst/>
          </a:prstGeom>
          <a:noFill/>
        </p:spPr>
        <p:txBody>
          <a:bodyPr wrap="square" rtlCol="0">
            <a:spAutoFit/>
          </a:bodyPr>
          <a:lstStyle/>
          <a:p>
            <a:pPr algn="ctr"/>
            <a:r>
              <a:rPr lang="en-US" b="1" dirty="0"/>
              <a:t>Target dimensions: </a:t>
            </a:r>
          </a:p>
          <a:p>
            <a:pPr algn="ctr"/>
            <a:r>
              <a:rPr lang="en-US" dirty="0"/>
              <a:t>14 measurements were selected for modeling</a:t>
            </a:r>
          </a:p>
        </p:txBody>
      </p:sp>
      <p:sp>
        <p:nvSpPr>
          <p:cNvPr id="29" name="TextBox 28">
            <a:extLst>
              <a:ext uri="{FF2B5EF4-FFF2-40B4-BE49-F238E27FC236}">
                <a16:creationId xmlns:a16="http://schemas.microsoft.com/office/drawing/2014/main" id="{C57F32F1-0C3F-4496-9F56-8B17432D36FA}"/>
              </a:ext>
            </a:extLst>
          </p:cNvPr>
          <p:cNvSpPr txBox="1"/>
          <p:nvPr/>
        </p:nvSpPr>
        <p:spPr>
          <a:xfrm>
            <a:off x="6030995" y="3740061"/>
            <a:ext cx="2598746" cy="507831"/>
          </a:xfrm>
          <a:prstGeom prst="rect">
            <a:avLst/>
          </a:prstGeom>
          <a:noFill/>
        </p:spPr>
        <p:txBody>
          <a:bodyPr wrap="square" rtlCol="0">
            <a:spAutoFit/>
          </a:bodyPr>
          <a:lstStyle/>
          <a:p>
            <a:pPr algn="ctr"/>
            <a:r>
              <a:rPr lang="en-US" b="1" dirty="0"/>
              <a:t>Methodology:</a:t>
            </a:r>
          </a:p>
          <a:p>
            <a:pPr algn="ctr"/>
            <a:r>
              <a:rPr lang="en-US" dirty="0"/>
              <a:t>Clustering and Optimization</a:t>
            </a:r>
          </a:p>
        </p:txBody>
      </p:sp>
      <p:sp>
        <p:nvSpPr>
          <p:cNvPr id="30" name="TextBox 29">
            <a:extLst>
              <a:ext uri="{FF2B5EF4-FFF2-40B4-BE49-F238E27FC236}">
                <a16:creationId xmlns:a16="http://schemas.microsoft.com/office/drawing/2014/main" id="{E32991BA-C9AA-4DF4-9979-F29FFB0FC028}"/>
              </a:ext>
            </a:extLst>
          </p:cNvPr>
          <p:cNvSpPr txBox="1"/>
          <p:nvPr/>
        </p:nvSpPr>
        <p:spPr>
          <a:xfrm>
            <a:off x="523873" y="3740061"/>
            <a:ext cx="1844040" cy="507831"/>
          </a:xfrm>
          <a:prstGeom prst="rect">
            <a:avLst/>
          </a:prstGeom>
          <a:noFill/>
        </p:spPr>
        <p:txBody>
          <a:bodyPr wrap="square" rtlCol="0">
            <a:spAutoFit/>
          </a:bodyPr>
          <a:lstStyle/>
          <a:p>
            <a:pPr algn="ctr"/>
            <a:r>
              <a:rPr lang="en-US" b="1" dirty="0"/>
              <a:t>Target product: </a:t>
            </a:r>
          </a:p>
          <a:p>
            <a:pPr algn="ctr"/>
            <a:r>
              <a:rPr lang="en-US" dirty="0"/>
              <a:t>Adult male t-shirt</a:t>
            </a:r>
          </a:p>
        </p:txBody>
      </p:sp>
      <p:pic>
        <p:nvPicPr>
          <p:cNvPr id="19" name="Graphic 18" descr="Ruler">
            <a:extLst>
              <a:ext uri="{FF2B5EF4-FFF2-40B4-BE49-F238E27FC236}">
                <a16:creationId xmlns:a16="http://schemas.microsoft.com/office/drawing/2014/main" id="{95E9D6EA-7D23-4B81-B7C9-4C85AF6CF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1435" y="2462883"/>
            <a:ext cx="914400" cy="914400"/>
          </a:xfrm>
          <a:prstGeom prst="rect">
            <a:avLst/>
          </a:prstGeom>
        </p:spPr>
      </p:pic>
      <p:pic>
        <p:nvPicPr>
          <p:cNvPr id="31" name="Graphic 30" descr="Group of men">
            <a:extLst>
              <a:ext uri="{FF2B5EF4-FFF2-40B4-BE49-F238E27FC236}">
                <a16:creationId xmlns:a16="http://schemas.microsoft.com/office/drawing/2014/main" id="{116FDB2B-882C-40A3-B4C7-A5D45E126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09078" y="2490144"/>
            <a:ext cx="569340" cy="569340"/>
          </a:xfrm>
          <a:prstGeom prst="rect">
            <a:avLst/>
          </a:prstGeom>
        </p:spPr>
      </p:pic>
      <p:pic>
        <p:nvPicPr>
          <p:cNvPr id="32" name="Graphic 31" descr="Group of men">
            <a:extLst>
              <a:ext uri="{FF2B5EF4-FFF2-40B4-BE49-F238E27FC236}">
                <a16:creationId xmlns:a16="http://schemas.microsoft.com/office/drawing/2014/main" id="{A75A1189-58A9-41EF-99BF-624E711DB3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45698" y="3074878"/>
            <a:ext cx="569340" cy="569340"/>
          </a:xfrm>
          <a:prstGeom prst="rect">
            <a:avLst/>
          </a:prstGeom>
        </p:spPr>
      </p:pic>
      <p:pic>
        <p:nvPicPr>
          <p:cNvPr id="33" name="Graphic 32" descr="Group of men">
            <a:extLst>
              <a:ext uri="{FF2B5EF4-FFF2-40B4-BE49-F238E27FC236}">
                <a16:creationId xmlns:a16="http://schemas.microsoft.com/office/drawing/2014/main" id="{FD2FCD51-1BD1-4399-8F58-BA1BD94A30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73721" y="2505538"/>
            <a:ext cx="569340" cy="569340"/>
          </a:xfrm>
          <a:prstGeom prst="rect">
            <a:avLst/>
          </a:prstGeom>
        </p:spPr>
      </p:pic>
    </p:spTree>
    <p:extLst>
      <p:ext uri="{BB962C8B-B14F-4D97-AF65-F5344CB8AC3E}">
        <p14:creationId xmlns:p14="http://schemas.microsoft.com/office/powerpoint/2010/main" val="298604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a:extLst>
              <a:ext uri="{FF2B5EF4-FFF2-40B4-BE49-F238E27FC236}">
                <a16:creationId xmlns:a16="http://schemas.microsoft.com/office/drawing/2014/main" id="{3A0C34C7-B760-44E5-890A-4CB33D4F7D7A}"/>
              </a:ext>
            </a:extLst>
          </p:cNvPr>
          <p:cNvSpPr/>
          <p:nvPr/>
        </p:nvSpPr>
        <p:spPr>
          <a:xfrm rot="10800000">
            <a:off x="2743200" y="3132341"/>
            <a:ext cx="308610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Feature Selection</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40203"/>
            <a:ext cx="7772400" cy="664797"/>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We selected 28 most relevant measurements and filtered out highly correlated ones</a:t>
            </a:r>
          </a:p>
        </p:txBody>
      </p:sp>
      <p:sp>
        <p:nvSpPr>
          <p:cNvPr id="3" name="Trapezoid 2">
            <a:extLst>
              <a:ext uri="{FF2B5EF4-FFF2-40B4-BE49-F238E27FC236}">
                <a16:creationId xmlns:a16="http://schemas.microsoft.com/office/drawing/2014/main" id="{8F997505-CF2F-4610-9160-94900B1ACF38}"/>
              </a:ext>
            </a:extLst>
          </p:cNvPr>
          <p:cNvSpPr/>
          <p:nvPr/>
        </p:nvSpPr>
        <p:spPr>
          <a:xfrm rot="10800000">
            <a:off x="2339340" y="2239351"/>
            <a:ext cx="389382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334CC-C600-4B3B-8A93-8C698D126A5C}"/>
              </a:ext>
            </a:extLst>
          </p:cNvPr>
          <p:cNvSpPr txBox="1"/>
          <p:nvPr/>
        </p:nvSpPr>
        <p:spPr>
          <a:xfrm>
            <a:off x="3487102" y="3314700"/>
            <a:ext cx="1598296" cy="300082"/>
          </a:xfrm>
          <a:prstGeom prst="rect">
            <a:avLst/>
          </a:prstGeom>
          <a:noFill/>
        </p:spPr>
        <p:txBody>
          <a:bodyPr wrap="square" rtlCol="0">
            <a:spAutoFit/>
          </a:bodyPr>
          <a:lstStyle/>
          <a:p>
            <a:r>
              <a:rPr lang="en-US" dirty="0">
                <a:solidFill>
                  <a:schemeClr val="bg1"/>
                </a:solidFill>
              </a:rPr>
              <a:t>Relevant features</a:t>
            </a:r>
          </a:p>
        </p:txBody>
      </p:sp>
      <p:sp>
        <p:nvSpPr>
          <p:cNvPr id="11" name="Trapezoid 10">
            <a:extLst>
              <a:ext uri="{FF2B5EF4-FFF2-40B4-BE49-F238E27FC236}">
                <a16:creationId xmlns:a16="http://schemas.microsoft.com/office/drawing/2014/main" id="{1A22C79C-DF19-4ED2-824E-78BA8BF631D1}"/>
              </a:ext>
            </a:extLst>
          </p:cNvPr>
          <p:cNvSpPr/>
          <p:nvPr/>
        </p:nvSpPr>
        <p:spPr>
          <a:xfrm rot="10800000">
            <a:off x="3139441" y="4090082"/>
            <a:ext cx="229362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E49B7E6-5EA6-4048-B932-B7B625C19ACA}"/>
              </a:ext>
            </a:extLst>
          </p:cNvPr>
          <p:cNvSpPr txBox="1"/>
          <p:nvPr/>
        </p:nvSpPr>
        <p:spPr>
          <a:xfrm>
            <a:off x="3330893" y="4272439"/>
            <a:ext cx="1910715" cy="300082"/>
          </a:xfrm>
          <a:prstGeom prst="rect">
            <a:avLst/>
          </a:prstGeom>
          <a:noFill/>
        </p:spPr>
        <p:txBody>
          <a:bodyPr wrap="square" rtlCol="0">
            <a:spAutoFit/>
          </a:bodyPr>
          <a:lstStyle/>
          <a:p>
            <a:r>
              <a:rPr lang="en-US" dirty="0">
                <a:solidFill>
                  <a:schemeClr val="bg1"/>
                </a:solidFill>
              </a:rPr>
              <a:t>Independent  features</a:t>
            </a:r>
          </a:p>
        </p:txBody>
      </p:sp>
      <p:sp>
        <p:nvSpPr>
          <p:cNvPr id="13" name="TextBox 12">
            <a:extLst>
              <a:ext uri="{FF2B5EF4-FFF2-40B4-BE49-F238E27FC236}">
                <a16:creationId xmlns:a16="http://schemas.microsoft.com/office/drawing/2014/main" id="{5D758C16-D927-41E8-9532-CDDD2587B682}"/>
              </a:ext>
            </a:extLst>
          </p:cNvPr>
          <p:cNvSpPr txBox="1"/>
          <p:nvPr/>
        </p:nvSpPr>
        <p:spPr>
          <a:xfrm>
            <a:off x="3263741" y="2421709"/>
            <a:ext cx="2045018" cy="300082"/>
          </a:xfrm>
          <a:prstGeom prst="rect">
            <a:avLst/>
          </a:prstGeom>
          <a:noFill/>
        </p:spPr>
        <p:txBody>
          <a:bodyPr wrap="square" rtlCol="0">
            <a:spAutoFit/>
          </a:bodyPr>
          <a:lstStyle/>
          <a:p>
            <a:r>
              <a:rPr lang="en-US" dirty="0">
                <a:solidFill>
                  <a:schemeClr val="bg1"/>
                </a:solidFill>
              </a:rPr>
              <a:t>Survey measurements</a:t>
            </a:r>
          </a:p>
        </p:txBody>
      </p:sp>
      <p:sp>
        <p:nvSpPr>
          <p:cNvPr id="14" name="Arrow: Curved Left 13">
            <a:extLst>
              <a:ext uri="{FF2B5EF4-FFF2-40B4-BE49-F238E27FC236}">
                <a16:creationId xmlns:a16="http://schemas.microsoft.com/office/drawing/2014/main" id="{8D3EB7F9-2066-4D0B-A4C6-63ECBB4D470C}"/>
              </a:ext>
            </a:extLst>
          </p:cNvPr>
          <p:cNvSpPr/>
          <p:nvPr/>
        </p:nvSpPr>
        <p:spPr>
          <a:xfrm rot="485110">
            <a:off x="6132694" y="2721790"/>
            <a:ext cx="381000" cy="7681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A62DA7E5-78E6-4CE8-903F-58B0B0DE6D85}"/>
              </a:ext>
            </a:extLst>
          </p:cNvPr>
          <p:cNvSpPr/>
          <p:nvPr/>
        </p:nvSpPr>
        <p:spPr>
          <a:xfrm rot="485110">
            <a:off x="5792294" y="3752424"/>
            <a:ext cx="381000" cy="7681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83BF509-FB62-400D-B8C1-4F7E650B6798}"/>
              </a:ext>
            </a:extLst>
          </p:cNvPr>
          <p:cNvSpPr txBox="1"/>
          <p:nvPr/>
        </p:nvSpPr>
        <p:spPr>
          <a:xfrm>
            <a:off x="6679928" y="2741654"/>
            <a:ext cx="1882140" cy="715581"/>
          </a:xfrm>
          <a:prstGeom prst="rect">
            <a:avLst/>
          </a:prstGeom>
          <a:noFill/>
          <a:ln>
            <a:solidFill>
              <a:schemeClr val="bg2">
                <a:lumMod val="50000"/>
              </a:schemeClr>
            </a:solidFill>
            <a:prstDash val="dash"/>
          </a:ln>
        </p:spPr>
        <p:txBody>
          <a:bodyPr wrap="square" rtlCol="0">
            <a:spAutoFit/>
          </a:bodyPr>
          <a:lstStyle/>
          <a:p>
            <a:pPr algn="ctr"/>
            <a:r>
              <a:rPr lang="en-US" dirty="0"/>
              <a:t>Measurements related to the t-shirt size</a:t>
            </a:r>
          </a:p>
        </p:txBody>
      </p:sp>
      <p:sp>
        <p:nvSpPr>
          <p:cNvPr id="17" name="TextBox 16">
            <a:extLst>
              <a:ext uri="{FF2B5EF4-FFF2-40B4-BE49-F238E27FC236}">
                <a16:creationId xmlns:a16="http://schemas.microsoft.com/office/drawing/2014/main" id="{49E6B52A-C1A1-4D2B-8A86-226C58943C87}"/>
              </a:ext>
            </a:extLst>
          </p:cNvPr>
          <p:cNvSpPr txBox="1"/>
          <p:nvPr/>
        </p:nvSpPr>
        <p:spPr>
          <a:xfrm>
            <a:off x="6413228" y="3949908"/>
            <a:ext cx="1882140" cy="300082"/>
          </a:xfrm>
          <a:prstGeom prst="rect">
            <a:avLst/>
          </a:prstGeom>
          <a:noFill/>
          <a:ln>
            <a:solidFill>
              <a:schemeClr val="bg2">
                <a:lumMod val="50000"/>
              </a:schemeClr>
            </a:solidFill>
            <a:prstDash val="dash"/>
          </a:ln>
        </p:spPr>
        <p:txBody>
          <a:bodyPr wrap="square" rtlCol="0">
            <a:spAutoFit/>
          </a:bodyPr>
          <a:lstStyle/>
          <a:p>
            <a:pPr algn="ctr"/>
            <a:r>
              <a:rPr lang="en-US" dirty="0"/>
              <a:t>Correlation &lt; 0.85</a:t>
            </a:r>
          </a:p>
        </p:txBody>
      </p:sp>
    </p:spTree>
    <p:extLst>
      <p:ext uri="{BB962C8B-B14F-4D97-AF65-F5344CB8AC3E}">
        <p14:creationId xmlns:p14="http://schemas.microsoft.com/office/powerpoint/2010/main" val="266100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Modeling</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572601"/>
            <a:ext cx="7772400" cy="33239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Clustering was optimized using XXXX</a:t>
            </a:r>
          </a:p>
        </p:txBody>
      </p:sp>
      <p:sp>
        <p:nvSpPr>
          <p:cNvPr id="3" name="Rectangle 2">
            <a:extLst>
              <a:ext uri="{FF2B5EF4-FFF2-40B4-BE49-F238E27FC236}">
                <a16:creationId xmlns:a16="http://schemas.microsoft.com/office/drawing/2014/main" id="{AAF40651-9597-4203-B132-5E611FDAEC0B}"/>
              </a:ext>
            </a:extLst>
          </p:cNvPr>
          <p:cNvSpPr/>
          <p:nvPr/>
        </p:nvSpPr>
        <p:spPr>
          <a:xfrm>
            <a:off x="2590800" y="2362200"/>
            <a:ext cx="4564380" cy="1493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Briefly describe methodology here: what clustering method, how you are optimizing (penalizing what), might be helpful to include viz</a:t>
            </a:r>
          </a:p>
        </p:txBody>
      </p:sp>
    </p:spTree>
    <p:extLst>
      <p:ext uri="{BB962C8B-B14F-4D97-AF65-F5344CB8AC3E}">
        <p14:creationId xmlns:p14="http://schemas.microsoft.com/office/powerpoint/2010/main" val="411351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Results</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40203"/>
            <a:ext cx="7772400" cy="664797"/>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For the male t-shirt category X sizes in super scale are optimal</a:t>
            </a:r>
          </a:p>
        </p:txBody>
      </p:sp>
      <p:sp>
        <p:nvSpPr>
          <p:cNvPr id="3" name="Rectangle 2">
            <a:extLst>
              <a:ext uri="{FF2B5EF4-FFF2-40B4-BE49-F238E27FC236}">
                <a16:creationId xmlns:a16="http://schemas.microsoft.com/office/drawing/2014/main" id="{4CFB4C8D-17F9-49FC-836E-48DCA5361B3F}"/>
              </a:ext>
            </a:extLst>
          </p:cNvPr>
          <p:cNvSpPr/>
          <p:nvPr/>
        </p:nvSpPr>
        <p:spPr>
          <a:xfrm>
            <a:off x="2598420" y="2111931"/>
            <a:ext cx="3649980" cy="2369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with super scale as in the adidas presentation slides</a:t>
            </a:r>
          </a:p>
        </p:txBody>
      </p:sp>
    </p:spTree>
    <p:extLst>
      <p:ext uri="{BB962C8B-B14F-4D97-AF65-F5344CB8AC3E}">
        <p14:creationId xmlns:p14="http://schemas.microsoft.com/office/powerpoint/2010/main" val="231980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D6D6A2-A849-0745-AEAE-5C26CFE33A38}"/>
              </a:ext>
            </a:extLst>
          </p:cNvPr>
          <p:cNvSpPr>
            <a:spLocks noGrp="1"/>
          </p:cNvSpPr>
          <p:nvPr>
            <p:ph type="sldNum" sz="quarter" idx="11"/>
          </p:nvPr>
        </p:nvSpPr>
        <p:spPr/>
        <p:txBody>
          <a:bodyPr/>
          <a:lstStyle/>
          <a:p>
            <a:fld id="{BD59DAAA-0634-FC41-A826-8BC222AF9A3E}" type="slidenum">
              <a:rPr lang="en-US" smtClean="0"/>
              <a:pPr/>
              <a:t>6</a:t>
            </a:fld>
            <a:endParaRPr lang="en-US" dirty="0"/>
          </a:p>
        </p:txBody>
      </p:sp>
    </p:spTree>
    <p:extLst>
      <p:ext uri="{BB962C8B-B14F-4D97-AF65-F5344CB8AC3E}">
        <p14:creationId xmlns:p14="http://schemas.microsoft.com/office/powerpoint/2010/main" val="1568085906"/>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3.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4.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presentation-01-dark</Template>
  <TotalTime>1593</TotalTime>
  <Words>139</Words>
  <Application>Microsoft Macintosh PowerPoint</Application>
  <PresentationFormat>On-screen Show (16:9)</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Helvetica</vt:lpstr>
      <vt:lpstr>Helvetica Regular</vt:lpstr>
      <vt:lpstr>presentation-01-dark</vt:lpstr>
      <vt:lpstr>1_presentation-01-dark</vt:lpstr>
      <vt:lpstr>presentation-02</vt:lpstr>
      <vt:lpstr>presentation-02-aerial</vt:lpstr>
      <vt:lpstr>PowerPoint Presentation</vt:lpstr>
      <vt:lpstr>Super scale project goal</vt:lpstr>
      <vt:lpstr>Feature Selection</vt:lpstr>
      <vt:lpstr>Modeling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33</cp:revision>
  <dcterms:created xsi:type="dcterms:W3CDTF">2019-10-16T01:51:04Z</dcterms:created>
  <dcterms:modified xsi:type="dcterms:W3CDTF">2019-11-06T07:19:20Z</dcterms:modified>
</cp:coreProperties>
</file>