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8" r:id="rId6"/>
    <p:sldId id="269" r:id="rId7"/>
    <p:sldId id="275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871FC43-4DF7-4109-8A99-F63A6CCBE995}">
          <p14:sldIdLst>
            <p14:sldId id="256"/>
            <p14:sldId id="257"/>
            <p14:sldId id="265"/>
            <p14:sldId id="266"/>
            <p14:sldId id="268"/>
            <p14:sldId id="269"/>
            <p14:sldId id="275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4" autoAdjust="0"/>
    <p:restoredTop sz="94749"/>
  </p:normalViewPr>
  <p:slideViewPr>
    <p:cSldViewPr snapToGrid="0">
      <p:cViewPr varScale="1">
        <p:scale>
          <a:sx n="107" d="100"/>
          <a:sy n="107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39E6-BDF5-430F-A859-AE42CB86EAF3}" type="datetimeFigureOut">
              <a:rPr lang="en-IN" smtClean="0"/>
              <a:t>28/04/25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904F-41F3-441B-BACA-577D7310A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39E6-BDF5-430F-A859-AE42CB86EAF3}" type="datetimeFigureOut">
              <a:rPr lang="en-IN" smtClean="0"/>
              <a:t>28/04/25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904F-41F3-441B-BACA-577D7310A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2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39E6-BDF5-430F-A859-AE42CB86EAF3}" type="datetimeFigureOut">
              <a:rPr lang="en-IN" smtClean="0"/>
              <a:t>28/04/25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904F-41F3-441B-BACA-577D7310ADA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19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39E6-BDF5-430F-A859-AE42CB86EAF3}" type="datetimeFigureOut">
              <a:rPr lang="en-IN" smtClean="0"/>
              <a:t>28/04/25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904F-41F3-441B-BACA-577D7310A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61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39E6-BDF5-430F-A859-AE42CB86EAF3}" type="datetimeFigureOut">
              <a:rPr lang="en-IN" smtClean="0"/>
              <a:t>28/04/25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904F-41F3-441B-BACA-577D7310ADA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539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39E6-BDF5-430F-A859-AE42CB86EAF3}" type="datetimeFigureOut">
              <a:rPr lang="en-IN" smtClean="0"/>
              <a:t>28/04/25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904F-41F3-441B-BACA-577D7310A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989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39E6-BDF5-430F-A859-AE42CB86EAF3}" type="datetimeFigureOut">
              <a:rPr lang="en-IN" smtClean="0"/>
              <a:t>28/04/25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904F-41F3-441B-BACA-577D7310A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718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39E6-BDF5-430F-A859-AE42CB86EAF3}" type="datetimeFigureOut">
              <a:rPr lang="en-IN" smtClean="0"/>
              <a:t>28/04/25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904F-41F3-441B-BACA-577D7310A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20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39E6-BDF5-430F-A859-AE42CB86EAF3}" type="datetimeFigureOut">
              <a:rPr lang="en-IN" smtClean="0"/>
              <a:t>28/04/25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904F-41F3-441B-BACA-577D7310A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86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39E6-BDF5-430F-A859-AE42CB86EAF3}" type="datetimeFigureOut">
              <a:rPr lang="en-IN" smtClean="0"/>
              <a:t>28/04/25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904F-41F3-441B-BACA-577D7310A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00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39E6-BDF5-430F-A859-AE42CB86EAF3}" type="datetimeFigureOut">
              <a:rPr lang="en-IN" smtClean="0"/>
              <a:t>28/04/25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904F-41F3-441B-BACA-577D7310A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12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39E6-BDF5-430F-A859-AE42CB86EAF3}" type="datetimeFigureOut">
              <a:rPr lang="en-IN" smtClean="0"/>
              <a:t>28/04/25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904F-41F3-441B-BACA-577D7310A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95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39E6-BDF5-430F-A859-AE42CB86EAF3}" type="datetimeFigureOut">
              <a:rPr lang="en-IN" smtClean="0"/>
              <a:t>28/04/25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904F-41F3-441B-BACA-577D7310A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09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39E6-BDF5-430F-A859-AE42CB86EAF3}" type="datetimeFigureOut">
              <a:rPr lang="en-IN" smtClean="0"/>
              <a:t>28/04/25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904F-41F3-441B-BACA-577D7310A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93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39E6-BDF5-430F-A859-AE42CB86EAF3}" type="datetimeFigureOut">
              <a:rPr lang="en-IN" smtClean="0"/>
              <a:t>28/04/25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904F-41F3-441B-BACA-577D7310A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72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39E6-BDF5-430F-A859-AE42CB86EAF3}" type="datetimeFigureOut">
              <a:rPr lang="en-IN" smtClean="0"/>
              <a:t>28/04/25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904F-41F3-441B-BACA-577D7310A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2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39E6-BDF5-430F-A859-AE42CB86EAF3}" type="datetimeFigureOut">
              <a:rPr lang="en-IN" smtClean="0"/>
              <a:t>28/04/25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52904F-41F3-441B-BACA-577D7310A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49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30AAE1-74CF-C2C0-453E-F3EB56D75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5773" y="1595147"/>
            <a:ext cx="3737268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Deep Learning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Week 9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LoRa - Enhanced DistilBART: Lightweight News Summarization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06C9C-3CC0-8863-A3B2-3C8BB295C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5773" y="4256858"/>
            <a:ext cx="2064073" cy="96707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Perceptron</a:t>
            </a:r>
          </a:p>
        </p:txBody>
      </p:sp>
      <p:pic>
        <p:nvPicPr>
          <p:cNvPr id="4" name="Picture 2" descr="What Is Generative AI and How Your Business Can Use It | The Beautiful Blog">
            <a:extLst>
              <a:ext uri="{FF2B5EF4-FFF2-40B4-BE49-F238E27FC236}">
                <a16:creationId xmlns:a16="http://schemas.microsoft.com/office/drawing/2014/main" id="{9D15DEBF-9B55-42F5-2343-EF5A37330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r="55048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03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E6298-B33E-1332-DD7D-66EAF9922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AFDD-54D3-D17F-AD7D-5A6A24F8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83" y="652980"/>
            <a:ext cx="10515600" cy="870551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C30271-B357-1A8E-A636-8AA50F74E7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283" y="1825997"/>
            <a:ext cx="9195081" cy="320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Technical 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Dependency conflicts between Python packages like </a:t>
            </a:r>
            <a:r>
              <a:rPr lang="en-US" sz="1600" dirty="0" err="1"/>
              <a:t>FastAPI</a:t>
            </a:r>
            <a:r>
              <a:rPr lang="en-US" sz="1600" dirty="0"/>
              <a:t>, </a:t>
            </a:r>
            <a:r>
              <a:rPr lang="en-US" sz="1600" dirty="0" err="1"/>
              <a:t>Gradio</a:t>
            </a:r>
            <a:r>
              <a:rPr lang="en-US" sz="1600" dirty="0"/>
              <a:t>, </a:t>
            </a:r>
            <a:r>
              <a:rPr lang="en-US" sz="1600" dirty="0" err="1"/>
              <a:t>Pydantic</a:t>
            </a:r>
            <a:r>
              <a:rPr lang="en-US" sz="1600" dirty="0"/>
              <a:t> required </a:t>
            </a:r>
          </a:p>
          <a:p>
            <a:pPr marL="0" indent="0">
              <a:buNone/>
            </a:pPr>
            <a:r>
              <a:rPr lang="en-US" sz="1600" dirty="0"/>
              <a:t>      careful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Slow inference on Mac MPS initially; mitigated by </a:t>
            </a:r>
            <a:r>
              <a:rPr lang="en-US" sz="1600" b="1" dirty="0"/>
              <a:t>merging adapters</a:t>
            </a:r>
            <a:r>
              <a:rPr lang="en-US" sz="1600" dirty="0"/>
              <a:t> and using </a:t>
            </a:r>
          </a:p>
          <a:p>
            <a:pPr marL="0" indent="0">
              <a:buNone/>
            </a:pPr>
            <a:r>
              <a:rPr lang="en-US" sz="1600" b="1" dirty="0"/>
              <a:t>      mixed-precision</a:t>
            </a:r>
            <a:r>
              <a:rPr lang="en-US" sz="1600" dirty="0"/>
              <a:t> inference.</a:t>
            </a:r>
          </a:p>
          <a:p>
            <a:r>
              <a:rPr lang="en-US" sz="1600" dirty="0"/>
              <a:t>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Evaluation focused only on </a:t>
            </a:r>
            <a:r>
              <a:rPr lang="en-US" sz="1600" b="1" dirty="0"/>
              <a:t>CNN/</a:t>
            </a:r>
            <a:r>
              <a:rPr lang="en-US" sz="1600" b="1" dirty="0" err="1"/>
              <a:t>DailyMail</a:t>
            </a:r>
            <a:r>
              <a:rPr lang="en-US" sz="1600" dirty="0"/>
              <a:t> domain — future testing on diverse datasets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Generalizability to other text styles (scientific, conversational) remains untested.</a:t>
            </a:r>
          </a:p>
        </p:txBody>
      </p:sp>
    </p:spTree>
    <p:extLst>
      <p:ext uri="{BB962C8B-B14F-4D97-AF65-F5344CB8AC3E}">
        <p14:creationId xmlns:p14="http://schemas.microsoft.com/office/powerpoint/2010/main" val="3743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7EF23-F8EC-9B3F-F97A-4D7CF920A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57B4-FC4C-C755-980C-4F4A0973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83" y="652980"/>
            <a:ext cx="10515600" cy="870551"/>
          </a:xfrm>
        </p:spPr>
        <p:txBody>
          <a:bodyPr>
            <a:normAutofit/>
          </a:bodyPr>
          <a:lstStyle/>
          <a:p>
            <a:r>
              <a:rPr lang="en-US" dirty="0"/>
              <a:t>Future Directions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DB7812-B832-BCC4-8BDB-94551E912B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283" y="1590276"/>
            <a:ext cx="7761135" cy="338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Broader Testing:</a:t>
            </a:r>
            <a:r>
              <a:rPr lang="en-US" sz="1600" dirty="0"/>
              <a:t> Fine-tune and evaluate on different domains like scientific or conversational text (e.g., </a:t>
            </a:r>
            <a:r>
              <a:rPr lang="en-US" sz="1600" dirty="0" err="1"/>
              <a:t>XSum</a:t>
            </a:r>
            <a:r>
              <a:rPr lang="en-US" sz="1600" dirty="0"/>
              <a:t>, PubMed).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PEFT Comparisons:</a:t>
            </a:r>
            <a:r>
              <a:rPr lang="en-US" sz="1600" dirty="0"/>
              <a:t> Compare LoRA with other techniques like Prefix-Tuning and Adapter Tuning to better understand trade-offs.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Multilingual Capability:</a:t>
            </a:r>
            <a:r>
              <a:rPr lang="en-US" sz="1600" dirty="0"/>
              <a:t> Extend the model to work across languages using mBART or mT5.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Ethical Concerns:</a:t>
            </a:r>
            <a:r>
              <a:rPr lang="en-US" sz="1600" dirty="0"/>
              <a:t> Add human-in-the-loop verification to avoid risks of hallucination and biased summaries</a:t>
            </a:r>
          </a:p>
        </p:txBody>
      </p:sp>
    </p:spTree>
    <p:extLst>
      <p:ext uri="{BB962C8B-B14F-4D97-AF65-F5344CB8AC3E}">
        <p14:creationId xmlns:p14="http://schemas.microsoft.com/office/powerpoint/2010/main" val="4677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670C8-2A24-29A2-D6B3-3A92FD894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8810-2E1D-5EF2-F0A2-83D2D6E3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83" y="652980"/>
            <a:ext cx="10515600" cy="87055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D2135B-7EB1-CA84-805B-F316E04CA4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283" y="1893735"/>
            <a:ext cx="7761135" cy="2328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LoRA </a:t>
            </a:r>
            <a:r>
              <a:rPr lang="en-US" sz="1600" b="1" dirty="0"/>
              <a:t>enables powerful fine-tuning</a:t>
            </a:r>
            <a:r>
              <a:rPr lang="en-US" sz="1600" dirty="0"/>
              <a:t> with a fraction of parameters, democratizing NLP.</a:t>
            </a:r>
          </a:p>
          <a:p>
            <a:r>
              <a:rPr lang="en-US" sz="1600" dirty="0"/>
              <a:t>Achieved </a:t>
            </a:r>
            <a:r>
              <a:rPr lang="en-US" sz="1600" b="1" dirty="0"/>
              <a:t>measurable performance gains</a:t>
            </a:r>
            <a:r>
              <a:rPr lang="en-US" sz="1600" dirty="0"/>
              <a:t> with </a:t>
            </a:r>
            <a:r>
              <a:rPr lang="en-US" sz="1600" b="1" dirty="0"/>
              <a:t>minimal resources</a:t>
            </a:r>
            <a:r>
              <a:rPr lang="en-US" sz="1600" dirty="0"/>
              <a:t>.</a:t>
            </a:r>
          </a:p>
          <a:p>
            <a:r>
              <a:rPr lang="en-US" sz="1600" dirty="0"/>
              <a:t>This approach shows that </a:t>
            </a:r>
            <a:r>
              <a:rPr lang="en-US" sz="1600" b="1" dirty="0"/>
              <a:t>high-quality summarization</a:t>
            </a:r>
            <a:r>
              <a:rPr lang="en-US" sz="1600" dirty="0"/>
              <a:t> is achievable even without access to large-scale GPU clusters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88C20-D35D-27E7-B1E8-A3147A39E1A2}"/>
              </a:ext>
            </a:extLst>
          </p:cNvPr>
          <p:cNvSpPr txBox="1"/>
          <p:nvPr/>
        </p:nvSpPr>
        <p:spPr>
          <a:xfrm>
            <a:off x="676283" y="4592782"/>
            <a:ext cx="765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Vision:</a:t>
            </a:r>
            <a:r>
              <a:rPr lang="en-US" dirty="0"/>
              <a:t> Expand this work to broader domains, languages, and deploy responsible summarization systems.</a:t>
            </a:r>
          </a:p>
        </p:txBody>
      </p:sp>
    </p:spTree>
    <p:extLst>
      <p:ext uri="{BB962C8B-B14F-4D97-AF65-F5344CB8AC3E}">
        <p14:creationId xmlns:p14="http://schemas.microsoft.com/office/powerpoint/2010/main" val="24534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349B-1266-0D51-6600-45F713C6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676852"/>
            <a:ext cx="10515600" cy="870551"/>
          </a:xfrm>
        </p:spPr>
        <p:txBody>
          <a:bodyPr>
            <a:normAutofit/>
          </a:bodyPr>
          <a:lstStyle/>
          <a:p>
            <a:r>
              <a:rPr lang="en-US" b="1" dirty="0"/>
              <a:t>Problem Motivation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822324-62A9-BDD7-A2AD-80067B7D9B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283" y="1696897"/>
            <a:ext cx="11515717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Challenge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Summarizing long news articles into concise, fluent summaries.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 fine-tuning of large transformers is </a:t>
            </a:r>
            <a:r>
              <a:rPr lang="en-US" b="1" dirty="0"/>
              <a:t>computationally expensive</a:t>
            </a:r>
            <a:r>
              <a:rPr lang="en-US" dirty="0"/>
              <a:t> and </a:t>
            </a:r>
          </a:p>
          <a:p>
            <a:pPr marL="0" indent="0">
              <a:buNone/>
            </a:pPr>
            <a:r>
              <a:rPr lang="en-US" b="1" dirty="0"/>
              <a:t>     memory-intensive</a:t>
            </a:r>
            <a:r>
              <a:rPr lang="en-US" dirty="0"/>
              <a:t>.</a:t>
            </a:r>
          </a:p>
          <a:p>
            <a:r>
              <a:rPr lang="en-US" sz="2000" b="1" dirty="0"/>
              <a:t>Our Goal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Train an </a:t>
            </a:r>
            <a:r>
              <a:rPr lang="en-US" sz="2000" b="1" dirty="0"/>
              <a:t>efficient</a:t>
            </a:r>
            <a:r>
              <a:rPr lang="en-US" sz="2000" dirty="0"/>
              <a:t>, </a:t>
            </a:r>
            <a:r>
              <a:rPr lang="en-US" sz="2000" b="1" dirty="0"/>
              <a:t>resource-friendly</a:t>
            </a:r>
            <a:r>
              <a:rPr lang="en-US" sz="2000" dirty="0"/>
              <a:t> summarization model without </a:t>
            </a:r>
          </a:p>
          <a:p>
            <a:pPr marL="0" indent="0">
              <a:buNone/>
            </a:pPr>
            <a:r>
              <a:rPr lang="en-US" sz="2000" dirty="0"/>
              <a:t>     sacrificing performance.</a:t>
            </a:r>
          </a:p>
        </p:txBody>
      </p:sp>
    </p:spTree>
    <p:extLst>
      <p:ext uri="{BB962C8B-B14F-4D97-AF65-F5344CB8AC3E}">
        <p14:creationId xmlns:p14="http://schemas.microsoft.com/office/powerpoint/2010/main" val="251500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B6676-4B8A-F787-22C8-0D23798E9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7D73-FFB5-67D1-A201-A0668027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83" y="299690"/>
            <a:ext cx="10515600" cy="870551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6D5077-A225-A848-FCF9-0CA8EC035F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283" y="1479963"/>
            <a:ext cx="8935308" cy="333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How We Approached the Problem: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Selected a lightweight model and use Parameter-Efficient Fine-Tuning (PEFT) instead of updating all weights.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LoRA for Efficiency: Apply Low-Rank Adaptation to inject small trainable matrices into attention layers, reducing trainable parameters by over 90%.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Focused on adapting a small subset of model parameters rather than retraining everything.</a:t>
            </a:r>
          </a:p>
        </p:txBody>
      </p:sp>
    </p:spTree>
    <p:extLst>
      <p:ext uri="{BB962C8B-B14F-4D97-AF65-F5344CB8AC3E}">
        <p14:creationId xmlns:p14="http://schemas.microsoft.com/office/powerpoint/2010/main" val="103050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A2DA5-C579-FBF6-AA4E-D1AF207FA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F30A-31DE-FD45-47E8-74432E75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83" y="466320"/>
            <a:ext cx="10515600" cy="870551"/>
          </a:xfrm>
        </p:spPr>
        <p:txBody>
          <a:bodyPr>
            <a:normAutofit/>
          </a:bodyPr>
          <a:lstStyle/>
          <a:p>
            <a:r>
              <a:rPr lang="en-US" dirty="0"/>
              <a:t>Model and Dataset Choices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5FE8E9-40FE-3D82-7F25-E7BBD3C678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283" y="1575862"/>
            <a:ext cx="11515717" cy="320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Selected Model:</a:t>
            </a:r>
            <a:r>
              <a:rPr lang="en-US" dirty="0"/>
              <a:t> distilbart-cnn-12-6, a compressed version of BART with </a:t>
            </a:r>
          </a:p>
          <a:p>
            <a:pPr marL="0" indent="0">
              <a:buNone/>
            </a:pPr>
            <a:r>
              <a:rPr lang="en-US" dirty="0"/>
              <a:t>     6 encoder and decoder layers.</a:t>
            </a:r>
          </a:p>
          <a:p>
            <a:r>
              <a:rPr lang="en-US" b="1" dirty="0"/>
              <a:t>Why DistilBART?:</a:t>
            </a:r>
            <a:r>
              <a:rPr lang="en-US" dirty="0"/>
              <a:t> 40% fewer parameters, faster training, and lower memory usage, </a:t>
            </a:r>
          </a:p>
          <a:p>
            <a:pPr marL="0" indent="0">
              <a:buNone/>
            </a:pPr>
            <a:r>
              <a:rPr lang="en-US" dirty="0"/>
              <a:t>      ideal for low-resource settings.</a:t>
            </a:r>
          </a:p>
          <a:p>
            <a:r>
              <a:rPr lang="en-US" b="1" dirty="0"/>
              <a:t>Dataset:</a:t>
            </a:r>
            <a:r>
              <a:rPr lang="en-US" dirty="0"/>
              <a:t> CNN/</a:t>
            </a:r>
            <a:r>
              <a:rPr lang="en-US" dirty="0" err="1"/>
              <a:t>DailyMail</a:t>
            </a:r>
            <a:r>
              <a:rPr lang="en-US" dirty="0"/>
              <a:t> v3.0.0 — a large-scale news summarization benchmark; </a:t>
            </a:r>
          </a:p>
          <a:p>
            <a:pPr marL="0" indent="0">
              <a:buNone/>
            </a:pPr>
            <a:r>
              <a:rPr lang="en-US" dirty="0"/>
              <a:t>     strong alignment with model’s pretraining domain.</a:t>
            </a:r>
          </a:p>
          <a:p>
            <a:r>
              <a:rPr lang="en-US" b="1" dirty="0"/>
              <a:t>Subset Selection</a:t>
            </a:r>
            <a:r>
              <a:rPr lang="en-US" dirty="0"/>
              <a:t>: Used 3% of the full dataset (~8.6k samples) to fit within 8GB </a:t>
            </a:r>
          </a:p>
          <a:p>
            <a:pPr marL="0" indent="0">
              <a:buNone/>
            </a:pPr>
            <a:r>
              <a:rPr lang="en-US" dirty="0"/>
              <a:t>     memory without sacrificing the learning process.</a:t>
            </a:r>
          </a:p>
        </p:txBody>
      </p:sp>
    </p:spTree>
    <p:extLst>
      <p:ext uri="{BB962C8B-B14F-4D97-AF65-F5344CB8AC3E}">
        <p14:creationId xmlns:p14="http://schemas.microsoft.com/office/powerpoint/2010/main" val="34946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54A3F-65B0-8A7C-51DE-9FCE36B37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A889-425C-2FAB-ADAA-55BF84D9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83" y="621807"/>
            <a:ext cx="10515600" cy="870551"/>
          </a:xfrm>
        </p:spPr>
        <p:txBody>
          <a:bodyPr>
            <a:normAutofit/>
          </a:bodyPr>
          <a:lstStyle/>
          <a:p>
            <a:r>
              <a:rPr lang="en-US" dirty="0"/>
              <a:t>What is LoRA and How We Used It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7D2CF6-92A4-1C37-86FD-00AD96F5D3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283" y="1655450"/>
            <a:ext cx="8488499" cy="320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What is LoRA?</a:t>
            </a:r>
            <a:r>
              <a:rPr lang="en-US" sz="1600" dirty="0"/>
              <a:t> Introduces small, low-rank weight matrices into key/value projection</a:t>
            </a:r>
          </a:p>
          <a:p>
            <a:pPr marL="0" indent="0">
              <a:buNone/>
            </a:pPr>
            <a:r>
              <a:rPr lang="en-US" sz="1600" dirty="0"/>
              <a:t>      layers (</a:t>
            </a:r>
            <a:r>
              <a:rPr lang="en-US" sz="1600" dirty="0" err="1"/>
              <a:t>q_proj</a:t>
            </a:r>
            <a:r>
              <a:rPr lang="en-US" sz="1600" dirty="0"/>
              <a:t>, </a:t>
            </a:r>
            <a:r>
              <a:rPr lang="en-US" sz="1600" dirty="0" err="1"/>
              <a:t>v_proj</a:t>
            </a:r>
            <a:r>
              <a:rPr lang="en-US" sz="1600" dirty="0"/>
              <a:t>) inside transformer attention blocks</a:t>
            </a:r>
          </a:p>
          <a:p>
            <a:r>
              <a:rPr lang="en-US" sz="1600" b="1" dirty="0"/>
              <a:t>Training Focus:</a:t>
            </a:r>
            <a:r>
              <a:rPr lang="en-US" sz="1600" dirty="0"/>
              <a:t> Only LoRA parameters are trained, keeping the main model mostly</a:t>
            </a:r>
          </a:p>
          <a:p>
            <a:pPr marL="0" indent="0">
              <a:buNone/>
            </a:pPr>
            <a:r>
              <a:rPr lang="en-US" sz="1600" dirty="0"/>
              <a:t>      frozen, significantly reducing memory needs.</a:t>
            </a:r>
          </a:p>
          <a:p>
            <a:r>
              <a:rPr lang="en-US" sz="1600" b="1" dirty="0" err="1"/>
              <a:t>LoRA</a:t>
            </a:r>
            <a:r>
              <a:rPr lang="en-US" sz="1600" b="1" dirty="0"/>
              <a:t> Config Settings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Rank = 8; Scaling Factor = 16.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LoRA weights are merged back into the base model after training for zero additional inference cost.</a:t>
            </a:r>
          </a:p>
          <a:p>
            <a:r>
              <a:rPr lang="en-US" sz="1600" b="1" dirty="0"/>
              <a:t>Implementation:</a:t>
            </a:r>
            <a:r>
              <a:rPr lang="en-US" sz="1600" dirty="0"/>
              <a:t> Used Hugging Face’s </a:t>
            </a:r>
            <a:r>
              <a:rPr lang="en-US" sz="1600" dirty="0" err="1"/>
              <a:t>peft</a:t>
            </a:r>
            <a:r>
              <a:rPr lang="en-US" sz="1600" dirty="0"/>
              <a:t> library for easy adapter integration.</a:t>
            </a:r>
          </a:p>
        </p:txBody>
      </p:sp>
    </p:spTree>
    <p:extLst>
      <p:ext uri="{BB962C8B-B14F-4D97-AF65-F5344CB8AC3E}">
        <p14:creationId xmlns:p14="http://schemas.microsoft.com/office/powerpoint/2010/main" val="317865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CA15F-FB30-892E-29E3-12A495C26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E456-DF52-19C6-4C19-4AAF0CB7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83" y="488170"/>
            <a:ext cx="10515600" cy="870551"/>
          </a:xfrm>
        </p:spPr>
        <p:txBody>
          <a:bodyPr>
            <a:normAutofit/>
          </a:bodyPr>
          <a:lstStyle/>
          <a:p>
            <a:r>
              <a:rPr lang="en-US" dirty="0"/>
              <a:t>Training Pipeline Setup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B9E816-7C63-D839-B865-604451837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283" y="1130816"/>
            <a:ext cx="8136082" cy="5633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Hyperparameters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Efficiency Techniques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Mixed Precision (float16) for faster computation and lower memory use on MPS (Mac GPU).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Strict sequence truncation and padding to ensure uniform tensor sizes, avoiding memory spikes.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799B05-1B3E-0FA0-235B-F674C6791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07099"/>
              </p:ext>
            </p:extLst>
          </p:nvPr>
        </p:nvGraphicFramePr>
        <p:xfrm>
          <a:off x="1194955" y="1839191"/>
          <a:ext cx="4364182" cy="2805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854">
                  <a:extLst>
                    <a:ext uri="{9D8B030D-6E8A-4147-A177-3AD203B41FA5}">
                      <a16:colId xmlns:a16="http://schemas.microsoft.com/office/drawing/2014/main" val="94439356"/>
                    </a:ext>
                  </a:extLst>
                </a:gridCol>
                <a:gridCol w="2102328">
                  <a:extLst>
                    <a:ext uri="{9D8B030D-6E8A-4147-A177-3AD203B41FA5}">
                      <a16:colId xmlns:a16="http://schemas.microsoft.com/office/drawing/2014/main" val="661710049"/>
                    </a:ext>
                  </a:extLst>
                </a:gridCol>
              </a:tblGrid>
              <a:tr h="443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Parameter            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Value  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631582"/>
                  </a:ext>
                </a:extLst>
              </a:tr>
              <a:tr h="3263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Batch Size          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7888228"/>
                  </a:ext>
                </a:extLst>
              </a:tr>
              <a:tr h="3263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Learning Rate       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1e-4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8459943"/>
                  </a:ext>
                </a:extLst>
              </a:tr>
              <a:tr h="3263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Epochs              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106690"/>
                  </a:ext>
                </a:extLst>
              </a:tr>
              <a:tr h="3263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Max Input Length    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512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910173"/>
                  </a:ext>
                </a:extLst>
              </a:tr>
              <a:tr h="3263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Max Target Length   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4020411"/>
                  </a:ext>
                </a:extLst>
              </a:tr>
              <a:tr h="3548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Random Seed         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796072"/>
                  </a:ext>
                </a:extLst>
              </a:tr>
              <a:tr h="3752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Gradient Accumulation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570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28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98A4-9281-7716-34A8-89BFC6B4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5745"/>
          </a:xfrm>
        </p:spPr>
        <p:txBody>
          <a:bodyPr>
            <a:noAutofit/>
          </a:bodyPr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Epoch-Level Training Loss Analysis</a:t>
            </a:r>
            <a:endParaRPr lang="en-US" dirty="0"/>
          </a:p>
        </p:txBody>
      </p:sp>
      <p:pic>
        <p:nvPicPr>
          <p:cNvPr id="4" name="Content Placeholder 3" descr="A graph with a line graph&#10;&#10;Description automatically generated">
            <a:extLst>
              <a:ext uri="{FF2B5EF4-FFF2-40B4-BE49-F238E27FC236}">
                <a16:creationId xmlns:a16="http://schemas.microsoft.com/office/drawing/2014/main" id="{F9AC3227-DB5D-7EAD-D596-ACA0D03BF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05" y="2160588"/>
            <a:ext cx="626322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B1E8F-27A9-B345-EBCA-521D3D6E0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A96A-7A20-AADF-78AE-3609EDCE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83" y="694544"/>
            <a:ext cx="10515600" cy="870551"/>
          </a:xfrm>
        </p:spPr>
        <p:txBody>
          <a:bodyPr>
            <a:normAutofit/>
          </a:bodyPr>
          <a:lstStyle/>
          <a:p>
            <a:r>
              <a:rPr lang="en-US" dirty="0"/>
              <a:t>Evaluation Methodology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F90F71-AA34-A450-13E5-22DDBAC098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284" y="1539509"/>
            <a:ext cx="9049608" cy="377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Evaluation Metrics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600" dirty="0"/>
              <a:t>ROUGE-1 &amp; ROUGE-2: </a:t>
            </a:r>
            <a:r>
              <a:rPr lang="en-IN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Measure unigram and bigram overlap between model outputs and human references, reflecting the model’s ability to reproduce individual content words (ROUGE-1) and short, coherent phrases (ROUGE-2).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600" dirty="0"/>
              <a:t>ROUGE-L &amp; ROUGE-</a:t>
            </a:r>
            <a:r>
              <a:rPr lang="en-US" sz="1600" dirty="0" err="1"/>
              <a:t>Lsum</a:t>
            </a:r>
            <a:r>
              <a:rPr lang="en-US" sz="1600" dirty="0"/>
              <a:t> :</a:t>
            </a:r>
            <a:r>
              <a:rPr lang="en-IN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Compute the longest common subsequence (LCS) without requiring contiguous matches. ROUGE-L emphasizes sentence-level structural similarity, while ROUGE-</a:t>
            </a:r>
            <a:r>
              <a:rPr lang="en-IN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Lsum</a:t>
            </a:r>
            <a:r>
              <a:rPr lang="en-IN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adapts LCS scoring for multi-sentence summaries, ensuring coverage of all main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BLEU: Assess the precision and fluency of generated outputs.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2833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E1C78-2CEB-6FA0-2222-9853AD421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AB07-EAC3-7EAF-0CCD-94617675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01" y="264256"/>
            <a:ext cx="10515600" cy="870551"/>
          </a:xfrm>
        </p:spPr>
        <p:txBody>
          <a:bodyPr>
            <a:normAutofit/>
          </a:bodyPr>
          <a:lstStyle/>
          <a:p>
            <a:r>
              <a:rPr lang="en-US" dirty="0"/>
              <a:t>Results and Insights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B5F340-DA04-99BA-8A89-3B48BC0B8B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8074" y="1151970"/>
            <a:ext cx="8124817" cy="489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Performance Gains</a:t>
            </a:r>
          </a:p>
          <a:p>
            <a:pPr marL="0" indent="0">
              <a:buNone/>
            </a:pPr>
            <a:r>
              <a:rPr lang="en-US" sz="1600" dirty="0"/>
              <a:t>    	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IN" sz="1600" b="1" dirty="0" err="1"/>
              <a:t>LoRA</a:t>
            </a:r>
            <a:r>
              <a:rPr lang="en-IN" sz="1600" b="1" dirty="0"/>
              <a:t>-fine­tuned model </a:t>
            </a:r>
          </a:p>
          <a:p>
            <a:pPr lvl="1"/>
            <a:r>
              <a:rPr lang="en-IN" sz="1400" dirty="0"/>
              <a:t>ROUGE-1  : 0.4238 (+0.0228) </a:t>
            </a:r>
          </a:p>
          <a:p>
            <a:pPr lvl="1"/>
            <a:r>
              <a:rPr lang="en-IN" sz="1400" dirty="0"/>
              <a:t>ROUGE-2  : 0.2110 (+0.0160)</a:t>
            </a:r>
          </a:p>
          <a:p>
            <a:pPr lvl="1"/>
            <a:r>
              <a:rPr lang="en-IN" sz="1400" dirty="0">
                <a:effectLst/>
                <a:ea typeface="Aptos" panose="020B0004020202020204" pitchFamily="34" charset="0"/>
              </a:rPr>
              <a:t>ROUGE-L : 0.3032</a:t>
            </a:r>
            <a:r>
              <a:rPr lang="en-IN" sz="1400" dirty="0">
                <a:effectLst/>
              </a:rPr>
              <a:t> (-0.0004)</a:t>
            </a:r>
          </a:p>
          <a:p>
            <a:pPr lvl="1"/>
            <a:r>
              <a:rPr lang="en-IN" sz="1400" dirty="0">
                <a:effectLst/>
                <a:ea typeface="Aptos" panose="020B0004020202020204" pitchFamily="34" charset="0"/>
              </a:rPr>
              <a:t>ROUGE-</a:t>
            </a:r>
            <a:r>
              <a:rPr lang="en-IN" sz="1400" dirty="0" err="1">
                <a:effectLst/>
                <a:ea typeface="Aptos" panose="020B0004020202020204" pitchFamily="34" charset="0"/>
              </a:rPr>
              <a:t>Lsum</a:t>
            </a:r>
            <a:r>
              <a:rPr lang="en-IN" sz="1400" dirty="0">
                <a:effectLst/>
                <a:ea typeface="Aptos" panose="020B0004020202020204" pitchFamily="34" charset="0"/>
              </a:rPr>
              <a:t> </a:t>
            </a:r>
            <a:r>
              <a:rPr lang="en-IN" sz="1400" dirty="0">
                <a:ea typeface="Aptos" panose="020B0004020202020204" pitchFamily="34" charset="0"/>
              </a:rPr>
              <a:t>: </a:t>
            </a:r>
            <a:r>
              <a:rPr lang="en-IN" sz="1400" dirty="0">
                <a:effectLst/>
                <a:ea typeface="Aptos" panose="020B0004020202020204" pitchFamily="34" charset="0"/>
              </a:rPr>
              <a:t>0.3630</a:t>
            </a:r>
            <a:r>
              <a:rPr lang="en-IN" sz="1400" dirty="0">
                <a:effectLst/>
              </a:rPr>
              <a:t> (-0.0491)</a:t>
            </a:r>
            <a:endParaRPr lang="en-IN" sz="1400" dirty="0"/>
          </a:p>
          <a:p>
            <a:pPr lvl="1"/>
            <a:r>
              <a:rPr lang="en-IN" sz="1400" dirty="0"/>
              <a:t>BLEU        : 0.1309 (+0.0129)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	 </a:t>
            </a:r>
            <a:r>
              <a:rPr lang="en-IN" sz="1600" b="1" dirty="0"/>
              <a:t>Baseline </a:t>
            </a:r>
            <a:r>
              <a:rPr lang="en-IN" sz="1600" b="1" dirty="0" err="1"/>
              <a:t>DistilBART</a:t>
            </a:r>
            <a:r>
              <a:rPr lang="en-IN" sz="1600" b="1" dirty="0"/>
              <a:t> (</a:t>
            </a:r>
            <a:r>
              <a:rPr lang="en-IN" sz="1600" b="1" dirty="0" err="1"/>
              <a:t>unadapted</a:t>
            </a:r>
            <a:r>
              <a:rPr lang="en-IN" sz="1600" b="1" dirty="0"/>
              <a:t>):</a:t>
            </a:r>
            <a:r>
              <a:rPr lang="en-IN" sz="1600" dirty="0"/>
              <a:t> </a:t>
            </a:r>
          </a:p>
          <a:p>
            <a:pPr lvl="1"/>
            <a:r>
              <a:rPr lang="en-IN" sz="1400" dirty="0"/>
              <a:t>ROUGE-1:   0.4010</a:t>
            </a:r>
          </a:p>
          <a:p>
            <a:pPr lvl="1"/>
            <a:r>
              <a:rPr lang="en-IN" sz="1400" dirty="0"/>
              <a:t>ROUGE-2 :  0.1950</a:t>
            </a:r>
          </a:p>
          <a:p>
            <a:pPr lvl="1"/>
            <a:r>
              <a:rPr lang="en-IN" sz="1400" dirty="0">
                <a:effectLst/>
                <a:ea typeface="Aptos" panose="020B0004020202020204" pitchFamily="34" charset="0"/>
              </a:rPr>
              <a:t>ROUGE-L : 0.3036</a:t>
            </a:r>
            <a:endParaRPr lang="en-IN" sz="1400" dirty="0">
              <a:effectLst/>
            </a:endParaRPr>
          </a:p>
          <a:p>
            <a:pPr lvl="1"/>
            <a:r>
              <a:rPr lang="en-IN" sz="1400" dirty="0">
                <a:effectLst/>
                <a:ea typeface="Aptos" panose="020B0004020202020204" pitchFamily="34" charset="0"/>
              </a:rPr>
              <a:t>ROUGE-</a:t>
            </a:r>
            <a:r>
              <a:rPr lang="en-IN" sz="1400" dirty="0" err="1">
                <a:effectLst/>
                <a:ea typeface="Aptos" panose="020B0004020202020204" pitchFamily="34" charset="0"/>
              </a:rPr>
              <a:t>Lsum</a:t>
            </a:r>
            <a:r>
              <a:rPr lang="en-IN" sz="1400" dirty="0">
                <a:effectLst/>
                <a:ea typeface="Aptos" panose="020B0004020202020204" pitchFamily="34" charset="0"/>
              </a:rPr>
              <a:t> </a:t>
            </a:r>
            <a:r>
              <a:rPr lang="en-IN" sz="1400" dirty="0">
                <a:ea typeface="Aptos" panose="020B0004020202020204" pitchFamily="34" charset="0"/>
              </a:rPr>
              <a:t>: </a:t>
            </a:r>
            <a:r>
              <a:rPr lang="en-IN" sz="1400" dirty="0">
                <a:effectLst/>
                <a:ea typeface="Aptos" panose="020B0004020202020204" pitchFamily="34" charset="0"/>
              </a:rPr>
              <a:t>0.4121</a:t>
            </a:r>
            <a:endParaRPr lang="en-IN" sz="1400" dirty="0"/>
          </a:p>
          <a:p>
            <a:pPr lvl="1"/>
            <a:r>
              <a:rPr lang="en-IN" sz="1400" dirty="0"/>
              <a:t>BLEU      :   0.1180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37751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544</TotalTime>
  <Words>725</Words>
  <Application>Microsoft Macintosh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Times New Roman</vt:lpstr>
      <vt:lpstr>Trebuchet MS</vt:lpstr>
      <vt:lpstr>Wingdings</vt:lpstr>
      <vt:lpstr>Wingdings 3</vt:lpstr>
      <vt:lpstr>Facet</vt:lpstr>
      <vt:lpstr>Deep Learning   Week 9  LoRa - Enhanced DistilBART: Lightweight News Summarization </vt:lpstr>
      <vt:lpstr>Problem Motivation</vt:lpstr>
      <vt:lpstr>Project Overview</vt:lpstr>
      <vt:lpstr>Model and Dataset Choices</vt:lpstr>
      <vt:lpstr>What is LoRA and How We Used It</vt:lpstr>
      <vt:lpstr>Training Pipeline Setup</vt:lpstr>
      <vt:lpstr>Epoch-Level Training Loss Analysis</vt:lpstr>
      <vt:lpstr>Evaluation Methodology</vt:lpstr>
      <vt:lpstr>Results and Insights</vt:lpstr>
      <vt:lpstr>Challenges</vt:lpstr>
      <vt:lpstr>Future Directions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Simran Anjana Rajput</dc:creator>
  <cp:lastModifiedBy>Pranay</cp:lastModifiedBy>
  <cp:revision>9</cp:revision>
  <dcterms:created xsi:type="dcterms:W3CDTF">2025-03-04T01:30:51Z</dcterms:created>
  <dcterms:modified xsi:type="dcterms:W3CDTF">2025-04-29T01:00:22Z</dcterms:modified>
</cp:coreProperties>
</file>