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9E537-C015-4EF7-A645-A6A77C0741AE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5864B-3619-4AE9-A299-D1E4175D6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2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864B-3619-4AE9-A299-D1E4175D6C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7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7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1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4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1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7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9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7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1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A41F3A-8655-47DD-83DD-E5F27E206D5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8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EB93-5F42-4E74-9E4D-0B55DCA06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86" y="633619"/>
            <a:ext cx="8507896" cy="261619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Calligraphy" panose="03010101010101010101" pitchFamily="66" charset="0"/>
              </a:rPr>
              <a:t>Heart Disease Prediction using Data Mining Techniques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B8B84-2918-4C3B-A6B7-A3B6A342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43" y="3713583"/>
            <a:ext cx="6231226" cy="278985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Team Members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D2_16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Poritosh Bardhan – 19BIT0079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Azeem Ullah Khan – 19BIT0131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Pranchal Sihare – 19BIT0144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9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ABFB-CDA6-4874-9996-DC74F4CC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7504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Summary of Literature Survey</a:t>
            </a:r>
            <a:endParaRPr lang="en-IN" dirty="0"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C20A-F6E5-408C-B5BC-599F3112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6792"/>
            <a:ext cx="10018713" cy="445070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Many different data mining techniques were used in the research papers for heart disease prediction. These include Naïve Bayes, KNN, SVM, Decision Tree, Neural Networks and Regression.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All the research papers use the UCI repository for their dataset.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 most of the research papers Naïve Bayes gave the best results, which was followed by KNN.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Many research papers suggested that hybrid approaches might give better results than individual methods.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Some research papers </a:t>
            </a: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used different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tools like WEKA and ORANGE to implement the data mining techniques and produce their accuracies.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Many parameters accuracy and f-score were used to analyse the results for the various techniques used.</a:t>
            </a:r>
          </a:p>
        </p:txBody>
      </p:sp>
    </p:spTree>
    <p:extLst>
      <p:ext uri="{BB962C8B-B14F-4D97-AF65-F5344CB8AC3E}">
        <p14:creationId xmlns:p14="http://schemas.microsoft.com/office/powerpoint/2010/main" val="284216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80A5-DE6D-478C-9B07-11C94746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4644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Flowchart</a:t>
            </a:r>
            <a:endParaRPr lang="en-IN" dirty="0"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EF457-8DEF-4B2E-BF48-5C9E07502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" r="10137" b="2748"/>
          <a:stretch/>
        </p:blipFill>
        <p:spPr>
          <a:xfrm>
            <a:off x="3384148" y="746449"/>
            <a:ext cx="6510870" cy="60369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578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77C6-4D97-4AB7-A6F1-02294987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06490"/>
            <a:ext cx="10018713" cy="764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Proposed Algorithm</a:t>
            </a:r>
            <a:endParaRPr lang="en-IN" dirty="0"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BF46-9C07-4C8A-85AF-3CA7DAA9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7339"/>
            <a:ext cx="10018713" cy="3523861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Bayes’ Theorem is stated as:</a:t>
            </a:r>
          </a:p>
          <a:p>
            <a:pPr marL="0" lvl="0" indent="0" algn="ctr"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P(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IN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|X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) = (P(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X|C</a:t>
            </a:r>
            <a:r>
              <a:rPr lang="en-IN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) * P(C</a:t>
            </a:r>
            <a:r>
              <a:rPr lang="en-IN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)) / P(X)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Informally, this can be written as</a:t>
            </a:r>
          </a:p>
          <a:p>
            <a:pPr marL="0" indent="0" algn="ctr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posteriori = likelihood x prior/evidence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Here, C</a:t>
            </a:r>
            <a:r>
              <a:rPr lang="en-IN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indicates the different class labels target attribute can take.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X is the set of vectors having predictor attributes. X=(x</a:t>
            </a:r>
            <a:r>
              <a:rPr lang="en-IN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,x</a:t>
            </a:r>
            <a:r>
              <a:rPr lang="en-IN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,…,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IN" sz="20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final classification we derive the maximum posteriori, i.e., the maximal P(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|X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5207C-05E7-4EA0-9C04-7321EF9C794D}"/>
              </a:ext>
            </a:extLst>
          </p:cNvPr>
          <p:cNvSpPr txBox="1"/>
          <p:nvPr/>
        </p:nvSpPr>
        <p:spPr>
          <a:xfrm>
            <a:off x="5336670" y="1557683"/>
            <a:ext cx="231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Naïve Bayes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2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4CC-B4BC-4697-BEDF-135077F5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5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K-nearest Neighbor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6C7D-2266-446E-885B-A586B920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1135"/>
            <a:ext cx="10018713" cy="471195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KNN algorithm assumes the similarity between the new case/data and available cases and put the new case into the category that is most similar to the available categories.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Firstly the Euclidian distance is computed between the new data and all the existing data across all categories.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It then selects k number of data points which have the least Euclidian distance values.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new data point is thus classified in the category which has the most number of data points.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e.g. – In the below example if we have k value as 5 the since 3 points are there in A and 2 are there in B so we classify the new data in category A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F4744-1990-4754-8A1E-9E1A41A4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25" y="4397329"/>
            <a:ext cx="3069749" cy="24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2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F9B3-B07D-4D31-A18A-0F8B2AAF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17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Stepwise Algorithm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E5AB-0A23-4AF9-894E-A8801342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9593"/>
            <a:ext cx="10018713" cy="4391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1.	Import the dataset and check the type of the dataset.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2.	Check for missing values in the dataset, if found then apply data cleaning by filling in the most 	probable value.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3.	Check for redundancy in data among attributes using correlation analysis.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4.	Apply the two classification techniques, namely, Naïve Bayes and KNN.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4.1.	Create the training model for the classifiers.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4.2.	Fit the training dataset into the model.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4.3.	Using the model predict the values of testing dataset and generate accuracy scores.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5.	Now generate the bar-charts for comparing accuracies of both models.</a:t>
            </a:r>
          </a:p>
          <a:p>
            <a:pPr marL="0" indent="0">
              <a:buNone/>
            </a:pPr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3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97CD-7CBC-45E0-A406-CE18620D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Comparison of Results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DB59-92E0-4CBB-A0F3-BF08D78A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1723"/>
            <a:ext cx="4412637" cy="565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oper Black" panose="0208090404030B020404" pitchFamily="18" charset="0"/>
              </a:rPr>
              <a:t>Accuracies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 observed in the graph the accuracy of naïve bayes is better than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knn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761AA-4986-4822-A208-11635A407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7" b="7142"/>
          <a:stretch/>
        </p:blipFill>
        <p:spPr>
          <a:xfrm>
            <a:off x="1484309" y="3256384"/>
            <a:ext cx="2447925" cy="87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7278F-FA88-4610-BDC8-DCD4E77E1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4" y="951724"/>
            <a:ext cx="5876632" cy="55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45C6-177A-46FB-B072-A7DD7DB0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783771"/>
            <a:ext cx="4393976" cy="50074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oper Black" panose="0208090404030B020404" pitchFamily="18" charset="0"/>
              </a:rPr>
              <a:t>F-scores</a:t>
            </a: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These graphs show that f-score of naïve bayes is better than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knn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6E05D-4AB8-49A4-AECF-268DC979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844572"/>
            <a:ext cx="2419350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E314C-1836-4BD3-86D2-0DA0803C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55" y="825759"/>
            <a:ext cx="5573673" cy="52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4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2B013B-3F84-4DF4-AB90-9E3138319C06}"/>
              </a:ext>
            </a:extLst>
          </p:cNvPr>
          <p:cNvSpPr/>
          <p:nvPr/>
        </p:nvSpPr>
        <p:spPr>
          <a:xfrm>
            <a:off x="2575249" y="1905506"/>
            <a:ext cx="806547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stellar" panose="020A0402060406010301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996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379</TotalTime>
  <Words>537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Baskerville Old Face</vt:lpstr>
      <vt:lpstr>Broadway</vt:lpstr>
      <vt:lpstr>Calibri</vt:lpstr>
      <vt:lpstr>Cambria</vt:lpstr>
      <vt:lpstr>Cambria Math</vt:lpstr>
      <vt:lpstr>Castellar</vt:lpstr>
      <vt:lpstr>Cooper Black</vt:lpstr>
      <vt:lpstr>Corbel</vt:lpstr>
      <vt:lpstr>Lucida Calligraphy</vt:lpstr>
      <vt:lpstr>Parallax</vt:lpstr>
      <vt:lpstr>Heart Disease Prediction using Data Mining Techniques</vt:lpstr>
      <vt:lpstr>Summary of Literature Survey</vt:lpstr>
      <vt:lpstr>Flowchart</vt:lpstr>
      <vt:lpstr>Proposed Algorithm</vt:lpstr>
      <vt:lpstr>K-nearest Neighbor</vt:lpstr>
      <vt:lpstr>Stepwise Algorithm</vt:lpstr>
      <vt:lpstr>Comparison of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Techniques Project</dc:title>
  <dc:creator>Poritosh</dc:creator>
  <cp:lastModifiedBy>Poritosh</cp:lastModifiedBy>
  <cp:revision>26</cp:revision>
  <dcterms:created xsi:type="dcterms:W3CDTF">2021-05-17T14:35:12Z</dcterms:created>
  <dcterms:modified xsi:type="dcterms:W3CDTF">2021-05-21T12:31:21Z</dcterms:modified>
</cp:coreProperties>
</file>