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5"/>
  </p:notesMasterIdLst>
  <p:sldIdLst>
    <p:sldId id="256" r:id="rId2"/>
    <p:sldId id="259" r:id="rId3"/>
    <p:sldId id="257" r:id="rId4"/>
    <p:sldId id="258" r:id="rId5"/>
    <p:sldId id="260" r:id="rId6"/>
    <p:sldId id="261"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CC693C-7005-42E1-A4C8-482A549D7DD3}" type="doc">
      <dgm:prSet loTypeId="urn:microsoft.com/office/officeart/2005/8/layout/hList6" loCatId="list" qsTypeId="urn:microsoft.com/office/officeart/2005/8/quickstyle/3d7" qsCatId="3D" csTypeId="urn:microsoft.com/office/officeart/2005/8/colors/accent0_3" csCatId="mainScheme" phldr="1"/>
      <dgm:spPr/>
      <dgm:t>
        <a:bodyPr/>
        <a:lstStyle/>
        <a:p>
          <a:endParaRPr lang="en-IN"/>
        </a:p>
      </dgm:t>
    </dgm:pt>
    <dgm:pt modelId="{6783510C-B068-4E9C-9363-2BEC363EF428}">
      <dgm:prSet phldrT="[Text]"/>
      <dgm:spPr/>
      <dgm:t>
        <a:bodyPr/>
        <a:lstStyle/>
        <a:p>
          <a:r>
            <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Data Collection &amp; understanding</a:t>
          </a:r>
          <a:endParaRPr lang="en-IN"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C4EB5DEB-9BFD-4212-84D3-0CE2F300D27B}" type="parTrans" cxnId="{3E90774E-BA8D-4E3C-80A3-5C6AC8969539}">
      <dgm:prSet/>
      <dgm:spPr/>
      <dgm:t>
        <a:bodyPr/>
        <a:lstStyle/>
        <a:p>
          <a:endParaRPr lang="en-IN"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847F1233-8BA5-4CE5-8EE5-0C5A52E8BB93}" type="sibTrans" cxnId="{3E90774E-BA8D-4E3C-80A3-5C6AC8969539}">
      <dgm:prSet/>
      <dgm:spPr/>
      <dgm:t>
        <a:bodyPr/>
        <a:lstStyle/>
        <a:p>
          <a:endParaRPr lang="en-IN"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16100431-3B2C-49CC-A8AC-F2DE5AA035F5}">
      <dgm:prSet phldrT="[Text]"/>
      <dgm:spPr/>
      <dgm:t>
        <a:bodyPr/>
        <a:lstStyle/>
        <a:p>
          <a:r>
            <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Data Wrangling &amp; Data Cleaning</a:t>
          </a:r>
          <a:endParaRPr lang="en-IN"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9570DA74-FEBF-46FF-BAE7-7F79DF01604D}" type="parTrans" cxnId="{28AF7AA3-4BAC-465B-8762-92E262F1F379}">
      <dgm:prSet/>
      <dgm:spPr/>
      <dgm:t>
        <a:bodyPr/>
        <a:lstStyle/>
        <a:p>
          <a:endParaRPr lang="en-IN"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35DD87F6-CEBB-45F4-B4D1-7D96A07090C9}" type="sibTrans" cxnId="{28AF7AA3-4BAC-465B-8762-92E262F1F379}">
      <dgm:prSet/>
      <dgm:spPr/>
      <dgm:t>
        <a:bodyPr/>
        <a:lstStyle/>
        <a:p>
          <a:endParaRPr lang="en-IN"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1CD9A885-256B-4610-AA58-EB5FDE71532B}">
      <dgm:prSet phldrT="[Text]"/>
      <dgm:spPr/>
      <dgm:t>
        <a:bodyPr/>
        <a:lstStyle/>
        <a:p>
          <a:r>
            <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EDA</a:t>
          </a:r>
          <a:endParaRPr lang="en-IN"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C22309B2-BA9C-4BB3-9FC6-EE709986FEE6}" type="parTrans" cxnId="{DF9B3AC4-061F-415D-ACE2-CB7FBBA4BDB8}">
      <dgm:prSet/>
      <dgm:spPr/>
      <dgm:t>
        <a:bodyPr/>
        <a:lstStyle/>
        <a:p>
          <a:endParaRPr lang="en-IN"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38C33E1E-32F8-4BC9-B18C-65C722451E99}" type="sibTrans" cxnId="{DF9B3AC4-061F-415D-ACE2-CB7FBBA4BDB8}">
      <dgm:prSet/>
      <dgm:spPr/>
      <dgm:t>
        <a:bodyPr/>
        <a:lstStyle/>
        <a:p>
          <a:endParaRPr lang="en-IN"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7BB7A8EB-2A4F-424F-A72F-2DC181BEE629}">
      <dgm:prSet phldrT="[Text]"/>
      <dgm:spPr>
        <a:effectLst>
          <a:glow rad="139700">
            <a:schemeClr val="accent2">
              <a:satMod val="175000"/>
              <a:alpha val="40000"/>
            </a:schemeClr>
          </a:glow>
        </a:effectLst>
      </dgm:spPr>
      <dgm:t>
        <a:bodyPr/>
        <a:lstStyle/>
        <a:p>
          <a:r>
            <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Rebuilding model</a:t>
          </a:r>
          <a:endParaRPr lang="en-IN"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64F18954-3035-47DA-AB13-E6068B928588}" type="parTrans" cxnId="{A1BE946C-CF72-4384-AC4E-C5E7F6DADF35}">
      <dgm:prSet/>
      <dgm:spPr/>
      <dgm:t>
        <a:bodyPr/>
        <a:lstStyle/>
        <a:p>
          <a:endParaRPr lang="en-IN"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FBDBE6C4-CC0F-4816-9B95-6D6B169AE529}" type="sibTrans" cxnId="{A1BE946C-CF72-4384-AC4E-C5E7F6DADF35}">
      <dgm:prSet/>
      <dgm:spPr/>
      <dgm:t>
        <a:bodyPr/>
        <a:lstStyle/>
        <a:p>
          <a:endParaRPr lang="en-IN"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4B4F65D2-CB03-4710-AC27-A9FFBBD79E08}">
      <dgm:prSet phldrT="[Text]"/>
      <dgm:spPr>
        <a:effectLst>
          <a:glow rad="139700">
            <a:schemeClr val="accent2">
              <a:satMod val="175000"/>
              <a:alpha val="40000"/>
            </a:schemeClr>
          </a:glow>
        </a:effectLst>
      </dgm:spPr>
      <dgm:t>
        <a:bodyPr/>
        <a:lstStyle/>
        <a:p>
          <a:r>
            <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Model selection, model building and evaluation</a:t>
          </a:r>
          <a:endParaRPr lang="en-IN"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12A53B38-62FA-49ED-A8BE-19C693C0B72D}" type="parTrans" cxnId="{C0D6E518-3F30-4729-9F27-CFACDB2F0D95}">
      <dgm:prSet/>
      <dgm:spPr/>
      <dgm:t>
        <a:bodyPr/>
        <a:lstStyle/>
        <a:p>
          <a:endParaRPr lang="en-IN"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D536A75F-AA54-4AAC-84F8-1C2091D2F266}" type="sibTrans" cxnId="{C0D6E518-3F30-4729-9F27-CFACDB2F0D95}">
      <dgm:prSet/>
      <dgm:spPr/>
      <dgm:t>
        <a:bodyPr/>
        <a:lstStyle/>
        <a:p>
          <a:endParaRPr lang="en-IN"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55E40648-689C-423E-A332-AFFFF5A4016D}">
      <dgm:prSet phldrT="[Text]"/>
      <dgm:spPr>
        <a:effectLst>
          <a:glow rad="101600">
            <a:schemeClr val="accent2">
              <a:satMod val="175000"/>
              <a:alpha val="40000"/>
            </a:schemeClr>
          </a:glow>
        </a:effectLst>
      </dgm:spPr>
      <dgm:t>
        <a:bodyPr/>
        <a:lstStyle/>
        <a:p>
          <a:r>
            <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Feature Engineering</a:t>
          </a:r>
          <a:endParaRPr lang="en-IN"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64FD2B1A-4D85-4F5F-A3DF-E1B59795CFF8}" type="parTrans" cxnId="{A927A79E-271B-4DB9-8A42-D0FED1D84ADA}">
      <dgm:prSet/>
      <dgm:spPr/>
      <dgm:t>
        <a:bodyPr/>
        <a:lstStyle/>
        <a:p>
          <a:endParaRPr lang="en-IN"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7D3D942B-8C4E-4957-9BCD-E9EE3F9FA36F}" type="sibTrans" cxnId="{A927A79E-271B-4DB9-8A42-D0FED1D84ADA}">
      <dgm:prSet/>
      <dgm:spPr/>
      <dgm:t>
        <a:bodyPr/>
        <a:lstStyle/>
        <a:p>
          <a:endParaRPr lang="en-IN"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207481E1-9275-440E-88A1-7752AE80DAC9}">
      <dgm:prSet phldrT="[Text]"/>
      <dgm:spPr/>
      <dgm:t>
        <a:bodyPr/>
        <a:lstStyle/>
        <a:p>
          <a:r>
            <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Conclusion</a:t>
          </a:r>
          <a:endParaRPr lang="en-IN"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5F8BBE88-BDC6-4135-B68D-ADD95D952DFC}" type="parTrans" cxnId="{7DB2F554-C65C-4227-86AB-823929C6FC52}">
      <dgm:prSet/>
      <dgm:spPr/>
      <dgm:t>
        <a:bodyPr/>
        <a:lstStyle/>
        <a:p>
          <a:endParaRPr lang="en-IN"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A63F854A-8242-4822-AB88-F2DFC1B5C10C}" type="sibTrans" cxnId="{7DB2F554-C65C-4227-86AB-823929C6FC52}">
      <dgm:prSet/>
      <dgm:spPr/>
      <dgm:t>
        <a:bodyPr/>
        <a:lstStyle/>
        <a:p>
          <a:endParaRPr lang="en-IN"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D686AAC0-2DC8-4DCA-BA83-F94A4CA48236}" type="pres">
      <dgm:prSet presAssocID="{BACC693C-7005-42E1-A4C8-482A549D7DD3}" presName="Name0" presStyleCnt="0">
        <dgm:presLayoutVars>
          <dgm:dir/>
          <dgm:resizeHandles val="exact"/>
        </dgm:presLayoutVars>
      </dgm:prSet>
      <dgm:spPr/>
    </dgm:pt>
    <dgm:pt modelId="{F62D19DE-2652-4587-9CDC-D6CF3560ADEC}" type="pres">
      <dgm:prSet presAssocID="{6783510C-B068-4E9C-9363-2BEC363EF428}" presName="node" presStyleLbl="node1" presStyleIdx="0" presStyleCnt="7">
        <dgm:presLayoutVars>
          <dgm:bulletEnabled val="1"/>
        </dgm:presLayoutVars>
      </dgm:prSet>
      <dgm:spPr/>
    </dgm:pt>
    <dgm:pt modelId="{9B5FF595-760F-4BED-A10F-C1651770C69A}" type="pres">
      <dgm:prSet presAssocID="{847F1233-8BA5-4CE5-8EE5-0C5A52E8BB93}" presName="sibTrans" presStyleCnt="0"/>
      <dgm:spPr/>
    </dgm:pt>
    <dgm:pt modelId="{99E584AD-1126-46CD-9AAF-CC8994AF50EC}" type="pres">
      <dgm:prSet presAssocID="{16100431-3B2C-49CC-A8AC-F2DE5AA035F5}" presName="node" presStyleLbl="node1" presStyleIdx="1" presStyleCnt="7">
        <dgm:presLayoutVars>
          <dgm:bulletEnabled val="1"/>
        </dgm:presLayoutVars>
      </dgm:prSet>
      <dgm:spPr/>
    </dgm:pt>
    <dgm:pt modelId="{F94A9803-D207-4A2E-9D15-31F148CFBCDE}" type="pres">
      <dgm:prSet presAssocID="{35DD87F6-CEBB-45F4-B4D1-7D96A07090C9}" presName="sibTrans" presStyleCnt="0"/>
      <dgm:spPr/>
    </dgm:pt>
    <dgm:pt modelId="{B15FDD83-474A-4C6B-8F25-DF8C6E5A9928}" type="pres">
      <dgm:prSet presAssocID="{1CD9A885-256B-4610-AA58-EB5FDE71532B}" presName="node" presStyleLbl="node1" presStyleIdx="2" presStyleCnt="7">
        <dgm:presLayoutVars>
          <dgm:bulletEnabled val="1"/>
        </dgm:presLayoutVars>
      </dgm:prSet>
      <dgm:spPr/>
    </dgm:pt>
    <dgm:pt modelId="{8DB1B364-752A-4893-B73B-7E12BA2327B8}" type="pres">
      <dgm:prSet presAssocID="{38C33E1E-32F8-4BC9-B18C-65C722451E99}" presName="sibTrans" presStyleCnt="0"/>
      <dgm:spPr/>
    </dgm:pt>
    <dgm:pt modelId="{DA44841A-70CE-46BD-9CF9-B2573BF010B3}" type="pres">
      <dgm:prSet presAssocID="{4B4F65D2-CB03-4710-AC27-A9FFBBD79E08}" presName="node" presStyleLbl="node1" presStyleIdx="3" presStyleCnt="7">
        <dgm:presLayoutVars>
          <dgm:bulletEnabled val="1"/>
        </dgm:presLayoutVars>
      </dgm:prSet>
      <dgm:spPr/>
    </dgm:pt>
    <dgm:pt modelId="{98494C78-A69A-480F-97DF-F350FF8C7CB1}" type="pres">
      <dgm:prSet presAssocID="{D536A75F-AA54-4AAC-84F8-1C2091D2F266}" presName="sibTrans" presStyleCnt="0"/>
      <dgm:spPr/>
    </dgm:pt>
    <dgm:pt modelId="{7713144B-A562-412D-BDA6-1EDDB4F57205}" type="pres">
      <dgm:prSet presAssocID="{55E40648-689C-423E-A332-AFFFF5A4016D}" presName="node" presStyleLbl="node1" presStyleIdx="4" presStyleCnt="7" custLinFactNeighborX="7028" custLinFactNeighborY="-1302">
        <dgm:presLayoutVars>
          <dgm:bulletEnabled val="1"/>
        </dgm:presLayoutVars>
      </dgm:prSet>
      <dgm:spPr/>
    </dgm:pt>
    <dgm:pt modelId="{431BF79C-3016-4FAB-A132-81B0F33ED876}" type="pres">
      <dgm:prSet presAssocID="{7D3D942B-8C4E-4957-9BCD-E9EE3F9FA36F}" presName="sibTrans" presStyleCnt="0"/>
      <dgm:spPr/>
    </dgm:pt>
    <dgm:pt modelId="{D6189581-BDB4-4BF3-AEAD-FCA4BA2CF783}" type="pres">
      <dgm:prSet presAssocID="{7BB7A8EB-2A4F-424F-A72F-2DC181BEE629}" presName="node" presStyleLbl="node1" presStyleIdx="5" presStyleCnt="7" custLinFactNeighborY="-329">
        <dgm:presLayoutVars>
          <dgm:bulletEnabled val="1"/>
        </dgm:presLayoutVars>
      </dgm:prSet>
      <dgm:spPr/>
    </dgm:pt>
    <dgm:pt modelId="{F4A6FB42-9FE1-4A17-8E51-03DABBCF37EB}" type="pres">
      <dgm:prSet presAssocID="{FBDBE6C4-CC0F-4816-9B95-6D6B169AE529}" presName="sibTrans" presStyleCnt="0"/>
      <dgm:spPr/>
    </dgm:pt>
    <dgm:pt modelId="{9D71DE5A-CD73-43EE-B44C-C312695178B6}" type="pres">
      <dgm:prSet presAssocID="{207481E1-9275-440E-88A1-7752AE80DAC9}" presName="node" presStyleLbl="node1" presStyleIdx="6" presStyleCnt="7">
        <dgm:presLayoutVars>
          <dgm:bulletEnabled val="1"/>
        </dgm:presLayoutVars>
      </dgm:prSet>
      <dgm:spPr/>
    </dgm:pt>
  </dgm:ptLst>
  <dgm:cxnLst>
    <dgm:cxn modelId="{20AAD608-FAAA-4585-BE11-B5BD88E4F16E}" type="presOf" srcId="{1CD9A885-256B-4610-AA58-EB5FDE71532B}" destId="{B15FDD83-474A-4C6B-8F25-DF8C6E5A9928}" srcOrd="0" destOrd="0" presId="urn:microsoft.com/office/officeart/2005/8/layout/hList6"/>
    <dgm:cxn modelId="{C0D6E518-3F30-4729-9F27-CFACDB2F0D95}" srcId="{BACC693C-7005-42E1-A4C8-482A549D7DD3}" destId="{4B4F65D2-CB03-4710-AC27-A9FFBBD79E08}" srcOrd="3" destOrd="0" parTransId="{12A53B38-62FA-49ED-A8BE-19C693C0B72D}" sibTransId="{D536A75F-AA54-4AAC-84F8-1C2091D2F266}"/>
    <dgm:cxn modelId="{6E7C3521-E295-4159-8953-5BC47E7BAF54}" type="presOf" srcId="{6783510C-B068-4E9C-9363-2BEC363EF428}" destId="{F62D19DE-2652-4587-9CDC-D6CF3560ADEC}" srcOrd="0" destOrd="0" presId="urn:microsoft.com/office/officeart/2005/8/layout/hList6"/>
    <dgm:cxn modelId="{96936D22-851C-4632-9744-C8C63E2376EC}" type="presOf" srcId="{BACC693C-7005-42E1-A4C8-482A549D7DD3}" destId="{D686AAC0-2DC8-4DCA-BA83-F94A4CA48236}" srcOrd="0" destOrd="0" presId="urn:microsoft.com/office/officeart/2005/8/layout/hList6"/>
    <dgm:cxn modelId="{A1BE946C-CF72-4384-AC4E-C5E7F6DADF35}" srcId="{BACC693C-7005-42E1-A4C8-482A549D7DD3}" destId="{7BB7A8EB-2A4F-424F-A72F-2DC181BEE629}" srcOrd="5" destOrd="0" parTransId="{64F18954-3035-47DA-AB13-E6068B928588}" sibTransId="{FBDBE6C4-CC0F-4816-9B95-6D6B169AE529}"/>
    <dgm:cxn modelId="{3E90774E-BA8D-4E3C-80A3-5C6AC8969539}" srcId="{BACC693C-7005-42E1-A4C8-482A549D7DD3}" destId="{6783510C-B068-4E9C-9363-2BEC363EF428}" srcOrd="0" destOrd="0" parTransId="{C4EB5DEB-9BFD-4212-84D3-0CE2F300D27B}" sibTransId="{847F1233-8BA5-4CE5-8EE5-0C5A52E8BB93}"/>
    <dgm:cxn modelId="{522C5974-7BFE-4EF5-B8E4-674457F5A07E}" type="presOf" srcId="{55E40648-689C-423E-A332-AFFFF5A4016D}" destId="{7713144B-A562-412D-BDA6-1EDDB4F57205}" srcOrd="0" destOrd="0" presId="urn:microsoft.com/office/officeart/2005/8/layout/hList6"/>
    <dgm:cxn modelId="{7DB2F554-C65C-4227-86AB-823929C6FC52}" srcId="{BACC693C-7005-42E1-A4C8-482A549D7DD3}" destId="{207481E1-9275-440E-88A1-7752AE80DAC9}" srcOrd="6" destOrd="0" parTransId="{5F8BBE88-BDC6-4135-B68D-ADD95D952DFC}" sibTransId="{A63F854A-8242-4822-AB88-F2DFC1B5C10C}"/>
    <dgm:cxn modelId="{A927A79E-271B-4DB9-8A42-D0FED1D84ADA}" srcId="{BACC693C-7005-42E1-A4C8-482A549D7DD3}" destId="{55E40648-689C-423E-A332-AFFFF5A4016D}" srcOrd="4" destOrd="0" parTransId="{64FD2B1A-4D85-4F5F-A3DF-E1B59795CFF8}" sibTransId="{7D3D942B-8C4E-4957-9BCD-E9EE3F9FA36F}"/>
    <dgm:cxn modelId="{28AF7AA3-4BAC-465B-8762-92E262F1F379}" srcId="{BACC693C-7005-42E1-A4C8-482A549D7DD3}" destId="{16100431-3B2C-49CC-A8AC-F2DE5AA035F5}" srcOrd="1" destOrd="0" parTransId="{9570DA74-FEBF-46FF-BAE7-7F79DF01604D}" sibTransId="{35DD87F6-CEBB-45F4-B4D1-7D96A07090C9}"/>
    <dgm:cxn modelId="{D19E61A6-F119-4466-BEBA-CAFC3DA2C884}" type="presOf" srcId="{7BB7A8EB-2A4F-424F-A72F-2DC181BEE629}" destId="{D6189581-BDB4-4BF3-AEAD-FCA4BA2CF783}" srcOrd="0" destOrd="0" presId="urn:microsoft.com/office/officeart/2005/8/layout/hList6"/>
    <dgm:cxn modelId="{9DA747BC-FAAC-4AE7-891F-44597D83044B}" type="presOf" srcId="{16100431-3B2C-49CC-A8AC-F2DE5AA035F5}" destId="{99E584AD-1126-46CD-9AAF-CC8994AF50EC}" srcOrd="0" destOrd="0" presId="urn:microsoft.com/office/officeart/2005/8/layout/hList6"/>
    <dgm:cxn modelId="{DF9B3AC4-061F-415D-ACE2-CB7FBBA4BDB8}" srcId="{BACC693C-7005-42E1-A4C8-482A549D7DD3}" destId="{1CD9A885-256B-4610-AA58-EB5FDE71532B}" srcOrd="2" destOrd="0" parTransId="{C22309B2-BA9C-4BB3-9FC6-EE709986FEE6}" sibTransId="{38C33E1E-32F8-4BC9-B18C-65C722451E99}"/>
    <dgm:cxn modelId="{35D8A8EF-4934-41DD-AC4F-167254230D4B}" type="presOf" srcId="{4B4F65D2-CB03-4710-AC27-A9FFBBD79E08}" destId="{DA44841A-70CE-46BD-9CF9-B2573BF010B3}" srcOrd="0" destOrd="0" presId="urn:microsoft.com/office/officeart/2005/8/layout/hList6"/>
    <dgm:cxn modelId="{607AC4FA-1077-43AA-A2B1-57CA2D6AD5A4}" type="presOf" srcId="{207481E1-9275-440E-88A1-7752AE80DAC9}" destId="{9D71DE5A-CD73-43EE-B44C-C312695178B6}" srcOrd="0" destOrd="0" presId="urn:microsoft.com/office/officeart/2005/8/layout/hList6"/>
    <dgm:cxn modelId="{EB3CF28D-E248-4735-B62A-43D4F5AE988A}" type="presParOf" srcId="{D686AAC0-2DC8-4DCA-BA83-F94A4CA48236}" destId="{F62D19DE-2652-4587-9CDC-D6CF3560ADEC}" srcOrd="0" destOrd="0" presId="urn:microsoft.com/office/officeart/2005/8/layout/hList6"/>
    <dgm:cxn modelId="{5F3380CB-D2D2-4D45-8804-EA36D5A4941B}" type="presParOf" srcId="{D686AAC0-2DC8-4DCA-BA83-F94A4CA48236}" destId="{9B5FF595-760F-4BED-A10F-C1651770C69A}" srcOrd="1" destOrd="0" presId="urn:microsoft.com/office/officeart/2005/8/layout/hList6"/>
    <dgm:cxn modelId="{04B5AC20-0425-4A38-BA67-B5A1CB009FEF}" type="presParOf" srcId="{D686AAC0-2DC8-4DCA-BA83-F94A4CA48236}" destId="{99E584AD-1126-46CD-9AAF-CC8994AF50EC}" srcOrd="2" destOrd="0" presId="urn:microsoft.com/office/officeart/2005/8/layout/hList6"/>
    <dgm:cxn modelId="{1D81F9DD-DF96-43F8-9048-F4CBAE2CD351}" type="presParOf" srcId="{D686AAC0-2DC8-4DCA-BA83-F94A4CA48236}" destId="{F94A9803-D207-4A2E-9D15-31F148CFBCDE}" srcOrd="3" destOrd="0" presId="urn:microsoft.com/office/officeart/2005/8/layout/hList6"/>
    <dgm:cxn modelId="{768046A2-EAD0-42C6-A699-D323DFCF87FC}" type="presParOf" srcId="{D686AAC0-2DC8-4DCA-BA83-F94A4CA48236}" destId="{B15FDD83-474A-4C6B-8F25-DF8C6E5A9928}" srcOrd="4" destOrd="0" presId="urn:microsoft.com/office/officeart/2005/8/layout/hList6"/>
    <dgm:cxn modelId="{834F8FCB-A782-4183-89F4-93206983ED22}" type="presParOf" srcId="{D686AAC0-2DC8-4DCA-BA83-F94A4CA48236}" destId="{8DB1B364-752A-4893-B73B-7E12BA2327B8}" srcOrd="5" destOrd="0" presId="urn:microsoft.com/office/officeart/2005/8/layout/hList6"/>
    <dgm:cxn modelId="{0FBA71A4-9170-4802-BB2B-414466695EE5}" type="presParOf" srcId="{D686AAC0-2DC8-4DCA-BA83-F94A4CA48236}" destId="{DA44841A-70CE-46BD-9CF9-B2573BF010B3}" srcOrd="6" destOrd="0" presId="urn:microsoft.com/office/officeart/2005/8/layout/hList6"/>
    <dgm:cxn modelId="{5E9815FE-B312-491B-935C-3D75F0F4E096}" type="presParOf" srcId="{D686AAC0-2DC8-4DCA-BA83-F94A4CA48236}" destId="{98494C78-A69A-480F-97DF-F350FF8C7CB1}" srcOrd="7" destOrd="0" presId="urn:microsoft.com/office/officeart/2005/8/layout/hList6"/>
    <dgm:cxn modelId="{5C7B294D-B70B-45B8-B0E8-E81EAC0EE8B8}" type="presParOf" srcId="{D686AAC0-2DC8-4DCA-BA83-F94A4CA48236}" destId="{7713144B-A562-412D-BDA6-1EDDB4F57205}" srcOrd="8" destOrd="0" presId="urn:microsoft.com/office/officeart/2005/8/layout/hList6"/>
    <dgm:cxn modelId="{26AE11D1-1846-4EEF-907C-4AB58AE5940F}" type="presParOf" srcId="{D686AAC0-2DC8-4DCA-BA83-F94A4CA48236}" destId="{431BF79C-3016-4FAB-A132-81B0F33ED876}" srcOrd="9" destOrd="0" presId="urn:microsoft.com/office/officeart/2005/8/layout/hList6"/>
    <dgm:cxn modelId="{AF6A5972-EC76-419F-A6AD-031A570BADB9}" type="presParOf" srcId="{D686AAC0-2DC8-4DCA-BA83-F94A4CA48236}" destId="{D6189581-BDB4-4BF3-AEAD-FCA4BA2CF783}" srcOrd="10" destOrd="0" presId="urn:microsoft.com/office/officeart/2005/8/layout/hList6"/>
    <dgm:cxn modelId="{9753501A-1C35-489A-AB81-736A9E5E4B27}" type="presParOf" srcId="{D686AAC0-2DC8-4DCA-BA83-F94A4CA48236}" destId="{F4A6FB42-9FE1-4A17-8E51-03DABBCF37EB}" srcOrd="11" destOrd="0" presId="urn:microsoft.com/office/officeart/2005/8/layout/hList6"/>
    <dgm:cxn modelId="{4A0C6513-DE66-4271-A66F-D8BC963A0302}" type="presParOf" srcId="{D686AAC0-2DC8-4DCA-BA83-F94A4CA48236}" destId="{9D71DE5A-CD73-43EE-B44C-C312695178B6}" srcOrd="1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D19DE-2652-4587-9CDC-D6CF3560ADEC}">
      <dsp:nvSpPr>
        <dsp:cNvPr id="0" name=""/>
        <dsp:cNvSpPr/>
      </dsp:nvSpPr>
      <dsp:spPr>
        <a:xfrm rot="16200000">
          <a:off x="-594891" y="603699"/>
          <a:ext cx="2832778" cy="1625378"/>
        </a:xfrm>
        <a:prstGeom prst="flowChartManualOperation">
          <a:avLst/>
        </a:prstGeom>
        <a:solidFill>
          <a:schemeClr val="dk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0" tIns="0" rIns="114071" bIns="0" numCol="1" spcCol="1270" anchor="ctr" anchorCtr="0">
          <a:noAutofit/>
        </a:bodyPr>
        <a:lstStyle/>
        <a:p>
          <a:pPr marL="0" lvl="0" indent="0" algn="ctr" defTabSz="800100">
            <a:lnSpc>
              <a:spcPct val="90000"/>
            </a:lnSpc>
            <a:spcBef>
              <a:spcPct val="0"/>
            </a:spcBef>
            <a:spcAft>
              <a:spcPct val="35000"/>
            </a:spcAft>
            <a:buNone/>
          </a:pPr>
          <a:r>
            <a:rPr lang="en-US" sz="18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Data Collection &amp; understanding</a:t>
          </a:r>
          <a:endParaRPr lang="en-IN" sz="18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sp:txBody>
      <dsp:txXfrm rot="5400000">
        <a:off x="8809" y="566555"/>
        <a:ext cx="1625378" cy="1699666"/>
      </dsp:txXfrm>
    </dsp:sp>
    <dsp:sp modelId="{99E584AD-1126-46CD-9AAF-CC8994AF50EC}">
      <dsp:nvSpPr>
        <dsp:cNvPr id="0" name=""/>
        <dsp:cNvSpPr/>
      </dsp:nvSpPr>
      <dsp:spPr>
        <a:xfrm rot="16200000">
          <a:off x="1152390" y="603699"/>
          <a:ext cx="2832778" cy="1625378"/>
        </a:xfrm>
        <a:prstGeom prst="flowChartManualOperation">
          <a:avLst/>
        </a:prstGeom>
        <a:solidFill>
          <a:schemeClr val="dk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0" tIns="0" rIns="114071" bIns="0" numCol="1" spcCol="1270" anchor="ctr" anchorCtr="0">
          <a:noAutofit/>
        </a:bodyPr>
        <a:lstStyle/>
        <a:p>
          <a:pPr marL="0" lvl="0" indent="0" algn="ctr" defTabSz="800100">
            <a:lnSpc>
              <a:spcPct val="90000"/>
            </a:lnSpc>
            <a:spcBef>
              <a:spcPct val="0"/>
            </a:spcBef>
            <a:spcAft>
              <a:spcPct val="35000"/>
            </a:spcAft>
            <a:buNone/>
          </a:pPr>
          <a:r>
            <a:rPr lang="en-US" sz="18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Data Wrangling &amp; Data Cleaning</a:t>
          </a:r>
          <a:endParaRPr lang="en-IN" sz="18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sp:txBody>
      <dsp:txXfrm rot="5400000">
        <a:off x="1756090" y="566555"/>
        <a:ext cx="1625378" cy="1699666"/>
      </dsp:txXfrm>
    </dsp:sp>
    <dsp:sp modelId="{B15FDD83-474A-4C6B-8F25-DF8C6E5A9928}">
      <dsp:nvSpPr>
        <dsp:cNvPr id="0" name=""/>
        <dsp:cNvSpPr/>
      </dsp:nvSpPr>
      <dsp:spPr>
        <a:xfrm rot="16200000">
          <a:off x="2899672" y="603699"/>
          <a:ext cx="2832778" cy="1625378"/>
        </a:xfrm>
        <a:prstGeom prst="flowChartManualOperation">
          <a:avLst/>
        </a:prstGeom>
        <a:solidFill>
          <a:schemeClr val="dk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0" tIns="0" rIns="114071" bIns="0" numCol="1" spcCol="1270" anchor="ctr" anchorCtr="0">
          <a:noAutofit/>
        </a:bodyPr>
        <a:lstStyle/>
        <a:p>
          <a:pPr marL="0" lvl="0" indent="0" algn="ctr" defTabSz="800100">
            <a:lnSpc>
              <a:spcPct val="90000"/>
            </a:lnSpc>
            <a:spcBef>
              <a:spcPct val="0"/>
            </a:spcBef>
            <a:spcAft>
              <a:spcPct val="35000"/>
            </a:spcAft>
            <a:buNone/>
          </a:pPr>
          <a:r>
            <a:rPr lang="en-US" sz="18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EDA</a:t>
          </a:r>
          <a:endParaRPr lang="en-IN" sz="18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sp:txBody>
      <dsp:txXfrm rot="5400000">
        <a:off x="3503372" y="566555"/>
        <a:ext cx="1625378" cy="1699666"/>
      </dsp:txXfrm>
    </dsp:sp>
    <dsp:sp modelId="{DA44841A-70CE-46BD-9CF9-B2573BF010B3}">
      <dsp:nvSpPr>
        <dsp:cNvPr id="0" name=""/>
        <dsp:cNvSpPr/>
      </dsp:nvSpPr>
      <dsp:spPr>
        <a:xfrm rot="16200000">
          <a:off x="4646954" y="603699"/>
          <a:ext cx="2832778" cy="1625378"/>
        </a:xfrm>
        <a:prstGeom prst="flowChartManualOperation">
          <a:avLst/>
        </a:prstGeom>
        <a:solidFill>
          <a:schemeClr val="dk2">
            <a:hueOff val="0"/>
            <a:satOff val="0"/>
            <a:lumOff val="0"/>
            <a:alphaOff val="0"/>
          </a:schemeClr>
        </a:solidFill>
        <a:ln>
          <a:noFill/>
        </a:ln>
        <a:effectLst>
          <a:glow rad="139700">
            <a:schemeClr val="accent2">
              <a:satMod val="175000"/>
              <a:alpha val="40000"/>
            </a:schemeClr>
          </a:glo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0" tIns="0" rIns="114071" bIns="0" numCol="1" spcCol="1270" anchor="ctr" anchorCtr="0">
          <a:noAutofit/>
        </a:bodyPr>
        <a:lstStyle/>
        <a:p>
          <a:pPr marL="0" lvl="0" indent="0" algn="ctr" defTabSz="800100">
            <a:lnSpc>
              <a:spcPct val="90000"/>
            </a:lnSpc>
            <a:spcBef>
              <a:spcPct val="0"/>
            </a:spcBef>
            <a:spcAft>
              <a:spcPct val="35000"/>
            </a:spcAft>
            <a:buNone/>
          </a:pPr>
          <a:r>
            <a:rPr lang="en-US" sz="18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Model selection, model building and evaluation</a:t>
          </a:r>
          <a:endParaRPr lang="en-IN" sz="18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sp:txBody>
      <dsp:txXfrm rot="5400000">
        <a:off x="5250654" y="566555"/>
        <a:ext cx="1625378" cy="1699666"/>
      </dsp:txXfrm>
    </dsp:sp>
    <dsp:sp modelId="{7713144B-A562-412D-BDA6-1EDDB4F57205}">
      <dsp:nvSpPr>
        <dsp:cNvPr id="0" name=""/>
        <dsp:cNvSpPr/>
      </dsp:nvSpPr>
      <dsp:spPr>
        <a:xfrm rot="16200000">
          <a:off x="6402803" y="603699"/>
          <a:ext cx="2832778" cy="1625378"/>
        </a:xfrm>
        <a:prstGeom prst="flowChartManualOperation">
          <a:avLst/>
        </a:prstGeom>
        <a:solidFill>
          <a:schemeClr val="dk2">
            <a:hueOff val="0"/>
            <a:satOff val="0"/>
            <a:lumOff val="0"/>
            <a:alphaOff val="0"/>
          </a:schemeClr>
        </a:solidFill>
        <a:ln>
          <a:noFill/>
        </a:ln>
        <a:effectLst>
          <a:glow rad="101600">
            <a:schemeClr val="accent2">
              <a:satMod val="175000"/>
              <a:alpha val="40000"/>
            </a:schemeClr>
          </a:glo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0" tIns="0" rIns="114071" bIns="0" numCol="1" spcCol="1270" anchor="ctr" anchorCtr="0">
          <a:noAutofit/>
        </a:bodyPr>
        <a:lstStyle/>
        <a:p>
          <a:pPr marL="0" lvl="0" indent="0" algn="ctr" defTabSz="800100">
            <a:lnSpc>
              <a:spcPct val="90000"/>
            </a:lnSpc>
            <a:spcBef>
              <a:spcPct val="0"/>
            </a:spcBef>
            <a:spcAft>
              <a:spcPct val="35000"/>
            </a:spcAft>
            <a:buNone/>
          </a:pPr>
          <a:r>
            <a:rPr lang="en-US" sz="18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Feature Engineering</a:t>
          </a:r>
          <a:endParaRPr lang="en-IN" sz="18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sp:txBody>
      <dsp:txXfrm rot="5400000">
        <a:off x="7006503" y="566555"/>
        <a:ext cx="1625378" cy="1699666"/>
      </dsp:txXfrm>
    </dsp:sp>
    <dsp:sp modelId="{D6189581-BDB4-4BF3-AEAD-FCA4BA2CF783}">
      <dsp:nvSpPr>
        <dsp:cNvPr id="0" name=""/>
        <dsp:cNvSpPr/>
      </dsp:nvSpPr>
      <dsp:spPr>
        <a:xfrm rot="16200000">
          <a:off x="8141518" y="603699"/>
          <a:ext cx="2832778" cy="1625378"/>
        </a:xfrm>
        <a:prstGeom prst="flowChartManualOperation">
          <a:avLst/>
        </a:prstGeom>
        <a:solidFill>
          <a:schemeClr val="dk2">
            <a:hueOff val="0"/>
            <a:satOff val="0"/>
            <a:lumOff val="0"/>
            <a:alphaOff val="0"/>
          </a:schemeClr>
        </a:solidFill>
        <a:ln>
          <a:noFill/>
        </a:ln>
        <a:effectLst>
          <a:glow rad="139700">
            <a:schemeClr val="accent2">
              <a:satMod val="175000"/>
              <a:alpha val="40000"/>
            </a:schemeClr>
          </a:glo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0" tIns="0" rIns="114071" bIns="0" numCol="1" spcCol="1270" anchor="ctr" anchorCtr="0">
          <a:noAutofit/>
        </a:bodyPr>
        <a:lstStyle/>
        <a:p>
          <a:pPr marL="0" lvl="0" indent="0" algn="ctr" defTabSz="800100">
            <a:lnSpc>
              <a:spcPct val="90000"/>
            </a:lnSpc>
            <a:spcBef>
              <a:spcPct val="0"/>
            </a:spcBef>
            <a:spcAft>
              <a:spcPct val="35000"/>
            </a:spcAft>
            <a:buNone/>
          </a:pPr>
          <a:r>
            <a:rPr lang="en-US" sz="18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Rebuilding model</a:t>
          </a:r>
          <a:endParaRPr lang="en-IN" sz="18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sp:txBody>
      <dsp:txXfrm rot="5400000">
        <a:off x="8745218" y="566555"/>
        <a:ext cx="1625378" cy="1699666"/>
      </dsp:txXfrm>
    </dsp:sp>
    <dsp:sp modelId="{9D71DE5A-CD73-43EE-B44C-C312695178B6}">
      <dsp:nvSpPr>
        <dsp:cNvPr id="0" name=""/>
        <dsp:cNvSpPr/>
      </dsp:nvSpPr>
      <dsp:spPr>
        <a:xfrm rot="16200000">
          <a:off x="9888800" y="603699"/>
          <a:ext cx="2832778" cy="1625378"/>
        </a:xfrm>
        <a:prstGeom prst="flowChartManualOperation">
          <a:avLst/>
        </a:prstGeom>
        <a:solidFill>
          <a:schemeClr val="dk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0" tIns="0" rIns="114071" bIns="0" numCol="1" spcCol="1270" anchor="ctr" anchorCtr="0">
          <a:noAutofit/>
        </a:bodyPr>
        <a:lstStyle/>
        <a:p>
          <a:pPr marL="0" lvl="0" indent="0" algn="ctr" defTabSz="800100">
            <a:lnSpc>
              <a:spcPct val="90000"/>
            </a:lnSpc>
            <a:spcBef>
              <a:spcPct val="0"/>
            </a:spcBef>
            <a:spcAft>
              <a:spcPct val="35000"/>
            </a:spcAft>
            <a:buNone/>
          </a:pPr>
          <a:r>
            <a:rPr lang="en-US" sz="18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Conclusion</a:t>
          </a:r>
          <a:endParaRPr lang="en-IN" sz="18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sp:txBody>
      <dsp:txXfrm rot="5400000">
        <a:off x="10492500" y="566555"/>
        <a:ext cx="1625378" cy="169966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3FEA0-0504-48AF-973C-365B9F9D2CE5}" type="datetimeFigureOut">
              <a:rPr lang="en-IN" smtClean="0"/>
              <a:t>14-06-2023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F3703-3779-41B1-9D98-FCCC0ACDB4DA}" type="slidenum">
              <a:rPr lang="en-IN" smtClean="0"/>
              <a:t>‹#›</a:t>
            </a:fld>
            <a:endParaRPr lang="en-IN" dirty="0"/>
          </a:p>
        </p:txBody>
      </p:sp>
    </p:spTree>
    <p:extLst>
      <p:ext uri="{BB962C8B-B14F-4D97-AF65-F5344CB8AC3E}">
        <p14:creationId xmlns:p14="http://schemas.microsoft.com/office/powerpoint/2010/main" val="114260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FF3703-3779-41B1-9D98-FCCC0ACDB4DA}" type="slidenum">
              <a:rPr lang="en-IN" smtClean="0"/>
              <a:t>4</a:t>
            </a:fld>
            <a:endParaRPr lang="en-IN" dirty="0"/>
          </a:p>
        </p:txBody>
      </p:sp>
    </p:spTree>
    <p:extLst>
      <p:ext uri="{BB962C8B-B14F-4D97-AF65-F5344CB8AC3E}">
        <p14:creationId xmlns:p14="http://schemas.microsoft.com/office/powerpoint/2010/main" val="1439976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FF3703-3779-41B1-9D98-FCCC0ACDB4DA}" type="slidenum">
              <a:rPr lang="en-IN" smtClean="0"/>
              <a:t>6</a:t>
            </a:fld>
            <a:endParaRPr lang="en-IN" dirty="0"/>
          </a:p>
        </p:txBody>
      </p:sp>
    </p:spTree>
    <p:extLst>
      <p:ext uri="{BB962C8B-B14F-4D97-AF65-F5344CB8AC3E}">
        <p14:creationId xmlns:p14="http://schemas.microsoft.com/office/powerpoint/2010/main" val="4019164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D114E1-ADDA-4B3D-BB44-05DAE117C9A0}" type="datetimeFigureOut">
              <a:rPr lang="en-IN" smtClean="0"/>
              <a:t>14-06-2023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42A674-1851-462A-BE97-CAEF91C9EBB0}"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31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D114E1-ADDA-4B3D-BB44-05DAE117C9A0}" type="datetimeFigureOut">
              <a:rPr lang="en-IN" smtClean="0"/>
              <a:t>14-06-2023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42A674-1851-462A-BE97-CAEF91C9EBB0}" type="slidenum">
              <a:rPr lang="en-IN" smtClean="0"/>
              <a:t>‹#›</a:t>
            </a:fld>
            <a:endParaRPr lang="en-IN" dirty="0"/>
          </a:p>
        </p:txBody>
      </p:sp>
    </p:spTree>
    <p:extLst>
      <p:ext uri="{BB962C8B-B14F-4D97-AF65-F5344CB8AC3E}">
        <p14:creationId xmlns:p14="http://schemas.microsoft.com/office/powerpoint/2010/main" val="13816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D114E1-ADDA-4B3D-BB44-05DAE117C9A0}" type="datetimeFigureOut">
              <a:rPr lang="en-IN" smtClean="0"/>
              <a:t>14-06-2023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42A674-1851-462A-BE97-CAEF91C9EBB0}" type="slidenum">
              <a:rPr lang="en-IN" smtClean="0"/>
              <a:t>‹#›</a:t>
            </a:fld>
            <a:endParaRPr lang="en-IN" dirty="0"/>
          </a:p>
        </p:txBody>
      </p:sp>
    </p:spTree>
    <p:extLst>
      <p:ext uri="{BB962C8B-B14F-4D97-AF65-F5344CB8AC3E}">
        <p14:creationId xmlns:p14="http://schemas.microsoft.com/office/powerpoint/2010/main" val="2072652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D114E1-ADDA-4B3D-BB44-05DAE117C9A0}" type="datetimeFigureOut">
              <a:rPr lang="en-IN" smtClean="0"/>
              <a:t>14-06-2023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42A674-1851-462A-BE97-CAEF91C9EBB0}" type="slidenum">
              <a:rPr lang="en-IN" smtClean="0"/>
              <a:t>‹#›</a:t>
            </a:fld>
            <a:endParaRPr lang="en-IN" dirty="0"/>
          </a:p>
        </p:txBody>
      </p:sp>
    </p:spTree>
    <p:extLst>
      <p:ext uri="{BB962C8B-B14F-4D97-AF65-F5344CB8AC3E}">
        <p14:creationId xmlns:p14="http://schemas.microsoft.com/office/powerpoint/2010/main" val="3253001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D114E1-ADDA-4B3D-BB44-05DAE117C9A0}" type="datetimeFigureOut">
              <a:rPr lang="en-IN" smtClean="0"/>
              <a:t>14-06-2023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42A674-1851-462A-BE97-CAEF91C9EBB0}"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177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D114E1-ADDA-4B3D-BB44-05DAE117C9A0}" type="datetimeFigureOut">
              <a:rPr lang="en-IN" smtClean="0"/>
              <a:t>14-06-2023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F42A674-1851-462A-BE97-CAEF91C9EBB0}" type="slidenum">
              <a:rPr lang="en-IN" smtClean="0"/>
              <a:t>‹#›</a:t>
            </a:fld>
            <a:endParaRPr lang="en-IN" dirty="0"/>
          </a:p>
        </p:txBody>
      </p:sp>
    </p:spTree>
    <p:extLst>
      <p:ext uri="{BB962C8B-B14F-4D97-AF65-F5344CB8AC3E}">
        <p14:creationId xmlns:p14="http://schemas.microsoft.com/office/powerpoint/2010/main" val="412315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D114E1-ADDA-4B3D-BB44-05DAE117C9A0}" type="datetimeFigureOut">
              <a:rPr lang="en-IN" smtClean="0"/>
              <a:t>14-06-2023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F42A674-1851-462A-BE97-CAEF91C9EBB0}" type="slidenum">
              <a:rPr lang="en-IN" smtClean="0"/>
              <a:t>‹#›</a:t>
            </a:fld>
            <a:endParaRPr lang="en-IN" dirty="0"/>
          </a:p>
        </p:txBody>
      </p:sp>
    </p:spTree>
    <p:extLst>
      <p:ext uri="{BB962C8B-B14F-4D97-AF65-F5344CB8AC3E}">
        <p14:creationId xmlns:p14="http://schemas.microsoft.com/office/powerpoint/2010/main" val="3328178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D114E1-ADDA-4B3D-BB44-05DAE117C9A0}" type="datetimeFigureOut">
              <a:rPr lang="en-IN" smtClean="0"/>
              <a:t>14-06-2023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F42A674-1851-462A-BE97-CAEF91C9EBB0}" type="slidenum">
              <a:rPr lang="en-IN" smtClean="0"/>
              <a:t>‹#›</a:t>
            </a:fld>
            <a:endParaRPr lang="en-IN" dirty="0"/>
          </a:p>
        </p:txBody>
      </p:sp>
    </p:spTree>
    <p:extLst>
      <p:ext uri="{BB962C8B-B14F-4D97-AF65-F5344CB8AC3E}">
        <p14:creationId xmlns:p14="http://schemas.microsoft.com/office/powerpoint/2010/main" val="1076132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8D114E1-ADDA-4B3D-BB44-05DAE117C9A0}" type="datetimeFigureOut">
              <a:rPr lang="en-IN" smtClean="0"/>
              <a:t>14-06-2023</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1F42A674-1851-462A-BE97-CAEF91C9EBB0}" type="slidenum">
              <a:rPr lang="en-IN" smtClean="0"/>
              <a:t>‹#›</a:t>
            </a:fld>
            <a:endParaRPr lang="en-IN" dirty="0"/>
          </a:p>
        </p:txBody>
      </p:sp>
    </p:spTree>
    <p:extLst>
      <p:ext uri="{BB962C8B-B14F-4D97-AF65-F5344CB8AC3E}">
        <p14:creationId xmlns:p14="http://schemas.microsoft.com/office/powerpoint/2010/main" val="621840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8D114E1-ADDA-4B3D-BB44-05DAE117C9A0}" type="datetimeFigureOut">
              <a:rPr lang="en-IN" smtClean="0"/>
              <a:t>14-06-2023</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42A674-1851-462A-BE97-CAEF91C9EBB0}" type="slidenum">
              <a:rPr lang="en-IN" smtClean="0"/>
              <a:t>‹#›</a:t>
            </a:fld>
            <a:endParaRPr lang="en-IN" dirty="0"/>
          </a:p>
        </p:txBody>
      </p:sp>
    </p:spTree>
    <p:extLst>
      <p:ext uri="{BB962C8B-B14F-4D97-AF65-F5344CB8AC3E}">
        <p14:creationId xmlns:p14="http://schemas.microsoft.com/office/powerpoint/2010/main" val="399047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D114E1-ADDA-4B3D-BB44-05DAE117C9A0}" type="datetimeFigureOut">
              <a:rPr lang="en-IN" smtClean="0"/>
              <a:t>14-06-2023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F42A674-1851-462A-BE97-CAEF91C9EBB0}" type="slidenum">
              <a:rPr lang="en-IN" smtClean="0"/>
              <a:t>‹#›</a:t>
            </a:fld>
            <a:endParaRPr lang="en-IN" dirty="0"/>
          </a:p>
        </p:txBody>
      </p:sp>
    </p:spTree>
    <p:extLst>
      <p:ext uri="{BB962C8B-B14F-4D97-AF65-F5344CB8AC3E}">
        <p14:creationId xmlns:p14="http://schemas.microsoft.com/office/powerpoint/2010/main" val="2385279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8D114E1-ADDA-4B3D-BB44-05DAE117C9A0}" type="datetimeFigureOut">
              <a:rPr lang="en-IN" smtClean="0"/>
              <a:t>14-06-2023</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F42A674-1851-462A-BE97-CAEF91C9EBB0}"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13678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8.png"/><Relationship Id="rId18" Type="http://schemas.microsoft.com/office/2007/relationships/hdphoto" Target="../media/hdphoto8.wdp"/><Relationship Id="rId3" Type="http://schemas.openxmlformats.org/officeDocument/2006/relationships/image" Target="../media/image3.png"/><Relationship Id="rId7" Type="http://schemas.openxmlformats.org/officeDocument/2006/relationships/image" Target="../media/image5.png"/><Relationship Id="rId12" Type="http://schemas.microsoft.com/office/2007/relationships/hdphoto" Target="../media/hdphoto5.wdp"/><Relationship Id="rId17" Type="http://schemas.openxmlformats.org/officeDocument/2006/relationships/image" Target="../media/image10.png"/><Relationship Id="rId2" Type="http://schemas.openxmlformats.org/officeDocument/2006/relationships/notesSlide" Target="../notesSlides/notesSlide2.xml"/><Relationship Id="rId16" Type="http://schemas.microsoft.com/office/2007/relationships/hdphoto" Target="../media/hdphoto7.wdp"/><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9.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6.png"/><Relationship Id="rId14" Type="http://schemas.microsoft.com/office/2007/relationships/hdphoto" Target="../media/hdphoto6.wdp"/></Relationships>
</file>

<file path=ppt/slides/_rels/slide7.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D7807-A144-4F05-B9BA-F4501AE7CFD0}"/>
              </a:ext>
            </a:extLst>
          </p:cNvPr>
          <p:cNvSpPr>
            <a:spLocks noGrp="1"/>
          </p:cNvSpPr>
          <p:nvPr>
            <p:ph type="title"/>
          </p:nvPr>
        </p:nvSpPr>
        <p:spPr>
          <a:xfrm>
            <a:off x="163286" y="-739921"/>
            <a:ext cx="3788228" cy="5293259"/>
          </a:xfrm>
        </p:spPr>
        <p:txBody>
          <a:bodyPr>
            <a:normAutofit/>
          </a:bodyPr>
          <a:lstStyle/>
          <a:p>
            <a:r>
              <a:rPr lang="en-US" sz="4400" b="1" dirty="0">
                <a:latin typeface="Times New Roman" panose="02020603050405020304" pitchFamily="18" charset="0"/>
                <a:cs typeface="Times New Roman" panose="02020603050405020304" pitchFamily="18" charset="0"/>
              </a:rPr>
              <a:t>Utilizing Patient Data for Accurate Prediction of Postoperative Complications</a:t>
            </a:r>
            <a:endParaRPr lang="en-IN" sz="4400" b="1" dirty="0">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1D26502D-88F3-4E49-A91A-BE11082B1F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7742" y="417431"/>
            <a:ext cx="7510904" cy="4135907"/>
          </a:xfrm>
        </p:spPr>
      </p:pic>
      <p:sp>
        <p:nvSpPr>
          <p:cNvPr id="3" name="Subtitle 2">
            <a:extLst>
              <a:ext uri="{FF2B5EF4-FFF2-40B4-BE49-F238E27FC236}">
                <a16:creationId xmlns:a16="http://schemas.microsoft.com/office/drawing/2014/main" id="{0467FB00-DF50-4A7B-BA96-89AE54A83077}"/>
              </a:ext>
            </a:extLst>
          </p:cNvPr>
          <p:cNvSpPr>
            <a:spLocks noGrp="1"/>
          </p:cNvSpPr>
          <p:nvPr>
            <p:ph type="body" sz="half" idx="2"/>
          </p:nvPr>
        </p:nvSpPr>
        <p:spPr>
          <a:xfrm>
            <a:off x="457200" y="5405224"/>
            <a:ext cx="3200400" cy="858418"/>
          </a:xfrm>
        </p:spPr>
        <p:txBody>
          <a:bodyPr/>
          <a:lstStyle/>
          <a:p>
            <a:r>
              <a:rPr lang="en-US" sz="2000" dirty="0">
                <a:solidFill>
                  <a:schemeClr val="tx1">
                    <a:lumMod val="95000"/>
                  </a:schemeClr>
                </a:solidFill>
              </a:rPr>
              <a:t>Presented by:</a:t>
            </a:r>
          </a:p>
          <a:p>
            <a:r>
              <a:rPr lang="en-US" sz="2000" dirty="0">
                <a:solidFill>
                  <a:schemeClr val="tx1">
                    <a:lumMod val="95000"/>
                  </a:schemeClr>
                </a:solidFill>
              </a:rPr>
              <a:t>Gajanan Satote </a:t>
            </a:r>
            <a:endParaRPr lang="en-US" dirty="0">
              <a:solidFill>
                <a:schemeClr val="tx1">
                  <a:lumMod val="95000"/>
                </a:schemeClr>
              </a:solidFill>
            </a:endParaRPr>
          </a:p>
          <a:p>
            <a:endParaRPr lang="en-IN" dirty="0">
              <a:solidFill>
                <a:schemeClr val="tx1">
                  <a:lumMod val="95000"/>
                </a:schemeClr>
              </a:solidFill>
            </a:endParaRPr>
          </a:p>
        </p:txBody>
      </p:sp>
    </p:spTree>
    <p:extLst>
      <p:ext uri="{BB962C8B-B14F-4D97-AF65-F5344CB8AC3E}">
        <p14:creationId xmlns:p14="http://schemas.microsoft.com/office/powerpoint/2010/main" val="2975454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2EC-C22F-4594-9E51-4F50469B1CAB}"/>
              </a:ext>
            </a:extLst>
          </p:cNvPr>
          <p:cNvSpPr>
            <a:spLocks noGrp="1"/>
          </p:cNvSpPr>
          <p:nvPr>
            <p:ph type="title"/>
          </p:nvPr>
        </p:nvSpPr>
        <p:spPr/>
        <p:txBody>
          <a:bodyPr/>
          <a:lstStyle/>
          <a:p>
            <a:pPr algn="ctr"/>
            <a:r>
              <a:rPr lang="en-US" dirty="0"/>
              <a:t>FEATURE ENGINEERING</a:t>
            </a:r>
            <a:endParaRPr lang="en-IN" dirty="0"/>
          </a:p>
        </p:txBody>
      </p:sp>
      <p:sp>
        <p:nvSpPr>
          <p:cNvPr id="3" name="Content Placeholder 2">
            <a:extLst>
              <a:ext uri="{FF2B5EF4-FFF2-40B4-BE49-F238E27FC236}">
                <a16:creationId xmlns:a16="http://schemas.microsoft.com/office/drawing/2014/main" id="{38648C3E-3B48-4864-BC2F-F10C022F3699}"/>
              </a:ext>
            </a:extLst>
          </p:cNvPr>
          <p:cNvSpPr>
            <a:spLocks noGrp="1"/>
          </p:cNvSpPr>
          <p:nvPr>
            <p:ph sz="half" idx="1"/>
          </p:nvPr>
        </p:nvSpPr>
        <p:spPr/>
        <p:txBody>
          <a:bodyPr/>
          <a:lstStyle/>
          <a:p>
            <a:pPr algn="just">
              <a:buFont typeface="Wingdings" panose="05000000000000000000" pitchFamily="2" charset="2"/>
              <a:buChar char="Ø"/>
            </a:pPr>
            <a:r>
              <a:rPr lang="en-US" b="0" i="0" dirty="0">
                <a:solidFill>
                  <a:schemeClr val="tx1">
                    <a:lumMod val="95000"/>
                  </a:schemeClr>
                </a:solidFill>
                <a:effectLst/>
              </a:rPr>
              <a:t>As we have numerous features in our data, collecting records for each feature is not feasible and time-consuming. Moreover, there can be many insignificant features that further complicate the model. </a:t>
            </a:r>
          </a:p>
          <a:p>
            <a:pPr algn="just">
              <a:buFont typeface="Wingdings" panose="05000000000000000000" pitchFamily="2" charset="2"/>
              <a:buChar char="Ø"/>
            </a:pPr>
            <a:r>
              <a:rPr lang="en-US" b="0" i="0" dirty="0">
                <a:solidFill>
                  <a:schemeClr val="tx1">
                    <a:lumMod val="95000"/>
                  </a:schemeClr>
                </a:solidFill>
                <a:effectLst/>
              </a:rPr>
              <a:t>To address this issue, I have selected the 12 most significant variables that have an impact on the patients' health after operations. Using these features, I built an </a:t>
            </a:r>
            <a:r>
              <a:rPr lang="en-US" b="0" i="0" dirty="0" err="1">
                <a:solidFill>
                  <a:schemeClr val="tx1">
                    <a:lumMod val="95000"/>
                  </a:schemeClr>
                </a:solidFill>
                <a:effectLst/>
              </a:rPr>
              <a:t>XGBClassifier</a:t>
            </a:r>
            <a:r>
              <a:rPr lang="en-US" b="0" i="0" dirty="0">
                <a:solidFill>
                  <a:schemeClr val="tx1">
                    <a:lumMod val="95000"/>
                  </a:schemeClr>
                </a:solidFill>
                <a:effectLst/>
              </a:rPr>
              <a:t> model, which yielded similar evaluation parameters. The reduced feature set allows for easier learning and decreases the complexity of the model.</a:t>
            </a:r>
            <a:endParaRPr lang="en-IN" dirty="0">
              <a:solidFill>
                <a:schemeClr val="tx1">
                  <a:lumMod val="95000"/>
                </a:schemeClr>
              </a:solidFill>
            </a:endParaRPr>
          </a:p>
        </p:txBody>
      </p:sp>
      <p:pic>
        <p:nvPicPr>
          <p:cNvPr id="6" name="Content Placeholder 5">
            <a:extLst>
              <a:ext uri="{FF2B5EF4-FFF2-40B4-BE49-F238E27FC236}">
                <a16:creationId xmlns:a16="http://schemas.microsoft.com/office/drawing/2014/main" id="{1A7D6118-9F98-40C5-A11E-7A33FDEBB201}"/>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6460836" y="1890248"/>
            <a:ext cx="4937125" cy="36548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7467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0AD0-EACA-4C41-9542-C1F18DEBDF90}"/>
              </a:ext>
            </a:extLst>
          </p:cNvPr>
          <p:cNvSpPr>
            <a:spLocks noGrp="1"/>
          </p:cNvSpPr>
          <p:nvPr>
            <p:ph type="title"/>
          </p:nvPr>
        </p:nvSpPr>
        <p:spPr/>
        <p:txBody>
          <a:bodyPr/>
          <a:lstStyle/>
          <a:p>
            <a:pPr algn="ctr"/>
            <a:r>
              <a:rPr lang="en-US" dirty="0"/>
              <a:t>REBUILDING THE MODEL</a:t>
            </a:r>
            <a:endParaRPr lang="en-IN" dirty="0"/>
          </a:p>
        </p:txBody>
      </p:sp>
      <p:sp>
        <p:nvSpPr>
          <p:cNvPr id="3" name="Content Placeholder 2">
            <a:extLst>
              <a:ext uri="{FF2B5EF4-FFF2-40B4-BE49-F238E27FC236}">
                <a16:creationId xmlns:a16="http://schemas.microsoft.com/office/drawing/2014/main" id="{3414D688-1EFC-4F8A-9123-509639330E64}"/>
              </a:ext>
            </a:extLst>
          </p:cNvPr>
          <p:cNvSpPr>
            <a:spLocks noGrp="1"/>
          </p:cNvSpPr>
          <p:nvPr>
            <p:ph idx="1"/>
          </p:nvPr>
        </p:nvSpPr>
        <p:spPr/>
        <p:txBody>
          <a:bodyPr>
            <a:normAutofit/>
          </a:bodyPr>
          <a:lstStyle/>
          <a:p>
            <a:r>
              <a:rPr lang="en-US" sz="2400" dirty="0"/>
              <a:t>With only these 12 Important features, we build a same XGB Classifier model.</a:t>
            </a:r>
          </a:p>
          <a:p>
            <a:r>
              <a:rPr lang="en-US" sz="2400" dirty="0"/>
              <a:t>Which gives evaluation parameters as follow:</a:t>
            </a:r>
          </a:p>
          <a:p>
            <a:pPr>
              <a:buFont typeface="Wingdings" panose="05000000000000000000" pitchFamily="2" charset="2"/>
              <a:buChar char="Ø"/>
            </a:pPr>
            <a:r>
              <a:rPr lang="en-US" sz="2400" dirty="0"/>
              <a:t>Accuracy Score: 89.23%</a:t>
            </a:r>
          </a:p>
          <a:p>
            <a:pPr>
              <a:buFont typeface="Wingdings" panose="05000000000000000000" pitchFamily="2" charset="2"/>
              <a:buChar char="Ø"/>
            </a:pPr>
            <a:r>
              <a:rPr lang="en-US" sz="2400" dirty="0"/>
              <a:t>Precision Score: 83.15 %</a:t>
            </a:r>
          </a:p>
          <a:p>
            <a:pPr>
              <a:buFont typeface="Wingdings" panose="05000000000000000000" pitchFamily="2" charset="2"/>
              <a:buChar char="Ø"/>
            </a:pPr>
            <a:r>
              <a:rPr lang="en-US" sz="2400" dirty="0"/>
              <a:t>Recall Score: 72.87%</a:t>
            </a:r>
          </a:p>
          <a:p>
            <a:pPr marL="0" indent="0">
              <a:buNone/>
            </a:pPr>
            <a:endParaRPr lang="en-IN" sz="2400" dirty="0"/>
          </a:p>
          <a:p>
            <a:pPr marL="0" indent="0">
              <a:buNone/>
            </a:pPr>
            <a:endParaRPr lang="en-US" sz="2400" dirty="0"/>
          </a:p>
        </p:txBody>
      </p:sp>
    </p:spTree>
    <p:extLst>
      <p:ext uri="{BB962C8B-B14F-4D97-AF65-F5344CB8AC3E}">
        <p14:creationId xmlns:p14="http://schemas.microsoft.com/office/powerpoint/2010/main" val="253706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BFD4-B3EF-46EF-B6F9-DB4F2614D5F6}"/>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E8955752-D13F-4B0B-AB2E-8CCB8107532E}"/>
              </a:ext>
            </a:extLst>
          </p:cNvPr>
          <p:cNvSpPr>
            <a:spLocks noGrp="1"/>
          </p:cNvSpPr>
          <p:nvPr>
            <p:ph idx="1"/>
          </p:nvPr>
        </p:nvSpPr>
        <p:spPr/>
        <p:txBody>
          <a:bodyPr/>
          <a:lstStyle/>
          <a:p>
            <a:pPr algn="just">
              <a:lnSpc>
                <a:spcPct val="100000"/>
              </a:lnSpc>
              <a:buFont typeface="Wingdings" panose="05000000000000000000" pitchFamily="2" charset="2"/>
              <a:buChar char="Ø"/>
            </a:pPr>
            <a:r>
              <a:rPr lang="en-US" b="1" i="1" dirty="0">
                <a:solidFill>
                  <a:schemeClr val="tx1">
                    <a:lumMod val="95000"/>
                  </a:schemeClr>
                </a:solidFill>
                <a:effectLst/>
              </a:rPr>
              <a:t>We can simplify the analysis by focusing on the top 12 important features that are most predictive of the surgical complications. This will allow us to identify the key factors that we can address to reduce the likelihood of complications for patients undergoing surgery.</a:t>
            </a:r>
          </a:p>
          <a:p>
            <a:pPr algn="just">
              <a:lnSpc>
                <a:spcPct val="100000"/>
              </a:lnSpc>
              <a:buFont typeface="Wingdings" panose="05000000000000000000" pitchFamily="2" charset="2"/>
              <a:buChar char="Ø"/>
            </a:pPr>
            <a:r>
              <a:rPr lang="en-US" b="1" i="1" dirty="0">
                <a:solidFill>
                  <a:schemeClr val="tx1">
                    <a:lumMod val="95000"/>
                  </a:schemeClr>
                </a:solidFill>
              </a:rPr>
              <a:t>We can further investigate these features and identify strategies to mitigate the risks associated with them. By focusing on these important features, we can prioritize our efforts to improve patient outcomes after surgery.</a:t>
            </a:r>
          </a:p>
          <a:p>
            <a:pPr algn="just">
              <a:lnSpc>
                <a:spcPct val="100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project opens the door to early identification and intervention, potentially reducing the overall risk and impact of post-operative complications. It has the potential to improve patient outcomes, optimize healthcare resource allocation, and contribute to more personalized and effective medical care. With further advancements in machine learning techniques and the availability of larger and more diverse datasets, the potential impact of this models is expected to grow even further.</a:t>
            </a:r>
          </a:p>
          <a:p>
            <a:pPr marL="0" indent="0" algn="just">
              <a:lnSpc>
                <a:spcPct val="100000"/>
              </a:lnSpc>
              <a:buNone/>
            </a:pPr>
            <a:endParaRPr lang="en-IN" b="1" i="1" dirty="0">
              <a:solidFill>
                <a:schemeClr val="tx1">
                  <a:lumMod val="95000"/>
                </a:schemeClr>
              </a:solidFill>
            </a:endParaRPr>
          </a:p>
        </p:txBody>
      </p:sp>
    </p:spTree>
    <p:extLst>
      <p:ext uri="{BB962C8B-B14F-4D97-AF65-F5344CB8AC3E}">
        <p14:creationId xmlns:p14="http://schemas.microsoft.com/office/powerpoint/2010/main" val="3248135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D06E-43D3-463C-89B6-8FF22C83B395}"/>
              </a:ext>
            </a:extLst>
          </p:cNvPr>
          <p:cNvSpPr>
            <a:spLocks noGrp="1"/>
          </p:cNvSpPr>
          <p:nvPr>
            <p:ph type="title" idx="4294967295"/>
          </p:nvPr>
        </p:nvSpPr>
        <p:spPr>
          <a:xfrm>
            <a:off x="743339" y="1978025"/>
            <a:ext cx="10058400" cy="1450975"/>
          </a:xfrm>
        </p:spPr>
        <p:txBody>
          <a:bodyPr/>
          <a:lstStyle/>
          <a:p>
            <a:pPr algn="ctr"/>
            <a:r>
              <a:rPr lang="en-US" b="1" dirty="0"/>
              <a:t>Thank You!</a:t>
            </a:r>
            <a:endParaRPr lang="en-IN" b="1" dirty="0"/>
          </a:p>
        </p:txBody>
      </p:sp>
    </p:spTree>
    <p:extLst>
      <p:ext uri="{BB962C8B-B14F-4D97-AF65-F5344CB8AC3E}">
        <p14:creationId xmlns:p14="http://schemas.microsoft.com/office/powerpoint/2010/main" val="2628750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6C58-951A-4497-8FA5-33AAB0BDBDC3}"/>
              </a:ext>
            </a:extLst>
          </p:cNvPr>
          <p:cNvSpPr>
            <a:spLocks noGrp="1"/>
          </p:cNvSpPr>
          <p:nvPr>
            <p:ph type="title"/>
          </p:nvPr>
        </p:nvSpPr>
        <p:spPr>
          <a:xfrm>
            <a:off x="1300038" y="441246"/>
            <a:ext cx="9905998" cy="1098315"/>
          </a:xfrm>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3656845A-A6F8-4A27-BA4F-EF050159A53F}"/>
              </a:ext>
            </a:extLst>
          </p:cNvPr>
          <p:cNvSpPr>
            <a:spLocks noGrp="1"/>
          </p:cNvSpPr>
          <p:nvPr>
            <p:ph idx="1"/>
          </p:nvPr>
        </p:nvSpPr>
        <p:spPr>
          <a:xfrm>
            <a:off x="1300037" y="1978903"/>
            <a:ext cx="9905999" cy="3541714"/>
          </a:xfrm>
        </p:spPr>
        <p:txBody>
          <a:bodyPr>
            <a:normAutofit/>
          </a:bodyPr>
          <a:lstStyle/>
          <a:p>
            <a:pPr>
              <a:buFont typeface="Wingdings" panose="05000000000000000000" pitchFamily="2" charset="2"/>
              <a:buChar char="Ø"/>
            </a:pPr>
            <a:r>
              <a:rPr lang="en-US" sz="2400" dirty="0"/>
              <a:t>  Instances : 14635</a:t>
            </a:r>
          </a:p>
          <a:p>
            <a:pPr>
              <a:buFont typeface="Wingdings" panose="05000000000000000000" pitchFamily="2" charset="2"/>
              <a:buChar char="Ø"/>
            </a:pPr>
            <a:r>
              <a:rPr lang="en-US" sz="2400" dirty="0"/>
              <a:t> Features: 25</a:t>
            </a:r>
          </a:p>
          <a:p>
            <a:pPr>
              <a:buFont typeface="Wingdings" panose="05000000000000000000" pitchFamily="2" charset="2"/>
              <a:buChar char="Ø"/>
            </a:pPr>
            <a:r>
              <a:rPr lang="en-IN" sz="2400" dirty="0">
                <a:ea typeface="Calibri" panose="020F0502020204030204" pitchFamily="34" charset="0"/>
                <a:cs typeface="Calibri" panose="020F0502020204030204" pitchFamily="34" charset="0"/>
              </a:rPr>
              <a:t> H</a:t>
            </a:r>
            <a:r>
              <a:rPr lang="en-IN" sz="2400" dirty="0">
                <a:effectLst/>
                <a:ea typeface="Calibri" panose="020F0502020204030204" pitchFamily="34" charset="0"/>
                <a:cs typeface="Calibri" panose="020F0502020204030204" pitchFamily="34" charset="0"/>
              </a:rPr>
              <a:t>istorical medical demographic information of patients in united states.</a:t>
            </a:r>
          </a:p>
          <a:p>
            <a:pPr>
              <a:buFont typeface="Wingdings" panose="05000000000000000000" pitchFamily="2" charset="2"/>
              <a:buChar char="Ø"/>
            </a:pPr>
            <a:r>
              <a:rPr lang="en-IN" sz="2400" dirty="0">
                <a:effectLst/>
                <a:ea typeface="Calibri" panose="020F0502020204030204" pitchFamily="34" charset="0"/>
                <a:cs typeface="Calibri" panose="020F0502020204030204" pitchFamily="34" charset="0"/>
              </a:rPr>
              <a:t> This project has the potential to greatly impact real-life healthcare scenarios by assisting medical professionals in identifying patients who may be at a higher risk of complications.</a:t>
            </a:r>
            <a:endParaRPr lang="en-IN" sz="2400" dirty="0">
              <a:cs typeface="Calibri" panose="020F0502020204030204" pitchFamily="34" charset="0"/>
            </a:endParaRPr>
          </a:p>
        </p:txBody>
      </p:sp>
    </p:spTree>
    <p:extLst>
      <p:ext uri="{BB962C8B-B14F-4D97-AF65-F5344CB8AC3E}">
        <p14:creationId xmlns:p14="http://schemas.microsoft.com/office/powerpoint/2010/main" val="188051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DC5A-5098-40E8-AA5D-E483C2E61178}"/>
              </a:ext>
            </a:extLst>
          </p:cNvPr>
          <p:cNvSpPr>
            <a:spLocks noGrp="1"/>
          </p:cNvSpPr>
          <p:nvPr>
            <p:ph type="title"/>
          </p:nvPr>
        </p:nvSpPr>
        <p:spPr/>
        <p:txBody>
          <a:bodyPr/>
          <a:lstStyle/>
          <a:p>
            <a:pPr algn="ctr"/>
            <a:r>
              <a:rPr lang="en-US" dirty="0"/>
              <a:t>PROBLEM STATEMENT</a:t>
            </a:r>
            <a:endParaRPr lang="en-IN" dirty="0"/>
          </a:p>
        </p:txBody>
      </p:sp>
      <p:sp>
        <p:nvSpPr>
          <p:cNvPr id="3" name="Content Placeholder 2">
            <a:extLst>
              <a:ext uri="{FF2B5EF4-FFF2-40B4-BE49-F238E27FC236}">
                <a16:creationId xmlns:a16="http://schemas.microsoft.com/office/drawing/2014/main" id="{9EA85AB2-A786-4D9F-946C-DFFD123E0963}"/>
              </a:ext>
            </a:extLst>
          </p:cNvPr>
          <p:cNvSpPr>
            <a:spLocks noGrp="1"/>
          </p:cNvSpPr>
          <p:nvPr>
            <p:ph idx="1"/>
          </p:nvPr>
        </p:nvSpPr>
        <p:spPr>
          <a:xfrm>
            <a:off x="1066800" y="2256281"/>
            <a:ext cx="10058400" cy="4023360"/>
          </a:xfrm>
        </p:spPr>
        <p:txBody>
          <a:bodyPr/>
          <a:lstStyle/>
          <a:p>
            <a:pPr>
              <a:buFont typeface="Wingdings" panose="05000000000000000000" pitchFamily="2" charset="2"/>
              <a:buChar char="Ø"/>
            </a:pPr>
            <a:r>
              <a:rPr lang="en-US" sz="2800" b="0" i="0" dirty="0">
                <a:solidFill>
                  <a:schemeClr val="tx1">
                    <a:lumMod val="95000"/>
                  </a:schemeClr>
                </a:solidFill>
                <a:effectLst/>
                <a:latin typeface="Söhne"/>
              </a:rPr>
              <a:t>Identify the key factors that influence patients' postoperative conditions.</a:t>
            </a:r>
          </a:p>
          <a:p>
            <a:pPr>
              <a:buFont typeface="Wingdings" panose="05000000000000000000" pitchFamily="2" charset="2"/>
              <a:buChar char="Ø"/>
            </a:pPr>
            <a:r>
              <a:rPr lang="en-US" sz="2800" b="0" i="0" dirty="0">
                <a:solidFill>
                  <a:schemeClr val="tx1">
                    <a:lumMod val="95000"/>
                  </a:schemeClr>
                </a:solidFill>
                <a:effectLst/>
                <a:latin typeface="Söhne"/>
              </a:rPr>
              <a:t>Develop a reliable prediction model to identify patients at risk of postoperative complications.</a:t>
            </a:r>
          </a:p>
          <a:p>
            <a:pPr>
              <a:buFont typeface="Wingdings" panose="05000000000000000000" pitchFamily="2" charset="2"/>
              <a:buChar char="Ø"/>
            </a:pPr>
            <a:endParaRPr lang="en-US" dirty="0">
              <a:solidFill>
                <a:schemeClr val="tx1">
                  <a:lumMod val="95000"/>
                </a:schemeClr>
              </a:solidFill>
            </a:endParaRPr>
          </a:p>
        </p:txBody>
      </p:sp>
    </p:spTree>
    <p:extLst>
      <p:ext uri="{BB962C8B-B14F-4D97-AF65-F5344CB8AC3E}">
        <p14:creationId xmlns:p14="http://schemas.microsoft.com/office/powerpoint/2010/main" val="2866830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B4D7-DFAF-4EA7-BAB1-FDF21C1E0AF4}"/>
              </a:ext>
            </a:extLst>
          </p:cNvPr>
          <p:cNvSpPr>
            <a:spLocks noGrp="1"/>
          </p:cNvSpPr>
          <p:nvPr>
            <p:ph type="title"/>
          </p:nvPr>
        </p:nvSpPr>
        <p:spPr>
          <a:xfrm>
            <a:off x="1105677" y="559836"/>
            <a:ext cx="9905998" cy="1088984"/>
          </a:xfrm>
        </p:spPr>
        <p:txBody>
          <a:bodyPr/>
          <a:lstStyle/>
          <a:p>
            <a:pPr algn="ctr"/>
            <a:r>
              <a:rPr lang="en-US" dirty="0"/>
              <a:t>WORK FLOW</a:t>
            </a:r>
            <a:endParaRPr lang="en-IN" dirty="0"/>
          </a:p>
        </p:txBody>
      </p:sp>
      <p:sp>
        <p:nvSpPr>
          <p:cNvPr id="17" name="TextBox 16">
            <a:extLst>
              <a:ext uri="{FF2B5EF4-FFF2-40B4-BE49-F238E27FC236}">
                <a16:creationId xmlns:a16="http://schemas.microsoft.com/office/drawing/2014/main" id="{B1596F5D-A9E6-4F62-8D66-9B5322AA07AD}"/>
              </a:ext>
            </a:extLst>
          </p:cNvPr>
          <p:cNvSpPr txBox="1"/>
          <p:nvPr/>
        </p:nvSpPr>
        <p:spPr>
          <a:xfrm>
            <a:off x="2438400" y="2970245"/>
            <a:ext cx="3564294" cy="503853"/>
          </a:xfrm>
          <a:prstGeom prst="rect">
            <a:avLst/>
          </a:prstGeom>
          <a:noFill/>
        </p:spPr>
        <p:txBody>
          <a:bodyPr wrap="square" rtlCol="0">
            <a:spAutoFit/>
          </a:bodyPr>
          <a:lstStyle/>
          <a:p>
            <a:endParaRPr lang="en-IN" dirty="0"/>
          </a:p>
        </p:txBody>
      </p:sp>
      <p:sp>
        <p:nvSpPr>
          <p:cNvPr id="18" name="TextBox 17">
            <a:extLst>
              <a:ext uri="{FF2B5EF4-FFF2-40B4-BE49-F238E27FC236}">
                <a16:creationId xmlns:a16="http://schemas.microsoft.com/office/drawing/2014/main" id="{D128D31C-205C-4F04-BD12-F50F3A5D8DBC}"/>
              </a:ext>
            </a:extLst>
          </p:cNvPr>
          <p:cNvSpPr txBox="1"/>
          <p:nvPr/>
        </p:nvSpPr>
        <p:spPr>
          <a:xfrm>
            <a:off x="2590800" y="3122645"/>
            <a:ext cx="3564294" cy="503853"/>
          </a:xfrm>
          <a:prstGeom prst="rect">
            <a:avLst/>
          </a:prstGeom>
          <a:noFill/>
        </p:spPr>
        <p:txBody>
          <a:bodyPr wrap="square" rtlCol="0">
            <a:spAutoFit/>
          </a:bodyPr>
          <a:lstStyle/>
          <a:p>
            <a:endParaRPr lang="en-IN" dirty="0"/>
          </a:p>
        </p:txBody>
      </p:sp>
      <p:graphicFrame>
        <p:nvGraphicFramePr>
          <p:cNvPr id="24" name="Diagram 23">
            <a:extLst>
              <a:ext uri="{FF2B5EF4-FFF2-40B4-BE49-F238E27FC236}">
                <a16:creationId xmlns:a16="http://schemas.microsoft.com/office/drawing/2014/main" id="{E659F14C-F370-4CE9-8655-5A4E0B5D3AA6}"/>
              </a:ext>
            </a:extLst>
          </p:cNvPr>
          <p:cNvGraphicFramePr/>
          <p:nvPr>
            <p:extLst>
              <p:ext uri="{D42A27DB-BD31-4B8C-83A1-F6EECF244321}">
                <p14:modId xmlns:p14="http://schemas.microsoft.com/office/powerpoint/2010/main" val="980100091"/>
              </p:ext>
            </p:extLst>
          </p:nvPr>
        </p:nvGraphicFramePr>
        <p:xfrm>
          <a:off x="-687355" y="2057709"/>
          <a:ext cx="12126687" cy="28327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742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17E8-EDDA-436D-8592-DBE60C87F3C9}"/>
              </a:ext>
            </a:extLst>
          </p:cNvPr>
          <p:cNvSpPr>
            <a:spLocks noGrp="1"/>
          </p:cNvSpPr>
          <p:nvPr>
            <p:ph type="title" idx="4294967295"/>
          </p:nvPr>
        </p:nvSpPr>
        <p:spPr>
          <a:xfrm>
            <a:off x="139184" y="-615373"/>
            <a:ext cx="10896600" cy="1477963"/>
          </a:xfrm>
        </p:spPr>
        <p:txBody>
          <a:bodyPr/>
          <a:lstStyle/>
          <a:p>
            <a:pPr algn="ctr"/>
            <a:r>
              <a:rPr lang="en-US" dirty="0"/>
              <a:t>ATTRIBUTE INFORMATION</a:t>
            </a:r>
            <a:endParaRPr lang="en-IN" dirty="0"/>
          </a:p>
        </p:txBody>
      </p:sp>
      <p:sp>
        <p:nvSpPr>
          <p:cNvPr id="3" name="Content Placeholder 2">
            <a:extLst>
              <a:ext uri="{FF2B5EF4-FFF2-40B4-BE49-F238E27FC236}">
                <a16:creationId xmlns:a16="http://schemas.microsoft.com/office/drawing/2014/main" id="{4285FC3D-E4A9-4412-A77B-4A438FEE4344}"/>
              </a:ext>
            </a:extLst>
          </p:cNvPr>
          <p:cNvSpPr>
            <a:spLocks noGrp="1"/>
          </p:cNvSpPr>
          <p:nvPr>
            <p:ph idx="4294967295"/>
          </p:nvPr>
        </p:nvSpPr>
        <p:spPr>
          <a:xfrm>
            <a:off x="298302" y="1054364"/>
            <a:ext cx="5797698" cy="4614976"/>
          </a:xfrm>
        </p:spPr>
        <p:txBody>
          <a:bodyPr>
            <a:noAutofit/>
          </a:bodyPr>
          <a:lstStyle/>
          <a:p>
            <a:pPr marL="80010" indent="-171450">
              <a:lnSpc>
                <a:spcPct val="100000"/>
              </a:lnSpc>
              <a:buFont typeface="Wingdings" panose="05000000000000000000" pitchFamily="2" charset="2"/>
              <a:buChar char="Ø"/>
            </a:pP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bmi</a:t>
            </a:r>
            <a:r>
              <a:rPr lang="en-IN" sz="1400" dirty="0">
                <a:effectLst/>
                <a:latin typeface="Calibri" panose="020F0502020204030204" pitchFamily="34" charset="0"/>
                <a:ea typeface="Calibri" panose="020F0502020204030204" pitchFamily="34" charset="0"/>
                <a:cs typeface="Times New Roman" panose="02020603050405020304" pitchFamily="18" charset="0"/>
              </a:rPr>
              <a:t>: Body mass Index</a:t>
            </a:r>
            <a:endParaRPr lang="en-US" sz="1400" dirty="0">
              <a:solidFill>
                <a:schemeClr val="tx1">
                  <a:lumMod val="95000"/>
                </a:schemeClr>
              </a:solidFill>
            </a:endParaRPr>
          </a:p>
          <a:p>
            <a:pPr marL="80010" indent="-171450">
              <a:lnSpc>
                <a:spcPct val="100000"/>
              </a:lnSpc>
              <a:buFont typeface="Wingdings" panose="05000000000000000000" pitchFamily="2" charset="2"/>
              <a:buChar char="Ø"/>
            </a:pPr>
            <a:r>
              <a:rPr lang="en-IN" sz="1400" b="1" dirty="0">
                <a:effectLst/>
                <a:latin typeface="Calibri" panose="020F0502020204030204" pitchFamily="34" charset="0"/>
                <a:ea typeface="Calibri" panose="020F0502020204030204" pitchFamily="34" charset="0"/>
                <a:cs typeface="Times New Roman" panose="02020603050405020304" pitchFamily="18" charset="0"/>
              </a:rPr>
              <a:t>Age</a:t>
            </a:r>
            <a:r>
              <a:rPr lang="en-IN" sz="1400" dirty="0">
                <a:effectLst/>
                <a:latin typeface="Calibri" panose="020F0502020204030204" pitchFamily="34" charset="0"/>
                <a:ea typeface="Calibri" panose="020F0502020204030204" pitchFamily="34" charset="0"/>
                <a:cs typeface="Times New Roman" panose="02020603050405020304" pitchFamily="18" charset="0"/>
              </a:rPr>
              <a:t>:</a:t>
            </a:r>
            <a:endParaRPr lang="en-US" sz="1400" dirty="0">
              <a:solidFill>
                <a:schemeClr val="tx1">
                  <a:lumMod val="95000"/>
                </a:schemeClr>
              </a:solidFill>
            </a:endParaRPr>
          </a:p>
          <a:p>
            <a:pPr marL="80010" indent="-171450">
              <a:lnSpc>
                <a:spcPct val="100000"/>
              </a:lnSpc>
              <a:buFont typeface="Wingdings" panose="05000000000000000000" pitchFamily="2" charset="2"/>
              <a:buChar char="Ø"/>
            </a:pP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mortality_rsi</a:t>
            </a:r>
            <a:r>
              <a:rPr lang="en-IN" sz="1400" dirty="0">
                <a:effectLst/>
                <a:latin typeface="Calibri" panose="020F0502020204030204" pitchFamily="34" charset="0"/>
                <a:ea typeface="Calibri" panose="020F0502020204030204" pitchFamily="34" charset="0"/>
                <a:cs typeface="Times New Roman" panose="02020603050405020304" pitchFamily="18" charset="0"/>
              </a:rPr>
              <a:t>: The Mortality Risk Stratification Index (RSI)</a:t>
            </a:r>
            <a:endParaRPr lang="en-US" sz="1400" dirty="0">
              <a:solidFill>
                <a:schemeClr val="tx1">
                  <a:lumMod val="95000"/>
                </a:schemeClr>
              </a:solidFill>
            </a:endParaRPr>
          </a:p>
          <a:p>
            <a:pPr marL="80010" indent="-171450">
              <a:lnSpc>
                <a:spcPct val="100000"/>
              </a:lnSpc>
              <a:buFont typeface="Wingdings" panose="05000000000000000000" pitchFamily="2" charset="2"/>
              <a:buChar char="Ø"/>
            </a:pPr>
            <a:r>
              <a:rPr lang="en-IN" sz="1400" b="1" dirty="0">
                <a:effectLst/>
                <a:latin typeface="Calibri" panose="020F0502020204030204" pitchFamily="34" charset="0"/>
                <a:ea typeface="Calibri" panose="020F0502020204030204" pitchFamily="34" charset="0"/>
                <a:cs typeface="Times New Roman" panose="02020603050405020304" pitchFamily="18" charset="0"/>
              </a:rPr>
              <a:t>mort30</a:t>
            </a:r>
            <a:r>
              <a:rPr lang="en-IN" sz="1400" dirty="0">
                <a:effectLst/>
                <a:latin typeface="Calibri" panose="020F0502020204030204" pitchFamily="34" charset="0"/>
                <a:ea typeface="Calibri" panose="020F0502020204030204" pitchFamily="34" charset="0"/>
                <a:cs typeface="Times New Roman" panose="02020603050405020304" pitchFamily="18" charset="0"/>
              </a:rPr>
              <a:t>: Mortality within 30 days of surgery</a:t>
            </a:r>
            <a:endParaRPr lang="en-US" sz="1400" dirty="0">
              <a:solidFill>
                <a:schemeClr val="tx1">
                  <a:lumMod val="95000"/>
                </a:schemeClr>
              </a:solidFill>
            </a:endParaRPr>
          </a:p>
          <a:p>
            <a:pPr marL="80010" indent="-171450">
              <a:lnSpc>
                <a:spcPct val="100000"/>
              </a:lnSpc>
              <a:buFont typeface="Wingdings" panose="05000000000000000000" pitchFamily="2" charset="2"/>
              <a:buChar char="Ø"/>
            </a:pP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moonphase</a:t>
            </a:r>
            <a:r>
              <a:rPr lang="en-IN" sz="1400" dirty="0">
                <a:effectLst/>
                <a:latin typeface="Calibri" panose="020F0502020204030204" pitchFamily="34" charset="0"/>
                <a:ea typeface="Calibri" panose="020F0502020204030204" pitchFamily="34" charset="0"/>
                <a:cs typeface="Times New Roman" panose="02020603050405020304" pitchFamily="18" charset="0"/>
              </a:rPr>
              <a:t>: The moon phase.</a:t>
            </a:r>
            <a:endParaRPr lang="en-US" sz="1400" dirty="0">
              <a:solidFill>
                <a:schemeClr val="tx1">
                  <a:lumMod val="95000"/>
                </a:schemeClr>
              </a:solidFill>
            </a:endParaRPr>
          </a:p>
          <a:p>
            <a:pPr marL="80010" indent="-171450">
              <a:lnSpc>
                <a:spcPct val="100000"/>
              </a:lnSpc>
              <a:buFont typeface="Wingdings" panose="05000000000000000000" pitchFamily="2" charset="2"/>
              <a:buChar char="Ø"/>
            </a:pPr>
            <a:r>
              <a:rPr lang="en-IN" sz="1400" b="1" dirty="0">
                <a:effectLst/>
                <a:latin typeface="Calibri" panose="020F0502020204030204" pitchFamily="34" charset="0"/>
                <a:ea typeface="Calibri" panose="020F0502020204030204" pitchFamily="34" charset="0"/>
                <a:cs typeface="Times New Roman" panose="02020603050405020304" pitchFamily="18" charset="0"/>
              </a:rPr>
              <a:t>Month </a:t>
            </a:r>
            <a:r>
              <a:rPr lang="en-IN" sz="1400" dirty="0">
                <a:effectLst/>
                <a:latin typeface="Calibri" panose="020F0502020204030204" pitchFamily="34" charset="0"/>
                <a:ea typeface="Calibri" panose="020F0502020204030204" pitchFamily="34" charset="0"/>
                <a:cs typeface="Times New Roman" panose="02020603050405020304" pitchFamily="18" charset="0"/>
              </a:rPr>
              <a:t>: month of the year in which surgery is performed.</a:t>
            </a:r>
            <a:endParaRPr lang="en-US" sz="1400" dirty="0">
              <a:solidFill>
                <a:schemeClr val="tx1">
                  <a:lumMod val="95000"/>
                </a:schemeClr>
              </a:solidFill>
            </a:endParaRPr>
          </a:p>
          <a:p>
            <a:pPr marL="80010" indent="-171450">
              <a:lnSpc>
                <a:spcPct val="100000"/>
              </a:lnSpc>
              <a:buFont typeface="Wingdings" panose="05000000000000000000" pitchFamily="2" charset="2"/>
              <a:buChar char="Ø"/>
            </a:pPr>
            <a:r>
              <a:rPr lang="en-IN" sz="1400" b="1" dirty="0">
                <a:effectLst/>
                <a:latin typeface="Calibri" panose="020F0502020204030204" pitchFamily="34" charset="0"/>
                <a:ea typeface="Calibri" panose="020F0502020204030204" pitchFamily="34" charset="0"/>
                <a:cs typeface="Times New Roman" panose="02020603050405020304" pitchFamily="18" charset="0"/>
              </a:rPr>
              <a:t>hour</a:t>
            </a:r>
            <a:r>
              <a:rPr lang="en-IN" sz="1400" dirty="0">
                <a:effectLst/>
                <a:latin typeface="Calibri" panose="020F0502020204030204" pitchFamily="34" charset="0"/>
                <a:ea typeface="Calibri" panose="020F0502020204030204" pitchFamily="34" charset="0"/>
                <a:cs typeface="Times New Roman" panose="02020603050405020304" pitchFamily="18" charset="0"/>
              </a:rPr>
              <a:t>: The time of day at which surgery is performed.</a:t>
            </a:r>
            <a:endParaRPr lang="en-US" sz="1400" dirty="0">
              <a:solidFill>
                <a:schemeClr val="tx1">
                  <a:lumMod val="95000"/>
                </a:schemeClr>
              </a:solidFill>
            </a:endParaRPr>
          </a:p>
          <a:p>
            <a:pPr marL="80010" indent="-171450">
              <a:lnSpc>
                <a:spcPct val="100000"/>
              </a:lnSpc>
              <a:buFont typeface="Wingdings" panose="05000000000000000000" pitchFamily="2" charset="2"/>
              <a:buChar char="Ø"/>
            </a:pPr>
            <a:r>
              <a:rPr lang="en-IN" sz="1400" b="1" dirty="0">
                <a:effectLst/>
                <a:latin typeface="Calibri" panose="020F0502020204030204" pitchFamily="34" charset="0"/>
                <a:ea typeface="Calibri" panose="020F0502020204030204" pitchFamily="34" charset="0"/>
                <a:cs typeface="Times New Roman" panose="02020603050405020304" pitchFamily="18" charset="0"/>
              </a:rPr>
              <a:t>gender</a:t>
            </a: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4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80010" indent="-171450">
              <a:lnSpc>
                <a:spcPct val="100000"/>
              </a:lnSpc>
              <a:buFont typeface="Wingdings" panose="05000000000000000000" pitchFamily="2" charset="2"/>
              <a:buChar char="Ø"/>
            </a:pP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dow</a:t>
            </a:r>
            <a:r>
              <a:rPr lang="en-IN" sz="1400" dirty="0">
                <a:effectLst/>
                <a:latin typeface="Calibri" panose="020F0502020204030204" pitchFamily="34" charset="0"/>
                <a:ea typeface="Calibri" panose="020F0502020204030204" pitchFamily="34" charset="0"/>
                <a:cs typeface="Times New Roman" panose="02020603050405020304" pitchFamily="18" charset="0"/>
              </a:rPr>
              <a:t>: The day of the week on which surgery is performed.</a:t>
            </a:r>
            <a:endParaRPr lang="en-US" sz="1400" dirty="0">
              <a:solidFill>
                <a:schemeClr val="tx1">
                  <a:lumMod val="95000"/>
                </a:schemeClr>
              </a:solidFill>
            </a:endParaRPr>
          </a:p>
          <a:p>
            <a:pPr marL="80010" indent="-171450">
              <a:lnSpc>
                <a:spcPct val="100000"/>
              </a:lnSpc>
              <a:buFont typeface="Wingdings" panose="05000000000000000000" pitchFamily="2" charset="2"/>
              <a:buChar char="Ø"/>
            </a:pP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complication_rsi</a:t>
            </a:r>
            <a:r>
              <a:rPr lang="en-IN" sz="1400" dirty="0">
                <a:effectLst/>
                <a:latin typeface="Calibri" panose="020F0502020204030204" pitchFamily="34" charset="0"/>
                <a:ea typeface="Calibri" panose="020F0502020204030204" pitchFamily="34" charset="0"/>
                <a:cs typeface="Times New Roman" panose="02020603050405020304" pitchFamily="18" charset="0"/>
              </a:rPr>
              <a:t>: The Complication Risk Stratification Index (RSI)</a:t>
            </a:r>
            <a:endParaRPr lang="en-US" sz="1400" dirty="0">
              <a:solidFill>
                <a:schemeClr val="tx1">
                  <a:lumMod val="95000"/>
                </a:schemeClr>
              </a:solidFill>
            </a:endParaRPr>
          </a:p>
          <a:p>
            <a:pPr marL="80010" indent="-171450">
              <a:lnSpc>
                <a:spcPct val="100000"/>
              </a:lnSpc>
              <a:buFont typeface="Wingdings" panose="05000000000000000000" pitchFamily="2" charset="2"/>
              <a:buChar char="Ø"/>
            </a:pPr>
            <a:r>
              <a:rPr lang="en-IN" sz="1400" b="1" dirty="0">
                <a:effectLst/>
                <a:latin typeface="Calibri" panose="020F0502020204030204" pitchFamily="34" charset="0"/>
                <a:ea typeface="Calibri" panose="020F0502020204030204" pitchFamily="34" charset="0"/>
                <a:cs typeface="Times New Roman" panose="02020603050405020304" pitchFamily="18" charset="0"/>
              </a:rPr>
              <a:t>ccsMort30Rate</a:t>
            </a:r>
            <a:r>
              <a:rPr lang="en-IN" sz="1400" dirty="0">
                <a:effectLst/>
                <a:latin typeface="Calibri" panose="020F0502020204030204" pitchFamily="34" charset="0"/>
                <a:ea typeface="Calibri" panose="020F0502020204030204" pitchFamily="34" charset="0"/>
                <a:cs typeface="Times New Roman" panose="02020603050405020304" pitchFamily="18" charset="0"/>
              </a:rPr>
              <a:t>: The 30-day mortality rate based on the Clinical Classifications Software (CCS)</a:t>
            </a:r>
          </a:p>
          <a:p>
            <a:pPr>
              <a:lnSpc>
                <a:spcPct val="100000"/>
              </a:lnSpc>
              <a:buFont typeface="Wingdings" panose="05000000000000000000" pitchFamily="2" charset="2"/>
              <a:buChar char="Ø"/>
            </a:pPr>
            <a:r>
              <a:rPr lang="en-US" sz="1400" dirty="0">
                <a:solidFill>
                  <a:schemeClr val="tx1">
                    <a:lumMod val="95000"/>
                  </a:schemeClr>
                </a:solidFill>
              </a:rPr>
              <a:t> </a:t>
            </a: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ccsComplicationRate</a:t>
            </a:r>
            <a:r>
              <a:rPr lang="en-IN" sz="1400" dirty="0">
                <a:effectLst/>
                <a:latin typeface="Calibri" panose="020F0502020204030204" pitchFamily="34" charset="0"/>
                <a:ea typeface="Calibri" panose="020F0502020204030204" pitchFamily="34" charset="0"/>
                <a:cs typeface="Times New Roman" panose="02020603050405020304" pitchFamily="18" charset="0"/>
              </a:rPr>
              <a:t>: The rate of postoperative complications based on the Clinical Classifications Software (CCS)</a:t>
            </a:r>
          </a:p>
          <a:p>
            <a:pPr marL="0" indent="0">
              <a:lnSpc>
                <a:spcPct val="100000"/>
              </a:lnSpc>
              <a:buNone/>
            </a:pPr>
            <a:endParaRPr lang="en-IN" sz="1200" dirty="0">
              <a:solidFill>
                <a:schemeClr val="tx1">
                  <a:lumMod val="95000"/>
                </a:schemeClr>
              </a:solidFill>
            </a:endParaRPr>
          </a:p>
        </p:txBody>
      </p:sp>
      <p:sp>
        <p:nvSpPr>
          <p:cNvPr id="7" name="Content Placeholder 2">
            <a:extLst>
              <a:ext uri="{FF2B5EF4-FFF2-40B4-BE49-F238E27FC236}">
                <a16:creationId xmlns:a16="http://schemas.microsoft.com/office/drawing/2014/main" id="{ACE04F3C-73C2-4E40-A0E6-F21CA8C53AD7}"/>
              </a:ext>
            </a:extLst>
          </p:cNvPr>
          <p:cNvSpPr txBox="1">
            <a:spLocks/>
          </p:cNvSpPr>
          <p:nvPr/>
        </p:nvSpPr>
        <p:spPr>
          <a:xfrm>
            <a:off x="6176865" y="1054363"/>
            <a:ext cx="5197151" cy="461497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Wingdings" panose="05000000000000000000" pitchFamily="2" charset="2"/>
              <a:buChar char="Ø"/>
            </a:pP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ahrq_ccs</a:t>
            </a:r>
            <a:r>
              <a:rPr lang="en-IN" sz="1400" dirty="0">
                <a:effectLst/>
                <a:latin typeface="Calibri" panose="020F0502020204030204" pitchFamily="34" charset="0"/>
                <a:ea typeface="Calibri" panose="020F0502020204030204" pitchFamily="34" charset="0"/>
                <a:cs typeface="Times New Roman" panose="02020603050405020304" pitchFamily="18" charset="0"/>
              </a:rPr>
              <a:t>: The Agency for Healthcare Research and Quality (AHRQ) Clinical Classifications Software (CCS)</a:t>
            </a:r>
            <a:endParaRPr lang="en-IN" sz="1400" dirty="0">
              <a:solidFill>
                <a:schemeClr val="tx1">
                  <a:lumMod val="95000"/>
                </a:schemeClr>
              </a:solidFill>
              <a:latin typeface="Calibri" panose="020F0502020204030204" pitchFamily="34" charset="0"/>
              <a:cs typeface="Times New Roman" panose="02020603050405020304" pitchFamily="18" charset="0"/>
            </a:endParaRPr>
          </a:p>
          <a:p>
            <a:pPr>
              <a:lnSpc>
                <a:spcPct val="100000"/>
              </a:lnSpc>
              <a:buFont typeface="Wingdings" panose="05000000000000000000" pitchFamily="2" charset="2"/>
              <a:buChar char="Ø"/>
            </a:pP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baseline_pulmonary</a:t>
            </a:r>
            <a:r>
              <a:rPr lang="en-IN" sz="1400" dirty="0">
                <a:effectLst/>
                <a:latin typeface="Calibri" panose="020F0502020204030204" pitchFamily="34" charset="0"/>
                <a:ea typeface="Calibri" panose="020F0502020204030204" pitchFamily="34" charset="0"/>
                <a:cs typeface="Times New Roman" panose="02020603050405020304" pitchFamily="18" charset="0"/>
              </a:rPr>
              <a:t>: Baseline pulmonary disease.</a:t>
            </a:r>
            <a:endParaRPr lang="en-IN" sz="1400" dirty="0">
              <a:solidFill>
                <a:schemeClr val="tx1">
                  <a:lumMod val="95000"/>
                </a:schemeClr>
              </a:solidFill>
              <a:latin typeface="Calibri" panose="020F0502020204030204" pitchFamily="34" charset="0"/>
              <a:cs typeface="Times New Roman" panose="02020603050405020304" pitchFamily="18" charset="0"/>
            </a:endParaRPr>
          </a:p>
          <a:p>
            <a:pPr>
              <a:lnSpc>
                <a:spcPct val="100000"/>
              </a:lnSpc>
              <a:buFont typeface="Wingdings" panose="05000000000000000000" pitchFamily="2" charset="2"/>
              <a:buChar char="Ø"/>
            </a:pP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baseline_psych</a:t>
            </a:r>
            <a:r>
              <a:rPr lang="en-IN" sz="1400" dirty="0">
                <a:effectLst/>
                <a:latin typeface="Calibri" panose="020F0502020204030204" pitchFamily="34" charset="0"/>
                <a:ea typeface="Calibri" panose="020F0502020204030204" pitchFamily="34" charset="0"/>
                <a:cs typeface="Times New Roman" panose="02020603050405020304" pitchFamily="18" charset="0"/>
              </a:rPr>
              <a:t>: Baseline psychological conditions</a:t>
            </a:r>
          </a:p>
          <a:p>
            <a:pPr marL="80010" indent="-171450">
              <a:lnSpc>
                <a:spcPct val="100000"/>
              </a:lnSpc>
              <a:buFont typeface="Wingdings" panose="05000000000000000000" pitchFamily="2" charset="2"/>
              <a:buChar char="Ø"/>
            </a:pP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baseline_osteoart</a:t>
            </a:r>
            <a:r>
              <a:rPr lang="en-IN" sz="1400" dirty="0">
                <a:effectLst/>
                <a:latin typeface="Calibri" panose="020F0502020204030204" pitchFamily="34" charset="0"/>
                <a:ea typeface="Calibri" panose="020F0502020204030204" pitchFamily="34" charset="0"/>
                <a:cs typeface="Times New Roman" panose="02020603050405020304" pitchFamily="18" charset="0"/>
              </a:rPr>
              <a:t>: Baseline osteoarthritis.</a:t>
            </a:r>
            <a:endParaRPr lang="en-US" sz="1400" dirty="0">
              <a:solidFill>
                <a:schemeClr val="tx1">
                  <a:lumMod val="95000"/>
                </a:schemeClr>
              </a:solidFill>
            </a:endParaRPr>
          </a:p>
          <a:p>
            <a:pPr marL="80010" indent="-171450">
              <a:lnSpc>
                <a:spcPct val="100000"/>
              </a:lnSpc>
              <a:buFont typeface="Wingdings" panose="05000000000000000000" pitchFamily="2" charset="2"/>
              <a:buChar char="Ø"/>
            </a:pP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baseline_digestive</a:t>
            </a:r>
            <a:r>
              <a:rPr lang="en-IN" sz="1400" dirty="0">
                <a:effectLst/>
                <a:latin typeface="Calibri" panose="020F0502020204030204" pitchFamily="34" charset="0"/>
                <a:ea typeface="Calibri" panose="020F0502020204030204" pitchFamily="34" charset="0"/>
                <a:cs typeface="Times New Roman" panose="02020603050405020304" pitchFamily="18" charset="0"/>
              </a:rPr>
              <a:t>: Baseline digestive disease</a:t>
            </a:r>
            <a:endParaRPr lang="en-US" sz="1400" dirty="0">
              <a:solidFill>
                <a:schemeClr val="tx1">
                  <a:lumMod val="95000"/>
                </a:schemeClr>
              </a:solidFill>
            </a:endParaRPr>
          </a:p>
          <a:p>
            <a:pPr marL="80010" indent="-171450">
              <a:lnSpc>
                <a:spcPct val="100000"/>
              </a:lnSpc>
              <a:buFont typeface="Wingdings" panose="05000000000000000000" pitchFamily="2" charset="2"/>
              <a:buChar char="Ø"/>
            </a:pP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baseline_diabetes</a:t>
            </a:r>
            <a:r>
              <a:rPr lang="en-IN" sz="1400" dirty="0">
                <a:effectLst/>
                <a:latin typeface="Calibri" panose="020F0502020204030204" pitchFamily="34" charset="0"/>
                <a:ea typeface="Calibri" panose="020F0502020204030204" pitchFamily="34" charset="0"/>
                <a:cs typeface="Times New Roman" panose="02020603050405020304" pitchFamily="18" charset="0"/>
              </a:rPr>
              <a:t>: Baseline diabetes. </a:t>
            </a:r>
          </a:p>
          <a:p>
            <a:pPr marL="80010" indent="-171450">
              <a:lnSpc>
                <a:spcPct val="100000"/>
              </a:lnSpc>
              <a:buFont typeface="Wingdings" panose="05000000000000000000" pitchFamily="2" charset="2"/>
              <a:buChar char="Ø"/>
            </a:pP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baseline_dementia</a:t>
            </a:r>
            <a:r>
              <a:rPr lang="en-IN" sz="1400" dirty="0">
                <a:effectLst/>
                <a:latin typeface="Calibri" panose="020F0502020204030204" pitchFamily="34" charset="0"/>
                <a:ea typeface="Calibri" panose="020F0502020204030204" pitchFamily="34" charset="0"/>
                <a:cs typeface="Times New Roman" panose="02020603050405020304" pitchFamily="18" charset="0"/>
              </a:rPr>
              <a:t>: diagnosis of dementia</a:t>
            </a:r>
            <a:endParaRPr lang="en-US" sz="1400" dirty="0">
              <a:solidFill>
                <a:schemeClr val="tx1">
                  <a:lumMod val="95000"/>
                </a:schemeClr>
              </a:solidFill>
            </a:endParaRPr>
          </a:p>
          <a:p>
            <a:pPr marL="80010" indent="-171450">
              <a:lnSpc>
                <a:spcPct val="100000"/>
              </a:lnSpc>
              <a:buFont typeface="Wingdings" panose="05000000000000000000" pitchFamily="2" charset="2"/>
              <a:buChar char="Ø"/>
            </a:pP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baseline_cvd</a:t>
            </a:r>
            <a:r>
              <a:rPr lang="en-IN" sz="1400" dirty="0">
                <a:effectLst/>
                <a:latin typeface="Calibri" panose="020F0502020204030204" pitchFamily="34" charset="0"/>
                <a:ea typeface="Calibri" panose="020F0502020204030204" pitchFamily="34" charset="0"/>
                <a:cs typeface="Times New Roman" panose="02020603050405020304" pitchFamily="18" charset="0"/>
              </a:rPr>
              <a:t>: history of cardiovascular disease (CVD)</a:t>
            </a:r>
            <a:endParaRPr lang="en-US" sz="1400" dirty="0">
              <a:solidFill>
                <a:schemeClr val="tx1">
                  <a:lumMod val="95000"/>
                </a:schemeClr>
              </a:solidFill>
            </a:endParaRPr>
          </a:p>
          <a:p>
            <a:pPr marL="80010" indent="-171450">
              <a:lnSpc>
                <a:spcPct val="100000"/>
              </a:lnSpc>
              <a:buFont typeface="Wingdings" panose="05000000000000000000" pitchFamily="2" charset="2"/>
              <a:buChar char="Ø"/>
            </a:pP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baseline_charlson</a:t>
            </a:r>
            <a:r>
              <a:rPr lang="en-IN" sz="1400" dirty="0">
                <a:effectLst/>
                <a:latin typeface="Calibri" panose="020F0502020204030204" pitchFamily="34" charset="0"/>
                <a:ea typeface="Calibri" panose="020F0502020204030204" pitchFamily="34" charset="0"/>
                <a:cs typeface="Times New Roman" panose="02020603050405020304" pitchFamily="18" charset="0"/>
              </a:rPr>
              <a:t>: The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Charlson</a:t>
            </a:r>
            <a:r>
              <a:rPr lang="en-IN" sz="1400" dirty="0">
                <a:effectLst/>
                <a:latin typeface="Calibri" panose="020F0502020204030204" pitchFamily="34" charset="0"/>
                <a:ea typeface="Calibri" panose="020F0502020204030204" pitchFamily="34" charset="0"/>
                <a:cs typeface="Times New Roman" panose="02020603050405020304" pitchFamily="18" charset="0"/>
              </a:rPr>
              <a:t> Comorbidity Index (CCI) is a measure of a patient's overall health status </a:t>
            </a:r>
          </a:p>
          <a:p>
            <a:pPr marL="80010" indent="-171450">
              <a:lnSpc>
                <a:spcPct val="100000"/>
              </a:lnSpc>
              <a:buFont typeface="Wingdings" panose="05000000000000000000" pitchFamily="2" charset="2"/>
              <a:buChar char="Ø"/>
            </a:pP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baseline_cancer</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:diagnosis</a:t>
            </a:r>
            <a:r>
              <a:rPr lang="en-IN" sz="1400" dirty="0">
                <a:effectLst/>
                <a:latin typeface="Calibri" panose="020F0502020204030204" pitchFamily="34" charset="0"/>
                <a:ea typeface="Calibri" panose="020F0502020204030204" pitchFamily="34" charset="0"/>
                <a:cs typeface="Times New Roman" panose="02020603050405020304" pitchFamily="18" charset="0"/>
              </a:rPr>
              <a:t> of cancer prior to surgery.</a:t>
            </a:r>
            <a:endParaRPr lang="en-US" sz="1400" dirty="0">
              <a:solidFill>
                <a:schemeClr val="tx1">
                  <a:lumMod val="95000"/>
                </a:schemeClr>
              </a:solidFill>
            </a:endParaRPr>
          </a:p>
          <a:p>
            <a:pPr marL="80010" indent="-171450">
              <a:lnSpc>
                <a:spcPct val="100000"/>
              </a:lnSpc>
              <a:buFont typeface="Wingdings" panose="05000000000000000000" pitchFamily="2" charset="2"/>
              <a:buChar char="Ø"/>
            </a:pP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asa_status</a:t>
            </a:r>
            <a:r>
              <a:rPr lang="en-IN" sz="1400" dirty="0">
                <a:effectLst/>
                <a:latin typeface="Calibri" panose="020F0502020204030204" pitchFamily="34" charset="0"/>
                <a:ea typeface="Calibri" panose="020F0502020204030204" pitchFamily="34" charset="0"/>
                <a:cs typeface="Times New Roman" panose="02020603050405020304" pitchFamily="18" charset="0"/>
              </a:rPr>
              <a:t>: The American Society of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Anesthesiologists</a:t>
            </a:r>
            <a:r>
              <a:rPr lang="en-IN" sz="1400" dirty="0">
                <a:effectLst/>
                <a:latin typeface="Calibri" panose="020F0502020204030204" pitchFamily="34" charset="0"/>
                <a:ea typeface="Calibri" panose="020F0502020204030204" pitchFamily="34" charset="0"/>
                <a:cs typeface="Times New Roman" panose="02020603050405020304" pitchFamily="18" charset="0"/>
              </a:rPr>
              <a:t> (ASA) physical status</a:t>
            </a:r>
            <a:r>
              <a:rPr lang="en-IN" sz="1400" dirty="0">
                <a:latin typeface="Calibri" panose="020F0502020204030204" pitchFamily="34" charset="0"/>
                <a:ea typeface="Calibri" panose="020F0502020204030204" pitchFamily="34" charset="0"/>
                <a:cs typeface="Times New Roman" panose="02020603050405020304" pitchFamily="18" charset="0"/>
              </a:rPr>
              <a:t> </a:t>
            </a:r>
            <a:endParaRPr lang="en-US" sz="1400" dirty="0">
              <a:solidFill>
                <a:schemeClr val="tx1">
                  <a:lumMod val="95000"/>
                </a:schemeClr>
              </a:solidFill>
              <a:latin typeface="Calibri" panose="020F0502020204030204" pitchFamily="34" charset="0"/>
              <a:ea typeface="Calibri" panose="020F0502020204030204" pitchFamily="34" charset="0"/>
              <a:cs typeface="Times New Roman" panose="02020603050405020304" pitchFamily="18" charset="0"/>
            </a:endParaRPr>
          </a:p>
          <a:p>
            <a:pPr marL="80010" indent="-171450">
              <a:lnSpc>
                <a:spcPct val="100000"/>
              </a:lnSpc>
              <a:buFont typeface="Wingdings" panose="05000000000000000000" pitchFamily="2" charset="2"/>
              <a:buChar char="Ø"/>
            </a:pPr>
            <a:r>
              <a:rPr lang="en-IN" sz="1400" b="1" dirty="0">
                <a:effectLst/>
                <a:latin typeface="Calibri" panose="020F0502020204030204" pitchFamily="34" charset="0"/>
                <a:ea typeface="Calibri" panose="020F0502020204030204" pitchFamily="34" charset="0"/>
                <a:cs typeface="Times New Roman" panose="02020603050405020304" pitchFamily="18" charset="0"/>
              </a:rPr>
              <a:t>race</a:t>
            </a:r>
            <a:r>
              <a:rPr lang="en-IN" sz="1400" dirty="0">
                <a:effectLst/>
                <a:latin typeface="Calibri" panose="020F0502020204030204" pitchFamily="34" charset="0"/>
                <a:ea typeface="Calibri" panose="020F0502020204030204" pitchFamily="34" charset="0"/>
                <a:cs typeface="Times New Roman" panose="02020603050405020304" pitchFamily="18" charset="0"/>
              </a:rPr>
              <a:t>: Ethnicity</a:t>
            </a:r>
            <a:endParaRPr lang="en-US" sz="1400" dirty="0">
              <a:solidFill>
                <a:schemeClr val="tx1">
                  <a:lumMod val="95000"/>
                </a:schemeClr>
              </a:solidFill>
            </a:endParaRPr>
          </a:p>
        </p:txBody>
      </p:sp>
    </p:spTree>
    <p:extLst>
      <p:ext uri="{BB962C8B-B14F-4D97-AF65-F5344CB8AC3E}">
        <p14:creationId xmlns:p14="http://schemas.microsoft.com/office/powerpoint/2010/main" val="365272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A7A644E-15EB-475E-950E-4957538868FB}"/>
              </a:ext>
            </a:extLst>
          </p:cNvPr>
          <p:cNvSpPr>
            <a:spLocks noGrp="1"/>
          </p:cNvSpPr>
          <p:nvPr>
            <p:ph type="title" idx="4294967295"/>
          </p:nvPr>
        </p:nvSpPr>
        <p:spPr>
          <a:xfrm>
            <a:off x="1172546" y="-673716"/>
            <a:ext cx="10058400" cy="1449387"/>
          </a:xfrm>
        </p:spPr>
        <p:txBody>
          <a:bodyPr/>
          <a:lstStyle/>
          <a:p>
            <a:pPr algn="ctr"/>
            <a:r>
              <a:rPr lang="en-US" dirty="0"/>
              <a:t>EXPLORATORY DATA ANALYSIS</a:t>
            </a:r>
            <a:endParaRPr lang="en-IN" dirty="0"/>
          </a:p>
        </p:txBody>
      </p:sp>
      <p:pic>
        <p:nvPicPr>
          <p:cNvPr id="9" name="Content Placeholder 8">
            <a:extLst>
              <a:ext uri="{FF2B5EF4-FFF2-40B4-BE49-F238E27FC236}">
                <a16:creationId xmlns:a16="http://schemas.microsoft.com/office/drawing/2014/main" id="{67FE7BF4-87F3-49C1-9069-69773823A173}"/>
              </a:ext>
            </a:extLst>
          </p:cNvPr>
          <p:cNvPicPr>
            <a:picLocks noGrp="1" noChangeAspect="1"/>
          </p:cNvPicPr>
          <p:nvPr>
            <p:ph idx="4294967295"/>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02641" y="884395"/>
            <a:ext cx="3741571" cy="1886797"/>
          </a:xfrm>
        </p:spPr>
      </p:pic>
      <p:pic>
        <p:nvPicPr>
          <p:cNvPr id="11" name="Picture 10">
            <a:extLst>
              <a:ext uri="{FF2B5EF4-FFF2-40B4-BE49-F238E27FC236}">
                <a16:creationId xmlns:a16="http://schemas.microsoft.com/office/drawing/2014/main" id="{894DEE36-9848-4CAF-9B39-1D954150C7AC}"/>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149938" y="4542657"/>
            <a:ext cx="3741572" cy="1750370"/>
          </a:xfrm>
          <a:prstGeom prst="rect">
            <a:avLst/>
          </a:prstGeom>
        </p:spPr>
      </p:pic>
      <p:pic>
        <p:nvPicPr>
          <p:cNvPr id="13" name="Picture 12">
            <a:extLst>
              <a:ext uri="{FF2B5EF4-FFF2-40B4-BE49-F238E27FC236}">
                <a16:creationId xmlns:a16="http://schemas.microsoft.com/office/drawing/2014/main" id="{720A4C4C-456A-4516-9CFA-CD71F46AA9DA}"/>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tretch>
            <a:fillRect/>
          </a:stretch>
        </p:blipFill>
        <p:spPr>
          <a:xfrm>
            <a:off x="149937" y="2898572"/>
            <a:ext cx="3694275" cy="1554023"/>
          </a:xfrm>
          <a:prstGeom prst="rect">
            <a:avLst/>
          </a:prstGeom>
        </p:spPr>
      </p:pic>
      <p:pic>
        <p:nvPicPr>
          <p:cNvPr id="15" name="Picture 14">
            <a:extLst>
              <a:ext uri="{FF2B5EF4-FFF2-40B4-BE49-F238E27FC236}">
                <a16:creationId xmlns:a16="http://schemas.microsoft.com/office/drawing/2014/main" id="{5B225EB2-F762-4419-83BA-EF120B6F61DC}"/>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Layer>
                </a14:imgProps>
              </a:ext>
              <a:ext uri="{28A0092B-C50C-407E-A947-70E740481C1C}">
                <a14:useLocalDpi xmlns:a14="http://schemas.microsoft.com/office/drawing/2010/main" val="0"/>
              </a:ext>
            </a:extLst>
          </a:blip>
          <a:stretch>
            <a:fillRect/>
          </a:stretch>
        </p:blipFill>
        <p:spPr>
          <a:xfrm>
            <a:off x="3984176" y="903051"/>
            <a:ext cx="4329404" cy="1986435"/>
          </a:xfrm>
          <a:prstGeom prst="rect">
            <a:avLst/>
          </a:prstGeom>
        </p:spPr>
      </p:pic>
      <p:pic>
        <p:nvPicPr>
          <p:cNvPr id="17" name="Picture 16">
            <a:extLst>
              <a:ext uri="{FF2B5EF4-FFF2-40B4-BE49-F238E27FC236}">
                <a16:creationId xmlns:a16="http://schemas.microsoft.com/office/drawing/2014/main" id="{F11EBD8C-2E45-4C98-BBAF-07BA258797C0}"/>
              </a:ext>
            </a:extLst>
          </p:cNvPr>
          <p:cNvPicPr>
            <a:picLocks noChangeAspect="1"/>
          </p:cNvPicPr>
          <p:nvPr/>
        </p:nvPicPr>
        <p:blipFill>
          <a:blip r:embed="rId11">
            <a:extLst>
              <a:ext uri="{BEBA8EAE-BF5A-486C-A8C5-ECC9F3942E4B}">
                <a14:imgProps xmlns:a14="http://schemas.microsoft.com/office/drawing/2010/main">
                  <a14:imgLayer r:embed="rId12">
                    <a14:imgEffect>
                      <a14:sharpenSoften amount="50000"/>
                    </a14:imgEffect>
                  </a14:imgLayer>
                </a14:imgProps>
              </a:ext>
              <a:ext uri="{28A0092B-C50C-407E-A947-70E740481C1C}">
                <a14:useLocalDpi xmlns:a14="http://schemas.microsoft.com/office/drawing/2010/main" val="0"/>
              </a:ext>
            </a:extLst>
          </a:blip>
          <a:stretch>
            <a:fillRect/>
          </a:stretch>
        </p:blipFill>
        <p:spPr>
          <a:xfrm>
            <a:off x="4003355" y="2870830"/>
            <a:ext cx="4275081" cy="1698616"/>
          </a:xfrm>
          <a:prstGeom prst="rect">
            <a:avLst/>
          </a:prstGeom>
        </p:spPr>
      </p:pic>
      <p:pic>
        <p:nvPicPr>
          <p:cNvPr id="19" name="Picture 18">
            <a:extLst>
              <a:ext uri="{FF2B5EF4-FFF2-40B4-BE49-F238E27FC236}">
                <a16:creationId xmlns:a16="http://schemas.microsoft.com/office/drawing/2014/main" id="{66900E45-27DA-4B82-A015-D2B320DACA40}"/>
              </a:ext>
            </a:extLst>
          </p:cNvPr>
          <p:cNvPicPr>
            <a:picLocks noChangeAspect="1"/>
          </p:cNvPicPr>
          <p:nvPr/>
        </p:nvPicPr>
        <p:blipFill>
          <a:blip r:embed="rId13">
            <a:extLst>
              <a:ext uri="{BEBA8EAE-BF5A-486C-A8C5-ECC9F3942E4B}">
                <a14:imgProps xmlns:a14="http://schemas.microsoft.com/office/drawing/2010/main">
                  <a14:imgLayer r:embed="rId14">
                    <a14:imgEffect>
                      <a14:sharpenSoften amount="50000"/>
                    </a14:imgEffect>
                  </a14:imgLayer>
                </a14:imgProps>
              </a:ext>
              <a:ext uri="{28A0092B-C50C-407E-A947-70E740481C1C}">
                <a14:useLocalDpi xmlns:a14="http://schemas.microsoft.com/office/drawing/2010/main" val="0"/>
              </a:ext>
            </a:extLst>
          </a:blip>
          <a:stretch>
            <a:fillRect/>
          </a:stretch>
        </p:blipFill>
        <p:spPr>
          <a:xfrm>
            <a:off x="4017590" y="4542657"/>
            <a:ext cx="4260847" cy="1772330"/>
          </a:xfrm>
          <a:prstGeom prst="rect">
            <a:avLst/>
          </a:prstGeom>
        </p:spPr>
      </p:pic>
      <p:pic>
        <p:nvPicPr>
          <p:cNvPr id="21" name="Picture 20">
            <a:extLst>
              <a:ext uri="{FF2B5EF4-FFF2-40B4-BE49-F238E27FC236}">
                <a16:creationId xmlns:a16="http://schemas.microsoft.com/office/drawing/2014/main" id="{CFEED398-0573-437F-B365-F68A69B22451}"/>
              </a:ext>
            </a:extLst>
          </p:cNvPr>
          <p:cNvPicPr>
            <a:picLocks noChangeAspect="1"/>
          </p:cNvPicPr>
          <p:nvPr/>
        </p:nvPicPr>
        <p:blipFill>
          <a:blip r:embed="rId13">
            <a:extLst>
              <a:ext uri="{BEBA8EAE-BF5A-486C-A8C5-ECC9F3942E4B}">
                <a14:imgProps xmlns:a14="http://schemas.microsoft.com/office/drawing/2010/main">
                  <a14:imgLayer r:embed="rId14">
                    <a14:imgEffect>
                      <a14:sharpenSoften amount="50000"/>
                    </a14:imgEffect>
                  </a14:imgLayer>
                </a14:imgProps>
              </a:ext>
              <a:ext uri="{28A0092B-C50C-407E-A947-70E740481C1C}">
                <a14:useLocalDpi xmlns:a14="http://schemas.microsoft.com/office/drawing/2010/main" val="0"/>
              </a:ext>
            </a:extLst>
          </a:blip>
          <a:stretch>
            <a:fillRect/>
          </a:stretch>
        </p:blipFill>
        <p:spPr>
          <a:xfrm>
            <a:off x="8248263" y="903051"/>
            <a:ext cx="3796688" cy="1951752"/>
          </a:xfrm>
          <a:prstGeom prst="rect">
            <a:avLst/>
          </a:prstGeom>
        </p:spPr>
      </p:pic>
      <p:pic>
        <p:nvPicPr>
          <p:cNvPr id="23" name="Picture 22">
            <a:extLst>
              <a:ext uri="{FF2B5EF4-FFF2-40B4-BE49-F238E27FC236}">
                <a16:creationId xmlns:a16="http://schemas.microsoft.com/office/drawing/2014/main" id="{D52B35DA-8557-40BE-B8FF-A21F1F6B3ED8}"/>
              </a:ext>
            </a:extLst>
          </p:cNvPr>
          <p:cNvPicPr>
            <a:picLocks noChangeAspect="1"/>
          </p:cNvPicPr>
          <p:nvPr/>
        </p:nvPicPr>
        <p:blipFill>
          <a:blip r:embed="rId15">
            <a:extLst>
              <a:ext uri="{BEBA8EAE-BF5A-486C-A8C5-ECC9F3942E4B}">
                <a14:imgProps xmlns:a14="http://schemas.microsoft.com/office/drawing/2010/main">
                  <a14:imgLayer r:embed="rId16">
                    <a14:imgEffect>
                      <a14:sharpenSoften amount="50000"/>
                    </a14:imgEffect>
                  </a14:imgLayer>
                </a14:imgProps>
              </a:ext>
              <a:ext uri="{28A0092B-C50C-407E-A947-70E740481C1C}">
                <a14:useLocalDpi xmlns:a14="http://schemas.microsoft.com/office/drawing/2010/main" val="0"/>
              </a:ext>
            </a:extLst>
          </a:blip>
          <a:stretch>
            <a:fillRect/>
          </a:stretch>
        </p:blipFill>
        <p:spPr>
          <a:xfrm>
            <a:off x="8292671" y="2870829"/>
            <a:ext cx="3749391" cy="1645187"/>
          </a:xfrm>
          <a:prstGeom prst="rect">
            <a:avLst/>
          </a:prstGeom>
        </p:spPr>
      </p:pic>
      <p:pic>
        <p:nvPicPr>
          <p:cNvPr id="25" name="Picture 24">
            <a:extLst>
              <a:ext uri="{FF2B5EF4-FFF2-40B4-BE49-F238E27FC236}">
                <a16:creationId xmlns:a16="http://schemas.microsoft.com/office/drawing/2014/main" id="{04159F85-1BB8-489E-B236-C80D6FBF7E70}"/>
              </a:ext>
            </a:extLst>
          </p:cNvPr>
          <p:cNvPicPr>
            <a:picLocks noChangeAspect="1"/>
          </p:cNvPicPr>
          <p:nvPr/>
        </p:nvPicPr>
        <p:blipFill>
          <a:blip r:embed="rId17">
            <a:extLst>
              <a:ext uri="{BEBA8EAE-BF5A-486C-A8C5-ECC9F3942E4B}">
                <a14:imgProps xmlns:a14="http://schemas.microsoft.com/office/drawing/2010/main">
                  <a14:imgLayer r:embed="rId18">
                    <a14:imgEffect>
                      <a14:sharpenSoften amount="50000"/>
                    </a14:imgEffect>
                  </a14:imgLayer>
                </a14:imgProps>
              </a:ext>
              <a:ext uri="{28A0092B-C50C-407E-A947-70E740481C1C}">
                <a14:useLocalDpi xmlns:a14="http://schemas.microsoft.com/office/drawing/2010/main" val="0"/>
              </a:ext>
            </a:extLst>
          </a:blip>
          <a:stretch>
            <a:fillRect/>
          </a:stretch>
        </p:blipFill>
        <p:spPr>
          <a:xfrm>
            <a:off x="8292671" y="4542657"/>
            <a:ext cx="3749391" cy="1750370"/>
          </a:xfrm>
          <a:prstGeom prst="rect">
            <a:avLst/>
          </a:prstGeom>
        </p:spPr>
      </p:pic>
    </p:spTree>
    <p:extLst>
      <p:ext uri="{BB962C8B-B14F-4D97-AF65-F5344CB8AC3E}">
        <p14:creationId xmlns:p14="http://schemas.microsoft.com/office/powerpoint/2010/main" val="393023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70AA6-BD21-4C6B-9980-15955D99D5F6}"/>
              </a:ext>
            </a:extLst>
          </p:cNvPr>
          <p:cNvSpPr>
            <a:spLocks noGrp="1"/>
          </p:cNvSpPr>
          <p:nvPr>
            <p:ph type="title"/>
          </p:nvPr>
        </p:nvSpPr>
        <p:spPr/>
        <p:txBody>
          <a:bodyPr/>
          <a:lstStyle/>
          <a:p>
            <a:pPr algn="ctr"/>
            <a:r>
              <a:rPr lang="en-US" dirty="0"/>
              <a:t>CLASS IMBALANCE</a:t>
            </a:r>
            <a:endParaRPr lang="en-IN" dirty="0"/>
          </a:p>
        </p:txBody>
      </p:sp>
      <p:sp>
        <p:nvSpPr>
          <p:cNvPr id="4" name="Content Placeholder 3">
            <a:extLst>
              <a:ext uri="{FF2B5EF4-FFF2-40B4-BE49-F238E27FC236}">
                <a16:creationId xmlns:a16="http://schemas.microsoft.com/office/drawing/2014/main" id="{EBF0BD88-EE2A-418C-850E-2DC2488E9CEE}"/>
              </a:ext>
            </a:extLst>
          </p:cNvPr>
          <p:cNvSpPr>
            <a:spLocks noGrp="1"/>
          </p:cNvSpPr>
          <p:nvPr>
            <p:ph sz="half" idx="1"/>
          </p:nvPr>
        </p:nvSpPr>
        <p:spPr>
          <a:xfrm>
            <a:off x="1097278" y="1845734"/>
            <a:ext cx="5266199" cy="4023360"/>
          </a:xfrm>
        </p:spPr>
        <p:txBody>
          <a:bodyPr>
            <a:normAutofit/>
          </a:bodyPr>
          <a:lstStyle/>
          <a:p>
            <a:pPr>
              <a:buFont typeface="Wingdings" panose="05000000000000000000" pitchFamily="2" charset="2"/>
              <a:buChar char="Ø"/>
            </a:pPr>
            <a:r>
              <a:rPr lang="en-US" sz="2400" dirty="0">
                <a:solidFill>
                  <a:srgbClr val="000000"/>
                </a:solidFill>
                <a:effectLst/>
                <a:latin typeface="Calibri "/>
              </a:rPr>
              <a:t>The graph shows that there is a significant difference in the number of instances between the two classes, which is commonly known as class imbalance.</a:t>
            </a:r>
          </a:p>
          <a:p>
            <a:pPr>
              <a:buFont typeface="Wingdings" panose="05000000000000000000" pitchFamily="2" charset="2"/>
              <a:buChar char="Ø"/>
            </a:pPr>
            <a:r>
              <a:rPr lang="en-US" sz="2400" dirty="0">
                <a:solidFill>
                  <a:srgbClr val="000000"/>
                </a:solidFill>
                <a:effectLst/>
                <a:latin typeface="Calibri "/>
              </a:rPr>
              <a:t> This can be problematic as the model may perform poorly on the underrepresented class. </a:t>
            </a:r>
          </a:p>
          <a:p>
            <a:endParaRPr lang="en-IN" dirty="0">
              <a:latin typeface="Calibri "/>
            </a:endParaRPr>
          </a:p>
        </p:txBody>
      </p:sp>
      <p:pic>
        <p:nvPicPr>
          <p:cNvPr id="7" name="Content Placeholder 6">
            <a:extLst>
              <a:ext uri="{FF2B5EF4-FFF2-40B4-BE49-F238E27FC236}">
                <a16:creationId xmlns:a16="http://schemas.microsoft.com/office/drawing/2014/main" id="{0FEFE8C4-7EAC-416B-A985-7CF4DFC0FA41}"/>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7604449" y="2140367"/>
            <a:ext cx="3638940" cy="36211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532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C1104D-28D0-46E7-8461-DCFA3B2B69F5}"/>
              </a:ext>
            </a:extLst>
          </p:cNvPr>
          <p:cNvSpPr>
            <a:spLocks noGrp="1"/>
          </p:cNvSpPr>
          <p:nvPr>
            <p:ph type="title"/>
          </p:nvPr>
        </p:nvSpPr>
        <p:spPr/>
        <p:txBody>
          <a:bodyPr/>
          <a:lstStyle/>
          <a:p>
            <a:pPr algn="ctr"/>
            <a:r>
              <a:rPr lang="en-US" dirty="0"/>
              <a:t>MACHINE LEARNING ALGORITHMS</a:t>
            </a:r>
            <a:endParaRPr lang="en-IN" dirty="0"/>
          </a:p>
        </p:txBody>
      </p:sp>
      <p:sp>
        <p:nvSpPr>
          <p:cNvPr id="5" name="Content Placeholder 4">
            <a:extLst>
              <a:ext uri="{FF2B5EF4-FFF2-40B4-BE49-F238E27FC236}">
                <a16:creationId xmlns:a16="http://schemas.microsoft.com/office/drawing/2014/main" id="{740F3ADB-506C-4E1F-BD18-108CE9B171C2}"/>
              </a:ext>
            </a:extLst>
          </p:cNvPr>
          <p:cNvSpPr>
            <a:spLocks noGrp="1"/>
          </p:cNvSpPr>
          <p:nvPr>
            <p:ph sz="half" idx="1"/>
          </p:nvPr>
        </p:nvSpPr>
        <p:spPr>
          <a:xfrm>
            <a:off x="1097279" y="1943633"/>
            <a:ext cx="6003317" cy="4023360"/>
          </a:xfrm>
        </p:spPr>
        <p:txBody>
          <a:bodyPr>
            <a:noAutofit/>
          </a:bodyPr>
          <a:lstStyle/>
          <a:p>
            <a:pPr algn="just">
              <a:lnSpc>
                <a:spcPct val="120000"/>
              </a:lnSpc>
              <a:buFont typeface="Wingdings" panose="05000000000000000000" pitchFamily="2" charset="2"/>
              <a:buChar char="ü"/>
            </a:pPr>
            <a:r>
              <a:rPr lang="en-US" b="0" i="0" dirty="0">
                <a:solidFill>
                  <a:schemeClr val="tx1">
                    <a:lumMod val="95000"/>
                  </a:schemeClr>
                </a:solidFill>
                <a:effectLst/>
                <a:latin typeface="Calibri "/>
              </a:rPr>
              <a:t>We conducted a classification problem to predict whether patients are at risk of complications or not.</a:t>
            </a:r>
          </a:p>
          <a:p>
            <a:pPr algn="just">
              <a:lnSpc>
                <a:spcPct val="120000"/>
              </a:lnSpc>
              <a:buFont typeface="Wingdings" panose="05000000000000000000" pitchFamily="2" charset="2"/>
              <a:buChar char="ü"/>
            </a:pPr>
            <a:r>
              <a:rPr lang="en-US" b="0" i="0" dirty="0">
                <a:solidFill>
                  <a:schemeClr val="tx1">
                    <a:lumMod val="95000"/>
                  </a:schemeClr>
                </a:solidFill>
                <a:effectLst/>
                <a:latin typeface="Calibri "/>
              </a:rPr>
              <a:t>We explored various classification algorithms for this task.</a:t>
            </a:r>
          </a:p>
          <a:p>
            <a:pPr algn="just">
              <a:lnSpc>
                <a:spcPct val="120000"/>
              </a:lnSpc>
              <a:buFont typeface="Wingdings" panose="05000000000000000000" pitchFamily="2" charset="2"/>
              <a:buChar char="ü"/>
            </a:pPr>
            <a:r>
              <a:rPr lang="en-US" b="0" i="0" dirty="0">
                <a:solidFill>
                  <a:schemeClr val="tx1">
                    <a:lumMod val="95000"/>
                  </a:schemeClr>
                </a:solidFill>
                <a:effectLst/>
                <a:latin typeface="Calibri "/>
              </a:rPr>
              <a:t>The focus was on identifying the risk of complications based on the patient's information.</a:t>
            </a:r>
          </a:p>
          <a:p>
            <a:pPr algn="just">
              <a:lnSpc>
                <a:spcPct val="120000"/>
              </a:lnSpc>
              <a:buFont typeface="Wingdings" panose="05000000000000000000" pitchFamily="2" charset="2"/>
              <a:buChar char="ü"/>
            </a:pPr>
            <a:r>
              <a:rPr lang="en-US" b="0" i="0" dirty="0">
                <a:solidFill>
                  <a:schemeClr val="tx1">
                    <a:lumMod val="95000"/>
                  </a:schemeClr>
                </a:solidFill>
                <a:effectLst/>
                <a:latin typeface="Calibri "/>
              </a:rPr>
              <a:t>Our goal was to select the most appropriate algorithm that could effectively classify patients into risk and non-risk categories.</a:t>
            </a:r>
          </a:p>
        </p:txBody>
      </p:sp>
      <p:sp>
        <p:nvSpPr>
          <p:cNvPr id="6" name="Content Placeholder 5">
            <a:extLst>
              <a:ext uri="{FF2B5EF4-FFF2-40B4-BE49-F238E27FC236}">
                <a16:creationId xmlns:a16="http://schemas.microsoft.com/office/drawing/2014/main" id="{08E2C647-8226-46AC-ACA4-514A258613D0}"/>
              </a:ext>
            </a:extLst>
          </p:cNvPr>
          <p:cNvSpPr>
            <a:spLocks noGrp="1"/>
          </p:cNvSpPr>
          <p:nvPr>
            <p:ph sz="half" idx="2"/>
          </p:nvPr>
        </p:nvSpPr>
        <p:spPr>
          <a:xfrm>
            <a:off x="7486883" y="1943633"/>
            <a:ext cx="4055084" cy="4167918"/>
          </a:xfrm>
        </p:spPr>
        <p:style>
          <a:lnRef idx="2">
            <a:schemeClr val="accent1"/>
          </a:lnRef>
          <a:fillRef idx="1">
            <a:schemeClr val="lt1"/>
          </a:fillRef>
          <a:effectRef idx="0">
            <a:schemeClr val="accent1"/>
          </a:effectRef>
          <a:fontRef idx="minor">
            <a:schemeClr val="dk1"/>
          </a:fontRef>
        </p:style>
        <p:txBody>
          <a:bodyPr>
            <a:noAutofit/>
          </a:bodyPr>
          <a:lstStyle/>
          <a:p>
            <a:pPr marL="292608" lvl="1" indent="0" algn="just">
              <a:buNone/>
            </a:pPr>
            <a:r>
              <a:rPr lang="en-US" sz="1600" b="1" dirty="0"/>
              <a:t>Algorithms Used:</a:t>
            </a:r>
          </a:p>
          <a:p>
            <a:pPr lvl="1" algn="just">
              <a:lnSpc>
                <a:spcPct val="170000"/>
              </a:lnSpc>
              <a:buFont typeface="Wingdings" panose="05000000000000000000" pitchFamily="2" charset="2"/>
              <a:buChar char="Ø"/>
            </a:pPr>
            <a:r>
              <a:rPr lang="en-US" sz="1600" dirty="0"/>
              <a:t>Logistic Regression</a:t>
            </a:r>
          </a:p>
          <a:p>
            <a:pPr lvl="1" algn="just">
              <a:lnSpc>
                <a:spcPct val="170000"/>
              </a:lnSpc>
              <a:buFont typeface="Wingdings" panose="05000000000000000000" pitchFamily="2" charset="2"/>
              <a:buChar char="Ø"/>
            </a:pPr>
            <a:r>
              <a:rPr lang="en-US" sz="1600" dirty="0"/>
              <a:t>Decision tree Classifier</a:t>
            </a:r>
          </a:p>
          <a:p>
            <a:pPr lvl="1" algn="just">
              <a:lnSpc>
                <a:spcPct val="170000"/>
              </a:lnSpc>
              <a:buFont typeface="Wingdings" panose="05000000000000000000" pitchFamily="2" charset="2"/>
              <a:buChar char="Ø"/>
            </a:pPr>
            <a:r>
              <a:rPr lang="en-US" sz="1600" dirty="0"/>
              <a:t>Random Forest Classifier</a:t>
            </a:r>
          </a:p>
          <a:p>
            <a:pPr lvl="1" algn="just">
              <a:lnSpc>
                <a:spcPct val="170000"/>
              </a:lnSpc>
              <a:buFont typeface="Wingdings" panose="05000000000000000000" pitchFamily="2" charset="2"/>
              <a:buChar char="Ø"/>
            </a:pPr>
            <a:r>
              <a:rPr lang="en-US" sz="1600" dirty="0"/>
              <a:t>Gradient Boosting Classifier</a:t>
            </a:r>
          </a:p>
          <a:p>
            <a:pPr lvl="1" algn="just">
              <a:lnSpc>
                <a:spcPct val="170000"/>
              </a:lnSpc>
              <a:buFont typeface="Wingdings" panose="05000000000000000000" pitchFamily="2" charset="2"/>
              <a:buChar char="Ø"/>
            </a:pPr>
            <a:r>
              <a:rPr lang="en-US" sz="1600" dirty="0"/>
              <a:t>Ada Boosting Classifier</a:t>
            </a:r>
          </a:p>
          <a:p>
            <a:pPr lvl="1" algn="just">
              <a:lnSpc>
                <a:spcPct val="170000"/>
              </a:lnSpc>
              <a:buFont typeface="Wingdings" panose="05000000000000000000" pitchFamily="2" charset="2"/>
              <a:buChar char="Ø"/>
            </a:pPr>
            <a:r>
              <a:rPr lang="en-US" sz="1600" dirty="0"/>
              <a:t>XGB Classifier (Extreme Gradient Boosting)</a:t>
            </a:r>
          </a:p>
          <a:p>
            <a:pPr lvl="1" algn="just">
              <a:lnSpc>
                <a:spcPct val="170000"/>
              </a:lnSpc>
              <a:buFont typeface="Wingdings" panose="05000000000000000000" pitchFamily="2" charset="2"/>
              <a:buChar char="Ø"/>
            </a:pPr>
            <a:r>
              <a:rPr lang="en-US" sz="1600" dirty="0"/>
              <a:t>SVC (Support vector Classifier)</a:t>
            </a:r>
          </a:p>
          <a:p>
            <a:pPr lvl="1" algn="just">
              <a:lnSpc>
                <a:spcPct val="170000"/>
              </a:lnSpc>
              <a:buFont typeface="Wingdings" panose="05000000000000000000" pitchFamily="2" charset="2"/>
              <a:buChar char="Ø"/>
            </a:pPr>
            <a:r>
              <a:rPr lang="en-US" sz="1600" dirty="0"/>
              <a:t>KNN Classifier</a:t>
            </a:r>
            <a:endParaRPr lang="en-IN" sz="1600" dirty="0"/>
          </a:p>
          <a:p>
            <a:pPr lvl="1" algn="just">
              <a:buFont typeface="Wingdings" panose="05000000000000000000" pitchFamily="2" charset="2"/>
              <a:buChar char="Ø"/>
            </a:pPr>
            <a:endParaRPr lang="en-IN" sz="1600" dirty="0"/>
          </a:p>
        </p:txBody>
      </p:sp>
    </p:spTree>
    <p:extLst>
      <p:ext uri="{BB962C8B-B14F-4D97-AF65-F5344CB8AC3E}">
        <p14:creationId xmlns:p14="http://schemas.microsoft.com/office/powerpoint/2010/main" val="1820762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3F745D-F4E1-49F0-8C81-9ED5015BE263}"/>
              </a:ext>
            </a:extLst>
          </p:cNvPr>
          <p:cNvSpPr>
            <a:spLocks noGrp="1"/>
          </p:cNvSpPr>
          <p:nvPr>
            <p:ph type="title"/>
          </p:nvPr>
        </p:nvSpPr>
        <p:spPr/>
        <p:txBody>
          <a:bodyPr/>
          <a:lstStyle/>
          <a:p>
            <a:pPr algn="ctr"/>
            <a:r>
              <a:rPr lang="en-US" dirty="0"/>
              <a:t>MODEL BUILDING AND EVALUATION</a:t>
            </a:r>
            <a:endParaRPr lang="en-IN" dirty="0"/>
          </a:p>
        </p:txBody>
      </p:sp>
      <p:sp>
        <p:nvSpPr>
          <p:cNvPr id="5" name="Content Placeholder 4">
            <a:extLst>
              <a:ext uri="{FF2B5EF4-FFF2-40B4-BE49-F238E27FC236}">
                <a16:creationId xmlns:a16="http://schemas.microsoft.com/office/drawing/2014/main" id="{D3D390F4-86D7-45CD-8064-F7894EF214D1}"/>
              </a:ext>
            </a:extLst>
          </p:cNvPr>
          <p:cNvSpPr>
            <a:spLocks noGrp="1"/>
          </p:cNvSpPr>
          <p:nvPr>
            <p:ph sz="half" idx="1"/>
          </p:nvPr>
        </p:nvSpPr>
        <p:spPr>
          <a:xfrm>
            <a:off x="901337" y="1945434"/>
            <a:ext cx="4937760" cy="4023360"/>
          </a:xfrm>
        </p:spPr>
        <p:txBody>
          <a:bodyPr numCol="1">
            <a:normAutofit/>
          </a:bodyPr>
          <a:lstStyle/>
          <a:p>
            <a:pPr algn="just">
              <a:lnSpc>
                <a:spcPct val="100000"/>
              </a:lnSpc>
              <a:buFont typeface="Wingdings" panose="05000000000000000000" pitchFamily="2" charset="2"/>
              <a:buChar char="Ø"/>
            </a:pPr>
            <a:r>
              <a:rPr lang="en-US" sz="2400" dirty="0">
                <a:solidFill>
                  <a:srgbClr val="000000"/>
                </a:solidFill>
                <a:effectLst/>
              </a:rPr>
              <a:t>From the evaluation table, we can see that the </a:t>
            </a:r>
            <a:r>
              <a:rPr lang="en-US" sz="2400" dirty="0" err="1">
                <a:solidFill>
                  <a:srgbClr val="000000"/>
                </a:solidFill>
                <a:effectLst/>
              </a:rPr>
              <a:t>XGBClassifier</a:t>
            </a:r>
            <a:r>
              <a:rPr lang="en-US" sz="2400" dirty="0">
                <a:solidFill>
                  <a:srgbClr val="000000"/>
                </a:solidFill>
                <a:effectLst/>
              </a:rPr>
              <a:t> gives us the best results among all other models. Additionally, it has a accuracy </a:t>
            </a:r>
            <a:r>
              <a:rPr lang="en-US" sz="2400" dirty="0">
                <a:solidFill>
                  <a:srgbClr val="000000"/>
                </a:solidFill>
              </a:rPr>
              <a:t>of 89%,</a:t>
            </a:r>
            <a:r>
              <a:rPr lang="en-US" sz="2400" dirty="0">
                <a:solidFill>
                  <a:srgbClr val="000000"/>
                </a:solidFill>
                <a:effectLst/>
              </a:rPr>
              <a:t>high recall Score of around 75%   &amp; Precision Score of around 80%, indicating that we can target patients who may be at risk of experiencing complications during or after surgery</a:t>
            </a:r>
          </a:p>
          <a:p>
            <a:pPr marL="0" indent="0" algn="just">
              <a:lnSpc>
                <a:spcPct val="100000"/>
              </a:lnSpc>
              <a:buNone/>
            </a:pPr>
            <a:endParaRPr lang="en-IN" sz="2400" dirty="0">
              <a:solidFill>
                <a:schemeClr val="tx1">
                  <a:lumMod val="95000"/>
                </a:schemeClr>
              </a:solidFill>
            </a:endParaRPr>
          </a:p>
        </p:txBody>
      </p:sp>
      <p:pic>
        <p:nvPicPr>
          <p:cNvPr id="8" name="Content Placeholder 7">
            <a:extLst>
              <a:ext uri="{FF2B5EF4-FFF2-40B4-BE49-F238E27FC236}">
                <a16:creationId xmlns:a16="http://schemas.microsoft.com/office/drawing/2014/main" id="{0B4826DF-2917-455D-A604-C0E23C05137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31612" y="1830668"/>
            <a:ext cx="5767558" cy="42528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121553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18748</TotalTime>
  <Words>861</Words>
  <Application>Microsoft Office PowerPoint</Application>
  <PresentationFormat>Widescreen</PresentationFormat>
  <Paragraphs>80</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vt:lpstr>
      <vt:lpstr>Calibri Light</vt:lpstr>
      <vt:lpstr>Söhne</vt:lpstr>
      <vt:lpstr>Times New Roman</vt:lpstr>
      <vt:lpstr>Wingdings</vt:lpstr>
      <vt:lpstr>Retrospect</vt:lpstr>
      <vt:lpstr>Utilizing Patient Data for Accurate Prediction of Postoperative Complications</vt:lpstr>
      <vt:lpstr>INTRODUCTION</vt:lpstr>
      <vt:lpstr>PROBLEM STATEMENT</vt:lpstr>
      <vt:lpstr>WORK FLOW</vt:lpstr>
      <vt:lpstr>ATTRIBUTE INFORMATION</vt:lpstr>
      <vt:lpstr>EXPLORATORY DATA ANALYSIS</vt:lpstr>
      <vt:lpstr>CLASS IMBALANCE</vt:lpstr>
      <vt:lpstr>MACHINE LEARNING ALGORITHMS</vt:lpstr>
      <vt:lpstr>MODEL BUILDING AND EVALUATION</vt:lpstr>
      <vt:lpstr>FEATURE ENGINEERING</vt:lpstr>
      <vt:lpstr>REBUILDING THE MODEL</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Utilizing Patient Data for Accurate Prediction of Postoperative Complications</dc:title>
  <dc:creator>Gajanan Satote</dc:creator>
  <cp:lastModifiedBy>Gajanan Satote</cp:lastModifiedBy>
  <cp:revision>4</cp:revision>
  <dcterms:created xsi:type="dcterms:W3CDTF">2023-06-14T15:51:02Z</dcterms:created>
  <dcterms:modified xsi:type="dcterms:W3CDTF">2023-06-27T16:19:13Z</dcterms:modified>
</cp:coreProperties>
</file>