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Fjalla One"/>
      <p:regular r:id="rId41"/>
    </p:embeddedFont>
    <p:embeddedFont>
      <p:font typeface="Barlow Semi Condensed Medium"/>
      <p:regular r:id="rId42"/>
      <p:bold r:id="rId43"/>
      <p:italic r:id="rId44"/>
      <p:boldItalic r:id="rId45"/>
    </p:embeddedFont>
    <p:embeddedFont>
      <p:font typeface="Barlow Semi Condense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F329CE-F025-4927-ABBA-8FA4E0EEB62E}">
  <a:tblStyle styleId="{60F329CE-F025-4927-ABBA-8FA4E0EEB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BarlowSemiCondensedMedium-regular.fntdata"/><Relationship Id="rId41" Type="http://schemas.openxmlformats.org/officeDocument/2006/relationships/font" Target="fonts/FjallaOne-regular.fntdata"/><Relationship Id="rId44" Type="http://schemas.openxmlformats.org/officeDocument/2006/relationships/font" Target="fonts/BarlowSemiCondensedMedium-italic.fntdata"/><Relationship Id="rId43" Type="http://schemas.openxmlformats.org/officeDocument/2006/relationships/font" Target="fonts/BarlowSemiCondensedMedium-bold.fntdata"/><Relationship Id="rId46" Type="http://schemas.openxmlformats.org/officeDocument/2006/relationships/font" Target="fonts/BarlowSemiCondensed-regular.fntdata"/><Relationship Id="rId45" Type="http://schemas.openxmlformats.org/officeDocument/2006/relationships/font" Target="fonts/BarlowSemi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SemiCondensed-italic.fntdata"/><Relationship Id="rId47" Type="http://schemas.openxmlformats.org/officeDocument/2006/relationships/font" Target="fonts/BarlowSemiCondensed-bold.fntdata"/><Relationship Id="rId49" Type="http://schemas.openxmlformats.org/officeDocument/2006/relationships/font" Target="fonts/BarlowSemi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e5a58306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e5a58306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e5a58306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e5a58306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e5a583066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1e5a583066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1e5b30f28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1e5b30f28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1e5a583066b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1e5a583066b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e5aace49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1e5aace49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1e5a583066b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1e5a583066b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e5aace49a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1e5aace49a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e5a583066b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1e5a583066b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1e5a583066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1e5a583066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1e5a583066b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1e5a583066b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e5aace49a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1e5aace49a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1e5a583066b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1e5a583066b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1e5a583066b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1e5a583066b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e5a583066b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e5a583066b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e5a583066b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1e5a583066b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e5a583066b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1e5a583066b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e5a583066b_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e5a583066b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1e5aace49ac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1e5aace49ac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e5aace49a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1e5aace49a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86fa6133bc_4_2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86fa6133bc_4_2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1e5a583066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1e5a583066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1e5a583066b_5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1e5a583066b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728718f4e_1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728718f4e_1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804e9800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804e9800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e5a58306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e5a58306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26112ef8e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26112ef8e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6" name="Google Shape;556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0" name="Google Shape;560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4" name="Google Shape;564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5" name="Google Shape;565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2" name="Google Shape;572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7" name="Google Shape;577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2" name="Google Shape;582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9" name="Google Shape;589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2" name="Google Shape;592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5" name="Google Shape;595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6" name="Google Shape;59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3" name="Google Shape;60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8" name="Google Shape;60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9" name="Google Shape;619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3" name="Google Shape;623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7" name="Google Shape;627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1" name="Google Shape;63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7" name="Google Shape;637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8" name="Google Shape;638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9" name="Google Shape;639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0" name="Google Shape;640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2" name="Google Shape;642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3" name="Google Shape;643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2" name="Google Shape;652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3" name="Google Shape;653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4" name="Google Shape;654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5" name="Google Shape;655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6" name="Google Shape;656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57" name="Google Shape;657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58" name="Google Shape;658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0" name="Google Shape;660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66" name="Google Shape;666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71" name="Google Shape;671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7" name="Google Shape;67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0" name="Google Shape;680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1" name="Google Shape;681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2" name="Google Shape;682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3" name="Google Shape;683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4" name="Google Shape;684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5" name="Google Shape;685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6" name="Google Shape;686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7" name="Google Shape;687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88" name="Google Shape;688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1" name="Google Shape;691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92" name="Google Shape;692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97" name="Google Shape;697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04" name="Google Shape;704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7" name="Google Shape;707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09" name="Google Shape;709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16" name="Google Shape;716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21" name="Google Shape;72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Google Shape;726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28" name="Google Shape;728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0" name="Google Shape;73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35" name="Google Shape;735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1" name="Google Shape;741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3" name="Google Shape;743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44" name="Google Shape;744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51" name="Google Shape;751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6" name="Google Shape;756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61" name="Google Shape;76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65" name="Google Shape;765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0" name="Google Shape;770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2" name="Google Shape;772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3" name="Google Shape;773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4" name="Google Shape;77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7" name="Google Shape;777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9" name="Google Shape;779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1" name="Google Shape;781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2" name="Google Shape;782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3" name="Google Shape;783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4" name="Google Shape;784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5" name="Google Shape;785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89" name="Google Shape;789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3" name="Google Shape;793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94" name="Google Shape;794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1" name="Google Shape;801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06" name="Google Shape;806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1" name="Google Shape;811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18" name="Google Shape;818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1" name="Google Shape;821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4" name="Google Shape;824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25" name="Google Shape;825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32" name="Google Shape;832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37" name="Google Shape;837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48" name="Google Shape;848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52" name="Google Shape;852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8" name="Google Shape;858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59" name="Google Shape;859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2" name="Google Shape;862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63" name="Google Shape;86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68" name="Google Shape;868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75" name="Google Shape;875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8" name="Google Shape;878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9" name="Google Shape;879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80" name="Google Shape;880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87" name="Google Shape;88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92" name="Google Shape;89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5" name="Google Shape;895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9" name="Google Shape;899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00" name="Google Shape;900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907" name="Google Shape;90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912" name="Google Shape;912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17" name="Google Shape;917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24" name="Google Shape;924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30" name="Google Shape;930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1" name="Google Shape;931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32" name="Google Shape;932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6" name="Google Shape;936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37" name="Google Shape;937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44" name="Google Shape;944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49" name="Google Shape;949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54" name="Google Shape;954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61" name="Google Shape;96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4" name="Google Shape;964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7" name="Google Shape;967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68" name="Google Shape;968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75" name="Google Shape;975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80" name="Google Shape;980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91" name="Google Shape;99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95" name="Google Shape;995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99" name="Google Shape;999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2" name="Google Shape;100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5" name="Google Shape;1005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6" name="Google Shape;1006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7" name="Google Shape;1007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8" name="Google Shape;1008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9" name="Google Shape;1009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10" name="Google Shape;1010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4" name="Google Shape;1014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15" name="Google Shape;1015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22" name="Google Shape;1022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27" name="Google Shape;1027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32" name="Google Shape;1032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39" name="Google Shape;103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2" name="Google Shape;1042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5" name="Google Shape;1045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46" name="Google Shape;1046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53" name="Google Shape;1053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58" name="Google Shape;1058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8" name="Google Shape;1068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69" name="Google Shape;106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73" name="Google Shape;107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77" name="Google Shape;1077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6" name="Google Shape;46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2" name="Google Shape;52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" name="Google Shape;53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0" name="Google Shape;70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1" name="Google Shape;71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4" name="Google Shape;104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83" name="Google Shape;1083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84" name="Google Shape;1084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6" name="Google Shape;1086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87" name="Google Shape;1087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1" name="Google Shape;1091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92" name="Google Shape;1092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6" name="Google Shape;1096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97" name="Google Shape;1097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3" name="Google Shape;1103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4" name="Google Shape;1104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5" name="Google Shape;1105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6" name="Google Shape;1106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7" name="Google Shape;1107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8" name="Google Shape;1108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9" name="Google Shape;110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1" name="Google Shape;111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3" name="Google Shape;111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4" name="Google Shape;111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15" name="Google Shape;111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20" name="Google Shape;112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6" name="Google Shape;112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8" name="Google Shape;112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29" name="Google Shape;112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36" name="Google Shape;113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41" name="Google Shape;114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46" name="Google Shape;114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50" name="Google Shape;115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4" name="Google Shape;115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5" name="Google Shape;115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6" name="Google Shape;115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7" name="Google Shape;115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8" name="Google Shape;115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9" name="Google Shape;115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2" name="Google Shape;1162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63" name="Google Shape;1163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5" name="Google Shape;1165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1" name="Google Shape;1171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7" name="Google Shape;1177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9" name="Google Shape;1179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0" name="Google Shape;1180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7" name="Google Shape;118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2" name="Google Shape;1192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7" name="Google Shape;1197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1" name="Google Shape;1201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07" name="Google Shape;1207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9" name="Google Shape;1209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10" name="Google Shape;1210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15" name="Google Shape;1215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1" name="Google Shape;1221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3" name="Google Shape;1223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24" name="Google Shape;1224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31" name="Google Shape;123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36" name="Google Shape;1236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41" name="Google Shape;1241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45" name="Google Shape;1245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51" name="Google Shape;1251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4" name="Google Shape;1254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55" name="Google Shape;1255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62" name="Google Shape;1262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73" name="Google Shape;127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77" name="Google Shape;127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4" name="Google Shape;1284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6" name="Google Shape;1286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87" name="Google Shape;1287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94" name="Google Shape;1294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99" name="Google Shape;1299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04" name="Google Shape;130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08" name="Google Shape;130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1" name="Google Shape;131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314" name="Google Shape;1314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7" name="Google Shape;1317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23" name="Google Shape;1323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30" name="Google Shape;1330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3" name="Google Shape;1333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4" name="Google Shape;1334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35" name="Google Shape;1335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42" name="Google Shape;1342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47" name="Google Shape;1347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0" name="Google Shape;135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2" name="Google Shape;1352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6" name="Google Shape;1356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7" name="Google Shape;1357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4" name="Google Shape;136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69" name="Google Shape;1369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4" name="Google Shape;1374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1" name="Google Shape;138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4" name="Google Shape;1384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7" name="Google Shape;1387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8" name="Google Shape;138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5" name="Google Shape;139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0" name="Google Shape;140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4" name="Google Shape;1404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0" name="Google Shape;1410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1" name="Google Shape;141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5" name="Google Shape;1415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19" name="Google Shape;1419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5" name="Google Shape;1425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7" name="Google Shape;1427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8" name="Google Shape;1428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3" name="Google Shape;1433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7" name="Google Shape;1437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8" name="Google Shape;1438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4" name="Google Shape;144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7" name="Google Shape;1447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8" name="Google Shape;1448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49" name="Google Shape;1449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6" name="Google Shape;1456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65" name="Google Shape;1465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6" name="Google Shape;1466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7" name="Google Shape;1467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3" name="Google Shape;1473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4" name="Google Shape;1474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8" name="Google Shape;1478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79" name="Google Shape;1479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3" name="Google Shape;1483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4" name="Google Shape;1484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8" name="Google Shape;1488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2" name="Google Shape;1492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6" name="Google Shape;1496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99" name="Google Shape;1499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1" name="Google Shape;1501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8" name="Google Shape;1508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2" name="Google Shape;1512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3" name="Google Shape;1513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9" name="Google Shape;1519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0" name="Google Shape;1520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4" name="Google Shape;1524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5" name="Google Shape;1525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9" name="Google Shape;1529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0" name="Google Shape;1530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7" name="Google Shape;1537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0" name="Google Shape;1540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3" name="Google Shape;1543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4" name="Google Shape;154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0" name="Google Shape;1550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1" name="Google Shape;155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5" name="Google Shape;1555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6" name="Google Shape;155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0" name="Google Shape;1560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6" name="Google Shape;1566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7" name="Google Shape;1567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1" name="Google Shape;1571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4" name="Google Shape;157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3" name="Google Shape;113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4" name="Google Shape;114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9" name="Google Shape;119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" name="Google Shape;120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3" name="Google Shape;133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7" name="Google Shape;137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8" name="Google Shape;138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8" name="Google Shape;16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1" name="Google Shape;171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77" name="Google Shape;1577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9" name="Google Shape;1579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80" name="Google Shape;1580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81" name="Google Shape;1581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5" name="Google Shape;1585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86" name="Google Shape;158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7" name="Google Shape;1597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98" name="Google Shape;159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2" name="Google Shape;1602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03" name="Google Shape;1603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Google Shape;1609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10" name="Google Shape;1610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3" name="Google Shape;1613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16" name="Google Shape;1616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17" name="Google Shape;161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3" name="Google Shape;1623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24" name="Google Shape;162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8" name="Google Shape;1628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29" name="Google Shape;162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3" name="Google Shape;1633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9" name="Google Shape;1639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40" name="Google Shape;1640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3" name="Google Shape;1643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44" name="Google Shape;1644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7" name="Google Shape;1647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48" name="Google Shape;164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1" name="Google Shape;165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2" name="Google Shape;165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3" name="Google Shape;165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54" name="Google Shape;165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55" name="Google Shape;165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2" name="Google Shape;166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63" name="Google Shape;166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7" name="Google Shape;166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68" name="Google Shape;166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2" name="Google Shape;167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3" name="Google Shape;167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74" name="Google Shape;167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0" name="Google Shape;168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81" name="Google Shape;168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5" name="Google Shape;168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86" name="Google Shape;168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91" name="Google Shape;169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4" name="Google Shape;169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95" name="Google Shape;169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8" name="Google Shape;169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99" name="Google Shape;169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2" name="Google Shape;170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3" name="Google Shape;170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06" name="Google Shape;170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8" name="Google Shape;170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2" name="Google Shape;171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4" name="Google Shape;184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6" name="Google Shape;186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7" name="Google Shape;187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8" name="Google Shape;188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9" name="Google Shape;18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01" name="Google Shape;20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5" name="Google Shape;205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" name="Google Shape;206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7" name="Google Shape;207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4" name="Google Shape;214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6" name="Google Shape;23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9" name="Google Shape;239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8" name="Google Shape;248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9" name="Google Shape;249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0" name="Google Shape;250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1" name="Google Shape;251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8" name="Google Shape;258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3" name="Google Shape;263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7" name="Google Shape;267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8" name="Google Shape;268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9" name="Google Shape;269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1" name="Google Shape;281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8" name="Google Shape;298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1" name="Google Shape;301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" name="Google Shape;303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0" name="Google Shape;310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11" name="Google Shape;311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4" name="Google Shape;314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5" name="Google Shape;315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2" name="Google Shape;322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3" name="Google Shape;33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7" name="Google Shape;337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1" name="Google Shape;341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" name="Google Shape;344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6" name="Google Shape;346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7" name="Google Shape;347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4" name="Google Shape;354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9" name="Google Shape;359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4" name="Google Shape;364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8" name="Google Shape;36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4" name="Google Shape;374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7" name="Google Shape;377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8" name="Google Shape;378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2" name="Google Shape;382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3" name="Google Shape;383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0" name="Google Shape;390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5" name="Google Shape;395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0" name="Google Shape;400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0" name="Google Shape;410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3" name="Google Shape;413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4" name="Google Shape;414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1" name="Google Shape;421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" name="Google Shape;425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6" name="Google Shape;426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" name="Google Shape;430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" name="Google Shape;436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7" name="Google Shape;437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1" name="Google Shape;44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4" name="Google Shape;44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7" name="Google Shape;447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8" name="Google Shape;448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1" name="Google Shape;451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2" name="Google Shape;452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9" name="Google Shape;459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0" name="Google Shape;470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4" name="Google Shape;47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8" name="Google Shape;47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1" name="Google Shape;481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3" name="Google Shape;483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4" name="Google Shape;484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1" name="Google Shape;491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6" name="Google Shape;496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1" name="Google Shape;50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5" name="Google Shape;50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11" name="Google Shape;511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2" name="Google Shape;512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4" name="Google Shape;514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5" name="Google Shape;515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0" name="Google Shape;520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6" name="Google Shape;526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9" name="Google Shape;529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6" name="Google Shape;536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1" name="Google Shape;541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6" name="Google Shape;546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0" name="Google Shape;550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3"/>
          <p:cNvSpPr txBox="1"/>
          <p:nvPr>
            <p:ph type="ctrTitle"/>
          </p:nvPr>
        </p:nvSpPr>
        <p:spPr>
          <a:xfrm>
            <a:off x="4754175" y="1767450"/>
            <a:ext cx="3945600" cy="16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 que aprendemos usando Go durante 1 ano em ambiente serverless?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718" name="Google Shape;1718;p33"/>
          <p:cNvSpPr txBox="1"/>
          <p:nvPr>
            <p:ph idx="1" type="subTitle"/>
          </p:nvPr>
        </p:nvSpPr>
        <p:spPr>
          <a:xfrm>
            <a:off x="5094831" y="39312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Gabriel Prando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719" name="Google Shape;17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3950" y="1428237"/>
            <a:ext cx="5287926" cy="2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42"/>
          <p:cNvSpPr txBox="1"/>
          <p:nvPr>
            <p:ph type="title"/>
          </p:nvPr>
        </p:nvSpPr>
        <p:spPr>
          <a:xfrm>
            <a:off x="2449200" y="2231125"/>
            <a:ext cx="43638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Por que começamos a utilizar?</a:t>
            </a:r>
            <a:endParaRPr sz="4200"/>
          </a:p>
        </p:txBody>
      </p:sp>
      <p:sp>
        <p:nvSpPr>
          <p:cNvPr id="2039" name="Google Shape;2039;p42"/>
          <p:cNvSpPr txBox="1"/>
          <p:nvPr>
            <p:ph idx="2" type="title"/>
          </p:nvPr>
        </p:nvSpPr>
        <p:spPr>
          <a:xfrm>
            <a:off x="2971800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0" name="Google Shape;204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Motivações</a:t>
            </a:r>
            <a:endParaRPr/>
          </a:p>
        </p:txBody>
      </p:sp>
      <p:sp>
        <p:nvSpPr>
          <p:cNvPr id="2046" name="Google Shape;2046;p43"/>
          <p:cNvSpPr txBox="1"/>
          <p:nvPr>
            <p:ph idx="1" type="subTitle"/>
          </p:nvPr>
        </p:nvSpPr>
        <p:spPr>
          <a:xfrm>
            <a:off x="1709924" y="1545325"/>
            <a:ext cx="2662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Necessidade de baixa latência e cold start </a:t>
            </a:r>
            <a:endParaRPr/>
          </a:p>
        </p:txBody>
      </p:sp>
      <p:sp>
        <p:nvSpPr>
          <p:cNvPr id="2047" name="Google Shape;2047;p43"/>
          <p:cNvSpPr txBox="1"/>
          <p:nvPr>
            <p:ph idx="3" type="subTitle"/>
          </p:nvPr>
        </p:nvSpPr>
        <p:spPr>
          <a:xfrm>
            <a:off x="5468099" y="1545325"/>
            <a:ext cx="2106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Aposta na linguagem</a:t>
            </a:r>
            <a:endParaRPr/>
          </a:p>
        </p:txBody>
      </p:sp>
      <p:sp>
        <p:nvSpPr>
          <p:cNvPr id="2048" name="Google Shape;2048;p43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Confiabilidade</a:t>
            </a:r>
            <a:endParaRPr/>
          </a:p>
        </p:txBody>
      </p:sp>
      <p:sp>
        <p:nvSpPr>
          <p:cNvPr id="2049" name="Google Shape;2049;p43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Interesse do time</a:t>
            </a:r>
            <a:endParaRPr/>
          </a:p>
        </p:txBody>
      </p:sp>
      <p:sp>
        <p:nvSpPr>
          <p:cNvPr id="2050" name="Google Shape;2050;p43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51" name="Google Shape;2051;p43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52" name="Google Shape;2052;p43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53" name="Google Shape;2053;p43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54" name="Google Shape;205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4"/>
          <p:cNvSpPr txBox="1"/>
          <p:nvPr>
            <p:ph type="title"/>
          </p:nvPr>
        </p:nvSpPr>
        <p:spPr>
          <a:xfrm>
            <a:off x="2449200" y="2231125"/>
            <a:ext cx="43638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Resultados e comparações</a:t>
            </a:r>
            <a:endParaRPr sz="4200"/>
          </a:p>
        </p:txBody>
      </p:sp>
      <p:sp>
        <p:nvSpPr>
          <p:cNvPr id="2060" name="Google Shape;2060;p44"/>
          <p:cNvSpPr txBox="1"/>
          <p:nvPr>
            <p:ph idx="2" type="title"/>
          </p:nvPr>
        </p:nvSpPr>
        <p:spPr>
          <a:xfrm>
            <a:off x="2971800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61" name="Google Shape;206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067" name="Google Shape;2067;p4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9" name="Google Shape;2069;p45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levantadas</a:t>
            </a:r>
            <a:endParaRPr/>
          </a:p>
        </p:txBody>
      </p:sp>
      <p:sp>
        <p:nvSpPr>
          <p:cNvPr id="2070" name="Google Shape;2070;p45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Dois serviços "similares";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 em node e outro em Golang;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Período de uma semana;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Mais de 1 milhão de invocações.</a:t>
            </a:r>
            <a:endParaRPr sz="1600"/>
          </a:p>
        </p:txBody>
      </p:sp>
      <p:sp>
        <p:nvSpPr>
          <p:cNvPr id="2071" name="Google Shape;207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2" name="Google Shape;2072;p45"/>
          <p:cNvGrpSpPr/>
          <p:nvPr/>
        </p:nvGrpSpPr>
        <p:grpSpPr>
          <a:xfrm>
            <a:off x="4259617" y="1053278"/>
            <a:ext cx="624752" cy="626414"/>
            <a:chOff x="-1333200" y="2770450"/>
            <a:chExt cx="291450" cy="292225"/>
          </a:xfrm>
        </p:grpSpPr>
        <p:sp>
          <p:nvSpPr>
            <p:cNvPr id="2073" name="Google Shape;2073;p45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4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 Percentiles</a:t>
            </a:r>
            <a:endParaRPr/>
          </a:p>
        </p:txBody>
      </p:sp>
      <p:sp>
        <p:nvSpPr>
          <p:cNvPr id="2080" name="Google Shape;208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1" name="Google Shape;2081;p46"/>
          <p:cNvSpPr txBox="1"/>
          <p:nvPr/>
        </p:nvSpPr>
        <p:spPr>
          <a:xfrm>
            <a:off x="1350275" y="1656238"/>
            <a:ext cx="431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Ordena uma amostra de forma crescente e divide em 100 partes;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Cada uma com uma porcentagem dos dados aproximadamente igual.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82" name="Google Shape;20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375" y="1098391"/>
            <a:ext cx="2110950" cy="302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4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r>
              <a:rPr lang="en"/>
              <a:t> Percentil</a:t>
            </a:r>
            <a:endParaRPr/>
          </a:p>
        </p:txBody>
      </p:sp>
      <p:sp>
        <p:nvSpPr>
          <p:cNvPr id="2088" name="Google Shape;208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9" name="Google Shape;2089;p47"/>
          <p:cNvSpPr txBox="1"/>
          <p:nvPr/>
        </p:nvSpPr>
        <p:spPr>
          <a:xfrm>
            <a:off x="1063150" y="1361150"/>
            <a:ext cx="45471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[20, 30, 40, 50, 60, 70, 800, 900]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P50= 60ms): descartamos 50% (em ordem)  e recuperamos o primeiro valor que “sobra”, logo 50% dos casos tiveram até 60ms de tempo;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P90: descartamos 90%,  no caso o P90 = 900ms.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90" name="Google Shape;20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375" y="1098391"/>
            <a:ext cx="2110950" cy="302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 Percentiles Lambda</a:t>
            </a:r>
            <a:endParaRPr/>
          </a:p>
        </p:txBody>
      </p:sp>
      <p:sp>
        <p:nvSpPr>
          <p:cNvPr id="2096" name="Google Shape;20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7" name="Google Shape;20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50" y="2277325"/>
            <a:ext cx="7515976" cy="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49"/>
          <p:cNvSpPr txBox="1"/>
          <p:nvPr>
            <p:ph type="title"/>
          </p:nvPr>
        </p:nvSpPr>
        <p:spPr>
          <a:xfrm>
            <a:off x="1823550" y="196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 com e sem cold start</a:t>
            </a:r>
            <a:endParaRPr/>
          </a:p>
        </p:txBody>
      </p:sp>
      <p:graphicFrame>
        <p:nvGraphicFramePr>
          <p:cNvPr id="2103" name="Google Shape;2103;p49"/>
          <p:cNvGraphicFramePr/>
          <p:nvPr/>
        </p:nvGraphicFramePr>
        <p:xfrm>
          <a:off x="2045650" y="153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{60F329CE-F025-4927-ABBA-8FA4E0EEB62E}</a:tableStyleId>
              </a:tblPr>
              <a:tblGrid>
                <a:gridCol w="928200"/>
                <a:gridCol w="935725"/>
                <a:gridCol w="793450"/>
                <a:gridCol w="741050"/>
                <a:gridCol w="763475"/>
                <a:gridCol w="890775"/>
              </a:tblGrid>
              <a:tr h="3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Count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p50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p90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p99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max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3.427.538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10,95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90,40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397,32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5007,37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1.383.811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22,44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2934,50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2981,45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4498,14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 coldStart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4.759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862,31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953,91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1121,57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3007,59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 coldstart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2.677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4749,37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4938,16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5058,05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5333,56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04" name="Google Shape;210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5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 de memória utilizada</a:t>
            </a:r>
            <a:endParaRPr/>
          </a:p>
        </p:txBody>
      </p:sp>
      <p:sp>
        <p:nvSpPr>
          <p:cNvPr id="2110" name="Google Shape;211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1" name="Google Shape;2111;p50"/>
          <p:cNvSpPr txBox="1"/>
          <p:nvPr/>
        </p:nvSpPr>
        <p:spPr>
          <a:xfrm>
            <a:off x="1425150" y="2263950"/>
            <a:ext cx="431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Média, mínima e máxima.</a:t>
            </a:r>
            <a:endParaRPr sz="1900"/>
          </a:p>
        </p:txBody>
      </p:sp>
      <p:pic>
        <p:nvPicPr>
          <p:cNvPr id="2112" name="Google Shape;21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863" y="3088000"/>
            <a:ext cx="48101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51"/>
          <p:cNvSpPr txBox="1"/>
          <p:nvPr>
            <p:ph type="title"/>
          </p:nvPr>
        </p:nvSpPr>
        <p:spPr>
          <a:xfrm>
            <a:off x="1823550" y="196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 utilizada</a:t>
            </a:r>
            <a:endParaRPr/>
          </a:p>
        </p:txBody>
      </p:sp>
      <p:graphicFrame>
        <p:nvGraphicFramePr>
          <p:cNvPr id="2118" name="Google Shape;2118;p51"/>
          <p:cNvGraphicFramePr/>
          <p:nvPr/>
        </p:nvGraphicFramePr>
        <p:xfrm>
          <a:off x="2515275" y="1801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{60F329CE-F025-4927-ABBA-8FA4E0EEB62E}</a:tableStyleId>
              </a:tblPr>
              <a:tblGrid>
                <a:gridCol w="880375"/>
                <a:gridCol w="993625"/>
                <a:gridCol w="1186450"/>
                <a:gridCol w="1053000"/>
              </a:tblGrid>
              <a:tr h="60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Média 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Mínima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Máxima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60,91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28,61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68,60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144,08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128,74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168,80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9" name="Google Shape;211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4"/>
          <p:cNvSpPr txBox="1"/>
          <p:nvPr>
            <p:ph idx="1" type="subTitle"/>
          </p:nvPr>
        </p:nvSpPr>
        <p:spPr>
          <a:xfrm>
            <a:off x="183825" y="4062479"/>
            <a:ext cx="32643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Gabriel Prando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725" name="Google Shape;1725;p34"/>
          <p:cNvPicPr preferRelativeResize="0"/>
          <p:nvPr/>
        </p:nvPicPr>
        <p:blipFill rotWithShape="1">
          <a:blip r:embed="rId3">
            <a:alphaModFix/>
          </a:blip>
          <a:srcRect b="8090" l="7007" r="17401" t="35213"/>
          <a:stretch/>
        </p:blipFill>
        <p:spPr>
          <a:xfrm>
            <a:off x="444375" y="1200150"/>
            <a:ext cx="2743200" cy="274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26" name="Google Shape;1726;p34"/>
          <p:cNvSpPr txBox="1"/>
          <p:nvPr/>
        </p:nvSpPr>
        <p:spPr>
          <a:xfrm>
            <a:off x="4008000" y="1974576"/>
            <a:ext cx="409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u="none" cap="none" strike="noStrike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Engenheiro de software na </a:t>
            </a:r>
            <a:r>
              <a:rPr b="1" i="0" lang="en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Conta Simples.</a:t>
            </a:r>
            <a:endParaRPr b="1" i="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27" name="Google Shape;1727;p34"/>
          <p:cNvSpPr txBox="1"/>
          <p:nvPr/>
        </p:nvSpPr>
        <p:spPr>
          <a:xfrm>
            <a:off x="4008005" y="2463689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Backend no time de plataforma, engenheiro de computação formado pela UTFPR-PR, futuro mestre em Engenharia de Computação.</a:t>
            </a:r>
            <a:endParaRPr i="0" sz="12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2"/>
          <p:cNvSpPr txBox="1"/>
          <p:nvPr>
            <p:ph type="title"/>
          </p:nvPr>
        </p:nvSpPr>
        <p:spPr>
          <a:xfrm>
            <a:off x="2402700" y="1620750"/>
            <a:ext cx="43386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Vamos ver um bench mais justo?</a:t>
            </a:r>
            <a:endParaRPr sz="5000"/>
          </a:p>
        </p:txBody>
      </p:sp>
      <p:sp>
        <p:nvSpPr>
          <p:cNvPr id="2125" name="Google Shape;212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5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</a:t>
            </a:r>
            <a:endParaRPr/>
          </a:p>
        </p:txBody>
      </p:sp>
      <p:sp>
        <p:nvSpPr>
          <p:cNvPr id="2131" name="Google Shape;213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2" name="Google Shape;21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28" y="1280012"/>
            <a:ext cx="2232699" cy="19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" name="Google Shape;21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875" y="1150600"/>
            <a:ext cx="2232699" cy="22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4" name="Google Shape;213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750" y="1334351"/>
            <a:ext cx="1465525" cy="1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53"/>
          <p:cNvSpPr txBox="1"/>
          <p:nvPr/>
        </p:nvSpPr>
        <p:spPr>
          <a:xfrm>
            <a:off x="2493150" y="2016150"/>
            <a:ext cx="441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VS</a:t>
            </a:r>
            <a:endParaRPr b="1" sz="18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6" name="Google Shape;2136;p53"/>
          <p:cNvSpPr txBox="1"/>
          <p:nvPr/>
        </p:nvSpPr>
        <p:spPr>
          <a:xfrm>
            <a:off x="5268925" y="2042400"/>
            <a:ext cx="441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VS</a:t>
            </a:r>
            <a:endParaRPr b="1" sz="18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7" name="Google Shape;2137;p53"/>
          <p:cNvSpPr txBox="1"/>
          <p:nvPr>
            <p:ph idx="1" type="subTitle"/>
          </p:nvPr>
        </p:nvSpPr>
        <p:spPr>
          <a:xfrm>
            <a:off x="2167203" y="3351421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Serverless framework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;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Python 3.9, Go 1.X e Node.js 18.x;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1024MB de memória;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Gateway V2 + lambda;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Testes de carga com K6 e grafana cloud para report.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5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</a:t>
            </a:r>
            <a:endParaRPr/>
          </a:p>
        </p:txBody>
      </p:sp>
      <p:sp>
        <p:nvSpPr>
          <p:cNvPr id="2143" name="Google Shape;214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4" name="Google Shape;21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99" y="1168300"/>
            <a:ext cx="6530048" cy="33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55"/>
          <p:cNvSpPr txBox="1"/>
          <p:nvPr>
            <p:ph type="title"/>
          </p:nvPr>
        </p:nvSpPr>
        <p:spPr>
          <a:xfrm>
            <a:off x="1823550" y="196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Tamanho dos pacotes</a:t>
            </a:r>
            <a:endParaRPr/>
          </a:p>
        </p:txBody>
      </p:sp>
      <p:graphicFrame>
        <p:nvGraphicFramePr>
          <p:cNvPr id="2150" name="Google Shape;2150;p55"/>
          <p:cNvGraphicFramePr/>
          <p:nvPr/>
        </p:nvGraphicFramePr>
        <p:xfrm>
          <a:off x="2764750" y="1846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{60F329CE-F025-4927-ABBA-8FA4E0EEB62E}</a:tableStyleId>
              </a:tblPr>
              <a:tblGrid>
                <a:gridCol w="880375"/>
                <a:gridCol w="1225725"/>
                <a:gridCol w="1508400"/>
              </a:tblGrid>
              <a:tr h="60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Tamanho 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Runtime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4,1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Go1.X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2,6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Node 18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Python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56,0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Python 3.9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1" name="Google Shape;215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5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K6</a:t>
            </a:r>
            <a:endParaRPr/>
          </a:p>
        </p:txBody>
      </p:sp>
      <p:sp>
        <p:nvSpPr>
          <p:cNvPr id="2157" name="Google Shape;215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8" name="Google Shape;21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075" y="1017178"/>
            <a:ext cx="6159856" cy="392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K6</a:t>
            </a:r>
            <a:endParaRPr/>
          </a:p>
        </p:txBody>
      </p:sp>
      <p:sp>
        <p:nvSpPr>
          <p:cNvPr id="2164" name="Google Shape;216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5" name="Google Shape;21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825" y="1033478"/>
            <a:ext cx="6912357" cy="392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gerais</a:t>
            </a:r>
            <a:endParaRPr/>
          </a:p>
        </p:txBody>
      </p:sp>
      <p:sp>
        <p:nvSpPr>
          <p:cNvPr id="2171" name="Google Shape;217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2" name="Google Shape;21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38" y="1161175"/>
            <a:ext cx="7289726" cy="30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gerais</a:t>
            </a:r>
            <a:endParaRPr/>
          </a:p>
        </p:txBody>
      </p:sp>
      <p:sp>
        <p:nvSpPr>
          <p:cNvPr id="2178" name="Google Shape;217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9" name="Google Shape;21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25" y="1384850"/>
            <a:ext cx="7347950" cy="27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6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por lambda</a:t>
            </a:r>
            <a:endParaRPr/>
          </a:p>
        </p:txBody>
      </p:sp>
      <p:sp>
        <p:nvSpPr>
          <p:cNvPr id="2185" name="Google Shape;218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6" name="Google Shape;21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2" y="1946812"/>
            <a:ext cx="7554277" cy="12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6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K6 cloud</a:t>
            </a:r>
            <a:endParaRPr/>
          </a:p>
        </p:txBody>
      </p:sp>
      <p:sp>
        <p:nvSpPr>
          <p:cNvPr id="2192" name="Google Shape;219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3" name="Google Shape;21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00" y="972128"/>
            <a:ext cx="6452605" cy="392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2" name="Google Shape;1732;p35"/>
          <p:cNvGrpSpPr/>
          <p:nvPr/>
        </p:nvGrpSpPr>
        <p:grpSpPr>
          <a:xfrm>
            <a:off x="4299398" y="1510458"/>
            <a:ext cx="4430405" cy="3106404"/>
            <a:chOff x="862950" y="825025"/>
            <a:chExt cx="5862650" cy="4111175"/>
          </a:xfrm>
        </p:grpSpPr>
        <p:sp>
          <p:nvSpPr>
            <p:cNvPr id="1733" name="Google Shape;1733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943" name="Google Shape;1943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44" name="Google Shape;1944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6" name="Google Shape;1946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47" name="Google Shape;194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48" name="Google Shape;194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49" name="Google Shape;194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50" name="Google Shape;1950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51" name="Google Shape;1951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52" name="Google Shape;1952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4" name="Google Shape;1954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55" name="Google Shape;195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56" name="Google Shape;195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57" name="Google Shape;195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58" name="Google Shape;1958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59" name="Google Shape;1959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60" name="Google Shape;1960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2" name="Google Shape;1962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63" name="Google Shape;196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4" name="Google Shape;196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5" name="Google Shape;196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66" name="Google Shape;1966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67" name="Google Shape;1967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68" name="Google Shape;1968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0" name="Google Shape;1970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71" name="Google Shape;197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72" name="Google Shape;197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73" name="Google Shape;197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74" name="Google Shape;1974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1975" name="Google Shape;1975;p35"/>
          <p:cNvSpPr txBox="1"/>
          <p:nvPr>
            <p:ph idx="1" type="subTitle"/>
          </p:nvPr>
        </p:nvSpPr>
        <p:spPr>
          <a:xfrm>
            <a:off x="1664199" y="748900"/>
            <a:ext cx="28206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sobre </a:t>
            </a:r>
            <a:r>
              <a:rPr lang="en"/>
              <a:t>Golang e Nodejs</a:t>
            </a:r>
            <a:endParaRPr/>
          </a:p>
        </p:txBody>
      </p:sp>
      <p:sp>
        <p:nvSpPr>
          <p:cNvPr id="1976" name="Google Shape;1976;p35"/>
          <p:cNvSpPr txBox="1"/>
          <p:nvPr>
            <p:ph idx="3" type="subTitle"/>
          </p:nvPr>
        </p:nvSpPr>
        <p:spPr>
          <a:xfrm>
            <a:off x="1664200" y="1783075"/>
            <a:ext cx="3486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e desvantagens</a:t>
            </a:r>
            <a:endParaRPr/>
          </a:p>
        </p:txBody>
      </p:sp>
      <p:sp>
        <p:nvSpPr>
          <p:cNvPr id="1977" name="Google Shape;1977;p35"/>
          <p:cNvSpPr txBox="1"/>
          <p:nvPr>
            <p:ph idx="5" type="subTitle"/>
          </p:nvPr>
        </p:nvSpPr>
        <p:spPr>
          <a:xfrm>
            <a:off x="1664200" y="2862050"/>
            <a:ext cx="388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começamos a utilizar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5"/>
          <p:cNvSpPr txBox="1"/>
          <p:nvPr>
            <p:ph idx="7" type="subTitle"/>
          </p:nvPr>
        </p:nvSpPr>
        <p:spPr>
          <a:xfrm>
            <a:off x="1664200" y="3977225"/>
            <a:ext cx="2693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 comparações</a:t>
            </a:r>
            <a:endParaRPr/>
          </a:p>
        </p:txBody>
      </p:sp>
      <p:sp>
        <p:nvSpPr>
          <p:cNvPr id="1979" name="Google Shape;1979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0" name="Google Shape;1980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81" name="Google Shape;1981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82" name="Google Shape;1982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83" name="Google Shape;198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62"/>
          <p:cNvSpPr txBox="1"/>
          <p:nvPr>
            <p:ph type="title"/>
          </p:nvPr>
        </p:nvSpPr>
        <p:spPr>
          <a:xfrm>
            <a:off x="1823550" y="196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 com e sem cold start</a:t>
            </a:r>
            <a:endParaRPr/>
          </a:p>
        </p:txBody>
      </p:sp>
      <p:graphicFrame>
        <p:nvGraphicFramePr>
          <p:cNvPr id="2199" name="Google Shape;2199;p62"/>
          <p:cNvGraphicFramePr/>
          <p:nvPr/>
        </p:nvGraphicFramePr>
        <p:xfrm>
          <a:off x="2045650" y="1227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{60F329CE-F025-4927-ABBA-8FA4E0EEB62E}</a:tableStyleId>
              </a:tblPr>
              <a:tblGrid>
                <a:gridCol w="928200"/>
                <a:gridCol w="935725"/>
                <a:gridCol w="793450"/>
                <a:gridCol w="808425"/>
                <a:gridCol w="756000"/>
                <a:gridCol w="830875"/>
              </a:tblGrid>
              <a:tr h="3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Count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50 (ms)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p90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(ms)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p99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(ms)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max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(ms)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990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4,06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5,55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18,42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46,18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990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5,18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6,53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32,33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62,15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Python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5,83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6,87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13,72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52,68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 coldStart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212,93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225,82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225,82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225,82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 coldstart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697,7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704,37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704,37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704,37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Python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coldStart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415,08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448,08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448,08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448,08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00" name="Google Shape;220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63"/>
          <p:cNvSpPr txBox="1"/>
          <p:nvPr>
            <p:ph type="title"/>
          </p:nvPr>
        </p:nvSpPr>
        <p:spPr>
          <a:xfrm>
            <a:off x="1823550" y="196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 utilizada</a:t>
            </a:r>
            <a:endParaRPr/>
          </a:p>
        </p:txBody>
      </p:sp>
      <p:graphicFrame>
        <p:nvGraphicFramePr>
          <p:cNvPr id="2206" name="Google Shape;2206;p63"/>
          <p:cNvGraphicFramePr/>
          <p:nvPr/>
        </p:nvGraphicFramePr>
        <p:xfrm>
          <a:off x="2515275" y="1801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{60F329CE-F025-4927-ABBA-8FA4E0EEB62E}</a:tableStyleId>
              </a:tblPr>
              <a:tblGrid>
                <a:gridCol w="880375"/>
                <a:gridCol w="993625"/>
                <a:gridCol w="1186450"/>
                <a:gridCol w="1053000"/>
              </a:tblGrid>
              <a:tr h="60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Média 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Mínima 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Máxima (MB)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45,7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42,9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47,7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92,2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89,6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95,4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Python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68,2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65,8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68,7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7" name="Google Shape;220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6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 uma boa trazer Go para a empresa?</a:t>
            </a:r>
            <a:endParaRPr/>
          </a:p>
        </p:txBody>
      </p:sp>
      <p:sp>
        <p:nvSpPr>
          <p:cNvPr id="2213" name="Google Shape;2213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4" name="Google Shape;2214;p64"/>
          <p:cNvSpPr txBox="1"/>
          <p:nvPr/>
        </p:nvSpPr>
        <p:spPr>
          <a:xfrm>
            <a:off x="708600" y="2210100"/>
            <a:ext cx="431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Depende, cada um tem uma visão;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Sempre teremos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trade offs.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15" name="Google Shape;22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50" y="1358925"/>
            <a:ext cx="3238525" cy="24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6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Opinião</a:t>
            </a:r>
            <a:endParaRPr/>
          </a:p>
        </p:txBody>
      </p:sp>
      <p:sp>
        <p:nvSpPr>
          <p:cNvPr id="2221" name="Google Shape;222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2" name="Google Shape;2222;p65"/>
          <p:cNvSpPr txBox="1"/>
          <p:nvPr/>
        </p:nvSpPr>
        <p:spPr>
          <a:xfrm>
            <a:off x="671150" y="1280275"/>
            <a:ext cx="431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Serviço com maior número de requisições hoje e estável;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Zero bugs registrados até o momento;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Difícil defender escalabilidade em lambda;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 reduzido comparado a uso de outra linguagem no mesmo contexto;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Plus do melhor -&gt; Maior eficiência e menor latência nos serviços.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23" name="Google Shape;22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00" y="1411264"/>
            <a:ext cx="6436250" cy="28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6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229" name="Google Shape;2229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0" name="Google Shape;2230;p66"/>
          <p:cNvSpPr txBox="1"/>
          <p:nvPr/>
        </p:nvSpPr>
        <p:spPr>
          <a:xfrm>
            <a:off x="993100" y="1240350"/>
            <a:ext cx="431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Ótima linguagem para sistemas críticos: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Confiabilidade;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Escalável;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Preço reduzido;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Baixa latência / cold start;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Apropriado para aplicações concorrentes e paralelas (nem entramos nesse quesito no bench).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 outros pontos.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31" name="Google Shape;22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725" y="1333503"/>
            <a:ext cx="2381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67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</a:t>
            </a:r>
            <a:r>
              <a:rPr lang="en" sz="7200"/>
              <a:t>!</a:t>
            </a:r>
            <a:endParaRPr sz="7200"/>
          </a:p>
        </p:txBody>
      </p:sp>
      <p:sp>
        <p:nvSpPr>
          <p:cNvPr id="2237" name="Google Shape;2237;p67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Você tem alguma pergunta</a:t>
            </a: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gprando55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</a:t>
            </a:r>
            <a:r>
              <a:rPr lang="en">
                <a:solidFill>
                  <a:schemeClr val="dk2"/>
                </a:solidFill>
              </a:rPr>
              <a:t>gmail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.com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Utilize o QR Code e me add no LinkedIn!</a:t>
            </a:r>
            <a:endParaRPr sz="1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38" name="Google Shape;2238;p67"/>
          <p:cNvSpPr txBox="1"/>
          <p:nvPr>
            <p:ph idx="4294967295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9" name="Google Shape;2239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0" name="Google Shape;224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4050" y="2663200"/>
            <a:ext cx="956150" cy="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6"/>
          <p:cNvSpPr txBox="1"/>
          <p:nvPr>
            <p:ph type="title"/>
          </p:nvPr>
        </p:nvSpPr>
        <p:spPr>
          <a:xfrm>
            <a:off x="2449200" y="2231125"/>
            <a:ext cx="4245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Golang e Nodejs</a:t>
            </a:r>
            <a:endParaRPr sz="4700"/>
          </a:p>
        </p:txBody>
      </p:sp>
      <p:sp>
        <p:nvSpPr>
          <p:cNvPr id="1989" name="Google Shape;1989;p36"/>
          <p:cNvSpPr txBox="1"/>
          <p:nvPr>
            <p:ph idx="2" type="title"/>
          </p:nvPr>
        </p:nvSpPr>
        <p:spPr>
          <a:xfrm>
            <a:off x="2971800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0" name="Google Shape;1990;p36"/>
          <p:cNvSpPr txBox="1"/>
          <p:nvPr>
            <p:ph idx="1" type="subTitle"/>
          </p:nvPr>
        </p:nvSpPr>
        <p:spPr>
          <a:xfrm>
            <a:off x="2971800" y="30357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visão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91" name="Google Shape;199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7"/>
          <p:cNvSpPr txBox="1"/>
          <p:nvPr>
            <p:ph type="title"/>
          </p:nvPr>
        </p:nvSpPr>
        <p:spPr>
          <a:xfrm>
            <a:off x="1823550" y="1960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visão</a:t>
            </a:r>
            <a:endParaRPr/>
          </a:p>
        </p:txBody>
      </p:sp>
      <p:graphicFrame>
        <p:nvGraphicFramePr>
          <p:cNvPr id="1997" name="Google Shape;1997;p37"/>
          <p:cNvGraphicFramePr/>
          <p:nvPr/>
        </p:nvGraphicFramePr>
        <p:xfrm>
          <a:off x="1794863" y="798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{60F329CE-F025-4927-ABBA-8FA4E0EEB62E}</a:tableStyleId>
              </a:tblPr>
              <a:tblGrid>
                <a:gridCol w="1851425"/>
                <a:gridCol w="1851425"/>
                <a:gridCol w="185142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Golang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Nodejs</a:t>
                      </a:r>
                      <a:endParaRPr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Criação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2007 (2009 código aberto)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2009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Versão LTS atual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1.21.0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18.17.1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Linguagens base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Go, Assembly e C++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C++, C e Javascript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Plataforma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Multiplataforma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Multiplataforma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Disponibilidade de devs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Média/Baixa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Alta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Tipo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Compilada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Interpretada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Comunidade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Crescente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Grande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Paradigma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Estruturada/Orientada 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ultiparadigma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Palavras reservadas</a:t>
                      </a:r>
                      <a:endParaRPr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25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64</a:t>
                      </a:r>
                      <a:endParaRPr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8" name="Google Shape;199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38"/>
          <p:cNvSpPr txBox="1"/>
          <p:nvPr>
            <p:ph idx="1" type="body"/>
          </p:nvPr>
        </p:nvSpPr>
        <p:spPr>
          <a:xfrm>
            <a:off x="1881350" y="1246850"/>
            <a:ext cx="37563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Programas Concorrentes e Paralelos;</a:t>
            </a:r>
            <a:endParaRPr sz="1400"/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Sistemas de Rede e Servidores;</a:t>
            </a:r>
            <a:endParaRPr sz="1400"/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Microsserviços e CLIs;</a:t>
            </a:r>
            <a:endParaRPr sz="1400"/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Aplicativos de Tempo Real;</a:t>
            </a:r>
            <a:endParaRPr sz="1400"/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Automações, backend…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04" name="Google Shape;2004;p3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 Golang</a:t>
            </a:r>
            <a:endParaRPr/>
          </a:p>
        </p:txBody>
      </p:sp>
      <p:sp>
        <p:nvSpPr>
          <p:cNvPr id="2005" name="Google Shape;20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6" name="Google Shape;20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375" y="1546987"/>
            <a:ext cx="2663425" cy="26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39"/>
          <p:cNvSpPr txBox="1"/>
          <p:nvPr>
            <p:ph type="title"/>
          </p:nvPr>
        </p:nvSpPr>
        <p:spPr>
          <a:xfrm>
            <a:off x="2449200" y="2231125"/>
            <a:ext cx="42456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Vantagens e desvantagens</a:t>
            </a:r>
            <a:endParaRPr sz="4200"/>
          </a:p>
        </p:txBody>
      </p:sp>
      <p:sp>
        <p:nvSpPr>
          <p:cNvPr id="2012" name="Google Shape;2012;p39"/>
          <p:cNvSpPr txBox="1"/>
          <p:nvPr>
            <p:ph idx="2" type="title"/>
          </p:nvPr>
        </p:nvSpPr>
        <p:spPr>
          <a:xfrm>
            <a:off x="2971800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13" name="Google Shape;201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40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Vantagens e 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0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40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40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40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4" name="Google Shape;2024;p40"/>
          <p:cNvSpPr txBox="1"/>
          <p:nvPr>
            <p:ph idx="2" type="subTitle"/>
          </p:nvPr>
        </p:nvSpPr>
        <p:spPr>
          <a:xfrm>
            <a:off x="2077925" y="1594700"/>
            <a:ext cx="22152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+  </a:t>
            </a:r>
            <a:r>
              <a:rPr lang="en"/>
              <a:t>Fácil de entender;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+  </a:t>
            </a:r>
            <a:r>
              <a:rPr lang="en"/>
              <a:t>Segura;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+  </a:t>
            </a:r>
            <a:r>
              <a:rPr lang="en"/>
              <a:t>Simplicidade;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+  </a:t>
            </a:r>
            <a:r>
              <a:rPr lang="en"/>
              <a:t>Alta performance;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+  </a:t>
            </a:r>
            <a:r>
              <a:rPr lang="en"/>
              <a:t>Fácil execução. </a:t>
            </a:r>
            <a:endParaRPr/>
          </a:p>
        </p:txBody>
      </p:sp>
      <p:sp>
        <p:nvSpPr>
          <p:cNvPr id="2025" name="Google Shape;2025;p40"/>
          <p:cNvSpPr txBox="1"/>
          <p:nvPr>
            <p:ph idx="2" type="subTitle"/>
          </p:nvPr>
        </p:nvSpPr>
        <p:spPr>
          <a:xfrm>
            <a:off x="4941350" y="1329350"/>
            <a:ext cx="2215200" cy="28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- </a:t>
            </a:r>
            <a:r>
              <a:rPr lang="en"/>
              <a:t>Comunidade ainda pequena;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- </a:t>
            </a:r>
            <a:r>
              <a:rPr lang="en"/>
              <a:t>Poucos pacotes terceiros;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- </a:t>
            </a:r>
            <a:r>
              <a:rPr lang="en"/>
              <a:t>Arquiteturas e padrões poucos definidos.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em projetos</a:t>
            </a:r>
            <a:endParaRPr/>
          </a:p>
        </p:txBody>
      </p:sp>
      <p:sp>
        <p:nvSpPr>
          <p:cNvPr id="2031" name="Google Shape;2031;p41"/>
          <p:cNvSpPr txBox="1"/>
          <p:nvPr/>
        </p:nvSpPr>
        <p:spPr>
          <a:xfrm>
            <a:off x="-59902" y="1724600"/>
            <a:ext cx="2261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Mais de 41k de stars.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32" name="Google Shape;203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3" name="Google Shape;20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25" y="1398275"/>
            <a:ext cx="6632924" cy="33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