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89" r:id="rId19"/>
    <p:sldId id="269" r:id="rId20"/>
    <p:sldId id="270" r:id="rId21"/>
    <p:sldId id="302" r:id="rId22"/>
    <p:sldId id="300" r:id="rId23"/>
    <p:sldId id="301" r:id="rId24"/>
    <p:sldId id="303" r:id="rId25"/>
    <p:sldId id="304" r:id="rId26"/>
    <p:sldId id="287" r:id="rId27"/>
  </p:sldIdLst>
  <p:sldSz cx="12192000" cy="6858000"/>
  <p:notesSz cx="6858000" cy="9144000"/>
  <p:embeddedFontLst>
    <p:embeddedFont>
      <p:font typeface="Roboto" panose="0200000000000000000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6" d="100"/>
          <a:sy n="76" d="100"/>
        </p:scale>
        <p:origin x="-269" y="456"/>
      </p:cViewPr>
      <p:guideLst>
        <p:guide orient="horz" pos="2160"/>
        <p:guide pos="3840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3" name="Google Shape;323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1" name="Google Shape;331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5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88" name="Google Shape;88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2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5" name="Google Shape;95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6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6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5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0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6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6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2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62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6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4" name="Google Shape;134;p6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6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36" name="Google Shape;136;p6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6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2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6" name="Google Shape;146;p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6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6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6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8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8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9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9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6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7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7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7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7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74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7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5" name="Google Shape;185;p7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7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7" name="Google Shape;187;p7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7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7" name="Google Shape;197;p7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8" name="Google Shape;198;p7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7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8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1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1"/>
          <p:cNvSpPr txBox="1">
            <a:spLocks noGrp="1"/>
          </p:cNvSpPr>
          <p:nvPr>
            <p:ph type="body" idx="1"/>
          </p:nvPr>
        </p:nvSpPr>
        <p:spPr>
          <a:xfrm rot="5400000">
            <a:off x="1722438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8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8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8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8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8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86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8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0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8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6" name="Google Shape;236;p8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8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38" name="Google Shape;238;p8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8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9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8" name="Google Shape;248;p9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9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9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4" name="Google Shape;254;p9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9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9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3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93"/>
          <p:cNvSpPr txBox="1">
            <a:spLocks noGrp="1"/>
          </p:cNvSpPr>
          <p:nvPr>
            <p:ph type="body" idx="1"/>
          </p:nvPr>
        </p:nvSpPr>
        <p:spPr>
          <a:xfrm rot="5400000">
            <a:off x="1722438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9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2" name="Google Shape;32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4" name="Google Shape;34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2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5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8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" name="Google Shape;112;p58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" name="Google Shape;113;p5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3" name="Google Shape;163;p7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4" name="Google Shape;164;p7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4" name="Google Shape;214;p8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5" name="Google Shape;215;p8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" descr="klogo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00" y="63500"/>
            <a:ext cx="1585913" cy="13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" descr="kec2blackborder png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5113" y="4222750"/>
            <a:ext cx="1636712" cy="1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"/>
          <p:cNvSpPr txBox="1"/>
          <p:nvPr/>
        </p:nvSpPr>
        <p:spPr>
          <a:xfrm>
            <a:off x="2892566" y="1984443"/>
            <a:ext cx="284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0" name="Google Shape;270;p1"/>
          <p:cNvSpPr txBox="1"/>
          <p:nvPr/>
        </p:nvSpPr>
        <p:spPr>
          <a:xfrm>
            <a:off x="3405360" y="4706249"/>
            <a:ext cx="248786" cy="45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1" name="Google Shape;271;p1"/>
          <p:cNvSpPr txBox="1"/>
          <p:nvPr/>
        </p:nvSpPr>
        <p:spPr>
          <a:xfrm>
            <a:off x="3349128" y="294807"/>
            <a:ext cx="815248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KONGU ENGINEERING COLLEGE</a:t>
            </a:r>
            <a:endParaRPr sz="3600" b="1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Department of Computer Technology – PG</a:t>
            </a:r>
            <a:endParaRPr sz="28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"/>
          <p:cNvSpPr txBox="1"/>
          <p:nvPr/>
        </p:nvSpPr>
        <p:spPr>
          <a:xfrm>
            <a:off x="3266233" y="1900717"/>
            <a:ext cx="8053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M.Sc (Software Systems)</a:t>
            </a:r>
            <a:endParaRPr sz="2800" b="1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</a:rPr>
              <a:t>                 20ISP61-MINI PROJECT</a:t>
            </a:r>
            <a:endParaRPr sz="2800" b="1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3529753" y="3298274"/>
            <a:ext cx="7602557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IN" altLang="en-US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INVENTORY MANAGEMENT &amp;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E-</a:t>
            </a:r>
            <a:r>
              <a:rPr lang="en-IN" altLang="en-US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COMMERCE APPLICATION FOR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GHEE FACTORY</a:t>
            </a:r>
            <a:endParaRPr sz="2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3266440" y="4705984"/>
            <a:ext cx="3327679" cy="193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BY,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Ms.K.Karthika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CT-PG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1"/>
          <p:cNvSpPr txBox="1"/>
          <p:nvPr/>
        </p:nvSpPr>
        <p:spPr>
          <a:xfrm>
            <a:off x="8264421" y="4615180"/>
            <a:ext cx="3867889" cy="17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BY,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JEYA BALAJI C K           21ISR019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NITHAN S                         21ISR029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VEDHA DHARSHINI R  21ISR054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M.Sc  Software Systems (3</a:t>
            </a:r>
            <a:r>
              <a:rPr lang="en-US" sz="1400" b="1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Year)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 txBox="1">
            <a:spLocks noGrp="1"/>
          </p:cNvSpPr>
          <p:nvPr>
            <p:ph type="title"/>
          </p:nvPr>
        </p:nvSpPr>
        <p:spPr>
          <a:xfrm>
            <a:off x="1283335" y="457200"/>
            <a:ext cx="11061065" cy="5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DATA FLOW DIAGRAM LEVEL - 0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376045" y="1213485"/>
            <a:ext cx="9979660" cy="499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>
            <a:spLocks noGrp="1"/>
          </p:cNvSpPr>
          <p:nvPr>
            <p:ph type="title"/>
          </p:nvPr>
        </p:nvSpPr>
        <p:spPr>
          <a:xfrm>
            <a:off x="1417320" y="364490"/>
            <a:ext cx="393192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LEVEL - 1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1097915"/>
            <a:ext cx="10607040" cy="5272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1814830" y="173990"/>
            <a:ext cx="7827645" cy="54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LEVEL – 2 (</a:t>
            </a:r>
            <a:r>
              <a:rPr lang="en-IN" altLang="en-US" b="1">
                <a:solidFill>
                  <a:srgbClr val="C00000"/>
                </a:solidFill>
              </a:rPr>
              <a:t>Stock Management</a:t>
            </a:r>
            <a:r>
              <a:rPr lang="en-US" b="1">
                <a:solidFill>
                  <a:srgbClr val="C00000"/>
                </a:solidFill>
              </a:rPr>
              <a:t>)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" t="737" r="328" b="-63"/>
          <a:stretch>
            <a:fillRect/>
          </a:stretch>
        </p:blipFill>
        <p:spPr>
          <a:xfrm>
            <a:off x="1624965" y="829945"/>
            <a:ext cx="9157335" cy="583374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1067435" y="512445"/>
            <a:ext cx="9589770" cy="5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LEVEL – 2 (</a:t>
            </a:r>
            <a:r>
              <a:rPr lang="en-IN" altLang="en-US" b="1">
                <a:solidFill>
                  <a:srgbClr val="C00000"/>
                </a:solidFill>
              </a:rPr>
              <a:t>E-Commerce</a:t>
            </a:r>
            <a:r>
              <a:rPr lang="en-US" b="1">
                <a:solidFill>
                  <a:srgbClr val="C00000"/>
                </a:solidFill>
              </a:rPr>
              <a:t>)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43075" y="1105535"/>
            <a:ext cx="9222740" cy="5614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1337945" y="327025"/>
            <a:ext cx="8908415" cy="7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LEVEL – 2 ( </a:t>
            </a:r>
            <a:r>
              <a:rPr lang="en-IN" altLang="en-US" b="1">
                <a:solidFill>
                  <a:srgbClr val="C00000"/>
                </a:solidFill>
              </a:rPr>
              <a:t>Billing System</a:t>
            </a:r>
            <a:r>
              <a:rPr lang="en-US" b="1">
                <a:solidFill>
                  <a:srgbClr val="C00000"/>
                </a:solidFill>
              </a:rPr>
              <a:t>)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6" name="Picture 5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345" y="1332230"/>
            <a:ext cx="9169400" cy="4808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940" y="704850"/>
            <a:ext cx="10501460" cy="68089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TABLES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254635" y="1424940"/>
            <a:ext cx="3814445" cy="4892040"/>
          </a:xfrm>
        </p:spPr>
        <p:txBody>
          <a:bodyPr/>
          <a:lstStyle/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altLang="en-US" dirty="0"/>
              <a:t>Brands</a:t>
            </a:r>
            <a:endParaRPr lang="en-IN" altLang="en-US" dirty="0"/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dirty="0"/>
              <a:t>Order_Item</a:t>
            </a:r>
            <a:endParaRPr lang="en-IN" altLang="en-US" dirty="0"/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dirty="0"/>
              <a:t>Category</a:t>
            </a:r>
            <a:endParaRPr lang="en-IN" altLang="en-US" dirty="0"/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dirty="0"/>
              <a:t>User</a:t>
            </a:r>
            <a:endParaRPr lang="en-IN" altLang="en-US" dirty="0"/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dirty="0"/>
              <a:t>Product</a:t>
            </a:r>
            <a:endParaRPr lang="en-IN" altLang="en-US" dirty="0"/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dirty="0"/>
              <a:t>Order</a:t>
            </a:r>
            <a:endParaRPr lang="en-US" dirty="0"/>
          </a:p>
          <a:p>
            <a:pPr marL="977900" lvl="3" indent="0">
              <a:lnSpc>
                <a:spcPct val="150000"/>
              </a:lnSpc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973" y="76936"/>
            <a:ext cx="10130672" cy="635266"/>
          </a:xfrm>
        </p:spPr>
        <p:txBody>
          <a:bodyPr/>
          <a:lstStyle/>
          <a:p>
            <a:r>
              <a:rPr lang="en-IN" altLang="en-US" b="1" dirty="0">
                <a:solidFill>
                  <a:srgbClr val="C00000"/>
                </a:solidFill>
              </a:rPr>
              <a:t>BRANDS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44675" y="712470"/>
          <a:ext cx="9274175" cy="197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95"/>
                <a:gridCol w="1800225"/>
                <a:gridCol w="1483995"/>
                <a:gridCol w="4023360"/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FIELD NAME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DATA TYPE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SIZE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Brand_id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Int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Primary Key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baseline="0" dirty="0" err="1"/>
                        <a:t>Brand</a:t>
                      </a:r>
                      <a:r>
                        <a:rPr lang="en-US" sz="1600" baseline="0" dirty="0" err="1"/>
                        <a:t>_Name</a:t>
                      </a:r>
                      <a:endParaRPr lang="en-IN" sz="1600" baseline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3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Brand_status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Int 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64995" y="3342005"/>
          <a:ext cx="9253220" cy="30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/>
                <a:gridCol w="1797685"/>
                <a:gridCol w="1391920"/>
                <a:gridCol w="4210050"/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FIE</a:t>
                      </a:r>
                      <a:r>
                        <a:rPr lang="en-IN" altLang="en-US" sz="2000" b="1" dirty="0"/>
                        <a:t>L</a:t>
                      </a:r>
                      <a:r>
                        <a:rPr lang="en-US" sz="2000" b="1" dirty="0"/>
                        <a:t>D NAME</a:t>
                      </a:r>
                      <a:endParaRPr lang="en-US" sz="2000" b="1" dirty="0"/>
                    </a:p>
                    <a:p>
                      <a:pPr algn="just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D</a:t>
                      </a:r>
                      <a:r>
                        <a:rPr lang="en-IN" altLang="en-US" sz="2000" b="1" dirty="0"/>
                        <a:t>ATA </a:t>
                      </a:r>
                      <a:r>
                        <a:rPr lang="en-US" sz="2000" b="1" dirty="0"/>
                        <a:t>TYPE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SIZE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b="0" dirty="0" err="1"/>
                        <a:t>Order_item_id</a:t>
                      </a:r>
                      <a:endParaRPr lang="en-IN" altLang="en-US" sz="1600" b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/>
                        <a:t>Int</a:t>
                      </a:r>
                      <a:endParaRPr lang="en-US" sz="1600" b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dirty="0"/>
                        <a:t>11</a:t>
                      </a:r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/>
                        <a:t>Primary Key</a:t>
                      </a:r>
                      <a:endParaRPr lang="en-IN" sz="1600" b="0" dirty="0"/>
                    </a:p>
                    <a:p>
                      <a:pPr algn="just"/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Quantity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varchar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Not Null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 err="1"/>
                        <a:t>Rate</a:t>
                      </a:r>
                      <a:endParaRPr lang="en-IN" altLang="en-US" sz="1600" baseline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5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baseline="0" dirty="0"/>
                        <a:t>Total</a:t>
                      </a:r>
                      <a:endParaRPr lang="en-I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Varchar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64834" y="2758626"/>
            <a:ext cx="439874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3200" b="1" dirty="0">
                <a:solidFill>
                  <a:srgbClr val="C00000"/>
                </a:solidFill>
                <a:latin typeface="+mj-lt"/>
              </a:rPr>
              <a:t>ORDER_ITEM</a:t>
            </a:r>
            <a:endParaRPr lang="en-IN" altLang="en-US" sz="3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973" y="192506"/>
            <a:ext cx="10130672" cy="63526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CATEGORY 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44675" y="862330"/>
          <a:ext cx="9091930" cy="197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95"/>
                <a:gridCol w="1800225"/>
                <a:gridCol w="1483995"/>
                <a:gridCol w="3841115"/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FIELD NAME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DATA TYPE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SIZE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Category_id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Int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Primary Key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Category</a:t>
                      </a:r>
                      <a:r>
                        <a:rPr lang="en-US" sz="1600" baseline="0" dirty="0" err="1"/>
                        <a:t>_Name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3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Category_status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Int 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64995" y="3416935"/>
          <a:ext cx="9062085" cy="282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50"/>
                <a:gridCol w="2013585"/>
                <a:gridCol w="2012950"/>
                <a:gridCol w="3022600"/>
              </a:tblGrid>
              <a:tr h="575945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FIELD NAME</a:t>
                      </a:r>
                      <a:endParaRPr lang="en-US" sz="2000" b="1" dirty="0"/>
                    </a:p>
                    <a:p>
                      <a:pPr algn="just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DATA TYPE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SIZE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b="0" dirty="0" err="1"/>
                        <a:t>User_id</a:t>
                      </a:r>
                      <a:endParaRPr lang="en-IN" altLang="en-US" sz="1600" b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/>
                        <a:t>Int</a:t>
                      </a:r>
                      <a:endParaRPr lang="en-US" sz="1600" b="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dirty="0"/>
                        <a:t>11</a:t>
                      </a:r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/>
                        <a:t>Primary Key</a:t>
                      </a:r>
                      <a:endParaRPr lang="en-IN" sz="1600" b="0" dirty="0"/>
                    </a:p>
                    <a:p>
                      <a:pPr algn="just"/>
                      <a:endParaRPr lang="en-IN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User_name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 err="1"/>
                        <a:t>Varchar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Not Null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baseline="0" dirty="0"/>
                        <a:t>Email</a:t>
                      </a:r>
                      <a:endParaRPr lang="en-I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baseline="0" dirty="0"/>
                        <a:t>Password</a:t>
                      </a:r>
                      <a:endParaRPr lang="en-I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Varchar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44514" y="2874196"/>
            <a:ext cx="439874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3200" b="1" dirty="0">
                <a:solidFill>
                  <a:srgbClr val="C00000"/>
                </a:solidFill>
                <a:latin typeface="+mj-lt"/>
              </a:rPr>
              <a:t>USER</a:t>
            </a:r>
            <a:endParaRPr lang="en-IN" altLang="en-US" sz="3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75" y="317632"/>
            <a:ext cx="10090484" cy="60619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PRODUCT 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19175" y="1205230"/>
          <a:ext cx="8776356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89"/>
                <a:gridCol w="2194089"/>
                <a:gridCol w="2194089"/>
                <a:gridCol w="2194089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FIELD NAME</a:t>
                      </a:r>
                      <a:endParaRPr lang="en-US" sz="2000" b="1" dirty="0"/>
                    </a:p>
                    <a:p>
                      <a:pPr algn="just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DATA TYPE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SIZE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Product_</a:t>
                      </a:r>
                      <a:r>
                        <a:rPr lang="en-IN" altLang="en-US" sz="1600" dirty="0" err="1"/>
                        <a:t>id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Int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Primary Key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sym typeface="+mn-ea"/>
                        </a:rPr>
                        <a:t>Product_Name</a:t>
                      </a:r>
                      <a:endParaRPr lang="en-US" sz="1600" baseline="0" dirty="0" err="1"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sym typeface="+mn-ea"/>
                        </a:rPr>
                        <a:t>Varchar</a:t>
                      </a:r>
                      <a:endParaRPr lang="en-US" sz="1600" dirty="0" err="1"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Foreign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Key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Product_image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text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-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brand_id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Int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Primary Key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Catehories_id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Int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Quantity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Rate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Price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Double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</a:t>
                      </a:r>
                      <a:r>
                        <a:rPr lang="en-IN" altLang="en-US" sz="1600" dirty="0"/>
                        <a:t>tatus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Int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11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85" y="173487"/>
            <a:ext cx="10090484" cy="606191"/>
          </a:xfrm>
        </p:spPr>
        <p:txBody>
          <a:bodyPr/>
          <a:lstStyle/>
          <a:p>
            <a:r>
              <a:rPr lang="en-IN" altLang="en-US" b="1" dirty="0">
                <a:solidFill>
                  <a:srgbClr val="C00000"/>
                </a:solidFill>
              </a:rPr>
              <a:t>ORDER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19175" y="779780"/>
          <a:ext cx="8776356" cy="58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89"/>
                <a:gridCol w="2194089"/>
                <a:gridCol w="2009140"/>
                <a:gridCol w="2379038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FIELD NAME</a:t>
                      </a:r>
                      <a:endParaRPr lang="en-US" sz="2000" b="1" dirty="0"/>
                    </a:p>
                    <a:p>
                      <a:pPr algn="just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DATA TYPE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SIZE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/>
                        <a:t>CONSTRAINTS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 err="1"/>
                        <a:t>Order</a:t>
                      </a:r>
                      <a:r>
                        <a:rPr lang="en-US" sz="1600" dirty="0" err="1"/>
                        <a:t>_</a:t>
                      </a:r>
                      <a:r>
                        <a:rPr lang="en-IN" altLang="en-US" sz="1600" dirty="0" err="1"/>
                        <a:t>id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Int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Primary Key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 err="1">
                          <a:sym typeface="+mn-ea"/>
                        </a:rPr>
                        <a:t>Order_date</a:t>
                      </a:r>
                      <a:endParaRPr lang="en-IN" altLang="en-US" sz="1600" baseline="0" dirty="0" err="1"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date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-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Client_name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Varchar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Client_contact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Varchar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Not Null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sub_total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Varchar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vat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Total_amount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/>
                        <a:t>Varchar</a:t>
                      </a:r>
                      <a:endParaRPr 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Discount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Varchar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20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Grand_total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 err="1"/>
                        <a:t>Varchar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600" dirty="0"/>
                        <a:t>20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Not Null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Paid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 err="1"/>
                        <a:t>Varchar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/>
                        <a:t>20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Due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 err="1"/>
                        <a:t>Varchar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/>
                        <a:t>20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Payment_type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 err="1"/>
                        <a:t>Int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/>
                        <a:t>11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Payment_status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 err="1"/>
                        <a:t>Int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/>
                        <a:t>11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sz="1600" dirty="0"/>
                        <a:t>order_status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 err="1"/>
                        <a:t>Int</a:t>
                      </a:r>
                      <a:endParaRPr lang="en-IN" altLang="en-US" sz="1600" dirty="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IN" altLang="en-US" sz="1600" dirty="0"/>
                        <a:t>11</a:t>
                      </a:r>
                      <a:endParaRPr lang="en-I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/>
                        <a:t>Not Null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>
            <a:spLocks noGrp="1"/>
          </p:cNvSpPr>
          <p:nvPr>
            <p:ph type="title"/>
          </p:nvPr>
        </p:nvSpPr>
        <p:spPr>
          <a:xfrm>
            <a:off x="1052944" y="720436"/>
            <a:ext cx="10529455" cy="7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OBJECTIVE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83" name="Google Shape;283;p2"/>
          <p:cNvSpPr/>
          <p:nvPr/>
        </p:nvSpPr>
        <p:spPr>
          <a:xfrm>
            <a:off x="1052945" y="1679982"/>
            <a:ext cx="10529454" cy="23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sym typeface="Arial" panose="020B0604020202020204"/>
              </a:rPr>
              <a:t>The objective is to establish a robust online platform enabling easy access to premium-quality ghee products through a user-friendly website interface.</a:t>
            </a:r>
            <a:endParaRPr lang="en-US" sz="2000">
              <a:solidFill>
                <a:schemeClr val="dk1"/>
              </a:solidFill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sym typeface="Arial" panose="020B0604020202020204"/>
              </a:rPr>
              <a:t>The initiative aims to enhance customer satisfaction, promote the convenience of online ghee shopping, and elevate the overall quality of the purchasing process.</a:t>
            </a:r>
            <a:endParaRPr lang="en-US" sz="2000">
              <a:solidFill>
                <a:schemeClr val="dk1"/>
              </a:solidFill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>
            <a:spLocks noGrp="1"/>
          </p:cNvSpPr>
          <p:nvPr>
            <p:ph type="title"/>
          </p:nvPr>
        </p:nvSpPr>
        <p:spPr>
          <a:xfrm>
            <a:off x="969819" y="2590801"/>
            <a:ext cx="10972800" cy="112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C00000"/>
                </a:solidFill>
              </a:rPr>
              <a:t>THANK YOU </a:t>
            </a:r>
            <a:endParaRPr sz="7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xfrm>
            <a:off x="1149927" y="720436"/>
            <a:ext cx="10432473" cy="9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EXISTING SYSTEM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1149927" y="1897929"/>
            <a:ext cx="1043247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company relies on manual processes for product selling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The company should need to meet the client directly </a:t>
            </a:r>
            <a:r>
              <a:rPr lang="en-IN" alt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</a:t>
            </a: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get the order details</a:t>
            </a:r>
            <a:r>
              <a:rPr lang="en-IN" alt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The billing processes are also managed manually.</a:t>
            </a:r>
            <a:endParaRPr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>
            <a:spLocks noGrp="1"/>
          </p:cNvSpPr>
          <p:nvPr>
            <p:ph type="title"/>
          </p:nvPr>
        </p:nvSpPr>
        <p:spPr>
          <a:xfrm>
            <a:off x="1080654" y="748144"/>
            <a:ext cx="10501745" cy="66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PROPOSED SYSTEM</a:t>
            </a:r>
            <a:endParaRPr b="1" dirty="0"/>
          </a:p>
        </p:txBody>
      </p:sp>
      <p:sp>
        <p:nvSpPr>
          <p:cNvPr id="297" name="Google Shape;297;p4"/>
          <p:cNvSpPr/>
          <p:nvPr/>
        </p:nvSpPr>
        <p:spPr>
          <a:xfrm>
            <a:off x="1165496" y="1642979"/>
            <a:ext cx="10501745" cy="31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It establish a strong stock management system to effectively oversee and control inventory levels, avoiding shortages and excesses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enables a user-friendly and responsive e-commerce website, facilitating effortless online product exploration and purchasing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It brings automated billing system to streamline financial transactions, ensuring accuracy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enables customers to track the real-time status and location of their deliveries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983672" y="748145"/>
            <a:ext cx="10598727" cy="70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MODULES</a:t>
            </a:r>
            <a:endParaRPr b="1"/>
          </a:p>
        </p:txBody>
      </p:sp>
      <p:sp>
        <p:nvSpPr>
          <p:cNvPr id="304" name="Google Shape;304;p5"/>
          <p:cNvSpPr/>
          <p:nvPr/>
        </p:nvSpPr>
        <p:spPr>
          <a:xfrm>
            <a:off x="1191492" y="1898073"/>
            <a:ext cx="7075816" cy="212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Stock Management</a:t>
            </a:r>
            <a:endParaRPr sz="2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E-commerce Integration</a:t>
            </a:r>
            <a:endParaRPr sz="2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Billing System</a:t>
            </a:r>
            <a:endParaRPr sz="2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Delivery Tracking</a:t>
            </a:r>
            <a:endParaRPr sz="2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>
            <a:spLocks noGrp="1"/>
          </p:cNvSpPr>
          <p:nvPr>
            <p:ph type="title"/>
          </p:nvPr>
        </p:nvSpPr>
        <p:spPr>
          <a:xfrm>
            <a:off x="914400" y="414778"/>
            <a:ext cx="10668000" cy="83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  1.STOCK MANAGEMENT</a:t>
            </a:r>
            <a:endParaRPr b="1"/>
          </a:p>
        </p:txBody>
      </p:sp>
      <p:sp>
        <p:nvSpPr>
          <p:cNvPr id="311" name="Google Shape;311;p6"/>
          <p:cNvSpPr/>
          <p:nvPr/>
        </p:nvSpPr>
        <p:spPr>
          <a:xfrm>
            <a:off x="1583703" y="1253765"/>
            <a:ext cx="850297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 sz="2000" dirty="0">
                <a:solidFill>
                  <a:schemeClr val="dk1"/>
                </a:solidFill>
              </a:rPr>
              <a:t>Inventory Categorization</a:t>
            </a:r>
            <a:endParaRPr sz="2000" dirty="0">
              <a:solidFill>
                <a:schemeClr val="dk1"/>
              </a:solidFill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</a:rPr>
              <a:t>Raw Ingredient</a:t>
            </a:r>
            <a:r>
              <a:rPr lang="en-IN" altLang="en-US" sz="2000" dirty="0">
                <a:solidFill>
                  <a:schemeClr val="dk1"/>
                </a:solidFill>
              </a:rPr>
              <a:t>s</a:t>
            </a:r>
            <a:endParaRPr lang="en-IN" altLang="en-US" sz="2000" dirty="0">
              <a:solidFill>
                <a:schemeClr val="dk1"/>
              </a:solidFill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</a:rPr>
              <a:t>Packaging Materials</a:t>
            </a:r>
            <a:endParaRPr lang="en-US" sz="2000" dirty="0">
              <a:solidFill>
                <a:schemeClr val="dk1"/>
              </a:solidFill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</a:rPr>
              <a:t>Finished Product</a:t>
            </a:r>
            <a:endParaRPr sz="2000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Mobile Accessibility</a:t>
            </a:r>
            <a:endParaRPr sz="2000" dirty="0" smtClean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Mobile stock Monitoring</a:t>
            </a:r>
            <a:endParaRPr sz="2000" dirty="0" smtClean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sz="20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Track </a:t>
            </a:r>
            <a:r>
              <a:rPr sz="20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Expiry Dates</a:t>
            </a:r>
            <a:endParaRPr sz="20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dirty="0">
                <a:solidFill>
                  <a:schemeClr val="dk1"/>
                </a:solidFill>
                <a:sym typeface="+mn-ea"/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1021951" y="659180"/>
            <a:ext cx="10626436" cy="63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 2.E-COMMERCE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1574275" y="1414025"/>
            <a:ext cx="9216000" cy="553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</a:rPr>
              <a:t>Product Catalog</a:t>
            </a:r>
            <a:endParaRPr sz="2000">
              <a:solidFill>
                <a:schemeClr val="dk1"/>
              </a:solidFill>
            </a:endParaRPr>
          </a:p>
          <a:p>
            <a:pPr marL="800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>
                <a:solidFill>
                  <a:schemeClr val="dk1"/>
                </a:solidFill>
              </a:rPr>
              <a:t>Product Image Upload</a:t>
            </a:r>
            <a:endParaRPr lang="en-US" sz="2000">
              <a:solidFill>
                <a:schemeClr val="dk1"/>
              </a:solidFill>
            </a:endParaRPr>
          </a:p>
          <a:p>
            <a:pPr marL="800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>
                <a:solidFill>
                  <a:schemeClr val="dk1"/>
                </a:solidFill>
              </a:rPr>
              <a:t>Product Description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 sz="1800">
                <a:solidFill>
                  <a:schemeClr val="dk1"/>
                </a:solidFill>
              </a:rPr>
              <a:t>Order Processing and Fulfillment </a:t>
            </a:r>
            <a:endParaRPr sz="1800">
              <a:solidFill>
                <a:schemeClr val="dk1"/>
              </a:solidFill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Online Order Processing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Order Fulfillment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Shipping Management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 sz="1800">
                <a:solidFill>
                  <a:schemeClr val="dk1"/>
                </a:solidFill>
              </a:rPr>
              <a:t>Customer Account Management</a:t>
            </a:r>
            <a:endParaRPr sz="1800">
              <a:solidFill>
                <a:schemeClr val="dk1"/>
              </a:solidFill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2000">
                <a:solidFill>
                  <a:schemeClr val="dk1"/>
                </a:solidFill>
              </a:rPr>
              <a:t>User Registration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2000">
                <a:solidFill>
                  <a:schemeClr val="dk1"/>
                </a:solidFill>
              </a:rPr>
              <a:t>Customers Profiles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"/>
          <p:cNvSpPr txBox="1">
            <a:spLocks noGrp="1"/>
          </p:cNvSpPr>
          <p:nvPr>
            <p:ph type="title"/>
          </p:nvPr>
        </p:nvSpPr>
        <p:spPr>
          <a:xfrm>
            <a:off x="1027522" y="631597"/>
            <a:ext cx="10554878" cy="64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 3. BILLING SYSTEM</a:t>
            </a:r>
            <a:endParaRPr b="1"/>
          </a:p>
        </p:txBody>
      </p:sp>
      <p:sp>
        <p:nvSpPr>
          <p:cNvPr id="327" name="Google Shape;327;p8"/>
          <p:cNvSpPr/>
          <p:nvPr/>
        </p:nvSpPr>
        <p:spPr>
          <a:xfrm>
            <a:off x="1508289" y="1397880"/>
            <a:ext cx="9325965" cy="5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</a:rPr>
              <a:t>Invoice Generation</a:t>
            </a:r>
            <a:endParaRPr lang="en-US" sz="2000">
              <a:solidFill>
                <a:schemeClr val="dk1"/>
              </a:solidFill>
              <a:latin typeface="+mn-lt"/>
              <a:cs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Payment Transaction</a:t>
            </a:r>
            <a:endParaRPr sz="20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 Track Payment</a:t>
            </a:r>
            <a:endParaRPr sz="2000" b="0" i="0" u="none" strike="noStrike" cap="none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Real Time Update</a:t>
            </a:r>
            <a:endParaRPr sz="2000" b="0" i="0" u="none" strike="noStrike" cap="none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</a:rPr>
              <a:t>Discounts and Promotion</a:t>
            </a:r>
            <a:endParaRPr sz="20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</a:rPr>
              <a:t>Applying Discounts,Coupon Code</a:t>
            </a:r>
            <a:endParaRPr sz="2000" b="0" i="0" u="none" strike="noStrike" cap="none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IN" altLang="en-US" sz="18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Invoice Communication</a:t>
            </a:r>
            <a:endParaRPr lang="en-IN" altLang="en-US" sz="1800">
              <a:solidFill>
                <a:schemeClr val="dk1"/>
              </a:solidFill>
              <a:latin typeface="+mn-lt"/>
              <a:cs typeface="+mn-lt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 </a:t>
            </a:r>
            <a:r>
              <a:rPr lang="en-IN" altLang="en-US" sz="18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Notification for successful payment</a:t>
            </a:r>
            <a:endParaRPr sz="18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+mn-lt"/>
                <a:cs typeface="+mn-lt"/>
              </a:rPr>
              <a:t>  </a:t>
            </a:r>
            <a:r>
              <a:rPr lang="en-US" sz="1800">
                <a:solidFill>
                  <a:schemeClr val="dk1"/>
                </a:solidFill>
                <a:latin typeface="+mn-lt"/>
                <a:cs typeface="+mn-lt"/>
                <a:sym typeface="+mn-ea"/>
              </a:rPr>
              <a:t>Refund Processing</a:t>
            </a:r>
            <a:endParaRPr sz="1800">
              <a:solidFill>
                <a:schemeClr val="dk1"/>
              </a:solidFill>
              <a:latin typeface="+mn-lt"/>
              <a:cs typeface="+mn-lt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>
            <a:spLocks noGrp="1"/>
          </p:cNvSpPr>
          <p:nvPr>
            <p:ph type="title"/>
          </p:nvPr>
        </p:nvSpPr>
        <p:spPr>
          <a:xfrm>
            <a:off x="989814" y="490194"/>
            <a:ext cx="10592585" cy="100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00000"/>
                </a:solidFill>
              </a:rPr>
              <a:t> 4.DELIVERY TRACKING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1413162" y="1908499"/>
            <a:ext cx="10169237" cy="349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</a:rPr>
              <a:t>Shipment </a:t>
            </a:r>
            <a:r>
              <a:rPr lang="en-IN" altLang="en-US" sz="2000">
                <a:solidFill>
                  <a:schemeClr val="dk1"/>
                </a:solidFill>
                <a:latin typeface="+mn-lt"/>
                <a:cs typeface="+mn-lt"/>
              </a:rPr>
              <a:t>Initiation</a:t>
            </a:r>
            <a:endParaRPr sz="20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</a:rPr>
              <a:t>Real-Time Tracking</a:t>
            </a:r>
            <a:endParaRPr sz="20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+mn-lt"/>
                <a:cs typeface="+mn-lt"/>
              </a:rPr>
              <a:t>Delivery Route Optimization</a:t>
            </a:r>
            <a:endParaRPr sz="20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800100" marR="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1800">
                <a:solidFill>
                  <a:srgbClr val="374151"/>
                </a:solidFill>
                <a:latin typeface="+mn-lt"/>
                <a:cs typeface="+mn-lt"/>
              </a:rPr>
              <a:t>Minimizes delivery time </a:t>
            </a:r>
            <a:endParaRPr sz="2600" i="0" u="none" strike="noStrike" cap="none">
              <a:solidFill>
                <a:schemeClr val="dk1"/>
              </a:solidFill>
              <a:latin typeface="+mn-lt"/>
              <a:cs typeface="+mn-lt"/>
            </a:endParaRP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 sz="1800">
                <a:solidFill>
                  <a:schemeClr val="dk1"/>
                </a:solidFill>
                <a:latin typeface="+mn-lt"/>
                <a:cs typeface="+mn-lt"/>
              </a:rPr>
              <a:t>Proof of Delivery (POD)</a:t>
            </a:r>
            <a:endParaRPr sz="1800">
              <a:solidFill>
                <a:schemeClr val="dk1"/>
              </a:solidFill>
              <a:latin typeface="+mn-lt"/>
              <a:cs typeface="+mn-lt"/>
            </a:endParaRPr>
          </a:p>
          <a:p>
            <a:pPr marL="742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>
                <a:solidFill>
                  <a:schemeClr val="dk1"/>
                </a:solidFill>
                <a:latin typeface="+mn-lt"/>
                <a:cs typeface="+mn-lt"/>
              </a:rPr>
              <a:t> </a:t>
            </a:r>
            <a:r>
              <a:rPr lang="en-US" sz="1800">
                <a:solidFill>
                  <a:srgbClr val="374151"/>
                </a:solidFill>
                <a:latin typeface="+mn-lt"/>
                <a:cs typeface="+mn-lt"/>
              </a:rPr>
              <a:t>Electronic Signatures</a:t>
            </a:r>
            <a:endParaRPr sz="1800">
              <a:solidFill>
                <a:schemeClr val="dk1"/>
              </a:solidFill>
              <a:latin typeface="+mn-lt"/>
              <a:cs typeface="+mn-l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 </a:t>
            </a:r>
            <a:endParaRPr sz="2000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23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Presentation</Application>
  <PresentationFormat>Custom</PresentationFormat>
  <Paragraphs>491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Arial</vt:lpstr>
      <vt:lpstr>Noto Sans Symbols</vt:lpstr>
      <vt:lpstr>Segoe Print</vt:lpstr>
      <vt:lpstr>Calibri</vt:lpstr>
      <vt:lpstr>Times New Roman</vt:lpstr>
      <vt:lpstr>Roboto</vt:lpstr>
      <vt:lpstr>Wingdings</vt:lpstr>
      <vt:lpstr>Microsoft YaHei</vt:lpstr>
      <vt:lpstr>Arial Unicode MS</vt:lpstr>
      <vt:lpstr>Theme25</vt:lpstr>
      <vt:lpstr>Theme24</vt:lpstr>
      <vt:lpstr>Theme23</vt:lpstr>
      <vt:lpstr>1_Custom Design</vt:lpstr>
      <vt:lpstr>Custom Design</vt:lpstr>
      <vt:lpstr>PowerPoint 演示文稿</vt:lpstr>
      <vt:lpstr>OBJECTIVE</vt:lpstr>
      <vt:lpstr>EXISTING SYSTEM</vt:lpstr>
      <vt:lpstr>PROPOSED SYSTEM</vt:lpstr>
      <vt:lpstr>MODULES</vt:lpstr>
      <vt:lpstr>  1.STOCK MANAGEMENT</vt:lpstr>
      <vt:lpstr> 2.E-COMMERCE</vt:lpstr>
      <vt:lpstr> 3. BILLING SYSTEM</vt:lpstr>
      <vt:lpstr> 4.DELIVERY TRACKING</vt:lpstr>
      <vt:lpstr>DATA FLOW DIAGRAM LEVEL - 0</vt:lpstr>
      <vt:lpstr>LEVEL - 1</vt:lpstr>
      <vt:lpstr>LEVEL – 2 (Stock Management)</vt:lpstr>
      <vt:lpstr>LEVEL – 2 (E-Commerce)</vt:lpstr>
      <vt:lpstr>LEVEL – 2 ( Billing System)</vt:lpstr>
      <vt:lpstr>TABLES</vt:lpstr>
      <vt:lpstr>BRANDS </vt:lpstr>
      <vt:lpstr>CATEGORY </vt:lpstr>
      <vt:lpstr>PRODUCT </vt:lpstr>
      <vt:lpstr>ORDER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91978</cp:lastModifiedBy>
  <cp:revision>24</cp:revision>
  <dcterms:created xsi:type="dcterms:W3CDTF">2024-02-03T15:40:00Z</dcterms:created>
  <dcterms:modified xsi:type="dcterms:W3CDTF">2024-03-17T15:22:52Z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6F92A6BF3BF544FBB4B12FE4EDFBF58D_12</vt:lpwstr>
  </property>
</Properties>
</file>