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1C3C-76D6-45DF-AD76-AD3964090B2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5687-959A-47B2-9E4E-B07762D9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5687-959A-47B2-9E4E-B07762D91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78548" y="3292972"/>
            <a:ext cx="12930904" cy="3593901"/>
            <a:chOff x="0" y="-142875"/>
            <a:chExt cx="17241205" cy="4791868"/>
          </a:xfrm>
        </p:grpSpPr>
        <p:sp>
          <p:nvSpPr>
            <p:cNvPr id="4" name="TextBox 4"/>
            <p:cNvSpPr txBox="1"/>
            <p:nvPr/>
          </p:nvSpPr>
          <p:spPr>
            <a:xfrm>
              <a:off x="0" y="-142875"/>
              <a:ext cx="17241205" cy="306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720"/>
                </a:lnSpc>
              </a:pPr>
              <a:r>
                <a:rPr lang="en-US" sz="14400" dirty="0">
                  <a:solidFill>
                    <a:srgbClr val="FFFFFF"/>
                  </a:solidFill>
                  <a:latin typeface="Roboto Bold"/>
                </a:rPr>
                <a:t>Title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531119" y="3374545"/>
              <a:ext cx="12178969" cy="1274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8249"/>
                </a:lnSpc>
              </a:pPr>
              <a:endParaRPr lang="en-US" sz="5499" spc="-164" dirty="0">
                <a:solidFill>
                  <a:srgbClr val="FFFFFF"/>
                </a:solidFill>
                <a:latin typeface="Muli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5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78548" y="3400128"/>
            <a:ext cx="12930904" cy="3486745"/>
            <a:chOff x="0" y="0"/>
            <a:chExt cx="17241205" cy="4648993"/>
          </a:xfrm>
        </p:grpSpPr>
        <p:sp>
          <p:nvSpPr>
            <p:cNvPr id="4" name="TextBox 4"/>
            <p:cNvSpPr txBox="1"/>
            <p:nvPr/>
          </p:nvSpPr>
          <p:spPr>
            <a:xfrm>
              <a:off x="0" y="-142875"/>
              <a:ext cx="17241205" cy="306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720"/>
                </a:lnSpc>
              </a:pPr>
              <a:r>
                <a:rPr lang="en-US" sz="14400">
                  <a:solidFill>
                    <a:srgbClr val="FFFFFF"/>
                  </a:solidFill>
                  <a:latin typeface="Roboto 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531118" y="3374545"/>
              <a:ext cx="12178969" cy="1274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249"/>
                </a:lnSpc>
              </a:pPr>
              <a:r>
                <a:rPr lang="en-US" sz="5499" spc="-164">
                  <a:solidFill>
                    <a:srgbClr val="FFFFFF"/>
                  </a:solidFill>
                  <a:latin typeface="Muli Bold"/>
                </a:rPr>
                <a:t>Any Questions ?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id="3" name="Group 3"/>
          <p:cNvGrpSpPr/>
          <p:nvPr/>
        </p:nvGrpSpPr>
        <p:grpSpPr>
          <a:xfrm>
            <a:off x="1555563" y="2340462"/>
            <a:ext cx="16024814" cy="6053091"/>
            <a:chOff x="0" y="0"/>
            <a:chExt cx="4131680" cy="1560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31680" cy="1560669"/>
            </a:xfrm>
            <a:custGeom>
              <a:avLst/>
              <a:gdLst/>
              <a:ahLst/>
              <a:cxnLst/>
              <a:rect l="l" t="t" r="r" b="b"/>
              <a:pathLst>
                <a:path w="4131680" h="1560669">
                  <a:moveTo>
                    <a:pt x="4007220" y="1560669"/>
                  </a:moveTo>
                  <a:lnTo>
                    <a:pt x="124460" y="1560669"/>
                  </a:lnTo>
                  <a:cubicBezTo>
                    <a:pt x="55880" y="1560669"/>
                    <a:pt x="0" y="1504789"/>
                    <a:pt x="0" y="1436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07220" y="0"/>
                  </a:lnTo>
                  <a:cubicBezTo>
                    <a:pt x="4075800" y="0"/>
                    <a:pt x="4131680" y="55880"/>
                    <a:pt x="4131680" y="124460"/>
                  </a:cubicBezTo>
                  <a:lnTo>
                    <a:pt x="4131680" y="1436209"/>
                  </a:lnTo>
                  <a:cubicBezTo>
                    <a:pt x="4131680" y="1504789"/>
                    <a:pt x="4075800" y="1560669"/>
                    <a:pt x="4007220" y="1560669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90417" y="2837180"/>
            <a:ext cx="14307166" cy="495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v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Problem Recognition</a:t>
            </a:r>
          </a:p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v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Pre – Purchase Information Search</a:t>
            </a:r>
          </a:p>
          <a:p>
            <a:pPr marL="1320798" lvl="2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Personal sources (family, friends, </a:t>
            </a:r>
            <a:r>
              <a:rPr lang="en-US" sz="2999" spc="59" dirty="0" err="1">
                <a:solidFill>
                  <a:srgbClr val="14110F"/>
                </a:solidFill>
                <a:latin typeface="Roboto"/>
              </a:rPr>
              <a:t>neighbours</a:t>
            </a:r>
            <a:r>
              <a:rPr lang="en-US" sz="2999" spc="59" dirty="0">
                <a:solidFill>
                  <a:srgbClr val="14110F"/>
                </a:solidFill>
                <a:latin typeface="Roboto"/>
              </a:rPr>
              <a:t>, acquaintance).</a:t>
            </a:r>
          </a:p>
          <a:p>
            <a:pPr marL="1320798" lvl="2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Commercial sources (Advertising, sales person, dealers, packaging, displays).</a:t>
            </a:r>
          </a:p>
          <a:p>
            <a:pPr marL="1320798" lvl="2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Public sources (mass media, consumer, rating organization).</a:t>
            </a:r>
          </a:p>
          <a:p>
            <a:pPr marL="1320798" lvl="2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Experimental sources (Handling, examining, using the product).</a:t>
            </a:r>
          </a:p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v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Evaluation of Alternatives</a:t>
            </a:r>
          </a:p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v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Purchase Decision</a:t>
            </a:r>
          </a:p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v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Post – Purchase </a:t>
            </a:r>
            <a:r>
              <a:rPr lang="en-US" sz="2999" spc="59" dirty="0" err="1">
                <a:solidFill>
                  <a:srgbClr val="14110F"/>
                </a:solidFill>
                <a:latin typeface="Roboto"/>
              </a:rPr>
              <a:t>Behaviour</a:t>
            </a:r>
            <a:endParaRPr lang="en-US" sz="2999" spc="59" dirty="0">
              <a:solidFill>
                <a:srgbClr val="14110F"/>
              </a:solidFill>
              <a:latin typeface="Robo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55563" y="774999"/>
            <a:ext cx="16539851" cy="105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519"/>
              </a:lnSpc>
              <a:spcBef>
                <a:spcPct val="0"/>
              </a:spcBef>
            </a:pPr>
            <a:r>
              <a:rPr lang="en-US" sz="6553" spc="-65">
                <a:solidFill>
                  <a:srgbClr val="14110F"/>
                </a:solidFill>
                <a:latin typeface="Muli Bold"/>
              </a:rPr>
              <a:t>DECISION MAKING PROCESS IN BUYING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32412" y="0"/>
            <a:ext cx="7691381" cy="10287000"/>
          </a:xfrm>
          <a:prstGeom prst="rect">
            <a:avLst/>
          </a:prstGeom>
          <a:solidFill>
            <a:srgbClr val="F5A7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341441" y="1028700"/>
            <a:ext cx="7917859" cy="8229600"/>
            <a:chOff x="0" y="0"/>
            <a:chExt cx="2678387" cy="2783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78387" cy="2783840"/>
            </a:xfrm>
            <a:custGeom>
              <a:avLst/>
              <a:gdLst/>
              <a:ahLst/>
              <a:cxnLst/>
              <a:rect l="l" t="t" r="r" b="b"/>
              <a:pathLst>
                <a:path w="2678387" h="2783840">
                  <a:moveTo>
                    <a:pt x="2553927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53927" y="0"/>
                  </a:lnTo>
                  <a:cubicBezTo>
                    <a:pt x="2622507" y="0"/>
                    <a:pt x="2678387" y="55880"/>
                    <a:pt x="2678387" y="124460"/>
                  </a:cubicBezTo>
                  <a:lnTo>
                    <a:pt x="2678387" y="2659380"/>
                  </a:lnTo>
                  <a:cubicBezTo>
                    <a:pt x="2678387" y="2727960"/>
                    <a:pt x="2622507" y="2783840"/>
                    <a:pt x="2553927" y="2783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92179" y="2647950"/>
            <a:ext cx="6471821" cy="4972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Consumers have become researchers</a:t>
            </a:r>
          </a:p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Digital word of mouth is trusted the most</a:t>
            </a:r>
          </a:p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Consumers are not afraid to experiment</a:t>
            </a:r>
          </a:p>
          <a:p>
            <a:pPr marL="781049" lvl="1" indent="-457200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Consumers frequently switch brands</a:t>
            </a:r>
          </a:p>
          <a:p>
            <a:pPr marL="781049" lvl="1" indent="-457200" algn="l">
              <a:lnSpc>
                <a:spcPts val="38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Consumers now have a lower tolerance level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3413" y="1470657"/>
            <a:ext cx="7388349" cy="709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200" spc="-72">
                <a:solidFill>
                  <a:srgbClr val="14110F"/>
                </a:solidFill>
                <a:latin typeface="Muli Bold"/>
              </a:rPr>
              <a:t>IMPACT OF DIGITAL MARKETING ON CONSUMER BEHAVIOUR</a:t>
            </a:r>
          </a:p>
          <a:p>
            <a:pPr marL="0" lvl="0" indent="0">
              <a:lnSpc>
                <a:spcPts val="9360"/>
              </a:lnSpc>
              <a:spcBef>
                <a:spcPct val="0"/>
              </a:spcBef>
            </a:pPr>
            <a:endParaRPr lang="en-US" sz="7200" spc="-72">
              <a:solidFill>
                <a:srgbClr val="14110F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11750" y="0"/>
            <a:ext cx="10276250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id="3" name="Group 3"/>
          <p:cNvGrpSpPr/>
          <p:nvPr/>
        </p:nvGrpSpPr>
        <p:grpSpPr>
          <a:xfrm>
            <a:off x="6620779" y="1028700"/>
            <a:ext cx="10638521" cy="2351341"/>
            <a:chOff x="0" y="0"/>
            <a:chExt cx="3598710" cy="7953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98710" cy="795392"/>
            </a:xfrm>
            <a:custGeom>
              <a:avLst/>
              <a:gdLst/>
              <a:ahLst/>
              <a:cxnLst/>
              <a:rect l="l" t="t" r="r" b="b"/>
              <a:pathLst>
                <a:path w="3598710" h="795392">
                  <a:moveTo>
                    <a:pt x="3474250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670932"/>
                  </a:lnTo>
                  <a:cubicBezTo>
                    <a:pt x="3598710" y="739512"/>
                    <a:pt x="3542829" y="795392"/>
                    <a:pt x="3474250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620779" y="6906959"/>
            <a:ext cx="10638521" cy="2351341"/>
            <a:chOff x="0" y="0"/>
            <a:chExt cx="3598710" cy="7953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98710" cy="795392"/>
            </a:xfrm>
            <a:custGeom>
              <a:avLst/>
              <a:gdLst/>
              <a:ahLst/>
              <a:cxnLst/>
              <a:rect l="l" t="t" r="r" b="b"/>
              <a:pathLst>
                <a:path w="3598710" h="795392">
                  <a:moveTo>
                    <a:pt x="3474250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670932"/>
                  </a:lnTo>
                  <a:cubicBezTo>
                    <a:pt x="3598710" y="739512"/>
                    <a:pt x="3542829" y="795392"/>
                    <a:pt x="3474250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41661" y="1011841"/>
            <a:ext cx="5582889" cy="472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200" spc="-72">
                <a:solidFill>
                  <a:srgbClr val="14110F"/>
                </a:solidFill>
                <a:latin typeface="Muli Bold"/>
              </a:rPr>
              <a:t>TYPES OF DIGIAL MARKETING</a:t>
            </a:r>
          </a:p>
          <a:p>
            <a:pPr marL="0" lvl="0" indent="0" algn="l">
              <a:lnSpc>
                <a:spcPts val="9360"/>
              </a:lnSpc>
              <a:spcBef>
                <a:spcPct val="0"/>
              </a:spcBef>
            </a:pPr>
            <a:endParaRPr lang="en-US" sz="7200" spc="-72">
              <a:solidFill>
                <a:srgbClr val="14110F"/>
              </a:solidFill>
              <a:latin typeface="Muli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7229" y="1711293"/>
            <a:ext cx="931963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u="none" spc="-56">
                <a:solidFill>
                  <a:srgbClr val="14110F">
                    <a:alpha val="29804"/>
                  </a:srgbClr>
                </a:solidFill>
                <a:latin typeface="Roboto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09191" y="1970579"/>
            <a:ext cx="804932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Push Digital Marketing (Behavior Targeting) </a:t>
            </a:r>
          </a:p>
          <a:p>
            <a:pPr marL="0" lvl="0" indent="0" algn="l">
              <a:lnSpc>
                <a:spcPts val="3899"/>
              </a:lnSpc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09191" y="7826667"/>
            <a:ext cx="8554809" cy="471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Pull Digital Marketing (Social Media Campaign)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77229" y="7602569"/>
            <a:ext cx="931963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u="none" spc="-56">
                <a:solidFill>
                  <a:srgbClr val="14110F">
                    <a:alpha val="29804"/>
                  </a:srgbClr>
                </a:solidFill>
                <a:latin typeface="Roboto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32412" y="0"/>
            <a:ext cx="7691381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id="3" name="Group 3"/>
          <p:cNvGrpSpPr/>
          <p:nvPr/>
        </p:nvGrpSpPr>
        <p:grpSpPr>
          <a:xfrm>
            <a:off x="9341441" y="1028700"/>
            <a:ext cx="7917859" cy="8229600"/>
            <a:chOff x="0" y="0"/>
            <a:chExt cx="2678387" cy="2783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78387" cy="2783840"/>
            </a:xfrm>
            <a:custGeom>
              <a:avLst/>
              <a:gdLst/>
              <a:ahLst/>
              <a:cxnLst/>
              <a:rect l="l" t="t" r="r" b="b"/>
              <a:pathLst>
                <a:path w="2678387" h="2783840">
                  <a:moveTo>
                    <a:pt x="2553927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53927" y="0"/>
                  </a:lnTo>
                  <a:cubicBezTo>
                    <a:pt x="2622507" y="0"/>
                    <a:pt x="2678387" y="55880"/>
                    <a:pt x="2678387" y="124460"/>
                  </a:cubicBezTo>
                  <a:lnTo>
                    <a:pt x="2678387" y="2659380"/>
                  </a:lnTo>
                  <a:cubicBezTo>
                    <a:pt x="2678387" y="2727960"/>
                    <a:pt x="2622507" y="2783840"/>
                    <a:pt x="2553927" y="2783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92179" y="3467100"/>
            <a:ext cx="6016383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049" lvl="1" indent="-457200" algn="just">
              <a:lnSpc>
                <a:spcPts val="50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Reach </a:t>
            </a:r>
          </a:p>
          <a:p>
            <a:pPr marL="781049" lvl="1" indent="-457200" algn="just">
              <a:lnSpc>
                <a:spcPts val="50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Measurement</a:t>
            </a:r>
          </a:p>
          <a:p>
            <a:pPr marL="781049" lvl="1" indent="-457200" algn="just">
              <a:lnSpc>
                <a:spcPts val="50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Interactive and Engagement</a:t>
            </a:r>
          </a:p>
          <a:p>
            <a:pPr marL="781049" lvl="1" indent="-457200" algn="just">
              <a:lnSpc>
                <a:spcPts val="50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Time</a:t>
            </a:r>
          </a:p>
          <a:p>
            <a:pPr marL="781050" lvl="1" indent="-457200" algn="just">
              <a:lnSpc>
                <a:spcPts val="509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Cost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70657"/>
            <a:ext cx="7173062" cy="472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200" spc="-72">
                <a:solidFill>
                  <a:srgbClr val="14110F"/>
                </a:solidFill>
                <a:latin typeface="Muli Bold"/>
              </a:rPr>
              <a:t>ADVANTAGES OF DIGIAL MARKETING</a:t>
            </a:r>
          </a:p>
          <a:p>
            <a:pPr marL="0" lvl="0" indent="0">
              <a:lnSpc>
                <a:spcPts val="9360"/>
              </a:lnSpc>
              <a:spcBef>
                <a:spcPct val="0"/>
              </a:spcBef>
            </a:pPr>
            <a:endParaRPr lang="en-US" sz="7200" spc="-72">
              <a:solidFill>
                <a:srgbClr val="14110F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11750" y="0"/>
            <a:ext cx="10276250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id="3" name="Group 3"/>
          <p:cNvGrpSpPr/>
          <p:nvPr/>
        </p:nvGrpSpPr>
        <p:grpSpPr>
          <a:xfrm>
            <a:off x="6901337" y="1294536"/>
            <a:ext cx="8147097" cy="1495076"/>
            <a:chOff x="0" y="0"/>
            <a:chExt cx="3598710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98710" cy="660400"/>
            </a:xfrm>
            <a:custGeom>
              <a:avLst/>
              <a:gdLst/>
              <a:ahLst/>
              <a:cxnLst/>
              <a:rect l="l" t="t" r="r" b="b"/>
              <a:pathLst>
                <a:path w="3598710" h="660400">
                  <a:moveTo>
                    <a:pt x="347425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535940"/>
                  </a:lnTo>
                  <a:cubicBezTo>
                    <a:pt x="3598710" y="604520"/>
                    <a:pt x="3542829" y="660400"/>
                    <a:pt x="3474250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901337" y="3046873"/>
            <a:ext cx="8147097" cy="1495076"/>
            <a:chOff x="0" y="0"/>
            <a:chExt cx="3598710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98710" cy="660400"/>
            </a:xfrm>
            <a:custGeom>
              <a:avLst/>
              <a:gdLst/>
              <a:ahLst/>
              <a:cxnLst/>
              <a:rect l="l" t="t" r="r" b="b"/>
              <a:pathLst>
                <a:path w="3598710" h="660400">
                  <a:moveTo>
                    <a:pt x="347425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535940"/>
                  </a:lnTo>
                  <a:cubicBezTo>
                    <a:pt x="3598710" y="604520"/>
                    <a:pt x="3542829" y="660400"/>
                    <a:pt x="3474250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901337" y="4704080"/>
            <a:ext cx="8147097" cy="1495076"/>
            <a:chOff x="0" y="0"/>
            <a:chExt cx="3598710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98710" cy="660400"/>
            </a:xfrm>
            <a:custGeom>
              <a:avLst/>
              <a:gdLst/>
              <a:ahLst/>
              <a:cxnLst/>
              <a:rect l="l" t="t" r="r" b="b"/>
              <a:pathLst>
                <a:path w="3598710" h="660400">
                  <a:moveTo>
                    <a:pt x="347425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535940"/>
                  </a:lnTo>
                  <a:cubicBezTo>
                    <a:pt x="3598710" y="604520"/>
                    <a:pt x="3542829" y="660400"/>
                    <a:pt x="3474250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37723" y="1011841"/>
            <a:ext cx="6363614" cy="234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200" spc="-72">
                <a:solidFill>
                  <a:srgbClr val="14110F"/>
                </a:solidFill>
                <a:latin typeface="Muli Bold"/>
              </a:rPr>
              <a:t>AD AVENUES</a:t>
            </a:r>
          </a:p>
          <a:p>
            <a:pPr marL="0" lvl="0" indent="0" algn="l">
              <a:lnSpc>
                <a:spcPts val="9360"/>
              </a:lnSpc>
              <a:spcBef>
                <a:spcPct val="0"/>
              </a:spcBef>
            </a:pPr>
            <a:endParaRPr lang="en-US" sz="7200" spc="-72">
              <a:solidFill>
                <a:srgbClr val="14110F"/>
              </a:solidFill>
              <a:latin typeface="Muli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11750" y="1804899"/>
            <a:ext cx="804932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Search Advertisements</a:t>
            </a:r>
          </a:p>
          <a:p>
            <a:pPr marL="0" lvl="0" indent="0" algn="l">
              <a:lnSpc>
                <a:spcPts val="3899"/>
              </a:lnSpc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11750" y="3551349"/>
            <a:ext cx="804932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Display Advertisements</a:t>
            </a:r>
          </a:p>
          <a:p>
            <a:pPr marL="0" lvl="0" indent="0" algn="l">
              <a:lnSpc>
                <a:spcPts val="3899"/>
              </a:lnSpc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11750" y="5219957"/>
            <a:ext cx="804932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Mobile Advertisements</a:t>
            </a:r>
          </a:p>
          <a:p>
            <a:pPr marL="0" lvl="0" indent="0" algn="l">
              <a:lnSpc>
                <a:spcPts val="3899"/>
              </a:lnSpc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6901337" y="6434265"/>
            <a:ext cx="8147097" cy="1508093"/>
            <a:chOff x="0" y="0"/>
            <a:chExt cx="3598710" cy="6661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98710" cy="666150"/>
            </a:xfrm>
            <a:custGeom>
              <a:avLst/>
              <a:gdLst/>
              <a:ahLst/>
              <a:cxnLst/>
              <a:rect l="l" t="t" r="r" b="b"/>
              <a:pathLst>
                <a:path w="3598710" h="666150">
                  <a:moveTo>
                    <a:pt x="3474250" y="666150"/>
                  </a:moveTo>
                  <a:lnTo>
                    <a:pt x="124460" y="666150"/>
                  </a:lnTo>
                  <a:cubicBezTo>
                    <a:pt x="55880" y="666150"/>
                    <a:pt x="0" y="610270"/>
                    <a:pt x="0" y="5416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541690"/>
                  </a:lnTo>
                  <a:cubicBezTo>
                    <a:pt x="3598710" y="610270"/>
                    <a:pt x="3542829" y="666150"/>
                    <a:pt x="3474250" y="6661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6901337" y="8147291"/>
            <a:ext cx="8147097" cy="1576963"/>
            <a:chOff x="0" y="0"/>
            <a:chExt cx="3598710" cy="69657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98710" cy="696571"/>
            </a:xfrm>
            <a:custGeom>
              <a:avLst/>
              <a:gdLst/>
              <a:ahLst/>
              <a:cxnLst/>
              <a:rect l="l" t="t" r="r" b="b"/>
              <a:pathLst>
                <a:path w="3598710" h="696571">
                  <a:moveTo>
                    <a:pt x="3474250" y="696571"/>
                  </a:moveTo>
                  <a:lnTo>
                    <a:pt x="124460" y="696571"/>
                  </a:lnTo>
                  <a:cubicBezTo>
                    <a:pt x="55880" y="696571"/>
                    <a:pt x="0" y="640691"/>
                    <a:pt x="0" y="57211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572111"/>
                  </a:lnTo>
                  <a:cubicBezTo>
                    <a:pt x="3598710" y="640691"/>
                    <a:pt x="3542829" y="696571"/>
                    <a:pt x="3474250" y="6965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8011750" y="6956652"/>
            <a:ext cx="804932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Social Media Advertisements</a:t>
            </a:r>
          </a:p>
          <a:p>
            <a:pPr marL="0" lvl="0" indent="0" algn="l">
              <a:lnSpc>
                <a:spcPts val="3899"/>
              </a:lnSpc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11750" y="8669073"/>
            <a:ext cx="8049322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Video Advertisements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066286" y="1753870"/>
            <a:ext cx="565379" cy="565379"/>
            <a:chOff x="0" y="0"/>
            <a:chExt cx="753839" cy="753839"/>
          </a:xfrm>
        </p:grpSpPr>
        <p:sp>
          <p:nvSpPr>
            <p:cNvPr id="20" name="TextBox 20"/>
            <p:cNvSpPr txBox="1"/>
            <p:nvPr/>
          </p:nvSpPr>
          <p:spPr>
            <a:xfrm>
              <a:off x="114740" y="118686"/>
              <a:ext cx="524359" cy="45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27688"/>
                  </a:solidFill>
                  <a:latin typeface="Barlow Condensed Bold"/>
                </a:rPr>
                <a:t>1</a:t>
              </a:r>
            </a:p>
          </p:txBody>
        </p: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753839" cy="753839"/>
              <a:chOff x="0" y="0"/>
              <a:chExt cx="6355080" cy="635508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7EC0DA"/>
              </a:solidFill>
            </p:spPr>
          </p:sp>
        </p:grpSp>
      </p:grpSp>
      <p:grpSp>
        <p:nvGrpSpPr>
          <p:cNvPr id="23" name="Group 23"/>
          <p:cNvGrpSpPr/>
          <p:nvPr/>
        </p:nvGrpSpPr>
        <p:grpSpPr>
          <a:xfrm>
            <a:off x="7066286" y="3511721"/>
            <a:ext cx="565379" cy="565379"/>
            <a:chOff x="0" y="0"/>
            <a:chExt cx="753839" cy="753839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753839" cy="753839"/>
              <a:chOff x="0" y="0"/>
              <a:chExt cx="6355080" cy="635508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7EC0DA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114740" y="118686"/>
              <a:ext cx="524359" cy="45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27688"/>
                  </a:solidFill>
                  <a:latin typeface="Barlow Condensed Bold"/>
                </a:rPr>
                <a:t>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066286" y="5168928"/>
            <a:ext cx="565379" cy="565379"/>
            <a:chOff x="0" y="0"/>
            <a:chExt cx="753839" cy="753839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0" y="0"/>
              <a:ext cx="753839" cy="753839"/>
              <a:chOff x="0" y="0"/>
              <a:chExt cx="6355080" cy="635508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7EC0DA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114740" y="118686"/>
              <a:ext cx="524359" cy="45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27688"/>
                  </a:solidFill>
                  <a:latin typeface="Barlow Condensed Bold"/>
                </a:rPr>
                <a:t>3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066286" y="6905622"/>
            <a:ext cx="565379" cy="565379"/>
            <a:chOff x="0" y="0"/>
            <a:chExt cx="753839" cy="753839"/>
          </a:xfrm>
        </p:grpSpPr>
        <p:grpSp>
          <p:nvGrpSpPr>
            <p:cNvPr id="32" name="Group 32"/>
            <p:cNvGrpSpPr>
              <a:grpSpLocks noChangeAspect="1"/>
            </p:cNvGrpSpPr>
            <p:nvPr/>
          </p:nvGrpSpPr>
          <p:grpSpPr>
            <a:xfrm>
              <a:off x="0" y="0"/>
              <a:ext cx="753839" cy="753839"/>
              <a:chOff x="0" y="0"/>
              <a:chExt cx="6355080" cy="635508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7EC0DA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114740" y="118686"/>
              <a:ext cx="524359" cy="45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27688"/>
                  </a:solidFill>
                  <a:latin typeface="Barlow Condensed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066286" y="8653083"/>
            <a:ext cx="565379" cy="565379"/>
            <a:chOff x="0" y="0"/>
            <a:chExt cx="753839" cy="753839"/>
          </a:xfrm>
        </p:grpSpPr>
        <p:grpSp>
          <p:nvGrpSpPr>
            <p:cNvPr id="36" name="Group 36"/>
            <p:cNvGrpSpPr>
              <a:grpSpLocks noChangeAspect="1"/>
            </p:cNvGrpSpPr>
            <p:nvPr/>
          </p:nvGrpSpPr>
          <p:grpSpPr>
            <a:xfrm>
              <a:off x="0" y="0"/>
              <a:ext cx="753839" cy="753839"/>
              <a:chOff x="0" y="0"/>
              <a:chExt cx="6355080" cy="635508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7EC0DA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114740" y="118686"/>
              <a:ext cx="524359" cy="45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27688"/>
                  </a:solidFill>
                  <a:latin typeface="Barlow Condensed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25" b="782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31243" y="1210945"/>
            <a:ext cx="16628057" cy="1864676"/>
            <a:chOff x="0" y="0"/>
            <a:chExt cx="22170743" cy="2486235"/>
          </a:xfrm>
        </p:grpSpPr>
        <p:sp>
          <p:nvSpPr>
            <p:cNvPr id="4" name="TextBox 4"/>
            <p:cNvSpPr txBox="1"/>
            <p:nvPr/>
          </p:nvSpPr>
          <p:spPr>
            <a:xfrm>
              <a:off x="0" y="-85725"/>
              <a:ext cx="22170743" cy="1707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400"/>
                </a:lnSpc>
                <a:spcBef>
                  <a:spcPct val="0"/>
                </a:spcBef>
              </a:pPr>
              <a:r>
                <a:rPr lang="en-US" sz="8000" spc="-80">
                  <a:solidFill>
                    <a:srgbClr val="FFFFFF"/>
                  </a:solidFill>
                  <a:latin typeface="Muli Bold Bold"/>
                </a:rPr>
                <a:t>MARKETING IN THE DIGITAL AGE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1405"/>
              <a:ext cx="22170743" cy="544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  <p:grpSp>
        <p:nvGrpSpPr>
          <p:cNvPr id="7" name="Group 7"/>
          <p:cNvGrpSpPr/>
          <p:nvPr/>
        </p:nvGrpSpPr>
        <p:grpSpPr>
          <a:xfrm>
            <a:off x="1570669" y="4078129"/>
            <a:ext cx="4621105" cy="3604307"/>
            <a:chOff x="0" y="0"/>
            <a:chExt cx="1563189" cy="12192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63189" cy="1219235"/>
            </a:xfrm>
            <a:custGeom>
              <a:avLst/>
              <a:gdLst/>
              <a:ahLst/>
              <a:cxnLst/>
              <a:rect l="l" t="t" r="r" b="b"/>
              <a:pathLst>
                <a:path w="1563189" h="1219235">
                  <a:moveTo>
                    <a:pt x="1438729" y="1219235"/>
                  </a:moveTo>
                  <a:lnTo>
                    <a:pt x="124460" y="1219235"/>
                  </a:lnTo>
                  <a:cubicBezTo>
                    <a:pt x="55880" y="1219235"/>
                    <a:pt x="0" y="1163355"/>
                    <a:pt x="0" y="10947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094775"/>
                  </a:lnTo>
                  <a:cubicBezTo>
                    <a:pt x="1563189" y="1163355"/>
                    <a:pt x="1507309" y="1219235"/>
                    <a:pt x="1438729" y="1219235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78446" y="5789170"/>
            <a:ext cx="3701958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 Bold"/>
              </a:rPr>
              <a:t>Brick - and Mortar Company</a:t>
            </a:r>
          </a:p>
          <a:p>
            <a:pPr marL="0" lvl="0" indent="0" algn="l">
              <a:lnSpc>
                <a:spcPts val="3899"/>
              </a:lnSpc>
            </a:pPr>
            <a:endParaRPr lang="en-US" sz="2999" spc="59">
              <a:solidFill>
                <a:srgbClr val="14110F"/>
              </a:solidFill>
              <a:latin typeface="Robo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78446" y="4287257"/>
            <a:ext cx="3302480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u="none" spc="-56">
                <a:solidFill>
                  <a:srgbClr val="14110F">
                    <a:alpha val="29804"/>
                  </a:srgbClr>
                </a:solidFill>
                <a:latin typeface="Roboto"/>
              </a:rPr>
              <a:t>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833447" y="4078129"/>
            <a:ext cx="4621105" cy="3604307"/>
            <a:chOff x="0" y="0"/>
            <a:chExt cx="1563189" cy="12192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63189" cy="1219235"/>
            </a:xfrm>
            <a:custGeom>
              <a:avLst/>
              <a:gdLst/>
              <a:ahLst/>
              <a:cxnLst/>
              <a:rect l="l" t="t" r="r" b="b"/>
              <a:pathLst>
                <a:path w="1563189" h="1219235">
                  <a:moveTo>
                    <a:pt x="1438729" y="1219235"/>
                  </a:moveTo>
                  <a:lnTo>
                    <a:pt x="124460" y="1219235"/>
                  </a:lnTo>
                  <a:cubicBezTo>
                    <a:pt x="55880" y="1219235"/>
                    <a:pt x="0" y="1163355"/>
                    <a:pt x="0" y="10947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094775"/>
                  </a:lnTo>
                  <a:cubicBezTo>
                    <a:pt x="1563189" y="1163355"/>
                    <a:pt x="1507309" y="1219235"/>
                    <a:pt x="1438729" y="1219235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241224" y="5789170"/>
            <a:ext cx="4041515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 Bold"/>
              </a:rPr>
              <a:t>Click - and Mortar Company</a:t>
            </a:r>
          </a:p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endParaRPr lang="en-US" sz="2999" spc="59">
              <a:solidFill>
                <a:srgbClr val="14110F"/>
              </a:solidFill>
              <a:latin typeface="Robot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41224" y="4287257"/>
            <a:ext cx="3302480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u="none" spc="-56">
                <a:solidFill>
                  <a:srgbClr val="14110F">
                    <a:alpha val="29804"/>
                  </a:srgbClr>
                </a:solidFill>
                <a:latin typeface="Roboto"/>
              </a:rPr>
              <a:t>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096226" y="4078129"/>
            <a:ext cx="4621105" cy="3604307"/>
            <a:chOff x="0" y="0"/>
            <a:chExt cx="1563189" cy="12192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63189" cy="1219235"/>
            </a:xfrm>
            <a:custGeom>
              <a:avLst/>
              <a:gdLst/>
              <a:ahLst/>
              <a:cxnLst/>
              <a:rect l="l" t="t" r="r" b="b"/>
              <a:pathLst>
                <a:path w="1563189" h="1219235">
                  <a:moveTo>
                    <a:pt x="1438729" y="1219235"/>
                  </a:moveTo>
                  <a:lnTo>
                    <a:pt x="124460" y="1219235"/>
                  </a:lnTo>
                  <a:cubicBezTo>
                    <a:pt x="55880" y="1219235"/>
                    <a:pt x="0" y="1163355"/>
                    <a:pt x="0" y="10947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094775"/>
                  </a:lnTo>
                  <a:cubicBezTo>
                    <a:pt x="1563189" y="1163355"/>
                    <a:pt x="1507309" y="1219235"/>
                    <a:pt x="1438729" y="1219235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504003" y="5789170"/>
            <a:ext cx="3701958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 Bold"/>
              </a:rPr>
              <a:t>Click – Only Company</a:t>
            </a:r>
          </a:p>
          <a:p>
            <a:pPr marL="0" lvl="0" indent="0" algn="l">
              <a:lnSpc>
                <a:spcPts val="3899"/>
              </a:lnSpc>
              <a:spcBef>
                <a:spcPct val="0"/>
              </a:spcBef>
            </a:pPr>
            <a:endParaRPr lang="en-US" sz="2999" spc="59">
              <a:solidFill>
                <a:srgbClr val="14110F"/>
              </a:solidFill>
              <a:latin typeface="Robot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504003" y="4287257"/>
            <a:ext cx="3302480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u="none" spc="-56">
                <a:solidFill>
                  <a:srgbClr val="14110F">
                    <a:alpha val="29804"/>
                  </a:srgbClr>
                </a:solidFill>
                <a:latin typeface="Roboto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  <p:sp>
        <p:nvSpPr>
          <p:cNvPr id="3" name="TextBox 3"/>
          <p:cNvSpPr txBox="1"/>
          <p:nvPr/>
        </p:nvSpPr>
        <p:spPr>
          <a:xfrm>
            <a:off x="1796435" y="1668877"/>
            <a:ext cx="14280938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spc="-72">
                <a:solidFill>
                  <a:srgbClr val="14110F"/>
                </a:solidFill>
                <a:latin typeface="Muli Bold Bold"/>
              </a:rPr>
              <a:t>SOCIAL MARKETING CONCEPT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15172" y="4476155"/>
            <a:ext cx="4872290" cy="2764991"/>
            <a:chOff x="0" y="0"/>
            <a:chExt cx="1648157" cy="9353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48157" cy="935318"/>
            </a:xfrm>
            <a:custGeom>
              <a:avLst/>
              <a:gdLst/>
              <a:ahLst/>
              <a:cxnLst/>
              <a:rect l="l" t="t" r="r" b="b"/>
              <a:pathLst>
                <a:path w="1648157" h="935318">
                  <a:moveTo>
                    <a:pt x="1523697" y="935318"/>
                  </a:moveTo>
                  <a:lnTo>
                    <a:pt x="124460" y="935318"/>
                  </a:lnTo>
                  <a:cubicBezTo>
                    <a:pt x="55880" y="935318"/>
                    <a:pt x="0" y="879438"/>
                    <a:pt x="0" y="8108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23697" y="0"/>
                  </a:lnTo>
                  <a:cubicBezTo>
                    <a:pt x="1592277" y="0"/>
                    <a:pt x="1648157" y="55880"/>
                    <a:pt x="1648157" y="124460"/>
                  </a:cubicBezTo>
                  <a:lnTo>
                    <a:pt x="1648157" y="810858"/>
                  </a:lnTo>
                  <a:cubicBezTo>
                    <a:pt x="1648157" y="879438"/>
                    <a:pt x="1592277" y="935318"/>
                    <a:pt x="1523697" y="9353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707855" y="4476155"/>
            <a:ext cx="4872290" cy="2764991"/>
            <a:chOff x="0" y="0"/>
            <a:chExt cx="1648157" cy="9353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48157" cy="935318"/>
            </a:xfrm>
            <a:custGeom>
              <a:avLst/>
              <a:gdLst/>
              <a:ahLst/>
              <a:cxnLst/>
              <a:rect l="l" t="t" r="r" b="b"/>
              <a:pathLst>
                <a:path w="1648157" h="935318">
                  <a:moveTo>
                    <a:pt x="1523697" y="935318"/>
                  </a:moveTo>
                  <a:lnTo>
                    <a:pt x="124460" y="935318"/>
                  </a:lnTo>
                  <a:cubicBezTo>
                    <a:pt x="55880" y="935318"/>
                    <a:pt x="0" y="879438"/>
                    <a:pt x="0" y="8108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23697" y="0"/>
                  </a:lnTo>
                  <a:cubicBezTo>
                    <a:pt x="1592277" y="0"/>
                    <a:pt x="1648157" y="55880"/>
                    <a:pt x="1648157" y="124460"/>
                  </a:cubicBezTo>
                  <a:lnTo>
                    <a:pt x="1648157" y="810858"/>
                  </a:lnTo>
                  <a:cubicBezTo>
                    <a:pt x="1648157" y="879438"/>
                    <a:pt x="1592277" y="935318"/>
                    <a:pt x="1523697" y="9353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387010" y="4476155"/>
            <a:ext cx="4872290" cy="2764991"/>
            <a:chOff x="0" y="0"/>
            <a:chExt cx="1648157" cy="9353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8157" cy="935318"/>
            </a:xfrm>
            <a:custGeom>
              <a:avLst/>
              <a:gdLst/>
              <a:ahLst/>
              <a:cxnLst/>
              <a:rect l="l" t="t" r="r" b="b"/>
              <a:pathLst>
                <a:path w="1648157" h="935318">
                  <a:moveTo>
                    <a:pt x="1523697" y="935318"/>
                  </a:moveTo>
                  <a:lnTo>
                    <a:pt x="124460" y="935318"/>
                  </a:lnTo>
                  <a:cubicBezTo>
                    <a:pt x="55880" y="935318"/>
                    <a:pt x="0" y="879438"/>
                    <a:pt x="0" y="8108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23697" y="0"/>
                  </a:lnTo>
                  <a:cubicBezTo>
                    <a:pt x="1592277" y="0"/>
                    <a:pt x="1648157" y="55880"/>
                    <a:pt x="1648157" y="124460"/>
                  </a:cubicBezTo>
                  <a:lnTo>
                    <a:pt x="1648157" y="810858"/>
                  </a:lnTo>
                  <a:cubicBezTo>
                    <a:pt x="1648157" y="879438"/>
                    <a:pt x="1592277" y="935318"/>
                    <a:pt x="1523697" y="9353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362942" y="4187779"/>
            <a:ext cx="576751" cy="57675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8855625" y="4187779"/>
            <a:ext cx="576751" cy="57675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4534780" y="4187779"/>
            <a:ext cx="576751" cy="5767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796435" y="5405914"/>
            <a:ext cx="4013703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Company (Profit Max)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89118" y="5158264"/>
            <a:ext cx="3709765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Consumers (Wants &amp; Satisfaction)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594195" y="5405914"/>
            <a:ext cx="4665105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 spc="59">
                <a:solidFill>
                  <a:srgbClr val="14110F"/>
                </a:solidFill>
                <a:latin typeface="Roboto"/>
              </a:rPr>
              <a:t>Society (Human Welfare)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endParaRPr lang="en-US" sz="2999" spc="59">
              <a:solidFill>
                <a:srgbClr val="14110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32412" y="0"/>
            <a:ext cx="7691381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id="3" name="Group 3"/>
          <p:cNvGrpSpPr/>
          <p:nvPr/>
        </p:nvGrpSpPr>
        <p:grpSpPr>
          <a:xfrm>
            <a:off x="9692138" y="1028700"/>
            <a:ext cx="8443461" cy="8686800"/>
            <a:chOff x="0" y="0"/>
            <a:chExt cx="2812835" cy="2783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12835" cy="2783840"/>
            </a:xfrm>
            <a:custGeom>
              <a:avLst/>
              <a:gdLst/>
              <a:ahLst/>
              <a:cxnLst/>
              <a:rect l="l" t="t" r="r" b="b"/>
              <a:pathLst>
                <a:path w="2812835" h="2783840">
                  <a:moveTo>
                    <a:pt x="2688375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88375" y="0"/>
                  </a:lnTo>
                  <a:cubicBezTo>
                    <a:pt x="2756955" y="0"/>
                    <a:pt x="2812835" y="55880"/>
                    <a:pt x="2812835" y="124460"/>
                  </a:cubicBezTo>
                  <a:lnTo>
                    <a:pt x="2812835" y="2659380"/>
                  </a:lnTo>
                  <a:cubicBezTo>
                    <a:pt x="2812835" y="2727960"/>
                    <a:pt x="2756955" y="2783840"/>
                    <a:pt x="2688375" y="2783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92179" y="1480185"/>
            <a:ext cx="7278894" cy="778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Social Marketing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Not – For – Profit Marketing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Cause – Related Marketing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Sports Marketing – Marketing Through Sports / Marketing of Sports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Guerilla Marketing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Viral (buzz) Marketing (word of mouth)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Experimental Marketing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Search Engine Marketing</a:t>
            </a:r>
          </a:p>
          <a:p>
            <a:pPr marL="781049" lvl="1" indent="-457200">
              <a:lnSpc>
                <a:spcPts val="4739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Tourism Marketing</a:t>
            </a:r>
          </a:p>
          <a:p>
            <a:pPr marL="781050" lvl="1" indent="-457200" algn="l">
              <a:lnSpc>
                <a:spcPts val="4740"/>
              </a:lnSpc>
              <a:buFont typeface="Wingdings" panose="05000000000000000000" pitchFamily="2" charset="2"/>
              <a:buChar char="Ø"/>
            </a:pPr>
            <a:r>
              <a:rPr lang="en-US" sz="2999" spc="59" dirty="0">
                <a:solidFill>
                  <a:srgbClr val="14110F"/>
                </a:solidFill>
                <a:latin typeface="Roboto"/>
              </a:rPr>
              <a:t>Personal Branding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258" y="2374340"/>
            <a:ext cx="5588102" cy="234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200" spc="-72" dirty="0">
                <a:solidFill>
                  <a:srgbClr val="14110F"/>
                </a:solidFill>
                <a:latin typeface="Muli Bold"/>
              </a:rPr>
              <a:t>TYPES</a:t>
            </a:r>
          </a:p>
          <a:p>
            <a:pPr marL="0" lvl="0" indent="0">
              <a:lnSpc>
                <a:spcPts val="9360"/>
              </a:lnSpc>
              <a:spcBef>
                <a:spcPct val="0"/>
              </a:spcBef>
            </a:pPr>
            <a:endParaRPr lang="en-US" sz="7200" spc="-72" dirty="0">
              <a:solidFill>
                <a:srgbClr val="14110F"/>
              </a:solidFill>
              <a:latin typeface="Muli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247</Words>
  <Application>Microsoft Office PowerPoint</Application>
  <PresentationFormat>Custom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Barlow Condensed Bold</vt:lpstr>
      <vt:lpstr>Calibri</vt:lpstr>
      <vt:lpstr>Muli Bold</vt:lpstr>
      <vt:lpstr>Muli Bold Bold</vt:lpstr>
      <vt:lpstr>Roboto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PROCESS IN BUYING</dc:title>
  <dc:creator>Praneeth Maddirala</dc:creator>
  <cp:lastModifiedBy>Praneeth Maddirala</cp:lastModifiedBy>
  <cp:revision>8</cp:revision>
  <dcterms:created xsi:type="dcterms:W3CDTF">2006-08-16T00:00:00Z</dcterms:created>
  <dcterms:modified xsi:type="dcterms:W3CDTF">2021-10-20T13:20:51Z</dcterms:modified>
  <dc:identifier>DAEtW8OzXo0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42cf5b32-489e-45bc-960b-5728555e3782</vt:lpwstr>
  </property>
  <property fmtid="{D5CDD505-2E9C-101B-9397-08002B2CF9AE}" pid="3" name="HCLClassD6">
    <vt:lpwstr>False</vt:lpwstr>
  </property>
  <property fmtid="{D5CDD505-2E9C-101B-9397-08002B2CF9AE}" pid="4" name="HCLClassification">
    <vt:lpwstr>HCL_Cla5s_P3rs0nalUs3</vt:lpwstr>
  </property>
</Properties>
</file>