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5" r:id="rId5"/>
    <p:sldId id="259" r:id="rId6"/>
    <p:sldId id="261" r:id="rId7"/>
    <p:sldId id="262" r:id="rId8"/>
    <p:sldId id="260" r:id="rId9"/>
    <p:sldId id="263" r:id="rId10"/>
    <p:sldId id="264" r:id="rId11"/>
    <p:sldId id="265" r:id="rId12"/>
    <p:sldId id="266" r:id="rId13"/>
    <p:sldId id="267" r:id="rId14"/>
    <p:sldId id="268" r:id="rId15"/>
    <p:sldId id="269" r:id="rId16"/>
    <p:sldId id="276" r:id="rId17"/>
    <p:sldId id="277" r:id="rId18"/>
    <p:sldId id="278" r:id="rId19"/>
    <p:sldId id="279" r:id="rId20"/>
    <p:sldId id="280" r:id="rId21"/>
    <p:sldId id="270" r:id="rId22"/>
    <p:sldId id="274" r:id="rId23"/>
    <p:sldId id="271" r:id="rId24"/>
    <p:sldId id="272" r:id="rId25"/>
    <p:sldId id="273" r:id="rId2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0T14:15:56.826"/>
    </inkml:context>
    <inkml:brush xml:id="br0">
      <inkml:brushProperty name="width" value="0.05" units="cm"/>
      <inkml:brushProperty name="height" value="0.05" units="cm"/>
      <inkml:brushProperty name="ignorePressure" value="1"/>
    </inkml:brush>
  </inkml:definitions>
  <inkml:trace contextRef="#ctx0" brushRef="#br0">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215025" y="137875"/>
            <a:ext cx="1733549" cy="581024"/>
          </a:xfrm>
          <a:prstGeom prst="rect">
            <a:avLst/>
          </a:prstGeom>
        </p:spPr>
      </p:pic>
      <p:sp>
        <p:nvSpPr>
          <p:cNvPr id="2" name="Holder 2"/>
          <p:cNvSpPr>
            <a:spLocks noGrp="1"/>
          </p:cNvSpPr>
          <p:nvPr>
            <p:ph type="title"/>
          </p:nvPr>
        </p:nvSpPr>
        <p:spPr>
          <a:xfrm>
            <a:off x="384725" y="505248"/>
            <a:ext cx="8374549" cy="40957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556937" y="1701562"/>
            <a:ext cx="7633334" cy="1524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1663" y="71242"/>
            <a:ext cx="6115050" cy="751488"/>
          </a:xfrm>
          <a:prstGeom prst="rect">
            <a:avLst/>
          </a:prstGeom>
        </p:spPr>
        <p:txBody>
          <a:bodyPr vert="horz" wrap="square" lIns="0" tIns="12700" rIns="0" bIns="0" rtlCol="0" anchor="t">
            <a:spAutoFit/>
          </a:bodyPr>
          <a:lstStyle/>
          <a:p>
            <a:pPr marL="12700">
              <a:lnSpc>
                <a:spcPct val="100000"/>
              </a:lnSpc>
              <a:spcBef>
                <a:spcPts val="100"/>
              </a:spcBef>
            </a:pPr>
            <a:r>
              <a:rPr sz="4800" dirty="0"/>
              <a:t>OBE</a:t>
            </a:r>
            <a:r>
              <a:rPr sz="4800" spc="-30" dirty="0"/>
              <a:t> </a:t>
            </a:r>
            <a:r>
              <a:rPr sz="4800" spc="-10" dirty="0"/>
              <a:t>Implementation</a:t>
            </a:r>
            <a:endParaRPr sz="4800" dirty="0"/>
          </a:p>
        </p:txBody>
      </p:sp>
      <p:sp>
        <p:nvSpPr>
          <p:cNvPr id="3" name="object 3"/>
          <p:cNvSpPr txBox="1"/>
          <p:nvPr/>
        </p:nvSpPr>
        <p:spPr>
          <a:xfrm>
            <a:off x="351773" y="819672"/>
            <a:ext cx="8164830" cy="4260141"/>
          </a:xfrm>
          <a:prstGeom prst="rect">
            <a:avLst/>
          </a:prstGeom>
        </p:spPr>
        <p:txBody>
          <a:bodyPr vert="horz" wrap="square" lIns="0" tIns="12700" rIns="0" bIns="0" rtlCol="0" anchor="t">
            <a:spAutoFit/>
          </a:bodyPr>
          <a:lstStyle/>
          <a:p>
            <a:pPr marL="12700">
              <a:spcBef>
                <a:spcPts val="100"/>
              </a:spcBef>
            </a:pPr>
            <a:r>
              <a:rPr sz="2000" spc="-20" dirty="0">
                <a:solidFill>
                  <a:srgbClr val="595959"/>
                </a:solidFill>
                <a:latin typeface="Arial Black"/>
                <a:cs typeface="Arial MT"/>
              </a:rPr>
              <a:t>Module-</a:t>
            </a:r>
            <a:r>
              <a:rPr sz="2000" dirty="0">
                <a:solidFill>
                  <a:srgbClr val="595959"/>
                </a:solidFill>
                <a:latin typeface="Arial Black"/>
                <a:cs typeface="Arial MT"/>
              </a:rPr>
              <a:t>1:</a:t>
            </a:r>
            <a:r>
              <a:rPr lang="en-US" sz="2000" dirty="0">
                <a:solidFill>
                  <a:srgbClr val="595959"/>
                </a:solidFill>
                <a:latin typeface="Arial Black"/>
                <a:cs typeface="Arial MT"/>
              </a:rPr>
              <a:t>     </a:t>
            </a:r>
            <a:r>
              <a:rPr lang="en-US" sz="3200" b="1" dirty="0">
                <a:solidFill>
                  <a:srgbClr val="595959"/>
                </a:solidFill>
                <a:latin typeface="Arial MT"/>
                <a:cs typeface="Arial MT"/>
              </a:rPr>
              <a:t>Course Objective Setting</a:t>
            </a:r>
            <a:endParaRPr sz="3200" b="1" dirty="0">
              <a:latin typeface="Arial MT"/>
              <a:cs typeface="Arial MT"/>
            </a:endParaRPr>
          </a:p>
          <a:p>
            <a:pPr marL="106045">
              <a:spcBef>
                <a:spcPts val="2390"/>
              </a:spcBef>
            </a:pPr>
            <a:r>
              <a:rPr sz="1400" dirty="0">
                <a:solidFill>
                  <a:srgbClr val="595959"/>
                </a:solidFill>
                <a:latin typeface="Arial Black"/>
                <a:cs typeface="Arial MT"/>
              </a:rPr>
              <a:t>Submitted</a:t>
            </a:r>
            <a:r>
              <a:rPr sz="1400" spc="-45" dirty="0">
                <a:solidFill>
                  <a:srgbClr val="595959"/>
                </a:solidFill>
                <a:latin typeface="Arial Black"/>
                <a:cs typeface="Arial MT"/>
              </a:rPr>
              <a:t> </a:t>
            </a:r>
            <a:r>
              <a:rPr sz="1400" spc="-25" dirty="0">
                <a:solidFill>
                  <a:srgbClr val="595959"/>
                </a:solidFill>
                <a:latin typeface="Arial Black"/>
                <a:cs typeface="Arial MT"/>
              </a:rPr>
              <a:t>By</a:t>
            </a:r>
            <a:r>
              <a:rPr lang="en-US" sz="1400" spc="-25">
                <a:solidFill>
                  <a:srgbClr val="595959"/>
                </a:solidFill>
                <a:latin typeface="Arial Black"/>
                <a:cs typeface="Arial MT"/>
              </a:rPr>
              <a:t>:           </a:t>
            </a:r>
            <a:r>
              <a:rPr lang="en-US" sz="2800" b="1" spc="-25" dirty="0">
                <a:solidFill>
                  <a:schemeClr val="tx1"/>
                </a:solidFill>
                <a:latin typeface="Consolas"/>
                <a:cs typeface="Arial MT"/>
              </a:rPr>
              <a:t>Team Dynamic Minds</a:t>
            </a:r>
          </a:p>
          <a:p>
            <a:pPr marL="106045">
              <a:spcBef>
                <a:spcPts val="2390"/>
              </a:spcBef>
            </a:pPr>
            <a:r>
              <a:rPr lang="en-US" spc="-25" dirty="0">
                <a:solidFill>
                  <a:schemeClr val="tx1"/>
                </a:solidFill>
                <a:latin typeface="Calibri"/>
                <a:cs typeface="Arial MT"/>
              </a:rPr>
              <a:t>  </a:t>
            </a:r>
            <a:r>
              <a:rPr lang="en-US" spc="-25" err="1">
                <a:solidFill>
                  <a:schemeClr val="tx1"/>
                </a:solidFill>
                <a:latin typeface="Calibri"/>
                <a:cs typeface="Arial MT"/>
              </a:rPr>
              <a:t>P.Mahathi</a:t>
            </a:r>
            <a:r>
              <a:rPr lang="en-US" spc="-25" dirty="0">
                <a:solidFill>
                  <a:schemeClr val="tx1"/>
                </a:solidFill>
                <a:latin typeface="Calibri"/>
                <a:cs typeface="Arial MT"/>
              </a:rPr>
              <a:t> -         AP23110011157            </a:t>
            </a:r>
            <a:r>
              <a:rPr lang="en-US" spc="-25" err="1">
                <a:solidFill>
                  <a:schemeClr val="tx1"/>
                </a:solidFill>
                <a:latin typeface="Calibri"/>
                <a:cs typeface="Arial MT"/>
              </a:rPr>
              <a:t>Sk.Shanum</a:t>
            </a:r>
            <a:r>
              <a:rPr lang="en-US" spc="-25" dirty="0">
                <a:solidFill>
                  <a:schemeClr val="tx1"/>
                </a:solidFill>
                <a:latin typeface="Calibri"/>
                <a:cs typeface="Arial MT"/>
              </a:rPr>
              <a:t> –  AP23110011161</a:t>
            </a:r>
          </a:p>
          <a:p>
            <a:pPr marL="106045">
              <a:spcBef>
                <a:spcPts val="2390"/>
              </a:spcBef>
            </a:pPr>
            <a:r>
              <a:rPr lang="en-US" spc="-25" err="1">
                <a:solidFill>
                  <a:schemeClr val="tx1"/>
                </a:solidFill>
                <a:latin typeface="Calibri"/>
                <a:cs typeface="Arial MT"/>
              </a:rPr>
              <a:t>P.Praneeth</a:t>
            </a:r>
            <a:r>
              <a:rPr lang="en-US" spc="-25" dirty="0">
                <a:solidFill>
                  <a:schemeClr val="tx1"/>
                </a:solidFill>
                <a:latin typeface="Calibri"/>
                <a:cs typeface="Arial MT"/>
              </a:rPr>
              <a:t> –         AP23110011170            </a:t>
            </a:r>
            <a:r>
              <a:rPr lang="en-US" spc="-25" err="1">
                <a:solidFill>
                  <a:schemeClr val="tx1"/>
                </a:solidFill>
                <a:latin typeface="Calibri"/>
                <a:cs typeface="Arial MT"/>
              </a:rPr>
              <a:t>D.Rishitha</a:t>
            </a:r>
            <a:r>
              <a:rPr lang="en-US" spc="-25" dirty="0">
                <a:solidFill>
                  <a:schemeClr val="tx1"/>
                </a:solidFill>
                <a:latin typeface="Calibri"/>
                <a:cs typeface="Arial MT"/>
              </a:rPr>
              <a:t>-     AP23110011181</a:t>
            </a:r>
          </a:p>
          <a:p>
            <a:pPr marL="106045">
              <a:spcBef>
                <a:spcPts val="2390"/>
              </a:spcBef>
            </a:pPr>
            <a:r>
              <a:rPr lang="en-US" spc="-25" err="1">
                <a:solidFill>
                  <a:schemeClr val="tx1"/>
                </a:solidFill>
                <a:latin typeface="Calibri"/>
                <a:cs typeface="Arial MT"/>
              </a:rPr>
              <a:t>S.Harshith</a:t>
            </a:r>
            <a:r>
              <a:rPr lang="en-US" spc="-25" dirty="0">
                <a:solidFill>
                  <a:schemeClr val="tx1"/>
                </a:solidFill>
                <a:latin typeface="Calibri"/>
                <a:cs typeface="Arial MT"/>
              </a:rPr>
              <a:t> Reddy-AP23110011193             </a:t>
            </a:r>
            <a:r>
              <a:rPr lang="en-US" spc="-25" err="1">
                <a:solidFill>
                  <a:schemeClr val="tx1"/>
                </a:solidFill>
                <a:latin typeface="Calibri"/>
                <a:cs typeface="Arial MT"/>
              </a:rPr>
              <a:t>B.Jathin</a:t>
            </a:r>
            <a:r>
              <a:rPr lang="en-US" spc="-25" dirty="0">
                <a:solidFill>
                  <a:schemeClr val="tx1"/>
                </a:solidFill>
                <a:latin typeface="Calibri"/>
                <a:cs typeface="Arial MT"/>
              </a:rPr>
              <a:t>-        AP23110011215</a:t>
            </a:r>
            <a:endParaRPr lang="en-US" dirty="0">
              <a:solidFill>
                <a:schemeClr val="tx1"/>
              </a:solidFill>
              <a:latin typeface="Calibri"/>
            </a:endParaRPr>
          </a:p>
          <a:p>
            <a:pPr marL="106045">
              <a:spcBef>
                <a:spcPts val="2390"/>
              </a:spcBef>
            </a:pPr>
            <a:r>
              <a:rPr lang="en-US" sz="1400" spc="-25" dirty="0">
                <a:solidFill>
                  <a:srgbClr val="595959"/>
                </a:solidFill>
                <a:latin typeface="Arial Black"/>
                <a:cs typeface="Arial MT"/>
              </a:rPr>
              <a:t>                              </a:t>
            </a:r>
            <a:r>
              <a:rPr lang="en-US" spc="-25" dirty="0">
                <a:solidFill>
                  <a:schemeClr val="tx1"/>
                </a:solidFill>
                <a:latin typeface="Arial Black"/>
                <a:cs typeface="Arial MT"/>
              </a:rPr>
              <a:t>B-TECH| CSE- Q|SEMESTER-3|2023-2027</a:t>
            </a:r>
          </a:p>
          <a:p>
            <a:pPr marL="106045">
              <a:lnSpc>
                <a:spcPct val="100000"/>
              </a:lnSpc>
              <a:spcBef>
                <a:spcPts val="2390"/>
              </a:spcBef>
            </a:pPr>
            <a:endParaRPr lang="en-US" spc="-25" dirty="0">
              <a:solidFill>
                <a:srgbClr val="595959"/>
              </a:solidFill>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dirty="0"/>
              <a:t>Course Objective Setting </a:t>
            </a:r>
            <a:r>
              <a:rPr dirty="0"/>
              <a:t>:</a:t>
            </a:r>
            <a:r>
              <a:rPr spc="-5" dirty="0"/>
              <a:t> </a:t>
            </a:r>
            <a:r>
              <a:rPr dirty="0"/>
              <a:t>Sorting</a:t>
            </a:r>
            <a:r>
              <a:rPr spc="-10" dirty="0"/>
              <a:t> </a:t>
            </a:r>
            <a:r>
              <a:rPr dirty="0"/>
              <a:t>Algorithm</a:t>
            </a:r>
            <a:r>
              <a:rPr spc="-5" dirty="0"/>
              <a:t> </a:t>
            </a:r>
            <a:r>
              <a:rPr spc="-20" dirty="0"/>
              <a:t>used</a:t>
            </a:r>
          </a:p>
        </p:txBody>
      </p:sp>
      <p:sp>
        <p:nvSpPr>
          <p:cNvPr id="3" name="object 3"/>
          <p:cNvSpPr txBox="1"/>
          <p:nvPr/>
        </p:nvSpPr>
        <p:spPr>
          <a:xfrm>
            <a:off x="475249" y="1175209"/>
            <a:ext cx="6763751" cy="3439403"/>
          </a:xfrm>
          <a:prstGeom prst="rect">
            <a:avLst/>
          </a:prstGeom>
        </p:spPr>
        <p:txBody>
          <a:bodyPr vert="horz" wrap="square" lIns="0" tIns="53340" rIns="0" bIns="0" rtlCol="0" anchor="t">
            <a:spAutoFit/>
          </a:bodyPr>
          <a:lstStyle/>
          <a:p>
            <a:pPr marL="379095" indent="-366395">
              <a:spcBef>
                <a:spcPts val="420"/>
              </a:spcBef>
              <a:buChar char="●"/>
              <a:tabLst>
                <a:tab pos="379095" algn="l"/>
              </a:tabLst>
            </a:pPr>
            <a:r>
              <a:rPr sz="1800" dirty="0">
                <a:solidFill>
                  <a:srgbClr val="595959"/>
                </a:solidFill>
                <a:latin typeface="Arial MT"/>
                <a:cs typeface="Arial MT"/>
              </a:rPr>
              <a:t>Sorting</a:t>
            </a:r>
            <a:r>
              <a:rPr sz="1800" spc="-30" dirty="0">
                <a:solidFill>
                  <a:srgbClr val="595959"/>
                </a:solidFill>
                <a:latin typeface="Arial MT"/>
                <a:cs typeface="Arial MT"/>
              </a:rPr>
              <a:t> </a:t>
            </a:r>
            <a:r>
              <a:rPr sz="1800" dirty="0">
                <a:solidFill>
                  <a:srgbClr val="595959"/>
                </a:solidFill>
                <a:latin typeface="Arial MT"/>
                <a:cs typeface="Arial MT"/>
              </a:rPr>
              <a:t>Algorithm</a:t>
            </a:r>
            <a:r>
              <a:rPr sz="1800" spc="-20" dirty="0">
                <a:solidFill>
                  <a:srgbClr val="595959"/>
                </a:solidFill>
                <a:latin typeface="Arial MT"/>
                <a:cs typeface="Arial MT"/>
              </a:rPr>
              <a:t> </a:t>
            </a:r>
            <a:r>
              <a:rPr sz="1800" spc="-10" dirty="0">
                <a:solidFill>
                  <a:srgbClr val="595959"/>
                </a:solidFill>
                <a:latin typeface="Arial MT"/>
                <a:cs typeface="Arial MT"/>
              </a:rPr>
              <a:t>Name:</a:t>
            </a:r>
            <a:r>
              <a:rPr lang="en-US" spc="-10" dirty="0">
                <a:solidFill>
                  <a:srgbClr val="595959"/>
                </a:solidFill>
                <a:latin typeface="Arial MT"/>
                <a:cs typeface="Arial MT"/>
              </a:rPr>
              <a:t> </a:t>
            </a:r>
            <a:r>
              <a:rPr lang="en-US" sz="1800" spc="-10" dirty="0">
                <a:solidFill>
                  <a:srgbClr val="595959"/>
                </a:solidFill>
                <a:latin typeface="Arial MT"/>
                <a:cs typeface="Arial MT"/>
              </a:rPr>
              <a:t>BUBBLE SORT</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Algorithm:</a:t>
            </a:r>
            <a:endParaRPr lang="en-US"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lang="en-IN" sz="1400" spc="-50" dirty="0">
              <a:solidFill>
                <a:srgbClr val="595959"/>
              </a:solidFill>
              <a:latin typeface="Arial MT"/>
              <a:cs typeface="Arial MT"/>
            </a:endParaRPr>
          </a:p>
          <a:p>
            <a:pPr marL="835660" lvl="1" indent="-335915">
              <a:lnSpc>
                <a:spcPct val="100000"/>
              </a:lnSpc>
              <a:spcBef>
                <a:spcPts val="254"/>
              </a:spcBef>
              <a:buChar char="○"/>
              <a:tabLst>
                <a:tab pos="836294" algn="l"/>
              </a:tabLst>
            </a:pPr>
            <a:endParaRPr sz="1400" dirty="0">
              <a:latin typeface="Arial MT"/>
              <a:cs typeface="Arial MT"/>
            </a:endParaRPr>
          </a:p>
        </p:txBody>
      </p:sp>
      <p:sp>
        <p:nvSpPr>
          <p:cNvPr id="5" name="Rectangle 1">
            <a:extLst>
              <a:ext uri="{FF2B5EF4-FFF2-40B4-BE49-F238E27FC236}">
                <a16:creationId xmlns:a16="http://schemas.microsoft.com/office/drawing/2014/main" id="{CA9939A1-0C7C-1399-9E9C-AD40F88C073E}"/>
              </a:ext>
            </a:extLst>
          </p:cNvPr>
          <p:cNvSpPr>
            <a:spLocks noChangeArrowheads="1"/>
          </p:cNvSpPr>
          <p:nvPr/>
        </p:nvSpPr>
        <p:spPr bwMode="auto">
          <a:xfrm>
            <a:off x="76200" y="1775250"/>
            <a:ext cx="882244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eaLnBrk="0" fontAlgn="base" hangingPunct="0">
              <a:spcBef>
                <a:spcPct val="0"/>
              </a:spcBef>
              <a:spcAft>
                <a:spcPct val="0"/>
              </a:spcAft>
              <a:buFontTx/>
              <a:buChar char="•"/>
            </a:pPr>
            <a:r>
              <a:rPr lang="en-US" altLang="en-US" dirty="0">
                <a:solidFill>
                  <a:schemeClr val="tx1"/>
                </a:solidFill>
                <a:latin typeface="Arial"/>
                <a:cs typeface="Arial"/>
              </a:rPr>
              <a:t>Step 1: </a:t>
            </a:r>
            <a:r>
              <a:rPr kumimoji="0" lang="en-US" altLang="en-US" sz="1800" i="0" u="none" strike="noStrike" cap="none" normalizeH="0" baseline="0" dirty="0">
                <a:ln>
                  <a:noFill/>
                </a:ln>
                <a:solidFill>
                  <a:schemeClr val="tx1"/>
                </a:solidFill>
                <a:effectLst/>
                <a:latin typeface="Arial"/>
                <a:cs typeface="Arial"/>
              </a:rPr>
              <a:t> Start at the beginning of the list.</a:t>
            </a:r>
            <a:endParaRPr lang="en-US" altLang="en-US" sz="1800" i="0" u="none" strike="noStrike" cap="none" normalizeH="0" baseline="0" dirty="0">
              <a:ln>
                <a:noFill/>
              </a:ln>
              <a:solidFill>
                <a:schemeClr val="tx1"/>
              </a:solidFill>
              <a:effectLst/>
              <a:latin typeface="Arial"/>
              <a:cs typeface="Arial"/>
            </a:endParaRPr>
          </a:p>
          <a:p>
            <a:pPr algn="l" rtl="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a:cs typeface="Arial"/>
              </a:rPr>
              <a:t>Step 2:   </a:t>
            </a:r>
            <a:r>
              <a:rPr kumimoji="0" lang="en-US" altLang="en-US" sz="1800" b="0" i="0" u="none" strike="noStrike" cap="none" normalizeH="0" baseline="0" dirty="0">
                <a:ln>
                  <a:noFill/>
                </a:ln>
                <a:solidFill>
                  <a:schemeClr val="tx1"/>
                </a:solidFill>
                <a:effectLst/>
                <a:latin typeface="Arial"/>
                <a:cs typeface="Arial"/>
              </a:rPr>
              <a:t>compare each pair of adjacent elements (i.e., compare the first and second elements, the second and third elements, etc.).</a:t>
            </a:r>
            <a:endParaRPr lang="en-US" altLang="en-US" sz="1800" b="0" i="0" u="none" strike="noStrike" cap="none" normalizeH="0" baseline="0" dirty="0">
              <a:ln>
                <a:noFill/>
              </a:ln>
              <a:solidFill>
                <a:schemeClr val="tx1"/>
              </a:solidFill>
              <a:effectLst/>
              <a:latin typeface="Arial"/>
              <a:cs typeface="Arial"/>
            </a:endParaRPr>
          </a:p>
          <a:p>
            <a:pPr algn="l" rtl="0" eaLnBrk="0" fontAlgn="base" hangingPunct="0">
              <a:spcBef>
                <a:spcPct val="0"/>
              </a:spcBef>
              <a:spcAft>
                <a:spcPct val="0"/>
              </a:spcAft>
              <a:buFontTx/>
              <a:buChar char="•"/>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a:cs typeface="Arial"/>
              </a:rPr>
              <a:t>Step 3:  If the current element is </a:t>
            </a:r>
            <a:r>
              <a:rPr kumimoji="0" lang="en-US" altLang="en-US" sz="1800" i="0" u="none" strike="noStrike" cap="none" normalizeH="0" baseline="0" dirty="0">
                <a:ln>
                  <a:noFill/>
                </a:ln>
                <a:solidFill>
                  <a:schemeClr val="tx1"/>
                </a:solidFill>
                <a:effectLst/>
                <a:latin typeface="Arial"/>
                <a:cs typeface="Arial"/>
              </a:rPr>
              <a:t>greater than the next element</a:t>
            </a:r>
            <a:r>
              <a:rPr kumimoji="0" lang="en-US" altLang="en-US" sz="1800" b="0" i="0" u="none" strike="noStrike" cap="none" normalizeH="0" baseline="0" dirty="0">
                <a:ln>
                  <a:noFill/>
                </a:ln>
                <a:solidFill>
                  <a:schemeClr val="tx1"/>
                </a:solidFill>
                <a:effectLst/>
                <a:latin typeface="Arial"/>
                <a:cs typeface="Arial"/>
              </a:rPr>
              <a:t>, </a:t>
            </a:r>
            <a:r>
              <a:rPr kumimoji="0" lang="en-US" altLang="en-US" sz="1800" i="0" u="none" strike="noStrike" cap="none" normalizeH="0" baseline="0" dirty="0">
                <a:ln>
                  <a:noFill/>
                </a:ln>
                <a:solidFill>
                  <a:schemeClr val="tx1"/>
                </a:solidFill>
                <a:effectLst/>
                <a:latin typeface="Arial"/>
                <a:cs typeface="Arial"/>
              </a:rPr>
              <a:t>swap</a:t>
            </a:r>
            <a:r>
              <a:rPr kumimoji="0" lang="en-US" altLang="en-US" sz="1800" b="0" i="0" u="none" strike="noStrike" cap="none" normalizeH="0" baseline="0" dirty="0">
                <a:ln>
                  <a:noFill/>
                </a:ln>
                <a:solidFill>
                  <a:schemeClr val="tx1"/>
                </a:solidFill>
                <a:effectLst/>
                <a:latin typeface="Arial"/>
                <a:cs typeface="Arial"/>
              </a:rPr>
              <a:t> them.</a:t>
            </a:r>
            <a:endParaRPr lang="en-US" altLang="en-US" sz="1800" b="0" i="0" u="none" strike="noStrike" cap="none" normalizeH="0" baseline="0" dirty="0">
              <a:ln>
                <a:noFill/>
              </a:ln>
              <a:solidFill>
                <a:schemeClr val="tx1"/>
              </a:solidFill>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a:cs typeface="Arial"/>
              </a:rPr>
              <a:t>Step 4: Continue this process for all elements in the list. After one complete pass through the list, the largest element will have "bubbled" to the end of the list.</a:t>
            </a:r>
            <a:endParaRPr lang="en-US" altLang="en-US" sz="1800" b="0" i="0" u="none" strike="noStrike" cap="none" normalizeH="0" baseline="0">
              <a:ln>
                <a:noFill/>
              </a:ln>
              <a:solidFill>
                <a:schemeClr val="tx1"/>
              </a:solidFill>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0" i="0" u="none" strike="noStrike" cap="none" normalizeH="0" baseline="0" dirty="0">
              <a:ln>
                <a:noFill/>
              </a:ln>
              <a:solidFill>
                <a:schemeClr val="tx1"/>
              </a:solidFill>
              <a:effectLst/>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a:cs typeface="Arial"/>
              </a:rPr>
              <a:t>Step 5: Repeat the process</a:t>
            </a:r>
            <a:r>
              <a:rPr kumimoji="0" lang="en-US" altLang="en-US" sz="1800" b="0" i="0" u="none" strike="noStrike" cap="none" normalizeH="0" baseline="0" dirty="0">
                <a:ln>
                  <a:noFill/>
                </a:ln>
                <a:solidFill>
                  <a:schemeClr val="tx1"/>
                </a:solidFill>
                <a:effectLst/>
                <a:latin typeface="Arial"/>
                <a:cs typeface="Arial"/>
              </a:rPr>
              <a:t> for the remaining elements, ignoring the last element (which is now sorted).</a:t>
            </a:r>
            <a:endParaRPr lang="en-US" altLang="en-US" sz="1800" b="0" i="0" u="none" strike="noStrike" cap="none" normalizeH="0" baseline="0" dirty="0">
              <a:ln>
                <a:noFill/>
              </a:ln>
              <a:solidFill>
                <a:schemeClr val="tx1"/>
              </a:solidFill>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a:cs typeface="Arial"/>
              </a:rPr>
              <a:t>Step 6:</a:t>
            </a:r>
            <a:r>
              <a:rPr kumimoji="0" lang="en-US" altLang="en-US" sz="1800" b="0" i="0" u="none" strike="noStrike" cap="none" normalizeH="0" baseline="0" dirty="0">
                <a:ln>
                  <a:noFill/>
                </a:ln>
                <a:solidFill>
                  <a:schemeClr val="tx1"/>
                </a:solidFill>
                <a:effectLst/>
                <a:latin typeface="Arial"/>
                <a:cs typeface="Arial"/>
              </a:rPr>
              <a:t>Continue until no more swaps are needed, indicating that the list is sorted</a:t>
            </a:r>
            <a:endParaRPr lang="en-US" altLang="en-US" sz="1800" b="0" i="0" u="none" strike="noStrike" cap="none" normalizeH="0" baseline="0">
              <a:ln>
                <a:noFill/>
              </a:ln>
              <a:solidFill>
                <a:schemeClr val="tx1"/>
              </a:solidFill>
              <a:effectLst/>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spc="-30" dirty="0"/>
              <a:t>Course Objective</a:t>
            </a:r>
            <a:r>
              <a:rPr spc="-30" dirty="0"/>
              <a:t> </a:t>
            </a:r>
            <a:r>
              <a:rPr dirty="0"/>
              <a:t>:</a:t>
            </a:r>
            <a:r>
              <a:rPr spc="-15" dirty="0"/>
              <a:t> </a:t>
            </a:r>
            <a:r>
              <a:rPr dirty="0"/>
              <a:t>Comparison</a:t>
            </a:r>
            <a:r>
              <a:rPr spc="-15" dirty="0"/>
              <a:t> </a:t>
            </a:r>
            <a:r>
              <a:rPr dirty="0"/>
              <a:t>of</a:t>
            </a:r>
            <a:r>
              <a:rPr spc="-15" dirty="0"/>
              <a:t> </a:t>
            </a:r>
            <a:r>
              <a:rPr dirty="0"/>
              <a:t>Sorting</a:t>
            </a:r>
            <a:r>
              <a:rPr spc="-15" dirty="0"/>
              <a:t> </a:t>
            </a:r>
            <a:r>
              <a:rPr spc="-10" dirty="0"/>
              <a:t>Algorithm</a:t>
            </a:r>
          </a:p>
        </p:txBody>
      </p:sp>
      <p:sp>
        <p:nvSpPr>
          <p:cNvPr id="3" name="object 3"/>
          <p:cNvSpPr txBox="1"/>
          <p:nvPr/>
        </p:nvSpPr>
        <p:spPr>
          <a:xfrm>
            <a:off x="2930" y="1040423"/>
            <a:ext cx="8991600" cy="4562788"/>
          </a:xfrm>
          <a:prstGeom prst="rect">
            <a:avLst/>
          </a:prstGeom>
        </p:spPr>
        <p:txBody>
          <a:bodyPr vert="horz" wrap="square" lIns="0" tIns="53340" rIns="0" bIns="0" rtlCol="0" anchor="t">
            <a:spAutoFit/>
          </a:bodyPr>
          <a:lstStyle/>
          <a:p>
            <a:pPr marL="379095" indent="-366395">
              <a:spcBef>
                <a:spcPts val="420"/>
              </a:spcBef>
              <a:buChar char="●"/>
              <a:tabLst>
                <a:tab pos="379095" algn="l"/>
              </a:tabLst>
            </a:pPr>
            <a:r>
              <a:rPr sz="1800" dirty="0">
                <a:solidFill>
                  <a:srgbClr val="595959"/>
                </a:solidFill>
                <a:latin typeface="Arial MT"/>
                <a:cs typeface="Arial MT"/>
              </a:rPr>
              <a:t>Algorithm</a:t>
            </a:r>
            <a:r>
              <a:rPr sz="1800" spc="-10" dirty="0">
                <a:solidFill>
                  <a:srgbClr val="595959"/>
                </a:solidFill>
                <a:latin typeface="Arial MT"/>
                <a:cs typeface="Arial MT"/>
              </a:rPr>
              <a:t> </a:t>
            </a:r>
            <a:r>
              <a:rPr sz="1800" dirty="0">
                <a:solidFill>
                  <a:srgbClr val="595959"/>
                </a:solidFill>
                <a:latin typeface="Arial MT"/>
                <a:cs typeface="Arial MT"/>
              </a:rPr>
              <a:t>used</a:t>
            </a:r>
            <a:r>
              <a:rPr sz="1800" spc="-10" dirty="0">
                <a:solidFill>
                  <a:srgbClr val="595959"/>
                </a:solidFill>
                <a:latin typeface="Arial MT"/>
                <a:cs typeface="Arial MT"/>
              </a:rPr>
              <a:t> </a:t>
            </a:r>
            <a:r>
              <a:rPr sz="1800" dirty="0">
                <a:solidFill>
                  <a:srgbClr val="595959"/>
                </a:solidFill>
                <a:latin typeface="Arial MT"/>
                <a:cs typeface="Arial MT"/>
              </a:rPr>
              <a:t>for</a:t>
            </a:r>
            <a:r>
              <a:rPr sz="1800" spc="-10" dirty="0">
                <a:solidFill>
                  <a:srgbClr val="595959"/>
                </a:solidFill>
                <a:latin typeface="Arial MT"/>
                <a:cs typeface="Arial MT"/>
              </a:rPr>
              <a:t> comparison:</a:t>
            </a:r>
            <a:r>
              <a:rPr lang="en-US" spc="-10" dirty="0">
                <a:solidFill>
                  <a:srgbClr val="595959"/>
                </a:solidFill>
                <a:latin typeface="Arial MT"/>
                <a:cs typeface="Arial MT"/>
              </a:rPr>
              <a:t> </a:t>
            </a:r>
            <a:r>
              <a:rPr lang="en-US" sz="1800" spc="-10" dirty="0">
                <a:solidFill>
                  <a:srgbClr val="595959"/>
                </a:solidFill>
                <a:latin typeface="Arial MT"/>
                <a:cs typeface="Arial MT"/>
              </a:rPr>
              <a:t>Quick Sort</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a:t>
            </a:r>
            <a:r>
              <a:rPr lang="en-US" sz="1800" spc="-10" dirty="0">
                <a:solidFill>
                  <a:srgbClr val="595959"/>
                </a:solidFill>
                <a:latin typeface="Arial MT"/>
                <a:cs typeface="Arial MT"/>
              </a:rPr>
              <a:t>m: </a:t>
            </a:r>
          </a:p>
          <a:p>
            <a:pPr marL="12700">
              <a:spcBef>
                <a:spcPts val="325"/>
              </a:spcBef>
            </a:pPr>
            <a:endParaRPr lang="en-US" spc="-10" dirty="0">
              <a:solidFill>
                <a:srgbClr val="595959"/>
              </a:solidFill>
              <a:latin typeface="Arial MT"/>
              <a:cs typeface="Arial MT"/>
            </a:endParaRPr>
          </a:p>
          <a:p>
            <a:pPr>
              <a:buFont typeface="Arial,Sans-Serif" panose="020B0604020202020204" pitchFamily="34" charset="0"/>
              <a:buChar char="•"/>
            </a:pPr>
            <a:r>
              <a:rPr lang="en-US" dirty="0">
                <a:solidFill>
                  <a:srgbClr val="595959"/>
                </a:solidFill>
                <a:latin typeface="Arial"/>
                <a:cs typeface="Arial"/>
              </a:rPr>
              <a:t>Step 1:</a:t>
            </a:r>
          </a:p>
          <a:p>
            <a:pPr>
              <a:buFont typeface="Arial,Sans-Serif" panose="020B0604020202020204" pitchFamily="34" charset="0"/>
              <a:buChar char="•"/>
            </a:pPr>
            <a:r>
              <a:rPr lang="en-US" b="1" dirty="0">
                <a:latin typeface="Calibri"/>
                <a:cs typeface="Calibri"/>
              </a:rPr>
              <a:t>Choose a pivot element</a:t>
            </a:r>
            <a:r>
              <a:rPr lang="en-US" dirty="0">
                <a:latin typeface="Calibri"/>
                <a:cs typeface="Calibri"/>
              </a:rPr>
              <a:t> from the array. There are many strategies for selecting the </a:t>
            </a:r>
            <a:r>
              <a:rPr lang="en-US" dirty="0" err="1">
                <a:latin typeface="Calibri"/>
                <a:cs typeface="Calibri"/>
              </a:rPr>
              <a:t>pivot:First</a:t>
            </a:r>
            <a:r>
              <a:rPr lang="en-US" dirty="0">
                <a:latin typeface="Calibri"/>
                <a:cs typeface="Calibri"/>
              </a:rPr>
              <a:t> </a:t>
            </a:r>
            <a:r>
              <a:rPr lang="en-US" dirty="0" err="1">
                <a:latin typeface="Calibri"/>
                <a:cs typeface="Calibri"/>
              </a:rPr>
              <a:t>element,Last</a:t>
            </a:r>
            <a:r>
              <a:rPr lang="en-US" dirty="0">
                <a:latin typeface="Calibri"/>
                <a:cs typeface="Calibri"/>
              </a:rPr>
              <a:t> </a:t>
            </a:r>
            <a:r>
              <a:rPr lang="en-US" dirty="0" err="1">
                <a:latin typeface="Calibri"/>
                <a:cs typeface="Calibri"/>
              </a:rPr>
              <a:t>element,Random</a:t>
            </a:r>
            <a:r>
              <a:rPr lang="en-US" dirty="0">
                <a:latin typeface="Calibri"/>
                <a:cs typeface="Calibri"/>
              </a:rPr>
              <a:t> </a:t>
            </a:r>
            <a:r>
              <a:rPr lang="en-US" dirty="0" err="1">
                <a:latin typeface="Calibri"/>
                <a:cs typeface="Calibri"/>
              </a:rPr>
              <a:t>Element,Median</a:t>
            </a:r>
            <a:r>
              <a:rPr lang="en-US" dirty="0">
                <a:latin typeface="Calibri"/>
                <a:cs typeface="Calibri"/>
              </a:rPr>
              <a:t> of the Array</a:t>
            </a:r>
          </a:p>
          <a:p>
            <a:pPr>
              <a:buFont typeface="Arial,Sans-Serif" panose="020B0604020202020204" pitchFamily="34" charset="0"/>
              <a:buChar char="•"/>
            </a:pPr>
            <a:endParaRPr lang="en-US" dirty="0">
              <a:latin typeface="Calibri"/>
              <a:cs typeface="Calibri"/>
            </a:endParaRPr>
          </a:p>
          <a:p>
            <a:pPr>
              <a:buFont typeface="Arial,Sans-Serif" panose="020B0604020202020204" pitchFamily="34" charset="0"/>
              <a:buChar char="•"/>
            </a:pPr>
            <a:r>
              <a:rPr lang="en-US" dirty="0">
                <a:latin typeface="Calibri"/>
                <a:cs typeface="Calibri"/>
              </a:rPr>
              <a:t>Step 2:</a:t>
            </a:r>
            <a:r>
              <a:rPr lang="en-US" b="1" dirty="0">
                <a:latin typeface="Calibri"/>
                <a:cs typeface="Calibri"/>
              </a:rPr>
              <a:t>Partition the array</a:t>
            </a:r>
            <a:r>
              <a:rPr lang="en-US" dirty="0">
                <a:latin typeface="Calibri"/>
                <a:cs typeface="Calibri"/>
              </a:rPr>
              <a:t> into two </a:t>
            </a:r>
            <a:r>
              <a:rPr lang="en-US" dirty="0" err="1">
                <a:latin typeface="Calibri"/>
                <a:cs typeface="Calibri"/>
              </a:rPr>
              <a:t>sub-arrays:One</a:t>
            </a:r>
            <a:r>
              <a:rPr lang="en-US" dirty="0">
                <a:latin typeface="Calibri"/>
                <a:cs typeface="Calibri"/>
              </a:rPr>
              <a:t> sub-array contains all elements smaller than the </a:t>
            </a:r>
            <a:r>
              <a:rPr lang="en-US" dirty="0" err="1">
                <a:latin typeface="Calibri"/>
                <a:cs typeface="Calibri"/>
              </a:rPr>
              <a:t>pivot.The</a:t>
            </a:r>
            <a:r>
              <a:rPr lang="en-US" dirty="0">
                <a:latin typeface="Calibri"/>
                <a:cs typeface="Calibri"/>
              </a:rPr>
              <a:t> other sub-array contains all elements greater than the pivot.</a:t>
            </a:r>
          </a:p>
          <a:p>
            <a:pPr>
              <a:buFont typeface="Arial,Sans-Serif" panose="020B0604020202020204" pitchFamily="34" charset="0"/>
              <a:buChar char="•"/>
            </a:pPr>
            <a:endParaRPr lang="en-US" dirty="0">
              <a:latin typeface="Calibri"/>
              <a:cs typeface="Calibri"/>
            </a:endParaRPr>
          </a:p>
          <a:p>
            <a:pPr>
              <a:buFont typeface="Arial,Sans-Serif" panose="020B0604020202020204" pitchFamily="34" charset="0"/>
              <a:buChar char="•"/>
            </a:pPr>
            <a:r>
              <a:rPr lang="en-US" dirty="0">
                <a:latin typeface="Calibri"/>
                <a:cs typeface="Calibri"/>
              </a:rPr>
              <a:t>Step 3:</a:t>
            </a:r>
            <a:r>
              <a:rPr lang="en-US" b="1" dirty="0">
                <a:latin typeface="Calibri"/>
                <a:cs typeface="Calibri"/>
              </a:rPr>
              <a:t>Recursively apply the same process</a:t>
            </a:r>
            <a:r>
              <a:rPr lang="en-US" dirty="0">
                <a:latin typeface="Calibri"/>
                <a:cs typeface="Calibri"/>
              </a:rPr>
              <a:t> to the two sub-arrays (i.e., quick sort the left and right partitions).</a:t>
            </a:r>
          </a:p>
          <a:p>
            <a:pPr>
              <a:buFont typeface="Arial,Sans-Serif" panose="020B0604020202020204" pitchFamily="34" charset="0"/>
              <a:buChar char="•"/>
            </a:pPr>
            <a:endParaRPr lang="en-US" dirty="0">
              <a:latin typeface="Calibri"/>
              <a:cs typeface="Calibri"/>
            </a:endParaRPr>
          </a:p>
          <a:p>
            <a:pPr>
              <a:buFont typeface="Arial,Sans-Serif" panose="020B0604020202020204" pitchFamily="34" charset="0"/>
              <a:buChar char="•"/>
            </a:pPr>
            <a:r>
              <a:rPr lang="en-US" dirty="0">
                <a:latin typeface="Calibri"/>
                <a:cs typeface="Calibri"/>
              </a:rPr>
              <a:t>Step 4:The base case of the recursion is when the sub-array has fewer than two elements, in which case it is already sorted.</a:t>
            </a:r>
          </a:p>
          <a:p>
            <a:pPr>
              <a:buFont typeface="Arial" panose="020B0604020202020204" pitchFamily="34" charset="0"/>
              <a:buChar char="•"/>
            </a:pPr>
            <a:endParaRPr lang="en-US" b="1" dirty="0"/>
          </a:p>
        </p:txBody>
      </p:sp>
      <p:sp>
        <p:nvSpPr>
          <p:cNvPr id="4" name="Rectangle 1">
            <a:extLst>
              <a:ext uri="{FF2B5EF4-FFF2-40B4-BE49-F238E27FC236}">
                <a16:creationId xmlns:a16="http://schemas.microsoft.com/office/drawing/2014/main" id="{14D2EA96-45CD-EBC6-113C-D7B853BF523F}"/>
              </a:ext>
            </a:extLst>
          </p:cNvPr>
          <p:cNvSpPr>
            <a:spLocks noChangeArrowheads="1"/>
          </p:cNvSpPr>
          <p:nvPr/>
        </p:nvSpPr>
        <p:spPr bwMode="auto">
          <a:xfrm>
            <a:off x="-144676" y="1830265"/>
            <a:ext cx="90963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019" y="698549"/>
            <a:ext cx="8374549" cy="784830"/>
          </a:xfrm>
          <a:prstGeom prst="rect">
            <a:avLst/>
          </a:prstGeom>
        </p:spPr>
        <p:txBody>
          <a:bodyPr vert="horz" wrap="square" lIns="0" tIns="15240" rIns="0" bIns="0" rtlCol="0" anchor="t">
            <a:spAutoFit/>
          </a:bodyPr>
          <a:lstStyle/>
          <a:p>
            <a:pPr marL="12700">
              <a:spcBef>
                <a:spcPts val="120"/>
              </a:spcBef>
            </a:pPr>
            <a:r>
              <a:rPr lang="en-US" dirty="0"/>
              <a:t>Course Objective Setting</a:t>
            </a:r>
            <a:r>
              <a:rPr dirty="0"/>
              <a:t>:</a:t>
            </a:r>
            <a:r>
              <a:rPr spc="-10" dirty="0"/>
              <a:t> </a:t>
            </a:r>
            <a:r>
              <a:rPr dirty="0"/>
              <a:t>Time</a:t>
            </a:r>
            <a:r>
              <a:rPr spc="-5" dirty="0"/>
              <a:t> </a:t>
            </a:r>
            <a:r>
              <a:rPr dirty="0"/>
              <a:t>Complexity</a:t>
            </a:r>
            <a:r>
              <a:rPr spc="-10" dirty="0"/>
              <a:t> </a:t>
            </a:r>
            <a:r>
              <a:rPr dirty="0"/>
              <a:t>of</a:t>
            </a:r>
            <a:r>
              <a:rPr spc="-10" dirty="0"/>
              <a:t> </a:t>
            </a:r>
            <a:r>
              <a:rPr dirty="0"/>
              <a:t>Sorting</a:t>
            </a:r>
            <a:r>
              <a:rPr spc="-5" dirty="0"/>
              <a:t> </a:t>
            </a:r>
            <a:r>
              <a:rPr spc="-10" dirty="0"/>
              <a:t>Algorithm</a:t>
            </a:r>
          </a:p>
        </p:txBody>
      </p:sp>
      <p:graphicFrame>
        <p:nvGraphicFramePr>
          <p:cNvPr id="3" name="object 3"/>
          <p:cNvGraphicFramePr>
            <a:graphicFrameLocks noGrp="1"/>
          </p:cNvGraphicFramePr>
          <p:nvPr>
            <p:extLst>
              <p:ext uri="{D42A27DB-BD31-4B8C-83A1-F6EECF244321}">
                <p14:modId xmlns:p14="http://schemas.microsoft.com/office/powerpoint/2010/main" val="1042624481"/>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spc="-10" dirty="0">
                          <a:latin typeface="Arial"/>
                          <a:cs typeface="Arial"/>
                        </a:rPr>
                        <a:t>C</a:t>
                      </a:r>
                      <a:r>
                        <a:rPr lang="en-US" sz="1500" b="1" spc="-10" dirty="0">
                          <a:latin typeface="Arial"/>
                          <a:cs typeface="Arial"/>
                        </a:rPr>
                        <a:t>omplexity of</a:t>
                      </a:r>
                      <a:r>
                        <a:rPr sz="1500" b="1" spc="-35" dirty="0">
                          <a:latin typeface="Arial"/>
                          <a:cs typeface="Arial"/>
                        </a:rPr>
                        <a:t> </a:t>
                      </a:r>
                      <a:r>
                        <a:rPr sz="1500" b="1" spc="-10" dirty="0">
                          <a:latin typeface="Arial"/>
                          <a:cs typeface="Arial"/>
                        </a:rPr>
                        <a:t>Algorithm</a:t>
                      </a:r>
                      <a:endParaRPr sz="1500" dirty="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     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Bubble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O(n^2)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     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Quick sort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O(</a:t>
                      </a:r>
                      <a:r>
                        <a:rPr lang="en-US" sz="2000" dirty="0" err="1">
                          <a:latin typeface="Times New Roman"/>
                          <a:cs typeface="Times New Roman"/>
                        </a:rPr>
                        <a:t>nlogn</a:t>
                      </a:r>
                      <a:r>
                        <a:rPr lang="en-US" sz="2000" dirty="0">
                          <a:latin typeface="Times New Roman"/>
                          <a:cs typeface="Times New Roman"/>
                        </a:rPr>
                        <a:t>)</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spc="-10" dirty="0"/>
              <a:t>Course Objective</a:t>
            </a:r>
            <a:r>
              <a:rPr spc="-10" dirty="0"/>
              <a:t> </a:t>
            </a:r>
            <a:r>
              <a:rPr dirty="0"/>
              <a:t>:</a:t>
            </a:r>
            <a:r>
              <a:rPr spc="-10" dirty="0"/>
              <a:t> </a:t>
            </a:r>
            <a:r>
              <a:rPr dirty="0"/>
              <a:t>Searching</a:t>
            </a:r>
            <a:r>
              <a:rPr spc="-10" dirty="0"/>
              <a:t> </a:t>
            </a:r>
            <a:r>
              <a:rPr dirty="0"/>
              <a:t>Algorithm</a:t>
            </a:r>
            <a:r>
              <a:rPr spc="-10" dirty="0"/>
              <a:t> </a:t>
            </a:r>
            <a:r>
              <a:rPr spc="-20" dirty="0"/>
              <a:t>used</a:t>
            </a:r>
          </a:p>
        </p:txBody>
      </p:sp>
      <p:sp>
        <p:nvSpPr>
          <p:cNvPr id="3" name="object 3"/>
          <p:cNvSpPr txBox="1"/>
          <p:nvPr/>
        </p:nvSpPr>
        <p:spPr>
          <a:xfrm>
            <a:off x="399965" y="1242760"/>
            <a:ext cx="8440151" cy="1915909"/>
          </a:xfrm>
          <a:prstGeom prst="rect">
            <a:avLst/>
          </a:prstGeom>
        </p:spPr>
        <p:txBody>
          <a:bodyPr vert="horz" wrap="square" lIns="0" tIns="53340" rIns="0" bIns="0" rtlCol="0" anchor="t">
            <a:spAutoFit/>
          </a:bodyPr>
          <a:lstStyle/>
          <a:p>
            <a:pPr marL="379095" indent="-366395">
              <a:lnSpc>
                <a:spcPct val="100000"/>
              </a:lnSpc>
              <a:spcBef>
                <a:spcPts val="420"/>
              </a:spcBef>
              <a:buChar char="●"/>
              <a:tabLst>
                <a:tab pos="379095" algn="l"/>
              </a:tabLst>
            </a:pPr>
            <a:r>
              <a:rPr sz="1800" dirty="0">
                <a:solidFill>
                  <a:srgbClr val="595959"/>
                </a:solidFill>
                <a:latin typeface="Arial MT"/>
                <a:cs typeface="Arial MT"/>
              </a:rPr>
              <a:t>Algorithm</a:t>
            </a:r>
            <a:r>
              <a:rPr sz="1800" spc="-5" dirty="0">
                <a:solidFill>
                  <a:srgbClr val="595959"/>
                </a:solidFill>
                <a:latin typeface="Arial MT"/>
                <a:cs typeface="Arial MT"/>
              </a:rPr>
              <a:t> </a:t>
            </a:r>
            <a:r>
              <a:rPr sz="1800" spc="-10" dirty="0">
                <a:solidFill>
                  <a:srgbClr val="595959"/>
                </a:solidFill>
                <a:latin typeface="Arial MT"/>
                <a:cs typeface="Arial MT"/>
              </a:rPr>
              <a:t>Name:</a:t>
            </a:r>
            <a:r>
              <a:rPr lang="en-US" sz="1800" spc="-10" dirty="0">
                <a:solidFill>
                  <a:srgbClr val="595959"/>
                </a:solidFill>
                <a:latin typeface="Arial MT"/>
                <a:cs typeface="Arial MT"/>
              </a:rPr>
              <a:t> Linear Search </a:t>
            </a:r>
            <a:endParaRPr sz="1800" dirty="0">
              <a:latin typeface="Arial MT"/>
              <a:cs typeface="Arial MT"/>
            </a:endParaRPr>
          </a:p>
          <a:p>
            <a:pPr marL="379095" indent="-366395">
              <a:lnSpc>
                <a:spcPct val="100000"/>
              </a:lnSpc>
              <a:spcBef>
                <a:spcPts val="325"/>
              </a:spcBef>
              <a:buChar char="●"/>
              <a:tabLst>
                <a:tab pos="379095" algn="l"/>
              </a:tabLst>
            </a:pPr>
            <a:r>
              <a:rPr sz="1800" spc="-10" dirty="0">
                <a:solidFill>
                  <a:srgbClr val="595959"/>
                </a:solidFill>
                <a:latin typeface="Arial MT"/>
                <a:cs typeface="Arial MT"/>
              </a:rPr>
              <a:t>Algorithm:</a:t>
            </a:r>
            <a:endParaRPr lang="en-US" sz="1800" spc="-10" dirty="0">
              <a:solidFill>
                <a:srgbClr val="595959"/>
              </a:solidFill>
              <a:latin typeface="Arial MT"/>
              <a:cs typeface="Arial MT"/>
            </a:endParaRPr>
          </a:p>
          <a:p>
            <a:pPr marL="12700">
              <a:lnSpc>
                <a:spcPct val="100000"/>
              </a:lnSpc>
              <a:spcBef>
                <a:spcPts val="325"/>
              </a:spcBef>
              <a:tabLst>
                <a:tab pos="379095" algn="l"/>
              </a:tabLst>
            </a:pPr>
            <a:endParaRPr lang="en-US" sz="1400" spc="-50" dirty="0">
              <a:solidFill>
                <a:srgbClr val="595959"/>
              </a:solidFill>
              <a:latin typeface="Arial MT"/>
              <a:cs typeface="Arial MT"/>
            </a:endParaRPr>
          </a:p>
          <a:p>
            <a:pPr marL="499745" lvl="1">
              <a:lnSpc>
                <a:spcPct val="100000"/>
              </a:lnSpc>
              <a:spcBef>
                <a:spcPts val="340"/>
              </a:spcBef>
              <a:tabLst>
                <a:tab pos="836294" algn="l"/>
              </a:tabLst>
            </a:pPr>
            <a:endParaRPr lang="en-US" sz="1400" spc="-50" dirty="0">
              <a:solidFill>
                <a:srgbClr val="595959"/>
              </a:solidFill>
              <a:latin typeface="Arial MT"/>
              <a:cs typeface="Arial MT"/>
            </a:endParaRPr>
          </a:p>
          <a:p>
            <a:pPr marL="835660" lvl="1" indent="-335915">
              <a:lnSpc>
                <a:spcPct val="100000"/>
              </a:lnSpc>
              <a:spcBef>
                <a:spcPts val="340"/>
              </a:spcBef>
              <a:buChar char="○"/>
              <a:tabLst>
                <a:tab pos="836294" algn="l"/>
              </a:tabLst>
            </a:pPr>
            <a:endParaRPr lang="en-US" sz="1400" spc="-50" dirty="0">
              <a:solidFill>
                <a:srgbClr val="595959"/>
              </a:solidFill>
              <a:latin typeface="Arial MT"/>
              <a:cs typeface="Arial MT"/>
            </a:endParaRPr>
          </a:p>
          <a:p>
            <a:pPr marL="835660" lvl="1" indent="-335915">
              <a:lnSpc>
                <a:spcPct val="100000"/>
              </a:lnSpc>
              <a:spcBef>
                <a:spcPts val="340"/>
              </a:spcBef>
              <a:buChar char="○"/>
              <a:tabLst>
                <a:tab pos="836294" algn="l"/>
              </a:tabLst>
            </a:pPr>
            <a:endParaRPr lang="en-US" sz="1400" spc="-50" dirty="0">
              <a:solidFill>
                <a:srgbClr val="595959"/>
              </a:solidFill>
              <a:latin typeface="Arial MT"/>
              <a:cs typeface="Arial MT"/>
            </a:endParaRPr>
          </a:p>
          <a:p>
            <a:pPr marL="835660" lvl="1" indent="-335915">
              <a:lnSpc>
                <a:spcPct val="100000"/>
              </a:lnSpc>
              <a:spcBef>
                <a:spcPts val="340"/>
              </a:spcBef>
              <a:buChar char="○"/>
              <a:tabLst>
                <a:tab pos="836294" algn="l"/>
              </a:tabLst>
            </a:pPr>
            <a:endParaRPr sz="1400" dirty="0">
              <a:latin typeface="Arial MT"/>
              <a:cs typeface="Arial MT"/>
            </a:endParaRPr>
          </a:p>
        </p:txBody>
      </p:sp>
      <p:sp>
        <p:nvSpPr>
          <p:cNvPr id="4" name="Rectangle 1">
            <a:extLst>
              <a:ext uri="{FF2B5EF4-FFF2-40B4-BE49-F238E27FC236}">
                <a16:creationId xmlns:a16="http://schemas.microsoft.com/office/drawing/2014/main" id="{8956116B-BD43-BB95-6BCF-757CEC023D03}"/>
              </a:ext>
            </a:extLst>
          </p:cNvPr>
          <p:cNvSpPr>
            <a:spLocks noChangeArrowheads="1"/>
          </p:cNvSpPr>
          <p:nvPr/>
        </p:nvSpPr>
        <p:spPr bwMode="auto">
          <a:xfrm>
            <a:off x="542719" y="1947937"/>
            <a:ext cx="829739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rtl="0" eaLnBrk="0" fontAlgn="base" hangingPunct="0">
              <a:buFontTx/>
              <a:buChar char="•"/>
            </a:pPr>
            <a:r>
              <a:rPr lang="en-US" altLang="en-US" sz="1400" b="1" dirty="0">
                <a:solidFill>
                  <a:schemeClr val="tx1"/>
                </a:solidFill>
                <a:latin typeface="Arial"/>
                <a:cs typeface="Arial"/>
              </a:rPr>
              <a:t> Step 1:</a:t>
            </a:r>
            <a:endParaRPr lang="en-US" sz="1400" b="1" dirty="0">
              <a:solidFill>
                <a:schemeClr val="tx1"/>
              </a:solidFill>
            </a:endParaRPr>
          </a:p>
          <a:p>
            <a:pPr algn="l"/>
            <a:r>
              <a:rPr lang="en-US" sz="1400" b="1" dirty="0">
                <a:solidFill>
                  <a:schemeClr val="tx1"/>
                </a:solidFill>
              </a:rPr>
              <a:t>    Start at the Beginning</a:t>
            </a:r>
            <a:r>
              <a:rPr lang="en-US" sz="1400" dirty="0">
                <a:solidFill>
                  <a:schemeClr val="tx1"/>
                </a:solidFill>
              </a:rPr>
              <a:t>: Begin with the first element of the array or list.</a:t>
            </a:r>
          </a:p>
          <a:p>
            <a:pPr algn="l">
              <a:spcBef>
                <a:spcPct val="0"/>
              </a:spcBef>
              <a:spcAft>
                <a:spcPct val="0"/>
              </a:spcAft>
              <a:buFontTx/>
              <a:buChar char="•"/>
            </a:pPr>
            <a:r>
              <a:rPr lang="en-US" sz="1400" b="1" dirty="0">
                <a:solidFill>
                  <a:schemeClr val="tx1"/>
                </a:solidFill>
              </a:rPr>
              <a:t>Step 2: </a:t>
            </a:r>
          </a:p>
          <a:p>
            <a:pPr algn="l">
              <a:spcBef>
                <a:spcPct val="0"/>
              </a:spcBef>
              <a:spcAft>
                <a:spcPct val="0"/>
              </a:spcAft>
            </a:pPr>
            <a:r>
              <a:rPr lang="en-US" sz="1400" b="1" dirty="0">
                <a:solidFill>
                  <a:schemeClr val="tx1"/>
                </a:solidFill>
              </a:rPr>
              <a:t>  Compare Each Element</a:t>
            </a:r>
            <a:r>
              <a:rPr lang="en-US" sz="1400" dirty="0">
                <a:solidFill>
                  <a:schemeClr val="tx1"/>
                </a:solidFill>
              </a:rPr>
              <a:t>: Check if the current element matches the target value you’re looking for.</a:t>
            </a:r>
          </a:p>
          <a:p>
            <a:pPr algn="l">
              <a:spcBef>
                <a:spcPct val="0"/>
              </a:spcBef>
              <a:spcAft>
                <a:spcPct val="0"/>
              </a:spcAft>
              <a:buChar char="•"/>
            </a:pPr>
            <a:r>
              <a:rPr lang="en-US" sz="1400" b="1" dirty="0">
                <a:solidFill>
                  <a:schemeClr val="tx1"/>
                </a:solidFill>
              </a:rPr>
              <a:t> Step 3:</a:t>
            </a:r>
          </a:p>
          <a:p>
            <a:pPr algn="l">
              <a:spcBef>
                <a:spcPct val="0"/>
              </a:spcBef>
              <a:spcAft>
                <a:spcPct val="0"/>
              </a:spcAft>
            </a:pPr>
            <a:r>
              <a:rPr lang="en-US" sz="1400" b="1" dirty="0">
                <a:solidFill>
                  <a:schemeClr val="tx1"/>
                </a:solidFill>
              </a:rPr>
              <a:t>   Return Index if Found</a:t>
            </a:r>
            <a:r>
              <a:rPr lang="en-US" sz="1400" dirty="0">
                <a:solidFill>
                  <a:schemeClr val="tx1"/>
                </a:solidFill>
              </a:rPr>
              <a:t>: If a match is found, return the current index, indicating the position of the target element.</a:t>
            </a:r>
            <a:endParaRPr lang="en-US" sz="1400" b="1" dirty="0">
              <a:solidFill>
                <a:schemeClr val="tx1"/>
              </a:solidFill>
            </a:endParaRPr>
          </a:p>
          <a:p>
            <a:pPr algn="l">
              <a:spcBef>
                <a:spcPct val="0"/>
              </a:spcBef>
              <a:spcAft>
                <a:spcPct val="0"/>
              </a:spcAft>
              <a:buFontTx/>
              <a:buChar char="•"/>
            </a:pPr>
            <a:r>
              <a:rPr lang="en-US" sz="1400" b="1" dirty="0">
                <a:solidFill>
                  <a:schemeClr val="tx1"/>
                </a:solidFill>
              </a:rPr>
              <a:t>Step 4:</a:t>
            </a:r>
          </a:p>
          <a:p>
            <a:pPr algn="l">
              <a:spcBef>
                <a:spcPct val="0"/>
              </a:spcBef>
              <a:spcAft>
                <a:spcPct val="0"/>
              </a:spcAft>
            </a:pPr>
            <a:r>
              <a:rPr lang="en-US" sz="1400" b="1" dirty="0">
                <a:solidFill>
                  <a:schemeClr val="tx1"/>
                </a:solidFill>
              </a:rPr>
              <a:t>   Continue if Not Found</a:t>
            </a:r>
            <a:r>
              <a:rPr lang="en-US" sz="1400" dirty="0">
                <a:solidFill>
                  <a:schemeClr val="tx1"/>
                </a:solidFill>
              </a:rPr>
              <a:t>: If the current element does not match, move to the next element and repeat the process.</a:t>
            </a:r>
          </a:p>
          <a:p>
            <a:pPr algn="l">
              <a:spcBef>
                <a:spcPct val="0"/>
              </a:spcBef>
              <a:spcAft>
                <a:spcPct val="0"/>
              </a:spcAft>
              <a:buFontTx/>
              <a:buChar char="•"/>
            </a:pPr>
            <a:r>
              <a:rPr lang="en-US" sz="1400" b="1" dirty="0">
                <a:solidFill>
                  <a:schemeClr val="tx1"/>
                </a:solidFill>
              </a:rPr>
              <a:t>Step 5:</a:t>
            </a:r>
          </a:p>
          <a:p>
            <a:pPr algn="l">
              <a:spcBef>
                <a:spcPct val="0"/>
              </a:spcBef>
              <a:spcAft>
                <a:spcPct val="0"/>
              </a:spcAft>
            </a:pPr>
            <a:r>
              <a:rPr lang="en-US" sz="1400" b="1" dirty="0">
                <a:solidFill>
                  <a:schemeClr val="tx1"/>
                </a:solidFill>
              </a:rPr>
              <a:t>   End if Not Found</a:t>
            </a:r>
            <a:r>
              <a:rPr lang="en-US" sz="1400" dirty="0">
                <a:solidFill>
                  <a:schemeClr val="tx1"/>
                </a:solidFill>
              </a:rPr>
              <a:t>: If the target is not found after checking all elements, return -1 (or an indicator that the target is absent from the array).</a:t>
            </a:r>
          </a:p>
          <a:p>
            <a:pPr marL="0" marR="0" lvl="0" indent="0" algn="l" defTabSz="91440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p:txBody>
      </p:sp>
      <p:sp>
        <p:nvSpPr>
          <p:cNvPr id="7" name="Rectangle 4">
            <a:extLst>
              <a:ext uri="{FF2B5EF4-FFF2-40B4-BE49-F238E27FC236}">
                <a16:creationId xmlns:a16="http://schemas.microsoft.com/office/drawing/2014/main" id="{BEA5CF86-AAF8-FD67-8FE6-06AB99459034}"/>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dirty="0"/>
              <a:t>Course Objective</a:t>
            </a:r>
            <a:r>
              <a:rPr dirty="0"/>
              <a:t>:</a:t>
            </a:r>
            <a:r>
              <a:rPr spc="-20" dirty="0"/>
              <a:t> </a:t>
            </a:r>
            <a:r>
              <a:rPr dirty="0"/>
              <a:t>Comparison</a:t>
            </a:r>
            <a:r>
              <a:rPr spc="-15" dirty="0"/>
              <a:t> </a:t>
            </a:r>
            <a:r>
              <a:rPr dirty="0"/>
              <a:t>of</a:t>
            </a:r>
            <a:r>
              <a:rPr spc="-20" dirty="0"/>
              <a:t> </a:t>
            </a:r>
            <a:r>
              <a:rPr dirty="0"/>
              <a:t>Searching</a:t>
            </a:r>
            <a:r>
              <a:rPr spc="-15" dirty="0"/>
              <a:t> </a:t>
            </a:r>
            <a:r>
              <a:rPr spc="-10" dirty="0"/>
              <a:t>Algorithm</a:t>
            </a:r>
          </a:p>
        </p:txBody>
      </p:sp>
      <p:sp>
        <p:nvSpPr>
          <p:cNvPr id="3" name="object 3"/>
          <p:cNvSpPr txBox="1"/>
          <p:nvPr/>
        </p:nvSpPr>
        <p:spPr>
          <a:xfrm>
            <a:off x="483653" y="1040737"/>
            <a:ext cx="5679776" cy="646331"/>
          </a:xfrm>
          <a:prstGeom prst="rect">
            <a:avLst/>
          </a:prstGeom>
        </p:spPr>
        <p:txBody>
          <a:bodyPr vert="horz" wrap="square" lIns="0" tIns="53340" rIns="0" bIns="0" rtlCol="0" anchor="t">
            <a:spAutoFit/>
          </a:bodyPr>
          <a:lstStyle/>
          <a:p>
            <a:pPr marL="379095" indent="-366395">
              <a:spcBef>
                <a:spcPts val="420"/>
              </a:spcBef>
              <a:buChar char="●"/>
              <a:tabLst>
                <a:tab pos="379095" algn="l"/>
              </a:tabLst>
            </a:pPr>
            <a:r>
              <a:rPr sz="1800" dirty="0">
                <a:solidFill>
                  <a:srgbClr val="595959"/>
                </a:solidFill>
                <a:latin typeface="Arial MT"/>
                <a:cs typeface="Arial MT"/>
              </a:rPr>
              <a:t>Algorithm</a:t>
            </a:r>
            <a:r>
              <a:rPr sz="1800" spc="-10" dirty="0">
                <a:solidFill>
                  <a:srgbClr val="595959"/>
                </a:solidFill>
                <a:latin typeface="Arial MT"/>
                <a:cs typeface="Arial MT"/>
              </a:rPr>
              <a:t> </a:t>
            </a:r>
            <a:r>
              <a:rPr sz="1800" dirty="0">
                <a:solidFill>
                  <a:srgbClr val="595959"/>
                </a:solidFill>
                <a:latin typeface="Arial MT"/>
                <a:cs typeface="Arial MT"/>
              </a:rPr>
              <a:t>used</a:t>
            </a:r>
            <a:r>
              <a:rPr sz="1800" spc="-10" dirty="0">
                <a:solidFill>
                  <a:srgbClr val="595959"/>
                </a:solidFill>
                <a:latin typeface="Arial MT"/>
                <a:cs typeface="Arial MT"/>
              </a:rPr>
              <a:t> </a:t>
            </a:r>
            <a:r>
              <a:rPr sz="1800" dirty="0">
                <a:solidFill>
                  <a:srgbClr val="595959"/>
                </a:solidFill>
                <a:latin typeface="Arial MT"/>
                <a:cs typeface="Arial MT"/>
              </a:rPr>
              <a:t>for</a:t>
            </a:r>
            <a:r>
              <a:rPr sz="1800" spc="-10" dirty="0">
                <a:solidFill>
                  <a:srgbClr val="595959"/>
                </a:solidFill>
                <a:latin typeface="Arial MT"/>
                <a:cs typeface="Arial MT"/>
              </a:rPr>
              <a:t> comparison:</a:t>
            </a:r>
            <a:r>
              <a:rPr lang="en-US" spc="-10" dirty="0">
                <a:solidFill>
                  <a:srgbClr val="595959"/>
                </a:solidFill>
                <a:latin typeface="Arial MT"/>
                <a:cs typeface="Arial MT"/>
              </a:rPr>
              <a:t> Binary Search</a:t>
            </a:r>
            <a:endParaRPr sz="1800" dirty="0">
              <a:latin typeface="Arial MT"/>
              <a:cs typeface="Arial MT"/>
            </a:endParaRPr>
          </a:p>
          <a:p>
            <a:pPr marL="379095" indent="-366395">
              <a:lnSpc>
                <a:spcPct val="100000"/>
              </a:lnSpc>
              <a:spcBef>
                <a:spcPts val="325"/>
              </a:spcBef>
              <a:buChar char="●"/>
              <a:tabLst>
                <a:tab pos="379095" algn="l"/>
              </a:tabLst>
            </a:pPr>
            <a:r>
              <a:rPr lang="en-US" spc="-10" dirty="0">
                <a:solidFill>
                  <a:srgbClr val="595959"/>
                </a:solidFill>
                <a:latin typeface="Arial MT"/>
                <a:cs typeface="Arial MT"/>
              </a:rPr>
              <a:t>Algorithm:</a:t>
            </a:r>
          </a:p>
        </p:txBody>
      </p:sp>
      <p:sp>
        <p:nvSpPr>
          <p:cNvPr id="4" name="TextBox 3">
            <a:extLst>
              <a:ext uri="{FF2B5EF4-FFF2-40B4-BE49-F238E27FC236}">
                <a16:creationId xmlns:a16="http://schemas.microsoft.com/office/drawing/2014/main" id="{FDACF086-71A0-B774-53E5-33115678FD91}"/>
              </a:ext>
            </a:extLst>
          </p:cNvPr>
          <p:cNvSpPr txBox="1"/>
          <p:nvPr/>
        </p:nvSpPr>
        <p:spPr>
          <a:xfrm>
            <a:off x="487224" y="1827042"/>
            <a:ext cx="8169534"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a:buChar char="•"/>
            </a:pPr>
            <a:r>
              <a:rPr lang="en-US" sz="1200" b="1">
                <a:solidFill>
                  <a:srgbClr val="000000"/>
                </a:solidFill>
              </a:rPr>
              <a:t> Step 1:</a:t>
            </a:r>
            <a:endParaRPr lang="en-US" sz="1200"/>
          </a:p>
          <a:p>
            <a:pPr algn="l"/>
            <a:r>
              <a:rPr lang="en-US" sz="1200" b="1" dirty="0">
                <a:solidFill>
                  <a:srgbClr val="000000"/>
                </a:solidFill>
              </a:rPr>
              <a:t>   Start with Sorted Data</a:t>
            </a:r>
            <a:r>
              <a:rPr lang="en-US" sz="1200" dirty="0">
                <a:solidFill>
                  <a:srgbClr val="000000"/>
                </a:solidFill>
              </a:rPr>
              <a:t>: Ensure the array or list is sorted. Binary search only works on ordered data.</a:t>
            </a:r>
            <a:endParaRPr lang="en-US" sz="1200"/>
          </a:p>
          <a:p>
            <a:pPr algn="l">
              <a:buFont typeface="Arial"/>
              <a:buChar char="•"/>
            </a:pPr>
            <a:r>
              <a:rPr lang="en-US" sz="1200" b="1">
                <a:solidFill>
                  <a:srgbClr val="000000"/>
                </a:solidFill>
              </a:rPr>
              <a:t>Step 2:</a:t>
            </a:r>
            <a:endParaRPr lang="en-US" sz="1200" dirty="0">
              <a:solidFill>
                <a:srgbClr val="000000"/>
              </a:solidFill>
            </a:endParaRPr>
          </a:p>
          <a:p>
            <a:pPr algn="l"/>
            <a:r>
              <a:rPr lang="en-US" sz="1200" b="1" dirty="0">
                <a:solidFill>
                  <a:srgbClr val="000000"/>
                </a:solidFill>
              </a:rPr>
              <a:t>   Set Initial Bounds</a:t>
            </a:r>
            <a:r>
              <a:rPr lang="en-US" sz="1200" dirty="0">
                <a:solidFill>
                  <a:srgbClr val="000000"/>
                </a:solidFill>
              </a:rPr>
              <a:t>: Define two pointers: </a:t>
            </a:r>
            <a:r>
              <a:rPr lang="en-US" sz="1200" dirty="0">
                <a:solidFill>
                  <a:srgbClr val="000000"/>
                </a:solidFill>
                <a:latin typeface="Consolas"/>
              </a:rPr>
              <a:t>low</a:t>
            </a:r>
            <a:r>
              <a:rPr lang="en-US" sz="1200" dirty="0">
                <a:solidFill>
                  <a:srgbClr val="000000"/>
                </a:solidFill>
              </a:rPr>
              <a:t> at the beginning of the list and </a:t>
            </a:r>
            <a:r>
              <a:rPr lang="en-US" sz="1200" dirty="0">
                <a:solidFill>
                  <a:srgbClr val="000000"/>
                </a:solidFill>
                <a:latin typeface="Consolas"/>
              </a:rPr>
              <a:t>high</a:t>
            </a:r>
            <a:r>
              <a:rPr lang="en-US" sz="1200" dirty="0">
                <a:solidFill>
                  <a:srgbClr val="000000"/>
                </a:solidFill>
              </a:rPr>
              <a:t> at the end.</a:t>
            </a:r>
            <a:endParaRPr lang="en-US" sz="1200"/>
          </a:p>
          <a:p>
            <a:pPr algn="l">
              <a:buFont typeface="Arial"/>
              <a:buChar char="•"/>
            </a:pPr>
            <a:r>
              <a:rPr lang="en-US" sz="1200" b="1" dirty="0">
                <a:solidFill>
                  <a:srgbClr val="000000"/>
                </a:solidFill>
              </a:rPr>
              <a:t>Step 3:</a:t>
            </a:r>
            <a:endParaRPr lang="en-US" sz="1200" dirty="0">
              <a:solidFill>
                <a:srgbClr val="000000"/>
              </a:solidFill>
            </a:endParaRPr>
          </a:p>
          <a:p>
            <a:pPr algn="l"/>
            <a:r>
              <a:rPr lang="en-US" sz="1200" b="1" dirty="0">
                <a:solidFill>
                  <a:srgbClr val="000000"/>
                </a:solidFill>
              </a:rPr>
              <a:t>   Find the Middle Element</a:t>
            </a:r>
            <a:r>
              <a:rPr lang="en-US" sz="1200" dirty="0">
                <a:solidFill>
                  <a:srgbClr val="000000"/>
                </a:solidFill>
              </a:rPr>
              <a:t>: Calculate the middle index, </a:t>
            </a:r>
            <a:r>
              <a:rPr lang="en-US" sz="1200" dirty="0">
                <a:solidFill>
                  <a:srgbClr val="000000"/>
                </a:solidFill>
                <a:latin typeface="Consolas"/>
              </a:rPr>
              <a:t>mid = (low + high) / 2</a:t>
            </a:r>
            <a:r>
              <a:rPr lang="en-US" sz="1200" dirty="0">
                <a:solidFill>
                  <a:srgbClr val="000000"/>
                </a:solidFill>
              </a:rPr>
              <a:t>, and compare the middle element with the target value.</a:t>
            </a:r>
            <a:endParaRPr lang="en-US" sz="1200"/>
          </a:p>
          <a:p>
            <a:pPr algn="l">
              <a:buFont typeface="Arial"/>
              <a:buChar char="•"/>
            </a:pPr>
            <a:r>
              <a:rPr lang="en-US" sz="1200" b="1" dirty="0">
                <a:solidFill>
                  <a:srgbClr val="000000"/>
                </a:solidFill>
              </a:rPr>
              <a:t>Step 4:</a:t>
            </a:r>
            <a:endParaRPr lang="en-US" sz="1200" dirty="0">
              <a:solidFill>
                <a:srgbClr val="000000"/>
              </a:solidFill>
            </a:endParaRPr>
          </a:p>
          <a:p>
            <a:pPr algn="l"/>
            <a:r>
              <a:rPr lang="en-US" sz="1200" b="1" dirty="0">
                <a:solidFill>
                  <a:srgbClr val="000000"/>
                </a:solidFill>
              </a:rPr>
              <a:t>  Check for a Match</a:t>
            </a:r>
            <a:r>
              <a:rPr lang="en-US" sz="1200" dirty="0">
                <a:solidFill>
                  <a:srgbClr val="000000"/>
                </a:solidFill>
              </a:rPr>
              <a:t>:</a:t>
            </a:r>
            <a:endParaRPr lang="en-US" sz="1200"/>
          </a:p>
          <a:p>
            <a:pPr algn="l">
              <a:buFont typeface="Arial"/>
              <a:buChar char="•"/>
            </a:pPr>
            <a:r>
              <a:rPr lang="en-US" sz="1200"/>
              <a:t>If the middle element is the target, return </a:t>
            </a:r>
            <a:r>
              <a:rPr lang="en-US" sz="1200">
                <a:latin typeface="Consolas"/>
              </a:rPr>
              <a:t>mid</a:t>
            </a:r>
            <a:r>
              <a:rPr lang="en-US" sz="1200"/>
              <a:t> as the index where the target was found.</a:t>
            </a:r>
          </a:p>
          <a:p>
            <a:pPr algn="l">
              <a:buFont typeface="Arial"/>
              <a:buChar char="•"/>
            </a:pPr>
            <a:r>
              <a:rPr lang="en-US" sz="1200"/>
              <a:t>If the middle element is less than the target, set </a:t>
            </a:r>
            <a:r>
              <a:rPr lang="en-US" sz="1200">
                <a:latin typeface="Consolas"/>
              </a:rPr>
              <a:t>low</a:t>
            </a:r>
            <a:r>
              <a:rPr lang="en-US" sz="1200"/>
              <a:t> to </a:t>
            </a:r>
            <a:r>
              <a:rPr lang="en-US" sz="1200">
                <a:latin typeface="Consolas"/>
              </a:rPr>
              <a:t>mid + 1</a:t>
            </a:r>
            <a:r>
              <a:rPr lang="en-US" sz="1200"/>
              <a:t> (search in the right half).</a:t>
            </a:r>
          </a:p>
          <a:p>
            <a:pPr algn="l">
              <a:buFont typeface="Arial"/>
              <a:buChar char="•"/>
            </a:pPr>
            <a:r>
              <a:rPr lang="en-US" sz="1200"/>
              <a:t>If the middle element is greater than the target, set </a:t>
            </a:r>
            <a:r>
              <a:rPr lang="en-US" sz="1200">
                <a:latin typeface="Consolas"/>
              </a:rPr>
              <a:t>high</a:t>
            </a:r>
            <a:r>
              <a:rPr lang="en-US" sz="1200"/>
              <a:t> to </a:t>
            </a:r>
            <a:r>
              <a:rPr lang="en-US" sz="1200">
                <a:latin typeface="Consolas"/>
              </a:rPr>
              <a:t>mid - 1</a:t>
            </a:r>
            <a:r>
              <a:rPr lang="en-US" sz="1200"/>
              <a:t> (search in the left half).</a:t>
            </a:r>
          </a:p>
          <a:p>
            <a:pPr algn="l">
              <a:buFont typeface="Arial"/>
              <a:buChar char="•"/>
            </a:pPr>
            <a:r>
              <a:rPr lang="en-US" sz="1200" b="1">
                <a:solidFill>
                  <a:srgbClr val="000000"/>
                </a:solidFill>
              </a:rPr>
              <a:t>Step 5:</a:t>
            </a:r>
            <a:endParaRPr lang="en-US" sz="1200" dirty="0">
              <a:solidFill>
                <a:srgbClr val="000000"/>
              </a:solidFill>
            </a:endParaRPr>
          </a:p>
          <a:p>
            <a:pPr algn="l"/>
            <a:r>
              <a:rPr lang="en-US" sz="1200" b="1" dirty="0">
                <a:solidFill>
                  <a:srgbClr val="000000"/>
                </a:solidFill>
              </a:rPr>
              <a:t>  Repeat</a:t>
            </a:r>
            <a:r>
              <a:rPr lang="en-US" sz="1200" dirty="0">
                <a:solidFill>
                  <a:srgbClr val="000000"/>
                </a:solidFill>
              </a:rPr>
              <a:t>: Repeat steps 3–4, adjusting the </a:t>
            </a:r>
            <a:r>
              <a:rPr lang="en-US" sz="1200" dirty="0">
                <a:solidFill>
                  <a:srgbClr val="000000"/>
                </a:solidFill>
                <a:latin typeface="Consolas"/>
              </a:rPr>
              <a:t>low</a:t>
            </a:r>
            <a:r>
              <a:rPr lang="en-US" sz="1200" dirty="0">
                <a:solidFill>
                  <a:srgbClr val="000000"/>
                </a:solidFill>
              </a:rPr>
              <a:t> and </a:t>
            </a:r>
            <a:r>
              <a:rPr lang="en-US" sz="1200" dirty="0">
                <a:solidFill>
                  <a:srgbClr val="000000"/>
                </a:solidFill>
                <a:latin typeface="Consolas"/>
              </a:rPr>
              <a:t>high</a:t>
            </a:r>
            <a:r>
              <a:rPr lang="en-US" sz="1200" dirty="0">
                <a:solidFill>
                  <a:srgbClr val="000000"/>
                </a:solidFill>
              </a:rPr>
              <a:t> bounds, until the target is found or </a:t>
            </a:r>
            <a:r>
              <a:rPr lang="en-US" sz="1200" dirty="0">
                <a:solidFill>
                  <a:srgbClr val="000000"/>
                </a:solidFill>
                <a:latin typeface="Consolas"/>
              </a:rPr>
              <a:t>low</a:t>
            </a:r>
            <a:r>
              <a:rPr lang="en-US" sz="1200" dirty="0">
                <a:solidFill>
                  <a:srgbClr val="000000"/>
                </a:solidFill>
              </a:rPr>
              <a:t> exceeds </a:t>
            </a:r>
            <a:r>
              <a:rPr lang="en-US" sz="1200" dirty="0">
                <a:solidFill>
                  <a:srgbClr val="000000"/>
                </a:solidFill>
                <a:latin typeface="Consolas"/>
              </a:rPr>
              <a:t>high</a:t>
            </a:r>
            <a:r>
              <a:rPr lang="en-US" sz="1200" dirty="0">
                <a:solidFill>
                  <a:srgbClr val="000000"/>
                </a:solidFill>
              </a:rPr>
              <a:t>, meaning the target is not in the list.</a:t>
            </a:r>
            <a:endParaRPr lang="en-US" sz="1200"/>
          </a:p>
          <a:p>
            <a:pPr algn="l">
              <a:buFont typeface="Arial"/>
              <a:buChar char="•"/>
            </a:pPr>
            <a:r>
              <a:rPr lang="en-US" sz="1200" b="1">
                <a:solidFill>
                  <a:srgbClr val="000000"/>
                </a:solidFill>
              </a:rPr>
              <a:t>Step 6: </a:t>
            </a:r>
            <a:endParaRPr lang="en-US" sz="1200" dirty="0">
              <a:solidFill>
                <a:srgbClr val="000000"/>
              </a:solidFill>
            </a:endParaRPr>
          </a:p>
          <a:p>
            <a:pPr algn="l"/>
            <a:r>
              <a:rPr lang="en-US" sz="1200" b="1" dirty="0">
                <a:solidFill>
                  <a:srgbClr val="000000"/>
                </a:solidFill>
              </a:rPr>
              <a:t>  Return Not Found</a:t>
            </a:r>
            <a:r>
              <a:rPr lang="en-US" sz="1200" dirty="0">
                <a:solidFill>
                  <a:srgbClr val="000000"/>
                </a:solidFill>
              </a:rPr>
              <a:t>: If the target is not found, return -1 or another indicator that the target isn’t present.</a:t>
            </a:r>
            <a:endParaRPr lang="en-US" sz="1200"/>
          </a:p>
          <a:p>
            <a:pPr marL="285750" indent="-285750" algn="l">
              <a:buFont typeface="Arial"/>
              <a:buChar char="•"/>
            </a:pPr>
            <a:endParaRPr lang="en-US"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University</a:t>
            </a:r>
            <a:r>
              <a:rPr spc="-10" dirty="0"/>
              <a:t> </a:t>
            </a:r>
            <a:r>
              <a:rPr dirty="0"/>
              <a:t>:</a:t>
            </a:r>
            <a:r>
              <a:rPr spc="-10" dirty="0"/>
              <a:t> </a:t>
            </a:r>
            <a:r>
              <a:rPr dirty="0"/>
              <a:t>Time</a:t>
            </a:r>
            <a:r>
              <a:rPr spc="-10" dirty="0"/>
              <a:t> </a:t>
            </a:r>
            <a:r>
              <a:rPr dirty="0"/>
              <a:t>Complexity</a:t>
            </a:r>
            <a:r>
              <a:rPr spc="-10" dirty="0"/>
              <a:t> </a:t>
            </a:r>
            <a:r>
              <a:rPr dirty="0"/>
              <a:t>of</a:t>
            </a:r>
            <a:r>
              <a:rPr spc="-10" dirty="0"/>
              <a:t> </a:t>
            </a:r>
            <a:r>
              <a:rPr dirty="0"/>
              <a:t>Searching</a:t>
            </a:r>
            <a:r>
              <a:rPr spc="-10" dirty="0"/>
              <a:t> Algorithm</a:t>
            </a:r>
          </a:p>
        </p:txBody>
      </p:sp>
      <p:graphicFrame>
        <p:nvGraphicFramePr>
          <p:cNvPr id="3" name="object 3"/>
          <p:cNvGraphicFramePr>
            <a:graphicFrameLocks noGrp="1"/>
          </p:cNvGraphicFramePr>
          <p:nvPr>
            <p:extLst>
              <p:ext uri="{D42A27DB-BD31-4B8C-83A1-F6EECF244321}">
                <p14:modId xmlns:p14="http://schemas.microsoft.com/office/powerpoint/2010/main" val="3056123891"/>
              </p:ext>
            </p:extLst>
          </p:nvPr>
        </p:nvGraphicFramePr>
        <p:xfrm>
          <a:off x="595037" y="1701562"/>
          <a:ext cx="7548245" cy="1524634"/>
        </p:xfrm>
        <a:graphic>
          <a:graphicData uri="http://schemas.openxmlformats.org/drawingml/2006/table">
            <a:tbl>
              <a:tblPr firstRow="1" bandRow="1">
                <a:tableStyleId>{2D5ABB26-0587-4C30-8999-92F81FD0307C}</a:tableStyleId>
              </a:tblPr>
              <a:tblGrid>
                <a:gridCol w="1275080">
                  <a:extLst>
                    <a:ext uri="{9D8B030D-6E8A-4147-A177-3AD203B41FA5}">
                      <a16:colId xmlns:a16="http://schemas.microsoft.com/office/drawing/2014/main" val="20000"/>
                    </a:ext>
                  </a:extLst>
                </a:gridCol>
                <a:gridCol w="2255520">
                  <a:extLst>
                    <a:ext uri="{9D8B030D-6E8A-4147-A177-3AD203B41FA5}">
                      <a16:colId xmlns:a16="http://schemas.microsoft.com/office/drawing/2014/main" val="20001"/>
                    </a:ext>
                  </a:extLst>
                </a:gridCol>
                <a:gridCol w="4017645">
                  <a:extLst>
                    <a:ext uri="{9D8B030D-6E8A-4147-A177-3AD203B41FA5}">
                      <a16:colId xmlns:a16="http://schemas.microsoft.com/office/drawing/2014/main" val="20002"/>
                    </a:ext>
                  </a:extLst>
                </a:gridCol>
              </a:tblGrid>
              <a:tr h="521334">
                <a:tc>
                  <a:txBody>
                    <a:bodyPr/>
                    <a:lstStyle/>
                    <a:p>
                      <a:pPr marL="85725">
                        <a:lnSpc>
                          <a:spcPct val="100000"/>
                        </a:lnSpc>
                        <a:spcBef>
                          <a:spcPts val="615"/>
                        </a:spcBef>
                      </a:pPr>
                      <a:r>
                        <a:rPr sz="1500" b="1" spc="-10" dirty="0">
                          <a:latin typeface="Arial"/>
                          <a:cs typeface="Arial"/>
                        </a:rPr>
                        <a:t>Sl.No</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b="1" dirty="0">
                          <a:latin typeface="Arial"/>
                          <a:cs typeface="Arial"/>
                        </a:rPr>
                        <a:t>Algorithm</a:t>
                      </a:r>
                      <a:r>
                        <a:rPr sz="1500" b="1" spc="-45" dirty="0">
                          <a:latin typeface="Arial"/>
                          <a:cs typeface="Arial"/>
                        </a:rPr>
                        <a:t> </a:t>
                      </a:r>
                      <a:r>
                        <a:rPr sz="1500" b="1" spc="-20" dirty="0">
                          <a:latin typeface="Arial"/>
                          <a:cs typeface="Arial"/>
                        </a:rPr>
                        <a:t>Name</a:t>
                      </a:r>
                      <a:endParaRPr sz="1500">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lang="en-US" sz="1500" b="1" spc="-10" dirty="0">
                          <a:latin typeface="Arial"/>
                          <a:cs typeface="Arial"/>
                        </a:rPr>
                        <a:t>Complexity of Algorithm</a:t>
                      </a:r>
                      <a:endParaRPr sz="1500" dirty="0" err="1">
                        <a:latin typeface="Arial"/>
                        <a:cs typeface="Arial"/>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501650">
                <a:tc>
                  <a:txBody>
                    <a:bodyPr/>
                    <a:lstStyle/>
                    <a:p>
                      <a:pPr>
                        <a:lnSpc>
                          <a:spcPct val="100000"/>
                        </a:lnSpc>
                      </a:pPr>
                      <a:r>
                        <a:rPr lang="en-US" sz="2000" dirty="0">
                          <a:latin typeface="Times New Roman"/>
                          <a:cs typeface="Times New Roman"/>
                        </a:rPr>
                        <a:t>       1)</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Linear Search</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a:t>
                      </a:r>
                      <a:r>
                        <a:rPr lang="en-US" sz="2800" dirty="0">
                          <a:latin typeface="Times New Roman"/>
                          <a:cs typeface="Times New Roman"/>
                        </a:rPr>
                        <a:t>     O(n)</a:t>
                      </a:r>
                      <a:endParaRPr sz="2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501650">
                <a:tc>
                  <a:txBody>
                    <a:bodyPr/>
                    <a:lstStyle/>
                    <a:p>
                      <a:pPr>
                        <a:lnSpc>
                          <a:spcPct val="100000"/>
                        </a:lnSpc>
                      </a:pPr>
                      <a:r>
                        <a:rPr lang="en-US" sz="2000" dirty="0">
                          <a:latin typeface="Times New Roman"/>
                          <a:cs typeface="Times New Roman"/>
                        </a:rPr>
                        <a:t>       2)</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Binary Search</a:t>
                      </a:r>
                      <a:endParaRPr sz="20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US" sz="2000" dirty="0">
                          <a:latin typeface="Times New Roman"/>
                          <a:cs typeface="Times New Roman"/>
                        </a:rPr>
                        <a:t>                   </a:t>
                      </a:r>
                      <a:r>
                        <a:rPr lang="en-US" sz="2800" dirty="0">
                          <a:latin typeface="Times New Roman"/>
                          <a:cs typeface="Times New Roman"/>
                        </a:rPr>
                        <a:t> O(log n)</a:t>
                      </a:r>
                      <a:endParaRPr sz="2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7CA8-76D5-86D7-CE22-2FADDB6E6602}"/>
              </a:ext>
            </a:extLst>
          </p:cNvPr>
          <p:cNvSpPr>
            <a:spLocks noGrp="1"/>
          </p:cNvSpPr>
          <p:nvPr>
            <p:ph type="title"/>
          </p:nvPr>
        </p:nvSpPr>
        <p:spPr>
          <a:xfrm>
            <a:off x="384725" y="505248"/>
            <a:ext cx="8374549" cy="307777"/>
          </a:xfrm>
        </p:spPr>
        <p:txBody>
          <a:bodyPr/>
          <a:lstStyle/>
          <a:p>
            <a:r>
              <a:rPr lang="en-US" sz="2000" dirty="0"/>
              <a:t>SOURCE CODE(Routine of </a:t>
            </a:r>
            <a:r>
              <a:rPr lang="en-US" sz="2000" dirty="0" err="1"/>
              <a:t>crud,searching</a:t>
            </a:r>
            <a:r>
              <a:rPr lang="en-US" sz="2000" dirty="0"/>
              <a:t> and sorting operations)</a:t>
            </a:r>
            <a:endParaRPr lang="en-IN" sz="2000" dirty="0"/>
          </a:p>
        </p:txBody>
      </p:sp>
      <p:sp>
        <p:nvSpPr>
          <p:cNvPr id="3" name="Text Placeholder 2">
            <a:extLst>
              <a:ext uri="{FF2B5EF4-FFF2-40B4-BE49-F238E27FC236}">
                <a16:creationId xmlns:a16="http://schemas.microsoft.com/office/drawing/2014/main" id="{0DB28194-4505-4560-5D3B-D4405FE1E4DD}"/>
              </a:ext>
            </a:extLst>
          </p:cNvPr>
          <p:cNvSpPr>
            <a:spLocks noGrp="1"/>
          </p:cNvSpPr>
          <p:nvPr>
            <p:ph type="body" idx="1"/>
          </p:nvPr>
        </p:nvSpPr>
        <p:spPr>
          <a:xfrm>
            <a:off x="457200" y="813025"/>
            <a:ext cx="7633334" cy="4120925"/>
          </a:xfrm>
        </p:spPr>
        <p:txBody>
          <a:bodyPr/>
          <a:lstStyle/>
          <a:p>
            <a:r>
              <a:rPr lang="en-IN" sz="1200" dirty="0"/>
              <a:t>#include &lt;</a:t>
            </a:r>
            <a:r>
              <a:rPr lang="en-IN" sz="1200" dirty="0" err="1"/>
              <a:t>stdio.h</a:t>
            </a:r>
            <a:r>
              <a:rPr lang="en-IN" sz="1200" dirty="0"/>
              <a:t>&gt;</a:t>
            </a:r>
          </a:p>
          <a:p>
            <a:r>
              <a:rPr lang="en-IN" sz="1200" dirty="0"/>
              <a:t>#include &lt;</a:t>
            </a:r>
            <a:r>
              <a:rPr lang="en-IN" sz="1200" dirty="0" err="1"/>
              <a:t>stdlib.h</a:t>
            </a:r>
            <a:r>
              <a:rPr lang="en-IN" sz="1200" dirty="0"/>
              <a:t>&gt;</a:t>
            </a:r>
          </a:p>
          <a:p>
            <a:r>
              <a:rPr lang="en-IN" sz="1200" dirty="0"/>
              <a:t>#include &lt;</a:t>
            </a:r>
            <a:r>
              <a:rPr lang="en-IN" sz="1200" dirty="0" err="1"/>
              <a:t>string.h</a:t>
            </a:r>
            <a:r>
              <a:rPr lang="en-IN" sz="1200" dirty="0"/>
              <a:t>&gt;</a:t>
            </a:r>
          </a:p>
          <a:p>
            <a:r>
              <a:rPr lang="en-IN" sz="1200" dirty="0"/>
              <a:t>#include &lt;</a:t>
            </a:r>
            <a:r>
              <a:rPr lang="en-IN" sz="1200" dirty="0" err="1"/>
              <a:t>stdbool.h</a:t>
            </a:r>
            <a:r>
              <a:rPr lang="en-IN" sz="1200" dirty="0"/>
              <a:t>&gt;</a:t>
            </a:r>
          </a:p>
          <a:p>
            <a:endParaRPr lang="en-IN" sz="1200" dirty="0"/>
          </a:p>
          <a:p>
            <a:r>
              <a:rPr lang="en-IN" sz="1200" dirty="0"/>
              <a:t>#define MAX_COURSE_ID 10</a:t>
            </a:r>
          </a:p>
          <a:p>
            <a:r>
              <a:rPr lang="en-IN" sz="1200" dirty="0"/>
              <a:t>#define MAX_COURSE_NAME 50</a:t>
            </a:r>
          </a:p>
          <a:p>
            <a:r>
              <a:rPr lang="en-IN" sz="1200" dirty="0"/>
              <a:t>#define MAX_OBJ_CODE 10</a:t>
            </a:r>
          </a:p>
          <a:p>
            <a:r>
              <a:rPr lang="en-IN" sz="1200" dirty="0"/>
              <a:t>#define MAX_OBJ_NO 10</a:t>
            </a:r>
          </a:p>
          <a:p>
            <a:r>
              <a:rPr lang="en-IN" sz="1200" dirty="0"/>
              <a:t>#define MAX_OBJ_DETAILS 100</a:t>
            </a:r>
          </a:p>
          <a:p>
            <a:r>
              <a:rPr lang="en-IN" sz="1200" dirty="0"/>
              <a:t>#define MAX_COURSES 100</a:t>
            </a:r>
          </a:p>
          <a:p>
            <a:r>
              <a:rPr lang="en-IN" sz="1200" dirty="0"/>
              <a:t>#define FILE_PATH "courses.txt"</a:t>
            </a:r>
          </a:p>
          <a:p>
            <a:endParaRPr lang="en-IN" sz="1200" dirty="0"/>
          </a:p>
          <a:p>
            <a:r>
              <a:rPr lang="en-IN" sz="1200" dirty="0"/>
              <a:t>typedef struct {</a:t>
            </a:r>
          </a:p>
          <a:p>
            <a:r>
              <a:rPr lang="en-IN" sz="1200" dirty="0"/>
              <a:t>    int id;</a:t>
            </a:r>
          </a:p>
          <a:p>
            <a:r>
              <a:rPr lang="en-IN" sz="1200" dirty="0"/>
              <a:t>    char </a:t>
            </a:r>
            <a:r>
              <a:rPr lang="en-IN" sz="1200" dirty="0" err="1"/>
              <a:t>cour_id</a:t>
            </a:r>
            <a:r>
              <a:rPr lang="en-IN" sz="1200" dirty="0"/>
              <a:t>[MAX_COURSE_ID];</a:t>
            </a:r>
          </a:p>
          <a:p>
            <a:r>
              <a:rPr lang="en-IN" sz="1200" dirty="0"/>
              <a:t>    char name[MAX_COURSE_NAME];</a:t>
            </a:r>
          </a:p>
          <a:p>
            <a:r>
              <a:rPr lang="en-IN" sz="1200" dirty="0"/>
              <a:t>    char </a:t>
            </a:r>
            <a:r>
              <a:rPr lang="en-IN" sz="1200" dirty="0" err="1"/>
              <a:t>cour_obj_code</a:t>
            </a:r>
            <a:r>
              <a:rPr lang="en-IN" sz="1200" dirty="0"/>
              <a:t>[MAX_OBJ_CODE];</a:t>
            </a:r>
          </a:p>
          <a:p>
            <a:r>
              <a:rPr lang="en-IN" sz="1200" dirty="0"/>
              <a:t>    char </a:t>
            </a:r>
            <a:r>
              <a:rPr lang="en-IN" sz="1200" dirty="0" err="1"/>
              <a:t>cour_obj_no</a:t>
            </a:r>
            <a:r>
              <a:rPr lang="en-IN" sz="1200" dirty="0"/>
              <a:t>[MAX_OBJ_NO];</a:t>
            </a:r>
          </a:p>
          <a:p>
            <a:r>
              <a:rPr lang="en-IN" sz="1200" dirty="0"/>
              <a:t>    char </a:t>
            </a:r>
            <a:r>
              <a:rPr lang="en-IN" sz="1200" dirty="0" err="1"/>
              <a:t>cour_obj_details</a:t>
            </a:r>
            <a:r>
              <a:rPr lang="en-IN" sz="1200" dirty="0"/>
              <a:t>[MAX_OBJ_DETAILS];</a:t>
            </a:r>
          </a:p>
          <a:p>
            <a:r>
              <a:rPr lang="en-IN" sz="1200" dirty="0"/>
              <a:t>} Course;</a:t>
            </a:r>
          </a:p>
          <a:p>
            <a:endParaRPr lang="en-IN" sz="1200" dirty="0"/>
          </a:p>
          <a:p>
            <a:r>
              <a:rPr lang="en-IN" sz="1200" dirty="0"/>
              <a:t> </a:t>
            </a:r>
          </a:p>
          <a:p>
            <a:endParaRPr lang="en-IN" dirty="0"/>
          </a:p>
        </p:txBody>
      </p:sp>
    </p:spTree>
    <p:extLst>
      <p:ext uri="{BB962C8B-B14F-4D97-AF65-F5344CB8AC3E}">
        <p14:creationId xmlns:p14="http://schemas.microsoft.com/office/powerpoint/2010/main" val="181737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AC8A-A400-E73F-572F-E27B870B60AB}"/>
              </a:ext>
            </a:extLst>
          </p:cNvPr>
          <p:cNvSpPr>
            <a:spLocks noGrp="1"/>
          </p:cNvSpPr>
          <p:nvPr>
            <p:ph type="title"/>
          </p:nvPr>
        </p:nvSpPr>
        <p:spPr>
          <a:xfrm>
            <a:off x="384725" y="742951"/>
            <a:ext cx="8374549" cy="4447371"/>
          </a:xfrm>
        </p:spPr>
        <p:txBody>
          <a:bodyPr/>
          <a:lstStyle/>
          <a:p>
            <a:r>
              <a:rPr lang="en-IN" dirty="0"/>
              <a:t>// Function prototypes</a:t>
            </a:r>
            <a:br>
              <a:rPr lang="en-IN" dirty="0"/>
            </a:br>
            <a:r>
              <a:rPr lang="en-IN" sz="1200" dirty="0"/>
              <a:t>void </a:t>
            </a:r>
            <a:r>
              <a:rPr lang="en-IN" sz="1200" dirty="0" err="1"/>
              <a:t>Dynamic_minds_course_objective_setting_create</a:t>
            </a:r>
            <a:r>
              <a:rPr lang="en-IN" sz="1200" dirty="0"/>
              <a:t>();</a:t>
            </a:r>
            <a:br>
              <a:rPr lang="en-IN" sz="1200" dirty="0"/>
            </a:br>
            <a:r>
              <a:rPr lang="en-IN" sz="1200" dirty="0"/>
              <a:t>void </a:t>
            </a:r>
            <a:r>
              <a:rPr lang="en-IN" sz="1200" dirty="0" err="1"/>
              <a:t>Dynamic_minds_course_objective_setting</a:t>
            </a:r>
            <a:r>
              <a:rPr lang="en-IN" sz="1200" dirty="0"/>
              <a:t>_ retrieve();</a:t>
            </a:r>
            <a:br>
              <a:rPr lang="en-IN" sz="1200" dirty="0"/>
            </a:br>
            <a:r>
              <a:rPr lang="en-IN" sz="1200" dirty="0"/>
              <a:t> void </a:t>
            </a:r>
            <a:r>
              <a:rPr lang="en-IN" sz="1200" dirty="0" err="1"/>
              <a:t>Dynamic_minds_course_objective_setting</a:t>
            </a:r>
            <a:r>
              <a:rPr lang="en-IN" sz="1200" dirty="0"/>
              <a:t>_ update();</a:t>
            </a:r>
            <a:br>
              <a:rPr lang="en-IN" sz="1200" dirty="0"/>
            </a:br>
            <a:r>
              <a:rPr lang="en-IN" sz="1200" dirty="0"/>
              <a:t>void </a:t>
            </a:r>
            <a:r>
              <a:rPr lang="en-IN" sz="1200" dirty="0" err="1"/>
              <a:t>Dynamic_minds_course_objective_setting_delete</a:t>
            </a:r>
            <a:r>
              <a:rPr lang="en-IN" sz="1200" dirty="0"/>
              <a:t>();</a:t>
            </a:r>
            <a:br>
              <a:rPr lang="en-IN" sz="1200" dirty="0"/>
            </a:br>
            <a:br>
              <a:rPr lang="en-IN" sz="1200" dirty="0"/>
            </a:br>
            <a:r>
              <a:rPr lang="en-IN" sz="1200" dirty="0"/>
              <a:t>int main() {</a:t>
            </a:r>
            <a:br>
              <a:rPr lang="en-IN" sz="1200" dirty="0"/>
            </a:br>
            <a:r>
              <a:rPr lang="en-IN" sz="1200" dirty="0"/>
              <a:t>    int choice;</a:t>
            </a:r>
            <a:br>
              <a:rPr lang="en-IN" sz="1200" dirty="0"/>
            </a:br>
            <a:br>
              <a:rPr lang="en-IN" sz="1200" dirty="0"/>
            </a:br>
            <a:r>
              <a:rPr lang="en-IN" sz="1200" dirty="0"/>
              <a:t>    do {</a:t>
            </a:r>
            <a:br>
              <a:rPr lang="en-IN" sz="1200" dirty="0"/>
            </a:br>
            <a:r>
              <a:rPr lang="en-IN" sz="1200" dirty="0"/>
              <a:t>        </a:t>
            </a:r>
            <a:r>
              <a:rPr lang="en-IN" sz="1200" dirty="0" err="1"/>
              <a:t>printf</a:t>
            </a:r>
            <a:r>
              <a:rPr lang="en-IN" sz="1200" dirty="0"/>
              <a:t>("\</a:t>
            </a:r>
            <a:r>
              <a:rPr lang="en-IN" sz="1200" dirty="0" err="1"/>
              <a:t>nCourse</a:t>
            </a:r>
            <a:r>
              <a:rPr lang="en-IN" sz="1200" dirty="0"/>
              <a:t> Management System\n");</a:t>
            </a:r>
            <a:br>
              <a:rPr lang="en-IN" sz="1200" dirty="0"/>
            </a:br>
            <a:r>
              <a:rPr lang="en-IN" sz="1200" dirty="0"/>
              <a:t>        </a:t>
            </a:r>
            <a:r>
              <a:rPr lang="en-IN" sz="1200" dirty="0" err="1"/>
              <a:t>printf</a:t>
            </a:r>
            <a:r>
              <a:rPr lang="en-IN" sz="1200" dirty="0"/>
              <a:t>("1. Create Course\n");</a:t>
            </a:r>
            <a:br>
              <a:rPr lang="en-IN" sz="1200" dirty="0"/>
            </a:br>
            <a:r>
              <a:rPr lang="en-IN" sz="1200" dirty="0"/>
              <a:t>        </a:t>
            </a:r>
            <a:r>
              <a:rPr lang="en-IN" sz="1200" dirty="0" err="1"/>
              <a:t>printf</a:t>
            </a:r>
            <a:r>
              <a:rPr lang="en-IN" sz="1200" dirty="0"/>
              <a:t>("2. Retrieve Courses\n");</a:t>
            </a:r>
            <a:br>
              <a:rPr lang="en-IN" sz="1200" dirty="0"/>
            </a:br>
            <a:r>
              <a:rPr lang="en-IN" sz="1200" dirty="0"/>
              <a:t>        </a:t>
            </a:r>
            <a:r>
              <a:rPr lang="en-IN" sz="1200" dirty="0" err="1"/>
              <a:t>printf</a:t>
            </a:r>
            <a:r>
              <a:rPr lang="en-IN" sz="1200" dirty="0"/>
              <a:t>("3. Update Course\n");</a:t>
            </a:r>
            <a:br>
              <a:rPr lang="en-IN" sz="1200" dirty="0"/>
            </a:br>
            <a:r>
              <a:rPr lang="en-IN" sz="1200" dirty="0"/>
              <a:t>        </a:t>
            </a:r>
            <a:r>
              <a:rPr lang="en-IN" sz="1200" dirty="0" err="1"/>
              <a:t>printf</a:t>
            </a:r>
            <a:r>
              <a:rPr lang="en-IN" sz="1200" dirty="0"/>
              <a:t>("4. Exit\n");</a:t>
            </a:r>
            <a:br>
              <a:rPr lang="en-IN" sz="1200" dirty="0"/>
            </a:br>
            <a:r>
              <a:rPr lang="en-IN" sz="1200" dirty="0"/>
              <a:t>        </a:t>
            </a:r>
            <a:r>
              <a:rPr lang="en-IN" sz="1200" dirty="0" err="1"/>
              <a:t>printf</a:t>
            </a:r>
            <a:r>
              <a:rPr lang="en-IN" sz="1200" dirty="0"/>
              <a:t>("Enter your choice: ");</a:t>
            </a:r>
            <a:br>
              <a:rPr lang="en-IN" sz="1200" dirty="0"/>
            </a:br>
            <a:r>
              <a:rPr lang="en-IN" sz="1200" dirty="0"/>
              <a:t>        </a:t>
            </a:r>
            <a:br>
              <a:rPr lang="en-IN" sz="1200" dirty="0"/>
            </a:br>
            <a:r>
              <a:rPr lang="en-IN" sz="1200" dirty="0"/>
              <a:t>        if (</a:t>
            </a:r>
            <a:r>
              <a:rPr lang="en-IN" sz="1200" dirty="0" err="1"/>
              <a:t>scanf</a:t>
            </a:r>
            <a:r>
              <a:rPr lang="en-IN" sz="1200" dirty="0"/>
              <a:t>("%d", &amp;choice) != 1) {</a:t>
            </a:r>
            <a:br>
              <a:rPr lang="en-IN" sz="1200" dirty="0"/>
            </a:br>
            <a:r>
              <a:rPr lang="en-IN" sz="1200" dirty="0"/>
              <a:t>            while (</a:t>
            </a:r>
            <a:r>
              <a:rPr lang="en-IN" sz="1200" dirty="0" err="1"/>
              <a:t>getchar</a:t>
            </a:r>
            <a:r>
              <a:rPr lang="en-IN" sz="1200" dirty="0"/>
              <a:t>() != '\n'); // Clear input buffer</a:t>
            </a:r>
            <a:br>
              <a:rPr lang="en-IN" sz="1200" dirty="0"/>
            </a:br>
            <a:r>
              <a:rPr lang="en-IN" sz="1200" dirty="0"/>
              <a:t>            </a:t>
            </a:r>
            <a:r>
              <a:rPr lang="en-IN" sz="1200" dirty="0" err="1"/>
              <a:t>printf</a:t>
            </a:r>
            <a:r>
              <a:rPr lang="en-IN" sz="1200" dirty="0"/>
              <a:t>("Invalid input. Please enter a number.\n");</a:t>
            </a:r>
            <a:br>
              <a:rPr lang="en-IN" sz="1200" dirty="0"/>
            </a:br>
            <a:r>
              <a:rPr lang="en-IN" sz="1200" dirty="0"/>
              <a:t>            continue;</a:t>
            </a:r>
            <a:br>
              <a:rPr lang="en-IN" sz="1200" dirty="0"/>
            </a:br>
            <a:r>
              <a:rPr lang="en-IN" sz="1200" dirty="0"/>
              <a:t>        } }</a:t>
            </a:r>
            <a:br>
              <a:rPr lang="en-IN" sz="1200" dirty="0"/>
            </a:br>
            <a:endParaRPr lang="en-IN" sz="1200" dirty="0"/>
          </a:p>
        </p:txBody>
      </p:sp>
    </p:spTree>
    <p:extLst>
      <p:ext uri="{BB962C8B-B14F-4D97-AF65-F5344CB8AC3E}">
        <p14:creationId xmlns:p14="http://schemas.microsoft.com/office/powerpoint/2010/main" val="1061811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D081-F08F-998B-666D-D183A322C4B3}"/>
              </a:ext>
            </a:extLst>
          </p:cNvPr>
          <p:cNvSpPr>
            <a:spLocks noGrp="1"/>
          </p:cNvSpPr>
          <p:nvPr>
            <p:ph type="title"/>
          </p:nvPr>
        </p:nvSpPr>
        <p:spPr>
          <a:xfrm>
            <a:off x="384725" y="505248"/>
            <a:ext cx="8374549" cy="4247317"/>
          </a:xfrm>
        </p:spPr>
        <p:txBody>
          <a:bodyPr/>
          <a:lstStyle/>
          <a:p>
            <a:r>
              <a:rPr lang="en-IN" sz="1200" dirty="0"/>
              <a:t>switch (choice) {</a:t>
            </a:r>
            <a:br>
              <a:rPr lang="en-IN" sz="1200" dirty="0"/>
            </a:br>
            <a:r>
              <a:rPr lang="en-IN" sz="1200" dirty="0"/>
              <a:t>            case 1:</a:t>
            </a:r>
            <a:br>
              <a:rPr lang="en-IN" sz="1200" dirty="0"/>
            </a:br>
            <a:r>
              <a:rPr lang="en-IN" sz="1200" dirty="0"/>
              <a:t>                </a:t>
            </a:r>
            <a:r>
              <a:rPr lang="en-IN" sz="1200" dirty="0" err="1"/>
              <a:t>Dynamic_minds_course_objective_setting_create</a:t>
            </a:r>
            <a:r>
              <a:rPr lang="en-IN" sz="1200" dirty="0"/>
              <a:t>();</a:t>
            </a:r>
            <a:br>
              <a:rPr lang="en-IN" sz="1200" dirty="0"/>
            </a:br>
            <a:r>
              <a:rPr lang="en-IN" sz="1200" dirty="0"/>
              <a:t>                break;</a:t>
            </a:r>
            <a:br>
              <a:rPr lang="en-IN" sz="1200" dirty="0"/>
            </a:br>
            <a:r>
              <a:rPr lang="en-IN" sz="1200" dirty="0"/>
              <a:t>            case 2:</a:t>
            </a:r>
            <a:br>
              <a:rPr lang="en-IN" sz="1200" dirty="0"/>
            </a:br>
            <a:r>
              <a:rPr lang="en-IN" sz="1200" dirty="0"/>
              <a:t>                </a:t>
            </a:r>
            <a:r>
              <a:rPr lang="en-IN" sz="1200" dirty="0" err="1"/>
              <a:t>Dynamic_minds_course_objective_setting_retrieve</a:t>
            </a:r>
            <a:r>
              <a:rPr lang="en-IN" sz="1200" dirty="0"/>
              <a:t>();</a:t>
            </a:r>
            <a:br>
              <a:rPr lang="en-IN" sz="1200" dirty="0"/>
            </a:br>
            <a:r>
              <a:rPr lang="en-IN" sz="1200" dirty="0"/>
              <a:t>                break;</a:t>
            </a:r>
            <a:br>
              <a:rPr lang="en-IN" sz="1200" dirty="0"/>
            </a:br>
            <a:r>
              <a:rPr lang="en-IN" sz="1200" dirty="0"/>
              <a:t>            case 3:</a:t>
            </a:r>
            <a:br>
              <a:rPr lang="en-IN" sz="1200" dirty="0"/>
            </a:br>
            <a:r>
              <a:rPr lang="en-IN" sz="1200" dirty="0"/>
              <a:t>                </a:t>
            </a:r>
            <a:r>
              <a:rPr lang="en-IN" sz="1200" dirty="0" err="1"/>
              <a:t>Dynamic_minds_course_objective_setting_update</a:t>
            </a:r>
            <a:r>
              <a:rPr lang="en-IN" sz="1200" dirty="0"/>
              <a:t>();</a:t>
            </a:r>
            <a:br>
              <a:rPr lang="en-IN" sz="1200" dirty="0"/>
            </a:br>
            <a:r>
              <a:rPr lang="en-IN" sz="1200" dirty="0"/>
              <a:t>                break;</a:t>
            </a:r>
            <a:br>
              <a:rPr lang="en-IN" sz="1200" dirty="0"/>
            </a:br>
            <a:r>
              <a:rPr lang="en-IN" sz="1200" dirty="0"/>
              <a:t>            case 4:</a:t>
            </a:r>
            <a:br>
              <a:rPr lang="en-IN" sz="1200" dirty="0"/>
            </a:br>
            <a:r>
              <a:rPr lang="en-IN" sz="1200" dirty="0"/>
              <a:t>                </a:t>
            </a:r>
            <a:r>
              <a:rPr lang="en-IN" sz="1200" dirty="0" err="1"/>
              <a:t>Dynamic_minds_course_objective_setting_delete</a:t>
            </a:r>
            <a:r>
              <a:rPr lang="en-IN" sz="1200" dirty="0"/>
              <a:t>();</a:t>
            </a:r>
            <a:br>
              <a:rPr lang="en-IN" sz="1200" dirty="0"/>
            </a:br>
            <a:r>
              <a:rPr lang="en-IN" sz="1200" dirty="0"/>
              <a:t>                break;</a:t>
            </a:r>
            <a:br>
              <a:rPr lang="en-IN" sz="1200" dirty="0"/>
            </a:br>
            <a:r>
              <a:rPr lang="en-IN" sz="1200" dirty="0"/>
              <a:t>            case 5:</a:t>
            </a:r>
            <a:br>
              <a:rPr lang="en-IN" sz="1200" dirty="0"/>
            </a:br>
            <a:r>
              <a:rPr lang="en-IN" sz="1200" dirty="0"/>
              <a:t>                </a:t>
            </a:r>
            <a:r>
              <a:rPr lang="en-IN" sz="1200" dirty="0" err="1"/>
              <a:t>printf</a:t>
            </a:r>
            <a:r>
              <a:rPr lang="en-IN" sz="1200" dirty="0"/>
              <a:t>("Exiting program.\n");</a:t>
            </a:r>
            <a:br>
              <a:rPr lang="en-IN" sz="1200" dirty="0"/>
            </a:br>
            <a:r>
              <a:rPr lang="en-IN" sz="1200" dirty="0"/>
              <a:t>                break;</a:t>
            </a:r>
            <a:br>
              <a:rPr lang="en-IN" sz="1200" dirty="0"/>
            </a:br>
            <a:r>
              <a:rPr lang="en-IN" sz="1200" dirty="0"/>
              <a:t>            default:</a:t>
            </a:r>
            <a:br>
              <a:rPr lang="en-IN" sz="1200" dirty="0"/>
            </a:br>
            <a:r>
              <a:rPr lang="en-IN" sz="1200" dirty="0"/>
              <a:t>                </a:t>
            </a:r>
            <a:r>
              <a:rPr lang="en-IN" sz="1200" dirty="0" err="1"/>
              <a:t>printf</a:t>
            </a:r>
            <a:r>
              <a:rPr lang="en-IN" sz="1200" dirty="0"/>
              <a:t>("Invalid choice. Please try again.\n");</a:t>
            </a:r>
            <a:br>
              <a:rPr lang="en-IN" sz="1200" dirty="0"/>
            </a:br>
            <a:r>
              <a:rPr lang="en-IN" sz="1200" dirty="0"/>
              <a:t>        }</a:t>
            </a:r>
            <a:br>
              <a:rPr lang="en-IN" sz="1200" dirty="0"/>
            </a:br>
            <a:r>
              <a:rPr lang="en-IN" sz="1200" dirty="0"/>
              <a:t>    } while (choice != 5);</a:t>
            </a:r>
            <a:br>
              <a:rPr lang="en-IN" sz="1200" dirty="0"/>
            </a:br>
            <a:br>
              <a:rPr lang="en-IN" sz="1200" dirty="0"/>
            </a:br>
            <a:r>
              <a:rPr lang="en-IN" sz="1200" dirty="0"/>
              <a:t>    return 0;</a:t>
            </a:r>
            <a:br>
              <a:rPr lang="en-IN" sz="1200" dirty="0"/>
            </a:br>
            <a:r>
              <a:rPr lang="en-IN" sz="1200" dirty="0"/>
              <a:t>}</a:t>
            </a:r>
          </a:p>
        </p:txBody>
      </p:sp>
    </p:spTree>
    <p:extLst>
      <p:ext uri="{BB962C8B-B14F-4D97-AF65-F5344CB8AC3E}">
        <p14:creationId xmlns:p14="http://schemas.microsoft.com/office/powerpoint/2010/main" val="2292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F10D-51DA-71F9-89E6-C720BF446421}"/>
              </a:ext>
            </a:extLst>
          </p:cNvPr>
          <p:cNvSpPr>
            <a:spLocks noGrp="1"/>
          </p:cNvSpPr>
          <p:nvPr>
            <p:ph type="title"/>
          </p:nvPr>
        </p:nvSpPr>
        <p:spPr>
          <a:xfrm>
            <a:off x="384725" y="505248"/>
            <a:ext cx="8374549" cy="4616648"/>
          </a:xfrm>
        </p:spPr>
        <p:txBody>
          <a:bodyPr/>
          <a:lstStyle/>
          <a:p>
            <a:r>
              <a:rPr lang="en-IN" sz="1000" dirty="0"/>
              <a:t>void </a:t>
            </a:r>
            <a:r>
              <a:rPr lang="en-IN" sz="1000" dirty="0" err="1"/>
              <a:t>Dynamic_minds_course_objective_setting_create</a:t>
            </a:r>
            <a:r>
              <a:rPr lang="en-IN" sz="1000" dirty="0"/>
              <a:t>() {</a:t>
            </a:r>
            <a:br>
              <a:rPr lang="en-IN" sz="1000" dirty="0"/>
            </a:br>
            <a:r>
              <a:rPr lang="en-IN" sz="1000" dirty="0"/>
              <a:t>    Course </a:t>
            </a:r>
            <a:r>
              <a:rPr lang="en-IN" sz="1000" dirty="0" err="1"/>
              <a:t>newCourse</a:t>
            </a:r>
            <a:r>
              <a:rPr lang="en-IN" sz="1000" dirty="0"/>
              <a:t>;</a:t>
            </a:r>
            <a:br>
              <a:rPr lang="en-IN" sz="1000" dirty="0"/>
            </a:br>
            <a:r>
              <a:rPr lang="en-IN" sz="1000" dirty="0"/>
              <a:t>    </a:t>
            </a:r>
            <a:br>
              <a:rPr lang="en-IN" sz="1000" dirty="0"/>
            </a:br>
            <a:r>
              <a:rPr lang="en-IN" sz="1000" dirty="0"/>
              <a:t>    </a:t>
            </a:r>
            <a:r>
              <a:rPr lang="en-IN" sz="1000" dirty="0" err="1"/>
              <a:t>printf</a:t>
            </a:r>
            <a:r>
              <a:rPr lang="en-IN" sz="1000" dirty="0"/>
              <a:t>("Enter course ID (integer): ");</a:t>
            </a:r>
            <a:br>
              <a:rPr lang="en-IN" sz="1000" dirty="0"/>
            </a:br>
            <a:r>
              <a:rPr lang="en-IN" sz="1000" dirty="0"/>
              <a:t>    if (</a:t>
            </a:r>
            <a:r>
              <a:rPr lang="en-IN" sz="1000" dirty="0" err="1"/>
              <a:t>scanf</a:t>
            </a:r>
            <a:r>
              <a:rPr lang="en-IN" sz="1000" dirty="0"/>
              <a:t>("%d", &amp;newCourse.id) != 1) {</a:t>
            </a:r>
            <a:br>
              <a:rPr lang="en-IN" sz="1000" dirty="0"/>
            </a:br>
            <a:r>
              <a:rPr lang="en-IN" sz="1000" dirty="0"/>
              <a:t>        while (</a:t>
            </a:r>
            <a:r>
              <a:rPr lang="en-IN" sz="1000" dirty="0" err="1"/>
              <a:t>getchar</a:t>
            </a:r>
            <a:r>
              <a:rPr lang="en-IN" sz="1000" dirty="0"/>
              <a:t>() != '\n'); // Clear input buffer</a:t>
            </a:r>
            <a:br>
              <a:rPr lang="en-IN" sz="1000" dirty="0"/>
            </a:br>
            <a:r>
              <a:rPr lang="en-IN" sz="1000" dirty="0"/>
              <a:t>        </a:t>
            </a:r>
            <a:r>
              <a:rPr lang="en-IN" sz="1000" dirty="0" err="1"/>
              <a:t>printf</a:t>
            </a:r>
            <a:r>
              <a:rPr lang="en-IN" sz="1000" dirty="0"/>
              <a:t>("Invalid input. Course ID should be an integer.\n");</a:t>
            </a:r>
            <a:br>
              <a:rPr lang="en-IN" sz="1000" dirty="0"/>
            </a:br>
            <a:r>
              <a:rPr lang="en-IN" sz="1000" dirty="0"/>
              <a:t>        return;</a:t>
            </a:r>
            <a:br>
              <a:rPr lang="en-IN" sz="1000" dirty="0"/>
            </a:br>
            <a:r>
              <a:rPr lang="en-IN" sz="1000" dirty="0"/>
              <a:t>    }</a:t>
            </a:r>
            <a:br>
              <a:rPr lang="en-IN" sz="1000" dirty="0"/>
            </a:br>
            <a:r>
              <a:rPr lang="en-IN" sz="1000" dirty="0"/>
              <a:t>    </a:t>
            </a:r>
            <a:br>
              <a:rPr lang="en-IN" sz="1000" dirty="0"/>
            </a:br>
            <a:r>
              <a:rPr lang="en-IN" sz="1000" dirty="0"/>
              <a:t>    // Clear input buffer before reading strings</a:t>
            </a:r>
            <a:br>
              <a:rPr lang="en-IN" sz="1000" dirty="0"/>
            </a:br>
            <a:r>
              <a:rPr lang="en-IN" sz="1000" dirty="0"/>
              <a:t>    while (</a:t>
            </a:r>
            <a:r>
              <a:rPr lang="en-IN" sz="1000" dirty="0" err="1"/>
              <a:t>getchar</a:t>
            </a:r>
            <a:r>
              <a:rPr lang="en-IN" sz="1000" dirty="0"/>
              <a:t>() != '\n');</a:t>
            </a:r>
            <a:br>
              <a:rPr lang="en-IN" sz="1000" dirty="0"/>
            </a:br>
            <a:r>
              <a:rPr lang="en-IN" sz="1000" dirty="0"/>
              <a:t>    </a:t>
            </a:r>
            <a:br>
              <a:rPr lang="en-IN" sz="1000" dirty="0"/>
            </a:br>
            <a:r>
              <a:rPr lang="en-IN" sz="1000" dirty="0"/>
              <a:t>    </a:t>
            </a:r>
            <a:r>
              <a:rPr lang="en-IN" sz="1000" dirty="0" err="1"/>
              <a:t>printf</a:t>
            </a:r>
            <a:r>
              <a:rPr lang="en-IN" sz="1000" dirty="0"/>
              <a:t>("Enter course code: ");</a:t>
            </a:r>
            <a:br>
              <a:rPr lang="en-IN" sz="1000" dirty="0"/>
            </a:br>
            <a:r>
              <a:rPr lang="en-IN" sz="1000" dirty="0"/>
              <a:t>    </a:t>
            </a:r>
            <a:r>
              <a:rPr lang="en-IN" sz="1000" dirty="0" err="1"/>
              <a:t>fgets</a:t>
            </a:r>
            <a:r>
              <a:rPr lang="en-IN" sz="1000" dirty="0"/>
              <a:t>(</a:t>
            </a:r>
            <a:r>
              <a:rPr lang="en-IN" sz="1000" dirty="0" err="1"/>
              <a:t>newCourse.cour_id</a:t>
            </a:r>
            <a:r>
              <a:rPr lang="en-IN" sz="1000" dirty="0"/>
              <a:t>, MAX_COURSE_ID, stdin);</a:t>
            </a:r>
            <a:br>
              <a:rPr lang="en-IN" sz="1000" dirty="0"/>
            </a:br>
            <a:r>
              <a:rPr lang="en-IN" sz="1000" dirty="0"/>
              <a:t>    </a:t>
            </a:r>
            <a:r>
              <a:rPr lang="en-IN" sz="1000" dirty="0" err="1"/>
              <a:t>strtok</a:t>
            </a:r>
            <a:r>
              <a:rPr lang="en-IN" sz="1000" dirty="0"/>
              <a:t>(</a:t>
            </a:r>
            <a:r>
              <a:rPr lang="en-IN" sz="1000" dirty="0" err="1"/>
              <a:t>newCourse.cour_id</a:t>
            </a:r>
            <a:r>
              <a:rPr lang="en-IN" sz="1000" dirty="0"/>
              <a:t>, "\n"); // Remove newline character</a:t>
            </a:r>
            <a:br>
              <a:rPr lang="en-IN" sz="1000" dirty="0"/>
            </a:br>
            <a:r>
              <a:rPr lang="en-IN" sz="1000" dirty="0"/>
              <a:t>    </a:t>
            </a:r>
            <a:br>
              <a:rPr lang="en-IN" sz="1000" dirty="0"/>
            </a:br>
            <a:r>
              <a:rPr lang="en-IN" sz="1000" dirty="0"/>
              <a:t>    </a:t>
            </a:r>
            <a:r>
              <a:rPr lang="en-IN" sz="1000" dirty="0" err="1"/>
              <a:t>printf</a:t>
            </a:r>
            <a:r>
              <a:rPr lang="en-IN" sz="1000" dirty="0"/>
              <a:t>("Enter objective code: ");</a:t>
            </a:r>
            <a:br>
              <a:rPr lang="en-IN" sz="1000" dirty="0"/>
            </a:br>
            <a:r>
              <a:rPr lang="en-IN" sz="1000" dirty="0"/>
              <a:t>    </a:t>
            </a:r>
            <a:r>
              <a:rPr lang="en-IN" sz="1000" dirty="0" err="1"/>
              <a:t>fgets</a:t>
            </a:r>
            <a:r>
              <a:rPr lang="en-IN" sz="1000" dirty="0"/>
              <a:t>(</a:t>
            </a:r>
            <a:r>
              <a:rPr lang="en-IN" sz="1000" dirty="0" err="1"/>
              <a:t>newCourse.cour_obj_code</a:t>
            </a:r>
            <a:r>
              <a:rPr lang="en-IN" sz="1000" dirty="0"/>
              <a:t>, MAX_OBJ_CODE, stdin);</a:t>
            </a:r>
            <a:br>
              <a:rPr lang="en-IN" sz="1000" dirty="0"/>
            </a:br>
            <a:r>
              <a:rPr lang="en-IN" sz="1000" dirty="0"/>
              <a:t>    </a:t>
            </a:r>
            <a:r>
              <a:rPr lang="en-IN" sz="1000" dirty="0" err="1"/>
              <a:t>strtok</a:t>
            </a:r>
            <a:r>
              <a:rPr lang="en-IN" sz="1000" dirty="0"/>
              <a:t>(</a:t>
            </a:r>
            <a:r>
              <a:rPr lang="en-IN" sz="1000" dirty="0" err="1"/>
              <a:t>newCourse.cour_obj_code</a:t>
            </a:r>
            <a:r>
              <a:rPr lang="en-IN" sz="1000" dirty="0"/>
              <a:t>, "\n");</a:t>
            </a:r>
            <a:br>
              <a:rPr lang="en-IN" sz="1000" dirty="0"/>
            </a:br>
            <a:r>
              <a:rPr lang="en-IN" sz="1000" dirty="0"/>
              <a:t>    </a:t>
            </a:r>
            <a:br>
              <a:rPr lang="en-IN" sz="1000" dirty="0"/>
            </a:br>
            <a:r>
              <a:rPr lang="en-IN" sz="1000" dirty="0"/>
              <a:t>    </a:t>
            </a:r>
            <a:r>
              <a:rPr lang="en-IN" sz="1000" dirty="0" err="1"/>
              <a:t>printf</a:t>
            </a:r>
            <a:r>
              <a:rPr lang="en-IN" sz="1000" dirty="0"/>
              <a:t>("Enter objective number: ");</a:t>
            </a:r>
            <a:br>
              <a:rPr lang="en-IN" sz="1000" dirty="0"/>
            </a:br>
            <a:r>
              <a:rPr lang="en-IN" sz="1000" dirty="0"/>
              <a:t>    </a:t>
            </a:r>
            <a:r>
              <a:rPr lang="en-IN" sz="1000" dirty="0" err="1"/>
              <a:t>fgets</a:t>
            </a:r>
            <a:r>
              <a:rPr lang="en-IN" sz="1000" dirty="0"/>
              <a:t>(</a:t>
            </a:r>
            <a:r>
              <a:rPr lang="en-IN" sz="1000" dirty="0" err="1"/>
              <a:t>newCourse.cour_obj_no</a:t>
            </a:r>
            <a:r>
              <a:rPr lang="en-IN" sz="1000" dirty="0"/>
              <a:t>, MAX_OBJ_NO, stdin);</a:t>
            </a:r>
            <a:br>
              <a:rPr lang="en-IN" sz="1000" dirty="0"/>
            </a:br>
            <a:r>
              <a:rPr lang="en-IN" sz="1000" dirty="0"/>
              <a:t>    </a:t>
            </a:r>
            <a:r>
              <a:rPr lang="en-IN" sz="1000" dirty="0" err="1"/>
              <a:t>strtok</a:t>
            </a:r>
            <a:r>
              <a:rPr lang="en-IN" sz="1000" dirty="0"/>
              <a:t>(</a:t>
            </a:r>
            <a:r>
              <a:rPr lang="en-IN" sz="1000" dirty="0" err="1"/>
              <a:t>newCourse.cour_obj_no</a:t>
            </a:r>
            <a:r>
              <a:rPr lang="en-IN" sz="1000" dirty="0"/>
              <a:t>, "\n");</a:t>
            </a:r>
            <a:br>
              <a:rPr lang="en-IN" sz="1000" dirty="0"/>
            </a:br>
            <a:r>
              <a:rPr lang="en-IN" sz="1000" dirty="0"/>
              <a:t>    </a:t>
            </a:r>
            <a:br>
              <a:rPr lang="en-IN" sz="1000" dirty="0"/>
            </a:br>
            <a:r>
              <a:rPr lang="en-IN" sz="1000" dirty="0"/>
              <a:t>    </a:t>
            </a:r>
            <a:r>
              <a:rPr lang="en-IN" sz="1000" dirty="0" err="1"/>
              <a:t>printf</a:t>
            </a:r>
            <a:r>
              <a:rPr lang="en-IN" sz="1000" dirty="0"/>
              <a:t>("Enter objective details: ");</a:t>
            </a:r>
            <a:br>
              <a:rPr lang="en-IN" sz="1000" dirty="0"/>
            </a:br>
            <a:r>
              <a:rPr lang="en-IN" sz="1000" dirty="0"/>
              <a:t>    </a:t>
            </a:r>
            <a:r>
              <a:rPr lang="en-IN" sz="1000" dirty="0" err="1"/>
              <a:t>fgets</a:t>
            </a:r>
            <a:r>
              <a:rPr lang="en-IN" sz="1000" dirty="0"/>
              <a:t>(</a:t>
            </a:r>
            <a:r>
              <a:rPr lang="en-IN" sz="1000" dirty="0" err="1"/>
              <a:t>newCourse.cour_obj_details</a:t>
            </a:r>
            <a:r>
              <a:rPr lang="en-IN" sz="1000" dirty="0"/>
              <a:t>, MAX_OBJ_DETAILS, stdin);</a:t>
            </a:r>
            <a:br>
              <a:rPr lang="en-IN" sz="1000" dirty="0"/>
            </a:br>
            <a:r>
              <a:rPr lang="en-IN" sz="1000" dirty="0"/>
              <a:t>    </a:t>
            </a:r>
            <a:r>
              <a:rPr lang="en-IN" sz="1000" dirty="0" err="1"/>
              <a:t>strtok</a:t>
            </a:r>
            <a:r>
              <a:rPr lang="en-IN" sz="1000" dirty="0"/>
              <a:t>(</a:t>
            </a:r>
            <a:r>
              <a:rPr lang="en-IN" sz="1000" dirty="0" err="1"/>
              <a:t>newCourse.cour_obj_details</a:t>
            </a:r>
            <a:r>
              <a:rPr lang="en-IN" sz="1000" dirty="0"/>
              <a:t>, "\n");</a:t>
            </a:r>
            <a:br>
              <a:rPr lang="en-IN" sz="1000" dirty="0"/>
            </a:br>
            <a:br>
              <a:rPr lang="en-IN" sz="1000" dirty="0"/>
            </a:br>
            <a:r>
              <a:rPr lang="en-IN" sz="1000" dirty="0"/>
              <a:t> </a:t>
            </a:r>
          </a:p>
        </p:txBody>
      </p:sp>
    </p:spTree>
    <p:extLst>
      <p:ext uri="{BB962C8B-B14F-4D97-AF65-F5344CB8AC3E}">
        <p14:creationId xmlns:p14="http://schemas.microsoft.com/office/powerpoint/2010/main" val="22172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6" y="911750"/>
            <a:ext cx="8374549" cy="409575"/>
          </a:xfrm>
          <a:prstGeom prst="rect">
            <a:avLst/>
          </a:prstGeom>
        </p:spPr>
        <p:txBody>
          <a:bodyPr vert="horz" wrap="square" lIns="0" tIns="15240" rIns="0" bIns="0" rtlCol="0">
            <a:spAutoFit/>
          </a:bodyPr>
          <a:lstStyle/>
          <a:p>
            <a:pPr marL="12700">
              <a:lnSpc>
                <a:spcPct val="100000"/>
              </a:lnSpc>
              <a:spcBef>
                <a:spcPts val="120"/>
              </a:spcBef>
            </a:pPr>
            <a:r>
              <a:rPr dirty="0"/>
              <a:t>Introduction</a:t>
            </a:r>
            <a:r>
              <a:rPr spc="-30" dirty="0"/>
              <a:t> </a:t>
            </a:r>
            <a:r>
              <a:rPr dirty="0"/>
              <a:t>to</a:t>
            </a:r>
            <a:r>
              <a:rPr spc="-30" dirty="0"/>
              <a:t> </a:t>
            </a:r>
            <a:r>
              <a:rPr spc="-10" dirty="0"/>
              <a:t>Project</a:t>
            </a:r>
          </a:p>
        </p:txBody>
      </p:sp>
      <p:sp>
        <p:nvSpPr>
          <p:cNvPr id="3" name="object 3"/>
          <p:cNvSpPr txBox="1"/>
          <p:nvPr/>
        </p:nvSpPr>
        <p:spPr>
          <a:xfrm>
            <a:off x="384725" y="1175208"/>
            <a:ext cx="7975600" cy="304314"/>
          </a:xfrm>
          <a:prstGeom prst="rect">
            <a:avLst/>
          </a:prstGeom>
        </p:spPr>
        <p:txBody>
          <a:bodyPr vert="horz" wrap="square" lIns="0" tIns="12700" rIns="0" bIns="0" rtlCol="0">
            <a:spAutoFit/>
          </a:bodyPr>
          <a:lstStyle/>
          <a:p>
            <a:pPr marL="12700" marR="5080">
              <a:lnSpc>
                <a:spcPct val="114999"/>
              </a:lnSpc>
              <a:spcBef>
                <a:spcPts val="100"/>
              </a:spcBef>
            </a:pPr>
            <a:r>
              <a:rPr lang="en-US" sz="1800" dirty="0">
                <a:solidFill>
                  <a:srgbClr val="595959"/>
                </a:solidFill>
                <a:latin typeface="Arial MT"/>
                <a:cs typeface="Arial MT"/>
              </a:rPr>
              <a:t> </a:t>
            </a:r>
            <a:endParaRPr sz="1800" dirty="0">
              <a:latin typeface="Arial MT"/>
              <a:cs typeface="Arial MT"/>
            </a:endParaRPr>
          </a:p>
        </p:txBody>
      </p:sp>
      <p:sp>
        <p:nvSpPr>
          <p:cNvPr id="5" name="TextBox 4">
            <a:extLst>
              <a:ext uri="{FF2B5EF4-FFF2-40B4-BE49-F238E27FC236}">
                <a16:creationId xmlns:a16="http://schemas.microsoft.com/office/drawing/2014/main" id="{30F918C0-8FC0-A16F-885D-A07F968311CE}"/>
              </a:ext>
            </a:extLst>
          </p:cNvPr>
          <p:cNvSpPr txBox="1"/>
          <p:nvPr/>
        </p:nvSpPr>
        <p:spPr>
          <a:xfrm>
            <a:off x="384725" y="1809750"/>
            <a:ext cx="7835582" cy="2031325"/>
          </a:xfrm>
          <a:prstGeom prst="rect">
            <a:avLst/>
          </a:prstGeom>
          <a:noFill/>
        </p:spPr>
        <p:txBody>
          <a:bodyPr wrap="square">
            <a:spAutoFit/>
          </a:bodyPr>
          <a:lstStyle/>
          <a:p>
            <a:r>
              <a:rPr lang="en-US" dirty="0"/>
              <a:t>This project module manages records for various "course objectives," each defined by a unique ID, title, description, and outcomes. It supports basic CRUD (Create, Retrieve, Update, Delete) operations, along with sorting and searching functionalities. Data is stored in a text file for persistence, ensuring accessibility across sessions. This project demonstrates effective data management, structured course planning, and provides a foundation for evaluating each objective's impact on student learning outcomes.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C08C-4322-F737-6748-BECC2DF0750F}"/>
              </a:ext>
            </a:extLst>
          </p:cNvPr>
          <p:cNvSpPr>
            <a:spLocks noGrp="1"/>
          </p:cNvSpPr>
          <p:nvPr>
            <p:ph type="title"/>
          </p:nvPr>
        </p:nvSpPr>
        <p:spPr>
          <a:xfrm>
            <a:off x="304800" y="335328"/>
            <a:ext cx="8374549" cy="4770537"/>
          </a:xfrm>
        </p:spPr>
        <p:txBody>
          <a:bodyPr/>
          <a:lstStyle/>
          <a:p>
            <a:r>
              <a:rPr lang="en-IN" sz="1000" dirty="0"/>
              <a:t>FILE *file = </a:t>
            </a:r>
            <a:r>
              <a:rPr lang="en-IN" sz="1000" dirty="0" err="1"/>
              <a:t>fopen</a:t>
            </a:r>
            <a:r>
              <a:rPr lang="en-IN" sz="1000" dirty="0"/>
              <a:t>(FILE_PATH, "a");</a:t>
            </a:r>
            <a:br>
              <a:rPr lang="en-IN" sz="1000" dirty="0"/>
            </a:br>
            <a:r>
              <a:rPr lang="en-IN" sz="1000" dirty="0"/>
              <a:t>    if (file == NULL) {</a:t>
            </a:r>
            <a:br>
              <a:rPr lang="en-IN" sz="1000" dirty="0"/>
            </a:br>
            <a:r>
              <a:rPr lang="en-IN" sz="1000" dirty="0"/>
              <a:t>        </a:t>
            </a:r>
            <a:r>
              <a:rPr lang="en-IN" sz="1000" dirty="0" err="1"/>
              <a:t>perror</a:t>
            </a:r>
            <a:r>
              <a:rPr lang="en-IN" sz="1000" dirty="0"/>
              <a:t>("Error opening file for appending.");</a:t>
            </a:r>
            <a:br>
              <a:rPr lang="en-IN" sz="1000" dirty="0"/>
            </a:br>
            <a:r>
              <a:rPr lang="en-IN" sz="1000" dirty="0"/>
              <a:t>        exit(EXIT_FAILURE);</a:t>
            </a:r>
            <a:br>
              <a:rPr lang="en-IN" sz="1000" dirty="0"/>
            </a:br>
            <a:r>
              <a:rPr lang="en-IN" sz="1000" dirty="0"/>
              <a:t>    }</a:t>
            </a:r>
            <a:br>
              <a:rPr lang="en-IN" sz="1000" dirty="0"/>
            </a:br>
            <a:r>
              <a:rPr lang="en-IN" sz="1000" dirty="0"/>
              <a:t>    </a:t>
            </a:r>
            <a:br>
              <a:rPr lang="en-IN" sz="1000" dirty="0"/>
            </a:br>
            <a:r>
              <a:rPr lang="en-IN" sz="1000" dirty="0"/>
              <a:t>    </a:t>
            </a:r>
            <a:r>
              <a:rPr lang="en-IN" sz="1000" dirty="0" err="1"/>
              <a:t>fprintf</a:t>
            </a:r>
            <a:r>
              <a:rPr lang="en-IN" sz="1000" dirty="0"/>
              <a:t>(file, "%</a:t>
            </a:r>
            <a:r>
              <a:rPr lang="en-IN" sz="1000" dirty="0" err="1"/>
              <a:t>d,%s,%s,%s,%s</a:t>
            </a:r>
            <a:r>
              <a:rPr lang="en-IN" sz="1000" dirty="0"/>
              <a:t>\n", newCourse.id, </a:t>
            </a:r>
            <a:r>
              <a:rPr lang="en-IN" sz="1000" dirty="0" err="1"/>
              <a:t>newCourse.cour_id</a:t>
            </a:r>
            <a:r>
              <a:rPr lang="en-IN" sz="1000" dirty="0"/>
              <a:t>,</a:t>
            </a:r>
            <a:br>
              <a:rPr lang="en-IN" sz="1000" dirty="0"/>
            </a:br>
            <a:r>
              <a:rPr lang="en-IN" sz="1000" dirty="0"/>
              <a:t>            </a:t>
            </a:r>
            <a:r>
              <a:rPr lang="en-IN" sz="1000" dirty="0" err="1"/>
              <a:t>newCourse.cour_obj_code</a:t>
            </a:r>
            <a:r>
              <a:rPr lang="en-IN" sz="1000" dirty="0"/>
              <a:t>, </a:t>
            </a:r>
            <a:r>
              <a:rPr lang="en-IN" sz="1000" dirty="0" err="1"/>
              <a:t>newCourse.cour_obj_no</a:t>
            </a:r>
            <a:r>
              <a:rPr lang="en-IN" sz="1000" dirty="0"/>
              <a:t>,</a:t>
            </a:r>
            <a:br>
              <a:rPr lang="en-IN" sz="1000" dirty="0"/>
            </a:br>
            <a:r>
              <a:rPr lang="en-IN" sz="1000" dirty="0"/>
              <a:t>            </a:t>
            </a:r>
            <a:r>
              <a:rPr lang="en-IN" sz="1000" dirty="0" err="1"/>
              <a:t>newCourse.cour_obj_details</a:t>
            </a:r>
            <a:r>
              <a:rPr lang="en-IN" sz="1000" dirty="0"/>
              <a:t>);</a:t>
            </a:r>
            <a:br>
              <a:rPr lang="en-IN" sz="1000" dirty="0"/>
            </a:br>
            <a:r>
              <a:rPr lang="en-IN" sz="1000" dirty="0"/>
              <a:t>    </a:t>
            </a:r>
            <a:br>
              <a:rPr lang="en-IN" sz="1000" dirty="0"/>
            </a:br>
            <a:r>
              <a:rPr lang="en-IN" sz="1000" dirty="0"/>
              <a:t>    </a:t>
            </a:r>
            <a:r>
              <a:rPr lang="en-IN" sz="1000" dirty="0" err="1"/>
              <a:t>fclose</a:t>
            </a:r>
            <a:r>
              <a:rPr lang="en-IN" sz="1000" dirty="0"/>
              <a:t>(file);</a:t>
            </a:r>
            <a:br>
              <a:rPr lang="en-IN" sz="1000" dirty="0"/>
            </a:br>
            <a:r>
              <a:rPr lang="en-IN" sz="1000" dirty="0"/>
              <a:t>    </a:t>
            </a:r>
            <a:br>
              <a:rPr lang="en-IN" sz="1000" dirty="0"/>
            </a:br>
            <a:r>
              <a:rPr lang="en-IN" sz="1000" dirty="0"/>
              <a:t>    </a:t>
            </a:r>
            <a:r>
              <a:rPr lang="en-IN" sz="1000" dirty="0" err="1"/>
              <a:t>printf</a:t>
            </a:r>
            <a:r>
              <a:rPr lang="en-IN" sz="1000" dirty="0"/>
              <a:t>("Course added successfully.\n");</a:t>
            </a:r>
            <a:br>
              <a:rPr lang="en-IN" sz="1000" dirty="0"/>
            </a:br>
            <a:r>
              <a:rPr lang="en-IN" sz="1000" dirty="0"/>
              <a:t>}</a:t>
            </a:r>
            <a:br>
              <a:rPr lang="en-IN" sz="1000" dirty="0"/>
            </a:br>
            <a:br>
              <a:rPr lang="en-IN" sz="1000" dirty="0"/>
            </a:br>
            <a:r>
              <a:rPr lang="en-IN" sz="1000" dirty="0"/>
              <a:t> </a:t>
            </a:r>
            <a:br>
              <a:rPr lang="en-IN" sz="1000" dirty="0"/>
            </a:br>
            <a:br>
              <a:rPr lang="en-IN" sz="1000" dirty="0"/>
            </a:br>
            <a:br>
              <a:rPr lang="en-IN" sz="1000" dirty="0"/>
            </a:br>
            <a:r>
              <a:rPr lang="en-IN" sz="1000" dirty="0"/>
              <a:t> // Function to retrieve and display all courses</a:t>
            </a:r>
            <a:br>
              <a:rPr lang="en-IN" sz="1000" dirty="0"/>
            </a:br>
            <a:r>
              <a:rPr lang="en-IN" sz="1000" dirty="0"/>
              <a:t>void </a:t>
            </a:r>
            <a:r>
              <a:rPr lang="en-IN" sz="1000" dirty="0" err="1"/>
              <a:t>Dynamic_minds_course_objective_setting_retrieve</a:t>
            </a:r>
            <a:r>
              <a:rPr lang="en-IN" sz="1000" dirty="0"/>
              <a:t>() {</a:t>
            </a:r>
            <a:br>
              <a:rPr lang="en-IN" sz="1000" dirty="0"/>
            </a:br>
            <a:r>
              <a:rPr lang="en-IN" sz="1000" dirty="0"/>
              <a:t>      </a:t>
            </a:r>
            <a:br>
              <a:rPr lang="en-IN" sz="1000" dirty="0"/>
            </a:br>
            <a:r>
              <a:rPr lang="en-IN" sz="1000" dirty="0"/>
              <a:t>    //code for displaying all the courses</a:t>
            </a:r>
            <a:br>
              <a:rPr lang="en-IN" sz="1000" dirty="0"/>
            </a:br>
            <a:r>
              <a:rPr lang="en-IN" sz="1000" dirty="0"/>
              <a:t>}</a:t>
            </a:r>
            <a:br>
              <a:rPr lang="en-IN" sz="1000" dirty="0"/>
            </a:br>
            <a:br>
              <a:rPr lang="en-IN" sz="1000" dirty="0"/>
            </a:br>
            <a:br>
              <a:rPr lang="en-IN" sz="1000" dirty="0"/>
            </a:br>
            <a:r>
              <a:rPr lang="en-IN" sz="1000" dirty="0"/>
              <a:t>// Function to update an existing course</a:t>
            </a:r>
            <a:br>
              <a:rPr lang="en-IN" sz="1000" dirty="0"/>
            </a:br>
            <a:r>
              <a:rPr lang="en-IN" sz="1000" dirty="0"/>
              <a:t>void </a:t>
            </a:r>
            <a:r>
              <a:rPr lang="en-IN" sz="1000" dirty="0" err="1"/>
              <a:t>Dynamic_minds_course_objective_setting_update</a:t>
            </a:r>
            <a:r>
              <a:rPr lang="en-IN" sz="1000" dirty="0"/>
              <a:t>() {</a:t>
            </a:r>
            <a:br>
              <a:rPr lang="en-IN" sz="1000" dirty="0"/>
            </a:br>
            <a:r>
              <a:rPr lang="en-IN" sz="1000" dirty="0"/>
              <a:t>     //code for </a:t>
            </a:r>
            <a:r>
              <a:rPr lang="en-IN" sz="1000" dirty="0" err="1"/>
              <a:t>upating</a:t>
            </a:r>
            <a:r>
              <a:rPr lang="en-IN" sz="1000" dirty="0"/>
              <a:t> the course</a:t>
            </a:r>
            <a:br>
              <a:rPr lang="en-IN" sz="1000" dirty="0"/>
            </a:br>
            <a:r>
              <a:rPr lang="en-IN" sz="1000" dirty="0"/>
              <a:t>    </a:t>
            </a:r>
            <a:br>
              <a:rPr lang="en-IN" sz="1000" dirty="0"/>
            </a:br>
            <a:r>
              <a:rPr lang="en-IN" sz="1000" dirty="0"/>
              <a:t>}</a:t>
            </a:r>
            <a:br>
              <a:rPr lang="en-IN" sz="1000" dirty="0"/>
            </a:br>
            <a:r>
              <a:rPr lang="en-IN" sz="1000" dirty="0"/>
              <a:t>functions for deleting the </a:t>
            </a:r>
            <a:r>
              <a:rPr lang="en-IN" sz="1000" dirty="0" err="1"/>
              <a:t>course,sorting,searching,comparing</a:t>
            </a:r>
            <a:r>
              <a:rPr lang="en-IN" sz="1000" dirty="0"/>
              <a:t> and displaying their pseudo codes</a:t>
            </a:r>
          </a:p>
        </p:txBody>
      </p:sp>
    </p:spTree>
    <p:extLst>
      <p:ext uri="{BB962C8B-B14F-4D97-AF65-F5344CB8AC3E}">
        <p14:creationId xmlns:p14="http://schemas.microsoft.com/office/powerpoint/2010/main" val="291386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04543"/>
            <a:ext cx="8374549" cy="615553"/>
          </a:xfrm>
          <a:prstGeom prst="rect">
            <a:avLst/>
          </a:prstGeom>
        </p:spPr>
        <p:txBody>
          <a:bodyPr vert="horz" wrap="square" lIns="0" tIns="15240" rIns="0" bIns="0" rtlCol="0">
            <a:spAutoFit/>
          </a:bodyPr>
          <a:lstStyle/>
          <a:p>
            <a:pPr marL="12700">
              <a:lnSpc>
                <a:spcPct val="100000"/>
              </a:lnSpc>
              <a:spcBef>
                <a:spcPts val="120"/>
              </a:spcBef>
            </a:pPr>
            <a:r>
              <a:rPr lang="en-US" dirty="0">
                <a:latin typeface="Arial Black" panose="020B0A04020102020204" pitchFamily="34" charset="0"/>
                <a:cs typeface="Arial" panose="020B0604020202020204" pitchFamily="34" charset="0"/>
              </a:rPr>
              <a:t> </a:t>
            </a:r>
            <a:r>
              <a:rPr lang="en-US" sz="1400" dirty="0">
                <a:latin typeface="Arial Black" panose="020B0A04020102020204" pitchFamily="34" charset="0"/>
                <a:cs typeface="Arial" panose="020B0604020202020204" pitchFamily="34" charset="0"/>
              </a:rPr>
              <a:t>Sample</a:t>
            </a:r>
            <a:r>
              <a:rPr lang="en-US" sz="1400" spc="5" dirty="0">
                <a:latin typeface="Arial Black" panose="020B0A04020102020204" pitchFamily="34" charset="0"/>
                <a:cs typeface="Arial" panose="020B0604020202020204" pitchFamily="34" charset="0"/>
              </a:rPr>
              <a:t> </a:t>
            </a:r>
            <a:r>
              <a:rPr lang="en-US" sz="1400" dirty="0">
                <a:latin typeface="Arial Black" panose="020B0A04020102020204" pitchFamily="34" charset="0"/>
                <a:cs typeface="Arial" panose="020B0604020202020204" pitchFamily="34" charset="0"/>
              </a:rPr>
              <a:t>Screen</a:t>
            </a:r>
            <a:r>
              <a:rPr lang="en-US" sz="1400" spc="5" dirty="0">
                <a:latin typeface="Arial Black" panose="020B0A04020102020204" pitchFamily="34" charset="0"/>
                <a:cs typeface="Arial" panose="020B0604020202020204" pitchFamily="34" charset="0"/>
              </a:rPr>
              <a:t> </a:t>
            </a:r>
            <a:r>
              <a:rPr lang="en-US" sz="1400" dirty="0">
                <a:latin typeface="Arial Black" panose="020B0A04020102020204" pitchFamily="34" charset="0"/>
                <a:cs typeface="Arial" panose="020B0604020202020204" pitchFamily="34" charset="0"/>
              </a:rPr>
              <a:t>Shots[</a:t>
            </a:r>
            <a:r>
              <a:rPr lang="en-US" sz="1300" dirty="0">
                <a:latin typeface="Arial Black" panose="020B0A04020102020204" pitchFamily="34" charset="0"/>
                <a:cs typeface="Arial" panose="020B0604020202020204" pitchFamily="34" charset="0"/>
              </a:rPr>
              <a:t>*Screen</a:t>
            </a:r>
            <a:r>
              <a:rPr lang="en-US" sz="1300" spc="5" dirty="0">
                <a:latin typeface="Arial Black" panose="020B0A04020102020204" pitchFamily="34" charset="0"/>
                <a:cs typeface="Arial" panose="020B0604020202020204" pitchFamily="34" charset="0"/>
              </a:rPr>
              <a:t> </a:t>
            </a:r>
            <a:r>
              <a:rPr lang="en-US" sz="1300" dirty="0">
                <a:latin typeface="Arial Black" panose="020B0A04020102020204" pitchFamily="34" charset="0"/>
                <a:cs typeface="Arial" panose="020B0604020202020204" pitchFamily="34" charset="0"/>
              </a:rPr>
              <a:t>shot</a:t>
            </a:r>
            <a:r>
              <a:rPr lang="en-US" sz="1300" spc="5" dirty="0">
                <a:latin typeface="Arial Black" panose="020B0A04020102020204" pitchFamily="34" charset="0"/>
                <a:cs typeface="Arial" panose="020B0604020202020204" pitchFamily="34" charset="0"/>
              </a:rPr>
              <a:t> </a:t>
            </a:r>
            <a:r>
              <a:rPr lang="en-US" sz="1300" dirty="0">
                <a:latin typeface="Arial Black" panose="020B0A04020102020204" pitchFamily="34" charset="0"/>
                <a:cs typeface="Arial" panose="020B0604020202020204" pitchFamily="34" charset="0"/>
              </a:rPr>
              <a:t>of</a:t>
            </a:r>
            <a:r>
              <a:rPr lang="en-US" sz="1300" spc="5" dirty="0">
                <a:latin typeface="Arial Black" panose="020B0A04020102020204" pitchFamily="34" charset="0"/>
                <a:cs typeface="Arial" panose="020B0604020202020204" pitchFamily="34" charset="0"/>
              </a:rPr>
              <a:t> </a:t>
            </a:r>
            <a:r>
              <a:rPr lang="en-US" sz="1300" dirty="0" err="1">
                <a:latin typeface="Arial Black" panose="020B0A04020102020204" pitchFamily="34" charset="0"/>
                <a:cs typeface="Arial" panose="020B0604020202020204" pitchFamily="34" charset="0"/>
              </a:rPr>
              <a:t>CRUD,Sorting,Searching,Comparison</a:t>
            </a:r>
            <a:r>
              <a:rPr lang="en-US" sz="1300" dirty="0">
                <a:latin typeface="Arial Black" panose="020B0A04020102020204" pitchFamily="34" charset="0"/>
                <a:cs typeface="Arial" panose="020B0604020202020204" pitchFamily="34" charset="0"/>
              </a:rPr>
              <a:t>(both</a:t>
            </a:r>
            <a:r>
              <a:rPr lang="en-US" sz="1300" spc="5" dirty="0">
                <a:latin typeface="Arial Black" panose="020B0A04020102020204" pitchFamily="34" charset="0"/>
                <a:cs typeface="Arial" panose="020B0604020202020204" pitchFamily="34" charset="0"/>
              </a:rPr>
              <a:t> </a:t>
            </a:r>
            <a:r>
              <a:rPr lang="en-US" sz="1300" spc="-10" dirty="0">
                <a:latin typeface="Arial Black" panose="020B0A04020102020204" pitchFamily="34" charset="0"/>
                <a:cs typeface="Arial" panose="020B0604020202020204" pitchFamily="34" charset="0"/>
              </a:rPr>
              <a:t>sorting </a:t>
            </a:r>
            <a:r>
              <a:rPr lang="en-US" sz="1300" dirty="0">
                <a:latin typeface="Arial Black" panose="020B0A04020102020204" pitchFamily="34" charset="0"/>
                <a:cs typeface="Arial" panose="020B0604020202020204" pitchFamily="34" charset="0"/>
              </a:rPr>
              <a:t>and</a:t>
            </a:r>
            <a:r>
              <a:rPr lang="en-US" sz="1300" spc="10" dirty="0">
                <a:latin typeface="Arial Black" panose="020B0A04020102020204" pitchFamily="34" charset="0"/>
                <a:cs typeface="Arial" panose="020B0604020202020204" pitchFamily="34" charset="0"/>
              </a:rPr>
              <a:t> </a:t>
            </a:r>
            <a:r>
              <a:rPr lang="en-US" sz="1300" dirty="0">
                <a:latin typeface="Arial Black" panose="020B0A04020102020204" pitchFamily="34" charset="0"/>
                <a:cs typeface="Arial" panose="020B0604020202020204" pitchFamily="34" charset="0"/>
              </a:rPr>
              <a:t>Searching</a:t>
            </a:r>
            <a:r>
              <a:rPr lang="en-US" sz="1300" spc="15" dirty="0">
                <a:latin typeface="Arial Black" panose="020B0A04020102020204" pitchFamily="34" charset="0"/>
                <a:cs typeface="Arial" panose="020B0604020202020204" pitchFamily="34" charset="0"/>
              </a:rPr>
              <a:t> </a:t>
            </a:r>
            <a:r>
              <a:rPr lang="en-US" sz="1300" dirty="0">
                <a:latin typeface="Arial Black" panose="020B0A04020102020204" pitchFamily="34" charset="0"/>
                <a:cs typeface="Arial" panose="020B0604020202020204" pitchFamily="34" charset="0"/>
              </a:rPr>
              <a:t>and</a:t>
            </a:r>
            <a:r>
              <a:rPr lang="en-US" sz="1300" spc="15" dirty="0">
                <a:latin typeface="Arial Black" panose="020B0A04020102020204" pitchFamily="34" charset="0"/>
                <a:cs typeface="Arial" panose="020B0604020202020204" pitchFamily="34" charset="0"/>
              </a:rPr>
              <a:t> </a:t>
            </a:r>
            <a:r>
              <a:rPr lang="en-US" sz="1300" spc="-10" dirty="0">
                <a:latin typeface="Arial Black" panose="020B0A04020102020204" pitchFamily="34" charset="0"/>
                <a:cs typeface="Arial" panose="020B0604020202020204" pitchFamily="34" charset="0"/>
              </a:rPr>
              <a:t>Storage)</a:t>
            </a:r>
            <a:r>
              <a:rPr lang="en-US" sz="1400" spc="-10" dirty="0">
                <a:latin typeface="Arial Black" panose="020B0A04020102020204" pitchFamily="34" charset="0"/>
                <a:cs typeface="Arial" panose="020B0604020202020204" pitchFamily="34" charset="0"/>
              </a:rPr>
              <a:t>]</a:t>
            </a:r>
            <a:endParaRPr sz="1300" dirty="0">
              <a:latin typeface="Arial Black" panose="020B0A04020102020204" pitchFamily="34" charset="0"/>
              <a:cs typeface="Arial" panose="020B0604020202020204" pitchFamily="34" charset="0"/>
            </a:endParaRPr>
          </a:p>
        </p:txBody>
      </p:sp>
      <p:pic>
        <p:nvPicPr>
          <p:cNvPr id="3" name="Picture 2" descr="A screen shot of a computer&#10;&#10;Description automatically generated">
            <a:extLst>
              <a:ext uri="{FF2B5EF4-FFF2-40B4-BE49-F238E27FC236}">
                <a16:creationId xmlns:a16="http://schemas.microsoft.com/office/drawing/2014/main" id="{BB9D168B-18E6-E17E-8A09-EDA3C0482858}"/>
              </a:ext>
            </a:extLst>
          </p:cNvPr>
          <p:cNvPicPr>
            <a:picLocks noChangeAspect="1"/>
          </p:cNvPicPr>
          <p:nvPr/>
        </p:nvPicPr>
        <p:blipFill>
          <a:blip r:embed="rId2"/>
          <a:stretch>
            <a:fillRect/>
          </a:stretch>
        </p:blipFill>
        <p:spPr>
          <a:xfrm>
            <a:off x="509578" y="911268"/>
            <a:ext cx="2926544" cy="1982244"/>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DB46DCEF-38DB-CA3E-18A2-845B43682AA4}"/>
              </a:ext>
            </a:extLst>
          </p:cNvPr>
          <p:cNvPicPr>
            <a:picLocks noChangeAspect="1"/>
          </p:cNvPicPr>
          <p:nvPr/>
        </p:nvPicPr>
        <p:blipFill>
          <a:blip r:embed="rId3"/>
          <a:stretch>
            <a:fillRect/>
          </a:stretch>
        </p:blipFill>
        <p:spPr>
          <a:xfrm>
            <a:off x="4473365" y="911269"/>
            <a:ext cx="2491101" cy="209967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067A1B5-7E2E-7BC8-56FA-319AE8667498}"/>
              </a:ext>
            </a:extLst>
          </p:cNvPr>
          <p:cNvPicPr>
            <a:picLocks noChangeAspect="1"/>
          </p:cNvPicPr>
          <p:nvPr/>
        </p:nvPicPr>
        <p:blipFill>
          <a:blip r:embed="rId4"/>
          <a:stretch>
            <a:fillRect/>
          </a:stretch>
        </p:blipFill>
        <p:spPr>
          <a:xfrm>
            <a:off x="4475975" y="3043303"/>
            <a:ext cx="2906399" cy="2099675"/>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EE4E9AB7-79D9-C997-26E9-1568DE73ECEF}"/>
              </a:ext>
            </a:extLst>
          </p:cNvPr>
          <p:cNvPicPr>
            <a:picLocks noChangeAspect="1"/>
          </p:cNvPicPr>
          <p:nvPr/>
        </p:nvPicPr>
        <p:blipFill>
          <a:blip r:embed="rId5"/>
          <a:stretch>
            <a:fillRect/>
          </a:stretch>
        </p:blipFill>
        <p:spPr>
          <a:xfrm>
            <a:off x="517228" y="3053741"/>
            <a:ext cx="2916349" cy="209184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12548"/>
            <a:ext cx="8374549" cy="892552"/>
          </a:xfrm>
          <a:prstGeom prst="rect">
            <a:avLst/>
          </a:prstGeom>
        </p:spPr>
        <p:txBody>
          <a:bodyPr vert="horz" wrap="square" lIns="0" tIns="15240" rIns="0" bIns="0" rtlCol="0">
            <a:spAutoFit/>
          </a:bodyPr>
          <a:lstStyle/>
          <a:p>
            <a:pPr marL="12700">
              <a:lnSpc>
                <a:spcPct val="100000"/>
              </a:lnSpc>
              <a:spcBef>
                <a:spcPts val="120"/>
              </a:spcBef>
            </a:pPr>
            <a:r>
              <a:rPr lang="en-US" dirty="0"/>
              <a:t> </a:t>
            </a:r>
            <a:r>
              <a:rPr lang="en-US" sz="1600" dirty="0">
                <a:latin typeface="Arial Black" panose="020B0A04020102020204" pitchFamily="34" charset="0"/>
              </a:rPr>
              <a:t>Sample</a:t>
            </a:r>
            <a:r>
              <a:rPr lang="en-US" sz="1600" spc="5" dirty="0">
                <a:latin typeface="Arial Black" panose="020B0A04020102020204" pitchFamily="34" charset="0"/>
              </a:rPr>
              <a:t> </a:t>
            </a:r>
            <a:r>
              <a:rPr lang="en-US" sz="1600" dirty="0">
                <a:latin typeface="Arial Black" panose="020B0A04020102020204" pitchFamily="34" charset="0"/>
              </a:rPr>
              <a:t>Screen</a:t>
            </a:r>
            <a:r>
              <a:rPr lang="en-US" sz="1600" spc="5" dirty="0">
                <a:latin typeface="Arial Black" panose="020B0A04020102020204" pitchFamily="34" charset="0"/>
              </a:rPr>
              <a:t> </a:t>
            </a:r>
            <a:r>
              <a:rPr lang="en-US" sz="1600" dirty="0">
                <a:latin typeface="Arial Black" panose="020B0A04020102020204" pitchFamily="34" charset="0"/>
              </a:rPr>
              <a:t>Shots[*Screen</a:t>
            </a:r>
            <a:r>
              <a:rPr lang="en-US" sz="1600" spc="5" dirty="0">
                <a:latin typeface="Arial Black" panose="020B0A04020102020204" pitchFamily="34" charset="0"/>
              </a:rPr>
              <a:t> </a:t>
            </a:r>
            <a:r>
              <a:rPr lang="en-US" sz="1600" dirty="0">
                <a:latin typeface="Arial Black" panose="020B0A04020102020204" pitchFamily="34" charset="0"/>
              </a:rPr>
              <a:t>shot</a:t>
            </a:r>
            <a:r>
              <a:rPr lang="en-US" sz="1600" spc="5" dirty="0">
                <a:latin typeface="Arial Black" panose="020B0A04020102020204" pitchFamily="34" charset="0"/>
              </a:rPr>
              <a:t> </a:t>
            </a:r>
            <a:r>
              <a:rPr lang="en-US" sz="1600" dirty="0">
                <a:latin typeface="Arial Black" panose="020B0A04020102020204" pitchFamily="34" charset="0"/>
              </a:rPr>
              <a:t>of</a:t>
            </a:r>
            <a:r>
              <a:rPr lang="en-US" sz="1600" spc="5" dirty="0">
                <a:latin typeface="Arial Black" panose="020B0A04020102020204" pitchFamily="34" charset="0"/>
              </a:rPr>
              <a:t> </a:t>
            </a:r>
            <a:r>
              <a:rPr lang="en-US" sz="1600" dirty="0" err="1">
                <a:latin typeface="Arial Black" panose="020B0A04020102020204" pitchFamily="34" charset="0"/>
              </a:rPr>
              <a:t>CRUD,Sorting,Searching,Comparison</a:t>
            </a:r>
            <a:r>
              <a:rPr lang="en-US" sz="1600" dirty="0">
                <a:latin typeface="Arial Black" panose="020B0A04020102020204" pitchFamily="34" charset="0"/>
              </a:rPr>
              <a:t>(both</a:t>
            </a:r>
            <a:r>
              <a:rPr lang="en-US" sz="1600" spc="5" dirty="0">
                <a:latin typeface="Arial Black" panose="020B0A04020102020204" pitchFamily="34" charset="0"/>
              </a:rPr>
              <a:t> </a:t>
            </a:r>
            <a:r>
              <a:rPr lang="en-US" sz="1600" spc="-10" dirty="0">
                <a:latin typeface="Arial Black" panose="020B0A04020102020204" pitchFamily="34" charset="0"/>
              </a:rPr>
              <a:t>sorting </a:t>
            </a:r>
            <a:r>
              <a:rPr lang="en-US" sz="1600" dirty="0">
                <a:latin typeface="Arial Black" panose="020B0A04020102020204" pitchFamily="34" charset="0"/>
              </a:rPr>
              <a:t>and</a:t>
            </a:r>
            <a:r>
              <a:rPr lang="en-US" sz="1600" spc="10" dirty="0">
                <a:latin typeface="Arial Black" panose="020B0A04020102020204" pitchFamily="34" charset="0"/>
              </a:rPr>
              <a:t> </a:t>
            </a:r>
            <a:r>
              <a:rPr lang="en-US" sz="1600" dirty="0">
                <a:latin typeface="Arial Black" panose="020B0A04020102020204" pitchFamily="34" charset="0"/>
              </a:rPr>
              <a:t>Searching</a:t>
            </a:r>
            <a:r>
              <a:rPr lang="en-US" sz="1600" spc="15" dirty="0">
                <a:latin typeface="Arial Black" panose="020B0A04020102020204" pitchFamily="34" charset="0"/>
              </a:rPr>
              <a:t> </a:t>
            </a:r>
            <a:r>
              <a:rPr lang="en-US" sz="1600" dirty="0">
                <a:latin typeface="Arial Black" panose="020B0A04020102020204" pitchFamily="34" charset="0"/>
              </a:rPr>
              <a:t>and</a:t>
            </a:r>
            <a:r>
              <a:rPr lang="en-US" sz="1600" spc="15" dirty="0">
                <a:latin typeface="Arial Black" panose="020B0A04020102020204" pitchFamily="34" charset="0"/>
              </a:rPr>
              <a:t> </a:t>
            </a:r>
            <a:r>
              <a:rPr lang="en-US" sz="1600" spc="-10" dirty="0">
                <a:latin typeface="Arial Black" panose="020B0A04020102020204" pitchFamily="34" charset="0"/>
              </a:rPr>
              <a:t>Storage)]</a:t>
            </a:r>
            <a:endParaRPr sz="1600" dirty="0">
              <a:latin typeface="Arial Black" panose="020B0A04020102020204" pitchFamily="34" charset="0"/>
            </a:endParaRPr>
          </a:p>
        </p:txBody>
      </p:sp>
      <p:pic>
        <p:nvPicPr>
          <p:cNvPr id="3" name="Picture 2" descr="A computer screen shot of a course&#10;&#10;Description automatically generated">
            <a:extLst>
              <a:ext uri="{FF2B5EF4-FFF2-40B4-BE49-F238E27FC236}">
                <a16:creationId xmlns:a16="http://schemas.microsoft.com/office/drawing/2014/main" id="{3443F741-0853-6F5F-74C8-635AD5998FDE}"/>
              </a:ext>
            </a:extLst>
          </p:cNvPr>
          <p:cNvPicPr>
            <a:picLocks noChangeAspect="1"/>
          </p:cNvPicPr>
          <p:nvPr/>
        </p:nvPicPr>
        <p:blipFill>
          <a:blip r:embed="rId2"/>
          <a:stretch>
            <a:fillRect/>
          </a:stretch>
        </p:blipFill>
        <p:spPr>
          <a:xfrm>
            <a:off x="3246666" y="3181612"/>
            <a:ext cx="2353176" cy="1880470"/>
          </a:xfrm>
          <a:prstGeom prst="rect">
            <a:avLst/>
          </a:prstGeom>
        </p:spPr>
      </p:pic>
      <p:pic>
        <p:nvPicPr>
          <p:cNvPr id="4" name="Picture 3" descr="A screen shot of a computer&#10;&#10;Description automatically generated">
            <a:extLst>
              <a:ext uri="{FF2B5EF4-FFF2-40B4-BE49-F238E27FC236}">
                <a16:creationId xmlns:a16="http://schemas.microsoft.com/office/drawing/2014/main" id="{6840FB95-E4C2-C64E-5294-F63FD03CC862}"/>
              </a:ext>
            </a:extLst>
          </p:cNvPr>
          <p:cNvPicPr>
            <a:picLocks noChangeAspect="1"/>
          </p:cNvPicPr>
          <p:nvPr/>
        </p:nvPicPr>
        <p:blipFill>
          <a:blip r:embed="rId3"/>
          <a:stretch>
            <a:fillRect/>
          </a:stretch>
        </p:blipFill>
        <p:spPr>
          <a:xfrm>
            <a:off x="3249275" y="913878"/>
            <a:ext cx="2992133" cy="2162306"/>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0CDC399A-A324-E6B7-9989-27506D16C26D}"/>
              </a:ext>
            </a:extLst>
          </p:cNvPr>
          <p:cNvPicPr>
            <a:picLocks noChangeAspect="1"/>
          </p:cNvPicPr>
          <p:nvPr/>
        </p:nvPicPr>
        <p:blipFill>
          <a:blip r:embed="rId4"/>
          <a:stretch>
            <a:fillRect/>
          </a:stretch>
        </p:blipFill>
        <p:spPr>
          <a:xfrm>
            <a:off x="386555" y="1010434"/>
            <a:ext cx="2459785" cy="2091847"/>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46ECEAD7-C64F-2ED9-1071-ABF3CE7D5F13}"/>
              </a:ext>
            </a:extLst>
          </p:cNvPr>
          <p:cNvPicPr>
            <a:picLocks noChangeAspect="1"/>
          </p:cNvPicPr>
          <p:nvPr/>
        </p:nvPicPr>
        <p:blipFill>
          <a:blip r:embed="rId5"/>
          <a:stretch>
            <a:fillRect/>
          </a:stretch>
        </p:blipFill>
        <p:spPr>
          <a:xfrm>
            <a:off x="385805" y="3267727"/>
            <a:ext cx="2336409" cy="1880471"/>
          </a:xfrm>
          <a:prstGeom prst="rect">
            <a:avLst/>
          </a:prstGeom>
        </p:spPr>
      </p:pic>
      <p:pic>
        <p:nvPicPr>
          <p:cNvPr id="7" name="Picture 6" descr="A screen shot of a computer&#10;&#10;Description automatically generated">
            <a:extLst>
              <a:ext uri="{FF2B5EF4-FFF2-40B4-BE49-F238E27FC236}">
                <a16:creationId xmlns:a16="http://schemas.microsoft.com/office/drawing/2014/main" id="{256A5502-9999-FC0D-4B30-799D911330FE}"/>
              </a:ext>
            </a:extLst>
          </p:cNvPr>
          <p:cNvPicPr>
            <a:picLocks noChangeAspect="1"/>
          </p:cNvPicPr>
          <p:nvPr/>
        </p:nvPicPr>
        <p:blipFill>
          <a:blip r:embed="rId6"/>
          <a:stretch>
            <a:fillRect/>
          </a:stretch>
        </p:blipFill>
        <p:spPr>
          <a:xfrm>
            <a:off x="6338279" y="2784954"/>
            <a:ext cx="2805577" cy="220927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2D6C64C7-396B-864A-AE43-7DD522E040D8}"/>
              </a:ext>
            </a:extLst>
          </p:cNvPr>
          <p:cNvPicPr>
            <a:picLocks noChangeAspect="1"/>
          </p:cNvPicPr>
          <p:nvPr/>
        </p:nvPicPr>
        <p:blipFill>
          <a:blip r:embed="rId7"/>
          <a:stretch>
            <a:fillRect/>
          </a:stretch>
        </p:blipFill>
        <p:spPr>
          <a:xfrm>
            <a:off x="6169068" y="913166"/>
            <a:ext cx="2974932" cy="1759244"/>
          </a:xfrm>
          <a:prstGeom prst="rect">
            <a:avLst/>
          </a:prstGeom>
        </p:spPr>
      </p:pic>
    </p:spTree>
    <p:extLst>
      <p:ext uri="{BB962C8B-B14F-4D97-AF65-F5344CB8AC3E}">
        <p14:creationId xmlns:p14="http://schemas.microsoft.com/office/powerpoint/2010/main" val="4067377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142605" cy="793750"/>
          </a:xfrm>
          <a:prstGeom prst="rect">
            <a:avLst/>
          </a:prstGeom>
        </p:spPr>
        <p:txBody>
          <a:bodyPr vert="horz" wrap="square" lIns="0" tIns="12065" rIns="0" bIns="0" rtlCol="0">
            <a:spAutoFit/>
          </a:bodyPr>
          <a:lstStyle/>
          <a:p>
            <a:pPr marL="12700" marR="5080">
              <a:lnSpc>
                <a:spcPct val="100800"/>
              </a:lnSpc>
              <a:spcBef>
                <a:spcPts val="95"/>
              </a:spcBef>
            </a:pPr>
            <a:r>
              <a:rPr dirty="0"/>
              <a:t>Sample</a:t>
            </a:r>
            <a:r>
              <a:rPr spc="5" dirty="0"/>
              <a:t> </a:t>
            </a:r>
            <a:r>
              <a:rPr dirty="0"/>
              <a:t>Screen</a:t>
            </a:r>
            <a:r>
              <a:rPr spc="5" dirty="0"/>
              <a:t> </a:t>
            </a:r>
            <a:r>
              <a:rPr dirty="0"/>
              <a:t>Shots[</a:t>
            </a:r>
            <a:r>
              <a:rPr sz="1300" dirty="0"/>
              <a:t>*Screen</a:t>
            </a:r>
            <a:r>
              <a:rPr sz="1300" spc="5" dirty="0"/>
              <a:t> </a:t>
            </a:r>
            <a:r>
              <a:rPr sz="1300" dirty="0"/>
              <a:t>shot</a:t>
            </a:r>
            <a:r>
              <a:rPr sz="1300" spc="5" dirty="0"/>
              <a:t> </a:t>
            </a:r>
            <a:r>
              <a:rPr sz="1300" dirty="0"/>
              <a:t>of</a:t>
            </a:r>
            <a:r>
              <a:rPr sz="1300" spc="5" dirty="0"/>
              <a:t> </a:t>
            </a:r>
            <a:r>
              <a:rPr sz="1300" dirty="0"/>
              <a:t>CRUD,Sorting,Searching,Comparison(both</a:t>
            </a:r>
            <a:r>
              <a:rPr sz="1300" spc="5" dirty="0"/>
              <a:t> </a:t>
            </a:r>
            <a:r>
              <a:rPr sz="1300" spc="-10" dirty="0"/>
              <a:t>sorting </a:t>
            </a:r>
            <a:r>
              <a:rPr sz="1300" dirty="0"/>
              <a:t>and</a:t>
            </a:r>
            <a:r>
              <a:rPr sz="1300" spc="10" dirty="0"/>
              <a:t> </a:t>
            </a:r>
            <a:r>
              <a:rPr sz="1300" dirty="0"/>
              <a:t>Searching</a:t>
            </a:r>
            <a:r>
              <a:rPr sz="1300" spc="15" dirty="0"/>
              <a:t> </a:t>
            </a:r>
            <a:r>
              <a:rPr sz="1300" dirty="0"/>
              <a:t>and</a:t>
            </a:r>
            <a:r>
              <a:rPr sz="1300" spc="15" dirty="0"/>
              <a:t> </a:t>
            </a:r>
            <a:r>
              <a:rPr sz="1300" spc="-10" dirty="0"/>
              <a:t>Storage)</a:t>
            </a:r>
            <a:r>
              <a:rPr spc="-10" dirty="0"/>
              <a:t>]</a:t>
            </a:r>
            <a:endParaRPr sz="1300" dirty="0"/>
          </a:p>
        </p:txBody>
      </p:sp>
      <p:pic>
        <p:nvPicPr>
          <p:cNvPr id="3" name="Picture 2" descr="A screen shot of a computer&#10;&#10;Description automatically generated">
            <a:extLst>
              <a:ext uri="{FF2B5EF4-FFF2-40B4-BE49-F238E27FC236}">
                <a16:creationId xmlns:a16="http://schemas.microsoft.com/office/drawing/2014/main" id="{FCDBC4DE-C554-EC93-2FC4-10CD24B18ABE}"/>
              </a:ext>
            </a:extLst>
          </p:cNvPr>
          <p:cNvPicPr>
            <a:picLocks noChangeAspect="1"/>
          </p:cNvPicPr>
          <p:nvPr/>
        </p:nvPicPr>
        <p:blipFill>
          <a:blip r:embed="rId2"/>
          <a:stretch>
            <a:fillRect/>
          </a:stretch>
        </p:blipFill>
        <p:spPr>
          <a:xfrm>
            <a:off x="70728" y="1222001"/>
            <a:ext cx="2858918" cy="1934696"/>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37F15002-20D5-3D88-19FB-490B202DFBD8}"/>
              </a:ext>
            </a:extLst>
          </p:cNvPr>
          <p:cNvPicPr>
            <a:picLocks noChangeAspect="1"/>
          </p:cNvPicPr>
          <p:nvPr/>
        </p:nvPicPr>
        <p:blipFill>
          <a:blip r:embed="rId3"/>
          <a:stretch>
            <a:fillRect/>
          </a:stretch>
        </p:blipFill>
        <p:spPr>
          <a:xfrm>
            <a:off x="67927" y="3211045"/>
            <a:ext cx="2288583" cy="1934696"/>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18CF10DD-0151-10F1-163B-245AC5042C45}"/>
              </a:ext>
            </a:extLst>
          </p:cNvPr>
          <p:cNvPicPr>
            <a:picLocks noChangeAspect="1"/>
          </p:cNvPicPr>
          <p:nvPr/>
        </p:nvPicPr>
        <p:blipFill>
          <a:blip r:embed="rId4"/>
          <a:stretch>
            <a:fillRect/>
          </a:stretch>
        </p:blipFill>
        <p:spPr>
          <a:xfrm>
            <a:off x="3048692" y="1233207"/>
            <a:ext cx="2293716" cy="1934696"/>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6E95F63E-B7AA-413B-42FE-2F5A034A5DF8}"/>
              </a:ext>
            </a:extLst>
          </p:cNvPr>
          <p:cNvPicPr>
            <a:picLocks noChangeAspect="1"/>
          </p:cNvPicPr>
          <p:nvPr/>
        </p:nvPicPr>
        <p:blipFill>
          <a:blip r:embed="rId5"/>
          <a:stretch>
            <a:fillRect/>
          </a:stretch>
        </p:blipFill>
        <p:spPr>
          <a:xfrm>
            <a:off x="2768543" y="3205442"/>
            <a:ext cx="2565770" cy="1934697"/>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113CF526-AC5B-299D-C6D2-1B95FAB144E5}"/>
              </a:ext>
            </a:extLst>
          </p:cNvPr>
          <p:cNvPicPr>
            <a:picLocks noChangeAspect="1"/>
          </p:cNvPicPr>
          <p:nvPr/>
        </p:nvPicPr>
        <p:blipFill>
          <a:blip r:embed="rId6"/>
          <a:stretch>
            <a:fillRect/>
          </a:stretch>
        </p:blipFill>
        <p:spPr>
          <a:xfrm>
            <a:off x="5900588" y="3169023"/>
            <a:ext cx="2421397" cy="1926293"/>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783B89CE-B03C-E120-5BEC-7A3E8B8A778D}"/>
              </a:ext>
            </a:extLst>
          </p:cNvPr>
          <p:cNvPicPr>
            <a:picLocks noChangeAspect="1"/>
          </p:cNvPicPr>
          <p:nvPr/>
        </p:nvPicPr>
        <p:blipFill>
          <a:blip r:embed="rId7"/>
          <a:stretch>
            <a:fillRect/>
          </a:stretch>
        </p:blipFill>
        <p:spPr>
          <a:xfrm>
            <a:off x="5536397" y="1283634"/>
            <a:ext cx="3361765" cy="180986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10" dirty="0"/>
              <a:t>Conclusion</a:t>
            </a:r>
          </a:p>
        </p:txBody>
      </p:sp>
      <p:sp>
        <p:nvSpPr>
          <p:cNvPr id="3" name="TextBox 2">
            <a:extLst>
              <a:ext uri="{FF2B5EF4-FFF2-40B4-BE49-F238E27FC236}">
                <a16:creationId xmlns:a16="http://schemas.microsoft.com/office/drawing/2014/main" id="{97DDF7FA-DE6F-2FCA-DE81-C9A1468A1B73}"/>
              </a:ext>
            </a:extLst>
          </p:cNvPr>
          <p:cNvSpPr txBox="1"/>
          <p:nvPr/>
        </p:nvSpPr>
        <p:spPr>
          <a:xfrm>
            <a:off x="357022" y="1113072"/>
            <a:ext cx="723497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The project on </a:t>
            </a:r>
            <a:r>
              <a:rPr lang="en-US" b="1" dirty="0"/>
              <a:t>Course Objective Setting</a:t>
            </a:r>
            <a:r>
              <a:rPr lang="en-US" dirty="0"/>
              <a:t> in the context of Design and Analysis of Algorithms highlights the importance of clear, actionable goals for enhancing student understanding and skill development. By defining specific, measurable objectives, students gain a focused pathway to mastering fundamental concepts, from basic algorithmic strategies to complex analysis techniques. The project underscores how well-defined objectives not only guide learning but also improve instructional effectiveness, ultimately leading to a stronger grasp of critical algorithm design principles and a deeper appreciation for the complexity and efficiency of computational problem-solving.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5975" y="2631973"/>
            <a:ext cx="1572895" cy="409575"/>
          </a:xfrm>
          <a:prstGeom prst="rect">
            <a:avLst/>
          </a:prstGeom>
        </p:spPr>
        <p:txBody>
          <a:bodyPr vert="horz" wrap="square" lIns="0" tIns="15240" rIns="0" bIns="0" rtlCol="0">
            <a:spAutoFit/>
          </a:bodyPr>
          <a:lstStyle/>
          <a:p>
            <a:pPr marL="12700">
              <a:lnSpc>
                <a:spcPct val="100000"/>
              </a:lnSpc>
              <a:spcBef>
                <a:spcPts val="120"/>
              </a:spcBef>
            </a:pPr>
            <a:r>
              <a:rPr dirty="0"/>
              <a:t>Thank </a:t>
            </a:r>
            <a:r>
              <a:rPr spc="-2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361950"/>
            <a:ext cx="8374549" cy="409575"/>
          </a:xfrm>
          <a:prstGeom prst="rect">
            <a:avLst/>
          </a:prstGeom>
        </p:spPr>
        <p:txBody>
          <a:bodyPr vert="horz" wrap="square" lIns="0" tIns="15240" rIns="0" bIns="0" rtlCol="0">
            <a:spAutoFit/>
          </a:bodyPr>
          <a:lstStyle/>
          <a:p>
            <a:pPr marL="12700">
              <a:lnSpc>
                <a:spcPct val="100000"/>
              </a:lnSpc>
              <a:spcBef>
                <a:spcPts val="120"/>
              </a:spcBef>
            </a:pPr>
            <a:r>
              <a:rPr dirty="0"/>
              <a:t>Architecture</a:t>
            </a:r>
            <a:r>
              <a:rPr spc="-5" dirty="0"/>
              <a:t> </a:t>
            </a:r>
            <a:r>
              <a:rPr dirty="0"/>
              <a:t>Diagram</a:t>
            </a:r>
            <a:endParaRPr sz="1300" dirty="0"/>
          </a:p>
        </p:txBody>
      </p:sp>
      <p:pic>
        <p:nvPicPr>
          <p:cNvPr id="5" name="Picture 4">
            <a:extLst>
              <a:ext uri="{FF2B5EF4-FFF2-40B4-BE49-F238E27FC236}">
                <a16:creationId xmlns:a16="http://schemas.microsoft.com/office/drawing/2014/main" id="{A76A6D7A-A62D-A920-E699-73205CB2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69944"/>
            <a:ext cx="7878274" cy="403916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FDBBBC5-AF3A-BD2D-9E7D-BBFD49121D91}"/>
                  </a:ext>
                </a:extLst>
              </p14:cNvPr>
              <p14:cNvContentPartPr/>
              <p14:nvPr/>
            </p14:nvContentPartPr>
            <p14:xfrm>
              <a:off x="-691335" y="4341220"/>
              <a:ext cx="360" cy="360"/>
            </p14:xfrm>
          </p:contentPart>
        </mc:Choice>
        <mc:Fallback xmlns="">
          <p:pic>
            <p:nvPicPr>
              <p:cNvPr id="7" name="Ink 6">
                <a:extLst>
                  <a:ext uri="{FF2B5EF4-FFF2-40B4-BE49-F238E27FC236}">
                    <a16:creationId xmlns:a16="http://schemas.microsoft.com/office/drawing/2014/main" id="{DFDBBBC5-AF3A-BD2D-9E7D-BBFD49121D91}"/>
                  </a:ext>
                </a:extLst>
              </p:cNvPr>
              <p:cNvPicPr/>
              <p:nvPr/>
            </p:nvPicPr>
            <p:blipFill>
              <a:blip r:embed="rId4"/>
              <a:stretch>
                <a:fillRect/>
              </a:stretch>
            </p:blipFill>
            <p:spPr>
              <a:xfrm>
                <a:off x="-700335" y="4332580"/>
                <a:ext cx="18000" cy="18000"/>
              </a:xfrm>
              <a:prstGeom prst="rect">
                <a:avLst/>
              </a:prstGeom>
            </p:spPr>
          </p:pic>
        </mc:Fallback>
      </mc:AlternateContent>
      <p:pic>
        <p:nvPicPr>
          <p:cNvPr id="14" name="Picture 13" descr="A screenshot of a computer code&#10;&#10;Description automatically generated">
            <a:extLst>
              <a:ext uri="{FF2B5EF4-FFF2-40B4-BE49-F238E27FC236}">
                <a16:creationId xmlns:a16="http://schemas.microsoft.com/office/drawing/2014/main" id="{5D8AEBEB-99C6-18EB-CF3A-99C6CCADC4E6}"/>
              </a:ext>
            </a:extLst>
          </p:cNvPr>
          <p:cNvPicPr>
            <a:picLocks noChangeAspect="1"/>
          </p:cNvPicPr>
          <p:nvPr/>
        </p:nvPicPr>
        <p:blipFill>
          <a:blip r:embed="rId5"/>
          <a:stretch>
            <a:fillRect/>
          </a:stretch>
        </p:blipFill>
        <p:spPr>
          <a:xfrm>
            <a:off x="4242547" y="2310093"/>
            <a:ext cx="1028700" cy="1162050"/>
          </a:xfrm>
          <a:prstGeom prst="rect">
            <a:avLst/>
          </a:prstGeom>
          <a:ln w="38100" cap="sq">
            <a:solidFill>
              <a:srgbClr val="FF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dirty="0"/>
              <a:t>Module</a:t>
            </a:r>
            <a:r>
              <a:rPr spc="-30" dirty="0"/>
              <a:t> </a:t>
            </a:r>
            <a:r>
              <a:rPr dirty="0"/>
              <a:t>Description</a:t>
            </a:r>
            <a:r>
              <a:rPr spc="-20" dirty="0"/>
              <a:t> </a:t>
            </a:r>
            <a:r>
              <a:rPr dirty="0"/>
              <a:t>:</a:t>
            </a:r>
            <a:r>
              <a:rPr lang="en-US" dirty="0"/>
              <a:t> Course Objective </a:t>
            </a:r>
            <a:r>
              <a:rPr lang="en-US" spc="-10" dirty="0"/>
              <a:t>Setting</a:t>
            </a:r>
            <a:endParaRPr spc="-10" dirty="0"/>
          </a:p>
        </p:txBody>
      </p:sp>
      <p:sp>
        <p:nvSpPr>
          <p:cNvPr id="3" name="object 3"/>
          <p:cNvSpPr txBox="1"/>
          <p:nvPr/>
        </p:nvSpPr>
        <p:spPr>
          <a:xfrm>
            <a:off x="475249" y="1175208"/>
            <a:ext cx="8061959" cy="304314"/>
          </a:xfrm>
          <a:prstGeom prst="rect">
            <a:avLst/>
          </a:prstGeom>
        </p:spPr>
        <p:txBody>
          <a:bodyPr vert="horz" wrap="square" lIns="0" tIns="12700" rIns="0" bIns="0" rtlCol="0" anchor="t">
            <a:spAutoFit/>
          </a:bodyPr>
          <a:lstStyle/>
          <a:p>
            <a:pPr marL="12065" marR="5080">
              <a:lnSpc>
                <a:spcPct val="114999"/>
              </a:lnSpc>
              <a:spcBef>
                <a:spcPts val="100"/>
              </a:spcBef>
              <a:tabLst>
                <a:tab pos="379095" algn="l"/>
              </a:tabLst>
            </a:pPr>
            <a:endParaRPr lang="en-US" spc="-25" dirty="0">
              <a:solidFill>
                <a:srgbClr val="595959"/>
              </a:solidFill>
              <a:latin typeface="Arial MT"/>
            </a:endParaRPr>
          </a:p>
        </p:txBody>
      </p:sp>
      <p:sp>
        <p:nvSpPr>
          <p:cNvPr id="4" name="TextBox 3">
            <a:extLst>
              <a:ext uri="{FF2B5EF4-FFF2-40B4-BE49-F238E27FC236}">
                <a16:creationId xmlns:a16="http://schemas.microsoft.com/office/drawing/2014/main" id="{33B7CF02-166E-36C9-7721-689B6D8D1BB3}"/>
              </a:ext>
            </a:extLst>
          </p:cNvPr>
          <p:cNvSpPr txBox="1"/>
          <p:nvPr/>
        </p:nvSpPr>
        <p:spPr>
          <a:xfrm>
            <a:off x="1269623" y="1483314"/>
            <a:ext cx="646295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The Course Management System is a console-based application written in C that allows users to manage courses and their objectives. The system provides functionalities for creating, retrieving, updating, deleting, and searching courses based on various criteria. It also includes features for sorting courses and comparing algorithm complexities, making it a comprehensive tool for educational institutions or training programs.</a:t>
            </a:r>
          </a:p>
        </p:txBody>
      </p:sp>
    </p:spTree>
    <p:extLst>
      <p:ext uri="{BB962C8B-B14F-4D97-AF65-F5344CB8AC3E}">
        <p14:creationId xmlns:p14="http://schemas.microsoft.com/office/powerpoint/2010/main" val="3861743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dirty="0"/>
              <a:t>Module</a:t>
            </a:r>
            <a:r>
              <a:rPr spc="-30" dirty="0"/>
              <a:t> </a:t>
            </a:r>
            <a:r>
              <a:rPr dirty="0"/>
              <a:t>Description</a:t>
            </a:r>
            <a:r>
              <a:rPr spc="-20" dirty="0"/>
              <a:t> </a:t>
            </a:r>
            <a:r>
              <a:rPr dirty="0"/>
              <a:t>:</a:t>
            </a:r>
            <a:r>
              <a:rPr lang="en-US" dirty="0"/>
              <a:t> Course Objective </a:t>
            </a:r>
            <a:r>
              <a:rPr lang="en-US" spc="-10" dirty="0"/>
              <a:t>Setting</a:t>
            </a:r>
            <a:endParaRPr spc="-10" dirty="0"/>
          </a:p>
        </p:txBody>
      </p:sp>
      <p:sp>
        <p:nvSpPr>
          <p:cNvPr id="4" name="TextBox 3">
            <a:extLst>
              <a:ext uri="{FF2B5EF4-FFF2-40B4-BE49-F238E27FC236}">
                <a16:creationId xmlns:a16="http://schemas.microsoft.com/office/drawing/2014/main" id="{1A9EDA0B-0BBF-2AC8-275E-8FAE062AF9AB}"/>
              </a:ext>
            </a:extLst>
          </p:cNvPr>
          <p:cNvSpPr txBox="1"/>
          <p:nvPr/>
        </p:nvSpPr>
        <p:spPr>
          <a:xfrm>
            <a:off x="298290" y="1075652"/>
            <a:ext cx="7674194"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t>Course Management: Create, retrieve, update, and delete courses with details like course ID, code, and objectives.</a:t>
            </a:r>
            <a:endParaRPr lang="en-US" sz="1400">
              <a:solidFill>
                <a:srgbClr val="000000"/>
              </a:solidFill>
            </a:endParaRPr>
          </a:p>
          <a:p>
            <a:pPr algn="l"/>
            <a:r>
              <a:rPr lang="en-US" sz="1400" dirty="0"/>
              <a:t>Search Functionality: Search for courses by objective code and list them by objective number.</a:t>
            </a:r>
          </a:p>
          <a:p>
            <a:pPr algn="l"/>
            <a:r>
              <a:rPr lang="en-US" sz="1400" dirty="0"/>
              <a:t>Sorting: Sort courses by ID using the Bubble Sort algorithm.</a:t>
            </a:r>
          </a:p>
          <a:p>
            <a:pPr algn="l"/>
            <a:r>
              <a:rPr lang="en-US" sz="1400" dirty="0"/>
              <a:t>Algorithm Comparison: Compare time complexities of searching (Linear vs. Binary) and sorting (Bubble vs. Quick) algorithms.</a:t>
            </a:r>
          </a:p>
          <a:p>
            <a:pPr algn="l"/>
            <a:r>
              <a:rPr lang="en-US" sz="1400" dirty="0"/>
              <a:t>Pseudocode Display: Show pseudocode for searching and sorting algorithms, along with their time and space complexities.</a:t>
            </a:r>
          </a:p>
          <a:p>
            <a:pPr algn="l"/>
            <a:r>
              <a:rPr lang="en-US" sz="1400" dirty="0"/>
              <a:t>Data Structure: The system uses a Course structure to store course information, including ID, code, objective code, number, and details.</a:t>
            </a:r>
          </a:p>
          <a:p>
            <a:pPr algn="l"/>
            <a:endParaRPr lang="en-US" sz="1400" dirty="0"/>
          </a:p>
          <a:p>
            <a:pPr algn="l"/>
            <a:r>
              <a:rPr lang="en-US" sz="1400" dirty="0"/>
              <a:t>File Handling: Courses are saved in a text file (courses.txt) in a comma-separated format, ensuring data persistence.</a:t>
            </a:r>
          </a:p>
          <a:p>
            <a:pPr algn="l"/>
            <a:endParaRPr lang="en-US" sz="1400" dirty="0"/>
          </a:p>
          <a:p>
            <a:pPr algn="l"/>
            <a:r>
              <a:rPr lang="en-US" sz="1400" dirty="0"/>
              <a:t>User Interaction: The application features a command-line interface with a menu for easy navigation and input validation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spc="-55" dirty="0"/>
              <a:t>Course Objective</a:t>
            </a:r>
            <a:r>
              <a:rPr spc="-55" dirty="0"/>
              <a:t> </a:t>
            </a:r>
            <a:r>
              <a:rPr dirty="0" err="1"/>
              <a:t>Setting:Programming</a:t>
            </a:r>
            <a:r>
              <a:rPr spc="-45" dirty="0"/>
              <a:t> </a:t>
            </a:r>
            <a:r>
              <a:rPr spc="-10" dirty="0"/>
              <a:t>Details</a:t>
            </a:r>
          </a:p>
        </p:txBody>
      </p:sp>
      <p:sp>
        <p:nvSpPr>
          <p:cNvPr id="3" name="object 3"/>
          <p:cNvSpPr txBox="1"/>
          <p:nvPr/>
        </p:nvSpPr>
        <p:spPr>
          <a:xfrm>
            <a:off x="475249" y="1175208"/>
            <a:ext cx="6783070" cy="3685624"/>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File</a:t>
            </a:r>
            <a:r>
              <a:rPr sz="1800" b="1" spc="-20" dirty="0">
                <a:latin typeface="Arial"/>
                <a:cs typeface="Arial"/>
              </a:rPr>
              <a:t> </a:t>
            </a:r>
            <a:r>
              <a:rPr sz="1800" b="1" spc="-10" dirty="0" err="1">
                <a:latin typeface="Arial"/>
                <a:cs typeface="Arial"/>
              </a:rPr>
              <a:t>name:</a:t>
            </a:r>
            <a:r>
              <a:rPr lang="en-US" b="1" spc="-10" dirty="0" err="1">
                <a:latin typeface="Arial MT"/>
                <a:cs typeface="Arial"/>
              </a:rPr>
              <a:t>Dynamic_minds_objective_setting</a:t>
            </a:r>
            <a:endParaRPr sz="1800" dirty="0">
              <a:latin typeface="Arial MT"/>
              <a:cs typeface="Arial MT"/>
            </a:endParaRPr>
          </a:p>
          <a:p>
            <a:pPr marL="379095" indent="-366395">
              <a:lnSpc>
                <a:spcPct val="100000"/>
              </a:lnSpc>
              <a:spcBef>
                <a:spcPts val="325"/>
              </a:spcBef>
              <a:buChar char="●"/>
              <a:tabLst>
                <a:tab pos="379095" algn="l"/>
              </a:tabLst>
            </a:pPr>
            <a:r>
              <a:rPr sz="1800" b="1" spc="-10" dirty="0">
                <a:latin typeface="Arial"/>
                <a:cs typeface="Arial"/>
              </a:rPr>
              <a:t>Function/method</a:t>
            </a:r>
            <a:r>
              <a:rPr sz="1800" b="1" spc="-75" dirty="0">
                <a:latin typeface="Arial"/>
                <a:cs typeface="Arial"/>
              </a:rPr>
              <a:t> </a:t>
            </a:r>
            <a:r>
              <a:rPr sz="1800" b="1" spc="-20" dirty="0">
                <a:latin typeface="Arial"/>
                <a:cs typeface="Arial"/>
              </a:rPr>
              <a:t>name</a:t>
            </a:r>
            <a:endParaRPr sz="1800" dirty="0">
              <a:latin typeface="Arial"/>
              <a:cs typeface="Arial"/>
            </a:endParaRPr>
          </a:p>
          <a:p>
            <a:pPr marL="836294" lvl="1" indent="-366395">
              <a:lnSpc>
                <a:spcPct val="100000"/>
              </a:lnSpc>
              <a:spcBef>
                <a:spcPts val="325"/>
              </a:spcBef>
              <a:buChar char="○"/>
              <a:tabLst>
                <a:tab pos="836294" algn="l"/>
              </a:tabLst>
            </a:pPr>
            <a:r>
              <a:rPr sz="1800" b="1" spc="-10" dirty="0">
                <a:latin typeface="Arial"/>
                <a:cs typeface="Arial"/>
              </a:rPr>
              <a:t>Create:</a:t>
            </a:r>
            <a:r>
              <a:rPr lang="en-US" sz="1800" spc="-10" dirty="0">
                <a:latin typeface="Arial MT"/>
                <a:cs typeface="Arial MT"/>
              </a:rPr>
              <a:t> </a:t>
            </a:r>
            <a:r>
              <a:rPr lang="en-US" b="1" spc="-10" dirty="0" err="1">
                <a:latin typeface="Arial MT"/>
                <a:cs typeface="Arial"/>
              </a:rPr>
              <a:t>Dynamic_minds_objective_setting_create</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Update:</a:t>
            </a:r>
            <a:r>
              <a:rPr lang="en-US" sz="1800" spc="-10" dirty="0">
                <a:latin typeface="Arial MT"/>
                <a:cs typeface="Arial MT"/>
              </a:rPr>
              <a:t> </a:t>
            </a:r>
            <a:r>
              <a:rPr lang="en-US" b="1" spc="-10" dirty="0" err="1">
                <a:latin typeface="Arial MT"/>
                <a:cs typeface="Arial"/>
              </a:rPr>
              <a:t>Dynamic_minds_objective_setting_update</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Retrieve:</a:t>
            </a:r>
            <a:r>
              <a:rPr lang="en-US" sz="1800" spc="-10" dirty="0">
                <a:latin typeface="Arial MT"/>
                <a:cs typeface="Arial MT"/>
              </a:rPr>
              <a:t> </a:t>
            </a:r>
            <a:r>
              <a:rPr lang="en-US" b="1" spc="-10" dirty="0" err="1">
                <a:latin typeface="Arial MT"/>
                <a:cs typeface="Arial"/>
              </a:rPr>
              <a:t>Dynamic_minds_objective_setting</a:t>
            </a:r>
            <a:r>
              <a:rPr lang="en-US" b="1" spc="-10" dirty="0">
                <a:latin typeface="Arial MT"/>
                <a:cs typeface="Arial"/>
              </a:rPr>
              <a:t> _retrieve</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Delete:</a:t>
            </a:r>
            <a:r>
              <a:rPr lang="en-US" sz="1800" spc="-10" dirty="0">
                <a:latin typeface="Arial MT"/>
                <a:cs typeface="Arial MT"/>
              </a:rPr>
              <a:t> </a:t>
            </a:r>
            <a:r>
              <a:rPr lang="en-US" b="1" spc="-10" dirty="0" err="1">
                <a:latin typeface="Arial MT"/>
                <a:cs typeface="Arial"/>
              </a:rPr>
              <a:t>Dynamic_minds_objective_setting</a:t>
            </a:r>
            <a:r>
              <a:rPr lang="en-US" b="1" spc="-10" dirty="0">
                <a:latin typeface="Arial MT"/>
                <a:cs typeface="Arial"/>
              </a:rPr>
              <a:t> _delete</a:t>
            </a:r>
            <a:endParaRPr sz="1800" dirty="0">
              <a:latin typeface="Arial MT"/>
              <a:cs typeface="Arial MT"/>
            </a:endParaRPr>
          </a:p>
          <a:p>
            <a:pPr marL="836294" lvl="1" indent="-366395">
              <a:lnSpc>
                <a:spcPct val="100000"/>
              </a:lnSpc>
              <a:spcBef>
                <a:spcPts val="320"/>
              </a:spcBef>
              <a:buChar char="○"/>
              <a:tabLst>
                <a:tab pos="836294" algn="l"/>
              </a:tabLst>
            </a:pPr>
            <a:r>
              <a:rPr sz="1800" b="1" dirty="0">
                <a:latin typeface="Arial"/>
                <a:cs typeface="Arial"/>
              </a:rPr>
              <a:t>Sorting:</a:t>
            </a:r>
            <a:r>
              <a:rPr lang="en-US" sz="1800" dirty="0">
                <a:latin typeface="Arial MT"/>
                <a:cs typeface="Arial MT"/>
              </a:rPr>
              <a:t> </a:t>
            </a:r>
            <a:r>
              <a:rPr lang="en-US" b="1" spc="-10" dirty="0" err="1">
                <a:latin typeface="Arial MT"/>
                <a:cs typeface="Arial"/>
              </a:rPr>
              <a:t>Dynamic_minds_objective_setting_sortCoursesById</a:t>
            </a:r>
            <a:endParaRPr sz="1800" dirty="0">
              <a:latin typeface="Arial MT"/>
              <a:cs typeface="Arial MT"/>
            </a:endParaRPr>
          </a:p>
          <a:p>
            <a:pPr marL="836294" lvl="1" indent="-366395">
              <a:lnSpc>
                <a:spcPct val="100000"/>
              </a:lnSpc>
              <a:spcBef>
                <a:spcPts val="325"/>
              </a:spcBef>
              <a:buChar char="○"/>
              <a:tabLst>
                <a:tab pos="836294" algn="l"/>
              </a:tabLst>
            </a:pPr>
            <a:r>
              <a:rPr sz="1800" b="1" dirty="0">
                <a:latin typeface="Arial"/>
                <a:cs typeface="Arial"/>
              </a:rPr>
              <a:t>Searching:</a:t>
            </a:r>
            <a:r>
              <a:rPr lang="en-US" sz="1800" dirty="0">
                <a:latin typeface="Arial MT"/>
                <a:cs typeface="Arial MT"/>
              </a:rPr>
              <a:t> </a:t>
            </a:r>
            <a:r>
              <a:rPr lang="en-US" b="1" spc="-10" dirty="0" err="1">
                <a:latin typeface="Arial MT"/>
                <a:cs typeface="Arial"/>
              </a:rPr>
              <a:t>Dynamic_minds_objective_setting_searchCourseByCode</a:t>
            </a:r>
            <a:endParaRPr sz="1800" dirty="0">
              <a:latin typeface="Arial MT"/>
              <a:cs typeface="Arial MT"/>
            </a:endParaRPr>
          </a:p>
          <a:p>
            <a:pPr marL="836294" lvl="1" indent="-366395">
              <a:lnSpc>
                <a:spcPct val="100000"/>
              </a:lnSpc>
              <a:spcBef>
                <a:spcPts val="325"/>
              </a:spcBef>
              <a:buChar char="○"/>
              <a:tabLst>
                <a:tab pos="836294" algn="l"/>
              </a:tabLst>
            </a:pPr>
            <a:r>
              <a:rPr sz="1800" b="1" spc="-10" dirty="0">
                <a:latin typeface="Arial"/>
                <a:cs typeface="Arial"/>
              </a:rPr>
              <a:t>Storing:</a:t>
            </a:r>
            <a:r>
              <a:rPr lang="en-US" sz="1800" spc="-10" dirty="0">
                <a:latin typeface="Arial MT"/>
                <a:cs typeface="Arial MT"/>
              </a:rPr>
              <a:t> </a:t>
            </a:r>
            <a:r>
              <a:rPr lang="en-US" b="1" spc="-10" dirty="0" err="1">
                <a:latin typeface="Arial MT"/>
                <a:cs typeface="Arial"/>
              </a:rPr>
              <a:t>Dynamic_minds_objective_setting</a:t>
            </a:r>
            <a:r>
              <a:rPr lang="en-US" b="1" spc="-10" dirty="0">
                <a:latin typeface="Arial MT"/>
                <a:cs typeface="Arial"/>
              </a:rPr>
              <a:t> _storing</a:t>
            </a:r>
            <a:endParaRPr sz="18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505248"/>
            <a:ext cx="8374549" cy="400110"/>
          </a:xfrm>
          <a:prstGeom prst="rect">
            <a:avLst/>
          </a:prstGeom>
        </p:spPr>
        <p:txBody>
          <a:bodyPr vert="horz" wrap="square" lIns="0" tIns="15240" rIns="0" bIns="0" rtlCol="0" anchor="t">
            <a:spAutoFit/>
          </a:bodyPr>
          <a:lstStyle/>
          <a:p>
            <a:pPr marL="12700">
              <a:spcBef>
                <a:spcPts val="120"/>
              </a:spcBef>
            </a:pPr>
            <a:r>
              <a:rPr lang="en-US" spc="-55" dirty="0"/>
              <a:t>Course Objective </a:t>
            </a:r>
            <a:r>
              <a:rPr dirty="0"/>
              <a:t>Setting:</a:t>
            </a:r>
            <a:r>
              <a:rPr lang="en-US" dirty="0"/>
              <a:t> </a:t>
            </a:r>
            <a:r>
              <a:rPr dirty="0"/>
              <a:t>Programming</a:t>
            </a:r>
            <a:r>
              <a:rPr spc="-45" dirty="0"/>
              <a:t> </a:t>
            </a:r>
            <a:r>
              <a:rPr spc="-10" dirty="0"/>
              <a:t>Details</a:t>
            </a:r>
          </a:p>
        </p:txBody>
      </p:sp>
      <p:sp>
        <p:nvSpPr>
          <p:cNvPr id="3" name="object 3"/>
          <p:cNvSpPr txBox="1"/>
          <p:nvPr/>
        </p:nvSpPr>
        <p:spPr>
          <a:xfrm>
            <a:off x="932449" y="1175208"/>
            <a:ext cx="7798434" cy="4058034"/>
          </a:xfrm>
          <a:prstGeom prst="rect">
            <a:avLst/>
          </a:prstGeom>
        </p:spPr>
        <p:txBody>
          <a:bodyPr vert="horz" wrap="square" lIns="0" tIns="53340" rIns="0" bIns="0" rtlCol="0">
            <a:spAutoFit/>
          </a:bodyPr>
          <a:lstStyle/>
          <a:p>
            <a:pPr marL="379095" indent="-366395">
              <a:lnSpc>
                <a:spcPct val="100000"/>
              </a:lnSpc>
              <a:spcBef>
                <a:spcPts val="420"/>
              </a:spcBef>
              <a:buChar char="○"/>
              <a:tabLst>
                <a:tab pos="379095" algn="l"/>
              </a:tabLst>
            </a:pPr>
            <a:r>
              <a:rPr sz="1800" b="1" dirty="0">
                <a:latin typeface="Arial"/>
                <a:cs typeface="Arial"/>
              </a:rPr>
              <a:t>Comparison(both</a:t>
            </a:r>
            <a:r>
              <a:rPr sz="1800" b="1" spc="-55" dirty="0">
                <a:latin typeface="Arial"/>
                <a:cs typeface="Arial"/>
              </a:rPr>
              <a:t> </a:t>
            </a:r>
            <a:r>
              <a:rPr sz="1800" b="1" dirty="0">
                <a:latin typeface="Arial"/>
                <a:cs typeface="Arial"/>
              </a:rPr>
              <a:t>searching</a:t>
            </a:r>
            <a:r>
              <a:rPr sz="1800" b="1" spc="-45" dirty="0">
                <a:latin typeface="Arial"/>
                <a:cs typeface="Arial"/>
              </a:rPr>
              <a:t> </a:t>
            </a:r>
            <a:r>
              <a:rPr sz="1800" b="1" dirty="0">
                <a:latin typeface="Arial"/>
                <a:cs typeface="Arial"/>
              </a:rPr>
              <a:t>and</a:t>
            </a:r>
            <a:r>
              <a:rPr sz="1800" b="1" spc="-45" dirty="0">
                <a:latin typeface="Arial"/>
                <a:cs typeface="Arial"/>
              </a:rPr>
              <a:t> </a:t>
            </a:r>
            <a:r>
              <a:rPr sz="1800" b="1" spc="-10" dirty="0">
                <a:latin typeface="Arial"/>
                <a:cs typeface="Arial"/>
              </a:rPr>
              <a:t>Sorting)</a:t>
            </a:r>
            <a:r>
              <a:rPr sz="1800" spc="-10" dirty="0">
                <a:latin typeface="Arial MT"/>
                <a:cs typeface="Arial MT"/>
              </a:rPr>
              <a:t>:</a:t>
            </a:r>
            <a:endParaRPr sz="1800" dirty="0">
              <a:latin typeface="Arial MT"/>
              <a:cs typeface="Arial MT"/>
            </a:endParaRPr>
          </a:p>
          <a:p>
            <a:pPr marL="836294" lvl="1" indent="-366395">
              <a:lnSpc>
                <a:spcPct val="100000"/>
              </a:lnSpc>
              <a:spcBef>
                <a:spcPts val="325"/>
              </a:spcBef>
              <a:buChar char="■"/>
              <a:tabLst>
                <a:tab pos="836294" algn="l"/>
              </a:tabLst>
            </a:pPr>
            <a:r>
              <a:rPr sz="1800" spc="-25" dirty="0">
                <a:latin typeface="Arial MT"/>
                <a:cs typeface="Arial MT"/>
              </a:rPr>
              <a:t>For</a:t>
            </a:r>
            <a:endParaRPr sz="1800" dirty="0">
              <a:latin typeface="Arial MT"/>
              <a:cs typeface="Arial MT"/>
            </a:endParaRPr>
          </a:p>
          <a:p>
            <a:pPr marL="836294" marR="5080">
              <a:lnSpc>
                <a:spcPct val="114999"/>
              </a:lnSpc>
            </a:pPr>
            <a:r>
              <a:rPr sz="1800" spc="-10" dirty="0">
                <a:latin typeface="Arial MT"/>
                <a:cs typeface="Arial MT"/>
              </a:rPr>
              <a:t>Searching-</a:t>
            </a:r>
            <a:r>
              <a:rPr lang="en-US" sz="1800" spc="-10" dirty="0">
                <a:latin typeface="Arial MT"/>
                <a:cs typeface="Arial MT"/>
              </a:rPr>
              <a:t> Dynamic_minds_course_objective_setting_Compare_Search_Algorithms</a:t>
            </a:r>
            <a:endParaRPr sz="1800" dirty="0">
              <a:latin typeface="Arial MT"/>
              <a:cs typeface="Arial MT"/>
            </a:endParaRPr>
          </a:p>
          <a:p>
            <a:pPr marL="836294" marR="765810" lvl="1" indent="-367030">
              <a:lnSpc>
                <a:spcPct val="114999"/>
              </a:lnSpc>
              <a:buChar char="■"/>
              <a:tabLst>
                <a:tab pos="836294" algn="l"/>
              </a:tabLst>
            </a:pPr>
            <a:r>
              <a:rPr sz="1800" dirty="0">
                <a:latin typeface="Arial MT"/>
                <a:cs typeface="Arial MT"/>
              </a:rPr>
              <a:t>For</a:t>
            </a:r>
            <a:r>
              <a:rPr sz="1800" spc="-5" dirty="0">
                <a:latin typeface="Arial MT"/>
                <a:cs typeface="Arial MT"/>
              </a:rPr>
              <a:t> </a:t>
            </a:r>
            <a:r>
              <a:rPr sz="1800" dirty="0">
                <a:latin typeface="Arial MT"/>
                <a:cs typeface="Arial MT"/>
              </a:rPr>
              <a:t>Sorting-</a:t>
            </a:r>
            <a:r>
              <a:rPr lang="en-US" sz="1800" spc="-20" dirty="0">
                <a:latin typeface="Arial MT"/>
                <a:cs typeface="Arial MT"/>
              </a:rPr>
              <a:t> </a:t>
            </a:r>
            <a:r>
              <a:rPr lang="en-US" sz="1800" spc="-20" dirty="0" err="1">
                <a:latin typeface="Arial MT"/>
                <a:cs typeface="Arial MT"/>
              </a:rPr>
              <a:t>Dynamic_minds_course_objective_setting_Compare_Sort_Algorithms</a:t>
            </a:r>
            <a:endParaRPr sz="1800" dirty="0">
              <a:latin typeface="Arial MT"/>
              <a:cs typeface="Arial MT"/>
            </a:endParaRPr>
          </a:p>
          <a:p>
            <a:pPr marL="379095" indent="-366395">
              <a:lnSpc>
                <a:spcPct val="100000"/>
              </a:lnSpc>
              <a:spcBef>
                <a:spcPts val="325"/>
              </a:spcBef>
              <a:buChar char="○"/>
              <a:tabLst>
                <a:tab pos="379095" algn="l"/>
              </a:tabLst>
            </a:pPr>
            <a:r>
              <a:rPr sz="1800" b="1" dirty="0">
                <a:latin typeface="Arial"/>
                <a:cs typeface="Arial"/>
              </a:rPr>
              <a:t>Time</a:t>
            </a:r>
            <a:r>
              <a:rPr sz="1800" b="1" spc="-40" dirty="0">
                <a:latin typeface="Arial"/>
                <a:cs typeface="Arial"/>
              </a:rPr>
              <a:t> </a:t>
            </a:r>
            <a:r>
              <a:rPr sz="1800" b="1" dirty="0">
                <a:latin typeface="Arial"/>
                <a:cs typeface="Arial"/>
              </a:rPr>
              <a:t>Complexity(both</a:t>
            </a:r>
            <a:r>
              <a:rPr sz="1800" b="1" spc="-40" dirty="0">
                <a:latin typeface="Arial"/>
                <a:cs typeface="Arial"/>
              </a:rPr>
              <a:t> </a:t>
            </a:r>
            <a:r>
              <a:rPr sz="1800" b="1" dirty="0">
                <a:latin typeface="Arial"/>
                <a:cs typeface="Arial"/>
              </a:rPr>
              <a:t>searching</a:t>
            </a:r>
            <a:r>
              <a:rPr sz="1800" b="1" spc="-40" dirty="0">
                <a:latin typeface="Arial"/>
                <a:cs typeface="Arial"/>
              </a:rPr>
              <a:t> </a:t>
            </a:r>
            <a:r>
              <a:rPr sz="1800" b="1" dirty="0">
                <a:latin typeface="Arial"/>
                <a:cs typeface="Arial"/>
              </a:rPr>
              <a:t>and</a:t>
            </a:r>
            <a:r>
              <a:rPr sz="1800" b="1" spc="-35" dirty="0">
                <a:latin typeface="Arial"/>
                <a:cs typeface="Arial"/>
              </a:rPr>
              <a:t> </a:t>
            </a:r>
            <a:r>
              <a:rPr sz="1800" b="1" spc="-10" dirty="0">
                <a:latin typeface="Arial"/>
                <a:cs typeface="Arial"/>
              </a:rPr>
              <a:t>Sorting):</a:t>
            </a:r>
            <a:endParaRPr sz="1800" dirty="0">
              <a:latin typeface="Arial"/>
              <a:cs typeface="Arial"/>
            </a:endParaRPr>
          </a:p>
          <a:p>
            <a:pPr marL="836294" lvl="1" indent="-366395">
              <a:lnSpc>
                <a:spcPct val="100000"/>
              </a:lnSpc>
              <a:spcBef>
                <a:spcPts val="325"/>
              </a:spcBef>
              <a:buChar char="■"/>
              <a:tabLst>
                <a:tab pos="836294" algn="l"/>
              </a:tabLst>
            </a:pPr>
            <a:r>
              <a:rPr sz="1800" dirty="0">
                <a:latin typeface="Arial MT"/>
                <a:cs typeface="Arial MT"/>
              </a:rPr>
              <a:t>For</a:t>
            </a:r>
            <a:r>
              <a:rPr sz="1800" spc="45" dirty="0">
                <a:latin typeface="Arial MT"/>
                <a:cs typeface="Arial MT"/>
              </a:rPr>
              <a:t> </a:t>
            </a:r>
            <a:r>
              <a:rPr sz="1800" spc="-10" dirty="0">
                <a:latin typeface="Arial MT"/>
                <a:cs typeface="Arial MT"/>
              </a:rPr>
              <a:t>Searching-</a:t>
            </a:r>
            <a:r>
              <a:rPr lang="en-US" sz="1800" spc="-10" dirty="0">
                <a:latin typeface="Arial MT"/>
                <a:cs typeface="Arial MT"/>
              </a:rPr>
              <a:t> </a:t>
            </a:r>
            <a:r>
              <a:rPr lang="en-US" b="1" spc="-10" dirty="0" err="1">
                <a:latin typeface="Arial MT"/>
                <a:cs typeface="Arial"/>
              </a:rPr>
              <a:t>Dynamic_minds_objective_setting</a:t>
            </a:r>
            <a:r>
              <a:rPr lang="en-US" b="1" spc="-10" dirty="0">
                <a:latin typeface="Arial MT"/>
                <a:cs typeface="Arial"/>
              </a:rPr>
              <a:t>_ </a:t>
            </a:r>
            <a:r>
              <a:rPr lang="en-US" b="1" spc="-10" dirty="0" err="1">
                <a:latin typeface="Arial MT"/>
                <a:cs typeface="Arial"/>
              </a:rPr>
              <a:t>complexity_searching</a:t>
            </a:r>
            <a:endParaRPr sz="1800" dirty="0">
              <a:latin typeface="Arial MT"/>
              <a:cs typeface="Arial MT"/>
            </a:endParaRPr>
          </a:p>
          <a:p>
            <a:pPr marL="836294" lvl="1" indent="-366395">
              <a:lnSpc>
                <a:spcPct val="100000"/>
              </a:lnSpc>
              <a:spcBef>
                <a:spcPts val="325"/>
              </a:spcBef>
              <a:buChar char="■"/>
              <a:tabLst>
                <a:tab pos="836294" algn="l"/>
              </a:tabLst>
            </a:pPr>
            <a:r>
              <a:rPr sz="1800" dirty="0">
                <a:latin typeface="Arial MT"/>
                <a:cs typeface="Arial MT"/>
              </a:rPr>
              <a:t>For</a:t>
            </a:r>
            <a:r>
              <a:rPr sz="1800" spc="25" dirty="0">
                <a:latin typeface="Arial MT"/>
                <a:cs typeface="Arial MT"/>
              </a:rPr>
              <a:t> </a:t>
            </a:r>
            <a:r>
              <a:rPr sz="1800" spc="-10" dirty="0">
                <a:latin typeface="Arial MT"/>
                <a:cs typeface="Arial MT"/>
              </a:rPr>
              <a:t>Sorting-</a:t>
            </a:r>
            <a:r>
              <a:rPr lang="en-US" sz="1800" spc="-10" dirty="0">
                <a:latin typeface="Arial MT"/>
                <a:cs typeface="Arial MT"/>
              </a:rPr>
              <a:t> </a:t>
            </a:r>
            <a:r>
              <a:rPr lang="en-US" b="1" spc="-10" dirty="0" err="1">
                <a:latin typeface="Arial MT"/>
                <a:cs typeface="Arial"/>
              </a:rPr>
              <a:t>Dynamic_minds_objective_setting</a:t>
            </a:r>
            <a:r>
              <a:rPr lang="en-US" b="1" spc="-10" dirty="0">
                <a:latin typeface="Arial MT"/>
                <a:cs typeface="Arial"/>
              </a:rPr>
              <a:t>_ </a:t>
            </a:r>
            <a:r>
              <a:rPr lang="en-US" b="1" spc="-10" dirty="0" err="1">
                <a:latin typeface="Arial MT"/>
                <a:cs typeface="Arial"/>
              </a:rPr>
              <a:t>complexity_sortingh</a:t>
            </a:r>
            <a:r>
              <a:rPr lang="en-US" b="1" spc="-10" dirty="0">
                <a:latin typeface="Arial MT"/>
                <a:cs typeface="Arial"/>
              </a:rPr>
              <a:t>\</a:t>
            </a:r>
            <a:endParaRPr sz="18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dirty="0"/>
              <a:t>Course Objective Setting</a:t>
            </a:r>
            <a:r>
              <a:rPr dirty="0"/>
              <a:t>:</a:t>
            </a:r>
            <a:r>
              <a:rPr lang="en-US" dirty="0"/>
              <a:t> </a:t>
            </a:r>
            <a:r>
              <a:rPr dirty="0"/>
              <a:t>Field/table</a:t>
            </a:r>
            <a:r>
              <a:rPr spc="-45" dirty="0"/>
              <a:t> </a:t>
            </a:r>
            <a:r>
              <a:rPr spc="-10" dirty="0"/>
              <a:t>details</a:t>
            </a:r>
          </a:p>
        </p:txBody>
      </p:sp>
      <p:graphicFrame>
        <p:nvGraphicFramePr>
          <p:cNvPr id="3" name="object 3"/>
          <p:cNvGraphicFramePr>
            <a:graphicFrameLocks noGrp="1"/>
          </p:cNvGraphicFramePr>
          <p:nvPr>
            <p:extLst>
              <p:ext uri="{D42A27DB-BD31-4B8C-83A1-F6EECF244321}">
                <p14:modId xmlns:p14="http://schemas.microsoft.com/office/powerpoint/2010/main" val="380897081"/>
              </p:ext>
            </p:extLst>
          </p:nvPr>
        </p:nvGraphicFramePr>
        <p:xfrm>
          <a:off x="685800" y="1885950"/>
          <a:ext cx="7965995" cy="2220684"/>
        </p:xfrm>
        <a:graphic>
          <a:graphicData uri="http://schemas.openxmlformats.org/drawingml/2006/table">
            <a:tbl>
              <a:tblPr firstRow="1" bandRow="1">
                <a:tableStyleId>{5940675A-B579-460E-94D1-54222C63F5DA}</a:tableStyleId>
              </a:tblPr>
              <a:tblGrid>
                <a:gridCol w="3556683">
                  <a:extLst>
                    <a:ext uri="{9D8B030D-6E8A-4147-A177-3AD203B41FA5}">
                      <a16:colId xmlns:a16="http://schemas.microsoft.com/office/drawing/2014/main" val="20000"/>
                    </a:ext>
                  </a:extLst>
                </a:gridCol>
                <a:gridCol w="4409312">
                  <a:extLst>
                    <a:ext uri="{9D8B030D-6E8A-4147-A177-3AD203B41FA5}">
                      <a16:colId xmlns:a16="http://schemas.microsoft.com/office/drawing/2014/main" val="20001"/>
                    </a:ext>
                  </a:extLst>
                </a:gridCol>
              </a:tblGrid>
              <a:tr h="370114">
                <a:tc>
                  <a:txBody>
                    <a:bodyPr/>
                    <a:lstStyle/>
                    <a:p>
                      <a:pPr marL="57150">
                        <a:lnSpc>
                          <a:spcPct val="100000"/>
                        </a:lnSpc>
                        <a:spcBef>
                          <a:spcPts val="405"/>
                        </a:spcBef>
                      </a:pPr>
                      <a:r>
                        <a:rPr sz="1100" b="1" dirty="0"/>
                        <a:t>Field</a:t>
                      </a:r>
                      <a:r>
                        <a:rPr sz="1100" b="1" spc="-25" dirty="0"/>
                        <a:t> </a:t>
                      </a:r>
                      <a:r>
                        <a:rPr sz="1100" b="1" spc="-20" dirty="0"/>
                        <a:t>Name</a:t>
                      </a:r>
                      <a:endParaRPr sz="1100" dirty="0">
                        <a:latin typeface="Arial"/>
                        <a:cs typeface="Arial"/>
                      </a:endParaRPr>
                    </a:p>
                  </a:txBody>
                  <a:tcPr marL="0" marR="0" marT="51435" marB="0"/>
                </a:tc>
                <a:tc>
                  <a:txBody>
                    <a:bodyPr/>
                    <a:lstStyle/>
                    <a:p>
                      <a:pPr marL="57150">
                        <a:lnSpc>
                          <a:spcPct val="100000"/>
                        </a:lnSpc>
                        <a:spcBef>
                          <a:spcPts val="405"/>
                        </a:spcBef>
                      </a:pPr>
                      <a:r>
                        <a:rPr sz="1100" b="1" dirty="0"/>
                        <a:t>Data</a:t>
                      </a:r>
                      <a:r>
                        <a:rPr sz="1100" b="1" spc="-45" dirty="0"/>
                        <a:t> </a:t>
                      </a:r>
                      <a:r>
                        <a:rPr sz="1100" b="1" spc="-20" dirty="0"/>
                        <a:t>type</a:t>
                      </a:r>
                      <a:endParaRPr sz="1100">
                        <a:latin typeface="Arial"/>
                        <a:cs typeface="Arial"/>
                      </a:endParaRPr>
                    </a:p>
                  </a:txBody>
                  <a:tcPr marL="0" marR="0" marT="51435" marB="0"/>
                </a:tc>
                <a:extLst>
                  <a:ext uri="{0D108BD9-81ED-4DB2-BD59-A6C34878D82A}">
                    <a16:rowId xmlns:a16="http://schemas.microsoft.com/office/drawing/2014/main" val="10000"/>
                  </a:ext>
                </a:extLst>
              </a:tr>
              <a:tr h="370114">
                <a:tc>
                  <a:txBody>
                    <a:bodyPr/>
                    <a:lstStyle/>
                    <a:p>
                      <a:pPr marL="57150">
                        <a:lnSpc>
                          <a:spcPct val="100000"/>
                        </a:lnSpc>
                        <a:spcBef>
                          <a:spcPts val="405"/>
                        </a:spcBef>
                      </a:pPr>
                      <a:r>
                        <a:rPr sz="1100" spc="-25" dirty="0"/>
                        <a:t>id</a:t>
                      </a:r>
                      <a:endParaRPr sz="1100" dirty="0">
                        <a:latin typeface="Arial MT"/>
                        <a:cs typeface="Arial MT"/>
                      </a:endParaRPr>
                    </a:p>
                  </a:txBody>
                  <a:tcPr marL="0" marR="0" marT="51435" marB="0"/>
                </a:tc>
                <a:tc>
                  <a:txBody>
                    <a:bodyPr/>
                    <a:lstStyle/>
                    <a:p>
                      <a:pPr marL="57150">
                        <a:lnSpc>
                          <a:spcPct val="100000"/>
                        </a:lnSpc>
                        <a:spcBef>
                          <a:spcPts val="405"/>
                        </a:spcBef>
                      </a:pPr>
                      <a:r>
                        <a:rPr sz="1100" spc="-10" dirty="0"/>
                        <a:t>integer</a:t>
                      </a:r>
                      <a:endParaRPr sz="1100" dirty="0">
                        <a:latin typeface="Arial MT"/>
                        <a:cs typeface="Arial MT"/>
                      </a:endParaRPr>
                    </a:p>
                  </a:txBody>
                  <a:tcPr marL="0" marR="0" marT="51435" marB="0"/>
                </a:tc>
                <a:extLst>
                  <a:ext uri="{0D108BD9-81ED-4DB2-BD59-A6C34878D82A}">
                    <a16:rowId xmlns:a16="http://schemas.microsoft.com/office/drawing/2014/main" val="10001"/>
                  </a:ext>
                </a:extLst>
              </a:tr>
              <a:tr h="370114">
                <a:tc>
                  <a:txBody>
                    <a:bodyPr/>
                    <a:lstStyle/>
                    <a:p>
                      <a:pPr marL="57150">
                        <a:lnSpc>
                          <a:spcPct val="100000"/>
                        </a:lnSpc>
                        <a:spcBef>
                          <a:spcPts val="405"/>
                        </a:spcBef>
                      </a:pPr>
                      <a:r>
                        <a:rPr lang="en-US" sz="1100" spc="-10" dirty="0" err="1"/>
                        <a:t>cour</a:t>
                      </a:r>
                      <a:r>
                        <a:rPr sz="1100" spc="-10" dirty="0" err="1"/>
                        <a:t>_</a:t>
                      </a:r>
                      <a:r>
                        <a:rPr lang="en-US" sz="1100" spc="-10" dirty="0" err="1"/>
                        <a:t>id</a:t>
                      </a:r>
                      <a:endParaRPr sz="1100" dirty="0">
                        <a:latin typeface="Arial MT"/>
                        <a:cs typeface="Arial MT"/>
                      </a:endParaRPr>
                    </a:p>
                  </a:txBody>
                  <a:tcPr marL="0" marR="0" marT="51435" marB="0"/>
                </a:tc>
                <a:tc>
                  <a:txBody>
                    <a:bodyPr/>
                    <a:lstStyle/>
                    <a:p>
                      <a:pPr marL="57150">
                        <a:lnSpc>
                          <a:spcPct val="100000"/>
                        </a:lnSpc>
                        <a:spcBef>
                          <a:spcPts val="405"/>
                        </a:spcBef>
                      </a:pPr>
                      <a:r>
                        <a:rPr sz="1100" spc="-10" dirty="0"/>
                        <a:t>String</a:t>
                      </a:r>
                      <a:endParaRPr sz="1100" dirty="0">
                        <a:latin typeface="Arial MT"/>
                        <a:cs typeface="Arial MT"/>
                      </a:endParaRPr>
                    </a:p>
                  </a:txBody>
                  <a:tcPr marL="0" marR="0" marT="51435" marB="0"/>
                </a:tc>
                <a:extLst>
                  <a:ext uri="{0D108BD9-81ED-4DB2-BD59-A6C34878D82A}">
                    <a16:rowId xmlns:a16="http://schemas.microsoft.com/office/drawing/2014/main" val="10002"/>
                  </a:ext>
                </a:extLst>
              </a:tr>
              <a:tr h="370114">
                <a:tc>
                  <a:txBody>
                    <a:bodyPr/>
                    <a:lstStyle/>
                    <a:p>
                      <a:pPr marL="57150">
                        <a:lnSpc>
                          <a:spcPct val="100000"/>
                        </a:lnSpc>
                        <a:spcBef>
                          <a:spcPts val="405"/>
                        </a:spcBef>
                      </a:pPr>
                      <a:r>
                        <a:rPr lang="en-US" sz="1100" dirty="0" err="1"/>
                        <a:t>cour_obj_code</a:t>
                      </a:r>
                      <a:endParaRPr sz="1100" dirty="0">
                        <a:latin typeface="Arial MT"/>
                        <a:cs typeface="Arial MT"/>
                      </a:endParaRPr>
                    </a:p>
                  </a:txBody>
                  <a:tcPr marL="0" marR="0" marT="51435" marB="0"/>
                </a:tc>
                <a:tc>
                  <a:txBody>
                    <a:bodyPr/>
                    <a:lstStyle/>
                    <a:p>
                      <a:pPr marL="57150">
                        <a:lnSpc>
                          <a:spcPct val="100000"/>
                        </a:lnSpc>
                        <a:spcBef>
                          <a:spcPts val="405"/>
                        </a:spcBef>
                      </a:pPr>
                      <a:r>
                        <a:rPr sz="1100" spc="-10" dirty="0"/>
                        <a:t>String</a:t>
                      </a:r>
                      <a:endParaRPr sz="1100">
                        <a:latin typeface="Arial MT"/>
                        <a:cs typeface="Arial MT"/>
                      </a:endParaRPr>
                    </a:p>
                  </a:txBody>
                  <a:tcPr marL="0" marR="0" marT="51435" marB="0"/>
                </a:tc>
                <a:extLst>
                  <a:ext uri="{0D108BD9-81ED-4DB2-BD59-A6C34878D82A}">
                    <a16:rowId xmlns:a16="http://schemas.microsoft.com/office/drawing/2014/main" val="10003"/>
                  </a:ext>
                </a:extLst>
              </a:tr>
              <a:tr h="370114">
                <a:tc>
                  <a:txBody>
                    <a:bodyPr/>
                    <a:lstStyle/>
                    <a:p>
                      <a:pPr marL="57150">
                        <a:lnSpc>
                          <a:spcPct val="100000"/>
                        </a:lnSpc>
                        <a:spcBef>
                          <a:spcPts val="405"/>
                        </a:spcBef>
                      </a:pPr>
                      <a:r>
                        <a:rPr lang="en-US" sz="1100" spc="-10" dirty="0" err="1"/>
                        <a:t>cour-obj_no</a:t>
                      </a:r>
                      <a:endParaRPr sz="1100" dirty="0">
                        <a:latin typeface="Arial MT"/>
                        <a:cs typeface="Arial MT"/>
                      </a:endParaRPr>
                    </a:p>
                  </a:txBody>
                  <a:tcPr marL="0" marR="0" marT="51435" marB="0"/>
                </a:tc>
                <a:tc>
                  <a:txBody>
                    <a:bodyPr/>
                    <a:lstStyle/>
                    <a:p>
                      <a:pPr marL="57150">
                        <a:lnSpc>
                          <a:spcPct val="100000"/>
                        </a:lnSpc>
                        <a:spcBef>
                          <a:spcPts val="405"/>
                        </a:spcBef>
                      </a:pPr>
                      <a:r>
                        <a:rPr sz="1100" spc="-10" dirty="0"/>
                        <a:t>String</a:t>
                      </a:r>
                      <a:endParaRPr sz="1100">
                        <a:latin typeface="Arial MT"/>
                        <a:cs typeface="Arial MT"/>
                      </a:endParaRPr>
                    </a:p>
                  </a:txBody>
                  <a:tcPr marL="0" marR="0" marT="51435" marB="0"/>
                </a:tc>
                <a:extLst>
                  <a:ext uri="{0D108BD9-81ED-4DB2-BD59-A6C34878D82A}">
                    <a16:rowId xmlns:a16="http://schemas.microsoft.com/office/drawing/2014/main" val="10004"/>
                  </a:ext>
                </a:extLst>
              </a:tr>
              <a:tr h="370114">
                <a:tc>
                  <a:txBody>
                    <a:bodyPr/>
                    <a:lstStyle/>
                    <a:p>
                      <a:pPr marL="57150">
                        <a:lnSpc>
                          <a:spcPct val="100000"/>
                        </a:lnSpc>
                        <a:spcBef>
                          <a:spcPts val="405"/>
                        </a:spcBef>
                      </a:pPr>
                      <a:r>
                        <a:rPr lang="en-US" sz="1100" spc="-10" dirty="0" err="1">
                          <a:latin typeface="Arial MT"/>
                          <a:cs typeface="Arial MT"/>
                        </a:rPr>
                        <a:t>cour_obj_detail</a:t>
                      </a:r>
                      <a:endParaRPr sz="1100" dirty="0">
                        <a:latin typeface="Arial MT"/>
                        <a:cs typeface="Arial MT"/>
                      </a:endParaRPr>
                    </a:p>
                  </a:txBody>
                  <a:tcPr marL="0" marR="0" marT="51435" marB="0"/>
                </a:tc>
                <a:tc>
                  <a:txBody>
                    <a:bodyPr/>
                    <a:lstStyle/>
                    <a:p>
                      <a:pPr marL="57150">
                        <a:lnSpc>
                          <a:spcPct val="100000"/>
                        </a:lnSpc>
                        <a:spcBef>
                          <a:spcPts val="405"/>
                        </a:spcBef>
                      </a:pPr>
                      <a:r>
                        <a:rPr sz="1100" spc="-10" dirty="0"/>
                        <a:t>String</a:t>
                      </a:r>
                      <a:endParaRPr sz="1100" dirty="0">
                        <a:latin typeface="Arial MT"/>
                        <a:cs typeface="Arial MT"/>
                      </a:endParaRPr>
                    </a:p>
                  </a:txBody>
                  <a:tcPr marL="0" marR="0" marT="51435" marB="0"/>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nchor="t">
            <a:spAutoFit/>
          </a:bodyPr>
          <a:lstStyle/>
          <a:p>
            <a:pPr marL="12700">
              <a:spcBef>
                <a:spcPts val="120"/>
              </a:spcBef>
            </a:pPr>
            <a:r>
              <a:rPr lang="en-US" spc="-55" dirty="0"/>
              <a:t>Course Objective </a:t>
            </a:r>
            <a:r>
              <a:rPr dirty="0"/>
              <a:t>Setting:</a:t>
            </a:r>
            <a:r>
              <a:rPr lang="en-US" dirty="0"/>
              <a:t> </a:t>
            </a:r>
            <a:r>
              <a:rPr dirty="0"/>
              <a:t>Programming</a:t>
            </a:r>
            <a:r>
              <a:rPr spc="-45" dirty="0"/>
              <a:t> </a:t>
            </a:r>
            <a:r>
              <a:rPr spc="-10" dirty="0"/>
              <a:t>Details</a:t>
            </a:r>
          </a:p>
        </p:txBody>
      </p:sp>
      <p:sp>
        <p:nvSpPr>
          <p:cNvPr id="3" name="object 3"/>
          <p:cNvSpPr txBox="1"/>
          <p:nvPr/>
        </p:nvSpPr>
        <p:spPr>
          <a:xfrm>
            <a:off x="475249" y="1175208"/>
            <a:ext cx="8219440" cy="3459922"/>
          </a:xfrm>
          <a:prstGeom prst="rect">
            <a:avLst/>
          </a:prstGeom>
        </p:spPr>
        <p:txBody>
          <a:bodyPr vert="horz" wrap="square" lIns="0" tIns="12700" rIns="0" bIns="0" rtlCol="0">
            <a:spAutoFit/>
          </a:bodyPr>
          <a:lstStyle/>
          <a:p>
            <a:pPr marL="836294" marR="852805" indent="-367030">
              <a:lnSpc>
                <a:spcPct val="114999"/>
              </a:lnSpc>
              <a:spcBef>
                <a:spcPts val="100"/>
              </a:spcBef>
              <a:buChar char="○"/>
              <a:tabLst>
                <a:tab pos="836294" algn="l"/>
              </a:tabLst>
            </a:pPr>
            <a:r>
              <a:rPr sz="1800" b="1" spc="-10" dirty="0">
                <a:latin typeface="Arial"/>
                <a:cs typeface="Arial"/>
              </a:rPr>
              <a:t>Algorithm</a:t>
            </a:r>
            <a:r>
              <a:rPr sz="1800" b="1" spc="-50" dirty="0">
                <a:latin typeface="Arial"/>
                <a:cs typeface="Arial"/>
              </a:rPr>
              <a:t> </a:t>
            </a:r>
            <a:r>
              <a:rPr sz="1800" b="1" dirty="0">
                <a:latin typeface="Arial"/>
                <a:cs typeface="Arial"/>
              </a:rPr>
              <a:t>Details(pseudocode</a:t>
            </a:r>
            <a:r>
              <a:rPr sz="1800" b="1" spc="-45" dirty="0">
                <a:latin typeface="Arial"/>
                <a:cs typeface="Arial"/>
              </a:rPr>
              <a:t> </a:t>
            </a:r>
            <a:r>
              <a:rPr sz="1800" b="1" dirty="0">
                <a:latin typeface="Arial"/>
                <a:cs typeface="Arial"/>
              </a:rPr>
              <a:t>or</a:t>
            </a:r>
            <a:r>
              <a:rPr sz="1800" b="1" spc="-45" dirty="0">
                <a:latin typeface="Arial"/>
                <a:cs typeface="Arial"/>
              </a:rPr>
              <a:t> </a:t>
            </a:r>
            <a:r>
              <a:rPr sz="1800" b="1" spc="-10" dirty="0">
                <a:latin typeface="Arial"/>
                <a:cs typeface="Arial"/>
              </a:rPr>
              <a:t>steps)(both</a:t>
            </a:r>
            <a:r>
              <a:rPr sz="1800" b="1" spc="-45" dirty="0">
                <a:latin typeface="Arial"/>
                <a:cs typeface="Arial"/>
              </a:rPr>
              <a:t> </a:t>
            </a:r>
            <a:r>
              <a:rPr sz="1800" b="1" dirty="0">
                <a:latin typeface="Arial"/>
                <a:cs typeface="Arial"/>
              </a:rPr>
              <a:t>searching</a:t>
            </a:r>
            <a:r>
              <a:rPr sz="1800" b="1" spc="-45" dirty="0">
                <a:latin typeface="Arial"/>
                <a:cs typeface="Arial"/>
              </a:rPr>
              <a:t> </a:t>
            </a:r>
            <a:r>
              <a:rPr sz="1800" b="1" spc="-25" dirty="0">
                <a:latin typeface="Arial"/>
                <a:cs typeface="Arial"/>
              </a:rPr>
              <a:t>and </a:t>
            </a:r>
            <a:r>
              <a:rPr sz="1800" b="1" spc="-10" dirty="0">
                <a:latin typeface="Arial"/>
                <a:cs typeface="Arial"/>
              </a:rPr>
              <a:t>Sorting):</a:t>
            </a:r>
            <a:endParaRPr sz="1800" dirty="0">
              <a:latin typeface="Arial"/>
              <a:cs typeface="Arial"/>
            </a:endParaRPr>
          </a:p>
          <a:p>
            <a:pPr marL="1293495" lvl="1" indent="-366395">
              <a:lnSpc>
                <a:spcPct val="100000"/>
              </a:lnSpc>
              <a:spcBef>
                <a:spcPts val="325"/>
              </a:spcBef>
              <a:buChar char="■"/>
              <a:tabLst>
                <a:tab pos="1293495" algn="l"/>
              </a:tabLst>
            </a:pPr>
            <a:r>
              <a:rPr sz="1800" spc="-25" dirty="0">
                <a:latin typeface="Arial MT"/>
                <a:cs typeface="Arial MT"/>
              </a:rPr>
              <a:t>For</a:t>
            </a:r>
            <a:endParaRPr sz="1800" dirty="0">
              <a:latin typeface="Arial MT"/>
              <a:cs typeface="Arial MT"/>
            </a:endParaRPr>
          </a:p>
          <a:p>
            <a:pPr marL="1293495" marR="57150">
              <a:lnSpc>
                <a:spcPct val="114999"/>
              </a:lnSpc>
            </a:pPr>
            <a:r>
              <a:rPr sz="1800" spc="-10" dirty="0">
                <a:latin typeface="Arial MT"/>
                <a:cs typeface="Arial MT"/>
              </a:rPr>
              <a:t>Searching-</a:t>
            </a:r>
            <a:r>
              <a:rPr lang="en-US" sz="1800" spc="-10" dirty="0">
                <a:latin typeface="Arial MT"/>
                <a:cs typeface="Arial MT"/>
              </a:rPr>
              <a:t> </a:t>
            </a:r>
            <a:r>
              <a:rPr lang="en-US" sz="1800" spc="-10" dirty="0" err="1">
                <a:latin typeface="Arial MT"/>
                <a:cs typeface="Arial MT"/>
              </a:rPr>
              <a:t>Dynamic_minds_course_objective_setting_displaysearchPseudocode</a:t>
            </a:r>
            <a:endParaRPr sz="1800" dirty="0">
              <a:latin typeface="Arial MT"/>
              <a:cs typeface="Arial MT"/>
            </a:endParaRPr>
          </a:p>
          <a:p>
            <a:pPr marL="1293495" lvl="1" indent="-366395">
              <a:lnSpc>
                <a:spcPct val="100000"/>
              </a:lnSpc>
              <a:spcBef>
                <a:spcPts val="320"/>
              </a:spcBef>
              <a:buChar char="■"/>
              <a:tabLst>
                <a:tab pos="1293495" algn="l"/>
              </a:tabLst>
            </a:pPr>
            <a:r>
              <a:rPr sz="1800" spc="-25" dirty="0">
                <a:latin typeface="Arial MT"/>
                <a:cs typeface="Arial MT"/>
              </a:rPr>
              <a:t>For</a:t>
            </a:r>
            <a:endParaRPr sz="1800" dirty="0">
              <a:latin typeface="Arial MT"/>
              <a:cs typeface="Arial MT"/>
            </a:endParaRPr>
          </a:p>
          <a:p>
            <a:pPr marL="1293495">
              <a:lnSpc>
                <a:spcPct val="100000"/>
              </a:lnSpc>
              <a:spcBef>
                <a:spcPts val="325"/>
              </a:spcBef>
            </a:pPr>
            <a:r>
              <a:rPr sz="1800" dirty="0">
                <a:latin typeface="Arial MT"/>
                <a:cs typeface="Arial MT"/>
              </a:rPr>
              <a:t>Sorting-</a:t>
            </a:r>
            <a:r>
              <a:rPr lang="en-US" sz="1800" spc="-10" dirty="0">
                <a:latin typeface="Arial MT"/>
                <a:cs typeface="Arial MT"/>
              </a:rPr>
              <a:t> </a:t>
            </a:r>
            <a:r>
              <a:rPr lang="en-US" sz="1800" spc="-10" dirty="0" err="1">
                <a:latin typeface="Arial MT"/>
                <a:cs typeface="Arial MT"/>
              </a:rPr>
              <a:t>Dynamic_minds_course_objective_setting_displaysortPseudocode</a:t>
            </a:r>
            <a:endParaRPr sz="1800" dirty="0">
              <a:latin typeface="Arial MT"/>
              <a:cs typeface="Arial MT"/>
            </a:endParaRPr>
          </a:p>
          <a:p>
            <a:pPr marL="379095" indent="-366395">
              <a:lnSpc>
                <a:spcPct val="100000"/>
              </a:lnSpc>
              <a:spcBef>
                <a:spcPts val="325"/>
              </a:spcBef>
              <a:buChar char="●"/>
              <a:tabLst>
                <a:tab pos="379095" algn="l"/>
              </a:tabLst>
            </a:pPr>
            <a:r>
              <a:rPr sz="1800" b="1" dirty="0">
                <a:latin typeface="Arial"/>
                <a:cs typeface="Arial"/>
              </a:rPr>
              <a:t>File</a:t>
            </a:r>
            <a:r>
              <a:rPr sz="1800" b="1" spc="-30" dirty="0">
                <a:latin typeface="Arial"/>
                <a:cs typeface="Arial"/>
              </a:rPr>
              <a:t> </a:t>
            </a:r>
            <a:r>
              <a:rPr sz="1800" b="1" dirty="0">
                <a:latin typeface="Arial"/>
                <a:cs typeface="Arial"/>
              </a:rPr>
              <a:t>name(for</a:t>
            </a:r>
            <a:r>
              <a:rPr sz="1800" b="1" spc="-25" dirty="0">
                <a:latin typeface="Arial"/>
                <a:cs typeface="Arial"/>
              </a:rPr>
              <a:t> </a:t>
            </a:r>
            <a:r>
              <a:rPr sz="1800" b="1" dirty="0">
                <a:latin typeface="Arial"/>
                <a:cs typeface="Arial"/>
              </a:rPr>
              <a:t>storing</a:t>
            </a:r>
            <a:r>
              <a:rPr sz="1800" b="1" spc="-30" dirty="0">
                <a:latin typeface="Arial"/>
                <a:cs typeface="Arial"/>
              </a:rPr>
              <a:t> </a:t>
            </a:r>
            <a:r>
              <a:rPr sz="1800" b="1" dirty="0">
                <a:latin typeface="Arial"/>
                <a:cs typeface="Arial"/>
              </a:rPr>
              <a:t>the</a:t>
            </a:r>
            <a:r>
              <a:rPr sz="1800" b="1" spc="-25" dirty="0">
                <a:latin typeface="Arial"/>
                <a:cs typeface="Arial"/>
              </a:rPr>
              <a:t> </a:t>
            </a:r>
            <a:r>
              <a:rPr sz="1800" b="1" spc="-10" dirty="0">
                <a:latin typeface="Arial"/>
                <a:cs typeface="Arial"/>
              </a:rPr>
              <a:t>details)</a:t>
            </a:r>
            <a:endParaRPr sz="1800" dirty="0">
              <a:latin typeface="Arial"/>
              <a:cs typeface="Arial"/>
            </a:endParaRPr>
          </a:p>
          <a:p>
            <a:pPr marL="836294" lvl="1" indent="-366395">
              <a:lnSpc>
                <a:spcPct val="100000"/>
              </a:lnSpc>
              <a:spcBef>
                <a:spcPts val="325"/>
              </a:spcBef>
              <a:buChar char="○"/>
              <a:tabLst>
                <a:tab pos="836294" algn="l"/>
              </a:tabLst>
            </a:pPr>
            <a:r>
              <a:rPr sz="1800" dirty="0">
                <a:latin typeface="Arial MT"/>
                <a:cs typeface="Arial MT"/>
              </a:rPr>
              <a:t>File</a:t>
            </a:r>
            <a:r>
              <a:rPr sz="1800" spc="-35" dirty="0">
                <a:latin typeface="Arial MT"/>
                <a:cs typeface="Arial MT"/>
              </a:rPr>
              <a:t> </a:t>
            </a:r>
            <a:r>
              <a:rPr sz="1800" dirty="0">
                <a:latin typeface="Arial MT"/>
                <a:cs typeface="Arial MT"/>
              </a:rPr>
              <a:t>name</a:t>
            </a:r>
            <a:r>
              <a:rPr sz="1800" spc="-25" dirty="0">
                <a:latin typeface="Arial MT"/>
                <a:cs typeface="Arial MT"/>
              </a:rPr>
              <a:t> </a:t>
            </a:r>
            <a:r>
              <a:rPr sz="1800" dirty="0">
                <a:latin typeface="Arial MT"/>
                <a:cs typeface="Arial MT"/>
              </a:rPr>
              <a:t>to</a:t>
            </a:r>
            <a:r>
              <a:rPr sz="1800" spc="-25" dirty="0">
                <a:latin typeface="Arial MT"/>
                <a:cs typeface="Arial MT"/>
              </a:rPr>
              <a:t> </a:t>
            </a:r>
            <a:r>
              <a:rPr sz="1800" dirty="0">
                <a:latin typeface="Arial MT"/>
                <a:cs typeface="Arial MT"/>
              </a:rPr>
              <a:t>be</a:t>
            </a:r>
            <a:r>
              <a:rPr sz="1800" spc="-25" dirty="0">
                <a:latin typeface="Arial MT"/>
                <a:cs typeface="Arial MT"/>
              </a:rPr>
              <a:t> </a:t>
            </a:r>
            <a:r>
              <a:rPr sz="1800" dirty="0">
                <a:latin typeface="Arial MT"/>
                <a:cs typeface="Arial MT"/>
              </a:rPr>
              <a:t>used</a:t>
            </a:r>
            <a:r>
              <a:rPr sz="1800" spc="-25" dirty="0">
                <a:latin typeface="Arial MT"/>
                <a:cs typeface="Arial MT"/>
              </a:rPr>
              <a:t> </a:t>
            </a:r>
            <a:r>
              <a:rPr sz="1800" spc="-10" dirty="0">
                <a:latin typeface="Arial MT"/>
                <a:cs typeface="Arial MT"/>
              </a:rPr>
              <a:t>is:-</a:t>
            </a:r>
            <a:r>
              <a:rPr lang="en-US" spc="-10" dirty="0">
                <a:latin typeface="Arial MT"/>
                <a:cs typeface="Arial MT"/>
              </a:rPr>
              <a:t>courses</a:t>
            </a:r>
            <a:r>
              <a:rPr sz="1800" spc="-25" dirty="0">
                <a:latin typeface="Arial MT"/>
                <a:cs typeface="Arial MT"/>
              </a:rPr>
              <a:t> </a:t>
            </a:r>
            <a:r>
              <a:rPr sz="1800" spc="-20" dirty="0">
                <a:latin typeface="Arial MT"/>
                <a:cs typeface="Arial MT"/>
              </a:rPr>
              <a:t>.txt</a:t>
            </a:r>
            <a:endParaRPr sz="18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2601</Words>
  <Application>Microsoft Office PowerPoint</Application>
  <PresentationFormat>On-screen Show (16:9)</PresentationFormat>
  <Paragraphs>202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Arial MT</vt:lpstr>
      <vt:lpstr>Arial,Sans-Serif</vt:lpstr>
      <vt:lpstr>Calibri</vt:lpstr>
      <vt:lpstr>Consolas</vt:lpstr>
      <vt:lpstr>Times New Roman</vt:lpstr>
      <vt:lpstr>Office Theme</vt:lpstr>
      <vt:lpstr>OBE Implementation</vt:lpstr>
      <vt:lpstr>Introduction to Project</vt:lpstr>
      <vt:lpstr>Architecture Diagram</vt:lpstr>
      <vt:lpstr>Module Description : Course Objective Setting</vt:lpstr>
      <vt:lpstr>Module Description : Course Objective Setting</vt:lpstr>
      <vt:lpstr>Course Objective Setting:Programming Details</vt:lpstr>
      <vt:lpstr>Course Objective Setting: Programming Details</vt:lpstr>
      <vt:lpstr>Course Objective Setting: Field/table details</vt:lpstr>
      <vt:lpstr>Course Objective Setting: Programming Details</vt:lpstr>
      <vt:lpstr>Course Objective Setting : Sorting Algorithm used</vt:lpstr>
      <vt:lpstr>Course Objective : Comparison of Sorting Algorithm</vt:lpstr>
      <vt:lpstr>Course Objective Setting: Time Complexity of Sorting Algorithm</vt:lpstr>
      <vt:lpstr>Course Objective : Searching Algorithm used</vt:lpstr>
      <vt:lpstr>Course Objective: Comparison of Searching Algorithm</vt:lpstr>
      <vt:lpstr>University : Time Complexity of Searching Algorithm</vt:lpstr>
      <vt:lpstr>SOURCE CODE(Routine of crud,searching and sorting operations)</vt:lpstr>
      <vt:lpstr>// Function prototypes void Dynamic_minds_course_objective_setting_create(); void Dynamic_minds_course_objective_setting_ retrieve();  void Dynamic_minds_course_objective_setting_ update(); void Dynamic_minds_course_objective_setting_delete();  int main() {     int choice;      do {         printf("\nCourse Management System\n");         printf("1. Create Course\n");         printf("2. Retrieve Courses\n");         printf("3. Update Course\n");         printf("4. Exit\n");         printf("Enter your choice: ");                  if (scanf("%d", &amp;choice) != 1) {             while (getchar() != '\n'); // Clear input buffer             printf("Invalid input. Please enter a number.\n");             continue;         } } </vt:lpstr>
      <vt:lpstr>switch (choice) {             case 1:                 Dynamic_minds_course_objective_setting_create();                 break;             case 2:                 Dynamic_minds_course_objective_setting_retrieve();                 break;             case 3:                 Dynamic_minds_course_objective_setting_update();                 break;             case 4:                 Dynamic_minds_course_objective_setting_delete();                 break;             case 5:                 printf("Exiting program.\n");                 break;             default:                 printf("Invalid choice. Please try again.\n");         }     } while (choice != 5);      return 0; }</vt:lpstr>
      <vt:lpstr>void Dynamic_minds_course_objective_setting_create() {     Course newCourse;          printf("Enter course ID (integer): ");     if (scanf("%d", &amp;newCourse.id) != 1) {         while (getchar() != '\n'); // Clear input buffer         printf("Invalid input. Course ID should be an integer.\n");         return;     }          // Clear input buffer before reading strings     while (getchar() != '\n');          printf("Enter course code: ");     fgets(newCourse.cour_id, MAX_COURSE_ID, stdin);     strtok(newCourse.cour_id, "\n"); // Remove newline character          printf("Enter objective code: ");     fgets(newCourse.cour_obj_code, MAX_OBJ_CODE, stdin);     strtok(newCourse.cour_obj_code, "\n");          printf("Enter objective number: ");     fgets(newCourse.cour_obj_no, MAX_OBJ_NO, stdin);     strtok(newCourse.cour_obj_no, "\n");          printf("Enter objective details: ");     fgets(newCourse.cour_obj_details, MAX_OBJ_DETAILS, stdin);     strtok(newCourse.cour_obj_details, "\n");   </vt:lpstr>
      <vt:lpstr>FILE *file = fopen(FILE_PATH, "a");     if (file == NULL) {         perror("Error opening file for appending.");         exit(EXIT_FAILURE);     }          fprintf(file, "%d,%s,%s,%s,%s\n", newCourse.id, newCourse.cour_id,             newCourse.cour_obj_code, newCourse.cour_obj_no,             newCourse.cour_obj_details);          fclose(file);          printf("Course added successfully.\n"); }       // Function to retrieve and display all courses void Dynamic_minds_course_objective_setting_retrieve() {            //code for displaying all the courses }   // Function to update an existing course void Dynamic_minds_course_objective_setting_update() {      //code for upating the course      } functions for deleting the course,sorting,searching,comparing and displaying their pseudo codes</vt:lpstr>
      <vt:lpstr> Sample Screen Shots[*Screen shot of CRUD,Sorting,Searching,Comparison(both sorting and Searching and Storage)]</vt:lpstr>
      <vt:lpstr> Sample Screen Shots[*Screen shot of CRUD,Sorting,Searching,Comparison(both sorting and Searching and Storage)]</vt:lpstr>
      <vt:lpstr>Sample Screen Shots[*Screen shot of CRUD,Sorting,Searching,Comparison(both sorting and Searching and Storage)]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Implementation</dc:title>
  <dc:creator>Dell</dc:creator>
  <cp:lastModifiedBy>pottapraneeth2006@gmail.com</cp:lastModifiedBy>
  <cp:revision>267</cp:revision>
  <dcterms:created xsi:type="dcterms:W3CDTF">2024-11-10T11:48:22Z</dcterms:created>
  <dcterms:modified xsi:type="dcterms:W3CDTF">2024-11-10T19:25:21Z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