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C6CCC9A-14B6-471B-A44C-70F218595FF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AD736E6-7437-4A71-BEDD-E9C65CC30D8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0A8AB90-6ECE-4D82-A49A-B74CEA17C47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872DC44-5A7E-4C99-956F-FE427B0EF11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B95FFE-4EAB-4BBC-9EE6-785576706CE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A61BB36-AB4B-4591-8C2A-93D52CFA9A4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0C84B7-BC2A-4CC4-A60D-DB8100E1F24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7E032A5-0D4D-4686-B113-7FD21CBB431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7680" cy="6723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55CAF5E-D1C5-4F99-828F-47BB4DA1369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165256-CE27-43FA-B974-B1455AEE614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40FCC3-5585-459F-9C6D-E32AB44A6D2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AE4468-FE50-4FA8-91F8-C1F24EAD19D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8160" cy="45648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cxnSp>
        <p:nvCxnSpPr>
          <p:cNvPr id="1" name="Straight Connector 9"/>
          <p:cNvCxnSpPr/>
          <p:nvPr/>
        </p:nvCxnSpPr>
        <p:spPr>
          <a:xfrm>
            <a:off x="1193400" y="1897200"/>
            <a:ext cx="9967680" cy="720"/>
          </a:xfrm>
          <a:prstGeom prst="straightConnector1">
            <a:avLst/>
          </a:prstGeom>
          <a:ln w="0">
            <a:solidFill>
              <a:srgbClr val="404040"/>
            </a:solidFill>
          </a:ln>
        </p:spPr>
      </p:cxnSp>
      <p:sp>
        <p:nvSpPr>
          <p:cNvPr id="2" name="Rectangle 9"/>
          <p:cNvSpPr/>
          <p:nvPr/>
        </p:nvSpPr>
        <p:spPr>
          <a:xfrm>
            <a:off x="3240" y="6400800"/>
            <a:ext cx="12188160" cy="45648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cxnSp>
        <p:nvCxnSpPr>
          <p:cNvPr id="3" name="Straight Connector 8"/>
          <p:cNvCxnSpPr/>
          <p:nvPr/>
        </p:nvCxnSpPr>
        <p:spPr>
          <a:xfrm>
            <a:off x="1207440" y="4474440"/>
            <a:ext cx="9876240" cy="720"/>
          </a:xfrm>
          <a:prstGeom prst="straightConnector1">
            <a:avLst/>
          </a:prstGeom>
          <a:ln w="0">
            <a:solidFill>
              <a:srgbClr val="404040"/>
            </a:solidFill>
          </a:ln>
        </p:spPr>
      </p:cxnSp>
      <p:sp>
        <p:nvSpPr>
          <p:cNvPr id="4" name="PlaceHolder 1"/>
          <p:cNvSpPr>
            <a:spLocks noGrp="1"/>
          </p:cNvSpPr>
          <p:nvPr>
            <p:ph type="title"/>
          </p:nvPr>
        </p:nvSpPr>
        <p:spPr>
          <a:xfrm>
            <a:off x="1097280" y="286560"/>
            <a:ext cx="10057680" cy="1450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1097280" y="2108160"/>
            <a:ext cx="4907880" cy="1793160"/>
          </a:xfrm>
          <a:prstGeom prst="rect">
            <a:avLst/>
          </a:prstGeom>
          <a:noFill/>
          <a:ln w="0">
            <a:noFill/>
          </a:ln>
        </p:spPr>
        <p:txBody>
          <a:bodyPr lIns="0" rIns="0" tIns="0" bIns="0" anchor="t">
            <a:normAutofit fontScale="75000"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251400" y="2108160"/>
            <a:ext cx="4907880" cy="1793160"/>
          </a:xfrm>
          <a:prstGeom prst="rect">
            <a:avLst/>
          </a:prstGeom>
          <a:noFill/>
          <a:ln w="0">
            <a:noFill/>
          </a:ln>
        </p:spPr>
        <p:txBody>
          <a:bodyPr lIns="0" rIns="0" tIns="0" bIns="0" anchor="t">
            <a:normAutofit fontScale="75000"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1097280" y="4072320"/>
            <a:ext cx="10057680" cy="1793160"/>
          </a:xfrm>
          <a:prstGeom prst="rect">
            <a:avLst/>
          </a:prstGeom>
          <a:noFill/>
          <a:ln w="0">
            <a:noFill/>
          </a:ln>
        </p:spPr>
        <p:txBody>
          <a:bodyPr lIns="0" rIns="0" tIns="0" bIns="0" anchor="t">
            <a:normAutofit fontScale="75000"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1097280" y="6446880"/>
            <a:ext cx="68176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 name="PlaceHolder 6"/>
          <p:cNvSpPr>
            <a:spLocks noGrp="1"/>
          </p:cNvSpPr>
          <p:nvPr>
            <p:ph type="sldNum" idx="2"/>
          </p:nvPr>
        </p:nvSpPr>
        <p:spPr>
          <a:xfrm>
            <a:off x="10993680" y="6446880"/>
            <a:ext cx="7794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800" spc="-1" strike="noStrike">
                <a:solidFill>
                  <a:srgbClr val="ffffff"/>
                </a:solidFill>
                <a:latin typeface="Franklin Gothic Book"/>
              </a:defRPr>
            </a:lvl1pPr>
          </a:lstStyle>
          <a:p>
            <a:pPr indent="0" defTabSz="914400">
              <a:lnSpc>
                <a:spcPct val="100000"/>
              </a:lnSpc>
              <a:buNone/>
              <a:tabLst>
                <a:tab algn="l" pos="0"/>
              </a:tabLst>
            </a:pPr>
            <a:fld id="{5CF7B227-4C47-487B-9BB9-3892FF7F279D}" type="slidenum">
              <a:rPr b="0" lang="en-US" sz="800" spc="-1" strike="noStrike">
                <a:solidFill>
                  <a:srgbClr val="ffffff"/>
                </a:solidFill>
                <a:latin typeface="Franklin Gothic Book"/>
              </a:rPr>
              <a:t>&lt;number&gt;</a:t>
            </a:fld>
            <a:endParaRPr b="0" lang="en-IN" sz="800" spc="-1" strike="noStrike">
              <a:solidFill>
                <a:srgbClr val="000000"/>
              </a:solidFill>
              <a:latin typeface="Times New Roman"/>
            </a:endParaRPr>
          </a:p>
        </p:txBody>
      </p:sp>
      <p:sp>
        <p:nvSpPr>
          <p:cNvPr id="10" name="PlaceHolder 7"/>
          <p:cNvSpPr>
            <a:spLocks noGrp="1"/>
          </p:cNvSpPr>
          <p:nvPr>
            <p:ph type="dt" idx="3"/>
          </p:nvPr>
        </p:nvSpPr>
        <p:spPr>
          <a:xfrm>
            <a:off x="8218440" y="6446880"/>
            <a:ext cx="258408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hyperlink" Target="https://news.un.org/en/story/2019/11/1052131" TargetMode="External"/><Relationship Id="rId2" Type="http://schemas.openxmlformats.org/officeDocument/2006/relationships/hyperlink" Target="http://www.businessworld.in/article/10-Safety-Apps-For-Women/12-06-2018-151793/" TargetMode="External"/><Relationship Id="rId3" Type="http://schemas.openxmlformats.org/officeDocument/2006/relationships/hyperlink" Target="https://safelet.com/" TargetMode="External"/><Relationship Id="rId4" Type="http://schemas.openxmlformats.org/officeDocument/2006/relationships/hyperlink" Target="https://fashionista.com/2014/10/siren-ring" TargetMode="External"/><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7" name="" descr=""/>
          <p:cNvPicPr/>
          <p:nvPr/>
        </p:nvPicPr>
        <p:blipFill>
          <a:blip r:embed="rId1"/>
          <a:stretch/>
        </p:blipFill>
        <p:spPr>
          <a:xfrm>
            <a:off x="-314640" y="-295200"/>
            <a:ext cx="13119120" cy="7266960"/>
          </a:xfrm>
          <a:prstGeom prst="rect">
            <a:avLst/>
          </a:prstGeom>
          <a:ln w="0">
            <a:noFill/>
          </a:ln>
        </p:spPr>
      </p:pic>
      <p:sp>
        <p:nvSpPr>
          <p:cNvPr id="48" name=""/>
          <p:cNvSpPr/>
          <p:nvPr/>
        </p:nvSpPr>
        <p:spPr>
          <a:xfrm>
            <a:off x="85680" y="1286280"/>
            <a:ext cx="7333920" cy="2513880"/>
          </a:xfrm>
          <a:prstGeom prst="rect">
            <a:avLst/>
          </a:prstGeom>
          <a:solidFill>
            <a:srgbClr val="b2b2b2">
              <a:alpha val="42000"/>
            </a:srgbClr>
          </a:solidFill>
          <a:ln w="0">
            <a:solidFill>
              <a:srgbClr val="ffffff"/>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ndParaRPr>
          </a:p>
        </p:txBody>
      </p:sp>
      <p:sp>
        <p:nvSpPr>
          <p:cNvPr id="49" name="PlaceHolder 1"/>
          <p:cNvSpPr>
            <a:spLocks noGrp="1"/>
          </p:cNvSpPr>
          <p:nvPr>
            <p:ph type="title"/>
          </p:nvPr>
        </p:nvSpPr>
        <p:spPr>
          <a:xfrm>
            <a:off x="85680" y="1127880"/>
            <a:ext cx="7333920" cy="2540880"/>
          </a:xfrm>
          <a:prstGeom prst="rect">
            <a:avLst/>
          </a:prstGeom>
          <a:noFill/>
          <a:ln w="0">
            <a:noFill/>
          </a:ln>
        </p:spPr>
        <p:txBody>
          <a:bodyPr lIns="91440" rIns="91440" tIns="45720" bIns="45720" anchor="b">
            <a:normAutofit fontScale="43333" lnSpcReduction="20000"/>
          </a:bodyPr>
          <a:p>
            <a:pPr indent="0">
              <a:lnSpc>
                <a:spcPct val="100000"/>
              </a:lnSpc>
              <a:buNone/>
              <a:tabLst>
                <a:tab algn="l" pos="0"/>
              </a:tabLst>
            </a:pPr>
            <a:r>
              <a:rPr b="1" lang="en-US" sz="8800" spc="-1" strike="noStrike">
                <a:solidFill>
                  <a:srgbClr val="ffffff"/>
                </a:solidFill>
                <a:latin typeface="Times New Roman"/>
              </a:rPr>
              <a:t>A holistic framework for crime prevention, response, and analysis with emphasis on women safety using technology and societal participation</a:t>
            </a:r>
            <a:endParaRPr b="0" lang="en-IN" sz="8800" spc="-1" strike="noStrike">
              <a:solidFill>
                <a:srgbClr val="000000"/>
              </a:solidFill>
              <a:latin typeface="Times New Roman"/>
            </a:endParaRPr>
          </a:p>
        </p:txBody>
      </p:sp>
      <p:cxnSp>
        <p:nvCxnSpPr>
          <p:cNvPr id="50" name="Straight Connector 23">
            <a:extLst>
              <a:ext uri="{C183D7F6-B498-43B3-948B-1728B52AA6E4}">
                <adec:decorative xmlns:adec="http://schemas.microsoft.com/office/drawing/2017/decorative" val="1"/>
              </a:ext>
            </a:extLst>
          </p:cNvPr>
          <p:cNvCxnSpPr/>
          <p:nvPr/>
        </p:nvCxnSpPr>
        <p:spPr>
          <a:xfrm>
            <a:off x="5427720" y="4498920"/>
            <a:ext cx="5636520" cy="720"/>
          </a:xfrm>
          <a:prstGeom prst="straightConnector1">
            <a:avLst/>
          </a:prstGeom>
          <a:ln w="0">
            <a:solidFill>
              <a:srgbClr val="404040"/>
            </a:solidFill>
          </a:ln>
        </p:spPr>
      </p:cxnSp>
      <p:sp>
        <p:nvSpPr>
          <p:cNvPr id="51" name="TextBox 3"/>
          <p:cNvSpPr/>
          <p:nvPr/>
        </p:nvSpPr>
        <p:spPr>
          <a:xfrm>
            <a:off x="8531640" y="4645800"/>
            <a:ext cx="3497760" cy="1888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ffffff"/>
                </a:solidFill>
                <a:latin typeface="Franklin Gothic Book"/>
              </a:rPr>
              <a:t>                 </a:t>
            </a:r>
            <a:r>
              <a:rPr b="0" lang="en-US" sz="2000" spc="-1" strike="noStrike">
                <a:solidFill>
                  <a:srgbClr val="ffffff"/>
                </a:solidFill>
                <a:latin typeface="Franklin Gothic Book"/>
              </a:rPr>
              <a:t>   </a:t>
            </a:r>
            <a:r>
              <a:rPr b="0" lang="en-US" sz="2000" spc="-1" strike="noStrike">
                <a:solidFill>
                  <a:srgbClr val="ffffff"/>
                </a:solidFill>
                <a:latin typeface="Franklin Gothic Book"/>
              </a:rPr>
              <a:t>TEAM</a:t>
            </a:r>
            <a:endParaRPr b="0" lang="en-IN" sz="2000" spc="-1" strike="noStrike">
              <a:solidFill>
                <a:srgbClr val="000000"/>
              </a:solidFill>
              <a:latin typeface="Arial"/>
            </a:endParaRPr>
          </a:p>
          <a:p>
            <a:pPr defTabSz="914400">
              <a:lnSpc>
                <a:spcPct val="100000"/>
              </a:lnSpc>
            </a:pPr>
            <a:r>
              <a:rPr b="1" lang="en-US" sz="2000" spc="-1" strike="noStrike">
                <a:solidFill>
                  <a:srgbClr val="ffffff"/>
                </a:solidFill>
                <a:latin typeface="Franklin Gothic Book"/>
              </a:rPr>
              <a:t>Ayla Praneeth</a:t>
            </a:r>
            <a:r>
              <a:rPr b="1" lang="en-US" sz="2000" spc="-1" strike="noStrike">
                <a:solidFill>
                  <a:srgbClr val="ffffff"/>
                </a:solidFill>
                <a:latin typeface="Franklin Gothic Book"/>
              </a:rPr>
              <a:t>	</a:t>
            </a:r>
            <a:r>
              <a:rPr b="1" lang="en-US" sz="2000" spc="-1" strike="noStrike">
                <a:solidFill>
                  <a:srgbClr val="ffffff"/>
                </a:solidFill>
                <a:latin typeface="Franklin Gothic Book"/>
              </a:rPr>
              <a:t>22R05A6702</a:t>
            </a:r>
            <a:endParaRPr b="0" lang="en-IN" sz="2000" spc="-1" strike="noStrike">
              <a:solidFill>
                <a:srgbClr val="000000"/>
              </a:solidFill>
              <a:latin typeface="Arial"/>
            </a:endParaRPr>
          </a:p>
          <a:p>
            <a:pPr defTabSz="914400">
              <a:lnSpc>
                <a:spcPct val="100000"/>
              </a:lnSpc>
            </a:pPr>
            <a:r>
              <a:rPr b="1" lang="en-US" sz="2000" spc="-1" strike="noStrike">
                <a:solidFill>
                  <a:srgbClr val="ffffff"/>
                </a:solidFill>
                <a:latin typeface="Franklin Gothic Book"/>
              </a:rPr>
              <a:t>Esther Rani</a:t>
            </a:r>
            <a:r>
              <a:rPr b="1" lang="en-US" sz="2000" spc="-1" strike="noStrike">
                <a:solidFill>
                  <a:srgbClr val="ffffff"/>
                </a:solidFill>
                <a:latin typeface="Franklin Gothic Book"/>
              </a:rPr>
              <a:t>	</a:t>
            </a:r>
            <a:r>
              <a:rPr b="1" lang="en-US" sz="2000" spc="-1" strike="noStrike">
                <a:solidFill>
                  <a:srgbClr val="ffffff"/>
                </a:solidFill>
                <a:latin typeface="Franklin Gothic Book"/>
              </a:rPr>
              <a:t>21R01A6709</a:t>
            </a:r>
            <a:endParaRPr b="0" lang="en-IN" sz="2000" spc="-1" strike="noStrike">
              <a:solidFill>
                <a:srgbClr val="000000"/>
              </a:solidFill>
              <a:latin typeface="Arial"/>
            </a:endParaRPr>
          </a:p>
          <a:p>
            <a:pPr defTabSz="914400">
              <a:lnSpc>
                <a:spcPct val="100000"/>
              </a:lnSpc>
            </a:pPr>
            <a:r>
              <a:rPr b="1" lang="en-US" sz="2000" spc="-1" strike="noStrike">
                <a:solidFill>
                  <a:srgbClr val="ffffff"/>
                </a:solidFill>
                <a:latin typeface="Franklin Gothic Book"/>
              </a:rPr>
              <a:t>Sathwik Vellanki</a:t>
            </a:r>
            <a:r>
              <a:rPr b="1" lang="en-US" sz="2000" spc="-1" strike="noStrike">
                <a:solidFill>
                  <a:srgbClr val="ffffff"/>
                </a:solidFill>
                <a:latin typeface="Franklin Gothic Book"/>
              </a:rPr>
              <a:t>	</a:t>
            </a:r>
            <a:r>
              <a:rPr b="1" lang="en-US" sz="2000" spc="-1" strike="noStrike">
                <a:solidFill>
                  <a:srgbClr val="ffffff"/>
                </a:solidFill>
                <a:latin typeface="Franklin Gothic Book"/>
              </a:rPr>
              <a:t>21R01A6762</a:t>
            </a:r>
            <a:endParaRPr b="0" lang="en-IN" sz="2000" spc="-1" strike="noStrike">
              <a:solidFill>
                <a:srgbClr val="000000"/>
              </a:solidFill>
              <a:latin typeface="Arial"/>
            </a:endParaRPr>
          </a:p>
          <a:p>
            <a:pPr defTabSz="914400">
              <a:lnSpc>
                <a:spcPct val="100000"/>
              </a:lnSpc>
            </a:pPr>
            <a:r>
              <a:rPr b="1" lang="en-US" sz="2000" spc="-1" strike="noStrike">
                <a:solidFill>
                  <a:srgbClr val="ffffff"/>
                </a:solidFill>
                <a:latin typeface="Franklin Gothic Book"/>
              </a:rPr>
              <a:t>D. Sai Deepak</a:t>
            </a:r>
            <a:r>
              <a:rPr b="1" lang="en-US" sz="2000" spc="-1" strike="noStrike">
                <a:solidFill>
                  <a:srgbClr val="ffffff"/>
                </a:solidFill>
                <a:latin typeface="Franklin Gothic Book"/>
              </a:rPr>
              <a:t>	</a:t>
            </a:r>
            <a:r>
              <a:rPr b="1" lang="en-US" sz="2000" spc="-1" strike="noStrike">
                <a:solidFill>
                  <a:srgbClr val="ffffff"/>
                </a:solidFill>
                <a:latin typeface="Franklin Gothic Book"/>
              </a:rPr>
              <a:t>22R05A6704</a:t>
            </a:r>
            <a:endParaRPr b="0" lang="en-IN" sz="20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
        <p:nvSpPr>
          <p:cNvPr id="52" name="TextBox 5"/>
          <p:cNvSpPr/>
          <p:nvPr/>
        </p:nvSpPr>
        <p:spPr>
          <a:xfrm>
            <a:off x="5176440" y="4947120"/>
            <a:ext cx="235800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ffffff"/>
                </a:solidFill>
                <a:latin typeface="Franklin Gothic Book"/>
              </a:rPr>
              <a:t>Project Guide </a:t>
            </a:r>
            <a:r>
              <a:rPr b="0" lang="en-US" sz="1800" spc="-1" strike="noStrike">
                <a:solidFill>
                  <a:srgbClr val="ffffff"/>
                </a:solidFill>
                <a:latin typeface="Franklin Gothic Book"/>
              </a:rPr>
              <a:t>: </a:t>
            </a:r>
            <a:endParaRPr b="0" lang="en-IN" sz="1800" spc="-1" strike="noStrike">
              <a:solidFill>
                <a:srgbClr val="000000"/>
              </a:solidFill>
              <a:latin typeface="Arial"/>
            </a:endParaRPr>
          </a:p>
          <a:p>
            <a:pPr defTabSz="914400">
              <a:lnSpc>
                <a:spcPct val="100000"/>
              </a:lnSpc>
            </a:pPr>
            <a:r>
              <a:rPr b="0" lang="en-US" sz="1800" spc="-1" strike="noStrike">
                <a:solidFill>
                  <a:srgbClr val="ffffff"/>
                </a:solidFill>
                <a:latin typeface="Franklin Gothic Book"/>
              </a:rPr>
              <a:t>Mr. P. V. Madhusudan</a:t>
            </a:r>
            <a:endParaRPr b="0" lang="en-IN" sz="1800" spc="-1" strike="noStrike">
              <a:solidFill>
                <a:srgbClr val="000000"/>
              </a:solidFill>
              <a:latin typeface="Arial"/>
            </a:endParaRPr>
          </a:p>
          <a:p>
            <a:pPr defTabSz="914400">
              <a:lnSpc>
                <a:spcPct val="100000"/>
              </a:lnSpc>
            </a:pPr>
            <a:r>
              <a:rPr b="0" lang="en-US" sz="1800" spc="-1" strike="noStrike">
                <a:solidFill>
                  <a:srgbClr val="ffffff"/>
                </a:solidFill>
                <a:latin typeface="Franklin Gothic Book"/>
              </a:rPr>
              <a:t>Assistant Professor</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
        <p:nvSpPr>
          <p:cNvPr id="53" name=""/>
          <p:cNvSpPr/>
          <p:nvPr/>
        </p:nvSpPr>
        <p:spPr>
          <a:xfrm>
            <a:off x="4943160" y="4800600"/>
            <a:ext cx="2666880" cy="1456920"/>
          </a:xfrm>
          <a:prstGeom prst="rect">
            <a:avLst/>
          </a:prstGeom>
          <a:solidFill>
            <a:srgbClr val="b2b2b2">
              <a:alpha val="42000"/>
            </a:srgbClr>
          </a:solidFill>
          <a:ln w="0">
            <a:solidFill>
              <a:srgbClr val="ffffff"/>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ndParaRPr>
          </a:p>
        </p:txBody>
      </p:sp>
      <p:sp>
        <p:nvSpPr>
          <p:cNvPr id="54" name=""/>
          <p:cNvSpPr/>
          <p:nvPr/>
        </p:nvSpPr>
        <p:spPr>
          <a:xfrm>
            <a:off x="8334000" y="4645800"/>
            <a:ext cx="3695400" cy="1735200"/>
          </a:xfrm>
          <a:prstGeom prst="rect">
            <a:avLst/>
          </a:prstGeom>
          <a:solidFill>
            <a:srgbClr val="b2b2b2">
              <a:alpha val="42000"/>
            </a:srgbClr>
          </a:solidFill>
          <a:ln w="0">
            <a:solidFill>
              <a:srgbClr val="ffffff"/>
            </a:solidFill>
          </a:ln>
        </p:spPr>
        <p:style>
          <a:lnRef idx="0"/>
          <a:fillRef idx="0"/>
          <a:effectRef idx="0"/>
          <a:fontRef idx="minor"/>
        </p:style>
        <p:txBody>
          <a:bodyPr lIns="90000" rIns="90000" tIns="45000" bIns="45000" anchor="ctr">
            <a:noAutofit/>
          </a:bodyPr>
          <a:p>
            <a:pPr algn="ctr">
              <a:lnSpc>
                <a:spcPct val="100000"/>
              </a:lnSpc>
            </a:pPr>
            <a:endParaRPr b="1"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ARCHITECTURE DIAGRAM</a:t>
            </a:r>
            <a:endParaRPr b="0" lang="en-IN" sz="4700" spc="-1" strike="noStrike">
              <a:solidFill>
                <a:srgbClr val="000000"/>
              </a:solidFill>
              <a:latin typeface="Arial"/>
            </a:endParaRPr>
          </a:p>
        </p:txBody>
      </p:sp>
      <p:pic>
        <p:nvPicPr>
          <p:cNvPr id="72" name="" descr=""/>
          <p:cNvPicPr/>
          <p:nvPr/>
        </p:nvPicPr>
        <p:blipFill>
          <a:blip r:embed="rId1"/>
          <a:stretch/>
        </p:blipFill>
        <p:spPr>
          <a:xfrm>
            <a:off x="2731320" y="1931760"/>
            <a:ext cx="6274080" cy="4471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MODULES</a:t>
            </a:r>
            <a:endParaRPr b="0" lang="en-IN" sz="4700" spc="-1" strike="noStrike">
              <a:solidFill>
                <a:srgbClr val="000000"/>
              </a:solidFill>
              <a:latin typeface="Arial"/>
            </a:endParaRPr>
          </a:p>
        </p:txBody>
      </p:sp>
      <p:sp>
        <p:nvSpPr>
          <p:cNvPr id="74" name="PlaceHolder 2"/>
          <p:cNvSpPr>
            <a:spLocks noGrp="1"/>
          </p:cNvSpPr>
          <p:nvPr>
            <p:ph/>
          </p:nvPr>
        </p:nvSpPr>
        <p:spPr>
          <a:xfrm>
            <a:off x="697320" y="2072160"/>
            <a:ext cx="10192680" cy="3949920"/>
          </a:xfrm>
          <a:prstGeom prst="rect">
            <a:avLst/>
          </a:prstGeom>
          <a:noFill/>
          <a:ln w="0">
            <a:noFill/>
          </a:ln>
        </p:spPr>
        <p:txBody>
          <a:bodyPr lIns="0" rIns="0" tIns="45720" bIns="45720" anchor="t">
            <a:normAutofit/>
          </a:bodyPr>
          <a:p>
            <a:pPr marL="457200" indent="-91440" defTabSz="914400">
              <a:lnSpc>
                <a:spcPct val="115000"/>
              </a:lnSpc>
              <a:spcBef>
                <a:spcPts val="1199"/>
              </a:spcBef>
              <a:spcAft>
                <a:spcPts val="201"/>
              </a:spcAft>
              <a:buClr>
                <a:srgbClr val="9ba8b7"/>
              </a:buClr>
              <a:buFont typeface="Calibri"/>
              <a:buChar char=" "/>
            </a:pPr>
            <a:r>
              <a:rPr b="0" lang="en-US" sz="1800" spc="-1" strike="noStrike">
                <a:solidFill>
                  <a:schemeClr val="dk1">
                    <a:lumMod val="75000"/>
                    <a:lumOff val="25000"/>
                  </a:schemeClr>
                </a:solidFill>
                <a:latin typeface="Times New Roman"/>
                <a:ea typeface="Calibri"/>
              </a:rPr>
              <a:t>The</a:t>
            </a:r>
            <a:r>
              <a:rPr b="1" lang="en-US" sz="1800" spc="-1" strike="noStrike">
                <a:solidFill>
                  <a:schemeClr val="dk1">
                    <a:lumMod val="75000"/>
                    <a:lumOff val="25000"/>
                  </a:schemeClr>
                </a:solidFill>
                <a:latin typeface="Times New Roman"/>
                <a:ea typeface="Calibri"/>
              </a:rPr>
              <a:t> Service Provider module</a:t>
            </a:r>
            <a:r>
              <a:rPr b="0" lang="en-US" sz="1800" spc="-1" strike="noStrike">
                <a:solidFill>
                  <a:schemeClr val="dk1">
                    <a:lumMod val="75000"/>
                    <a:lumOff val="25000"/>
                  </a:schemeClr>
                </a:solidFill>
                <a:latin typeface="Times New Roman"/>
                <a:ea typeface="Calibri"/>
              </a:rPr>
              <a:t> allows users to log in and perform various tasks, including training and viewing GIS women safety datasets, finding safety ratios, and downloading trained datasets. They can also view crime types, ratios in bar charts, and train/test results.</a:t>
            </a:r>
            <a:endParaRPr b="0" lang="en-IN" sz="1800" spc="-1" strike="noStrike">
              <a:solidFill>
                <a:srgbClr val="000000"/>
              </a:solidFill>
              <a:latin typeface="Arial"/>
            </a:endParaRPr>
          </a:p>
          <a:p>
            <a:pPr marL="457200" indent="-91440" defTabSz="914400">
              <a:lnSpc>
                <a:spcPct val="115000"/>
              </a:lnSpc>
              <a:spcBef>
                <a:spcPts val="1199"/>
              </a:spcBef>
              <a:spcAft>
                <a:spcPts val="201"/>
              </a:spcAft>
              <a:buClr>
                <a:srgbClr val="9ba8b7"/>
              </a:buClr>
              <a:buFont typeface="Calibri"/>
              <a:buChar char=" "/>
            </a:pPr>
            <a:r>
              <a:rPr b="0" lang="en-US" sz="1800" spc="-1" strike="noStrike">
                <a:solidFill>
                  <a:schemeClr val="dk1">
                    <a:lumMod val="75000"/>
                    <a:lumOff val="25000"/>
                  </a:schemeClr>
                </a:solidFill>
                <a:latin typeface="Times New Roman"/>
                <a:ea typeface="Calibri"/>
              </a:rPr>
              <a:t>The</a:t>
            </a:r>
            <a:r>
              <a:rPr b="1" lang="en-US" sz="1800" spc="-1" strike="noStrike">
                <a:solidFill>
                  <a:schemeClr val="dk1">
                    <a:lumMod val="75000"/>
                    <a:lumOff val="25000"/>
                  </a:schemeClr>
                </a:solidFill>
                <a:latin typeface="Times New Roman"/>
                <a:ea typeface="Calibri"/>
              </a:rPr>
              <a:t> View and Authorize Users </a:t>
            </a:r>
            <a:r>
              <a:rPr b="0" lang="en-US" sz="1800" spc="-1" strike="noStrike">
                <a:solidFill>
                  <a:schemeClr val="dk1">
                    <a:lumMod val="75000"/>
                    <a:lumOff val="25000"/>
                  </a:schemeClr>
                </a:solidFill>
                <a:latin typeface="Times New Roman"/>
                <a:ea typeface="Calibri"/>
              </a:rPr>
              <a:t>module enables admins to view registered users, access their details (e.g., username, email), and authorize or manage accounts.</a:t>
            </a:r>
            <a:endParaRPr b="0" lang="en-IN" sz="1800" spc="-1" strike="noStrike">
              <a:solidFill>
                <a:srgbClr val="000000"/>
              </a:solidFill>
              <a:latin typeface="Arial"/>
            </a:endParaRPr>
          </a:p>
          <a:p>
            <a:pPr marL="457200" indent="-91440" defTabSz="914400">
              <a:lnSpc>
                <a:spcPct val="115000"/>
              </a:lnSpc>
              <a:spcBef>
                <a:spcPts val="1199"/>
              </a:spcBef>
              <a:spcAft>
                <a:spcPts val="201"/>
              </a:spcAft>
              <a:buClr>
                <a:srgbClr val="9ba8b7"/>
              </a:buClr>
              <a:buFont typeface="Calibri"/>
              <a:buChar char=" "/>
            </a:pPr>
            <a:r>
              <a:rPr b="0" lang="en-US" sz="1800" spc="-1" strike="noStrike">
                <a:solidFill>
                  <a:schemeClr val="dk1">
                    <a:lumMod val="75000"/>
                    <a:lumOff val="25000"/>
                  </a:schemeClr>
                </a:solidFill>
                <a:latin typeface="Times New Roman"/>
                <a:ea typeface="Calibri"/>
              </a:rPr>
              <a:t>In the </a:t>
            </a:r>
            <a:r>
              <a:rPr b="1" lang="en-US" sz="1800" spc="-1" strike="noStrike">
                <a:solidFill>
                  <a:schemeClr val="dk1">
                    <a:lumMod val="75000"/>
                    <a:lumOff val="25000"/>
                  </a:schemeClr>
                </a:solidFill>
                <a:latin typeface="Times New Roman"/>
                <a:ea typeface="Calibri"/>
              </a:rPr>
              <a:t>Remote User </a:t>
            </a:r>
            <a:r>
              <a:rPr b="0" lang="en-US" sz="1800" spc="-1" strike="noStrike">
                <a:solidFill>
                  <a:schemeClr val="dk1">
                    <a:lumMod val="75000"/>
                    <a:lumOff val="25000"/>
                  </a:schemeClr>
                </a:solidFill>
                <a:latin typeface="Times New Roman"/>
                <a:ea typeface="Calibri"/>
              </a:rPr>
              <a:t>module, users must register and log in to access features like posting GIS datasets, predicting safety on these datasets, and viewing their profile.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RESULTS</a:t>
            </a:r>
            <a:endParaRPr b="0" lang="en-IN" sz="4700" spc="-1" strike="noStrike">
              <a:solidFill>
                <a:srgbClr val="000000"/>
              </a:solidFill>
              <a:latin typeface="Arial"/>
            </a:endParaRPr>
          </a:p>
        </p:txBody>
      </p:sp>
      <p:pic>
        <p:nvPicPr>
          <p:cNvPr id="76" name="" descr=""/>
          <p:cNvPicPr/>
          <p:nvPr/>
        </p:nvPicPr>
        <p:blipFill>
          <a:blip r:embed="rId1"/>
          <a:stretch/>
        </p:blipFill>
        <p:spPr>
          <a:xfrm>
            <a:off x="1251720" y="2009880"/>
            <a:ext cx="9212400" cy="4257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1"/>
          <a:stretch/>
        </p:blipFill>
        <p:spPr>
          <a:xfrm>
            <a:off x="636480" y="520560"/>
            <a:ext cx="10804320" cy="5036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664560" y="585000"/>
            <a:ext cx="10804320" cy="5020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620640" y="588600"/>
            <a:ext cx="10804320" cy="4952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tretch/>
        </p:blipFill>
        <p:spPr>
          <a:xfrm>
            <a:off x="661320" y="663120"/>
            <a:ext cx="10964520" cy="4997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CONCLUSION</a:t>
            </a:r>
            <a:endParaRPr b="0" lang="en-IN" sz="4700" spc="-1" strike="noStrike">
              <a:solidFill>
                <a:srgbClr val="000000"/>
              </a:solidFill>
              <a:latin typeface="Arial"/>
            </a:endParaRPr>
          </a:p>
        </p:txBody>
      </p:sp>
      <p:sp>
        <p:nvSpPr>
          <p:cNvPr id="82" name="PlaceHolder 2"/>
          <p:cNvSpPr>
            <a:spLocks noGrp="1"/>
          </p:cNvSpPr>
          <p:nvPr>
            <p:ph/>
          </p:nvPr>
        </p:nvSpPr>
        <p:spPr>
          <a:xfrm>
            <a:off x="1097280" y="2018880"/>
            <a:ext cx="10057680" cy="3760200"/>
          </a:xfrm>
          <a:prstGeom prst="rect">
            <a:avLst/>
          </a:prstGeom>
          <a:noFill/>
          <a:ln w="0">
            <a:noFill/>
          </a:ln>
        </p:spPr>
        <p:txBody>
          <a:bodyPr lIns="0" rIns="0" tIns="45720" bIns="45720" anchor="t">
            <a:noAutofit/>
          </a:bodyPr>
          <a:p>
            <a:pPr indent="0" defTabSz="914400">
              <a:lnSpc>
                <a:spcPct val="110000"/>
              </a:lnSpc>
              <a:spcBef>
                <a:spcPts val="1199"/>
              </a:spcBef>
              <a:spcAft>
                <a:spcPts val="201"/>
              </a:spcAft>
              <a:buNone/>
              <a:tabLst>
                <a:tab algn="l" pos="0"/>
              </a:tabLst>
            </a:pPr>
            <a:r>
              <a:rPr b="0" lang="en-US" sz="1800" spc="-1" strike="noStrike">
                <a:solidFill>
                  <a:schemeClr val="dk1">
                    <a:lumMod val="75000"/>
                    <a:lumOff val="25000"/>
                  </a:schemeClr>
                </a:solidFill>
                <a:latin typeface="Times New Roman"/>
                <a:ea typeface="Times New Roman"/>
              </a:rPr>
              <a:t>Creating safer cities for women requires a comprehensive approach to crime prevention, analysis, and response, incorporating socio-economic factors and technological solutions.</a:t>
            </a:r>
            <a:endParaRPr b="0" lang="en-IN" sz="1800" spc="-1" strike="noStrike">
              <a:solidFill>
                <a:srgbClr val="000000"/>
              </a:solidFill>
              <a:latin typeface="Arial"/>
            </a:endParaRPr>
          </a:p>
          <a:p>
            <a:pPr indent="0" defTabSz="914400">
              <a:lnSpc>
                <a:spcPct val="110000"/>
              </a:lnSpc>
              <a:spcBef>
                <a:spcPts val="1199"/>
              </a:spcBef>
              <a:spcAft>
                <a:spcPts val="201"/>
              </a:spcAft>
              <a:buNone/>
              <a:tabLst>
                <a:tab algn="l" pos="0"/>
              </a:tabLst>
            </a:pPr>
            <a:r>
              <a:rPr b="1" lang="en-US" sz="1800" spc="-1" strike="noStrike">
                <a:solidFill>
                  <a:schemeClr val="dk1">
                    <a:lumMod val="75000"/>
                    <a:lumOff val="25000"/>
                  </a:schemeClr>
                </a:solidFill>
                <a:latin typeface="Times New Roman"/>
                <a:ea typeface="Times New Roman"/>
              </a:rPr>
              <a:t>Key Components:</a:t>
            </a:r>
            <a:endParaRPr b="0" lang="en-IN" sz="18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Web GIS: </a:t>
            </a:r>
            <a:r>
              <a:rPr b="0" lang="en-US" sz="1800" spc="-1" strike="noStrike">
                <a:solidFill>
                  <a:schemeClr val="dk1">
                    <a:lumMod val="75000"/>
                    <a:lumOff val="25000"/>
                  </a:schemeClr>
                </a:solidFill>
                <a:latin typeface="Times New Roman"/>
                <a:ea typeface="Times New Roman"/>
              </a:rPr>
              <a:t>Manages a geospatial database for criminal records, hotspot analysis, and visualization.</a:t>
            </a:r>
            <a:endParaRPr b="0" lang="en-IN" sz="18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Mobile Application: </a:t>
            </a:r>
            <a:r>
              <a:rPr b="0" lang="en-US" sz="1800" spc="-1" strike="noStrike">
                <a:solidFill>
                  <a:schemeClr val="dk1">
                    <a:lumMod val="75000"/>
                    <a:lumOff val="25000"/>
                  </a:schemeClr>
                </a:solidFill>
                <a:latin typeface="Times New Roman"/>
                <a:ea typeface="Times New Roman"/>
              </a:rPr>
              <a:t>Sends alerts, tracks individuals in danger, and shows local crime hotspots. It allows users to respond to emergencies and is monitored by administrators.</a:t>
            </a:r>
            <a:endParaRPr b="0" lang="en-IN" sz="18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Website: </a:t>
            </a:r>
            <a:r>
              <a:rPr b="0" lang="en-US" sz="1800" spc="-1" strike="noStrike">
                <a:solidFill>
                  <a:schemeClr val="dk1">
                    <a:lumMod val="75000"/>
                    <a:lumOff val="25000"/>
                  </a:schemeClr>
                </a:solidFill>
                <a:latin typeface="Times New Roman"/>
                <a:ea typeface="Times New Roman"/>
              </a:rPr>
              <a:t>Integrates mobile, wearable, and GIS data, offering real-time tracking, safety stats, and volunteer responses. It also allows administrators to update crime data and oversee the system.</a:t>
            </a:r>
            <a:endParaRPr b="0" lang="en-IN" sz="1800" spc="-1" strike="noStrike">
              <a:solidFill>
                <a:srgbClr val="000000"/>
              </a:solidFill>
              <a:latin typeface="Arial"/>
            </a:endParaRPr>
          </a:p>
          <a:p>
            <a:pPr indent="0" defTabSz="914400">
              <a:lnSpc>
                <a:spcPct val="110000"/>
              </a:lnSpc>
              <a:spcBef>
                <a:spcPts val="1199"/>
              </a:spcBef>
              <a:spcAft>
                <a:spcPts val="201"/>
              </a:spcAft>
              <a:buNone/>
              <a:tabLst>
                <a:tab algn="l" pos="0"/>
              </a:tabLst>
            </a:pPr>
            <a:r>
              <a:rPr b="0" lang="en-US" sz="1800" spc="-1" strike="noStrike">
                <a:solidFill>
                  <a:schemeClr val="dk1">
                    <a:lumMod val="75000"/>
                    <a:lumOff val="25000"/>
                  </a:schemeClr>
                </a:solidFill>
                <a:latin typeface="Times New Roman"/>
                <a:ea typeface="Times New Roman"/>
              </a:rPr>
              <a:t>This integrated system facilitates proactive crime response, tracks users in danger, and supports preventive measures. It combines technological tools with societal involvement to address women's safety and can be scaled for use in smart cities. The system’s design and testing will continue to refine its effectiveness.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FUTURE ENHANCEMENT</a:t>
            </a:r>
            <a:endParaRPr b="0" lang="en-IN" sz="4700" spc="-1" strike="noStrike">
              <a:solidFill>
                <a:srgbClr val="000000"/>
              </a:solidFill>
              <a:latin typeface="Arial"/>
            </a:endParaRPr>
          </a:p>
        </p:txBody>
      </p:sp>
      <p:sp>
        <p:nvSpPr>
          <p:cNvPr id="84" name="PlaceHolder 2"/>
          <p:cNvSpPr>
            <a:spLocks noGrp="1"/>
          </p:cNvSpPr>
          <p:nvPr>
            <p:ph/>
          </p:nvPr>
        </p:nvSpPr>
        <p:spPr>
          <a:xfrm>
            <a:off x="1097280" y="2108160"/>
            <a:ext cx="10057680" cy="3760200"/>
          </a:xfrm>
          <a:prstGeom prst="rect">
            <a:avLst/>
          </a:prstGeom>
          <a:noFill/>
          <a:ln w="0">
            <a:noFill/>
          </a:ln>
        </p:spPr>
        <p:txBody>
          <a:bodyPr lIns="0" rIns="0" tIns="45720" bIns="45720" anchor="t">
            <a:normAutofit/>
          </a:bodyPr>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Broaden Data Sources: </a:t>
            </a:r>
            <a:r>
              <a:rPr b="0" lang="en-US" sz="1800" spc="-1" strike="noStrike">
                <a:solidFill>
                  <a:schemeClr val="dk1">
                    <a:lumMod val="75000"/>
                    <a:lumOff val="25000"/>
                  </a:schemeClr>
                </a:solidFill>
                <a:latin typeface="Times New Roman"/>
              </a:rPr>
              <a:t>Add social media and surveillance data for better crime prediction.</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AI Integration: </a:t>
            </a:r>
            <a:r>
              <a:rPr b="0" lang="en-US" sz="1800" spc="-1" strike="noStrike">
                <a:solidFill>
                  <a:schemeClr val="dk1">
                    <a:lumMod val="75000"/>
                    <a:lumOff val="25000"/>
                  </a:schemeClr>
                </a:solidFill>
                <a:latin typeface="Times New Roman"/>
              </a:rPr>
              <a:t>Use AI for advanced crime analysis and real-time threat detection.</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User Interface Improvements: </a:t>
            </a:r>
            <a:r>
              <a:rPr b="0" lang="en-US" sz="1800" spc="-1" strike="noStrike">
                <a:solidFill>
                  <a:schemeClr val="dk1">
                    <a:lumMod val="75000"/>
                    <a:lumOff val="25000"/>
                  </a:schemeClr>
                </a:solidFill>
                <a:latin typeface="Times New Roman"/>
              </a:rPr>
              <a:t>Make apps and websites more intuitive and user-friendly.</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Emergency Services Integration: </a:t>
            </a:r>
            <a:r>
              <a:rPr b="0" lang="en-US" sz="1800" spc="-1" strike="noStrike">
                <a:solidFill>
                  <a:schemeClr val="dk1">
                    <a:lumMod val="75000"/>
                    <a:lumOff val="25000"/>
                  </a:schemeClr>
                </a:solidFill>
                <a:latin typeface="Times New Roman"/>
              </a:rPr>
              <a:t>Connect directly with emergency services for faster responses.</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Multilingual Support:</a:t>
            </a:r>
            <a:r>
              <a:rPr b="0" lang="en-US" sz="1800" spc="-1" strike="noStrike">
                <a:solidFill>
                  <a:schemeClr val="dk1">
                    <a:lumMod val="75000"/>
                    <a:lumOff val="25000"/>
                  </a:schemeClr>
                </a:solidFill>
                <a:latin typeface="Times New Roman"/>
              </a:rPr>
              <a:t> Add multiple languages for broader accessibility.</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Wearable Upgrades: </a:t>
            </a:r>
            <a:r>
              <a:rPr b="0" lang="en-US" sz="1800" spc="-1" strike="noStrike">
                <a:solidFill>
                  <a:schemeClr val="dk1">
                    <a:lumMod val="75000"/>
                    <a:lumOff val="25000"/>
                  </a:schemeClr>
                </a:solidFill>
                <a:latin typeface="Times New Roman"/>
              </a:rPr>
              <a:t>Enhance wearables with more sensors and features.</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Community Tools: </a:t>
            </a:r>
            <a:r>
              <a:rPr b="0" lang="en-US" sz="1800" spc="-1" strike="noStrike">
                <a:solidFill>
                  <a:schemeClr val="dk1">
                    <a:lumMod val="75000"/>
                    <a:lumOff val="25000"/>
                  </a:schemeClr>
                </a:solidFill>
                <a:latin typeface="Times New Roman"/>
              </a:rPr>
              <a:t>Add features for community feedback and education.</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Regular Updates: </a:t>
            </a:r>
            <a:r>
              <a:rPr b="0" lang="en-US" sz="1800" spc="-1" strike="noStrike">
                <a:solidFill>
                  <a:schemeClr val="dk1">
                    <a:lumMod val="75000"/>
                    <a:lumOff val="25000"/>
                  </a:schemeClr>
                </a:solidFill>
                <a:latin typeface="Times New Roman"/>
              </a:rPr>
              <a:t>Implement routine updates and maintenance.</a:t>
            </a:r>
            <a:endParaRPr b="0" lang="en-IN" sz="1800" spc="-1" strike="noStrike">
              <a:solidFill>
                <a:srgbClr val="000000"/>
              </a:solidFill>
              <a:latin typeface="Arial"/>
            </a:endParaRPr>
          </a:p>
          <a:p>
            <a:pPr marL="216000" indent="0" defTabSz="914400">
              <a:lnSpc>
                <a:spcPct val="110000"/>
              </a:lnSpc>
              <a:spcBef>
                <a:spcPts val="1417"/>
              </a:spcBef>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REFERENCES</a:t>
            </a:r>
            <a:endParaRPr b="0" lang="en-IN" sz="4700" spc="-1" strike="noStrike">
              <a:solidFill>
                <a:srgbClr val="000000"/>
              </a:solidFill>
              <a:latin typeface="Arial"/>
            </a:endParaRPr>
          </a:p>
        </p:txBody>
      </p:sp>
      <p:sp>
        <p:nvSpPr>
          <p:cNvPr id="86" name="PlaceHolder 2"/>
          <p:cNvSpPr>
            <a:spLocks noGrp="1"/>
          </p:cNvSpPr>
          <p:nvPr>
            <p:ph/>
          </p:nvPr>
        </p:nvSpPr>
        <p:spPr>
          <a:xfrm>
            <a:off x="1097280" y="2108160"/>
            <a:ext cx="10057680" cy="3760200"/>
          </a:xfrm>
          <a:prstGeom prst="rect">
            <a:avLst/>
          </a:prstGeom>
          <a:noFill/>
          <a:ln w="0">
            <a:noFill/>
          </a:ln>
        </p:spPr>
        <p:txBody>
          <a:bodyPr lIns="0" rIns="0" tIns="45720" bIns="45720" anchor="t">
            <a:normAutofit/>
          </a:bodyPr>
          <a:p>
            <a:pPr marL="432000" indent="-324000">
              <a:lnSpc>
                <a:spcPct val="110000"/>
              </a:lnSpc>
              <a:spcBef>
                <a:spcPts val="1417"/>
              </a:spcBef>
              <a:buClr>
                <a:srgbClr val="000000"/>
              </a:buClr>
              <a:buSzPct val="45000"/>
              <a:buFont typeface="Wingdings" charset="2"/>
              <a:buChar char=""/>
            </a:pPr>
            <a:r>
              <a:rPr b="0" lang="en-US" sz="1900" spc="-1" strike="noStrike">
                <a:solidFill>
                  <a:schemeClr val="dk1">
                    <a:lumMod val="75000"/>
                    <a:lumOff val="25000"/>
                  </a:schemeClr>
                </a:solidFill>
                <a:latin typeface="Franklin Gothic Book"/>
              </a:rPr>
              <a:t>“</a:t>
            </a:r>
            <a:r>
              <a:rPr b="0" lang="en-US" sz="1900" spc="-1" strike="noStrike">
                <a:solidFill>
                  <a:schemeClr val="dk1">
                    <a:lumMod val="75000"/>
                    <a:lumOff val="25000"/>
                  </a:schemeClr>
                </a:solidFill>
                <a:latin typeface="Franklin Gothic Book"/>
              </a:rPr>
              <a:t>Violence against women a barrier to peaceful future for all | UN News”. Available: </a:t>
            </a:r>
            <a:r>
              <a:rPr b="0" lang="en-US" sz="1900" spc="-1" strike="noStrike" u="sng">
                <a:solidFill>
                  <a:schemeClr val="dk1">
                    <a:lumMod val="75000"/>
                    <a:lumOff val="25000"/>
                  </a:schemeClr>
                </a:solidFill>
                <a:uFillTx/>
                <a:latin typeface="Franklin Gothic Book"/>
                <a:hlinkClick r:id="rId1"/>
              </a:rPr>
              <a:t>[UN News]</a:t>
            </a:r>
            <a:r>
              <a:rPr b="0" lang="en-US" sz="1900" spc="-1" strike="noStrike">
                <a:solidFill>
                  <a:schemeClr val="dk1">
                    <a:lumMod val="75000"/>
                    <a:lumOff val="25000"/>
                  </a:schemeClr>
                </a:solidFill>
                <a:latin typeface="Franklin Gothic Book"/>
              </a:rPr>
              <a:t>.</a:t>
            </a:r>
            <a:endParaRPr b="0" lang="en-IN" sz="19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900" spc="-1" strike="noStrike">
                <a:solidFill>
                  <a:schemeClr val="dk1">
                    <a:lumMod val="75000"/>
                    <a:lumOff val="25000"/>
                  </a:schemeClr>
                </a:solidFill>
                <a:latin typeface="Franklin Gothic Book"/>
              </a:rPr>
              <a:t> “</a:t>
            </a:r>
            <a:r>
              <a:rPr b="0" lang="en-US" sz="1900" spc="-1" strike="noStrike">
                <a:solidFill>
                  <a:schemeClr val="dk1">
                    <a:lumMod val="75000"/>
                    <a:lumOff val="25000"/>
                  </a:schemeClr>
                </a:solidFill>
                <a:latin typeface="Franklin Gothic Book"/>
              </a:rPr>
              <a:t>10 Safety Apps For Women”. Available: </a:t>
            </a:r>
            <a:r>
              <a:rPr b="0" lang="en-US" sz="1900" spc="-1" strike="noStrike" u="sng">
                <a:solidFill>
                  <a:schemeClr val="dk1">
                    <a:lumMod val="75000"/>
                    <a:lumOff val="25000"/>
                  </a:schemeClr>
                </a:solidFill>
                <a:uFillTx/>
                <a:latin typeface="Franklin Gothic Book"/>
                <a:hlinkClick r:id="rId2"/>
              </a:rPr>
              <a:t>[Businessworld]</a:t>
            </a:r>
            <a:r>
              <a:rPr b="0" lang="en-US" sz="1900" spc="-1" strike="noStrike">
                <a:solidFill>
                  <a:schemeClr val="dk1">
                    <a:lumMod val="75000"/>
                    <a:lumOff val="25000"/>
                  </a:schemeClr>
                </a:solidFill>
                <a:latin typeface="Franklin Gothic Book"/>
              </a:rPr>
              <a:t>.</a:t>
            </a:r>
            <a:endParaRPr b="0" lang="en-IN" sz="19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900" spc="-1" strike="noStrike">
                <a:solidFill>
                  <a:schemeClr val="dk1">
                    <a:lumMod val="75000"/>
                    <a:lumOff val="25000"/>
                  </a:schemeClr>
                </a:solidFill>
                <a:latin typeface="Franklin Gothic Book"/>
              </a:rPr>
              <a:t>"Safelet – The SOS-Bracelet". Available: </a:t>
            </a:r>
            <a:r>
              <a:rPr b="0" lang="en-US" sz="1900" spc="-1" strike="noStrike" u="sng">
                <a:solidFill>
                  <a:schemeClr val="dk1">
                    <a:lumMod val="75000"/>
                    <a:lumOff val="25000"/>
                  </a:schemeClr>
                </a:solidFill>
                <a:uFillTx/>
                <a:latin typeface="Franklin Gothic Book"/>
                <a:hlinkClick r:id="rId3"/>
              </a:rPr>
              <a:t>[Safelet]</a:t>
            </a:r>
            <a:r>
              <a:rPr b="0" lang="en-US" sz="1900" spc="-1" strike="noStrike">
                <a:solidFill>
                  <a:schemeClr val="dk1">
                    <a:lumMod val="75000"/>
                    <a:lumOff val="25000"/>
                  </a:schemeClr>
                </a:solidFill>
                <a:latin typeface="Franklin Gothic Book"/>
              </a:rPr>
              <a:t>.</a:t>
            </a:r>
            <a:endParaRPr b="0" lang="en-IN" sz="19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900" spc="-1" strike="noStrike">
                <a:solidFill>
                  <a:schemeClr val="dk1">
                    <a:lumMod val="75000"/>
                    <a:lumOff val="25000"/>
                  </a:schemeClr>
                </a:solidFill>
                <a:latin typeface="Franklin Gothic Book"/>
              </a:rPr>
              <a:t>E. Brooke, "Meet Siren, a Ring Designed to Prevent Assault - Fashionista". Available:</a:t>
            </a:r>
            <a:r>
              <a:rPr b="0" lang="en-US" sz="1900" spc="-1" strike="noStrike">
                <a:solidFill>
                  <a:schemeClr val="dk1">
                    <a:lumMod val="75000"/>
                    <a:lumOff val="25000"/>
                  </a:schemeClr>
                </a:solidFill>
                <a:latin typeface="Franklin Gothic Book"/>
              </a:rPr>
              <a:t>	</a:t>
            </a:r>
            <a:r>
              <a:rPr b="0" lang="en-US" sz="1900" spc="-1" strike="noStrike">
                <a:solidFill>
                  <a:schemeClr val="dk1">
                    <a:lumMod val="75000"/>
                    <a:lumOff val="25000"/>
                  </a:schemeClr>
                </a:solidFill>
                <a:latin typeface="Franklin Gothic Book"/>
              </a:rPr>
              <a:t>       </a:t>
            </a:r>
            <a:r>
              <a:rPr b="0" lang="en-US" sz="1900" spc="-1" strike="noStrike" u="sng">
                <a:solidFill>
                  <a:schemeClr val="dk1">
                    <a:lumMod val="75000"/>
                    <a:lumOff val="25000"/>
                  </a:schemeClr>
                </a:solidFill>
                <a:uFillTx/>
                <a:latin typeface="Franklin Gothic Book"/>
                <a:hlinkClick r:id="rId4"/>
              </a:rPr>
              <a:t>[Fashionista]</a:t>
            </a:r>
            <a:r>
              <a:rPr b="0" lang="en-US" sz="1900" spc="-1" strike="noStrike">
                <a:solidFill>
                  <a:schemeClr val="dk1">
                    <a:lumMod val="75000"/>
                    <a:lumOff val="25000"/>
                  </a:schemeClr>
                </a:solidFill>
                <a:latin typeface="Franklin Gothic Book"/>
              </a:rPr>
              <a:t>.</a:t>
            </a:r>
            <a:endParaRPr b="0" lang="en-IN" sz="19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900" spc="-1" strike="noStrike">
                <a:solidFill>
                  <a:schemeClr val="dk1">
                    <a:lumMod val="75000"/>
                    <a:lumOff val="25000"/>
                  </a:schemeClr>
                </a:solidFill>
                <a:latin typeface="Franklin Gothic Book"/>
              </a:rPr>
              <a:t>W. L. Gorr, K. S. Kurland, Z. M. Dodson, </a:t>
            </a:r>
            <a:r>
              <a:rPr b="1" lang="en-US" sz="1900" spc="-1" strike="noStrike">
                <a:solidFill>
                  <a:schemeClr val="dk1">
                    <a:lumMod val="75000"/>
                    <a:lumOff val="25000"/>
                  </a:schemeClr>
                </a:solidFill>
                <a:latin typeface="Franklin Gothic Book"/>
              </a:rPr>
              <a:t>GIS Tutorial for Crime Analysis</a:t>
            </a:r>
            <a:r>
              <a:rPr b="0" lang="en-US" sz="1900" spc="-1" strike="noStrike">
                <a:solidFill>
                  <a:schemeClr val="dk1">
                    <a:lumMod val="75000"/>
                    <a:lumOff val="25000"/>
                  </a:schemeClr>
                </a:solidFill>
                <a:latin typeface="Franklin Gothic Book"/>
              </a:rPr>
              <a:t>, Esri Press, 2018.</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Abstract</a:t>
            </a:r>
            <a:endParaRPr b="0" lang="en-IN" sz="4700" spc="-1" strike="noStrike">
              <a:solidFill>
                <a:srgbClr val="000000"/>
              </a:solidFill>
              <a:latin typeface="Arial"/>
            </a:endParaRPr>
          </a:p>
        </p:txBody>
      </p:sp>
      <p:sp>
        <p:nvSpPr>
          <p:cNvPr id="56" name="PlaceHolder 2"/>
          <p:cNvSpPr>
            <a:spLocks noGrp="1"/>
          </p:cNvSpPr>
          <p:nvPr>
            <p:ph/>
          </p:nvPr>
        </p:nvSpPr>
        <p:spPr>
          <a:xfrm>
            <a:off x="1097280" y="2301120"/>
            <a:ext cx="10057680" cy="3243240"/>
          </a:xfrm>
          <a:prstGeom prst="rect">
            <a:avLst/>
          </a:prstGeom>
          <a:noFill/>
          <a:ln w="0">
            <a:noFill/>
          </a:ln>
        </p:spPr>
        <p:txBody>
          <a:bodyPr lIns="0" rIns="0" tIns="45720" bIns="45720" anchor="t">
            <a:noAutofit/>
          </a:bodyPr>
          <a:p>
            <a:pPr marL="91440" indent="0" defTabSz="914400">
              <a:lnSpc>
                <a:spcPct val="110000"/>
              </a:lnSpc>
              <a:spcBef>
                <a:spcPts val="1199"/>
              </a:spcBef>
              <a:spcAft>
                <a:spcPts val="201"/>
              </a:spcAft>
              <a:buNone/>
              <a:tabLst>
                <a:tab algn="l" pos="0"/>
              </a:tabLst>
            </a:pPr>
            <a:r>
              <a:rPr b="0" lang="en-US" sz="1800" spc="-1" strike="noStrike">
                <a:solidFill>
                  <a:schemeClr val="dk1">
                    <a:lumMod val="75000"/>
                    <a:lumOff val="25000"/>
                  </a:schemeClr>
                </a:solidFill>
                <a:latin typeface="Times New Roman"/>
                <a:ea typeface="Times New Roman"/>
              </a:rPr>
              <a:t>Women’s safety is a major concern despite various efforts worldwide. Criminal records are often hard to access, and existing safety devices and apps are not very effective. Crime response, analysis, and prevention are usually not well-connected, creating safety gaps.</a:t>
            </a:r>
            <a:endParaRPr b="0" lang="en-IN" sz="1800" spc="-1" strike="noStrike">
              <a:solidFill>
                <a:srgbClr val="000000"/>
              </a:solidFill>
              <a:latin typeface="Arial"/>
            </a:endParaRPr>
          </a:p>
          <a:p>
            <a:pPr marL="91440" indent="0" defTabSz="914400">
              <a:lnSpc>
                <a:spcPct val="110000"/>
              </a:lnSpc>
              <a:spcBef>
                <a:spcPts val="1199"/>
              </a:spcBef>
              <a:spcAft>
                <a:spcPts val="201"/>
              </a:spcAft>
              <a:buNone/>
              <a:tabLst>
                <a:tab algn="l" pos="0"/>
              </a:tabLst>
            </a:pPr>
            <a:r>
              <a:rPr b="0" lang="en-US" sz="1800" spc="-1" strike="noStrike">
                <a:solidFill>
                  <a:schemeClr val="dk1">
                    <a:lumMod val="75000"/>
                    <a:lumOff val="25000"/>
                  </a:schemeClr>
                </a:solidFill>
                <a:latin typeface="Times New Roman"/>
                <a:ea typeface="Times New Roman"/>
              </a:rPr>
              <a:t>Our system addresses this by combining crime analysis, prevention, and emergency response with community involvement. We use maps to identify crime hotspots and patterns. Data from our mobile app and wearable gadgets, along with criminal records, help improve safety measures. Tested in Pilani, Rajasthan, this solution is scalable to other smart cities. The app and gadgets are affordable for users, and a website helps law enforcement manage and enhance safety.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Introduction</a:t>
            </a:r>
            <a:endParaRPr b="0" lang="en-IN" sz="4700" spc="-1" strike="noStrike">
              <a:solidFill>
                <a:srgbClr val="000000"/>
              </a:solidFill>
              <a:latin typeface="Arial"/>
            </a:endParaRPr>
          </a:p>
        </p:txBody>
      </p:sp>
      <p:sp>
        <p:nvSpPr>
          <p:cNvPr id="58" name="Content Placeholder 1"/>
          <p:cNvSpPr/>
          <p:nvPr/>
        </p:nvSpPr>
        <p:spPr>
          <a:xfrm>
            <a:off x="1097640" y="2235600"/>
            <a:ext cx="10057680" cy="3760200"/>
          </a:xfrm>
          <a:prstGeom prst="rect">
            <a:avLst/>
          </a:prstGeom>
          <a:noFill/>
          <a:ln w="0">
            <a:noFill/>
          </a:ln>
        </p:spPr>
        <p:style>
          <a:lnRef idx="0"/>
          <a:fillRef idx="0"/>
          <a:effectRef idx="0"/>
          <a:fontRef idx="minor"/>
        </p:style>
        <p:txBody>
          <a:bodyPr lIns="0" rIns="0" tIns="45000" bIns="45000" anchor="t">
            <a:noAutofit/>
          </a:bodyPr>
          <a:p>
            <a:pPr marL="91440" indent="-91440" defTabSz="914400">
              <a:lnSpc>
                <a:spcPct val="110000"/>
              </a:lnSpc>
              <a:spcBef>
                <a:spcPts val="1199"/>
              </a:spcBef>
              <a:spcAft>
                <a:spcPts val="201"/>
              </a:spcAft>
              <a:buClr>
                <a:srgbClr val="9ba8b7"/>
              </a:buClr>
              <a:buFont typeface="Calibri"/>
              <a:buChar char=" "/>
            </a:pPr>
            <a:r>
              <a:rPr b="0" lang="en-US" sz="1900" spc="-1" strike="noStrike">
                <a:solidFill>
                  <a:schemeClr val="dk1">
                    <a:lumMod val="75000"/>
                    <a:lumOff val="25000"/>
                  </a:schemeClr>
                </a:solidFill>
                <a:latin typeface="Times New Roman"/>
              </a:rPr>
              <a:t>Gender-based disparities and violence against women are major global issues. Despite progress, many women still face violence, impacting their ability to participate fully in society.</a:t>
            </a:r>
            <a:endParaRPr b="0" lang="en-IN" sz="1900" spc="-1" strike="noStrike">
              <a:solidFill>
                <a:srgbClr val="000000"/>
              </a:solidFill>
              <a:latin typeface="Arial"/>
            </a:endParaRPr>
          </a:p>
          <a:p>
            <a:pPr marL="91440" indent="-91440" defTabSz="914400">
              <a:lnSpc>
                <a:spcPct val="110000"/>
              </a:lnSpc>
              <a:spcBef>
                <a:spcPts val="1199"/>
              </a:spcBef>
              <a:spcAft>
                <a:spcPts val="201"/>
              </a:spcAft>
              <a:buClr>
                <a:srgbClr val="9ba8b7"/>
              </a:buClr>
              <a:buFont typeface="Calibri"/>
              <a:buChar char=" "/>
            </a:pPr>
            <a:r>
              <a:rPr b="0" lang="en-US" sz="1900" spc="-1" strike="noStrike">
                <a:solidFill>
                  <a:schemeClr val="dk1">
                    <a:lumMod val="75000"/>
                    <a:lumOff val="25000"/>
                  </a:schemeClr>
                </a:solidFill>
                <a:latin typeface="Times New Roman"/>
              </a:rPr>
              <a:t>Our solution integrates crime analysis, prevention, and emergency response. Using GIS technology, we identify crime hotspots and patterns. Our mobile app and wearable device can send alerts to nearby volunteers, contacts, and law enforcement during emergencies.</a:t>
            </a:r>
            <a:endParaRPr b="0" lang="en-IN" sz="1900" spc="-1" strike="noStrike">
              <a:solidFill>
                <a:srgbClr val="000000"/>
              </a:solidFill>
              <a:latin typeface="Arial"/>
            </a:endParaRPr>
          </a:p>
          <a:p>
            <a:pPr marL="91440" indent="-91440" defTabSz="914400">
              <a:lnSpc>
                <a:spcPct val="110000"/>
              </a:lnSpc>
              <a:spcBef>
                <a:spcPts val="1199"/>
              </a:spcBef>
              <a:spcAft>
                <a:spcPts val="201"/>
              </a:spcAft>
              <a:buClr>
                <a:srgbClr val="9ba8b7"/>
              </a:buClr>
              <a:buFont typeface="Calibri"/>
              <a:buChar char=" "/>
            </a:pPr>
            <a:r>
              <a:rPr b="0" lang="en-US" sz="1900" spc="-1" strike="noStrike">
                <a:solidFill>
                  <a:schemeClr val="dk1">
                    <a:lumMod val="75000"/>
                    <a:lumOff val="25000"/>
                  </a:schemeClr>
                </a:solidFill>
                <a:latin typeface="Times New Roman"/>
              </a:rPr>
              <a:t>An interactive website visualizes crime data and tracks real-time movements, assisting law enforcement. This scalable framework can be implemented to improve safety in smart cities.</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OBJECTIVE</a:t>
            </a:r>
            <a:endParaRPr b="0" lang="en-IN" sz="4700" spc="-1" strike="noStrike">
              <a:solidFill>
                <a:srgbClr val="000000"/>
              </a:solidFill>
              <a:latin typeface="Arial"/>
            </a:endParaRPr>
          </a:p>
        </p:txBody>
      </p:sp>
      <p:sp>
        <p:nvSpPr>
          <p:cNvPr id="60" name="PlaceHolder 2"/>
          <p:cNvSpPr>
            <a:spLocks noGrp="1"/>
          </p:cNvSpPr>
          <p:nvPr>
            <p:ph/>
          </p:nvPr>
        </p:nvSpPr>
        <p:spPr>
          <a:xfrm>
            <a:off x="1097280" y="2235600"/>
            <a:ext cx="10057680" cy="3760200"/>
          </a:xfrm>
          <a:prstGeom prst="rect">
            <a:avLst/>
          </a:prstGeom>
          <a:noFill/>
          <a:ln w="0">
            <a:noFill/>
          </a:ln>
        </p:spPr>
        <p:txBody>
          <a:bodyPr lIns="0" rIns="0" tIns="45720" bIns="45720" anchor="t">
            <a:noAutofit/>
          </a:bodyPr>
          <a:p>
            <a:pPr marL="91440" indent="0" defTabSz="914400">
              <a:lnSpc>
                <a:spcPct val="110000"/>
              </a:lnSpc>
              <a:spcBef>
                <a:spcPts val="1199"/>
              </a:spcBef>
              <a:spcAft>
                <a:spcPts val="201"/>
              </a:spcAft>
              <a:buNone/>
              <a:tabLst>
                <a:tab algn="l" pos="0"/>
              </a:tabLst>
            </a:pPr>
            <a:r>
              <a:rPr b="0" lang="en-US" sz="1900" spc="-1" strike="noStrike">
                <a:solidFill>
                  <a:schemeClr val="dk1">
                    <a:lumMod val="75000"/>
                    <a:lumOff val="25000"/>
                  </a:schemeClr>
                </a:solidFill>
                <a:latin typeface="Times New Roman"/>
              </a:rPr>
              <a:t>To develop an integrated safety system for women in smart cities that addresses crime analysis, prevention, and emergency response. This system employs Geographic Information System (GIS) technology to map and identify crime hotspots and patterns. It includes a mobile app and wearable device designed to send real-time alerts to nearby volunteers, contacts, and law enforcement. Additionally, an interactive website provides data visualization and real-time monitoring capabilities, enabling law enforcement to track movements and respond swiftly. The goal is to enhance safety, improve crime response times, and support effective prevention strategies, ultimately contributing to a safer environment for women.</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EXISTING SYSTEM</a:t>
            </a:r>
            <a:endParaRPr b="0" lang="en-IN" sz="4700" spc="-1" strike="noStrike">
              <a:solidFill>
                <a:srgbClr val="000000"/>
              </a:solidFill>
              <a:latin typeface="Arial"/>
            </a:endParaRPr>
          </a:p>
        </p:txBody>
      </p:sp>
      <p:sp>
        <p:nvSpPr>
          <p:cNvPr id="62" name="PlaceHolder 2"/>
          <p:cNvSpPr>
            <a:spLocks noGrp="1"/>
          </p:cNvSpPr>
          <p:nvPr>
            <p:ph/>
          </p:nvPr>
        </p:nvSpPr>
        <p:spPr>
          <a:xfrm>
            <a:off x="1097280" y="2260440"/>
            <a:ext cx="10057680" cy="3355920"/>
          </a:xfrm>
          <a:prstGeom prst="rect">
            <a:avLst/>
          </a:prstGeom>
          <a:noFill/>
          <a:ln w="0">
            <a:noFill/>
          </a:ln>
        </p:spPr>
        <p:txBody>
          <a:bodyPr lIns="0" rIns="0" tIns="45720" bIns="45720" anchor="t">
            <a:normAutofit fontScale="87222"/>
          </a:bodyPr>
          <a:p>
            <a:pPr marL="91440" indent="0" defTabSz="914400">
              <a:lnSpc>
                <a:spcPct val="110000"/>
              </a:lnSpc>
              <a:spcBef>
                <a:spcPts val="1199"/>
              </a:spcBef>
              <a:spcAft>
                <a:spcPts val="201"/>
              </a:spcAft>
              <a:buNone/>
              <a:tabLst>
                <a:tab algn="l" pos="0"/>
              </a:tabLst>
            </a:pPr>
            <a:r>
              <a:rPr b="0" lang="en-US" sz="1800" spc="-1" strike="noStrike">
                <a:solidFill>
                  <a:schemeClr val="dk1">
                    <a:lumMod val="75000"/>
                    <a:lumOff val="25000"/>
                  </a:schemeClr>
                </a:solidFill>
                <a:latin typeface="Times New Roman"/>
                <a:ea typeface="Times New Roman"/>
              </a:rPr>
              <a:t>Current systems for women's safety include various approaches but have significant limitations:</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Law Enforcement: </a:t>
            </a:r>
            <a:r>
              <a:rPr b="0" lang="en-US" sz="1800" spc="-1" strike="noStrike">
                <a:solidFill>
                  <a:schemeClr val="dk1">
                    <a:lumMod val="75000"/>
                    <a:lumOff val="25000"/>
                  </a:schemeClr>
                </a:solidFill>
                <a:latin typeface="Times New Roman"/>
                <a:ea typeface="Times New Roman"/>
              </a:rPr>
              <a:t>Crime mapping and response are primarily managed by police but often lack real-time public access and integration.</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Wearable Devices: </a:t>
            </a:r>
            <a:r>
              <a:rPr b="0" lang="en-US" sz="1800" spc="-1" strike="noStrike">
                <a:solidFill>
                  <a:schemeClr val="dk1">
                    <a:lumMod val="75000"/>
                    <a:lumOff val="25000"/>
                  </a:schemeClr>
                </a:solidFill>
                <a:latin typeface="Times New Roman"/>
                <a:ea typeface="Times New Roman"/>
              </a:rPr>
              <a:t>These devices usually raise alarms or send alerts to contacts and law enforcement but are ineffective if the user is away from their contacts.</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Mobile Apps: </a:t>
            </a:r>
            <a:r>
              <a:rPr b="0" lang="en-US" sz="1800" spc="-1" strike="noStrike">
                <a:solidFill>
                  <a:schemeClr val="dk1">
                    <a:lumMod val="75000"/>
                    <a:lumOff val="25000"/>
                  </a:schemeClr>
                </a:solidFill>
                <a:latin typeface="Times New Roman"/>
                <a:ea typeface="Times New Roman"/>
              </a:rPr>
              <a:t>Many apps provide safety features like emergency alerts but often lack comprehensive integration with crime prevention and response systems.</a:t>
            </a:r>
            <a:endParaRPr b="0" lang="en-IN" sz="1800" spc="-1" strike="noStrike">
              <a:solidFill>
                <a:srgbClr val="000000"/>
              </a:solidFill>
              <a:latin typeface="Arial"/>
            </a:endParaRPr>
          </a:p>
          <a:p>
            <a:pPr marL="91440" indent="-91440" defTabSz="914400">
              <a:lnSpc>
                <a:spcPct val="110000"/>
              </a:lnSpc>
              <a:spcBef>
                <a:spcPts val="1199"/>
              </a:spcBef>
              <a:spcAft>
                <a:spcPts val="201"/>
              </a:spcAft>
              <a:buClr>
                <a:srgbClr val="9ba8b7"/>
              </a:buClr>
              <a:buFont typeface="Calibri"/>
              <a:buChar char=" "/>
              <a:tabLst>
                <a:tab algn="l" pos="0"/>
              </a:tabLst>
            </a:pPr>
            <a:r>
              <a:rPr b="0" lang="en-US" sz="1800" spc="-1" strike="noStrike">
                <a:solidFill>
                  <a:schemeClr val="dk1">
                    <a:lumMod val="75000"/>
                    <a:lumOff val="25000"/>
                  </a:schemeClr>
                </a:solidFill>
                <a:latin typeface="Times New Roman"/>
                <a:ea typeface="Times New Roman"/>
              </a:rPr>
              <a:t>These systems generally offer limited societal intervention and fail to address gaps in crime response, analysis, and prevention. They often lack the integration needed for effective, real-time safety management.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LIMITATIONS OF EXISTING SYSTEM</a:t>
            </a:r>
            <a:endParaRPr b="0" lang="en-IN" sz="4700" spc="-1" strike="noStrike">
              <a:solidFill>
                <a:srgbClr val="000000"/>
              </a:solidFill>
              <a:latin typeface="Arial"/>
            </a:endParaRPr>
          </a:p>
        </p:txBody>
      </p:sp>
      <p:sp>
        <p:nvSpPr>
          <p:cNvPr id="64" name="PlaceHolder 2"/>
          <p:cNvSpPr>
            <a:spLocks noGrp="1"/>
          </p:cNvSpPr>
          <p:nvPr>
            <p:ph/>
          </p:nvPr>
        </p:nvSpPr>
        <p:spPr>
          <a:xfrm>
            <a:off x="840240" y="2108160"/>
            <a:ext cx="10057680" cy="3266280"/>
          </a:xfrm>
          <a:prstGeom prst="rect">
            <a:avLst/>
          </a:prstGeom>
          <a:noFill/>
          <a:ln w="0">
            <a:noFill/>
          </a:ln>
        </p:spPr>
        <p:txBody>
          <a:bodyPr lIns="0" rIns="0" tIns="45720" bIns="45720" anchor="t">
            <a:normAutofit fontScale="98333" lnSpcReduction="10000"/>
          </a:bodyPr>
          <a:p>
            <a:pPr marL="457200" indent="-324000" algn="just" defTabSz="914400">
              <a:lnSpc>
                <a:spcPct val="150000"/>
              </a:lnSpc>
              <a:spcBef>
                <a:spcPts val="201"/>
              </a:spcBef>
              <a:spcAft>
                <a:spcPts val="400"/>
              </a:spcAft>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Law Enforcement</a:t>
            </a:r>
            <a:endParaRPr b="0" lang="en-IN" sz="1800" spc="-1" strike="noStrike">
              <a:solidFill>
                <a:srgbClr val="000000"/>
              </a:solidFill>
              <a:latin typeface="Arial"/>
            </a:endParaRPr>
          </a:p>
          <a:p>
            <a:pPr marL="457200" indent="0" defTabSz="914400">
              <a:lnSpc>
                <a:spcPct val="100000"/>
              </a:lnSpc>
              <a:spcBef>
                <a:spcPts val="1134"/>
              </a:spcBef>
              <a:buNone/>
              <a:tabLst>
                <a:tab algn="l" pos="0"/>
              </a:tabLst>
            </a:pPr>
            <a:r>
              <a:rPr b="0" lang="en-US" sz="1800" spc="-1" strike="noStrike">
                <a:solidFill>
                  <a:schemeClr val="dk1">
                    <a:lumMod val="75000"/>
                    <a:lumOff val="25000"/>
                  </a:schemeClr>
                </a:solidFill>
                <a:latin typeface="Times New Roman"/>
                <a:ea typeface="Times New Roman"/>
              </a:rPr>
              <a:t>Gaps: Limited real-time access for the public, inadequate focus on prevention due to resource constraints.</a:t>
            </a:r>
            <a:endParaRPr b="0" lang="en-IN" sz="1800" spc="-1" strike="noStrike">
              <a:solidFill>
                <a:srgbClr val="000000"/>
              </a:solidFill>
              <a:latin typeface="Arial"/>
            </a:endParaRPr>
          </a:p>
          <a:p>
            <a:pPr marL="457200" indent="-324000" algn="just" defTabSz="914400">
              <a:lnSpc>
                <a:spcPct val="150000"/>
              </a:lnSpc>
              <a:spcBef>
                <a:spcPts val="201"/>
              </a:spcBef>
              <a:spcAft>
                <a:spcPts val="400"/>
              </a:spcAft>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Wearable Devices</a:t>
            </a:r>
            <a:endParaRPr b="0" lang="en-IN" sz="1800" spc="-1" strike="noStrike">
              <a:solidFill>
                <a:srgbClr val="000000"/>
              </a:solidFill>
              <a:latin typeface="Arial"/>
            </a:endParaRPr>
          </a:p>
          <a:p>
            <a:pPr marL="457200" indent="0" defTabSz="914400">
              <a:lnSpc>
                <a:spcPct val="100000"/>
              </a:lnSpc>
              <a:spcBef>
                <a:spcPts val="1134"/>
              </a:spcBef>
              <a:buNone/>
              <a:tabLst>
                <a:tab algn="l" pos="0"/>
              </a:tabLst>
            </a:pPr>
            <a:r>
              <a:rPr b="0" lang="en-US" sz="1800" spc="-1" strike="noStrike">
                <a:solidFill>
                  <a:schemeClr val="dk1">
                    <a:lumMod val="75000"/>
                    <a:lumOff val="25000"/>
                  </a:schemeClr>
                </a:solidFill>
                <a:latin typeface="Times New Roman"/>
                <a:ea typeface="Times New Roman"/>
              </a:rPr>
              <a:t>Gaps: Ineffective outside contact coverage areas, limited integration with other safety measures.</a:t>
            </a:r>
            <a:endParaRPr b="0" lang="en-IN" sz="1800" spc="-1" strike="noStrike">
              <a:solidFill>
                <a:srgbClr val="000000"/>
              </a:solidFill>
              <a:latin typeface="Arial"/>
            </a:endParaRPr>
          </a:p>
          <a:p>
            <a:pPr marL="457200" indent="-324000" algn="just" defTabSz="914400">
              <a:lnSpc>
                <a:spcPct val="150000"/>
              </a:lnSpc>
              <a:spcBef>
                <a:spcPts val="201"/>
              </a:spcBef>
              <a:spcAft>
                <a:spcPts val="400"/>
              </a:spcAft>
              <a:buClr>
                <a:srgbClr val="000000"/>
              </a:buClr>
              <a:buSzPct val="45000"/>
              <a:buFont typeface="Wingdings" charset="2"/>
              <a:buChar char=""/>
              <a:tabLst>
                <a:tab algn="l" pos="0"/>
              </a:tabLst>
            </a:pPr>
            <a:r>
              <a:rPr b="1" lang="en-US" sz="1800" spc="-1" strike="noStrike">
                <a:solidFill>
                  <a:schemeClr val="dk1">
                    <a:lumMod val="75000"/>
                    <a:lumOff val="25000"/>
                  </a:schemeClr>
                </a:solidFill>
                <a:latin typeface="Times New Roman"/>
                <a:ea typeface="Times New Roman"/>
              </a:rPr>
              <a:t>Mobile Apps</a:t>
            </a:r>
            <a:endParaRPr b="0" lang="en-IN" sz="1800" spc="-1" strike="noStrike">
              <a:solidFill>
                <a:srgbClr val="000000"/>
              </a:solidFill>
              <a:latin typeface="Arial"/>
            </a:endParaRPr>
          </a:p>
          <a:p>
            <a:pPr marL="457200" indent="0" defTabSz="914400">
              <a:lnSpc>
                <a:spcPct val="100000"/>
              </a:lnSpc>
              <a:spcBef>
                <a:spcPts val="1134"/>
              </a:spcBef>
              <a:buNone/>
              <a:tabLst>
                <a:tab algn="l" pos="0"/>
              </a:tabLst>
            </a:pPr>
            <a:r>
              <a:rPr b="0" lang="en-US" sz="1800" spc="-1" strike="noStrike">
                <a:solidFill>
                  <a:schemeClr val="dk1">
                    <a:lumMod val="75000"/>
                    <a:lumOff val="25000"/>
                  </a:schemeClr>
                </a:solidFill>
                <a:latin typeface="Times New Roman"/>
                <a:ea typeface="Times New Roman"/>
              </a:rPr>
              <a:t>Gaps:</a:t>
            </a:r>
            <a:r>
              <a:rPr b="1" lang="en-US" sz="1800" spc="-1" strike="noStrike">
                <a:solidFill>
                  <a:schemeClr val="dk1">
                    <a:lumMod val="75000"/>
                    <a:lumOff val="25000"/>
                  </a:schemeClr>
                </a:solidFill>
                <a:latin typeface="Times New Roman"/>
                <a:ea typeface="Times New Roman"/>
              </a:rPr>
              <a:t> </a:t>
            </a:r>
            <a:r>
              <a:rPr b="0" lang="en-US" sz="1800" spc="-1" strike="noStrike">
                <a:solidFill>
                  <a:schemeClr val="dk1">
                    <a:lumMod val="75000"/>
                    <a:lumOff val="25000"/>
                  </a:schemeClr>
                </a:solidFill>
                <a:latin typeface="Times New Roman"/>
                <a:ea typeface="Times New Roman"/>
              </a:rPr>
              <a:t>Lack of comprehensive integration with crime data and prevention systems, variable effectiveness    depending on location and situation.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700" spc="-52" strike="noStrike">
                <a:solidFill>
                  <a:schemeClr val="dk1">
                    <a:lumMod val="75000"/>
                    <a:lumOff val="25000"/>
                  </a:schemeClr>
                </a:solidFill>
                <a:latin typeface="Bookman Old Style"/>
              </a:rPr>
              <a:t>PROPOSED SYSTEM</a:t>
            </a:r>
            <a:endParaRPr b="0" lang="en-IN" sz="4700" spc="-1" strike="noStrike">
              <a:solidFill>
                <a:srgbClr val="000000"/>
              </a:solidFill>
              <a:latin typeface="Arial"/>
            </a:endParaRPr>
          </a:p>
        </p:txBody>
      </p:sp>
      <p:sp>
        <p:nvSpPr>
          <p:cNvPr id="66" name="Content Placeholder 3"/>
          <p:cNvSpPr/>
          <p:nvPr/>
        </p:nvSpPr>
        <p:spPr>
          <a:xfrm>
            <a:off x="1097640" y="2005200"/>
            <a:ext cx="10057680" cy="3760200"/>
          </a:xfrm>
          <a:prstGeom prst="rect">
            <a:avLst/>
          </a:prstGeom>
          <a:noFill/>
          <a:ln w="0">
            <a:noFill/>
          </a:ln>
        </p:spPr>
        <p:style>
          <a:lnRef idx="0"/>
          <a:fillRef idx="0"/>
          <a:effectRef idx="0"/>
          <a:fontRef idx="minor"/>
        </p:style>
        <p:txBody>
          <a:bodyPr lIns="0" rIns="0" tIns="45000" bIns="45000" anchor="t">
            <a:noAutofit/>
          </a:bodyPr>
          <a:p>
            <a:pPr defTabSz="914400">
              <a:lnSpc>
                <a:spcPct val="110000"/>
              </a:lnSpc>
              <a:spcBef>
                <a:spcPts val="1417"/>
              </a:spcBef>
            </a:pPr>
            <a:r>
              <a:rPr b="0" lang="en-US" sz="1400" spc="-1" strike="noStrike">
                <a:solidFill>
                  <a:schemeClr val="dk1">
                    <a:lumMod val="75000"/>
                    <a:lumOff val="25000"/>
                  </a:schemeClr>
                </a:solidFill>
                <a:latin typeface="Times New Roman"/>
                <a:ea typeface="Microsoft YaHei"/>
              </a:rPr>
              <a:t>Our proposed system focuses on developing a comprehensive website to enhance women's safety by integrating crime analysis, prevention, and emergency response. Key features include:</a:t>
            </a:r>
            <a:endParaRPr b="0" lang="en-IN" sz="1400" spc="-1" strike="noStrike">
              <a:solidFill>
                <a:srgbClr val="000000"/>
              </a:solidFill>
              <a:latin typeface="Arial"/>
            </a:endParaRPr>
          </a:p>
          <a:p>
            <a:pPr defTabSz="914400">
              <a:lnSpc>
                <a:spcPct val="110000"/>
              </a:lnSpc>
              <a:spcBef>
                <a:spcPts val="1417"/>
              </a:spcBef>
            </a:pPr>
            <a:r>
              <a:rPr b="1" lang="en-US" sz="1400" spc="-1" strike="noStrike">
                <a:solidFill>
                  <a:schemeClr val="dk1">
                    <a:lumMod val="75000"/>
                    <a:lumOff val="25000"/>
                  </a:schemeClr>
                </a:solidFill>
                <a:latin typeface="Times New Roman"/>
                <a:ea typeface="Microsoft YaHei"/>
              </a:rPr>
              <a:t>Crime Analysis and Mapping</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Description:</a:t>
            </a:r>
            <a:r>
              <a:rPr b="0" lang="en-US" sz="1400" spc="-1" strike="noStrike">
                <a:solidFill>
                  <a:schemeClr val="dk1">
                    <a:lumMod val="75000"/>
                    <a:lumOff val="25000"/>
                  </a:schemeClr>
                </a:solidFill>
                <a:latin typeface="Times New Roman"/>
                <a:ea typeface="Microsoft YaHei"/>
              </a:rPr>
              <a:t> Utilizes GIS technology to identify crime hotspots and patterns by analyzing socio-economic data and criminal history.</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Benefit:</a:t>
            </a:r>
            <a:r>
              <a:rPr b="0" lang="en-US" sz="1400" spc="-1" strike="noStrike">
                <a:solidFill>
                  <a:schemeClr val="dk1">
                    <a:lumMod val="75000"/>
                    <a:lumOff val="25000"/>
                  </a:schemeClr>
                </a:solidFill>
                <a:latin typeface="Times New Roman"/>
                <a:ea typeface="Microsoft YaHei"/>
              </a:rPr>
              <a:t> Provides users with crucial information to make informed decisions and take preventive measures.</a:t>
            </a:r>
            <a:endParaRPr b="0" lang="en-IN" sz="1400" spc="-1" strike="noStrike">
              <a:solidFill>
                <a:srgbClr val="000000"/>
              </a:solidFill>
              <a:latin typeface="Arial"/>
            </a:endParaRPr>
          </a:p>
          <a:p>
            <a:pPr defTabSz="914400">
              <a:lnSpc>
                <a:spcPct val="110000"/>
              </a:lnSpc>
              <a:spcBef>
                <a:spcPts val="1417"/>
              </a:spcBef>
            </a:pPr>
            <a:r>
              <a:rPr b="1" lang="en-US" sz="1400" spc="-1" strike="noStrike">
                <a:solidFill>
                  <a:schemeClr val="dk1">
                    <a:lumMod val="75000"/>
                    <a:lumOff val="25000"/>
                  </a:schemeClr>
                </a:solidFill>
                <a:latin typeface="Times New Roman"/>
                <a:ea typeface="Microsoft YaHei"/>
              </a:rPr>
              <a:t>Emergency Response Integration</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Description: </a:t>
            </a:r>
            <a:r>
              <a:rPr b="0" lang="en-US" sz="1400" spc="-1" strike="noStrike">
                <a:solidFill>
                  <a:schemeClr val="dk1">
                    <a:lumMod val="75000"/>
                    <a:lumOff val="25000"/>
                  </a:schemeClr>
                </a:solidFill>
                <a:latin typeface="Times New Roman"/>
                <a:ea typeface="Microsoft YaHei"/>
              </a:rPr>
              <a:t>The website supports real-time tracking and emergency alerts, allowing users to trigger alerts that notify law enforcement and nearby volunteers.</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Benefit: </a:t>
            </a:r>
            <a:r>
              <a:rPr b="0" lang="en-US" sz="1400" spc="-1" strike="noStrike">
                <a:solidFill>
                  <a:schemeClr val="dk1">
                    <a:lumMod val="75000"/>
                    <a:lumOff val="25000"/>
                  </a:schemeClr>
                </a:solidFill>
                <a:latin typeface="Times New Roman"/>
                <a:ea typeface="Microsoft YaHei"/>
              </a:rPr>
              <a:t>Ensures prompt assistance during emergencies and effective coordination with community resources.</a:t>
            </a:r>
            <a:endParaRPr b="0" lang="en-IN" sz="1400" spc="-1" strike="noStrike">
              <a:solidFill>
                <a:srgbClr val="000000"/>
              </a:solidFill>
              <a:latin typeface="Arial"/>
            </a:endParaRPr>
          </a:p>
          <a:p>
            <a:pPr defTabSz="914400">
              <a:lnSpc>
                <a:spcPct val="110000"/>
              </a:lnSpc>
              <a:spcBef>
                <a:spcPts val="1417"/>
              </a:spcBef>
            </a:pPr>
            <a:r>
              <a:rPr b="1" lang="en-US" sz="1400" spc="-1" strike="noStrike">
                <a:solidFill>
                  <a:schemeClr val="dk1">
                    <a:lumMod val="75000"/>
                    <a:lumOff val="25000"/>
                  </a:schemeClr>
                </a:solidFill>
                <a:latin typeface="Times New Roman"/>
                <a:ea typeface="Microsoft YaHei"/>
              </a:rPr>
              <a:t>Interactive Data Visualization</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Description: </a:t>
            </a:r>
            <a:r>
              <a:rPr b="0" lang="en-US" sz="1400" spc="-1" strike="noStrike">
                <a:solidFill>
                  <a:schemeClr val="dk1">
                    <a:lumMod val="75000"/>
                    <a:lumOff val="25000"/>
                  </a:schemeClr>
                </a:solidFill>
                <a:latin typeface="Times New Roman"/>
                <a:ea typeface="Microsoft YaHei"/>
              </a:rPr>
              <a:t>Displays GIS analysis and real-time data on a user-friendly interface. Law enforcement can monitor movements and update crime records.</a:t>
            </a:r>
            <a:endParaRPr b="0" lang="en-IN" sz="1400" spc="-1" strike="noStrike">
              <a:solidFill>
                <a:srgbClr val="000000"/>
              </a:solidFill>
              <a:latin typeface="Arial"/>
            </a:endParaRPr>
          </a:p>
          <a:p>
            <a:pPr lvl="1" marL="432000" indent="-216000" defTabSz="914400">
              <a:lnSpc>
                <a:spcPct val="100000"/>
              </a:lnSpc>
              <a:spcBef>
                <a:spcPts val="1134"/>
              </a:spcBef>
              <a:buClr>
                <a:srgbClr val="000000"/>
              </a:buClr>
              <a:buSzPct val="45000"/>
              <a:buFont typeface="Wingdings" charset="2"/>
              <a:buChar char=""/>
            </a:pPr>
            <a:r>
              <a:rPr b="1" lang="en-US" sz="1400" spc="-1" strike="noStrike">
                <a:solidFill>
                  <a:schemeClr val="dk1">
                    <a:lumMod val="75000"/>
                    <a:lumOff val="25000"/>
                  </a:schemeClr>
                </a:solidFill>
                <a:latin typeface="Times New Roman"/>
                <a:ea typeface="Microsoft YaHei"/>
              </a:rPr>
              <a:t>Benefit:</a:t>
            </a:r>
            <a:r>
              <a:rPr b="0" lang="en-US" sz="1400" spc="-1" strike="noStrike">
                <a:solidFill>
                  <a:schemeClr val="dk1">
                    <a:lumMod val="75000"/>
                    <a:lumOff val="25000"/>
                  </a:schemeClr>
                </a:solidFill>
                <a:latin typeface="Times New Roman"/>
                <a:ea typeface="Microsoft YaHei"/>
              </a:rPr>
              <a:t> Enhances decision-making and response capabilities by providing a clear overview of current safety conditions and trends.</a:t>
            </a:r>
            <a:endParaRPr b="0" lang="en-IN" sz="1400" spc="-1" strike="noStrike">
              <a:solidFill>
                <a:srgbClr val="000000"/>
              </a:solidFill>
              <a:latin typeface="Arial"/>
            </a:endParaRPr>
          </a:p>
          <a:p>
            <a:pPr defTabSz="914400">
              <a:lnSpc>
                <a:spcPct val="110000"/>
              </a:lnSpc>
              <a:spcBef>
                <a:spcPts val="1417"/>
              </a:spcBef>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ADVANTAGES OF PROPOSED SYSTEM</a:t>
            </a:r>
            <a:endParaRPr b="0" lang="en-IN" sz="4700" spc="-1" strike="noStrike">
              <a:solidFill>
                <a:srgbClr val="000000"/>
              </a:solidFill>
              <a:latin typeface="Arial"/>
            </a:endParaRPr>
          </a:p>
        </p:txBody>
      </p:sp>
      <p:sp>
        <p:nvSpPr>
          <p:cNvPr id="68" name="PlaceHolder 2"/>
          <p:cNvSpPr>
            <a:spLocks noGrp="1"/>
          </p:cNvSpPr>
          <p:nvPr>
            <p:ph/>
          </p:nvPr>
        </p:nvSpPr>
        <p:spPr>
          <a:xfrm>
            <a:off x="1097280" y="2108160"/>
            <a:ext cx="10057680" cy="3760200"/>
          </a:xfrm>
          <a:prstGeom prst="rect">
            <a:avLst/>
          </a:prstGeom>
          <a:noFill/>
          <a:ln w="0">
            <a:noFill/>
          </a:ln>
        </p:spPr>
        <p:txBody>
          <a:bodyPr lIns="0" rIns="0" tIns="45720" bIns="45720" anchor="t">
            <a:noAutofit/>
          </a:bodyPr>
          <a:p>
            <a:pPr marL="432000" indent="-3240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Comprehensive Management</a:t>
            </a:r>
            <a:endParaRPr b="0" lang="en-IN" sz="1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1800" spc="-1" strike="noStrike">
                <a:solidFill>
                  <a:schemeClr val="dk1">
                    <a:lumMod val="75000"/>
                    <a:lumOff val="25000"/>
                  </a:schemeClr>
                </a:solidFill>
                <a:latin typeface="Times New Roman"/>
              </a:rPr>
              <a:t>Integrates crime analysis, prevention, and response in one platform.</a:t>
            </a:r>
            <a:endParaRPr b="0" lang="en-IN" sz="18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Real-Time Tracking</a:t>
            </a:r>
            <a:endParaRPr b="0" lang="en-IN" sz="1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1800" spc="-1" strike="noStrike">
                <a:solidFill>
                  <a:schemeClr val="dk1">
                    <a:lumMod val="75000"/>
                    <a:lumOff val="25000"/>
                  </a:schemeClr>
                </a:solidFill>
                <a:latin typeface="Times New Roman"/>
              </a:rPr>
              <a:t>Provides live updates and tracking of victims and volunteers.</a:t>
            </a:r>
            <a:endParaRPr b="0" lang="en-IN" sz="18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GIS Integration</a:t>
            </a:r>
            <a:endParaRPr b="0" lang="en-IN" sz="1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1800" spc="-1" strike="noStrike">
                <a:solidFill>
                  <a:schemeClr val="dk1">
                    <a:lumMod val="75000"/>
                    <a:lumOff val="25000"/>
                  </a:schemeClr>
                </a:solidFill>
                <a:latin typeface="Times New Roman"/>
              </a:rPr>
              <a:t>Uses GIS to identify crime hotspots and trends.</a:t>
            </a:r>
            <a:endParaRPr b="0" lang="en-IN" sz="18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Interactive Interface</a:t>
            </a:r>
            <a:endParaRPr b="0" lang="en-IN" sz="1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1800" spc="-1" strike="noStrike">
                <a:solidFill>
                  <a:schemeClr val="dk1">
                    <a:lumMod val="75000"/>
                    <a:lumOff val="25000"/>
                  </a:schemeClr>
                </a:solidFill>
                <a:latin typeface="Times New Roman"/>
              </a:rPr>
              <a:t>Offers an easy-to-use website for data visualization and management.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7680" cy="1450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IN" sz="4700" spc="-52" strike="noStrike">
                <a:solidFill>
                  <a:schemeClr val="dk1">
                    <a:lumMod val="75000"/>
                    <a:lumOff val="25000"/>
                  </a:schemeClr>
                </a:solidFill>
                <a:latin typeface="Bookman Old Style"/>
              </a:rPr>
              <a:t>ALGORITHMS</a:t>
            </a:r>
            <a:endParaRPr b="0" lang="en-IN" sz="4700" spc="-1" strike="noStrike">
              <a:solidFill>
                <a:srgbClr val="000000"/>
              </a:solidFill>
              <a:latin typeface="Arial"/>
            </a:endParaRPr>
          </a:p>
        </p:txBody>
      </p:sp>
      <p:sp>
        <p:nvSpPr>
          <p:cNvPr id="70" name="PlaceHolder 2"/>
          <p:cNvSpPr>
            <a:spLocks noGrp="1"/>
          </p:cNvSpPr>
          <p:nvPr>
            <p:ph/>
          </p:nvPr>
        </p:nvSpPr>
        <p:spPr>
          <a:xfrm>
            <a:off x="1097280" y="2108160"/>
            <a:ext cx="10057680" cy="3760200"/>
          </a:xfrm>
          <a:prstGeom prst="rect">
            <a:avLst/>
          </a:prstGeom>
          <a:noFill/>
          <a:ln w="0">
            <a:noFill/>
          </a:ln>
        </p:spPr>
        <p:txBody>
          <a:bodyPr lIns="0" rIns="0" tIns="45720" bIns="45720" anchor="t">
            <a:normAutofit fontScale="98333" lnSpcReduction="10000"/>
          </a:bodyPr>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Decision Trees:</a:t>
            </a:r>
            <a:r>
              <a:rPr b="0" lang="en-US" sz="1800" spc="-1" strike="noStrike">
                <a:solidFill>
                  <a:schemeClr val="dk1">
                    <a:lumMod val="75000"/>
                    <a:lumOff val="25000"/>
                  </a:schemeClr>
                </a:solidFill>
                <a:latin typeface="Times New Roman"/>
              </a:rPr>
              <a:t> Splits data into branches to make decisions. Simple and interpretable.</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Gradient Boosting: </a:t>
            </a:r>
            <a:r>
              <a:rPr b="0" lang="en-US" sz="1800" spc="-1" strike="noStrike">
                <a:solidFill>
                  <a:schemeClr val="dk1">
                    <a:lumMod val="75000"/>
                    <a:lumOff val="25000"/>
                  </a:schemeClr>
                </a:solidFill>
                <a:latin typeface="Times New Roman"/>
              </a:rPr>
              <a:t>Builds models sequentially to correct errors, often outperforming random forests.</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K-Nearest Neighbors (KNN): </a:t>
            </a:r>
            <a:r>
              <a:rPr b="0" lang="en-US" sz="1800" spc="-1" strike="noStrike">
                <a:solidFill>
                  <a:schemeClr val="dk1">
                    <a:lumMod val="75000"/>
                    <a:lumOff val="25000"/>
                  </a:schemeClr>
                </a:solidFill>
                <a:latin typeface="Times New Roman"/>
              </a:rPr>
              <a:t>Classifies based on the closest K data points. Simple and lazy learning.</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Logistic Regression:</a:t>
            </a:r>
            <a:r>
              <a:rPr b="0" lang="en-US" sz="1800" spc="-1" strike="noStrike">
                <a:solidFill>
                  <a:schemeClr val="dk1">
                    <a:lumMod val="75000"/>
                    <a:lumOff val="25000"/>
                  </a:schemeClr>
                </a:solidFill>
                <a:latin typeface="Times New Roman"/>
              </a:rPr>
              <a:t> Models binary/multiclass outcomes using independent variables. Good for probability estimation.</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Naïve Bayes: </a:t>
            </a:r>
            <a:r>
              <a:rPr b="0" lang="en-US" sz="1800" spc="-1" strike="noStrike">
                <a:solidFill>
                  <a:schemeClr val="dk1">
                    <a:lumMod val="75000"/>
                    <a:lumOff val="25000"/>
                  </a:schemeClr>
                </a:solidFill>
                <a:latin typeface="Times New Roman"/>
              </a:rPr>
              <a:t>Assumes feature independence for classification. Fast and efficient.</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Random Forest: </a:t>
            </a:r>
            <a:r>
              <a:rPr b="0" lang="en-US" sz="1800" spc="-1" strike="noStrike">
                <a:solidFill>
                  <a:schemeClr val="dk1">
                    <a:lumMod val="75000"/>
                    <a:lumOff val="25000"/>
                  </a:schemeClr>
                </a:solidFill>
                <a:latin typeface="Times New Roman"/>
              </a:rPr>
              <a:t>Combines multiple decision trees to improve accuracy and reduce overfitting.</a:t>
            </a:r>
            <a:endParaRPr b="0" lang="en-IN" sz="1800" spc="-1" strike="noStrike">
              <a:solidFill>
                <a:srgbClr val="000000"/>
              </a:solidFill>
              <a:latin typeface="Arial"/>
            </a:endParaRPr>
          </a:p>
          <a:p>
            <a:pPr marL="216000" indent="-216000" defTabSz="914400">
              <a:lnSpc>
                <a:spcPct val="110000"/>
              </a:lnSpc>
              <a:spcBef>
                <a:spcPts val="1417"/>
              </a:spcBef>
              <a:buClr>
                <a:srgbClr val="000000"/>
              </a:buClr>
              <a:buSzPct val="45000"/>
              <a:buFont typeface="Wingdings" charset="2"/>
              <a:buChar char=""/>
            </a:pPr>
            <a:r>
              <a:rPr b="1" lang="en-US" sz="1800" spc="-1" strike="noStrike">
                <a:solidFill>
                  <a:schemeClr val="dk1">
                    <a:lumMod val="75000"/>
                    <a:lumOff val="25000"/>
                  </a:schemeClr>
                </a:solidFill>
                <a:latin typeface="Times New Roman"/>
              </a:rPr>
              <a:t>Support Vector Machine (SVM): </a:t>
            </a:r>
            <a:r>
              <a:rPr b="0" lang="en-US" sz="1800" spc="-1" strike="noStrike">
                <a:solidFill>
                  <a:schemeClr val="dk1">
                    <a:lumMod val="75000"/>
                    <a:lumOff val="25000"/>
                  </a:schemeClr>
                </a:solidFill>
                <a:latin typeface="Times New Roman"/>
              </a:rPr>
              <a:t>Finds the optimal boundary to separate classes in high-dimensional spaces.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pitchFamily="0" charset="1"/>
        <a:ea typeface=""/>
        <a:cs typeface=""/>
      </a:majorFont>
      <a:minorFont>
        <a:latin typeface="Franklin Gothic Book"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{40FCD59E-1C30-4E71-8EBF-6DECF6CACCAB}tf56160789_win32</Template>
  <TotalTime>181</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2024-08-05T07:57:26Z</dcterms:created>
  <dc:creator>Ganesh Vaskula</dc:creator>
  <dc:description/>
  <dc:language>en-IN</dc:language>
  <cp:lastModifiedBy/>
  <dcterms:modified xsi:type="dcterms:W3CDTF">2024-08-06T10:07:38Z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22</vt:i4>
  </property>
</Properties>
</file>