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4" r:id="rId6"/>
    <p:sldId id="265" r:id="rId7"/>
    <p:sldId id="259" r:id="rId8"/>
    <p:sldId id="260" r:id="rId9"/>
    <p:sldId id="289" r:id="rId10"/>
    <p:sldId id="276" r:id="rId11"/>
    <p:sldId id="288" r:id="rId12"/>
    <p:sldId id="262" r:id="rId13"/>
    <p:sldId id="261" r:id="rId14"/>
    <p:sldId id="280" r:id="rId15"/>
    <p:sldId id="266" r:id="rId16"/>
    <p:sldId id="275" r:id="rId17"/>
    <p:sldId id="281" r:id="rId18"/>
    <p:sldId id="282" r:id="rId19"/>
    <p:sldId id="267" r:id="rId20"/>
    <p:sldId id="268" r:id="rId21"/>
    <p:sldId id="277" r:id="rId22"/>
    <p:sldId id="278" r:id="rId23"/>
    <p:sldId id="279" r:id="rId24"/>
    <p:sldId id="283" r:id="rId25"/>
    <p:sldId id="286" r:id="rId26"/>
    <p:sldId id="287" r:id="rId27"/>
    <p:sldId id="285" r:id="rId28"/>
    <p:sldId id="284" r:id="rId29"/>
    <p:sldId id="270" r:id="rId30"/>
    <p:sldId id="271" r:id="rId31"/>
    <p:sldId id="272" r:id="rId32"/>
    <p:sldId id="273" r:id="rId33"/>
    <p:sldId id="274" r:id="rId34"/>
    <p:sldId id="26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0" d="100"/>
          <a:sy n="80" d="100"/>
        </p:scale>
        <p:origin x="-1445"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8FA502-BB78-41BA-8E01-12385F570CA0}" type="datetimeFigureOut">
              <a:rPr lang="en-US" smtClean="0"/>
              <a:pPr/>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BDD3D-BB0D-4581-8AD1-6EA95E445B1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8FA502-BB78-41BA-8E01-12385F570CA0}" type="datetimeFigureOut">
              <a:rPr lang="en-US" smtClean="0"/>
              <a:pPr/>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BDD3D-BB0D-4581-8AD1-6EA95E445B1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8FA502-BB78-41BA-8E01-12385F570CA0}" type="datetimeFigureOut">
              <a:rPr lang="en-US" smtClean="0"/>
              <a:pPr/>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BDD3D-BB0D-4581-8AD1-6EA95E445B1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8FA502-BB78-41BA-8E01-12385F570CA0}" type="datetimeFigureOut">
              <a:rPr lang="en-US" smtClean="0"/>
              <a:pPr/>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BDD3D-BB0D-4581-8AD1-6EA95E445B1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8FA502-BB78-41BA-8E01-12385F570CA0}" type="datetimeFigureOut">
              <a:rPr lang="en-US" smtClean="0"/>
              <a:pPr/>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BDD3D-BB0D-4581-8AD1-6EA95E445B1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8FA502-BB78-41BA-8E01-12385F570CA0}" type="datetimeFigureOut">
              <a:rPr lang="en-US" smtClean="0"/>
              <a:pPr/>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BDD3D-BB0D-4581-8AD1-6EA95E445B1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8FA502-BB78-41BA-8E01-12385F570CA0}" type="datetimeFigureOut">
              <a:rPr lang="en-US" smtClean="0"/>
              <a:pPr/>
              <a:t>2/18/2023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9BDD3D-BB0D-4581-8AD1-6EA95E445B1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8FA502-BB78-41BA-8E01-12385F570CA0}" type="datetimeFigureOut">
              <a:rPr lang="en-US" smtClean="0"/>
              <a:pPr/>
              <a:t>2/18/2023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9BDD3D-BB0D-4581-8AD1-6EA95E445B1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8FA502-BB78-41BA-8E01-12385F570CA0}" type="datetimeFigureOut">
              <a:rPr lang="en-US" smtClean="0"/>
              <a:pPr/>
              <a:t>2/18/2023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9BDD3D-BB0D-4581-8AD1-6EA95E445B1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8FA502-BB78-41BA-8E01-12385F570CA0}" type="datetimeFigureOut">
              <a:rPr lang="en-US" smtClean="0"/>
              <a:pPr/>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BDD3D-BB0D-4581-8AD1-6EA95E445B1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8FA502-BB78-41BA-8E01-12385F570CA0}" type="datetimeFigureOut">
              <a:rPr lang="en-US" smtClean="0"/>
              <a:pPr/>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BDD3D-BB0D-4581-8AD1-6EA95E445B1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8FA502-BB78-41BA-8E01-12385F570CA0}" type="datetimeFigureOut">
              <a:rPr lang="en-US" smtClean="0"/>
              <a:pPr/>
              <a:t>2/18/2023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9BDD3D-BB0D-4581-8AD1-6EA95E445B1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cpassignments.blogspot.com/2015/04/block-diagram-of-am-transmitter-and.html" TargetMode="External"/><Relationship Id="rId2" Type="http://schemas.openxmlformats.org/officeDocument/2006/relationships/hyperlink" Target="https://www.physics-and-radio-electronics.com/blog/amplitude-modul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928802"/>
          </a:xfrm>
        </p:spPr>
        <p:style>
          <a:lnRef idx="2">
            <a:schemeClr val="accent6">
              <a:shade val="50000"/>
            </a:schemeClr>
          </a:lnRef>
          <a:fillRef idx="1">
            <a:schemeClr val="accent6"/>
          </a:fillRef>
          <a:effectRef idx="0">
            <a:schemeClr val="accent6"/>
          </a:effectRef>
          <a:fontRef idx="minor">
            <a:schemeClr val="lt1"/>
          </a:fontRef>
        </p:style>
        <p:txBody>
          <a:bodyPr>
            <a:normAutofit/>
          </a:bodyPr>
          <a:lstStyle/>
          <a:p>
            <a:r>
              <a:rPr lang="en-US" b="1" dirty="0">
                <a:solidFill>
                  <a:srgbClr val="C00000"/>
                </a:solidFill>
              </a:rPr>
              <a:t>20ITT41  &amp; PRINCIPLES OF COMMUNICATION</a:t>
            </a:r>
            <a:endParaRPr lang="en-US" dirty="0">
              <a:solidFill>
                <a:srgbClr val="C00000"/>
              </a:solidFill>
            </a:endParaRPr>
          </a:p>
        </p:txBody>
      </p:sp>
      <p:sp>
        <p:nvSpPr>
          <p:cNvPr id="3" name="Subtitle 2"/>
          <p:cNvSpPr>
            <a:spLocks noGrp="1"/>
          </p:cNvSpPr>
          <p:nvPr>
            <p:ph type="subTitle" idx="1"/>
          </p:nvPr>
        </p:nvSpPr>
        <p:spPr>
          <a:xfrm>
            <a:off x="0" y="4357694"/>
            <a:ext cx="9144000" cy="2500306"/>
          </a:xfrm>
          <a:solidFill>
            <a:srgbClr val="00B050"/>
          </a:solidFill>
          <a:ln>
            <a:solidFill>
              <a:srgbClr val="00B050"/>
            </a:solidFill>
          </a:ln>
        </p:spPr>
        <p:txBody>
          <a:bodyPr>
            <a:normAutofit fontScale="92500" lnSpcReduction="20000"/>
          </a:bodyPr>
          <a:lstStyle/>
          <a:p>
            <a:r>
              <a:rPr lang="en-US" b="1" dirty="0" err="1" smtClean="0">
                <a:solidFill>
                  <a:schemeClr val="tx1"/>
                </a:solidFill>
              </a:rPr>
              <a:t>S.Janarthanan</a:t>
            </a:r>
            <a:endParaRPr lang="en-US" b="1" dirty="0" smtClean="0">
              <a:solidFill>
                <a:schemeClr val="tx1"/>
              </a:solidFill>
            </a:endParaRPr>
          </a:p>
          <a:p>
            <a:r>
              <a:rPr lang="en-US" b="1" dirty="0" smtClean="0">
                <a:solidFill>
                  <a:schemeClr val="tx1"/>
                </a:solidFill>
              </a:rPr>
              <a:t>Assistant Professor( SL.G)</a:t>
            </a:r>
          </a:p>
          <a:p>
            <a:r>
              <a:rPr lang="en-US" b="1" dirty="0" smtClean="0">
                <a:solidFill>
                  <a:schemeClr val="tx1"/>
                </a:solidFill>
              </a:rPr>
              <a:t>Department of EIE</a:t>
            </a:r>
          </a:p>
          <a:p>
            <a:r>
              <a:rPr lang="en-US" b="1" dirty="0" err="1" smtClean="0">
                <a:solidFill>
                  <a:schemeClr val="tx1"/>
                </a:solidFill>
              </a:rPr>
              <a:t>Kongu</a:t>
            </a:r>
            <a:r>
              <a:rPr lang="en-US" b="1" dirty="0" smtClean="0">
                <a:solidFill>
                  <a:schemeClr val="tx1"/>
                </a:solidFill>
              </a:rPr>
              <a:t> Engineering College</a:t>
            </a:r>
          </a:p>
          <a:p>
            <a:r>
              <a:rPr lang="en-US" b="1" dirty="0" smtClean="0">
                <a:solidFill>
                  <a:schemeClr val="tx1"/>
                </a:solidFill>
              </a:rPr>
              <a:t>Perundurai,Erode-638060</a:t>
            </a:r>
          </a:p>
          <a:p>
            <a:endParaRPr lang="en-US" dirty="0"/>
          </a:p>
        </p:txBody>
      </p:sp>
      <p:sp>
        <p:nvSpPr>
          <p:cNvPr id="4" name="Subtitle 2"/>
          <p:cNvSpPr txBox="1">
            <a:spLocks/>
          </p:cNvSpPr>
          <p:nvPr/>
        </p:nvSpPr>
        <p:spPr>
          <a:xfrm>
            <a:off x="1285852" y="1643050"/>
            <a:ext cx="6400800" cy="1752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
        <p:nvSpPr>
          <p:cNvPr id="5" name="Subtitle 2"/>
          <p:cNvSpPr txBox="1">
            <a:spLocks/>
          </p:cNvSpPr>
          <p:nvPr/>
        </p:nvSpPr>
        <p:spPr>
          <a:xfrm>
            <a:off x="1214414" y="1428736"/>
            <a:ext cx="6400800" cy="1752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
        <p:nvSpPr>
          <p:cNvPr id="6" name="Subtitle 2"/>
          <p:cNvSpPr txBox="1">
            <a:spLocks/>
          </p:cNvSpPr>
          <p:nvPr/>
        </p:nvSpPr>
        <p:spPr>
          <a:xfrm>
            <a:off x="0" y="1928802"/>
            <a:ext cx="9144000" cy="250033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rgbClr val="0070C0"/>
                </a:solidFill>
                <a:effectLst/>
                <a:uLnTx/>
                <a:uFillTx/>
                <a:latin typeface="+mn-lt"/>
                <a:ea typeface="+mn-ea"/>
                <a:cs typeface="+mn-cs"/>
              </a:rPr>
              <a:t>UNIT – 1 Amplitude Modulation</a:t>
            </a:r>
            <a:endParaRPr kumimoji="0" lang="en-US" sz="3200" b="0" i="0" u="none" strike="noStrike" kern="1200" cap="none" spc="0" normalizeH="0" baseline="0" noProof="0" dirty="0" smtClean="0">
              <a:ln>
                <a:noFill/>
              </a:ln>
              <a:solidFill>
                <a:srgbClr val="0070C0"/>
              </a:solidFill>
              <a:effectLst/>
              <a:uLnTx/>
              <a:uFillTx/>
              <a:latin typeface="+mn-lt"/>
              <a:ea typeface="+mn-ea"/>
              <a:cs typeface="+mn-cs"/>
            </a:endParaRPr>
          </a:p>
        </p:txBody>
      </p:sp>
      <p:pic>
        <p:nvPicPr>
          <p:cNvPr id="7" name="Picture 3"/>
          <p:cNvPicPr>
            <a:picLocks noChangeAspect="1" noChangeArrowheads="1"/>
          </p:cNvPicPr>
          <p:nvPr/>
        </p:nvPicPr>
        <p:blipFill>
          <a:blip r:embed="rId2" cstate="print"/>
          <a:srcRect/>
          <a:stretch>
            <a:fillRect/>
          </a:stretch>
        </p:blipFill>
        <p:spPr bwMode="auto">
          <a:xfrm>
            <a:off x="3143240" y="2714620"/>
            <a:ext cx="2851143" cy="1245679"/>
          </a:xfrm>
          <a:prstGeom prst="rect">
            <a:avLst/>
          </a:prstGeom>
          <a:solidFill>
            <a:schemeClr val="tx2">
              <a:lumMod val="40000"/>
              <a:lumOff val="60000"/>
            </a:schemeClr>
          </a:solidFill>
          <a:ln>
            <a:solidFill>
              <a:schemeClr val="tx2"/>
            </a:solidFill>
          </a:ln>
          <a:effectLst/>
          <a:extLst>
            <a:ext uri="{909E8E84-426E-40DD-AFC4-6F175D3DCCD1}">
              <a14:hiddenFill xmlns:a14="http://schemas.microsoft.com/office/drawing/2010/main" xmlns="">
                <a:blipFill dpi="0" rotWithShape="0">
                  <a:blip xmlns:r="http://schemas.openxmlformats.org/officeDocument/2006/relationships"/>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42918"/>
          </a:xfrm>
          <a:solidFill>
            <a:srgbClr val="FFC000"/>
          </a:solidFill>
        </p:spPr>
        <p:txBody>
          <a:bodyPr>
            <a:normAutofit fontScale="90000"/>
          </a:bodyPr>
          <a:lstStyle/>
          <a:p>
            <a:r>
              <a:rPr lang="en-US" dirty="0" smtClean="0"/>
              <a:t>AM SIGNAL Representation  </a:t>
            </a:r>
            <a:endParaRPr lang="en-US" dirty="0"/>
          </a:p>
        </p:txBody>
      </p:sp>
      <p:sp>
        <p:nvSpPr>
          <p:cNvPr id="8" name="Rectangle 7"/>
          <p:cNvSpPr/>
          <p:nvPr/>
        </p:nvSpPr>
        <p:spPr>
          <a:xfrm>
            <a:off x="214282" y="571481"/>
            <a:ext cx="8501122" cy="369332"/>
          </a:xfrm>
          <a:prstGeom prst="rect">
            <a:avLst/>
          </a:prstGeom>
        </p:spPr>
        <p:txBody>
          <a:bodyPr wrap="square">
            <a:spAutoFit/>
          </a:bodyPr>
          <a:lstStyle/>
          <a:p>
            <a:r>
              <a:rPr lang="en-US" dirty="0" smtClean="0"/>
              <a:t>The sine wave carrier with the simple expression</a:t>
            </a:r>
            <a:endParaRPr lang="en-US" dirty="0"/>
          </a:p>
        </p:txBody>
      </p:sp>
      <p:pic>
        <p:nvPicPr>
          <p:cNvPr id="43013" name="Picture 5"/>
          <p:cNvPicPr>
            <a:picLocks noChangeAspect="1" noChangeArrowheads="1"/>
          </p:cNvPicPr>
          <p:nvPr/>
        </p:nvPicPr>
        <p:blipFill>
          <a:blip r:embed="rId2"/>
          <a:srcRect/>
          <a:stretch>
            <a:fillRect/>
          </a:stretch>
        </p:blipFill>
        <p:spPr bwMode="auto">
          <a:xfrm>
            <a:off x="3286116" y="857232"/>
            <a:ext cx="1905000" cy="590550"/>
          </a:xfrm>
          <a:prstGeom prst="rect">
            <a:avLst/>
          </a:prstGeom>
          <a:noFill/>
          <a:ln w="9525">
            <a:noFill/>
            <a:miter lim="800000"/>
            <a:headEnd/>
            <a:tailEnd/>
          </a:ln>
          <a:effectLst/>
        </p:spPr>
      </p:pic>
      <p:sp>
        <p:nvSpPr>
          <p:cNvPr id="10" name="Rectangle 9"/>
          <p:cNvSpPr/>
          <p:nvPr/>
        </p:nvSpPr>
        <p:spPr>
          <a:xfrm>
            <a:off x="214282" y="1357299"/>
            <a:ext cx="7000924" cy="369332"/>
          </a:xfrm>
          <a:prstGeom prst="rect">
            <a:avLst/>
          </a:prstGeom>
        </p:spPr>
        <p:txBody>
          <a:bodyPr wrap="square">
            <a:spAutoFit/>
          </a:bodyPr>
          <a:lstStyle/>
          <a:p>
            <a:r>
              <a:rPr lang="en-US" dirty="0" smtClean="0"/>
              <a:t>A sine wave modulating signal can be expressed with a similar formula</a:t>
            </a:r>
            <a:endParaRPr lang="en-US" dirty="0"/>
          </a:p>
        </p:txBody>
      </p:sp>
      <p:pic>
        <p:nvPicPr>
          <p:cNvPr id="43014" name="Picture 6"/>
          <p:cNvPicPr>
            <a:picLocks noChangeAspect="1" noChangeArrowheads="1"/>
          </p:cNvPicPr>
          <p:nvPr/>
        </p:nvPicPr>
        <p:blipFill>
          <a:blip r:embed="rId3"/>
          <a:srcRect/>
          <a:stretch>
            <a:fillRect/>
          </a:stretch>
        </p:blipFill>
        <p:spPr bwMode="auto">
          <a:xfrm>
            <a:off x="3357554" y="1785926"/>
            <a:ext cx="1933575" cy="390525"/>
          </a:xfrm>
          <a:prstGeom prst="rect">
            <a:avLst/>
          </a:prstGeom>
          <a:noFill/>
          <a:ln w="9525">
            <a:noFill/>
            <a:miter lim="800000"/>
            <a:headEnd/>
            <a:tailEnd/>
          </a:ln>
          <a:effectLst/>
        </p:spPr>
      </p:pic>
      <p:sp>
        <p:nvSpPr>
          <p:cNvPr id="12" name="Rectangle 11"/>
          <p:cNvSpPr/>
          <p:nvPr/>
        </p:nvSpPr>
        <p:spPr>
          <a:xfrm>
            <a:off x="142844" y="2143116"/>
            <a:ext cx="8858312" cy="923330"/>
          </a:xfrm>
          <a:prstGeom prst="rect">
            <a:avLst/>
          </a:prstGeom>
        </p:spPr>
        <p:txBody>
          <a:bodyPr wrap="square">
            <a:spAutoFit/>
          </a:bodyPr>
          <a:lstStyle/>
          <a:p>
            <a:r>
              <a:rPr lang="en-US" dirty="0" smtClean="0"/>
              <a:t>where </a:t>
            </a:r>
            <a:r>
              <a:rPr lang="en-US" dirty="0" err="1" smtClean="0"/>
              <a:t>Ʋ</a:t>
            </a:r>
            <a:r>
              <a:rPr lang="en-US" i="1" dirty="0" err="1" smtClean="0"/>
              <a:t>m</a:t>
            </a:r>
            <a:r>
              <a:rPr lang="en-US" i="1" dirty="0" smtClean="0"/>
              <a:t> =instantaneous value of information signal</a:t>
            </a:r>
          </a:p>
          <a:p>
            <a:r>
              <a:rPr lang="en-US" i="1" dirty="0" smtClean="0"/>
              <a:t>           </a:t>
            </a:r>
            <a:r>
              <a:rPr lang="en-US" i="1" dirty="0" err="1" smtClean="0"/>
              <a:t>Vm</a:t>
            </a:r>
            <a:r>
              <a:rPr lang="en-US" i="1" dirty="0" smtClean="0"/>
              <a:t> = peak amplitude of information signal</a:t>
            </a:r>
          </a:p>
          <a:p>
            <a:r>
              <a:rPr lang="en-US" i="1" dirty="0" smtClean="0"/>
              <a:t>           fm = frequency of modulating signal</a:t>
            </a:r>
            <a:endParaRPr lang="en-US" dirty="0"/>
          </a:p>
        </p:txBody>
      </p:sp>
      <p:pic>
        <p:nvPicPr>
          <p:cNvPr id="43015" name="Picture 7"/>
          <p:cNvPicPr>
            <a:picLocks noChangeAspect="1" noChangeArrowheads="1"/>
          </p:cNvPicPr>
          <p:nvPr/>
        </p:nvPicPr>
        <p:blipFill>
          <a:blip r:embed="rId4"/>
          <a:srcRect/>
          <a:stretch>
            <a:fillRect/>
          </a:stretch>
        </p:blipFill>
        <p:spPr bwMode="auto">
          <a:xfrm>
            <a:off x="2214546" y="3571876"/>
            <a:ext cx="3752850" cy="600075"/>
          </a:xfrm>
          <a:prstGeom prst="rect">
            <a:avLst/>
          </a:prstGeom>
          <a:noFill/>
          <a:ln w="9525">
            <a:noFill/>
            <a:miter lim="800000"/>
            <a:headEnd/>
            <a:tailEnd/>
          </a:ln>
          <a:effectLst/>
        </p:spPr>
      </p:pic>
      <p:sp>
        <p:nvSpPr>
          <p:cNvPr id="14" name="Rectangle 13"/>
          <p:cNvSpPr/>
          <p:nvPr/>
        </p:nvSpPr>
        <p:spPr>
          <a:xfrm>
            <a:off x="142844" y="3071810"/>
            <a:ext cx="9001156" cy="646331"/>
          </a:xfrm>
          <a:prstGeom prst="rect">
            <a:avLst/>
          </a:prstGeom>
        </p:spPr>
        <p:txBody>
          <a:bodyPr wrap="square">
            <a:spAutoFit/>
          </a:bodyPr>
          <a:lstStyle/>
          <a:p>
            <a:r>
              <a:rPr lang="en-US" dirty="0" smtClean="0"/>
              <a:t>The instantaneous value of either the top or the bottom voltage envelope 1 can be computed by using the equation</a:t>
            </a:r>
            <a:endParaRPr lang="en-US" dirty="0"/>
          </a:p>
        </p:txBody>
      </p:sp>
      <p:sp>
        <p:nvSpPr>
          <p:cNvPr id="15" name="Rectangle 14"/>
          <p:cNvSpPr/>
          <p:nvPr/>
        </p:nvSpPr>
        <p:spPr>
          <a:xfrm>
            <a:off x="0" y="4143380"/>
            <a:ext cx="9001156" cy="1200329"/>
          </a:xfrm>
          <a:prstGeom prst="rect">
            <a:avLst/>
          </a:prstGeom>
        </p:spPr>
        <p:txBody>
          <a:bodyPr wrap="square">
            <a:spAutoFit/>
          </a:bodyPr>
          <a:lstStyle/>
          <a:p>
            <a:pPr algn="just"/>
            <a:r>
              <a:rPr lang="en-US" dirty="0" smtClean="0"/>
              <a:t>which expresses the fact that the instantaneous value of the modulating signal algebraically adds to the peak value of the carrier. Thus, we can write the instantaneous value of the complete modulated wave 2 by substituting 1 for the peak value of carrier voltage </a:t>
            </a:r>
            <a:r>
              <a:rPr lang="en-US" i="1" dirty="0" err="1" smtClean="0"/>
              <a:t>Vc</a:t>
            </a:r>
            <a:r>
              <a:rPr lang="en-US" i="1" dirty="0" smtClean="0"/>
              <a:t> as follows:</a:t>
            </a:r>
            <a:endParaRPr lang="en-US" dirty="0"/>
          </a:p>
        </p:txBody>
      </p:sp>
      <p:pic>
        <p:nvPicPr>
          <p:cNvPr id="43016" name="Picture 8"/>
          <p:cNvPicPr>
            <a:picLocks noChangeAspect="1" noChangeArrowheads="1"/>
          </p:cNvPicPr>
          <p:nvPr/>
        </p:nvPicPr>
        <p:blipFill>
          <a:blip r:embed="rId5"/>
          <a:srcRect/>
          <a:stretch>
            <a:fillRect/>
          </a:stretch>
        </p:blipFill>
        <p:spPr bwMode="auto">
          <a:xfrm>
            <a:off x="2643174" y="5072074"/>
            <a:ext cx="1905000" cy="571500"/>
          </a:xfrm>
          <a:prstGeom prst="rect">
            <a:avLst/>
          </a:prstGeom>
          <a:noFill/>
          <a:ln w="9525">
            <a:noFill/>
            <a:miter lim="800000"/>
            <a:headEnd/>
            <a:tailEnd/>
          </a:ln>
          <a:effectLst/>
        </p:spPr>
      </p:pic>
      <p:pic>
        <p:nvPicPr>
          <p:cNvPr id="43017" name="Picture 9"/>
          <p:cNvPicPr>
            <a:picLocks noChangeAspect="1" noChangeArrowheads="1"/>
          </p:cNvPicPr>
          <p:nvPr/>
        </p:nvPicPr>
        <p:blipFill>
          <a:blip r:embed="rId6"/>
          <a:srcRect/>
          <a:stretch>
            <a:fillRect/>
          </a:stretch>
        </p:blipFill>
        <p:spPr bwMode="auto">
          <a:xfrm>
            <a:off x="571472" y="5857892"/>
            <a:ext cx="7896225" cy="628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42918"/>
          </a:xfrm>
          <a:solidFill>
            <a:srgbClr val="FFC000"/>
          </a:solidFill>
        </p:spPr>
        <p:txBody>
          <a:bodyPr>
            <a:normAutofit fontScale="90000"/>
          </a:bodyPr>
          <a:lstStyle/>
          <a:p>
            <a:r>
              <a:rPr lang="en-US" dirty="0" smtClean="0"/>
              <a:t>AM SIGNAL Representation  </a:t>
            </a:r>
            <a:endParaRPr lang="en-US" dirty="0"/>
          </a:p>
        </p:txBody>
      </p:sp>
      <p:pic>
        <p:nvPicPr>
          <p:cNvPr id="43010" name="Picture 2"/>
          <p:cNvPicPr>
            <a:picLocks noChangeAspect="1" noChangeArrowheads="1"/>
          </p:cNvPicPr>
          <p:nvPr/>
        </p:nvPicPr>
        <p:blipFill>
          <a:blip r:embed="rId2"/>
          <a:srcRect/>
          <a:stretch>
            <a:fillRect/>
          </a:stretch>
        </p:blipFill>
        <p:spPr bwMode="auto">
          <a:xfrm>
            <a:off x="2143108" y="928670"/>
            <a:ext cx="4686300" cy="447675"/>
          </a:xfrm>
          <a:prstGeom prst="rect">
            <a:avLst/>
          </a:prstGeom>
          <a:noFill/>
          <a:ln w="9525">
            <a:noFill/>
            <a:miter lim="800000"/>
            <a:headEnd/>
            <a:tailEnd/>
          </a:ln>
          <a:effectLst/>
        </p:spPr>
      </p:pic>
      <p:pic>
        <p:nvPicPr>
          <p:cNvPr id="43011" name="Picture 3"/>
          <p:cNvPicPr>
            <a:picLocks noChangeAspect="1" noChangeArrowheads="1"/>
          </p:cNvPicPr>
          <p:nvPr/>
        </p:nvPicPr>
        <p:blipFill>
          <a:blip r:embed="rId3">
            <a:duotone>
              <a:prstClr val="black"/>
              <a:srgbClr val="D9C3A5">
                <a:tint val="50000"/>
                <a:satMod val="180000"/>
              </a:srgbClr>
            </a:duotone>
          </a:blip>
          <a:srcRect/>
          <a:stretch>
            <a:fillRect/>
          </a:stretch>
        </p:blipFill>
        <p:spPr bwMode="auto">
          <a:xfrm>
            <a:off x="4643438" y="1428736"/>
            <a:ext cx="4352925" cy="790575"/>
          </a:xfrm>
          <a:prstGeom prst="rect">
            <a:avLst/>
          </a:prstGeom>
          <a:noFill/>
          <a:ln w="9525">
            <a:noFill/>
            <a:miter lim="800000"/>
            <a:headEnd/>
            <a:tailEnd/>
          </a:ln>
          <a:effectLst/>
        </p:spPr>
      </p:pic>
      <p:pic>
        <p:nvPicPr>
          <p:cNvPr id="43012" name="Picture 4"/>
          <p:cNvPicPr>
            <a:picLocks noChangeAspect="1" noChangeArrowheads="1"/>
          </p:cNvPicPr>
          <p:nvPr/>
        </p:nvPicPr>
        <p:blipFill>
          <a:blip r:embed="rId4"/>
          <a:srcRect/>
          <a:stretch>
            <a:fillRect/>
          </a:stretch>
        </p:blipFill>
        <p:spPr bwMode="auto">
          <a:xfrm>
            <a:off x="1214414" y="2285992"/>
            <a:ext cx="6686550" cy="742950"/>
          </a:xfrm>
          <a:prstGeom prst="rect">
            <a:avLst/>
          </a:prstGeom>
          <a:noFill/>
          <a:ln w="9525">
            <a:noFill/>
            <a:miter lim="800000"/>
            <a:headEnd/>
            <a:tailEnd/>
          </a:ln>
          <a:effectLst/>
        </p:spPr>
      </p:pic>
      <p:sp>
        <p:nvSpPr>
          <p:cNvPr id="7" name="Rectangle 6"/>
          <p:cNvSpPr/>
          <p:nvPr/>
        </p:nvSpPr>
        <p:spPr>
          <a:xfrm>
            <a:off x="142844" y="3071810"/>
            <a:ext cx="8786842" cy="923330"/>
          </a:xfrm>
          <a:prstGeom prst="rect">
            <a:avLst/>
          </a:prstGeom>
        </p:spPr>
        <p:txBody>
          <a:bodyPr wrap="square">
            <a:spAutoFit/>
          </a:bodyPr>
          <a:lstStyle/>
          <a:p>
            <a:r>
              <a:rPr lang="en-US" dirty="0" smtClean="0"/>
              <a:t>where the first term is the </a:t>
            </a:r>
            <a:r>
              <a:rPr lang="en-US" b="1" dirty="0" smtClean="0"/>
              <a:t>carrier</a:t>
            </a:r>
            <a:r>
              <a:rPr lang="en-US" dirty="0" smtClean="0"/>
              <a:t>; </a:t>
            </a:r>
          </a:p>
          <a:p>
            <a:r>
              <a:rPr lang="en-US" dirty="0" smtClean="0"/>
              <a:t>the second term, containing the difference (</a:t>
            </a:r>
            <a:r>
              <a:rPr lang="en-US" i="1" dirty="0" err="1" smtClean="0"/>
              <a:t>fc</a:t>
            </a:r>
            <a:r>
              <a:rPr lang="en-US" i="1" dirty="0" smtClean="0"/>
              <a:t> –fm),</a:t>
            </a:r>
            <a:r>
              <a:rPr lang="en-US" dirty="0" smtClean="0"/>
              <a:t>is the lower sideband; </a:t>
            </a:r>
          </a:p>
          <a:p>
            <a:r>
              <a:rPr lang="en-US" dirty="0" smtClean="0"/>
              <a:t>the third term, containing the sum (</a:t>
            </a:r>
            <a:r>
              <a:rPr lang="en-US" i="1" dirty="0" err="1" smtClean="0"/>
              <a:t>fc</a:t>
            </a:r>
            <a:r>
              <a:rPr lang="en-US" i="1" dirty="0" smtClean="0"/>
              <a:t> + fm)is the upper sideband.</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54032"/>
          </a:xfrm>
          <a:solidFill>
            <a:srgbClr val="FFC000"/>
          </a:solidFill>
        </p:spPr>
        <p:txBody>
          <a:bodyPr>
            <a:normAutofit fontScale="90000"/>
          </a:bodyPr>
          <a:lstStyle/>
          <a:p>
            <a:r>
              <a:rPr lang="en-US" b="1" dirty="0"/>
              <a:t>Amplitude-modulated </a:t>
            </a:r>
            <a:r>
              <a:rPr lang="en-US" b="1" dirty="0" smtClean="0"/>
              <a:t>wave and Envelope</a:t>
            </a:r>
            <a:endParaRPr lang="en-US" dirty="0"/>
          </a:p>
        </p:txBody>
      </p:sp>
      <p:sp>
        <p:nvSpPr>
          <p:cNvPr id="3" name="Content Placeholder 2"/>
          <p:cNvSpPr>
            <a:spLocks noGrp="1"/>
          </p:cNvSpPr>
          <p:nvPr>
            <p:ph idx="1"/>
          </p:nvPr>
        </p:nvSpPr>
        <p:spPr>
          <a:xfrm>
            <a:off x="142844" y="857232"/>
            <a:ext cx="8229600" cy="328602"/>
          </a:xfrm>
        </p:spPr>
        <p:txBody>
          <a:bodyPr>
            <a:normAutofit fontScale="55000" lnSpcReduction="20000"/>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357158" y="1000108"/>
            <a:ext cx="7858180" cy="553644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42918"/>
          </a:xfrm>
          <a:solidFill>
            <a:srgbClr val="FFC000"/>
          </a:solidFill>
        </p:spPr>
        <p:txBody>
          <a:bodyPr>
            <a:normAutofit fontScale="90000"/>
          </a:bodyPr>
          <a:lstStyle/>
          <a:p>
            <a:r>
              <a:rPr lang="en-US" dirty="0"/>
              <a:t>Frequency </a:t>
            </a:r>
            <a:r>
              <a:rPr lang="en-US" dirty="0" smtClean="0"/>
              <a:t>Spectrum </a:t>
            </a:r>
            <a:r>
              <a:rPr lang="en-US" dirty="0"/>
              <a:t>of AM wave</a:t>
            </a:r>
          </a:p>
        </p:txBody>
      </p:sp>
      <p:pic>
        <p:nvPicPr>
          <p:cNvPr id="1027" name="Picture 3"/>
          <p:cNvPicPr>
            <a:picLocks noChangeAspect="1" noChangeArrowheads="1"/>
          </p:cNvPicPr>
          <p:nvPr/>
        </p:nvPicPr>
        <p:blipFill>
          <a:blip r:embed="rId2"/>
          <a:srcRect/>
          <a:stretch>
            <a:fillRect/>
          </a:stretch>
        </p:blipFill>
        <p:spPr bwMode="auto">
          <a:xfrm>
            <a:off x="3357522" y="3900261"/>
            <a:ext cx="5786478" cy="2957739"/>
          </a:xfrm>
          <a:prstGeom prst="rect">
            <a:avLst/>
          </a:prstGeom>
          <a:noFill/>
          <a:ln w="9525">
            <a:noFill/>
            <a:miter lim="800000"/>
            <a:headEnd/>
            <a:tailEnd/>
          </a:ln>
          <a:effectLst/>
        </p:spPr>
      </p:pic>
      <p:pic>
        <p:nvPicPr>
          <p:cNvPr id="5121" name="Picture 1"/>
          <p:cNvPicPr>
            <a:picLocks noChangeAspect="1" noChangeArrowheads="1"/>
          </p:cNvPicPr>
          <p:nvPr/>
        </p:nvPicPr>
        <p:blipFill>
          <a:blip r:embed="rId3"/>
          <a:srcRect/>
          <a:stretch>
            <a:fillRect/>
          </a:stretch>
        </p:blipFill>
        <p:spPr bwMode="auto">
          <a:xfrm>
            <a:off x="142844" y="642918"/>
            <a:ext cx="6072198" cy="32258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42918"/>
          </a:xfrm>
          <a:solidFill>
            <a:srgbClr val="FFC000"/>
          </a:solidFill>
        </p:spPr>
        <p:txBody>
          <a:bodyPr>
            <a:normAutofit fontScale="90000"/>
          </a:bodyPr>
          <a:lstStyle/>
          <a:p>
            <a:r>
              <a:rPr lang="en-US" dirty="0" smtClean="0"/>
              <a:t>AM Example </a:t>
            </a:r>
            <a:endParaRPr lang="en-US" dirty="0"/>
          </a:p>
        </p:txBody>
      </p:sp>
      <p:pic>
        <p:nvPicPr>
          <p:cNvPr id="35842" name="Picture 2"/>
          <p:cNvPicPr>
            <a:picLocks noChangeAspect="1" noChangeArrowheads="1"/>
          </p:cNvPicPr>
          <p:nvPr/>
        </p:nvPicPr>
        <p:blipFill>
          <a:blip r:embed="rId2"/>
          <a:srcRect b="60526"/>
          <a:stretch>
            <a:fillRect/>
          </a:stretch>
        </p:blipFill>
        <p:spPr bwMode="auto">
          <a:xfrm>
            <a:off x="15478" y="928670"/>
            <a:ext cx="9128522" cy="1714512"/>
          </a:xfrm>
          <a:prstGeom prst="rect">
            <a:avLst/>
          </a:prstGeom>
          <a:noFill/>
          <a:ln w="9525">
            <a:noFill/>
            <a:miter lim="800000"/>
            <a:headEnd/>
            <a:tailEnd/>
          </a:ln>
          <a:effectLst/>
        </p:spPr>
      </p:pic>
      <p:pic>
        <p:nvPicPr>
          <p:cNvPr id="5" name="Picture 2"/>
          <p:cNvPicPr>
            <a:picLocks noChangeAspect="1" noChangeArrowheads="1"/>
          </p:cNvPicPr>
          <p:nvPr/>
        </p:nvPicPr>
        <p:blipFill>
          <a:blip r:embed="rId2"/>
          <a:srcRect l="20000" t="40790" r="20000"/>
          <a:stretch>
            <a:fillRect/>
          </a:stretch>
        </p:blipFill>
        <p:spPr bwMode="auto">
          <a:xfrm>
            <a:off x="1714480" y="4071942"/>
            <a:ext cx="5143536" cy="171448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14356"/>
          </a:xfrm>
        </p:spPr>
        <p:txBody>
          <a:bodyPr>
            <a:noAutofit/>
          </a:bodyPr>
          <a:lstStyle/>
          <a:p>
            <a:r>
              <a:rPr lang="en-US" sz="2800" b="1" dirty="0"/>
              <a:t>Modulation Index and </a:t>
            </a:r>
            <a:r>
              <a:rPr lang="en-US" sz="2800" b="1" dirty="0" smtClean="0"/>
              <a:t>Percentage of </a:t>
            </a:r>
            <a:r>
              <a:rPr lang="en-US" sz="2800" b="1" dirty="0"/>
              <a:t>Modulation</a:t>
            </a:r>
            <a:endParaRPr lang="en-US" sz="2800" dirty="0"/>
          </a:p>
        </p:txBody>
      </p:sp>
      <p:sp>
        <p:nvSpPr>
          <p:cNvPr id="3" name="Content Placeholder 2"/>
          <p:cNvSpPr>
            <a:spLocks noGrp="1"/>
          </p:cNvSpPr>
          <p:nvPr>
            <p:ph idx="1"/>
          </p:nvPr>
        </p:nvSpPr>
        <p:spPr>
          <a:xfrm>
            <a:off x="0" y="714356"/>
            <a:ext cx="9144000" cy="5857916"/>
          </a:xfrm>
        </p:spPr>
        <p:txBody>
          <a:bodyPr>
            <a:normAutofit/>
          </a:bodyPr>
          <a:lstStyle/>
          <a:p>
            <a:pPr algn="just"/>
            <a:r>
              <a:rPr lang="en-US" dirty="0" smtClean="0"/>
              <a:t>The </a:t>
            </a:r>
            <a:r>
              <a:rPr lang="en-US" dirty="0"/>
              <a:t>modulating signal voltage </a:t>
            </a:r>
            <a:r>
              <a:rPr lang="en-US" i="1" dirty="0"/>
              <a:t>V, </a:t>
            </a:r>
            <a:r>
              <a:rPr lang="en-US" i="1" dirty="0" smtClean="0"/>
              <a:t>must </a:t>
            </a:r>
            <a:r>
              <a:rPr lang="en-US" dirty="0" smtClean="0"/>
              <a:t>be </a:t>
            </a:r>
            <a:r>
              <a:rPr lang="en-US" dirty="0"/>
              <a:t>less than the carrier voltage </a:t>
            </a:r>
            <a:r>
              <a:rPr lang="en-US" i="1" dirty="0"/>
              <a:t>V,. Therefore the relationship between the amplitude </a:t>
            </a:r>
            <a:r>
              <a:rPr lang="en-US" i="1" dirty="0" smtClean="0"/>
              <a:t>of </a:t>
            </a:r>
            <a:r>
              <a:rPr lang="en-US" dirty="0" smtClean="0"/>
              <a:t>the </a:t>
            </a:r>
            <a:r>
              <a:rPr lang="en-US" dirty="0"/>
              <a:t>modulating signal and the amplitude of the carrier signal </a:t>
            </a:r>
            <a:r>
              <a:rPr lang="en-US" dirty="0" smtClean="0"/>
              <a:t>i</a:t>
            </a:r>
            <a:r>
              <a:rPr lang="en-US" dirty="0"/>
              <a:t>s</a:t>
            </a:r>
            <a:r>
              <a:rPr lang="en-US" dirty="0" smtClean="0"/>
              <a:t> </a:t>
            </a:r>
            <a:r>
              <a:rPr lang="en-US" dirty="0"/>
              <a:t>important. This </a:t>
            </a:r>
            <a:r>
              <a:rPr lang="en-US" dirty="0" smtClean="0"/>
              <a:t>relationship also known </a:t>
            </a:r>
            <a:r>
              <a:rPr lang="en-US" dirty="0"/>
              <a:t>as the </a:t>
            </a:r>
            <a:r>
              <a:rPr lang="en-US" i="1" dirty="0"/>
              <a:t>modulation index </a:t>
            </a:r>
            <a:r>
              <a:rPr lang="en-US" i="1" dirty="0" smtClean="0"/>
              <a:t>m </a:t>
            </a:r>
            <a:r>
              <a:rPr lang="en-US" i="1" dirty="0"/>
              <a:t>(</a:t>
            </a:r>
            <a:r>
              <a:rPr lang="en-US" i="1" dirty="0" smtClean="0"/>
              <a:t>also </a:t>
            </a:r>
            <a:r>
              <a:rPr lang="en-US" i="1" dirty="0"/>
              <a:t>called the modulating factor or </a:t>
            </a:r>
            <a:r>
              <a:rPr lang="en-US" i="1" dirty="0" smtClean="0"/>
              <a:t>coefficient, </a:t>
            </a:r>
            <a:r>
              <a:rPr lang="en-US" dirty="0" smtClean="0"/>
              <a:t>or </a:t>
            </a:r>
            <a:r>
              <a:rPr lang="en-US" dirty="0"/>
              <a:t>the degree of modulation). is the ratio</a:t>
            </a:r>
          </a:p>
        </p:txBody>
      </p:sp>
      <p:pic>
        <p:nvPicPr>
          <p:cNvPr id="7171" name="Picture 3"/>
          <p:cNvPicPr>
            <a:picLocks noChangeAspect="1" noChangeArrowheads="1"/>
          </p:cNvPicPr>
          <p:nvPr/>
        </p:nvPicPr>
        <p:blipFill>
          <a:blip r:embed="rId2"/>
          <a:srcRect/>
          <a:stretch>
            <a:fillRect/>
          </a:stretch>
        </p:blipFill>
        <p:spPr bwMode="auto">
          <a:xfrm>
            <a:off x="3000364" y="4214818"/>
            <a:ext cx="1986133" cy="15716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00042"/>
          </a:xfrm>
          <a:solidFill>
            <a:srgbClr val="FFC000"/>
          </a:solidFill>
        </p:spPr>
        <p:txBody>
          <a:bodyPr>
            <a:normAutofit fontScale="90000"/>
          </a:bodyPr>
          <a:lstStyle/>
          <a:p>
            <a:r>
              <a:rPr lang="en-US" dirty="0" smtClean="0"/>
              <a:t>Modulation Index</a:t>
            </a:r>
            <a:endParaRPr lang="en-US" dirty="0"/>
          </a:p>
        </p:txBody>
      </p:sp>
      <p:pic>
        <p:nvPicPr>
          <p:cNvPr id="36866" name="Picture 2"/>
          <p:cNvPicPr>
            <a:picLocks noChangeAspect="1" noChangeArrowheads="1"/>
          </p:cNvPicPr>
          <p:nvPr/>
        </p:nvPicPr>
        <p:blipFill>
          <a:blip r:embed="rId2"/>
          <a:srcRect/>
          <a:stretch>
            <a:fillRect/>
          </a:stretch>
        </p:blipFill>
        <p:spPr bwMode="auto">
          <a:xfrm>
            <a:off x="0" y="785794"/>
            <a:ext cx="8641859" cy="5286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00042"/>
          </a:xfrm>
          <a:solidFill>
            <a:srgbClr val="FFC000"/>
          </a:solidFill>
        </p:spPr>
        <p:txBody>
          <a:bodyPr>
            <a:normAutofit fontScale="90000"/>
          </a:bodyPr>
          <a:lstStyle/>
          <a:p>
            <a:r>
              <a:rPr lang="en-US" dirty="0" smtClean="0"/>
              <a:t>Modulation Index</a:t>
            </a:r>
            <a:endParaRPr lang="en-US" dirty="0"/>
          </a:p>
        </p:txBody>
      </p:sp>
      <p:sp>
        <p:nvSpPr>
          <p:cNvPr id="4" name="Rectangle 3"/>
          <p:cNvSpPr/>
          <p:nvPr/>
        </p:nvSpPr>
        <p:spPr>
          <a:xfrm>
            <a:off x="0" y="642918"/>
            <a:ext cx="9144000" cy="646331"/>
          </a:xfrm>
          <a:prstGeom prst="rect">
            <a:avLst/>
          </a:prstGeom>
        </p:spPr>
        <p:txBody>
          <a:bodyPr wrap="square">
            <a:spAutoFit/>
          </a:bodyPr>
          <a:lstStyle/>
          <a:p>
            <a:r>
              <a:rPr lang="en-US" dirty="0" smtClean="0"/>
              <a:t>The peak value of the modulating signal </a:t>
            </a:r>
            <a:r>
              <a:rPr lang="en-US" i="1" dirty="0" err="1" smtClean="0"/>
              <a:t>Vm</a:t>
            </a:r>
            <a:r>
              <a:rPr lang="en-US" i="1" dirty="0" smtClean="0"/>
              <a:t> is one-half the difference of the peak and trough values:</a:t>
            </a:r>
            <a:endParaRPr lang="en-US" dirty="0"/>
          </a:p>
        </p:txBody>
      </p:sp>
      <p:pic>
        <p:nvPicPr>
          <p:cNvPr id="37890" name="Picture 2"/>
          <p:cNvPicPr>
            <a:picLocks noChangeAspect="1" noChangeArrowheads="1"/>
          </p:cNvPicPr>
          <p:nvPr/>
        </p:nvPicPr>
        <p:blipFill>
          <a:blip r:embed="rId2"/>
          <a:srcRect/>
          <a:stretch>
            <a:fillRect/>
          </a:stretch>
        </p:blipFill>
        <p:spPr bwMode="auto">
          <a:xfrm>
            <a:off x="1428728" y="1214422"/>
            <a:ext cx="1971675" cy="771525"/>
          </a:xfrm>
          <a:prstGeom prst="rect">
            <a:avLst/>
          </a:prstGeom>
          <a:noFill/>
          <a:ln w="9525">
            <a:noFill/>
            <a:miter lim="800000"/>
            <a:headEnd/>
            <a:tailEnd/>
          </a:ln>
          <a:effectLst/>
        </p:spPr>
      </p:pic>
      <p:sp>
        <p:nvSpPr>
          <p:cNvPr id="6" name="Rectangle 5"/>
          <p:cNvSpPr/>
          <p:nvPr/>
        </p:nvSpPr>
        <p:spPr>
          <a:xfrm>
            <a:off x="142844" y="2000240"/>
            <a:ext cx="8858312" cy="369332"/>
          </a:xfrm>
          <a:prstGeom prst="rect">
            <a:avLst/>
          </a:prstGeom>
        </p:spPr>
        <p:txBody>
          <a:bodyPr wrap="square">
            <a:spAutoFit/>
          </a:bodyPr>
          <a:lstStyle/>
          <a:p>
            <a:r>
              <a:rPr lang="en-US" dirty="0" smtClean="0"/>
              <a:t>The peak value of the carrier signal </a:t>
            </a:r>
            <a:r>
              <a:rPr lang="en-US" i="1" dirty="0" err="1" smtClean="0"/>
              <a:t>Vc</a:t>
            </a:r>
            <a:r>
              <a:rPr lang="en-US" i="1" dirty="0" smtClean="0"/>
              <a:t> is the average of the </a:t>
            </a:r>
            <a:r>
              <a:rPr lang="en-US" i="1" dirty="0" err="1" smtClean="0"/>
              <a:t>Vmax</a:t>
            </a:r>
            <a:r>
              <a:rPr lang="en-US" i="1" dirty="0" smtClean="0"/>
              <a:t> and </a:t>
            </a:r>
            <a:r>
              <a:rPr lang="en-US" i="1" dirty="0" err="1" smtClean="0"/>
              <a:t>Vmin</a:t>
            </a:r>
            <a:r>
              <a:rPr lang="en-US" i="1" dirty="0" smtClean="0"/>
              <a:t> values:</a:t>
            </a:r>
            <a:endParaRPr lang="en-US" dirty="0"/>
          </a:p>
        </p:txBody>
      </p:sp>
      <p:pic>
        <p:nvPicPr>
          <p:cNvPr id="37891" name="Picture 3"/>
          <p:cNvPicPr>
            <a:picLocks noChangeAspect="1" noChangeArrowheads="1"/>
          </p:cNvPicPr>
          <p:nvPr/>
        </p:nvPicPr>
        <p:blipFill>
          <a:blip r:embed="rId3"/>
          <a:srcRect/>
          <a:stretch>
            <a:fillRect/>
          </a:stretch>
        </p:blipFill>
        <p:spPr bwMode="auto">
          <a:xfrm>
            <a:off x="3143240" y="2357430"/>
            <a:ext cx="2000250" cy="876300"/>
          </a:xfrm>
          <a:prstGeom prst="rect">
            <a:avLst/>
          </a:prstGeom>
          <a:noFill/>
          <a:ln w="9525">
            <a:noFill/>
            <a:miter lim="800000"/>
            <a:headEnd/>
            <a:tailEnd/>
          </a:ln>
          <a:effectLst/>
        </p:spPr>
      </p:pic>
      <p:pic>
        <p:nvPicPr>
          <p:cNvPr id="37892" name="Picture 4"/>
          <p:cNvPicPr>
            <a:picLocks noChangeAspect="1" noChangeArrowheads="1"/>
          </p:cNvPicPr>
          <p:nvPr/>
        </p:nvPicPr>
        <p:blipFill>
          <a:blip r:embed="rId4"/>
          <a:srcRect/>
          <a:stretch>
            <a:fillRect/>
          </a:stretch>
        </p:blipFill>
        <p:spPr bwMode="auto">
          <a:xfrm>
            <a:off x="2285984" y="4500570"/>
            <a:ext cx="3206860" cy="1357322"/>
          </a:xfrm>
          <a:prstGeom prst="rect">
            <a:avLst/>
          </a:prstGeom>
          <a:noFill/>
          <a:ln w="9525">
            <a:noFill/>
            <a:miter lim="800000"/>
            <a:headEnd/>
            <a:tailEnd/>
          </a:ln>
          <a:effectLst/>
        </p:spPr>
      </p:pic>
      <p:sp>
        <p:nvSpPr>
          <p:cNvPr id="9" name="Rectangle 8"/>
          <p:cNvSpPr/>
          <p:nvPr/>
        </p:nvSpPr>
        <p:spPr>
          <a:xfrm>
            <a:off x="214282" y="3643314"/>
            <a:ext cx="2428101" cy="369332"/>
          </a:xfrm>
          <a:prstGeom prst="rect">
            <a:avLst/>
          </a:prstGeom>
        </p:spPr>
        <p:txBody>
          <a:bodyPr wrap="none">
            <a:spAutoFit/>
          </a:bodyPr>
          <a:lstStyle/>
          <a:p>
            <a:r>
              <a:rPr lang="en-US" dirty="0" smtClean="0"/>
              <a:t>The modulation index is</a:t>
            </a:r>
            <a:endParaRPr lang="en-US" dirty="0"/>
          </a:p>
        </p:txBody>
      </p:sp>
      <p:pic>
        <p:nvPicPr>
          <p:cNvPr id="10" name="Picture 3"/>
          <p:cNvPicPr>
            <a:picLocks noChangeAspect="1" noChangeArrowheads="1"/>
          </p:cNvPicPr>
          <p:nvPr/>
        </p:nvPicPr>
        <p:blipFill>
          <a:blip r:embed="rId5"/>
          <a:srcRect/>
          <a:stretch>
            <a:fillRect/>
          </a:stretch>
        </p:blipFill>
        <p:spPr bwMode="auto">
          <a:xfrm>
            <a:off x="2786050" y="3429000"/>
            <a:ext cx="1214446" cy="96099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00042"/>
          </a:xfrm>
          <a:solidFill>
            <a:srgbClr val="FFC000"/>
          </a:solidFill>
        </p:spPr>
        <p:txBody>
          <a:bodyPr>
            <a:normAutofit fontScale="90000"/>
          </a:bodyPr>
          <a:lstStyle/>
          <a:p>
            <a:r>
              <a:rPr lang="en-US" dirty="0" smtClean="0"/>
              <a:t>Modulation Index Example</a:t>
            </a:r>
            <a:endParaRPr lang="en-US" dirty="0"/>
          </a:p>
        </p:txBody>
      </p:sp>
      <p:pic>
        <p:nvPicPr>
          <p:cNvPr id="38914" name="Picture 2"/>
          <p:cNvPicPr>
            <a:picLocks noChangeAspect="1" noChangeArrowheads="1"/>
          </p:cNvPicPr>
          <p:nvPr/>
        </p:nvPicPr>
        <p:blipFill>
          <a:blip r:embed="rId2"/>
          <a:srcRect b="81991"/>
          <a:stretch>
            <a:fillRect/>
          </a:stretch>
        </p:blipFill>
        <p:spPr bwMode="auto">
          <a:xfrm>
            <a:off x="214282" y="714356"/>
            <a:ext cx="8296275" cy="1085836"/>
          </a:xfrm>
          <a:prstGeom prst="rect">
            <a:avLst/>
          </a:prstGeom>
          <a:noFill/>
          <a:ln w="9525">
            <a:noFill/>
            <a:miter lim="800000"/>
            <a:headEnd/>
            <a:tailEnd/>
          </a:ln>
          <a:effectLst/>
        </p:spPr>
      </p:pic>
      <p:pic>
        <p:nvPicPr>
          <p:cNvPr id="5" name="Picture 2"/>
          <p:cNvPicPr>
            <a:picLocks noChangeAspect="1" noChangeArrowheads="1"/>
          </p:cNvPicPr>
          <p:nvPr/>
        </p:nvPicPr>
        <p:blipFill>
          <a:blip r:embed="rId2"/>
          <a:srcRect t="29718" b="57773"/>
          <a:stretch>
            <a:fillRect/>
          </a:stretch>
        </p:blipFill>
        <p:spPr bwMode="auto">
          <a:xfrm>
            <a:off x="0" y="2643182"/>
            <a:ext cx="8501122" cy="772829"/>
          </a:xfrm>
          <a:prstGeom prst="rect">
            <a:avLst/>
          </a:prstGeom>
          <a:noFill/>
          <a:ln w="9525">
            <a:noFill/>
            <a:miter lim="800000"/>
            <a:headEnd/>
            <a:tailEnd/>
          </a:ln>
          <a:effectLst/>
        </p:spPr>
      </p:pic>
      <p:pic>
        <p:nvPicPr>
          <p:cNvPr id="6" name="Picture 2"/>
          <p:cNvPicPr>
            <a:picLocks noChangeAspect="1" noChangeArrowheads="1"/>
          </p:cNvPicPr>
          <p:nvPr/>
        </p:nvPicPr>
        <p:blipFill>
          <a:blip r:embed="rId2"/>
          <a:srcRect l="24675" t="17209" r="23377" b="70282"/>
          <a:stretch>
            <a:fillRect/>
          </a:stretch>
        </p:blipFill>
        <p:spPr bwMode="auto">
          <a:xfrm>
            <a:off x="1500166" y="1714488"/>
            <a:ext cx="5306823" cy="928694"/>
          </a:xfrm>
          <a:prstGeom prst="rect">
            <a:avLst/>
          </a:prstGeom>
          <a:noFill/>
          <a:ln w="9525">
            <a:noFill/>
            <a:miter lim="800000"/>
            <a:headEnd/>
            <a:tailEnd/>
          </a:ln>
          <a:effectLst/>
        </p:spPr>
      </p:pic>
      <p:pic>
        <p:nvPicPr>
          <p:cNvPr id="7" name="Picture 2"/>
          <p:cNvPicPr>
            <a:picLocks noChangeAspect="1" noChangeArrowheads="1"/>
          </p:cNvPicPr>
          <p:nvPr/>
        </p:nvPicPr>
        <p:blipFill>
          <a:blip r:embed="rId2"/>
          <a:srcRect l="18182" t="40440" r="15584"/>
          <a:stretch>
            <a:fillRect/>
          </a:stretch>
        </p:blipFill>
        <p:spPr bwMode="auto">
          <a:xfrm>
            <a:off x="1357290" y="3357562"/>
            <a:ext cx="5137704" cy="335758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14356"/>
          </a:xfrm>
        </p:spPr>
        <p:txBody>
          <a:bodyPr>
            <a:noAutofit/>
          </a:bodyPr>
          <a:lstStyle/>
          <a:p>
            <a:r>
              <a:rPr lang="en-US" sz="2800" b="1" dirty="0" smtClean="0"/>
              <a:t>Over modulation </a:t>
            </a:r>
            <a:r>
              <a:rPr lang="en-US" sz="2800" b="1" dirty="0"/>
              <a:t>and Distortion</a:t>
            </a:r>
            <a:endParaRPr lang="en-US" sz="2800" dirty="0"/>
          </a:p>
        </p:txBody>
      </p:sp>
      <p:sp>
        <p:nvSpPr>
          <p:cNvPr id="3" name="Content Placeholder 2"/>
          <p:cNvSpPr>
            <a:spLocks noGrp="1"/>
          </p:cNvSpPr>
          <p:nvPr>
            <p:ph idx="1"/>
          </p:nvPr>
        </p:nvSpPr>
        <p:spPr>
          <a:xfrm>
            <a:off x="0" y="714356"/>
            <a:ext cx="9144000" cy="1785950"/>
          </a:xfrm>
        </p:spPr>
        <p:txBody>
          <a:bodyPr>
            <a:normAutofit fontScale="70000" lnSpcReduction="20000"/>
          </a:bodyPr>
          <a:lstStyle/>
          <a:p>
            <a:pPr algn="just"/>
            <a:r>
              <a:rPr lang="en-US" dirty="0" smtClean="0"/>
              <a:t>The modulation index should be a number between 0 and I. If the amplitude of the modulating voltage is higher than the carrier voltage, </a:t>
            </a:r>
            <a:r>
              <a:rPr lang="en-US" i="1" dirty="0" smtClean="0"/>
              <a:t>m will be greater than 1, causing distortion </a:t>
            </a:r>
            <a:r>
              <a:rPr lang="en-US" i="1" dirty="0"/>
              <a:t>of the modulated waveform. If the distortion is great enough. </a:t>
            </a:r>
            <a:r>
              <a:rPr lang="en-US" b="1" i="1" dirty="0" smtClean="0"/>
              <a:t>The intelligence </a:t>
            </a:r>
            <a:r>
              <a:rPr lang="en-US" b="1" dirty="0" smtClean="0"/>
              <a:t>signal becomes unintelligible</a:t>
            </a:r>
          </a:p>
          <a:p>
            <a:pPr algn="just"/>
            <a:r>
              <a:rPr lang="en-US" dirty="0" smtClean="0"/>
              <a:t>If M&gt;1 </a:t>
            </a:r>
            <a:endParaRPr lang="en-US" dirty="0"/>
          </a:p>
        </p:txBody>
      </p:sp>
      <p:pic>
        <p:nvPicPr>
          <p:cNvPr id="8195" name="Picture 3"/>
          <p:cNvPicPr>
            <a:picLocks noChangeAspect="1" noChangeArrowheads="1"/>
          </p:cNvPicPr>
          <p:nvPr/>
        </p:nvPicPr>
        <p:blipFill>
          <a:blip r:embed="rId2"/>
          <a:srcRect/>
          <a:stretch>
            <a:fillRect/>
          </a:stretch>
        </p:blipFill>
        <p:spPr bwMode="auto">
          <a:xfrm>
            <a:off x="500034" y="2857496"/>
            <a:ext cx="3926120" cy="2786082"/>
          </a:xfrm>
          <a:prstGeom prst="rect">
            <a:avLst/>
          </a:prstGeom>
          <a:noFill/>
          <a:ln w="9525">
            <a:noFill/>
            <a:miter lim="800000"/>
            <a:headEnd/>
            <a:tailEnd/>
          </a:ln>
          <a:effectLst/>
        </p:spPr>
      </p:pic>
      <p:pic>
        <p:nvPicPr>
          <p:cNvPr id="3074" name="Picture 2" descr="Over-modulation occurs when the maximum amplitude of the message signal or modulating signal is greater than the maximum amplitude of the carrier signal"/>
          <p:cNvPicPr>
            <a:picLocks noChangeAspect="1" noChangeArrowheads="1"/>
          </p:cNvPicPr>
          <p:nvPr/>
        </p:nvPicPr>
        <p:blipFill>
          <a:blip r:embed="rId3"/>
          <a:srcRect/>
          <a:stretch>
            <a:fillRect/>
          </a:stretch>
        </p:blipFill>
        <p:spPr bwMode="auto">
          <a:xfrm>
            <a:off x="4929189" y="2786058"/>
            <a:ext cx="4224159" cy="2286016"/>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844" y="642918"/>
            <a:ext cx="8858312" cy="369332"/>
          </a:xfrm>
          <a:prstGeom prst="rect">
            <a:avLst/>
          </a:prstGeom>
        </p:spPr>
        <p:txBody>
          <a:bodyPr wrap="square">
            <a:spAutoFit/>
          </a:bodyPr>
          <a:lstStyle/>
          <a:p>
            <a:endParaRPr lang="en-US" dirty="0"/>
          </a:p>
        </p:txBody>
      </p:sp>
      <p:sp>
        <p:nvSpPr>
          <p:cNvPr id="6" name="Rectangle 5"/>
          <p:cNvSpPr/>
          <p:nvPr/>
        </p:nvSpPr>
        <p:spPr>
          <a:xfrm>
            <a:off x="0" y="857232"/>
            <a:ext cx="9144000" cy="5755422"/>
          </a:xfrm>
          <a:prstGeom prst="rect">
            <a:avLst/>
          </a:prstGeom>
        </p:spPr>
        <p:txBody>
          <a:bodyPr wrap="square">
            <a:spAutoFit/>
          </a:bodyPr>
          <a:lstStyle/>
          <a:p>
            <a:pPr algn="just"/>
            <a:r>
              <a:rPr lang="en-US" sz="1600" dirty="0" smtClean="0"/>
              <a:t>Preamble This course explains the concepts of Analog and Digital communication systems that are used for the transmission of information from source to destination. A detailed quantitative framework for analog and digital transmission techniques is addressed.</a:t>
            </a:r>
          </a:p>
          <a:p>
            <a:pPr algn="just"/>
            <a:r>
              <a:rPr lang="fr-FR" sz="1600" b="1" dirty="0" smtClean="0">
                <a:solidFill>
                  <a:srgbClr val="C00000"/>
                </a:solidFill>
              </a:rPr>
              <a:t>Unit - I Amplitude Modulation: 9+3</a:t>
            </a:r>
          </a:p>
          <a:p>
            <a:pPr algn="just"/>
            <a:r>
              <a:rPr lang="en-US" sz="1600" b="1" dirty="0" smtClean="0">
                <a:solidFill>
                  <a:srgbClr val="C00000"/>
                </a:solidFill>
              </a:rPr>
              <a:t>Principles of amplitude modulation – AM envelope - Frequency spectrum and bandwidth - Modulation index and percentage modulation - AM power distribution - AM modulator circuits – Low level AM modulator - AM transmitters – Low level transmitter - AM receivers – Super heterodyne receivers</a:t>
            </a:r>
          </a:p>
          <a:p>
            <a:pPr algn="just"/>
            <a:r>
              <a:rPr lang="en-US" sz="1600" b="1" dirty="0" smtClean="0"/>
              <a:t>Unit - II Angle Modulation: 9+3</a:t>
            </a:r>
          </a:p>
          <a:p>
            <a:pPr algn="just"/>
            <a:r>
              <a:rPr lang="en-US" sz="1600" dirty="0" smtClean="0"/>
              <a:t>Angle Modulation – FM and PM waveforms - Phase deviation and modulation index - Frequency deviation - Direct FM and PM demodulators - Frequency spectrum of angle modulated waves - Bandwidth requirement - Narrowband FM and Broadband FM -Average power - FM and PM modulators, Direct FM transmitter - Angle modulation Vs. Amplitude modulation –Indirect FM</a:t>
            </a:r>
          </a:p>
          <a:p>
            <a:pPr algn="just"/>
            <a:r>
              <a:rPr lang="en-US" sz="1600" dirty="0" smtClean="0"/>
              <a:t>transmitter.</a:t>
            </a:r>
          </a:p>
          <a:p>
            <a:pPr algn="just"/>
            <a:r>
              <a:rPr lang="fr-FR" sz="1600" b="1" dirty="0" smtClean="0"/>
              <a:t>Unit - III Digital Modulation: 9+3</a:t>
            </a:r>
          </a:p>
          <a:p>
            <a:pPr algn="just"/>
            <a:r>
              <a:rPr lang="en-US" sz="1600" dirty="0" smtClean="0"/>
              <a:t>Sampling - Time Division Multiplexing - Digital T-carrier System – Pulse code modulation – Amplitude shift keying – Frequency and phase shift keying – Modulator and demodulator - bit error rate calculation.</a:t>
            </a:r>
          </a:p>
          <a:p>
            <a:pPr algn="just"/>
            <a:r>
              <a:rPr lang="fr-FR" sz="1600" b="1" dirty="0" smtClean="0"/>
              <a:t>Unit - IV Data Communication: 9+3</a:t>
            </a:r>
          </a:p>
          <a:p>
            <a:pPr algn="just"/>
            <a:r>
              <a:rPr lang="en-US" sz="1600" dirty="0" smtClean="0"/>
              <a:t>Data communication codes: ASCII - BAR codes - Error Control - Error Detection - Redundancy checking - Error Correction -Hamming – Line coding: AMI – NRZ - RZ - Serial interfaces : RS232 - RS485 - Data communication circuits – Data communication modems - Public Switched Telephone Network(PSTN) – ISDN.</a:t>
            </a:r>
          </a:p>
          <a:p>
            <a:pPr algn="just"/>
            <a:r>
              <a:rPr lang="en-US" sz="1600" b="1" dirty="0" smtClean="0"/>
              <a:t>Unit - V Spread Spectrum: 9+3</a:t>
            </a:r>
          </a:p>
          <a:p>
            <a:pPr algn="just"/>
            <a:r>
              <a:rPr lang="en-US" sz="1600" dirty="0" smtClean="0"/>
              <a:t>PN sequence code and its properties- Direct sequence spread spectrum system - Processing gain- Frequency hopping spread spectrum.</a:t>
            </a:r>
            <a:endParaRPr lang="en-US" sz="1600" dirty="0"/>
          </a:p>
        </p:txBody>
      </p:sp>
      <p:sp>
        <p:nvSpPr>
          <p:cNvPr id="7" name="Title 6"/>
          <p:cNvSpPr>
            <a:spLocks noGrp="1"/>
          </p:cNvSpPr>
          <p:nvPr>
            <p:ph type="title"/>
          </p:nvPr>
        </p:nvSpPr>
        <p:spPr>
          <a:xfrm>
            <a:off x="0" y="0"/>
            <a:ext cx="9144000" cy="642918"/>
          </a:xfrm>
        </p:spPr>
        <p:style>
          <a:lnRef idx="0">
            <a:schemeClr val="accent6"/>
          </a:lnRef>
          <a:fillRef idx="3">
            <a:schemeClr val="accent6"/>
          </a:fillRef>
          <a:effectRef idx="3">
            <a:schemeClr val="accent6"/>
          </a:effectRef>
          <a:fontRef idx="minor">
            <a:schemeClr val="lt1"/>
          </a:fontRef>
        </p:style>
        <p:txBody>
          <a:bodyPr>
            <a:normAutofit/>
          </a:bodyPr>
          <a:lstStyle/>
          <a:p>
            <a:r>
              <a:rPr lang="en-US" sz="2400" b="1" dirty="0" smtClean="0">
                <a:solidFill>
                  <a:srgbClr val="C00000"/>
                </a:solidFill>
              </a:rPr>
              <a:t>20ITT41  &amp; PRINCIPLES OF COMMUNICATION</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14356"/>
          </a:xfrm>
        </p:spPr>
        <p:txBody>
          <a:bodyPr>
            <a:noAutofit/>
          </a:bodyPr>
          <a:lstStyle/>
          <a:p>
            <a:r>
              <a:rPr lang="en-US" sz="2800" b="1" dirty="0" smtClean="0"/>
              <a:t>Under modulation and Critical Modulation</a:t>
            </a:r>
            <a:endParaRPr lang="en-US" sz="2800" dirty="0"/>
          </a:p>
        </p:txBody>
      </p:sp>
      <p:sp>
        <p:nvSpPr>
          <p:cNvPr id="3" name="Content Placeholder 2"/>
          <p:cNvSpPr>
            <a:spLocks noGrp="1"/>
          </p:cNvSpPr>
          <p:nvPr>
            <p:ph idx="1"/>
          </p:nvPr>
        </p:nvSpPr>
        <p:spPr>
          <a:xfrm>
            <a:off x="0" y="714356"/>
            <a:ext cx="9144000" cy="2428892"/>
          </a:xfrm>
        </p:spPr>
        <p:txBody>
          <a:bodyPr>
            <a:normAutofit/>
          </a:bodyPr>
          <a:lstStyle/>
          <a:p>
            <a:pPr algn="just"/>
            <a:r>
              <a:rPr lang="en-US" dirty="0" smtClean="0"/>
              <a:t>Critical Modulation : m=1 </a:t>
            </a:r>
            <a:r>
              <a:rPr lang="en-US" dirty="0" err="1" smtClean="0"/>
              <a:t>ie</a:t>
            </a:r>
            <a:r>
              <a:rPr lang="en-US" dirty="0" smtClean="0"/>
              <a:t>, 100 % modulation</a:t>
            </a:r>
          </a:p>
          <a:p>
            <a:pPr algn="just">
              <a:buNone/>
            </a:pPr>
            <a:r>
              <a:rPr lang="en-US" dirty="0"/>
              <a:t> </a:t>
            </a:r>
            <a:r>
              <a:rPr lang="en-US" dirty="0" smtClean="0"/>
              <a:t>                </a:t>
            </a:r>
            <a:r>
              <a:rPr lang="en-US" b="1" dirty="0" smtClean="0"/>
              <a:t>No Distortion will occur, Greatest output power at Transmitter and Receiver </a:t>
            </a:r>
          </a:p>
          <a:p>
            <a:pPr algn="just"/>
            <a:r>
              <a:rPr lang="en-US" dirty="0" smtClean="0"/>
              <a:t>Under Modulation : M&lt;1 , No Distortion will occur</a:t>
            </a:r>
          </a:p>
          <a:p>
            <a:pPr algn="just"/>
            <a:endParaRPr lang="en-US" dirty="0"/>
          </a:p>
        </p:txBody>
      </p:sp>
      <p:pic>
        <p:nvPicPr>
          <p:cNvPr id="2052" name="Picture 4" descr="Perfect-modulation occurs when the maximum amplitude of the message signal or modulating signal is exactly equal to the maximum amplitude of the carrier signal "/>
          <p:cNvPicPr>
            <a:picLocks noChangeAspect="1" noChangeArrowheads="1"/>
          </p:cNvPicPr>
          <p:nvPr/>
        </p:nvPicPr>
        <p:blipFill>
          <a:blip r:embed="rId2"/>
          <a:srcRect/>
          <a:stretch>
            <a:fillRect/>
          </a:stretch>
        </p:blipFill>
        <p:spPr bwMode="auto">
          <a:xfrm>
            <a:off x="285720" y="3571876"/>
            <a:ext cx="4012594" cy="2428892"/>
          </a:xfrm>
          <a:prstGeom prst="rect">
            <a:avLst/>
          </a:prstGeom>
          <a:noFill/>
        </p:spPr>
      </p:pic>
      <p:pic>
        <p:nvPicPr>
          <p:cNvPr id="2054" name="Picture 6" descr="Under-modulation occurs when the maximum amplitude of the message signal or modulating signal is less than the maximum amplitude of the carrier signal"/>
          <p:cNvPicPr>
            <a:picLocks noChangeAspect="1" noChangeArrowheads="1"/>
          </p:cNvPicPr>
          <p:nvPr/>
        </p:nvPicPr>
        <p:blipFill>
          <a:blip r:embed="rId3"/>
          <a:srcRect/>
          <a:stretch>
            <a:fillRect/>
          </a:stretch>
        </p:blipFill>
        <p:spPr bwMode="auto">
          <a:xfrm>
            <a:off x="4495800" y="3214686"/>
            <a:ext cx="4648200" cy="3038476"/>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71480"/>
          </a:xfrm>
          <a:solidFill>
            <a:srgbClr val="FFC000"/>
          </a:solidFill>
        </p:spPr>
        <p:txBody>
          <a:bodyPr>
            <a:normAutofit fontScale="90000"/>
          </a:bodyPr>
          <a:lstStyle/>
          <a:p>
            <a:r>
              <a:rPr lang="en-US" b="1" dirty="0" smtClean="0"/>
              <a:t>AM Power</a:t>
            </a:r>
            <a:endParaRPr lang="en-US" dirty="0"/>
          </a:p>
        </p:txBody>
      </p:sp>
      <p:sp>
        <p:nvSpPr>
          <p:cNvPr id="3" name="Content Placeholder 2"/>
          <p:cNvSpPr>
            <a:spLocks noGrp="1"/>
          </p:cNvSpPr>
          <p:nvPr>
            <p:ph idx="1"/>
          </p:nvPr>
        </p:nvSpPr>
        <p:spPr>
          <a:xfrm>
            <a:off x="142844" y="642918"/>
            <a:ext cx="8543956" cy="642942"/>
          </a:xfrm>
        </p:spPr>
        <p:txBody>
          <a:bodyPr>
            <a:normAutofit/>
          </a:bodyPr>
          <a:lstStyle/>
          <a:p>
            <a:r>
              <a:rPr lang="da-DK" i="1" dirty="0" smtClean="0"/>
              <a:t>P</a:t>
            </a:r>
            <a:r>
              <a:rPr lang="da-DK" i="1" baseline="-25000" dirty="0" smtClean="0"/>
              <a:t>T</a:t>
            </a:r>
            <a:r>
              <a:rPr lang="da-DK" i="1" dirty="0" smtClean="0"/>
              <a:t> =  Pc + P</a:t>
            </a:r>
            <a:r>
              <a:rPr lang="da-DK" i="1" baseline="-25000" dirty="0" smtClean="0"/>
              <a:t>LSB</a:t>
            </a:r>
            <a:r>
              <a:rPr lang="da-DK" i="1" dirty="0" smtClean="0"/>
              <a:t> + P</a:t>
            </a:r>
            <a:r>
              <a:rPr lang="da-DK" i="1" baseline="-25000" dirty="0" smtClean="0"/>
              <a:t>USB</a:t>
            </a:r>
            <a:r>
              <a:rPr lang="da-DK" i="1" dirty="0" smtClean="0"/>
              <a:t>  </a:t>
            </a:r>
            <a:endParaRPr lang="en-US" dirty="0" smtClean="0"/>
          </a:p>
          <a:p>
            <a:pPr algn="just"/>
            <a:endParaRPr lang="en-US" dirty="0" smtClean="0"/>
          </a:p>
          <a:p>
            <a:pPr>
              <a:buNone/>
            </a:pPr>
            <a:endParaRPr lang="da-DK" i="1" dirty="0" smtClean="0"/>
          </a:p>
        </p:txBody>
      </p:sp>
      <p:pic>
        <p:nvPicPr>
          <p:cNvPr id="32770" name="Picture 2"/>
          <p:cNvPicPr>
            <a:picLocks noChangeAspect="1" noChangeArrowheads="1"/>
          </p:cNvPicPr>
          <p:nvPr/>
        </p:nvPicPr>
        <p:blipFill>
          <a:blip r:embed="rId2">
            <a:duotone>
              <a:prstClr val="black"/>
              <a:schemeClr val="accent6">
                <a:tint val="45000"/>
                <a:satMod val="400000"/>
              </a:schemeClr>
            </a:duotone>
          </a:blip>
          <a:srcRect/>
          <a:stretch>
            <a:fillRect/>
          </a:stretch>
        </p:blipFill>
        <p:spPr bwMode="auto">
          <a:xfrm>
            <a:off x="2000232" y="1214422"/>
            <a:ext cx="6962775" cy="657225"/>
          </a:xfrm>
          <a:prstGeom prst="rect">
            <a:avLst/>
          </a:prstGeom>
          <a:noFill/>
          <a:ln w="9525">
            <a:noFill/>
            <a:miter lim="800000"/>
            <a:headEnd/>
            <a:tailEnd/>
          </a:ln>
          <a:effectLst/>
        </p:spPr>
      </p:pic>
      <p:pic>
        <p:nvPicPr>
          <p:cNvPr id="32772" name="Picture 4"/>
          <p:cNvPicPr>
            <a:picLocks noChangeAspect="1" noChangeArrowheads="1"/>
          </p:cNvPicPr>
          <p:nvPr/>
        </p:nvPicPr>
        <p:blipFill>
          <a:blip r:embed="rId3">
            <a:duotone>
              <a:prstClr val="black"/>
              <a:srgbClr val="D9C3A5">
                <a:tint val="50000"/>
                <a:satMod val="180000"/>
              </a:srgbClr>
            </a:duotone>
          </a:blip>
          <a:srcRect/>
          <a:stretch>
            <a:fillRect/>
          </a:stretch>
        </p:blipFill>
        <p:spPr bwMode="auto">
          <a:xfrm>
            <a:off x="785786" y="2285992"/>
            <a:ext cx="7239000" cy="762000"/>
          </a:xfrm>
          <a:prstGeom prst="rect">
            <a:avLst/>
          </a:prstGeom>
          <a:solidFill>
            <a:srgbClr val="FFC000"/>
          </a:solidFill>
          <a:ln w="9525">
            <a:noFill/>
            <a:miter lim="800000"/>
            <a:headEnd/>
            <a:tailEnd/>
          </a:ln>
          <a:effectLst/>
        </p:spPr>
      </p:pic>
      <p:pic>
        <p:nvPicPr>
          <p:cNvPr id="32773" name="Picture 5"/>
          <p:cNvPicPr>
            <a:picLocks noChangeAspect="1" noChangeArrowheads="1"/>
          </p:cNvPicPr>
          <p:nvPr/>
        </p:nvPicPr>
        <p:blipFill>
          <a:blip r:embed="rId4">
            <a:duotone>
              <a:prstClr val="black"/>
              <a:schemeClr val="accent2">
                <a:tint val="45000"/>
                <a:satMod val="400000"/>
              </a:schemeClr>
            </a:duotone>
          </a:blip>
          <a:srcRect/>
          <a:stretch>
            <a:fillRect/>
          </a:stretch>
        </p:blipFill>
        <p:spPr bwMode="auto">
          <a:xfrm>
            <a:off x="1000100" y="3786190"/>
            <a:ext cx="6915150" cy="857250"/>
          </a:xfrm>
          <a:prstGeom prst="rect">
            <a:avLst/>
          </a:prstGeom>
          <a:noFill/>
          <a:ln w="9525">
            <a:noFill/>
            <a:miter lim="800000"/>
            <a:headEnd/>
            <a:tailEnd/>
          </a:ln>
          <a:effectLst/>
        </p:spPr>
      </p:pic>
      <p:pic>
        <p:nvPicPr>
          <p:cNvPr id="32774" name="Picture 6"/>
          <p:cNvPicPr>
            <a:picLocks noChangeAspect="1" noChangeArrowheads="1"/>
          </p:cNvPicPr>
          <p:nvPr/>
        </p:nvPicPr>
        <p:blipFill>
          <a:blip r:embed="rId5">
            <a:duotone>
              <a:prstClr val="black"/>
              <a:schemeClr val="accent1">
                <a:tint val="45000"/>
                <a:satMod val="400000"/>
              </a:schemeClr>
            </a:duotone>
          </a:blip>
          <a:srcRect/>
          <a:stretch>
            <a:fillRect/>
          </a:stretch>
        </p:blipFill>
        <p:spPr bwMode="auto">
          <a:xfrm>
            <a:off x="4143372" y="4857760"/>
            <a:ext cx="1228725" cy="371475"/>
          </a:xfrm>
          <a:prstGeom prst="rect">
            <a:avLst/>
          </a:prstGeom>
          <a:noFill/>
          <a:ln w="9525">
            <a:noFill/>
            <a:miter lim="800000"/>
            <a:headEnd/>
            <a:tailEnd/>
          </a:ln>
          <a:effectLst/>
        </p:spPr>
      </p:pic>
      <p:pic>
        <p:nvPicPr>
          <p:cNvPr id="32775" name="Picture 7"/>
          <p:cNvPicPr>
            <a:picLocks noChangeAspect="1" noChangeArrowheads="1"/>
          </p:cNvPicPr>
          <p:nvPr/>
        </p:nvPicPr>
        <p:blipFill>
          <a:blip r:embed="rId6">
            <a:duotone>
              <a:prstClr val="black"/>
              <a:schemeClr val="accent3">
                <a:tint val="45000"/>
                <a:satMod val="400000"/>
              </a:schemeClr>
            </a:duotone>
          </a:blip>
          <a:srcRect/>
          <a:stretch>
            <a:fillRect/>
          </a:stretch>
        </p:blipFill>
        <p:spPr bwMode="auto">
          <a:xfrm>
            <a:off x="1285852" y="5429264"/>
            <a:ext cx="6019800" cy="838200"/>
          </a:xfrm>
          <a:prstGeom prst="rect">
            <a:avLst/>
          </a:prstGeom>
          <a:noFill/>
          <a:ln w="9525">
            <a:noFill/>
            <a:miter lim="800000"/>
            <a:headEnd/>
            <a:tailEnd/>
          </a:ln>
          <a:effectLst/>
        </p:spPr>
      </p:pic>
      <p:sp>
        <p:nvSpPr>
          <p:cNvPr id="10" name="Rectangle 9"/>
          <p:cNvSpPr/>
          <p:nvPr/>
        </p:nvSpPr>
        <p:spPr>
          <a:xfrm>
            <a:off x="0" y="1857364"/>
            <a:ext cx="5000628" cy="369332"/>
          </a:xfrm>
          <a:prstGeom prst="rect">
            <a:avLst/>
          </a:prstGeom>
        </p:spPr>
        <p:txBody>
          <a:bodyPr wrap="square">
            <a:spAutoFit/>
          </a:bodyPr>
          <a:lstStyle/>
          <a:p>
            <a:r>
              <a:rPr lang="en-US" dirty="0" smtClean="0"/>
              <a:t>The R.M.S  carrier and sideband voltages are</a:t>
            </a:r>
            <a:endParaRPr lang="en-US" dirty="0"/>
          </a:p>
        </p:txBody>
      </p:sp>
      <p:sp>
        <p:nvSpPr>
          <p:cNvPr id="11" name="Rectangle 10"/>
          <p:cNvSpPr/>
          <p:nvPr/>
        </p:nvSpPr>
        <p:spPr>
          <a:xfrm>
            <a:off x="214282" y="1285860"/>
            <a:ext cx="1762021" cy="369332"/>
          </a:xfrm>
          <a:prstGeom prst="rect">
            <a:avLst/>
          </a:prstGeom>
        </p:spPr>
        <p:txBody>
          <a:bodyPr wrap="none">
            <a:spAutoFit/>
          </a:bodyPr>
          <a:lstStyle/>
          <a:p>
            <a:r>
              <a:rPr lang="da-DK" i="1" dirty="0" smtClean="0"/>
              <a:t>The AM signal is </a:t>
            </a:r>
          </a:p>
        </p:txBody>
      </p:sp>
      <p:sp>
        <p:nvSpPr>
          <p:cNvPr id="12" name="Rectangle 11"/>
          <p:cNvSpPr/>
          <p:nvPr/>
        </p:nvSpPr>
        <p:spPr>
          <a:xfrm>
            <a:off x="142844" y="2928933"/>
            <a:ext cx="9001156" cy="923330"/>
          </a:xfrm>
          <a:prstGeom prst="rect">
            <a:avLst/>
          </a:prstGeom>
        </p:spPr>
        <p:txBody>
          <a:bodyPr wrap="square">
            <a:spAutoFit/>
          </a:bodyPr>
          <a:lstStyle/>
          <a:p>
            <a:pPr algn="just"/>
            <a:r>
              <a:rPr lang="en-US" dirty="0" smtClean="0"/>
              <a:t>The power in the carrier and sidebands can be calculated by using the power formula </a:t>
            </a:r>
            <a:r>
              <a:rPr lang="en-US" i="1" dirty="0" smtClean="0"/>
              <a:t>P =V</a:t>
            </a:r>
            <a:r>
              <a:rPr lang="en-US" baseline="30000" dirty="0" smtClean="0"/>
              <a:t>2</a:t>
            </a:r>
            <a:r>
              <a:rPr lang="en-US" dirty="0" smtClean="0"/>
              <a:t>/</a:t>
            </a:r>
            <a:r>
              <a:rPr lang="en-US" i="1" dirty="0" smtClean="0"/>
              <a:t>R, where P is the output power, V is the </a:t>
            </a:r>
            <a:r>
              <a:rPr lang="en-US" i="1" dirty="0" err="1" smtClean="0"/>
              <a:t>rms</a:t>
            </a:r>
            <a:r>
              <a:rPr lang="en-US" i="1" dirty="0" smtClean="0"/>
              <a:t> output voltage, and R is the resistive </a:t>
            </a:r>
            <a:r>
              <a:rPr lang="en-US" dirty="0" smtClean="0"/>
              <a:t>part of the load impedance, which is usually an antenna.</a:t>
            </a:r>
          </a:p>
        </p:txBody>
      </p:sp>
      <p:sp>
        <p:nvSpPr>
          <p:cNvPr id="13" name="Rectangle 12"/>
          <p:cNvSpPr/>
          <p:nvPr/>
        </p:nvSpPr>
        <p:spPr>
          <a:xfrm>
            <a:off x="214282" y="4786322"/>
            <a:ext cx="3355149" cy="369332"/>
          </a:xfrm>
          <a:prstGeom prst="rect">
            <a:avLst/>
          </a:prstGeom>
        </p:spPr>
        <p:txBody>
          <a:bodyPr wrap="none">
            <a:spAutoFit/>
          </a:bodyPr>
          <a:lstStyle/>
          <a:p>
            <a:r>
              <a:rPr lang="en-US" dirty="0" smtClean="0"/>
              <a:t>The modulation index </a:t>
            </a:r>
            <a:r>
              <a:rPr lang="en-US" i="1" dirty="0" smtClean="0"/>
              <a:t>m=  </a:t>
            </a:r>
            <a:r>
              <a:rPr lang="en-US" i="1" dirty="0" err="1" smtClean="0"/>
              <a:t>Vm</a:t>
            </a:r>
            <a:r>
              <a:rPr lang="en-US" i="1" dirty="0" smtClean="0"/>
              <a:t> /</a:t>
            </a:r>
            <a:r>
              <a:rPr lang="en-US" i="1" dirty="0" err="1" smtClean="0"/>
              <a:t>Vc</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71480"/>
          </a:xfrm>
          <a:solidFill>
            <a:srgbClr val="FFC000"/>
          </a:solidFill>
        </p:spPr>
        <p:txBody>
          <a:bodyPr>
            <a:normAutofit fontScale="90000"/>
          </a:bodyPr>
          <a:lstStyle/>
          <a:p>
            <a:r>
              <a:rPr lang="en-US" b="1" dirty="0" smtClean="0"/>
              <a:t>AM Power</a:t>
            </a:r>
            <a:endParaRPr lang="en-US" dirty="0"/>
          </a:p>
        </p:txBody>
      </p:sp>
      <p:sp>
        <p:nvSpPr>
          <p:cNvPr id="3" name="Content Placeholder 2"/>
          <p:cNvSpPr>
            <a:spLocks noGrp="1"/>
          </p:cNvSpPr>
          <p:nvPr>
            <p:ph idx="1"/>
          </p:nvPr>
        </p:nvSpPr>
        <p:spPr>
          <a:xfrm>
            <a:off x="142844" y="642918"/>
            <a:ext cx="8543956" cy="642942"/>
          </a:xfrm>
        </p:spPr>
        <p:txBody>
          <a:bodyPr>
            <a:normAutofit/>
          </a:bodyPr>
          <a:lstStyle/>
          <a:p>
            <a:r>
              <a:rPr lang="da-DK" i="1" dirty="0" smtClean="0"/>
              <a:t>P</a:t>
            </a:r>
            <a:r>
              <a:rPr lang="da-DK" i="1" baseline="-25000" dirty="0" smtClean="0"/>
              <a:t>T</a:t>
            </a:r>
            <a:r>
              <a:rPr lang="da-DK" i="1" dirty="0" smtClean="0"/>
              <a:t> =  Pc + P</a:t>
            </a:r>
            <a:r>
              <a:rPr lang="da-DK" i="1" baseline="-25000" dirty="0" smtClean="0"/>
              <a:t>LSB</a:t>
            </a:r>
            <a:r>
              <a:rPr lang="da-DK" i="1" dirty="0" smtClean="0"/>
              <a:t> + P</a:t>
            </a:r>
            <a:r>
              <a:rPr lang="da-DK" i="1" baseline="-25000" dirty="0" smtClean="0"/>
              <a:t>USB</a:t>
            </a:r>
            <a:r>
              <a:rPr lang="da-DK" i="1" dirty="0" smtClean="0"/>
              <a:t>  </a:t>
            </a:r>
            <a:endParaRPr lang="en-US" dirty="0" smtClean="0"/>
          </a:p>
          <a:p>
            <a:pPr algn="just"/>
            <a:endParaRPr lang="en-US" dirty="0" smtClean="0"/>
          </a:p>
          <a:p>
            <a:pPr>
              <a:buNone/>
            </a:pPr>
            <a:endParaRPr lang="da-DK" i="1" dirty="0" smtClean="0"/>
          </a:p>
        </p:txBody>
      </p:sp>
      <p:sp>
        <p:nvSpPr>
          <p:cNvPr id="11" name="Rectangle 10"/>
          <p:cNvSpPr/>
          <p:nvPr/>
        </p:nvSpPr>
        <p:spPr>
          <a:xfrm>
            <a:off x="142844" y="2000240"/>
            <a:ext cx="5786478" cy="369332"/>
          </a:xfrm>
          <a:prstGeom prst="rect">
            <a:avLst/>
          </a:prstGeom>
        </p:spPr>
        <p:txBody>
          <a:bodyPr wrap="square">
            <a:spAutoFit/>
          </a:bodyPr>
          <a:lstStyle/>
          <a:p>
            <a:r>
              <a:rPr lang="en-US" dirty="0" smtClean="0"/>
              <a:t>Since the term </a:t>
            </a:r>
            <a:r>
              <a:rPr lang="en-US" i="1" dirty="0" err="1" smtClean="0"/>
              <a:t>Vc</a:t>
            </a:r>
            <a:r>
              <a:rPr lang="en-US" i="1" dirty="0" smtClean="0"/>
              <a:t> </a:t>
            </a:r>
            <a:r>
              <a:rPr lang="en-US" baseline="30000" dirty="0" smtClean="0"/>
              <a:t>2</a:t>
            </a:r>
            <a:r>
              <a:rPr lang="en-US" dirty="0" smtClean="0"/>
              <a:t>/2</a:t>
            </a:r>
            <a:r>
              <a:rPr lang="en-US" i="1" dirty="0" smtClean="0"/>
              <a:t>R is equal to the </a:t>
            </a:r>
            <a:r>
              <a:rPr lang="en-US" i="1" dirty="0" err="1" smtClean="0"/>
              <a:t>rms</a:t>
            </a:r>
            <a:r>
              <a:rPr lang="en-US" i="1" dirty="0" smtClean="0"/>
              <a:t> carrier power Pc,</a:t>
            </a:r>
            <a:endParaRPr lang="da-DK" i="1" dirty="0" smtClean="0"/>
          </a:p>
        </p:txBody>
      </p:sp>
      <p:pic>
        <p:nvPicPr>
          <p:cNvPr id="33794" name="Picture 2"/>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2285984" y="2285992"/>
            <a:ext cx="2752725" cy="876300"/>
          </a:xfrm>
          <a:prstGeom prst="rect">
            <a:avLst/>
          </a:prstGeom>
          <a:noFill/>
          <a:ln w="9525">
            <a:noFill/>
            <a:miter lim="800000"/>
            <a:headEnd/>
            <a:tailEnd/>
          </a:ln>
          <a:effectLst/>
        </p:spPr>
      </p:pic>
      <p:pic>
        <p:nvPicPr>
          <p:cNvPr id="33795" name="Picture 3"/>
          <p:cNvPicPr>
            <a:picLocks noChangeAspect="1" noChangeArrowheads="1"/>
          </p:cNvPicPr>
          <p:nvPr/>
        </p:nvPicPr>
        <p:blipFill>
          <a:blip r:embed="rId3">
            <a:duotone>
              <a:prstClr val="black"/>
              <a:schemeClr val="tx2">
                <a:tint val="45000"/>
                <a:satMod val="400000"/>
              </a:schemeClr>
            </a:duotone>
          </a:blip>
          <a:srcRect/>
          <a:stretch>
            <a:fillRect/>
          </a:stretch>
        </p:blipFill>
        <p:spPr bwMode="auto">
          <a:xfrm>
            <a:off x="2285984" y="3214686"/>
            <a:ext cx="3000396" cy="1133790"/>
          </a:xfrm>
          <a:prstGeom prst="rect">
            <a:avLst/>
          </a:prstGeom>
          <a:noFill/>
          <a:ln w="9525">
            <a:noFill/>
            <a:miter lim="800000"/>
            <a:headEnd/>
            <a:tailEnd/>
          </a:ln>
          <a:effectLst/>
        </p:spPr>
      </p:pic>
      <p:pic>
        <p:nvPicPr>
          <p:cNvPr id="15" name="Picture 7"/>
          <p:cNvPicPr>
            <a:picLocks noChangeAspect="1" noChangeArrowheads="1"/>
          </p:cNvPicPr>
          <p:nvPr/>
        </p:nvPicPr>
        <p:blipFill>
          <a:blip r:embed="rId4">
            <a:duotone>
              <a:prstClr val="black"/>
              <a:schemeClr val="accent3">
                <a:tint val="45000"/>
                <a:satMod val="400000"/>
              </a:schemeClr>
            </a:duotone>
          </a:blip>
          <a:srcRect/>
          <a:stretch>
            <a:fillRect/>
          </a:stretch>
        </p:blipFill>
        <p:spPr bwMode="auto">
          <a:xfrm>
            <a:off x="857224" y="1142984"/>
            <a:ext cx="6019800" cy="838200"/>
          </a:xfrm>
          <a:prstGeom prst="rect">
            <a:avLst/>
          </a:prstGeom>
          <a:noFill/>
          <a:ln w="9525">
            <a:noFill/>
            <a:miter lim="800000"/>
            <a:headEnd/>
            <a:tailEnd/>
          </a:ln>
          <a:effectLst/>
        </p:spPr>
      </p:pic>
      <p:sp>
        <p:nvSpPr>
          <p:cNvPr id="16" name="Rectangle 15"/>
          <p:cNvSpPr/>
          <p:nvPr/>
        </p:nvSpPr>
        <p:spPr>
          <a:xfrm>
            <a:off x="142844" y="4429133"/>
            <a:ext cx="8786874" cy="646331"/>
          </a:xfrm>
          <a:prstGeom prst="rect">
            <a:avLst/>
          </a:prstGeom>
        </p:spPr>
        <p:txBody>
          <a:bodyPr wrap="square">
            <a:spAutoFit/>
          </a:bodyPr>
          <a:lstStyle/>
          <a:p>
            <a:r>
              <a:rPr lang="en-US" dirty="0" smtClean="0"/>
              <a:t>For example, if the carrier of an AM transmitter is 1000 W and it is modulated 100 percent</a:t>
            </a:r>
          </a:p>
          <a:p>
            <a:r>
              <a:rPr lang="en-US" dirty="0" smtClean="0"/>
              <a:t>(</a:t>
            </a:r>
            <a:r>
              <a:rPr lang="en-US" i="1" dirty="0" smtClean="0"/>
              <a:t>m = 1), the total AM power is</a:t>
            </a:r>
            <a:endParaRPr lang="en-US" dirty="0"/>
          </a:p>
        </p:txBody>
      </p:sp>
      <p:pic>
        <p:nvPicPr>
          <p:cNvPr id="33796" name="Picture 4"/>
          <p:cNvPicPr>
            <a:picLocks noChangeAspect="1" noChangeArrowheads="1"/>
          </p:cNvPicPr>
          <p:nvPr/>
        </p:nvPicPr>
        <p:blipFill>
          <a:blip r:embed="rId5"/>
          <a:srcRect/>
          <a:stretch>
            <a:fillRect/>
          </a:stretch>
        </p:blipFill>
        <p:spPr bwMode="auto">
          <a:xfrm>
            <a:off x="2214546" y="5143512"/>
            <a:ext cx="3267075" cy="68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71480"/>
          </a:xfrm>
          <a:solidFill>
            <a:srgbClr val="FFC000"/>
          </a:solidFill>
        </p:spPr>
        <p:txBody>
          <a:bodyPr>
            <a:normAutofit fontScale="90000"/>
          </a:bodyPr>
          <a:lstStyle/>
          <a:p>
            <a:r>
              <a:rPr lang="en-US" b="1" dirty="0" smtClean="0"/>
              <a:t>AM Power-Example</a:t>
            </a:r>
            <a:endParaRPr lang="en-US" dirty="0"/>
          </a:p>
        </p:txBody>
      </p:sp>
      <p:pic>
        <p:nvPicPr>
          <p:cNvPr id="34818" name="Picture 2"/>
          <p:cNvPicPr>
            <a:picLocks noChangeAspect="1" noChangeArrowheads="1"/>
          </p:cNvPicPr>
          <p:nvPr/>
        </p:nvPicPr>
        <p:blipFill>
          <a:blip r:embed="rId2"/>
          <a:srcRect b="78049"/>
          <a:stretch>
            <a:fillRect/>
          </a:stretch>
        </p:blipFill>
        <p:spPr bwMode="auto">
          <a:xfrm>
            <a:off x="0" y="785794"/>
            <a:ext cx="8988177" cy="642942"/>
          </a:xfrm>
          <a:prstGeom prst="rect">
            <a:avLst/>
          </a:prstGeom>
          <a:noFill/>
          <a:ln w="9525">
            <a:noFill/>
            <a:miter lim="800000"/>
            <a:headEnd/>
            <a:tailEnd/>
          </a:ln>
          <a:effectLst/>
        </p:spPr>
      </p:pic>
      <p:pic>
        <p:nvPicPr>
          <p:cNvPr id="12" name="Picture 2"/>
          <p:cNvPicPr>
            <a:picLocks noChangeAspect="1" noChangeArrowheads="1"/>
          </p:cNvPicPr>
          <p:nvPr/>
        </p:nvPicPr>
        <p:blipFill>
          <a:blip r:embed="rId2"/>
          <a:srcRect t="21951"/>
          <a:stretch>
            <a:fillRect/>
          </a:stretch>
        </p:blipFill>
        <p:spPr bwMode="auto">
          <a:xfrm>
            <a:off x="0" y="1928802"/>
            <a:ext cx="8988177" cy="228601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71480"/>
          </a:xfrm>
          <a:solidFill>
            <a:srgbClr val="FFC000"/>
          </a:solidFill>
        </p:spPr>
        <p:txBody>
          <a:bodyPr>
            <a:normAutofit fontScale="90000"/>
          </a:bodyPr>
          <a:lstStyle/>
          <a:p>
            <a:r>
              <a:rPr lang="en-US" b="1" dirty="0" smtClean="0"/>
              <a:t>Amplitude Modulator Circuits</a:t>
            </a:r>
            <a:endParaRPr lang="en-US" dirty="0"/>
          </a:p>
        </p:txBody>
      </p:sp>
      <p:sp>
        <p:nvSpPr>
          <p:cNvPr id="4" name="Rectangle 3"/>
          <p:cNvSpPr/>
          <p:nvPr/>
        </p:nvSpPr>
        <p:spPr>
          <a:xfrm>
            <a:off x="0" y="642918"/>
            <a:ext cx="3532762" cy="369332"/>
          </a:xfrm>
          <a:prstGeom prst="rect">
            <a:avLst/>
          </a:prstGeom>
        </p:spPr>
        <p:txBody>
          <a:bodyPr wrap="none">
            <a:spAutoFit/>
          </a:bodyPr>
          <a:lstStyle/>
          <a:p>
            <a:r>
              <a:rPr lang="en-US" dirty="0" smtClean="0"/>
              <a:t>The basic equation for an AM signal</a:t>
            </a:r>
            <a:endParaRPr lang="en-US" dirty="0"/>
          </a:p>
        </p:txBody>
      </p:sp>
      <p:pic>
        <p:nvPicPr>
          <p:cNvPr id="39938" name="Picture 2"/>
          <p:cNvPicPr>
            <a:picLocks noChangeAspect="1" noChangeArrowheads="1"/>
          </p:cNvPicPr>
          <p:nvPr/>
        </p:nvPicPr>
        <p:blipFill>
          <a:blip r:embed="rId2"/>
          <a:srcRect/>
          <a:stretch>
            <a:fillRect/>
          </a:stretch>
        </p:blipFill>
        <p:spPr bwMode="auto">
          <a:xfrm>
            <a:off x="1285852" y="1000108"/>
            <a:ext cx="6630339" cy="642942"/>
          </a:xfrm>
          <a:prstGeom prst="rect">
            <a:avLst/>
          </a:prstGeom>
          <a:noFill/>
          <a:ln w="9525">
            <a:noFill/>
            <a:miter lim="800000"/>
            <a:headEnd/>
            <a:tailEnd/>
          </a:ln>
          <a:effectLst/>
        </p:spPr>
      </p:pic>
      <p:sp>
        <p:nvSpPr>
          <p:cNvPr id="6" name="Rectangle 5"/>
          <p:cNvSpPr/>
          <p:nvPr/>
        </p:nvSpPr>
        <p:spPr>
          <a:xfrm>
            <a:off x="0" y="1571612"/>
            <a:ext cx="9144000" cy="928694"/>
          </a:xfrm>
          <a:prstGeom prst="rect">
            <a:avLst/>
          </a:prstGeom>
        </p:spPr>
        <p:txBody>
          <a:bodyPr wrap="square">
            <a:spAutoFit/>
          </a:bodyPr>
          <a:lstStyle/>
          <a:p>
            <a:r>
              <a:rPr lang="en-US" dirty="0" smtClean="0"/>
              <a:t>where the First term is the </a:t>
            </a:r>
            <a:r>
              <a:rPr lang="en-US" b="1" dirty="0" smtClean="0"/>
              <a:t>sine wave carrier </a:t>
            </a:r>
            <a:r>
              <a:rPr lang="en-US" dirty="0" smtClean="0"/>
              <a:t>and second term is the </a:t>
            </a:r>
            <a:r>
              <a:rPr lang="en-US" b="1" dirty="0" smtClean="0"/>
              <a:t>product of the sine wave carrier</a:t>
            </a:r>
            <a:r>
              <a:rPr lang="en-US" dirty="0" smtClean="0"/>
              <a:t> and modulating signals. (Remember that AM is the instantaneous value of the amplitude modulation voltage.)</a:t>
            </a:r>
            <a:endParaRPr lang="en-US" dirty="0"/>
          </a:p>
        </p:txBody>
      </p:sp>
      <p:pic>
        <p:nvPicPr>
          <p:cNvPr id="39939" name="Picture 3"/>
          <p:cNvPicPr>
            <a:picLocks noChangeAspect="1" noChangeArrowheads="1"/>
          </p:cNvPicPr>
          <p:nvPr/>
        </p:nvPicPr>
        <p:blipFill>
          <a:blip r:embed="rId3"/>
          <a:srcRect/>
          <a:stretch>
            <a:fillRect/>
          </a:stretch>
        </p:blipFill>
        <p:spPr bwMode="auto">
          <a:xfrm>
            <a:off x="1500166" y="2714620"/>
            <a:ext cx="5029200" cy="2571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71480"/>
          </a:xfrm>
          <a:solidFill>
            <a:srgbClr val="FFC000"/>
          </a:solidFill>
        </p:spPr>
        <p:txBody>
          <a:bodyPr>
            <a:normAutofit fontScale="90000"/>
          </a:bodyPr>
          <a:lstStyle/>
          <a:p>
            <a:r>
              <a:rPr lang="en-US" b="1" dirty="0" smtClean="0"/>
              <a:t>Amplitude Modulator Circuits</a:t>
            </a:r>
            <a:endParaRPr lang="en-US" dirty="0"/>
          </a:p>
        </p:txBody>
      </p:sp>
      <p:sp>
        <p:nvSpPr>
          <p:cNvPr id="5" name="Content Placeholder 4"/>
          <p:cNvSpPr>
            <a:spLocks noGrp="1"/>
          </p:cNvSpPr>
          <p:nvPr>
            <p:ph idx="1"/>
          </p:nvPr>
        </p:nvSpPr>
        <p:spPr>
          <a:xfrm>
            <a:off x="0" y="571480"/>
            <a:ext cx="9144000" cy="6286520"/>
          </a:xfrm>
        </p:spPr>
        <p:txBody>
          <a:bodyPr>
            <a:normAutofit lnSpcReduction="10000"/>
          </a:bodyPr>
          <a:lstStyle/>
          <a:p>
            <a:pPr algn="just"/>
            <a:r>
              <a:rPr lang="en-US" dirty="0" smtClean="0"/>
              <a:t>Amplitude modulators are generally one of two types: low level or high level. </a:t>
            </a:r>
          </a:p>
          <a:p>
            <a:pPr algn="just"/>
            <a:r>
              <a:rPr lang="en-US" dirty="0" smtClean="0"/>
              <a:t>Low-level modulators generate AM with small signals and thus must be amplified considerably if they are to be transmitted. </a:t>
            </a:r>
          </a:p>
          <a:p>
            <a:pPr algn="just"/>
            <a:r>
              <a:rPr lang="en-US" dirty="0" smtClean="0"/>
              <a:t>High-level modulators produce AM at high power levels, usually in the final amplifier stage of a transmitter.</a:t>
            </a:r>
          </a:p>
          <a:p>
            <a:pPr algn="just"/>
            <a:r>
              <a:rPr lang="en-US" b="1" dirty="0" smtClean="0"/>
              <a:t>Low level Modulators</a:t>
            </a:r>
          </a:p>
          <a:p>
            <a:pPr marL="514350" indent="28575" algn="just">
              <a:buFont typeface="+mj-lt"/>
              <a:buAutoNum type="arabicPeriod"/>
            </a:pPr>
            <a:r>
              <a:rPr lang="en-US" dirty="0" smtClean="0"/>
              <a:t>  Diode Modulators</a:t>
            </a:r>
          </a:p>
          <a:p>
            <a:pPr marL="514350" indent="28575" algn="just">
              <a:buFont typeface="+mj-lt"/>
              <a:buAutoNum type="arabicPeriod"/>
            </a:pPr>
            <a:r>
              <a:rPr lang="en-US" dirty="0" smtClean="0"/>
              <a:t>  Transistor Modulators</a:t>
            </a:r>
          </a:p>
          <a:p>
            <a:pPr marL="514350" indent="28575" algn="just">
              <a:buFont typeface="+mj-lt"/>
              <a:buAutoNum type="arabicPeriod"/>
            </a:pPr>
            <a:r>
              <a:rPr lang="en-US" dirty="0" smtClean="0"/>
              <a:t>  Differential Amplifier Modulators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71480"/>
          </a:xfrm>
          <a:solidFill>
            <a:srgbClr val="FFC000"/>
          </a:solidFill>
        </p:spPr>
        <p:txBody>
          <a:bodyPr>
            <a:normAutofit fontScale="90000"/>
          </a:bodyPr>
          <a:lstStyle/>
          <a:p>
            <a:r>
              <a:rPr lang="en-US" b="1" dirty="0" smtClean="0"/>
              <a:t>Amplitude Modulator Circuits</a:t>
            </a:r>
            <a:endParaRPr lang="en-US" dirty="0"/>
          </a:p>
        </p:txBody>
      </p:sp>
      <p:sp>
        <p:nvSpPr>
          <p:cNvPr id="5" name="Content Placeholder 4"/>
          <p:cNvSpPr>
            <a:spLocks noGrp="1"/>
          </p:cNvSpPr>
          <p:nvPr>
            <p:ph idx="1"/>
          </p:nvPr>
        </p:nvSpPr>
        <p:spPr>
          <a:xfrm>
            <a:off x="0" y="571480"/>
            <a:ext cx="9144000" cy="6286520"/>
          </a:xfrm>
        </p:spPr>
        <p:txBody>
          <a:bodyPr>
            <a:normAutofit/>
          </a:bodyPr>
          <a:lstStyle/>
          <a:p>
            <a:pPr algn="just"/>
            <a:r>
              <a:rPr lang="en-US" b="1" dirty="0" smtClean="0"/>
              <a:t>Low level Modulators</a:t>
            </a:r>
          </a:p>
          <a:p>
            <a:pPr marL="514350" indent="28575" algn="just">
              <a:buFont typeface="+mj-lt"/>
              <a:buAutoNum type="arabicPeriod"/>
            </a:pPr>
            <a:r>
              <a:rPr lang="en-US" dirty="0" smtClean="0"/>
              <a:t>  Diode Modulators</a:t>
            </a:r>
          </a:p>
          <a:p>
            <a:pPr marL="514350" indent="28575" algn="just">
              <a:buFont typeface="+mj-lt"/>
              <a:buAutoNum type="arabicPeriod"/>
            </a:pPr>
            <a:r>
              <a:rPr lang="en-US" dirty="0" smtClean="0"/>
              <a:t>  Transistor Modulators</a:t>
            </a:r>
          </a:p>
          <a:p>
            <a:pPr marL="514350" indent="28575" algn="just">
              <a:buFont typeface="+mj-lt"/>
              <a:buAutoNum type="arabicPeriod"/>
            </a:pPr>
            <a:r>
              <a:rPr lang="en-US" dirty="0" smtClean="0"/>
              <a:t>  Differential Amplifier Modulators</a:t>
            </a:r>
          </a:p>
          <a:p>
            <a:pPr marL="0" indent="28575" algn="just">
              <a:buNone/>
            </a:pPr>
            <a:r>
              <a:rPr lang="en-US" b="1" dirty="0" smtClean="0"/>
              <a:t>High level Modulators</a:t>
            </a:r>
          </a:p>
          <a:p>
            <a:pPr marL="628650" indent="180975" algn="just">
              <a:buFont typeface="+mj-lt"/>
              <a:buAutoNum type="arabicPeriod"/>
              <a:tabLst>
                <a:tab pos="1257300" algn="l"/>
              </a:tabLst>
            </a:pPr>
            <a:r>
              <a:rPr lang="en-US" dirty="0" smtClean="0"/>
              <a:t>  Collector Modulator </a:t>
            </a:r>
          </a:p>
          <a:p>
            <a:pPr marL="628650" indent="180975" algn="just">
              <a:buFont typeface="+mj-lt"/>
              <a:buAutoNum type="arabicPeriod"/>
              <a:tabLst>
                <a:tab pos="1257300" algn="l"/>
              </a:tabLst>
            </a:pPr>
            <a:r>
              <a:rPr lang="en-US" dirty="0" smtClean="0"/>
              <a:t>  Series Modulator</a:t>
            </a:r>
          </a:p>
          <a:p>
            <a:pPr marL="514350" indent="28575" algn="just">
              <a:buNone/>
            </a:pPr>
            <a:endParaRPr lang="en-US" b="1" dirty="0" smtClean="0"/>
          </a:p>
          <a:p>
            <a:pPr marL="514350" indent="28575" algn="just">
              <a:buNone/>
            </a:pPr>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71480"/>
          </a:xfrm>
          <a:solidFill>
            <a:srgbClr val="FFC000"/>
          </a:solidFill>
        </p:spPr>
        <p:txBody>
          <a:bodyPr>
            <a:normAutofit fontScale="90000"/>
          </a:bodyPr>
          <a:lstStyle/>
          <a:p>
            <a:r>
              <a:rPr lang="en-US" b="1" dirty="0" smtClean="0"/>
              <a:t>Amplitude Modulator Circuits- Low Level</a:t>
            </a:r>
            <a:endParaRPr lang="en-US" dirty="0"/>
          </a:p>
        </p:txBody>
      </p:sp>
      <p:pic>
        <p:nvPicPr>
          <p:cNvPr id="41986" name="Picture 2"/>
          <p:cNvPicPr>
            <a:picLocks noChangeAspect="1" noChangeArrowheads="1"/>
          </p:cNvPicPr>
          <p:nvPr/>
        </p:nvPicPr>
        <p:blipFill>
          <a:blip r:embed="rId2"/>
          <a:srcRect/>
          <a:stretch>
            <a:fillRect/>
          </a:stretch>
        </p:blipFill>
        <p:spPr bwMode="auto">
          <a:xfrm>
            <a:off x="0" y="571480"/>
            <a:ext cx="4729425" cy="2857520"/>
          </a:xfrm>
          <a:prstGeom prst="rect">
            <a:avLst/>
          </a:prstGeom>
          <a:noFill/>
          <a:ln w="9525">
            <a:noFill/>
            <a:miter lim="800000"/>
            <a:headEnd/>
            <a:tailEnd/>
          </a:ln>
          <a:effectLst/>
        </p:spPr>
      </p:pic>
      <p:pic>
        <p:nvPicPr>
          <p:cNvPr id="41987" name="Picture 3"/>
          <p:cNvPicPr>
            <a:picLocks noChangeAspect="1" noChangeArrowheads="1"/>
          </p:cNvPicPr>
          <p:nvPr/>
        </p:nvPicPr>
        <p:blipFill>
          <a:blip r:embed="rId3"/>
          <a:srcRect/>
          <a:stretch>
            <a:fillRect/>
          </a:stretch>
        </p:blipFill>
        <p:spPr bwMode="auto">
          <a:xfrm>
            <a:off x="6525473" y="571480"/>
            <a:ext cx="2618527" cy="5878327"/>
          </a:xfrm>
          <a:prstGeom prst="rect">
            <a:avLst/>
          </a:prstGeom>
          <a:noFill/>
          <a:ln w="9525">
            <a:noFill/>
            <a:miter lim="800000"/>
            <a:headEnd/>
            <a:tailEnd/>
          </a:ln>
          <a:effectLst/>
        </p:spPr>
      </p:pic>
      <p:sp>
        <p:nvSpPr>
          <p:cNvPr id="6" name="Rectangle 5"/>
          <p:cNvSpPr/>
          <p:nvPr/>
        </p:nvSpPr>
        <p:spPr>
          <a:xfrm>
            <a:off x="0" y="3286124"/>
            <a:ext cx="5929354" cy="646331"/>
          </a:xfrm>
          <a:prstGeom prst="rect">
            <a:avLst/>
          </a:prstGeom>
        </p:spPr>
        <p:txBody>
          <a:bodyPr wrap="square">
            <a:spAutoFit/>
          </a:bodyPr>
          <a:lstStyle/>
          <a:p>
            <a:r>
              <a:rPr lang="en-US" dirty="0" smtClean="0"/>
              <a:t>The circuit consists of a resistive mixing network, a diode rectifier, and an </a:t>
            </a:r>
            <a:r>
              <a:rPr lang="en-US" i="1" dirty="0" smtClean="0"/>
              <a:t>LC tuned circuit.</a:t>
            </a:r>
            <a:endParaRPr lang="en-US" dirty="0"/>
          </a:p>
        </p:txBody>
      </p:sp>
      <p:sp>
        <p:nvSpPr>
          <p:cNvPr id="7" name="Rectangle 6"/>
          <p:cNvSpPr/>
          <p:nvPr/>
        </p:nvSpPr>
        <p:spPr>
          <a:xfrm>
            <a:off x="0" y="3929066"/>
            <a:ext cx="6643718" cy="2800767"/>
          </a:xfrm>
          <a:prstGeom prst="rect">
            <a:avLst/>
          </a:prstGeom>
        </p:spPr>
        <p:txBody>
          <a:bodyPr wrap="square">
            <a:spAutoFit/>
          </a:bodyPr>
          <a:lstStyle/>
          <a:p>
            <a:pPr algn="just"/>
            <a:r>
              <a:rPr lang="en-US" sz="1600" dirty="0" smtClean="0"/>
              <a:t>Each time the diode conducts, a pulse of current flows through the tuned circuit. The coil and capacitor repeatedly exchange energy, causing an oscillation, or “ringing,” at the resonant frequency. </a:t>
            </a:r>
          </a:p>
          <a:p>
            <a:pPr algn="just"/>
            <a:r>
              <a:rPr lang="en-US" sz="1600" dirty="0" smtClean="0"/>
              <a:t>The oscillation of the tuned circuit creates one negative half-cycle for every positive input pulse. </a:t>
            </a:r>
            <a:r>
              <a:rPr lang="en-US" sz="1600" b="1" dirty="0" smtClean="0"/>
              <a:t>High amplitude positive pulses cause the tuned circuit to produce high- amplitude negative pulses</a:t>
            </a:r>
            <a:r>
              <a:rPr lang="en-US" sz="1600" dirty="0" smtClean="0"/>
              <a:t>. </a:t>
            </a:r>
            <a:r>
              <a:rPr lang="en-US" sz="1600" b="1" dirty="0" smtClean="0">
                <a:solidFill>
                  <a:srgbClr val="FF0000"/>
                </a:solidFill>
              </a:rPr>
              <a:t>Low-amplitude positive pulses produce corresponding low-amplitude negative pulses. </a:t>
            </a:r>
            <a:r>
              <a:rPr lang="en-US" sz="1600" dirty="0" smtClean="0"/>
              <a:t>The resulting waveform across the tuned circuit is an AM signal, as Fig. (</a:t>
            </a:r>
            <a:r>
              <a:rPr lang="en-US" sz="1600" i="1" dirty="0" smtClean="0"/>
              <a:t>e) </a:t>
            </a:r>
            <a:r>
              <a:rPr lang="en-US" sz="1600" dirty="0" smtClean="0"/>
              <a:t>illustrates. The </a:t>
            </a:r>
            <a:r>
              <a:rPr lang="en-US" sz="1600" i="1" dirty="0" smtClean="0"/>
              <a:t>Q of the tuned circuit should be high enough to eliminate the harmonics </a:t>
            </a:r>
            <a:r>
              <a:rPr lang="en-US" sz="1600" dirty="0" smtClean="0"/>
              <a:t>and produce a clean sine wave and to filter out the modulating signal, and low enough that its bandwidth accommodates the sidebands generated. </a:t>
            </a:r>
            <a:endParaRPr lang="en-US" sz="1600" dirty="0"/>
          </a:p>
        </p:txBody>
      </p:sp>
      <p:sp>
        <p:nvSpPr>
          <p:cNvPr id="8" name="Rectangle 7"/>
          <p:cNvSpPr/>
          <p:nvPr/>
        </p:nvSpPr>
        <p:spPr>
          <a:xfrm>
            <a:off x="4214810" y="714356"/>
            <a:ext cx="2357454" cy="928694"/>
          </a:xfrm>
          <a:prstGeom prst="rect">
            <a:avLst/>
          </a:prstGeom>
          <a:solidFill>
            <a:schemeClr val="accent2">
              <a:lumMod val="40000"/>
              <a:lumOff val="60000"/>
            </a:schemeClr>
          </a:solidFill>
        </p:spPr>
        <p:txBody>
          <a:bodyPr wrap="square">
            <a:spAutoFit/>
          </a:bodyPr>
          <a:lstStyle/>
          <a:p>
            <a:pPr algn="just"/>
            <a:r>
              <a:rPr lang="en-US" b="1" dirty="0" smtClean="0"/>
              <a:t>The circuit works</a:t>
            </a:r>
          </a:p>
          <a:p>
            <a:pPr algn="just"/>
            <a:r>
              <a:rPr lang="en-US" b="1" dirty="0" smtClean="0"/>
              <a:t>best with mill volt-level signals.</a:t>
            </a:r>
            <a:endParaRPr lang="en-US"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71480"/>
          </a:xfrm>
          <a:solidFill>
            <a:srgbClr val="FFC000"/>
          </a:solidFill>
        </p:spPr>
        <p:txBody>
          <a:bodyPr>
            <a:normAutofit fontScale="90000"/>
          </a:bodyPr>
          <a:lstStyle/>
          <a:p>
            <a:r>
              <a:rPr lang="en-US" b="1" dirty="0" smtClean="0"/>
              <a:t>Amplitude Modulator Circuits</a:t>
            </a:r>
            <a:endParaRPr lang="en-US" dirty="0"/>
          </a:p>
        </p:txBody>
      </p:sp>
      <p:pic>
        <p:nvPicPr>
          <p:cNvPr id="40962" name="Picture 2"/>
          <p:cNvPicPr>
            <a:picLocks noChangeAspect="1" noChangeArrowheads="1"/>
          </p:cNvPicPr>
          <p:nvPr/>
        </p:nvPicPr>
        <p:blipFill>
          <a:blip r:embed="rId2"/>
          <a:srcRect/>
          <a:stretch>
            <a:fillRect/>
          </a:stretch>
        </p:blipFill>
        <p:spPr bwMode="auto">
          <a:xfrm>
            <a:off x="214282" y="714356"/>
            <a:ext cx="4429156" cy="3731708"/>
          </a:xfrm>
          <a:prstGeom prst="rect">
            <a:avLst/>
          </a:prstGeom>
          <a:noFill/>
          <a:ln w="9525">
            <a:noFill/>
            <a:miter lim="800000"/>
            <a:headEnd/>
            <a:tailEnd/>
          </a:ln>
          <a:effectLst/>
        </p:spPr>
      </p:pic>
      <p:sp>
        <p:nvSpPr>
          <p:cNvPr id="8" name="Rectangle 7"/>
          <p:cNvSpPr/>
          <p:nvPr/>
        </p:nvSpPr>
        <p:spPr>
          <a:xfrm>
            <a:off x="4572000" y="785794"/>
            <a:ext cx="4429124" cy="5262979"/>
          </a:xfrm>
          <a:prstGeom prst="rect">
            <a:avLst/>
          </a:prstGeom>
        </p:spPr>
        <p:txBody>
          <a:bodyPr wrap="square">
            <a:spAutoFit/>
          </a:bodyPr>
          <a:lstStyle/>
          <a:p>
            <a:pPr algn="just">
              <a:buFont typeface="Wingdings" pitchFamily="2" charset="2"/>
              <a:buChar char="ü"/>
            </a:pPr>
            <a:r>
              <a:rPr lang="en-US" sz="2400" dirty="0" smtClean="0"/>
              <a:t> The emitter-base junction is a diode and a nonlinear device.</a:t>
            </a:r>
          </a:p>
          <a:p>
            <a:pPr algn="just">
              <a:buFont typeface="Wingdings" pitchFamily="2" charset="2"/>
              <a:buChar char="ü"/>
            </a:pPr>
            <a:r>
              <a:rPr lang="en-US" sz="2400" dirty="0" smtClean="0"/>
              <a:t> The base current controls a larger collector current, and therefore the circuit amplifies.</a:t>
            </a:r>
          </a:p>
          <a:p>
            <a:pPr algn="just">
              <a:buFont typeface="Wingdings" pitchFamily="2" charset="2"/>
              <a:buChar char="ü"/>
            </a:pPr>
            <a:r>
              <a:rPr lang="en-US" sz="2400" dirty="0" smtClean="0"/>
              <a:t>  Rectification occurs because of the emitter-base junction.</a:t>
            </a:r>
          </a:p>
          <a:p>
            <a:pPr algn="just">
              <a:buFont typeface="Wingdings" pitchFamily="2" charset="2"/>
              <a:buChar char="ü"/>
            </a:pPr>
            <a:r>
              <a:rPr lang="en-US" sz="2400" dirty="0" smtClean="0"/>
              <a:t> This causes larger half-sine pulses of current in the tuned circuit. </a:t>
            </a:r>
          </a:p>
          <a:p>
            <a:pPr algn="just">
              <a:buFont typeface="Wingdings" pitchFamily="2" charset="2"/>
              <a:buChar char="ü"/>
            </a:pPr>
            <a:r>
              <a:rPr lang="en-US" sz="2400" dirty="0" smtClean="0"/>
              <a:t> The tuned circuit oscillates (rings) to generate the missing half-cycle. </a:t>
            </a:r>
          </a:p>
          <a:p>
            <a:pPr algn="just">
              <a:buFont typeface="Wingdings" pitchFamily="2" charset="2"/>
              <a:buChar char="ü"/>
            </a:pPr>
            <a:r>
              <a:rPr lang="en-US" sz="2400" dirty="0" smtClean="0"/>
              <a:t>The output is a classic AM wave.</a:t>
            </a:r>
            <a:endParaRPr 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28670"/>
          </a:xfrm>
        </p:spPr>
        <p:txBody>
          <a:bodyPr>
            <a:noAutofit/>
          </a:bodyPr>
          <a:lstStyle/>
          <a:p>
            <a:r>
              <a:rPr lang="en-US" sz="3200" dirty="0" smtClean="0"/>
              <a:t>Advantages and Disadvantages of Amplitude Modulation</a:t>
            </a:r>
            <a:endParaRPr lang="en-US" sz="3200" dirty="0"/>
          </a:p>
        </p:txBody>
      </p:sp>
      <p:graphicFrame>
        <p:nvGraphicFramePr>
          <p:cNvPr id="4" name="Content Placeholder 3"/>
          <p:cNvGraphicFramePr>
            <a:graphicFrameLocks noGrp="1"/>
          </p:cNvGraphicFramePr>
          <p:nvPr>
            <p:ph idx="1"/>
          </p:nvPr>
        </p:nvGraphicFramePr>
        <p:xfrm>
          <a:off x="214282" y="1785926"/>
          <a:ext cx="8786874" cy="3000396"/>
        </p:xfrm>
        <a:graphic>
          <a:graphicData uri="http://schemas.openxmlformats.org/drawingml/2006/table">
            <a:tbl>
              <a:tblPr/>
              <a:tblGrid>
                <a:gridCol w="4353856"/>
                <a:gridCol w="4433018"/>
              </a:tblGrid>
              <a:tr h="493736">
                <a:tc>
                  <a:txBody>
                    <a:bodyPr/>
                    <a:lstStyle/>
                    <a:p>
                      <a:pPr algn="ctr" fontAlgn="t"/>
                      <a:r>
                        <a:rPr lang="en-US" b="1" dirty="0"/>
                        <a:t>Advantages</a:t>
                      </a:r>
                      <a:endParaRPr lang="en-US" dirty="0"/>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fontAlgn="t"/>
                      <a:r>
                        <a:rPr lang="en-US" b="1" dirty="0"/>
                        <a:t>Disadvantages</a:t>
                      </a:r>
                      <a:endParaRPr lang="en-US" dirty="0"/>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r>
              <a:tr h="835553">
                <a:tc>
                  <a:txBody>
                    <a:bodyPr/>
                    <a:lstStyle/>
                    <a:p>
                      <a:pPr fontAlgn="t"/>
                      <a:r>
                        <a:rPr lang="en-US" b="0" dirty="0"/>
                        <a:t>Amplitude Modulation is easier to implement.</a:t>
                      </a:r>
                      <a:endParaRPr lang="en-US" dirty="0"/>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fontAlgn="t"/>
                      <a:r>
                        <a:rPr lang="en-US" b="0"/>
                        <a:t>When it comes to power usage it is not efficient.</a:t>
                      </a:r>
                      <a:endParaRPr lang="en-US"/>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1177371">
                <a:tc>
                  <a:txBody>
                    <a:bodyPr/>
                    <a:lstStyle/>
                    <a:p>
                      <a:pPr fontAlgn="t"/>
                      <a:r>
                        <a:rPr lang="en-US" b="0" dirty="0"/>
                        <a:t>Demodulation can be done using few components and a circuit.</a:t>
                      </a:r>
                      <a:endParaRPr lang="en-US" dirty="0"/>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fontAlgn="t"/>
                      <a:r>
                        <a:rPr lang="en-US" b="0" dirty="0"/>
                        <a:t>It requires a very high bandwidth that is equivalent to that of the highest audio frequency.</a:t>
                      </a:r>
                      <a:endParaRPr lang="en-US" dirty="0"/>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493736">
                <a:tc>
                  <a:txBody>
                    <a:bodyPr/>
                    <a:lstStyle/>
                    <a:p>
                      <a:pPr fontAlgn="t"/>
                      <a:r>
                        <a:rPr lang="en-US" b="0"/>
                        <a:t>The receiver used for AM is very cheap.</a:t>
                      </a:r>
                      <a:endParaRPr lang="en-US"/>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fontAlgn="t"/>
                      <a:r>
                        <a:rPr lang="en-US" b="0" dirty="0"/>
                        <a:t>Noise interference is highly noticeable. </a:t>
                      </a:r>
                      <a:endParaRPr lang="en-US" dirty="0"/>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7232"/>
            <a:ext cx="9144000" cy="3139321"/>
          </a:xfrm>
          <a:prstGeom prst="rect">
            <a:avLst/>
          </a:prstGeom>
        </p:spPr>
        <p:txBody>
          <a:bodyPr wrap="square">
            <a:spAutoFit/>
          </a:bodyPr>
          <a:lstStyle/>
          <a:p>
            <a:r>
              <a:rPr lang="en-US" b="1" dirty="0"/>
              <a:t>TEXT BOOK:</a:t>
            </a:r>
          </a:p>
          <a:p>
            <a:r>
              <a:rPr lang="en-US" dirty="0"/>
              <a:t>1. Wayne </a:t>
            </a:r>
            <a:r>
              <a:rPr lang="en-US" dirty="0" err="1"/>
              <a:t>Tomasi</a:t>
            </a:r>
            <a:r>
              <a:rPr lang="en-US" dirty="0"/>
              <a:t>, “Electronic Communications Systems: Fundamentals through Advanced”, 5th Edition, Pearson Education,</a:t>
            </a:r>
          </a:p>
          <a:p>
            <a:r>
              <a:rPr lang="en-US" dirty="0"/>
              <a:t>2008.</a:t>
            </a:r>
          </a:p>
          <a:p>
            <a:r>
              <a:rPr lang="en-US" b="1" dirty="0"/>
              <a:t>REFERENCES:</a:t>
            </a:r>
          </a:p>
          <a:p>
            <a:r>
              <a:rPr lang="en-US" dirty="0"/>
              <a:t>1. Michael </a:t>
            </a:r>
            <a:r>
              <a:rPr lang="en-US" dirty="0" err="1"/>
              <a:t>Moher</a:t>
            </a:r>
            <a:r>
              <a:rPr lang="en-US" dirty="0"/>
              <a:t> and Simon </a:t>
            </a:r>
            <a:r>
              <a:rPr lang="en-US" dirty="0" err="1"/>
              <a:t>Haykin</a:t>
            </a:r>
            <a:r>
              <a:rPr lang="en-US" dirty="0"/>
              <a:t>, “Communication System”, 5th Edition, Wiley India Pvt. Ltd., New Delhi, 2011.</a:t>
            </a:r>
          </a:p>
          <a:p>
            <a:r>
              <a:rPr lang="en-US" dirty="0"/>
              <a:t>2. </a:t>
            </a:r>
            <a:r>
              <a:rPr lang="en-US" dirty="0" err="1"/>
              <a:t>Frenzel</a:t>
            </a:r>
            <a:r>
              <a:rPr lang="en-US" dirty="0"/>
              <a:t> and Louis E., “Principles of Electronic Communication Systems”, 3rd Edition, Tata McGraw Hill Publishing Company,</a:t>
            </a:r>
          </a:p>
          <a:p>
            <a:r>
              <a:rPr lang="en-US" dirty="0"/>
              <a:t>New Delhi, 2008.</a:t>
            </a:r>
          </a:p>
          <a:p>
            <a:r>
              <a:rPr lang="en-US" dirty="0"/>
              <a:t>3. </a:t>
            </a:r>
            <a:r>
              <a:rPr lang="en-US" dirty="0" err="1"/>
              <a:t>Anokh</a:t>
            </a:r>
            <a:r>
              <a:rPr lang="en-US" dirty="0"/>
              <a:t> Singh, “Principles of Communication </a:t>
            </a:r>
            <a:r>
              <a:rPr lang="en-US" dirty="0" err="1"/>
              <a:t>Engineering”,S</a:t>
            </a:r>
            <a:r>
              <a:rPr lang="en-US" dirty="0"/>
              <a:t>. </a:t>
            </a:r>
            <a:r>
              <a:rPr lang="en-US" dirty="0" err="1"/>
              <a:t>Chand</a:t>
            </a:r>
            <a:r>
              <a:rPr lang="en-US" dirty="0"/>
              <a:t> &amp; Co., New Delhi, 2006.</a:t>
            </a:r>
          </a:p>
        </p:txBody>
      </p:sp>
      <p:sp>
        <p:nvSpPr>
          <p:cNvPr id="5" name="Title 6"/>
          <p:cNvSpPr>
            <a:spLocks noGrp="1"/>
          </p:cNvSpPr>
          <p:nvPr>
            <p:ph type="title"/>
          </p:nvPr>
        </p:nvSpPr>
        <p:spPr>
          <a:xfrm>
            <a:off x="0" y="0"/>
            <a:ext cx="9144000" cy="785794"/>
          </a:xfrm>
        </p:spPr>
        <p:style>
          <a:lnRef idx="0">
            <a:schemeClr val="accent6"/>
          </a:lnRef>
          <a:fillRef idx="3">
            <a:schemeClr val="accent6"/>
          </a:fillRef>
          <a:effectRef idx="3">
            <a:schemeClr val="accent6"/>
          </a:effectRef>
          <a:fontRef idx="minor">
            <a:schemeClr val="lt1"/>
          </a:fontRef>
        </p:style>
        <p:txBody>
          <a:bodyPr>
            <a:normAutofit/>
          </a:bodyPr>
          <a:lstStyle/>
          <a:p>
            <a:r>
              <a:rPr lang="en-US" sz="2400" b="1" dirty="0" smtClean="0">
                <a:solidFill>
                  <a:srgbClr val="C00000"/>
                </a:solidFill>
              </a:rPr>
              <a:t>20ITT41  &amp; PRINCIPLES OF COMMUNICATION</a:t>
            </a:r>
            <a:endParaRPr lang="en-US" sz="2400" dirty="0"/>
          </a:p>
        </p:txBody>
      </p:sp>
      <p:sp>
        <p:nvSpPr>
          <p:cNvPr id="6" name="Rectangle 5"/>
          <p:cNvSpPr/>
          <p:nvPr/>
        </p:nvSpPr>
        <p:spPr>
          <a:xfrm>
            <a:off x="214282" y="4071942"/>
            <a:ext cx="8929718" cy="2308324"/>
          </a:xfrm>
          <a:prstGeom prst="rect">
            <a:avLst/>
          </a:prstGeom>
        </p:spPr>
        <p:txBody>
          <a:bodyPr wrap="square">
            <a:spAutoFit/>
          </a:bodyPr>
          <a:lstStyle/>
          <a:p>
            <a:r>
              <a:rPr lang="en-US" b="1" dirty="0"/>
              <a:t>COURSE OUTCOMES:</a:t>
            </a:r>
          </a:p>
          <a:p>
            <a:r>
              <a:rPr lang="en-US" dirty="0"/>
              <a:t>On completion of the course, the students will be able to</a:t>
            </a:r>
          </a:p>
          <a:p>
            <a:r>
              <a:rPr lang="fr-FR" dirty="0" smtClean="0"/>
              <a:t>CO1 illustrâtes </a:t>
            </a:r>
            <a:r>
              <a:rPr lang="fr-FR" dirty="0"/>
              <a:t>amplitude modulation techniques </a:t>
            </a:r>
            <a:r>
              <a:rPr lang="fr-FR" dirty="0" smtClean="0"/>
              <a:t>                                                      Applying </a:t>
            </a:r>
            <a:r>
              <a:rPr lang="fr-FR" dirty="0"/>
              <a:t>(K3)</a:t>
            </a:r>
          </a:p>
          <a:p>
            <a:r>
              <a:rPr lang="en-US" dirty="0"/>
              <a:t>CO2 use the different angle modulation </a:t>
            </a:r>
            <a:r>
              <a:rPr lang="en-US" dirty="0" smtClean="0"/>
              <a:t>schemes                                                       </a:t>
            </a:r>
            <a:r>
              <a:rPr lang="en-US" dirty="0"/>
              <a:t>Applying (K3)</a:t>
            </a:r>
          </a:p>
          <a:p>
            <a:r>
              <a:rPr lang="en-US" dirty="0"/>
              <a:t>CO3 apply the concepts of digital modulation </a:t>
            </a:r>
            <a:r>
              <a:rPr lang="en-US" dirty="0" smtClean="0"/>
              <a:t>techniques                                          </a:t>
            </a:r>
            <a:r>
              <a:rPr lang="en-US" dirty="0"/>
              <a:t>Applying (K3)</a:t>
            </a:r>
          </a:p>
          <a:p>
            <a:r>
              <a:rPr lang="en-US" dirty="0"/>
              <a:t>CO4 detect and correct the errors introduced in the channel using error control coding schemes </a:t>
            </a:r>
            <a:r>
              <a:rPr lang="en-US" dirty="0" smtClean="0"/>
              <a:t>                                                                                                                              Applying </a:t>
            </a:r>
            <a:r>
              <a:rPr lang="en-US" dirty="0"/>
              <a:t>(K3)</a:t>
            </a:r>
          </a:p>
          <a:p>
            <a:r>
              <a:rPr lang="en-US" dirty="0"/>
              <a:t>CO5 illustrate the spread spectrum techniques for modern </a:t>
            </a:r>
            <a:r>
              <a:rPr lang="en-US" dirty="0" smtClean="0"/>
              <a:t>communication           </a:t>
            </a:r>
            <a:r>
              <a:rPr lang="en-US" dirty="0"/>
              <a:t>Applying (K3)</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Amplitude Modulation</a:t>
            </a:r>
            <a:br>
              <a:rPr lang="en-US" dirty="0" smtClean="0"/>
            </a:br>
            <a:endParaRPr lang="en-US" dirty="0"/>
          </a:p>
        </p:txBody>
      </p:sp>
      <p:sp>
        <p:nvSpPr>
          <p:cNvPr id="3" name="Content Placeholder 2"/>
          <p:cNvSpPr>
            <a:spLocks noGrp="1"/>
          </p:cNvSpPr>
          <p:nvPr>
            <p:ph idx="1"/>
          </p:nvPr>
        </p:nvSpPr>
        <p:spPr>
          <a:xfrm>
            <a:off x="0" y="928670"/>
            <a:ext cx="8929718" cy="5643602"/>
          </a:xfrm>
        </p:spPr>
        <p:txBody>
          <a:bodyPr>
            <a:normAutofit fontScale="77500" lnSpcReduction="20000"/>
          </a:bodyPr>
          <a:lstStyle/>
          <a:p>
            <a:pPr algn="just"/>
            <a:r>
              <a:rPr lang="en-US" b="1" i="1" dirty="0" smtClean="0"/>
              <a:t>Broadcast Transmissions: </a:t>
            </a:r>
            <a:r>
              <a:rPr lang="en-US" dirty="0" smtClean="0"/>
              <a:t>AM is used in broadcasting transmission over the short, medium and long wavebands. Since AM is easy to demodulate, radio receivers for amplitude modulation are therefore easier and cheaper to manufacture.</a:t>
            </a:r>
          </a:p>
          <a:p>
            <a:pPr algn="just"/>
            <a:r>
              <a:rPr lang="en-US" b="1" i="1" dirty="0" smtClean="0"/>
              <a:t>Air-band radio:</a:t>
            </a:r>
            <a:r>
              <a:rPr lang="en-US" dirty="0" smtClean="0"/>
              <a:t> AM is used in the VHF transmissions for many airborne applications such as ground-to-air radio communications or two-way radio links for ground staff personnel.</a:t>
            </a:r>
          </a:p>
          <a:p>
            <a:pPr algn="just"/>
            <a:r>
              <a:rPr lang="en-US" b="1" i="1" dirty="0" smtClean="0"/>
              <a:t>Single sideband: </a:t>
            </a:r>
            <a:r>
              <a:rPr lang="en-US" dirty="0" smtClean="0"/>
              <a:t>Amplitude modulation in this form is used for HF radio links or point-to-point HF links. AM uses a lower bandwidth and provides more effective use of the transmitted power.</a:t>
            </a:r>
          </a:p>
          <a:p>
            <a:pPr algn="just"/>
            <a:r>
              <a:rPr lang="en-US" b="1" i="1" dirty="0" err="1" smtClean="0"/>
              <a:t>Quadrature</a:t>
            </a:r>
            <a:r>
              <a:rPr lang="en-US" b="1" i="1" dirty="0" smtClean="0"/>
              <a:t> amplitude modulation: </a:t>
            </a:r>
            <a:r>
              <a:rPr lang="en-US" dirty="0" smtClean="0"/>
              <a:t>AM is used extensively in transmitting data in several ways, including short-range wireless links such as Wi-Fi to cellular telecommunications and others.</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71480"/>
          </a:xfrm>
          <a:solidFill>
            <a:srgbClr val="FFC000"/>
          </a:solidFill>
        </p:spPr>
        <p:txBody>
          <a:bodyPr>
            <a:normAutofit fontScale="90000"/>
          </a:bodyPr>
          <a:lstStyle/>
          <a:p>
            <a:r>
              <a:rPr lang="en-US" b="1" dirty="0" smtClean="0"/>
              <a:t>High-Level  AM Transmitters         </a:t>
            </a:r>
            <a:endParaRPr lang="en-US" dirty="0"/>
          </a:p>
        </p:txBody>
      </p:sp>
      <p:pic>
        <p:nvPicPr>
          <p:cNvPr id="29698" name="Picture 2" descr="http://4.bp.blogspot.com/-ceHneYXDvPk/VSkxumU306I/AAAAAAAAARo/-SMP4Ty69fs/s1600/1.png"/>
          <p:cNvPicPr>
            <a:picLocks noChangeAspect="1" noChangeArrowheads="1"/>
          </p:cNvPicPr>
          <p:nvPr/>
        </p:nvPicPr>
        <p:blipFill>
          <a:blip r:embed="rId2"/>
          <a:srcRect/>
          <a:stretch>
            <a:fillRect/>
          </a:stretch>
        </p:blipFill>
        <p:spPr bwMode="auto">
          <a:xfrm>
            <a:off x="571472" y="1357298"/>
            <a:ext cx="7572428" cy="381129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71480"/>
          </a:xfrm>
          <a:solidFill>
            <a:srgbClr val="FFC000"/>
          </a:solidFill>
        </p:spPr>
        <p:txBody>
          <a:bodyPr>
            <a:normAutofit fontScale="90000"/>
          </a:bodyPr>
          <a:lstStyle/>
          <a:p>
            <a:r>
              <a:rPr lang="en-US" b="1" dirty="0" smtClean="0"/>
              <a:t>LOW-Level  AM Transmitters         </a:t>
            </a:r>
            <a:endParaRPr lang="en-US" dirty="0"/>
          </a:p>
        </p:txBody>
      </p:sp>
      <p:pic>
        <p:nvPicPr>
          <p:cNvPr id="30722" name="Picture 2" descr="http://2.bp.blogspot.com/-xzsPrXSHqTE/VSkx4J16-eI/AAAAAAAAARw/DaQJDMvgf2Q/s1600/2.png"/>
          <p:cNvPicPr>
            <a:picLocks noChangeAspect="1" noChangeArrowheads="1"/>
          </p:cNvPicPr>
          <p:nvPr/>
        </p:nvPicPr>
        <p:blipFill>
          <a:blip r:embed="rId2"/>
          <a:srcRect/>
          <a:stretch>
            <a:fillRect/>
          </a:stretch>
        </p:blipFill>
        <p:spPr bwMode="auto">
          <a:xfrm>
            <a:off x="142844" y="1785925"/>
            <a:ext cx="8501122" cy="3240529"/>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71480"/>
          </a:xfrm>
        </p:spPr>
        <p:txBody>
          <a:bodyPr>
            <a:normAutofit fontScale="90000"/>
          </a:bodyPr>
          <a:lstStyle/>
          <a:p>
            <a:r>
              <a:rPr lang="en-US" dirty="0" smtClean="0"/>
              <a:t>AM Receiver</a:t>
            </a:r>
            <a:endParaRPr lang="en-US" dirty="0"/>
          </a:p>
        </p:txBody>
      </p:sp>
      <p:sp>
        <p:nvSpPr>
          <p:cNvPr id="5" name="Rectangle 4"/>
          <p:cNvSpPr/>
          <p:nvPr/>
        </p:nvSpPr>
        <p:spPr>
          <a:xfrm>
            <a:off x="214282" y="857232"/>
            <a:ext cx="8715404" cy="369332"/>
          </a:xfrm>
          <a:prstGeom prst="rect">
            <a:avLst/>
          </a:prstGeom>
        </p:spPr>
        <p:txBody>
          <a:bodyPr wrap="square">
            <a:spAutoFit/>
          </a:bodyPr>
          <a:lstStyle/>
          <a:p>
            <a:r>
              <a:rPr lang="en-US" b="1" dirty="0" smtClean="0"/>
              <a:t>Block diagram of a basic super heterodyne radio receiver</a:t>
            </a:r>
            <a:endParaRPr lang="en-US" dirty="0"/>
          </a:p>
        </p:txBody>
      </p:sp>
      <p:pic>
        <p:nvPicPr>
          <p:cNvPr id="31747" name="Picture 3"/>
          <p:cNvPicPr>
            <a:picLocks noChangeAspect="1" noChangeArrowheads="1"/>
          </p:cNvPicPr>
          <p:nvPr/>
        </p:nvPicPr>
        <p:blipFill>
          <a:blip r:embed="rId2"/>
          <a:srcRect/>
          <a:stretch>
            <a:fillRect/>
          </a:stretch>
        </p:blipFill>
        <p:spPr bwMode="auto">
          <a:xfrm>
            <a:off x="214282" y="1357298"/>
            <a:ext cx="8576263" cy="5143536"/>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00042"/>
          </a:xfrm>
        </p:spPr>
        <p:txBody>
          <a:bodyPr>
            <a:normAutofit fontScale="90000"/>
          </a:bodyPr>
          <a:lstStyle/>
          <a:p>
            <a:r>
              <a:rPr lang="en-US" dirty="0" smtClean="0"/>
              <a:t>References </a:t>
            </a:r>
            <a:endParaRPr lang="en-US" dirty="0"/>
          </a:p>
        </p:txBody>
      </p:sp>
      <p:sp>
        <p:nvSpPr>
          <p:cNvPr id="3" name="Content Placeholder 2"/>
          <p:cNvSpPr>
            <a:spLocks noGrp="1"/>
          </p:cNvSpPr>
          <p:nvPr>
            <p:ph idx="1"/>
          </p:nvPr>
        </p:nvSpPr>
        <p:spPr>
          <a:xfrm>
            <a:off x="285720" y="714356"/>
            <a:ext cx="8401080" cy="5411807"/>
          </a:xfrm>
        </p:spPr>
        <p:txBody>
          <a:bodyPr/>
          <a:lstStyle/>
          <a:p>
            <a:r>
              <a:rPr lang="en-US" dirty="0" smtClean="0"/>
              <a:t>BOOK:  Principles of Electronic Communication Systems (Louis E. </a:t>
            </a:r>
            <a:r>
              <a:rPr lang="en-US" dirty="0" err="1" smtClean="0"/>
              <a:t>Frenzel</a:t>
            </a:r>
            <a:r>
              <a:rPr lang="en-US" dirty="0" smtClean="0"/>
              <a:t> Jr.)</a:t>
            </a:r>
          </a:p>
          <a:p>
            <a:endParaRPr lang="en-US" dirty="0" smtClean="0"/>
          </a:p>
          <a:p>
            <a:endParaRPr lang="en-US" dirty="0" smtClean="0"/>
          </a:p>
          <a:p>
            <a:r>
              <a:rPr lang="en-US" dirty="0" smtClean="0"/>
              <a:t>https://byjus.com/jee/amplitude-modulation/</a:t>
            </a:r>
          </a:p>
          <a:p>
            <a:r>
              <a:rPr lang="en-US" dirty="0" smtClean="0">
                <a:hlinkClick r:id="rId2"/>
              </a:rPr>
              <a:t>https://www.physics-and-radio-electronics.com/blog/amplitude-modulation/</a:t>
            </a:r>
            <a:r>
              <a:rPr lang="en-US" dirty="0" smtClean="0"/>
              <a:t> </a:t>
            </a:r>
          </a:p>
          <a:p>
            <a:r>
              <a:rPr lang="en-US" dirty="0" smtClean="0">
                <a:hlinkClick r:id="rId3"/>
              </a:rPr>
              <a:t>http://cpassignments.blogspot.com/2015/04/block-diagram-of-am-transmitter-and.html</a:t>
            </a:r>
            <a:r>
              <a:rPr lang="en-US" dirty="0" smtClean="0"/>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00042"/>
          </a:xfrm>
        </p:spPr>
        <p:txBody>
          <a:bodyPr>
            <a:normAutofit fontScale="90000"/>
          </a:bodyPr>
          <a:lstStyle/>
          <a:p>
            <a:r>
              <a:rPr lang="en-US" dirty="0" smtClean="0"/>
              <a:t>Signal Representation</a:t>
            </a:r>
            <a:endParaRPr lang="en-US" dirty="0"/>
          </a:p>
        </p:txBody>
      </p:sp>
      <p:sp>
        <p:nvSpPr>
          <p:cNvPr id="3" name="Content Placeholder 2"/>
          <p:cNvSpPr>
            <a:spLocks noGrp="1"/>
          </p:cNvSpPr>
          <p:nvPr>
            <p:ph idx="1"/>
          </p:nvPr>
        </p:nvSpPr>
        <p:spPr>
          <a:xfrm>
            <a:off x="214282" y="642918"/>
            <a:ext cx="8786874" cy="785818"/>
          </a:xfrm>
        </p:spPr>
        <p:txBody>
          <a:bodyPr>
            <a:normAutofit fontScale="85000" lnSpcReduction="20000"/>
          </a:bodyPr>
          <a:lstStyle/>
          <a:p>
            <a:r>
              <a:rPr lang="en-US" dirty="0"/>
              <a:t>The basic alternating waveform for all complex </a:t>
            </a:r>
            <a:r>
              <a:rPr lang="en-US" dirty="0" smtClean="0"/>
              <a:t>waveforms </a:t>
            </a:r>
            <a:r>
              <a:rPr lang="en-US" dirty="0"/>
              <a:t>is the sine </a:t>
            </a:r>
            <a:r>
              <a:rPr lang="en-US" dirty="0" smtClean="0"/>
              <a:t>wave</a:t>
            </a:r>
          </a:p>
          <a:p>
            <a:endParaRPr lang="en-US" dirty="0"/>
          </a:p>
        </p:txBody>
      </p:sp>
      <p:pic>
        <p:nvPicPr>
          <p:cNvPr id="3074" name="Picture 2"/>
          <p:cNvPicPr>
            <a:picLocks noChangeAspect="1" noChangeArrowheads="1"/>
          </p:cNvPicPr>
          <p:nvPr/>
        </p:nvPicPr>
        <p:blipFill>
          <a:blip r:embed="rId2"/>
          <a:srcRect/>
          <a:stretch>
            <a:fillRect/>
          </a:stretch>
        </p:blipFill>
        <p:spPr bwMode="auto">
          <a:xfrm>
            <a:off x="1571604" y="1357298"/>
            <a:ext cx="6000791" cy="1726799"/>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t="3915"/>
          <a:stretch>
            <a:fillRect/>
          </a:stretch>
        </p:blipFill>
        <p:spPr bwMode="auto">
          <a:xfrm>
            <a:off x="1428728" y="3143248"/>
            <a:ext cx="5357850" cy="350703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00042"/>
          </a:xfrm>
        </p:spPr>
        <p:txBody>
          <a:bodyPr>
            <a:normAutofit fontScale="90000"/>
          </a:bodyPr>
          <a:lstStyle/>
          <a:p>
            <a:r>
              <a:rPr lang="en-US" dirty="0" smtClean="0"/>
              <a:t>Signal Representation</a:t>
            </a:r>
            <a:endParaRPr lang="en-US" dirty="0"/>
          </a:p>
        </p:txBody>
      </p:sp>
      <p:pic>
        <p:nvPicPr>
          <p:cNvPr id="3074" name="Picture 2"/>
          <p:cNvPicPr>
            <a:picLocks noChangeAspect="1" noChangeArrowheads="1"/>
          </p:cNvPicPr>
          <p:nvPr/>
        </p:nvPicPr>
        <p:blipFill>
          <a:blip r:embed="rId2"/>
          <a:srcRect r="60034" b="79315"/>
          <a:stretch>
            <a:fillRect/>
          </a:stretch>
        </p:blipFill>
        <p:spPr bwMode="auto">
          <a:xfrm>
            <a:off x="1714480" y="714356"/>
            <a:ext cx="3357586" cy="500066"/>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t="33375"/>
          <a:stretch>
            <a:fillRect/>
          </a:stretch>
        </p:blipFill>
        <p:spPr bwMode="auto">
          <a:xfrm>
            <a:off x="4894242" y="4500570"/>
            <a:ext cx="4249758" cy="1928826"/>
          </a:xfrm>
          <a:prstGeom prst="rect">
            <a:avLst/>
          </a:prstGeom>
          <a:noFill/>
          <a:ln w="9525">
            <a:noFill/>
            <a:miter lim="800000"/>
            <a:headEnd/>
            <a:tailEnd/>
          </a:ln>
          <a:effectLst/>
        </p:spPr>
      </p:pic>
      <p:sp>
        <p:nvSpPr>
          <p:cNvPr id="6" name="Rectangle 5"/>
          <p:cNvSpPr/>
          <p:nvPr/>
        </p:nvSpPr>
        <p:spPr>
          <a:xfrm>
            <a:off x="0" y="1285860"/>
            <a:ext cx="9286876" cy="646331"/>
          </a:xfrm>
          <a:prstGeom prst="rect">
            <a:avLst/>
          </a:prstGeom>
        </p:spPr>
        <p:txBody>
          <a:bodyPr wrap="square">
            <a:spAutoFit/>
          </a:bodyPr>
          <a:lstStyle/>
          <a:p>
            <a:pPr algn="just"/>
            <a:r>
              <a:rPr lang="en-US" b="1" dirty="0" smtClean="0"/>
              <a:t>Amplitude :</a:t>
            </a:r>
            <a:r>
              <a:rPr lang="en-US" dirty="0"/>
              <a:t>The maximum value, above or below the reference line, is called the </a:t>
            </a:r>
            <a:r>
              <a:rPr lang="en-US" dirty="0" smtClean="0"/>
              <a:t>peak amplitude</a:t>
            </a:r>
            <a:r>
              <a:rPr lang="en-US" dirty="0"/>
              <a:t>. The value at any given point along the reference line is called the instantaneous amplitude</a:t>
            </a:r>
          </a:p>
        </p:txBody>
      </p:sp>
      <p:sp>
        <p:nvSpPr>
          <p:cNvPr id="7" name="Rectangle 6"/>
          <p:cNvSpPr/>
          <p:nvPr/>
        </p:nvSpPr>
        <p:spPr>
          <a:xfrm>
            <a:off x="0" y="2000240"/>
            <a:ext cx="9144000" cy="923330"/>
          </a:xfrm>
          <a:prstGeom prst="rect">
            <a:avLst/>
          </a:prstGeom>
        </p:spPr>
        <p:txBody>
          <a:bodyPr wrap="square">
            <a:spAutoFit/>
          </a:bodyPr>
          <a:lstStyle/>
          <a:p>
            <a:r>
              <a:rPr lang="en-US" b="1" dirty="0" smtClean="0"/>
              <a:t>Phase: </a:t>
            </a:r>
            <a:r>
              <a:rPr lang="en-US" dirty="0" smtClean="0"/>
              <a:t> </a:t>
            </a:r>
            <a:r>
              <a:rPr lang="en-US" b="1" dirty="0" smtClean="0"/>
              <a:t>Phase </a:t>
            </a:r>
            <a:r>
              <a:rPr lang="en-US" dirty="0" smtClean="0"/>
              <a:t>or </a:t>
            </a:r>
            <a:r>
              <a:rPr lang="en-US" dirty="0"/>
              <a:t>phase angle indicates how much of a cycle has been completed at any given instant. </a:t>
            </a:r>
            <a:r>
              <a:rPr lang="en-US" dirty="0" smtClean="0"/>
              <a:t>This merely </a:t>
            </a:r>
            <a:r>
              <a:rPr lang="en-US" dirty="0"/>
              <a:t>describes the angle that exists between the starting point of the vector and its position at </a:t>
            </a:r>
            <a:r>
              <a:rPr lang="en-US" dirty="0" smtClean="0"/>
              <a:t>that instant</a:t>
            </a:r>
            <a:r>
              <a:rPr lang="en-US" dirty="0"/>
              <a:t>.</a:t>
            </a:r>
          </a:p>
        </p:txBody>
      </p:sp>
      <p:sp>
        <p:nvSpPr>
          <p:cNvPr id="8" name="Rectangle 7"/>
          <p:cNvSpPr/>
          <p:nvPr/>
        </p:nvSpPr>
        <p:spPr>
          <a:xfrm>
            <a:off x="0" y="2928934"/>
            <a:ext cx="9144000" cy="1200329"/>
          </a:xfrm>
          <a:prstGeom prst="rect">
            <a:avLst/>
          </a:prstGeom>
        </p:spPr>
        <p:txBody>
          <a:bodyPr wrap="square">
            <a:spAutoFit/>
          </a:bodyPr>
          <a:lstStyle/>
          <a:p>
            <a:pPr algn="just"/>
            <a:r>
              <a:rPr lang="en-US" b="1" dirty="0" smtClean="0"/>
              <a:t>Frequency : </a:t>
            </a:r>
            <a:r>
              <a:rPr lang="en-US" dirty="0" smtClean="0"/>
              <a:t>The </a:t>
            </a:r>
            <a:r>
              <a:rPr lang="en-US" dirty="0"/>
              <a:t>rate at which the vector rotates determines the frequency of the sine wave that is generated; </a:t>
            </a:r>
            <a:r>
              <a:rPr lang="en-US" dirty="0" smtClean="0"/>
              <a:t>that is</a:t>
            </a:r>
            <a:r>
              <a:rPr lang="en-US" dirty="0"/>
              <a:t>, the faster the vector rotates, the more cycles completed in a given time period. The basic time </a:t>
            </a:r>
            <a:r>
              <a:rPr lang="en-US" dirty="0" smtClean="0"/>
              <a:t>period used </a:t>
            </a:r>
            <a:r>
              <a:rPr lang="en-US" dirty="0"/>
              <a:t>is 1 second. If a vector completes one revolution per 1 second, the resultant sine wave has </a:t>
            </a:r>
            <a:r>
              <a:rPr lang="en-US" dirty="0" smtClean="0"/>
              <a:t>a frequency </a:t>
            </a:r>
            <a:r>
              <a:rPr lang="en-US" dirty="0"/>
              <a:t>1 cycle per second (1 hertz).</a:t>
            </a:r>
          </a:p>
        </p:txBody>
      </p:sp>
      <p:sp>
        <p:nvSpPr>
          <p:cNvPr id="9" name="Rectangle 8"/>
          <p:cNvSpPr/>
          <p:nvPr/>
        </p:nvSpPr>
        <p:spPr>
          <a:xfrm>
            <a:off x="142844" y="4143380"/>
            <a:ext cx="4572000" cy="923330"/>
          </a:xfrm>
          <a:prstGeom prst="rect">
            <a:avLst/>
          </a:prstGeom>
        </p:spPr>
        <p:txBody>
          <a:bodyPr>
            <a:spAutoFit/>
          </a:bodyPr>
          <a:lstStyle/>
          <a:p>
            <a:pPr algn="just"/>
            <a:r>
              <a:rPr lang="en-US" b="1" dirty="0" smtClean="0"/>
              <a:t>Period: </a:t>
            </a:r>
            <a:r>
              <a:rPr lang="en-US" dirty="0" smtClean="0"/>
              <a:t>The </a:t>
            </a:r>
            <a:r>
              <a:rPr lang="en-US" dirty="0"/>
              <a:t>period </a:t>
            </a:r>
            <a:r>
              <a:rPr lang="en-US" dirty="0" smtClean="0"/>
              <a:t>of a </a:t>
            </a:r>
            <a:r>
              <a:rPr lang="en-US" dirty="0"/>
              <a:t>cycle is the elapsed time from the beginning of a cycle to its completion</a:t>
            </a:r>
          </a:p>
        </p:txBody>
      </p:sp>
      <p:pic>
        <p:nvPicPr>
          <p:cNvPr id="4098" name="Picture 2"/>
          <p:cNvPicPr>
            <a:picLocks noChangeAspect="1" noChangeArrowheads="1"/>
          </p:cNvPicPr>
          <p:nvPr/>
        </p:nvPicPr>
        <p:blipFill>
          <a:blip r:embed="rId4"/>
          <a:srcRect/>
          <a:stretch>
            <a:fillRect/>
          </a:stretch>
        </p:blipFill>
        <p:spPr bwMode="auto">
          <a:xfrm>
            <a:off x="1428728" y="4857760"/>
            <a:ext cx="2643206" cy="17994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00042"/>
          </a:xfrm>
        </p:spPr>
        <p:txBody>
          <a:bodyPr>
            <a:normAutofit fontScale="90000"/>
          </a:bodyPr>
          <a:lstStyle/>
          <a:p>
            <a:r>
              <a:rPr lang="en-US" dirty="0" smtClean="0"/>
              <a:t>Signal Representation</a:t>
            </a:r>
            <a:endParaRPr lang="en-US" dirty="0"/>
          </a:p>
        </p:txBody>
      </p:sp>
      <p:pic>
        <p:nvPicPr>
          <p:cNvPr id="3074" name="Picture 2"/>
          <p:cNvPicPr>
            <a:picLocks noChangeAspect="1" noChangeArrowheads="1"/>
          </p:cNvPicPr>
          <p:nvPr/>
        </p:nvPicPr>
        <p:blipFill>
          <a:blip r:embed="rId2"/>
          <a:srcRect r="60034" b="79315"/>
          <a:stretch>
            <a:fillRect/>
          </a:stretch>
        </p:blipFill>
        <p:spPr bwMode="auto">
          <a:xfrm>
            <a:off x="1714480" y="714356"/>
            <a:ext cx="3357586" cy="500066"/>
          </a:xfrm>
          <a:prstGeom prst="rect">
            <a:avLst/>
          </a:prstGeom>
          <a:noFill/>
          <a:ln w="9525">
            <a:noFill/>
            <a:miter lim="800000"/>
            <a:headEnd/>
            <a:tailEnd/>
          </a:ln>
          <a:effectLst/>
        </p:spPr>
      </p:pic>
      <p:sp>
        <p:nvSpPr>
          <p:cNvPr id="6" name="Rectangle 5"/>
          <p:cNvSpPr/>
          <p:nvPr/>
        </p:nvSpPr>
        <p:spPr>
          <a:xfrm>
            <a:off x="142844" y="1285860"/>
            <a:ext cx="8858312" cy="1477328"/>
          </a:xfrm>
          <a:prstGeom prst="rect">
            <a:avLst/>
          </a:prstGeom>
        </p:spPr>
        <p:txBody>
          <a:bodyPr wrap="square">
            <a:spAutoFit/>
          </a:bodyPr>
          <a:lstStyle/>
          <a:p>
            <a:pPr algn="just"/>
            <a:r>
              <a:rPr lang="en-US" b="1" dirty="0" smtClean="0"/>
              <a:t>Wavelength :  </a:t>
            </a:r>
            <a:r>
              <a:rPr lang="en-US" dirty="0" smtClean="0"/>
              <a:t>The </a:t>
            </a:r>
            <a:r>
              <a:rPr lang="en-US" dirty="0"/>
              <a:t>wavelength of a sine wave is determined by its physical length. During the period a wave is </a:t>
            </a:r>
            <a:r>
              <a:rPr lang="en-US" dirty="0" smtClean="0"/>
              <a:t>being generated</a:t>
            </a:r>
            <a:r>
              <a:rPr lang="en-US" dirty="0"/>
              <a:t>, its leading edge is moving away from the source at 300,000,000 meters per second. </a:t>
            </a:r>
            <a:r>
              <a:rPr lang="en-US" dirty="0" smtClean="0"/>
              <a:t>The physical </a:t>
            </a:r>
            <a:r>
              <a:rPr lang="en-US" dirty="0"/>
              <a:t>length of the sine wave is determined by the amount of time it takes to complete one full </a:t>
            </a:r>
            <a:r>
              <a:rPr lang="en-US" dirty="0" smtClean="0"/>
              <a:t>cycle. This </a:t>
            </a:r>
            <a:r>
              <a:rPr lang="en-US" dirty="0"/>
              <a:t>wavelength is an important factor in determining the size of equipments used to generate </a:t>
            </a:r>
            <a:r>
              <a:rPr lang="en-US" dirty="0" smtClean="0"/>
              <a:t>and transmit </a:t>
            </a:r>
            <a:r>
              <a:rPr lang="en-US" dirty="0"/>
              <a:t>radio frequencies.</a:t>
            </a:r>
          </a:p>
        </p:txBody>
      </p:sp>
      <p:pic>
        <p:nvPicPr>
          <p:cNvPr id="10" name="Picture 2" descr="What is Frequency? - Definition &amp; Types of Frequency - Circuit Globe"/>
          <p:cNvPicPr>
            <a:picLocks noChangeAspect="1" noChangeArrowheads="1"/>
          </p:cNvPicPr>
          <p:nvPr/>
        </p:nvPicPr>
        <p:blipFill>
          <a:blip r:embed="rId3"/>
          <a:srcRect b="6528"/>
          <a:stretch>
            <a:fillRect/>
          </a:stretch>
        </p:blipFill>
        <p:spPr bwMode="auto">
          <a:xfrm>
            <a:off x="142844" y="2928934"/>
            <a:ext cx="3968750" cy="2500330"/>
          </a:xfrm>
          <a:prstGeom prst="rect">
            <a:avLst/>
          </a:prstGeom>
          <a:noFill/>
        </p:spPr>
      </p:pic>
      <p:pic>
        <p:nvPicPr>
          <p:cNvPr id="11" name="Picture 4" descr="Wavelength - Wikipedia"/>
          <p:cNvPicPr>
            <a:picLocks noChangeAspect="1" noChangeArrowheads="1"/>
          </p:cNvPicPr>
          <p:nvPr/>
        </p:nvPicPr>
        <p:blipFill>
          <a:blip r:embed="rId4"/>
          <a:srcRect/>
          <a:stretch>
            <a:fillRect/>
          </a:stretch>
        </p:blipFill>
        <p:spPr bwMode="auto">
          <a:xfrm>
            <a:off x="4643438" y="2857496"/>
            <a:ext cx="3560477" cy="2486400"/>
          </a:xfrm>
          <a:prstGeom prst="rect">
            <a:avLst/>
          </a:prstGeom>
          <a:noFill/>
        </p:spPr>
      </p:pic>
      <p:pic>
        <p:nvPicPr>
          <p:cNvPr id="5122" name="Picture 2"/>
          <p:cNvPicPr>
            <a:picLocks noChangeAspect="1" noChangeArrowheads="1"/>
          </p:cNvPicPr>
          <p:nvPr/>
        </p:nvPicPr>
        <p:blipFill>
          <a:blip r:embed="rId5"/>
          <a:srcRect/>
          <a:stretch>
            <a:fillRect/>
          </a:stretch>
        </p:blipFill>
        <p:spPr bwMode="auto">
          <a:xfrm>
            <a:off x="4143372" y="5429264"/>
            <a:ext cx="4505325" cy="1190625"/>
          </a:xfrm>
          <a:prstGeom prst="rect">
            <a:avLst/>
          </a:prstGeom>
          <a:noFill/>
          <a:ln w="9525">
            <a:noFill/>
            <a:miter lim="800000"/>
            <a:headEnd/>
            <a:tailEnd/>
          </a:ln>
          <a:effectLst/>
        </p:spPr>
      </p:pic>
      <p:pic>
        <p:nvPicPr>
          <p:cNvPr id="5123" name="Picture 3"/>
          <p:cNvPicPr>
            <a:picLocks noChangeAspect="1" noChangeArrowheads="1"/>
          </p:cNvPicPr>
          <p:nvPr/>
        </p:nvPicPr>
        <p:blipFill>
          <a:blip r:embed="rId6"/>
          <a:srcRect/>
          <a:stretch>
            <a:fillRect/>
          </a:stretch>
        </p:blipFill>
        <p:spPr bwMode="auto">
          <a:xfrm>
            <a:off x="642910" y="5429264"/>
            <a:ext cx="2952750" cy="1209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42918"/>
          </a:xfrm>
        </p:spPr>
        <p:txBody>
          <a:bodyPr>
            <a:normAutofit fontScale="90000"/>
          </a:bodyPr>
          <a:lstStyle/>
          <a:p>
            <a:r>
              <a:rPr lang="en-US" dirty="0" smtClean="0"/>
              <a:t>Amplitude Modulation</a:t>
            </a:r>
            <a:endParaRPr lang="en-US" dirty="0"/>
          </a:p>
        </p:txBody>
      </p:sp>
      <p:sp>
        <p:nvSpPr>
          <p:cNvPr id="3" name="Content Placeholder 2"/>
          <p:cNvSpPr>
            <a:spLocks noGrp="1"/>
          </p:cNvSpPr>
          <p:nvPr>
            <p:ph idx="1"/>
          </p:nvPr>
        </p:nvSpPr>
        <p:spPr>
          <a:xfrm>
            <a:off x="142844" y="642918"/>
            <a:ext cx="9001156" cy="6215082"/>
          </a:xfrm>
        </p:spPr>
        <p:txBody>
          <a:bodyPr>
            <a:normAutofit fontScale="92500" lnSpcReduction="20000"/>
          </a:bodyPr>
          <a:lstStyle/>
          <a:p>
            <a:pPr algn="just"/>
            <a:r>
              <a:rPr lang="en-US" dirty="0"/>
              <a:t>In amplitude modulation, the amplitude of a </a:t>
            </a:r>
            <a:r>
              <a:rPr lang="en-US" i="1" dirty="0"/>
              <a:t>carrier signal is varied by the </a:t>
            </a:r>
            <a:r>
              <a:rPr lang="en-US" i="1" dirty="0" smtClean="0"/>
              <a:t>modulating voltage</a:t>
            </a:r>
            <a:r>
              <a:rPr lang="en-US" i="1" dirty="0"/>
              <a:t>, whose frequency is invariably lower than that of the- carrier. In practice, </a:t>
            </a:r>
            <a:r>
              <a:rPr lang="en-US" i="1" dirty="0" smtClean="0"/>
              <a:t>the </a:t>
            </a:r>
            <a:r>
              <a:rPr lang="en-US" dirty="0" smtClean="0"/>
              <a:t>carrier </a:t>
            </a:r>
            <a:r>
              <a:rPr lang="en-US" dirty="0"/>
              <a:t>may be </a:t>
            </a:r>
            <a:r>
              <a:rPr lang="en-US" dirty="0" smtClean="0"/>
              <a:t>high frequency </a:t>
            </a:r>
            <a:r>
              <a:rPr lang="en-US" dirty="0"/>
              <a:t>(HF) while. the modulation is audio. </a:t>
            </a:r>
            <a:endParaRPr lang="en-US" dirty="0" smtClean="0"/>
          </a:p>
          <a:p>
            <a:pPr algn="just"/>
            <a:r>
              <a:rPr lang="en-US" b="1" dirty="0" smtClean="0"/>
              <a:t>Formally</a:t>
            </a:r>
            <a:r>
              <a:rPr lang="en-US" b="1" dirty="0"/>
              <a:t>, </a:t>
            </a:r>
            <a:r>
              <a:rPr lang="en-US" b="1" i="1" dirty="0"/>
              <a:t>AM </a:t>
            </a:r>
            <a:r>
              <a:rPr lang="en-US" b="1" i="1" dirty="0" smtClean="0"/>
              <a:t>is </a:t>
            </a:r>
            <a:r>
              <a:rPr lang="en-US" b="1" dirty="0"/>
              <a:t>defined as a system of modulation in which the </a:t>
            </a:r>
            <a:r>
              <a:rPr lang="en-US" b="1" i="1" dirty="0"/>
              <a:t>amplitude of the carrier is </a:t>
            </a:r>
            <a:r>
              <a:rPr lang="en-US" b="1" i="1" dirty="0" smtClean="0"/>
              <a:t>made proportional </a:t>
            </a:r>
            <a:r>
              <a:rPr lang="en-US" b="1" i="1" dirty="0"/>
              <a:t>to the instantaneous amplitude of the modulating voltage.</a:t>
            </a:r>
            <a:endParaRPr lang="en-US" b="1" i="1" dirty="0" smtClean="0"/>
          </a:p>
          <a:p>
            <a:pPr algn="just"/>
            <a:r>
              <a:rPr lang="en-US" dirty="0" smtClean="0"/>
              <a:t>A carrier signal is modulated only in amplitude value</a:t>
            </a:r>
          </a:p>
          <a:p>
            <a:pPr algn="just">
              <a:lnSpc>
                <a:spcPct val="90000"/>
              </a:lnSpc>
            </a:pPr>
            <a:r>
              <a:rPr lang="en-US" dirty="0" smtClean="0"/>
              <a:t>The modulating signal is the envelope of the carrier</a:t>
            </a:r>
          </a:p>
          <a:p>
            <a:pPr algn="just"/>
            <a:r>
              <a:rPr lang="en-US" altLang="en-US" dirty="0" smtClean="0"/>
              <a:t>AM is a nonlinear process</a:t>
            </a:r>
          </a:p>
          <a:p>
            <a:pPr algn="just"/>
            <a:r>
              <a:rPr lang="en-US" altLang="en-US" dirty="0" smtClean="0"/>
              <a:t>Sum and difference frequencies are created that carry the information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42918"/>
          </a:xfrm>
        </p:spPr>
        <p:txBody>
          <a:bodyPr>
            <a:normAutofit fontScale="90000"/>
          </a:bodyPr>
          <a:lstStyle/>
          <a:p>
            <a:r>
              <a:rPr lang="en-US" dirty="0" smtClean="0"/>
              <a:t>Amplitude Modulation</a:t>
            </a:r>
            <a:endParaRPr lang="en-US" dirty="0"/>
          </a:p>
        </p:txBody>
      </p:sp>
      <p:pic>
        <p:nvPicPr>
          <p:cNvPr id="7170" name="Picture 2" descr="https://cdn1.byjus.com/wp-content/uploads/2020/11/Screenshot-2020-11-04-at-16.28.21.png"/>
          <p:cNvPicPr>
            <a:picLocks noChangeAspect="1" noChangeArrowheads="1"/>
          </p:cNvPicPr>
          <p:nvPr/>
        </p:nvPicPr>
        <p:blipFill>
          <a:blip r:embed="rId2"/>
          <a:srcRect t="4126"/>
          <a:stretch>
            <a:fillRect/>
          </a:stretch>
        </p:blipFill>
        <p:spPr bwMode="auto">
          <a:xfrm>
            <a:off x="1857356" y="785794"/>
            <a:ext cx="4343400" cy="5643578"/>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42918"/>
          </a:xfrm>
        </p:spPr>
        <p:txBody>
          <a:bodyPr>
            <a:normAutofit fontScale="90000"/>
          </a:bodyPr>
          <a:lstStyle/>
          <a:p>
            <a:r>
              <a:rPr lang="en-US" dirty="0" smtClean="0"/>
              <a:t>AM SIGNAL Representation  </a:t>
            </a:r>
            <a:endParaRPr lang="en-US" dirty="0"/>
          </a:p>
        </p:txBody>
      </p:sp>
      <p:sp>
        <p:nvSpPr>
          <p:cNvPr id="7" name="Rectangle 6"/>
          <p:cNvSpPr/>
          <p:nvPr/>
        </p:nvSpPr>
        <p:spPr>
          <a:xfrm>
            <a:off x="0" y="3143248"/>
            <a:ext cx="9001156" cy="954107"/>
          </a:xfrm>
          <a:prstGeom prst="rect">
            <a:avLst/>
          </a:prstGeom>
        </p:spPr>
        <p:txBody>
          <a:bodyPr wrap="square">
            <a:spAutoFit/>
          </a:bodyPr>
          <a:lstStyle/>
          <a:p>
            <a:pPr algn="just"/>
            <a:r>
              <a:rPr lang="en-US" sz="1400" dirty="0" smtClean="0"/>
              <a:t>Values for the carrier signal and the modulating signal can be used in a formula to express the complete modulated wave. First, keep in mind that the peak value of the carrier is the reference point for the modulating signal; the value of the modulating signal is added to or subtracted from the peak value of the carrier. The instantaneous value of either the top or the bottom voltage envelope 1 can be computed by using the equation</a:t>
            </a:r>
            <a:endParaRPr lang="en-US" sz="1400" dirty="0"/>
          </a:p>
        </p:txBody>
      </p:sp>
      <p:sp>
        <p:nvSpPr>
          <p:cNvPr id="8" name="Rectangle 7"/>
          <p:cNvSpPr/>
          <p:nvPr/>
        </p:nvSpPr>
        <p:spPr>
          <a:xfrm>
            <a:off x="214282" y="571481"/>
            <a:ext cx="8501122" cy="369332"/>
          </a:xfrm>
          <a:prstGeom prst="rect">
            <a:avLst/>
          </a:prstGeom>
        </p:spPr>
        <p:txBody>
          <a:bodyPr wrap="square">
            <a:spAutoFit/>
          </a:bodyPr>
          <a:lstStyle/>
          <a:p>
            <a:r>
              <a:rPr lang="en-US" dirty="0" smtClean="0"/>
              <a:t>The sine wave carrier with the simple expression</a:t>
            </a:r>
            <a:endParaRPr lang="en-US" dirty="0"/>
          </a:p>
        </p:txBody>
      </p:sp>
      <p:pic>
        <p:nvPicPr>
          <p:cNvPr id="43013" name="Picture 5"/>
          <p:cNvPicPr>
            <a:picLocks noChangeAspect="1" noChangeArrowheads="1"/>
          </p:cNvPicPr>
          <p:nvPr/>
        </p:nvPicPr>
        <p:blipFill>
          <a:blip r:embed="rId2"/>
          <a:srcRect/>
          <a:stretch>
            <a:fillRect/>
          </a:stretch>
        </p:blipFill>
        <p:spPr bwMode="auto">
          <a:xfrm>
            <a:off x="3286116" y="857232"/>
            <a:ext cx="1905000" cy="590550"/>
          </a:xfrm>
          <a:prstGeom prst="rect">
            <a:avLst/>
          </a:prstGeom>
          <a:noFill/>
          <a:ln w="9525">
            <a:noFill/>
            <a:miter lim="800000"/>
            <a:headEnd/>
            <a:tailEnd/>
          </a:ln>
          <a:effectLst/>
        </p:spPr>
      </p:pic>
      <p:sp>
        <p:nvSpPr>
          <p:cNvPr id="10" name="Rectangle 9"/>
          <p:cNvSpPr/>
          <p:nvPr/>
        </p:nvSpPr>
        <p:spPr>
          <a:xfrm>
            <a:off x="214282" y="1357299"/>
            <a:ext cx="7000924" cy="369332"/>
          </a:xfrm>
          <a:prstGeom prst="rect">
            <a:avLst/>
          </a:prstGeom>
        </p:spPr>
        <p:txBody>
          <a:bodyPr wrap="square">
            <a:spAutoFit/>
          </a:bodyPr>
          <a:lstStyle/>
          <a:p>
            <a:r>
              <a:rPr lang="en-US" dirty="0" smtClean="0"/>
              <a:t>A sine wave modulating signal can be expressed with a similar formula</a:t>
            </a:r>
            <a:endParaRPr lang="en-US" dirty="0"/>
          </a:p>
        </p:txBody>
      </p:sp>
      <p:pic>
        <p:nvPicPr>
          <p:cNvPr id="43014" name="Picture 6"/>
          <p:cNvPicPr>
            <a:picLocks noChangeAspect="1" noChangeArrowheads="1"/>
          </p:cNvPicPr>
          <p:nvPr/>
        </p:nvPicPr>
        <p:blipFill>
          <a:blip r:embed="rId3"/>
          <a:srcRect/>
          <a:stretch>
            <a:fillRect/>
          </a:stretch>
        </p:blipFill>
        <p:spPr bwMode="auto">
          <a:xfrm>
            <a:off x="3357554" y="1785926"/>
            <a:ext cx="1933575" cy="390525"/>
          </a:xfrm>
          <a:prstGeom prst="rect">
            <a:avLst/>
          </a:prstGeom>
          <a:noFill/>
          <a:ln w="9525">
            <a:noFill/>
            <a:miter lim="800000"/>
            <a:headEnd/>
            <a:tailEnd/>
          </a:ln>
          <a:effectLst/>
        </p:spPr>
      </p:pic>
      <p:sp>
        <p:nvSpPr>
          <p:cNvPr id="12" name="Rectangle 11"/>
          <p:cNvSpPr/>
          <p:nvPr/>
        </p:nvSpPr>
        <p:spPr>
          <a:xfrm>
            <a:off x="142844" y="2143116"/>
            <a:ext cx="8858312" cy="923330"/>
          </a:xfrm>
          <a:prstGeom prst="rect">
            <a:avLst/>
          </a:prstGeom>
        </p:spPr>
        <p:txBody>
          <a:bodyPr wrap="square">
            <a:spAutoFit/>
          </a:bodyPr>
          <a:lstStyle/>
          <a:p>
            <a:r>
              <a:rPr lang="en-US" dirty="0" smtClean="0"/>
              <a:t>where </a:t>
            </a:r>
            <a:r>
              <a:rPr lang="en-US" dirty="0" err="1" smtClean="0"/>
              <a:t>Ʋ</a:t>
            </a:r>
            <a:r>
              <a:rPr lang="en-US" i="1" dirty="0" err="1" smtClean="0"/>
              <a:t>m</a:t>
            </a:r>
            <a:r>
              <a:rPr lang="en-US" i="1" dirty="0" smtClean="0"/>
              <a:t> =instantaneous value of information signal</a:t>
            </a:r>
          </a:p>
          <a:p>
            <a:r>
              <a:rPr lang="en-US" i="1" dirty="0" smtClean="0"/>
              <a:t>           </a:t>
            </a:r>
            <a:r>
              <a:rPr lang="en-US" i="1" dirty="0" err="1" smtClean="0"/>
              <a:t>Vm</a:t>
            </a:r>
            <a:r>
              <a:rPr lang="en-US" i="1" dirty="0" smtClean="0"/>
              <a:t> = peak amplitude of information signal</a:t>
            </a:r>
          </a:p>
          <a:p>
            <a:r>
              <a:rPr lang="en-US" i="1" dirty="0" smtClean="0"/>
              <a:t>           fm = frequency of modulating signal</a:t>
            </a:r>
            <a:endParaRPr lang="en-US" dirty="0"/>
          </a:p>
        </p:txBody>
      </p:sp>
      <p:pic>
        <p:nvPicPr>
          <p:cNvPr id="44034" name="Picture 2"/>
          <p:cNvPicPr>
            <a:picLocks noChangeAspect="1" noChangeArrowheads="1"/>
          </p:cNvPicPr>
          <p:nvPr/>
        </p:nvPicPr>
        <p:blipFill>
          <a:blip r:embed="rId4">
            <a:duotone>
              <a:prstClr val="black"/>
              <a:schemeClr val="tx2">
                <a:tint val="45000"/>
                <a:satMod val="400000"/>
              </a:schemeClr>
            </a:duotone>
          </a:blip>
          <a:srcRect/>
          <a:stretch>
            <a:fillRect/>
          </a:stretch>
        </p:blipFill>
        <p:spPr bwMode="auto">
          <a:xfrm>
            <a:off x="571472" y="4071942"/>
            <a:ext cx="7314495" cy="26432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2634</TotalTime>
  <Words>2028</Words>
  <Application>Microsoft Office PowerPoint</Application>
  <PresentationFormat>On-screen Show (4:3)</PresentationFormat>
  <Paragraphs>159</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20ITT41  &amp; PRINCIPLES OF COMMUNICATION</vt:lpstr>
      <vt:lpstr>20ITT41  &amp; PRINCIPLES OF COMMUNICATION</vt:lpstr>
      <vt:lpstr>20ITT41  &amp; PRINCIPLES OF COMMUNICATION</vt:lpstr>
      <vt:lpstr>Signal Representation</vt:lpstr>
      <vt:lpstr>Signal Representation</vt:lpstr>
      <vt:lpstr>Signal Representation</vt:lpstr>
      <vt:lpstr>Amplitude Modulation</vt:lpstr>
      <vt:lpstr>Amplitude Modulation</vt:lpstr>
      <vt:lpstr>AM SIGNAL Representation  </vt:lpstr>
      <vt:lpstr>AM SIGNAL Representation  </vt:lpstr>
      <vt:lpstr>AM SIGNAL Representation  </vt:lpstr>
      <vt:lpstr>Amplitude-modulated wave and Envelope</vt:lpstr>
      <vt:lpstr>Frequency Spectrum of AM wave</vt:lpstr>
      <vt:lpstr>AM Example </vt:lpstr>
      <vt:lpstr>Modulation Index and Percentage of Modulation</vt:lpstr>
      <vt:lpstr>Modulation Index</vt:lpstr>
      <vt:lpstr>Modulation Index</vt:lpstr>
      <vt:lpstr>Modulation Index Example</vt:lpstr>
      <vt:lpstr>Over modulation and Distortion</vt:lpstr>
      <vt:lpstr>Under modulation and Critical Modulation</vt:lpstr>
      <vt:lpstr>AM Power</vt:lpstr>
      <vt:lpstr>AM Power</vt:lpstr>
      <vt:lpstr>AM Power-Example</vt:lpstr>
      <vt:lpstr>Amplitude Modulator Circuits</vt:lpstr>
      <vt:lpstr>Amplitude Modulator Circuits</vt:lpstr>
      <vt:lpstr>Amplitude Modulator Circuits</vt:lpstr>
      <vt:lpstr>Amplitude Modulator Circuits- Low Level</vt:lpstr>
      <vt:lpstr>Amplitude Modulator Circuits</vt:lpstr>
      <vt:lpstr>Advantages and Disadvantages of Amplitude Modulation</vt:lpstr>
      <vt:lpstr>Applications of Amplitude Modulation </vt:lpstr>
      <vt:lpstr>High-Level  AM Transmitters         </vt:lpstr>
      <vt:lpstr>LOW-Level  AM Transmitters         </vt:lpstr>
      <vt:lpstr>AM Receiver</vt:lpstr>
      <vt:lpstr>References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20</cp:revision>
  <dcterms:created xsi:type="dcterms:W3CDTF">2023-02-12T16:26:22Z</dcterms:created>
  <dcterms:modified xsi:type="dcterms:W3CDTF">2023-02-18T05:59:33Z</dcterms:modified>
</cp:coreProperties>
</file>