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slideLayouts/slideLayout10.xml" ContentType="application/vnd.openxmlformats-officedocument.presentationml.slideLayout+xml"/>
  <Override PartName="/ppt/tags/tag14.xml" ContentType="application/vnd.openxmlformats-officedocument.presentationml.tags+xml"/>
  <Override PartName="/ppt/tags/tag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83" r:id="rId6"/>
    <p:sldId id="277" r:id="rId7"/>
    <p:sldId id="278" r:id="rId8"/>
    <p:sldId id="267" r:id="rId9"/>
    <p:sldId id="274" r:id="rId10"/>
    <p:sldId id="275" r:id="rId11"/>
    <p:sldId id="279" r:id="rId12"/>
    <p:sldId id="281" r:id="rId13"/>
    <p:sldId id="280" r:id="rId14"/>
    <p:sldId id="260" r:id="rId15"/>
    <p:sldId id="271" r:id="rId16"/>
    <p:sldId id="272" r:id="rId17"/>
    <p:sldId id="273" r:id="rId18"/>
    <p:sldId id="285" r:id="rId19"/>
    <p:sldId id="261" r:id="rId20"/>
    <p:sldId id="286" r:id="rId21"/>
    <p:sldId id="282" r:id="rId22"/>
    <p:sldId id="284" r:id="rId23"/>
    <p:sldId id="262" r:id="rId24"/>
    <p:sldId id="276" r:id="rId25"/>
    <p:sldId id="263" r:id="rId26"/>
    <p:sldId id="264" r:id="rId27"/>
    <p:sldId id="265" r:id="rId28"/>
    <p:sldId id="26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6320" autoAdjust="0"/>
  </p:normalViewPr>
  <p:slideViewPr>
    <p:cSldViewPr>
      <p:cViewPr varScale="1">
        <p:scale>
          <a:sx n="72" d="100"/>
          <a:sy n="72" d="100"/>
        </p:scale>
        <p:origin x="-1685" y="-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B0B7D9-B6F4-443D-8ADA-5120FD1776B6}" type="datetimeFigureOut">
              <a:rPr lang="en-US" smtClean="0"/>
              <a:pPr/>
              <a:t>4/17/2023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4BD1C0-7F8B-4536-8FD0-5DA961B2511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8FA502-BB78-41BA-8E01-12385F570CA0}"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BDD3D-BB0D-4581-8AD1-6EA95E445B1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8FA502-BB78-41BA-8E01-12385F570CA0}"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BDD3D-BB0D-4581-8AD1-6EA95E445B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8FA502-BB78-41BA-8E01-12385F570CA0}"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BDD3D-BB0D-4581-8AD1-6EA95E445B1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8FA502-BB78-41BA-8E01-12385F570CA0}"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BDD3D-BB0D-4581-8AD1-6EA95E445B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8FA502-BB78-41BA-8E01-12385F570CA0}"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BDD3D-BB0D-4581-8AD1-6EA95E445B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8FA502-BB78-41BA-8E01-12385F570CA0}" type="datetimeFigureOut">
              <a:rPr lang="en-US" smtClean="0"/>
              <a:pPr/>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BDD3D-BB0D-4581-8AD1-6EA95E445B1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8FA502-BB78-41BA-8E01-12385F570CA0}" type="datetimeFigureOut">
              <a:rPr lang="en-US" smtClean="0"/>
              <a:pPr/>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9BDD3D-BB0D-4581-8AD1-6EA95E445B1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8FA502-BB78-41BA-8E01-12385F570CA0}" type="datetimeFigureOut">
              <a:rPr lang="en-US" smtClean="0"/>
              <a:pPr/>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9BDD3D-BB0D-4581-8AD1-6EA95E445B1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8FA502-BB78-41BA-8E01-12385F570CA0}" type="datetimeFigureOut">
              <a:rPr lang="en-US" smtClean="0"/>
              <a:pPr/>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9BDD3D-BB0D-4581-8AD1-6EA95E445B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8FA502-BB78-41BA-8E01-12385F570CA0}" type="datetimeFigureOut">
              <a:rPr lang="en-US" smtClean="0"/>
              <a:pPr/>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BDD3D-BB0D-4581-8AD1-6EA95E445B1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8FA502-BB78-41BA-8E01-12385F570CA0}" type="datetimeFigureOut">
              <a:rPr lang="en-US" smtClean="0"/>
              <a:pPr/>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BDD3D-BB0D-4581-8AD1-6EA95E445B1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8FA502-BB78-41BA-8E01-12385F570CA0}" type="datetimeFigureOut">
              <a:rPr lang="en-US" smtClean="0"/>
              <a:pPr/>
              <a:t>4/17/2023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9BDD3D-BB0D-4581-8AD1-6EA95E445B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hyperlink" Target="https://electronicscoach.com/time-division-multiplexing.html" TargetMode="External"/><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s://electronicscoach.com/time-division-multiplexing.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s://electronicscoach.com/time-division-multiplexing.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s://electronicscoach.com/time-division-multiplexing.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image" Target="../media/image3.png"/><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image" Target="../media/image2.png"/><Relationship Id="rId33" Type="http://schemas.openxmlformats.org/officeDocument/2006/relationships/image" Target="../media/image10.png"/><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image" Target="../media/image6.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media/image1.png"/><Relationship Id="rId32" Type="http://schemas.openxmlformats.org/officeDocument/2006/relationships/image" Target="../media/image9.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2.xml"/><Relationship Id="rId28" Type="http://schemas.openxmlformats.org/officeDocument/2006/relationships/image" Target="../media/image5.png"/><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image" Target="../media/image8.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image" Target="../media/image4.png"/><Relationship Id="rId30"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bytesofgigabytes.com/embedded/bit-rate-and-baud-rat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928802"/>
          </a:xfrm>
        </p:spPr>
        <p:style>
          <a:lnRef idx="2">
            <a:schemeClr val="accent6">
              <a:shade val="50000"/>
            </a:schemeClr>
          </a:lnRef>
          <a:fillRef idx="1">
            <a:schemeClr val="accent6"/>
          </a:fillRef>
          <a:effectRef idx="0">
            <a:schemeClr val="accent6"/>
          </a:effectRef>
          <a:fontRef idx="minor">
            <a:schemeClr val="lt1"/>
          </a:fontRef>
        </p:style>
        <p:txBody>
          <a:bodyPr>
            <a:normAutofit/>
          </a:bodyPr>
          <a:lstStyle/>
          <a:p>
            <a:r>
              <a:rPr lang="en-US" b="1" dirty="0">
                <a:solidFill>
                  <a:srgbClr val="C00000"/>
                </a:solidFill>
              </a:rPr>
              <a:t>20ITT41  &amp; PRINCIPLES OF COMMUNICATION</a:t>
            </a:r>
            <a:endParaRPr lang="en-US" dirty="0">
              <a:solidFill>
                <a:srgbClr val="C00000"/>
              </a:solidFill>
            </a:endParaRPr>
          </a:p>
        </p:txBody>
      </p:sp>
      <p:sp>
        <p:nvSpPr>
          <p:cNvPr id="3" name="Subtitle 2"/>
          <p:cNvSpPr>
            <a:spLocks noGrp="1"/>
          </p:cNvSpPr>
          <p:nvPr>
            <p:ph type="subTitle" idx="1"/>
          </p:nvPr>
        </p:nvSpPr>
        <p:spPr>
          <a:xfrm>
            <a:off x="0" y="4357694"/>
            <a:ext cx="9144000" cy="2500306"/>
          </a:xfrm>
          <a:solidFill>
            <a:srgbClr val="00B050"/>
          </a:solidFill>
          <a:ln>
            <a:solidFill>
              <a:srgbClr val="00B050"/>
            </a:solidFill>
          </a:ln>
        </p:spPr>
        <p:txBody>
          <a:bodyPr>
            <a:normAutofit fontScale="92500" lnSpcReduction="20000"/>
          </a:bodyPr>
          <a:lstStyle/>
          <a:p>
            <a:r>
              <a:rPr lang="en-US" b="1" dirty="0" err="1" smtClean="0">
                <a:solidFill>
                  <a:schemeClr val="tx1"/>
                </a:solidFill>
              </a:rPr>
              <a:t>S.Janarthanan</a:t>
            </a:r>
            <a:endParaRPr lang="en-US" b="1" dirty="0" smtClean="0">
              <a:solidFill>
                <a:schemeClr val="tx1"/>
              </a:solidFill>
            </a:endParaRPr>
          </a:p>
          <a:p>
            <a:r>
              <a:rPr lang="en-US" b="1" dirty="0" smtClean="0">
                <a:solidFill>
                  <a:schemeClr val="tx1"/>
                </a:solidFill>
              </a:rPr>
              <a:t>Assistant Professor( SL.G)</a:t>
            </a:r>
          </a:p>
          <a:p>
            <a:r>
              <a:rPr lang="en-US" b="1" dirty="0" smtClean="0">
                <a:solidFill>
                  <a:schemeClr val="tx1"/>
                </a:solidFill>
              </a:rPr>
              <a:t>Department of EIE</a:t>
            </a:r>
          </a:p>
          <a:p>
            <a:r>
              <a:rPr lang="en-US" b="1" dirty="0" err="1" smtClean="0">
                <a:solidFill>
                  <a:schemeClr val="tx1"/>
                </a:solidFill>
              </a:rPr>
              <a:t>Kongu</a:t>
            </a:r>
            <a:r>
              <a:rPr lang="en-US" b="1" dirty="0" smtClean="0">
                <a:solidFill>
                  <a:schemeClr val="tx1"/>
                </a:solidFill>
              </a:rPr>
              <a:t> Engineering College</a:t>
            </a:r>
          </a:p>
          <a:p>
            <a:r>
              <a:rPr lang="en-US" b="1" dirty="0" smtClean="0">
                <a:solidFill>
                  <a:schemeClr val="tx1"/>
                </a:solidFill>
              </a:rPr>
              <a:t>Perundurai,Erode-638060</a:t>
            </a:r>
          </a:p>
          <a:p>
            <a:endParaRPr lang="en-US" dirty="0"/>
          </a:p>
        </p:txBody>
      </p:sp>
      <p:sp>
        <p:nvSpPr>
          <p:cNvPr id="4" name="Subtitle 2"/>
          <p:cNvSpPr txBox="1">
            <a:spLocks/>
          </p:cNvSpPr>
          <p:nvPr/>
        </p:nvSpPr>
        <p:spPr>
          <a:xfrm>
            <a:off x="1285852" y="1643050"/>
            <a:ext cx="6400800" cy="1752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5" name="Subtitle 2"/>
          <p:cNvSpPr txBox="1">
            <a:spLocks/>
          </p:cNvSpPr>
          <p:nvPr/>
        </p:nvSpPr>
        <p:spPr>
          <a:xfrm>
            <a:off x="1214414" y="1428736"/>
            <a:ext cx="6400800" cy="1752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6" name="Subtitle 2"/>
          <p:cNvSpPr txBox="1">
            <a:spLocks/>
          </p:cNvSpPr>
          <p:nvPr/>
        </p:nvSpPr>
        <p:spPr>
          <a:xfrm>
            <a:off x="0" y="1928802"/>
            <a:ext cx="9144000" cy="250033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lvl="0" algn="ctr">
              <a:spcBef>
                <a:spcPct val="20000"/>
              </a:spcBef>
              <a:defRPr/>
            </a:pPr>
            <a:r>
              <a:rPr lang="fr-FR" sz="3200" b="1" dirty="0" smtClean="0">
                <a:solidFill>
                  <a:srgbClr val="FF0000"/>
                </a:solidFill>
              </a:rPr>
              <a:t>Unit - III Digital Modulation</a:t>
            </a:r>
            <a:endParaRPr kumimoji="0" lang="en-US" sz="3200" b="0" i="0" u="none" strike="noStrike" kern="1200" cap="none" spc="0" normalizeH="0" baseline="0" noProof="0" dirty="0" smtClean="0">
              <a:ln>
                <a:noFill/>
              </a:ln>
              <a:solidFill>
                <a:schemeClr val="accent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71480"/>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dirty="0" smtClean="0"/>
              <a:t>Bit rate and Baud rate</a:t>
            </a:r>
            <a:endParaRPr lang="en-US" dirty="0"/>
          </a:p>
        </p:txBody>
      </p:sp>
      <p:sp>
        <p:nvSpPr>
          <p:cNvPr id="4" name="Rectangle 3"/>
          <p:cNvSpPr/>
          <p:nvPr/>
        </p:nvSpPr>
        <p:spPr>
          <a:xfrm>
            <a:off x="0" y="571480"/>
            <a:ext cx="9144000" cy="1015663"/>
          </a:xfrm>
          <a:prstGeom prst="rect">
            <a:avLst/>
          </a:prstGeom>
        </p:spPr>
        <p:txBody>
          <a:bodyPr wrap="square">
            <a:spAutoFit/>
          </a:bodyPr>
          <a:lstStyle/>
          <a:p>
            <a:pPr algn="just"/>
            <a:r>
              <a:rPr lang="en-US" dirty="0" smtClean="0"/>
              <a:t> </a:t>
            </a:r>
            <a:r>
              <a:rPr lang="en-US" sz="2000" dirty="0" smtClean="0"/>
              <a:t> In multi level signaling, there are more than two voltage or signal levels. To represent those signal levels, we require more than one bit. Number of bits required to represent voltage levels is obtained by using following formula. </a:t>
            </a:r>
            <a:r>
              <a:rPr lang="en-US" sz="2000" b="1" dirty="0" smtClean="0"/>
              <a:t> </a:t>
            </a:r>
            <a:endParaRPr lang="en-US" sz="2000" dirty="0"/>
          </a:p>
        </p:txBody>
      </p:sp>
      <p:sp>
        <p:nvSpPr>
          <p:cNvPr id="32770" name="AutoShape 2" descr="https://bytesofgigabytes.com/IMAGES/Embedded/BitrateVsBaudrate/BitratenotequalBaudrat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2" name="AutoShape 4" descr="https://bytesofgigabytes.com/IMAGES/Embedded/BitrateVsBaudrate/BitratenotequalBaudrat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4786314" y="1643050"/>
            <a:ext cx="4143404" cy="1754326"/>
          </a:xfrm>
          <a:prstGeom prst="rect">
            <a:avLst/>
          </a:prstGeom>
        </p:spPr>
        <p:txBody>
          <a:bodyPr wrap="square">
            <a:spAutoFit/>
          </a:bodyPr>
          <a:lstStyle/>
          <a:p>
            <a:r>
              <a:rPr lang="en-US" b="1" dirty="0" smtClean="0">
                <a:solidFill>
                  <a:srgbClr val="FF0000"/>
                </a:solidFill>
              </a:rPr>
              <a:t>M-</a:t>
            </a:r>
            <a:r>
              <a:rPr lang="en-US" b="1" dirty="0" err="1" smtClean="0">
                <a:solidFill>
                  <a:srgbClr val="FF0000"/>
                </a:solidFill>
              </a:rPr>
              <a:t>ary</a:t>
            </a:r>
            <a:r>
              <a:rPr lang="en-US" b="1" dirty="0" smtClean="0">
                <a:solidFill>
                  <a:srgbClr val="FF0000"/>
                </a:solidFill>
              </a:rPr>
              <a:t> </a:t>
            </a:r>
            <a:r>
              <a:rPr lang="en-US" b="1" dirty="0" smtClean="0">
                <a:solidFill>
                  <a:srgbClr val="FF0000"/>
                </a:solidFill>
              </a:rPr>
              <a:t>Encoding: </a:t>
            </a:r>
            <a:endParaRPr lang="en-US" b="1" dirty="0" smtClean="0">
              <a:solidFill>
                <a:srgbClr val="FF0000"/>
              </a:solidFill>
            </a:endParaRPr>
          </a:p>
          <a:p>
            <a:r>
              <a:rPr lang="en-US" b="1" dirty="0" smtClean="0"/>
              <a:t>N=log</a:t>
            </a:r>
            <a:r>
              <a:rPr lang="en-US" b="1" baseline="-25000" dirty="0" smtClean="0"/>
              <a:t>2</a:t>
            </a:r>
            <a:r>
              <a:rPr lang="en-US" b="1" dirty="0" smtClean="0"/>
              <a:t>(m) =3.32log(m)</a:t>
            </a:r>
            <a:r>
              <a:rPr lang="en-US" dirty="0" smtClean="0"/>
              <a:t/>
            </a:r>
            <a:br>
              <a:rPr lang="en-US" dirty="0" smtClean="0"/>
            </a:br>
            <a:r>
              <a:rPr lang="en-US" b="1" dirty="0" smtClean="0"/>
              <a:t>where </a:t>
            </a:r>
          </a:p>
          <a:p>
            <a:r>
              <a:rPr lang="en-US" b="1" dirty="0" smtClean="0"/>
              <a:t>N=Number of bits required to represent signal or voltage levels</a:t>
            </a:r>
            <a:r>
              <a:rPr lang="en-US" dirty="0" smtClean="0"/>
              <a:t/>
            </a:r>
            <a:br>
              <a:rPr lang="en-US" dirty="0" smtClean="0"/>
            </a:br>
            <a:r>
              <a:rPr lang="en-US" b="1" dirty="0" smtClean="0"/>
              <a:t>m=number of signal or voltage levels.</a:t>
            </a:r>
            <a:endParaRPr lang="en-US" dirty="0"/>
          </a:p>
        </p:txBody>
      </p:sp>
      <p:sp>
        <p:nvSpPr>
          <p:cNvPr id="11" name="Rectangle 10"/>
          <p:cNvSpPr/>
          <p:nvPr/>
        </p:nvSpPr>
        <p:spPr>
          <a:xfrm>
            <a:off x="0" y="6211669"/>
            <a:ext cx="9144000" cy="646331"/>
          </a:xfrm>
          <a:prstGeom prst="rect">
            <a:avLst/>
          </a:prstGeom>
          <a:solidFill>
            <a:schemeClr val="bg1">
              <a:lumMod val="85000"/>
            </a:schemeClr>
          </a:solidFill>
        </p:spPr>
        <p:txBody>
          <a:bodyPr wrap="square">
            <a:spAutoFit/>
          </a:bodyPr>
          <a:lstStyle/>
          <a:p>
            <a:r>
              <a:rPr lang="en-US" b="1" dirty="0" smtClean="0"/>
              <a:t>Example: To represent 4 voltage levels you required at least 2 bits. Put m=4 in above formula , you will get N as 2.</a:t>
            </a:r>
            <a:endParaRPr lang="en-US" dirty="0"/>
          </a:p>
        </p:txBody>
      </p:sp>
      <p:pic>
        <p:nvPicPr>
          <p:cNvPr id="12" name="Picture 5"/>
          <p:cNvPicPr>
            <a:picLocks noChangeAspect="1" noChangeArrowheads="1"/>
          </p:cNvPicPr>
          <p:nvPr/>
        </p:nvPicPr>
        <p:blipFill>
          <a:blip r:embed="rId2"/>
          <a:srcRect t="11420"/>
          <a:stretch>
            <a:fillRect/>
          </a:stretch>
        </p:blipFill>
        <p:spPr bwMode="auto">
          <a:xfrm>
            <a:off x="0" y="1500174"/>
            <a:ext cx="7318996" cy="4730711"/>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71480"/>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b="1" dirty="0" smtClean="0"/>
              <a:t>Baud and Minimum Bandwidth</a:t>
            </a:r>
            <a:endParaRPr lang="en-US" dirty="0"/>
          </a:p>
        </p:txBody>
      </p:sp>
      <p:sp>
        <p:nvSpPr>
          <p:cNvPr id="4" name="Rectangle 3"/>
          <p:cNvSpPr/>
          <p:nvPr/>
        </p:nvSpPr>
        <p:spPr>
          <a:xfrm>
            <a:off x="0" y="571480"/>
            <a:ext cx="9144000" cy="707886"/>
          </a:xfrm>
          <a:prstGeom prst="rect">
            <a:avLst/>
          </a:prstGeom>
        </p:spPr>
        <p:txBody>
          <a:bodyPr wrap="square">
            <a:spAutoFit/>
          </a:bodyPr>
          <a:lstStyle/>
          <a:p>
            <a:r>
              <a:rPr lang="en-US" dirty="0" smtClean="0"/>
              <a:t> </a:t>
            </a:r>
            <a:r>
              <a:rPr lang="en-US" sz="2000" dirty="0" smtClean="0"/>
              <a:t> </a:t>
            </a:r>
            <a:r>
              <a:rPr lang="en-US" sz="2000" dirty="0" smtClean="0"/>
              <a:t>Baud </a:t>
            </a:r>
            <a:r>
              <a:rPr lang="en-US" sz="2000" dirty="0" smtClean="0"/>
              <a:t>is </a:t>
            </a:r>
            <a:r>
              <a:rPr lang="en-US" sz="2000" dirty="0" smtClean="0"/>
              <a:t>the reciprocal </a:t>
            </a:r>
            <a:r>
              <a:rPr lang="en-US" sz="2000" dirty="0" smtClean="0"/>
              <a:t>of the time of one output </a:t>
            </a:r>
            <a:r>
              <a:rPr lang="en-US" sz="2000" i="1" dirty="0" smtClean="0"/>
              <a:t>signaling element, and a signaling element may </a:t>
            </a:r>
            <a:r>
              <a:rPr lang="en-US" sz="2000" i="1" dirty="0" smtClean="0"/>
              <a:t>represent </a:t>
            </a:r>
            <a:r>
              <a:rPr lang="en-US" sz="2000" dirty="0" smtClean="0"/>
              <a:t>several </a:t>
            </a:r>
            <a:r>
              <a:rPr lang="en-US" sz="2000" dirty="0" smtClean="0"/>
              <a:t>information bits.</a:t>
            </a:r>
            <a:endParaRPr lang="en-US" sz="2000" dirty="0"/>
          </a:p>
        </p:txBody>
      </p:sp>
      <p:sp>
        <p:nvSpPr>
          <p:cNvPr id="32770" name="AutoShape 2" descr="https://bytesofgigabytes.com/IMAGES/Embedded/BitrateVsBaudrate/BitratenotequalBaudrat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2" name="AutoShape 4" descr="https://bytesofgigabytes.com/IMAGES/Embedded/BitrateVsBaudrate/BitratenotequalBaudrat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5214942" y="1214422"/>
            <a:ext cx="3929058" cy="1477328"/>
          </a:xfrm>
          <a:prstGeom prst="rect">
            <a:avLst/>
          </a:prstGeom>
          <a:solidFill>
            <a:schemeClr val="bg1">
              <a:lumMod val="75000"/>
            </a:schemeClr>
          </a:solidFill>
        </p:spPr>
        <p:txBody>
          <a:bodyPr wrap="square">
            <a:spAutoFit/>
          </a:bodyPr>
          <a:lstStyle/>
          <a:p>
            <a:r>
              <a:rPr lang="en-US" b="1" dirty="0" smtClean="0"/>
              <a:t>N=log2(m)</a:t>
            </a:r>
            <a:r>
              <a:rPr lang="en-US" dirty="0" smtClean="0"/>
              <a:t/>
            </a:r>
            <a:br>
              <a:rPr lang="en-US" dirty="0" smtClean="0"/>
            </a:br>
            <a:r>
              <a:rPr lang="en-US" b="1" dirty="0" smtClean="0"/>
              <a:t>where </a:t>
            </a:r>
          </a:p>
          <a:p>
            <a:r>
              <a:rPr lang="en-US" b="1" dirty="0" smtClean="0"/>
              <a:t>N=Number of bits required to represent signal or voltage levels</a:t>
            </a:r>
            <a:r>
              <a:rPr lang="en-US" dirty="0" smtClean="0"/>
              <a:t/>
            </a:r>
            <a:br>
              <a:rPr lang="en-US" dirty="0" smtClean="0"/>
            </a:br>
            <a:r>
              <a:rPr lang="en-US" b="1" dirty="0" smtClean="0"/>
              <a:t>m=number of signal or voltage levels.</a:t>
            </a:r>
            <a:endParaRPr lang="en-US" dirty="0"/>
          </a:p>
        </p:txBody>
      </p:sp>
      <p:pic>
        <p:nvPicPr>
          <p:cNvPr id="5122" name="Picture 2"/>
          <p:cNvPicPr>
            <a:picLocks noChangeAspect="1" noChangeArrowheads="1"/>
          </p:cNvPicPr>
          <p:nvPr/>
        </p:nvPicPr>
        <p:blipFill>
          <a:blip r:embed="rId2"/>
          <a:srcRect/>
          <a:stretch>
            <a:fillRect/>
          </a:stretch>
        </p:blipFill>
        <p:spPr bwMode="auto">
          <a:xfrm>
            <a:off x="1785918" y="1214422"/>
            <a:ext cx="2003836" cy="1214446"/>
          </a:xfrm>
          <a:prstGeom prst="rect">
            <a:avLst/>
          </a:prstGeom>
          <a:noFill/>
          <a:ln w="9525">
            <a:noFill/>
            <a:miter lim="800000"/>
            <a:headEnd/>
            <a:tailEnd/>
          </a:ln>
          <a:effectLst/>
        </p:spPr>
      </p:pic>
      <p:sp>
        <p:nvSpPr>
          <p:cNvPr id="13" name="Rectangle 12"/>
          <p:cNvSpPr/>
          <p:nvPr/>
        </p:nvSpPr>
        <p:spPr>
          <a:xfrm>
            <a:off x="214282" y="2428868"/>
            <a:ext cx="4572000" cy="923330"/>
          </a:xfrm>
          <a:prstGeom prst="rect">
            <a:avLst/>
          </a:prstGeom>
        </p:spPr>
        <p:txBody>
          <a:bodyPr>
            <a:spAutoFit/>
          </a:bodyPr>
          <a:lstStyle/>
          <a:p>
            <a:r>
              <a:rPr lang="en-US" dirty="0" smtClean="0"/>
              <a:t>where </a:t>
            </a:r>
            <a:endParaRPr lang="en-US" dirty="0" smtClean="0"/>
          </a:p>
          <a:p>
            <a:r>
              <a:rPr lang="en-US" dirty="0" smtClean="0"/>
              <a:t>baud =  </a:t>
            </a:r>
            <a:r>
              <a:rPr lang="en-US" dirty="0" smtClean="0"/>
              <a:t>symbol rate (baud per second</a:t>
            </a:r>
            <a:r>
              <a:rPr lang="en-US" dirty="0" smtClean="0"/>
              <a:t>)</a:t>
            </a:r>
          </a:p>
          <a:p>
            <a:r>
              <a:rPr lang="en-US" i="1" dirty="0" smtClean="0"/>
              <a:t>   </a:t>
            </a:r>
            <a:r>
              <a:rPr lang="en-US" i="1" dirty="0" err="1" smtClean="0"/>
              <a:t>ts</a:t>
            </a:r>
            <a:r>
              <a:rPr lang="en-US" i="1" dirty="0" smtClean="0"/>
              <a:t>    = time </a:t>
            </a:r>
            <a:r>
              <a:rPr lang="en-US" i="1" dirty="0" smtClean="0"/>
              <a:t>of one signaling element (seconds)</a:t>
            </a:r>
            <a:endParaRPr lang="en-US" dirty="0"/>
          </a:p>
        </p:txBody>
      </p:sp>
      <p:sp>
        <p:nvSpPr>
          <p:cNvPr id="14" name="Rectangle 13"/>
          <p:cNvSpPr/>
          <p:nvPr/>
        </p:nvSpPr>
        <p:spPr>
          <a:xfrm>
            <a:off x="0" y="3357562"/>
            <a:ext cx="9144000" cy="800219"/>
          </a:xfrm>
          <a:prstGeom prst="rect">
            <a:avLst/>
          </a:prstGeom>
          <a:solidFill>
            <a:schemeClr val="accent2">
              <a:lumMod val="60000"/>
              <a:lumOff val="40000"/>
            </a:schemeClr>
          </a:solidFill>
        </p:spPr>
        <p:txBody>
          <a:bodyPr wrap="square">
            <a:spAutoFit/>
          </a:bodyPr>
          <a:lstStyle/>
          <a:p>
            <a:r>
              <a:rPr lang="en-US" dirty="0" smtClean="0"/>
              <a:t>A </a:t>
            </a:r>
            <a:r>
              <a:rPr lang="en-US" b="1" dirty="0" smtClean="0"/>
              <a:t>signaling element </a:t>
            </a:r>
            <a:r>
              <a:rPr lang="en-US" dirty="0" smtClean="0"/>
              <a:t>is sometimes called a </a:t>
            </a:r>
            <a:r>
              <a:rPr lang="en-US" b="1" i="1" dirty="0" smtClean="0">
                <a:solidFill>
                  <a:srgbClr val="FF0000"/>
                </a:solidFill>
              </a:rPr>
              <a:t>symbol </a:t>
            </a:r>
            <a:r>
              <a:rPr lang="en-US" i="1" dirty="0" smtClean="0"/>
              <a:t>and could be encoded as a change in the</a:t>
            </a:r>
          </a:p>
          <a:p>
            <a:r>
              <a:rPr lang="en-US" sz="2800" b="1" dirty="0" smtClean="0">
                <a:solidFill>
                  <a:srgbClr val="002060"/>
                </a:solidFill>
              </a:rPr>
              <a:t>amplitude</a:t>
            </a:r>
            <a:r>
              <a:rPr lang="en-US" b="1" dirty="0" smtClean="0">
                <a:solidFill>
                  <a:srgbClr val="002060"/>
                </a:solidFill>
              </a:rPr>
              <a:t>, frequency, or phase.</a:t>
            </a:r>
            <a:endParaRPr lang="en-US" b="1" dirty="0">
              <a:solidFill>
                <a:srgbClr val="002060"/>
              </a:solidFill>
            </a:endParaRPr>
          </a:p>
        </p:txBody>
      </p:sp>
      <p:sp>
        <p:nvSpPr>
          <p:cNvPr id="15" name="Rectangle 14"/>
          <p:cNvSpPr/>
          <p:nvPr/>
        </p:nvSpPr>
        <p:spPr>
          <a:xfrm>
            <a:off x="0" y="4286256"/>
            <a:ext cx="7215206" cy="1200329"/>
          </a:xfrm>
          <a:prstGeom prst="rect">
            <a:avLst/>
          </a:prstGeom>
        </p:spPr>
        <p:txBody>
          <a:bodyPr wrap="square">
            <a:spAutoFit/>
          </a:bodyPr>
          <a:lstStyle/>
          <a:p>
            <a:r>
              <a:rPr lang="en-US" dirty="0" smtClean="0"/>
              <a:t>Minimum </a:t>
            </a:r>
            <a:r>
              <a:rPr lang="en-US" i="1" dirty="0" err="1" smtClean="0"/>
              <a:t>Nyquist</a:t>
            </a:r>
            <a:r>
              <a:rPr lang="en-US" i="1" dirty="0" smtClean="0"/>
              <a:t> </a:t>
            </a:r>
            <a:r>
              <a:rPr lang="en-US" i="1" dirty="0" smtClean="0"/>
              <a:t>bandwidth or </a:t>
            </a:r>
            <a:r>
              <a:rPr lang="en-US" i="1" dirty="0" smtClean="0"/>
              <a:t>minimum </a:t>
            </a:r>
            <a:r>
              <a:rPr lang="en-US" i="1" dirty="0" err="1" smtClean="0"/>
              <a:t>Nyquist</a:t>
            </a:r>
            <a:r>
              <a:rPr lang="en-US" i="1" dirty="0" smtClean="0"/>
              <a:t> </a:t>
            </a:r>
            <a:r>
              <a:rPr lang="en-US" i="1" dirty="0" smtClean="0"/>
              <a:t>frequency:  </a:t>
            </a:r>
          </a:p>
          <a:p>
            <a:r>
              <a:rPr lang="en-US" i="1" dirty="0" smtClean="0"/>
              <a:t> </a:t>
            </a:r>
            <a:r>
              <a:rPr lang="en-US" i="1" dirty="0" smtClean="0"/>
              <a:t>          </a:t>
            </a:r>
            <a:r>
              <a:rPr lang="en-US" i="1" dirty="0" err="1" smtClean="0"/>
              <a:t>fb</a:t>
            </a:r>
            <a:r>
              <a:rPr lang="en-US" i="1" dirty="0" smtClean="0"/>
              <a:t> = </a:t>
            </a:r>
            <a:r>
              <a:rPr lang="en-US" i="1" dirty="0" smtClean="0"/>
              <a:t>2B, </a:t>
            </a:r>
            <a:endParaRPr lang="en-US" i="1" dirty="0" smtClean="0"/>
          </a:p>
          <a:p>
            <a:r>
              <a:rPr lang="en-US" i="1" dirty="0" smtClean="0"/>
              <a:t>where </a:t>
            </a:r>
            <a:r>
              <a:rPr lang="en-US" i="1" dirty="0" err="1" smtClean="0"/>
              <a:t>fb</a:t>
            </a:r>
            <a:r>
              <a:rPr lang="en-US" i="1" dirty="0" smtClean="0"/>
              <a:t> </a:t>
            </a:r>
            <a:r>
              <a:rPr lang="en-US" dirty="0" smtClean="0"/>
              <a:t>is </a:t>
            </a:r>
            <a:r>
              <a:rPr lang="en-US" dirty="0" smtClean="0"/>
              <a:t>the bit rate in bps </a:t>
            </a:r>
            <a:endParaRPr lang="en-US" dirty="0" smtClean="0"/>
          </a:p>
          <a:p>
            <a:r>
              <a:rPr lang="en-US" dirty="0" smtClean="0"/>
              <a:t> </a:t>
            </a:r>
            <a:r>
              <a:rPr lang="en-US" dirty="0" smtClean="0"/>
              <a:t>    and </a:t>
            </a:r>
            <a:r>
              <a:rPr lang="en-US" i="1" dirty="0" smtClean="0"/>
              <a:t>B is the ideal </a:t>
            </a:r>
            <a:r>
              <a:rPr lang="en-US" i="1" dirty="0" err="1" smtClean="0"/>
              <a:t>Nyquist</a:t>
            </a:r>
            <a:r>
              <a:rPr lang="en-US" i="1" dirty="0" smtClean="0"/>
              <a:t> bandwidth.</a:t>
            </a:r>
            <a:endParaRPr lang="en-US" dirty="0"/>
          </a:p>
        </p:txBody>
      </p:sp>
      <p:sp>
        <p:nvSpPr>
          <p:cNvPr id="16" name="TextBox 15"/>
          <p:cNvSpPr txBox="1"/>
          <p:nvPr/>
        </p:nvSpPr>
        <p:spPr>
          <a:xfrm>
            <a:off x="0" y="5429264"/>
            <a:ext cx="9143999" cy="1200329"/>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2400" dirty="0" smtClean="0"/>
              <a:t>Bandwidth = Number of bits per second/ number of bits required per     </a:t>
            </a:r>
          </a:p>
          <a:p>
            <a:r>
              <a:rPr lang="en-US" sz="2400" dirty="0" smtClean="0"/>
              <a:t> </a:t>
            </a:r>
            <a:r>
              <a:rPr lang="en-US" sz="2400" dirty="0" smtClean="0"/>
              <a:t>                                                                         signaling element</a:t>
            </a:r>
          </a:p>
          <a:p>
            <a:r>
              <a:rPr lang="en-US" sz="2400" dirty="0" smtClean="0"/>
              <a:t>  Bandwidth = </a:t>
            </a:r>
            <a:r>
              <a:rPr lang="en-US" sz="2400" dirty="0" err="1" smtClean="0"/>
              <a:t>f</a:t>
            </a:r>
            <a:r>
              <a:rPr lang="en-US" sz="2400" baseline="-25000" dirty="0" err="1" smtClean="0"/>
              <a:t>b</a:t>
            </a:r>
            <a:r>
              <a:rPr lang="en-US" sz="2400" dirty="0" smtClean="0"/>
              <a:t>/N </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4356"/>
          </a:xfrm>
        </p:spPr>
        <p:txBody>
          <a:bodyPr>
            <a:normAutofit fontScale="90000"/>
          </a:bodyPr>
          <a:lstStyle/>
          <a:p>
            <a:r>
              <a:rPr lang="en-US" dirty="0" smtClean="0"/>
              <a:t>problem</a:t>
            </a:r>
            <a:endParaRPr lang="en-US" dirty="0"/>
          </a:p>
        </p:txBody>
      </p:sp>
      <p:sp>
        <p:nvSpPr>
          <p:cNvPr id="3" name="Content Placeholder 2"/>
          <p:cNvSpPr>
            <a:spLocks noGrp="1"/>
          </p:cNvSpPr>
          <p:nvPr>
            <p:ph idx="1"/>
          </p:nvPr>
        </p:nvSpPr>
        <p:spPr>
          <a:xfrm>
            <a:off x="0" y="785794"/>
            <a:ext cx="9144000" cy="1643074"/>
          </a:xfrm>
        </p:spPr>
        <p:txBody>
          <a:bodyPr/>
          <a:lstStyle/>
          <a:p>
            <a:pPr algn="just"/>
            <a:r>
              <a:rPr lang="en-US" dirty="0" smtClean="0"/>
              <a:t>Determine the baud and minimum bandwidth necessary to pass a 10 kbps binary signal using </a:t>
            </a:r>
            <a:r>
              <a:rPr lang="en-US" dirty="0" smtClean="0"/>
              <a:t>amplitude shift </a:t>
            </a:r>
            <a:r>
              <a:rPr lang="en-US" dirty="0" smtClean="0"/>
              <a:t>keying.</a:t>
            </a:r>
            <a:endParaRPr lang="en-US" dirty="0"/>
          </a:p>
        </p:txBody>
      </p:sp>
      <p:sp>
        <p:nvSpPr>
          <p:cNvPr id="4" name="Rectangle 3"/>
          <p:cNvSpPr/>
          <p:nvPr/>
        </p:nvSpPr>
        <p:spPr>
          <a:xfrm>
            <a:off x="214282" y="4143380"/>
            <a:ext cx="8643998" cy="461665"/>
          </a:xfrm>
          <a:prstGeom prst="rect">
            <a:avLst/>
          </a:prstGeom>
        </p:spPr>
        <p:txBody>
          <a:bodyPr wrap="square">
            <a:spAutoFit/>
          </a:bodyPr>
          <a:lstStyle/>
          <a:p>
            <a:r>
              <a:rPr lang="en-US" sz="2400" dirty="0" smtClean="0"/>
              <a:t>For ASK, </a:t>
            </a:r>
            <a:r>
              <a:rPr lang="en-US" sz="2400" i="1" dirty="0" smtClean="0"/>
              <a:t>N  </a:t>
            </a:r>
            <a:r>
              <a:rPr lang="en-US" sz="2400" i="1" dirty="0" smtClean="0"/>
              <a:t>= 1</a:t>
            </a:r>
            <a:r>
              <a:rPr lang="en-US" sz="2400" i="1" dirty="0" smtClean="0"/>
              <a:t>, and the baud and minimum bandwidth are</a:t>
            </a:r>
            <a:endParaRPr lang="en-US" sz="2400" dirty="0"/>
          </a:p>
        </p:txBody>
      </p:sp>
      <p:sp>
        <p:nvSpPr>
          <p:cNvPr id="5" name="TextBox 4"/>
          <p:cNvSpPr txBox="1"/>
          <p:nvPr/>
        </p:nvSpPr>
        <p:spPr>
          <a:xfrm>
            <a:off x="428596" y="2428868"/>
            <a:ext cx="3643338" cy="461665"/>
          </a:xfrm>
          <a:prstGeom prst="rect">
            <a:avLst/>
          </a:prstGeom>
          <a:noFill/>
        </p:spPr>
        <p:txBody>
          <a:bodyPr wrap="square" rtlCol="0">
            <a:spAutoFit/>
          </a:bodyPr>
          <a:lstStyle/>
          <a:p>
            <a:r>
              <a:rPr lang="en-US" sz="2400" dirty="0" smtClean="0"/>
              <a:t>For Binary  signal N=1</a:t>
            </a:r>
            <a:endParaRPr lang="en-US" sz="2400" dirty="0"/>
          </a:p>
        </p:txBody>
      </p:sp>
      <p:pic>
        <p:nvPicPr>
          <p:cNvPr id="7170" name="Picture 2"/>
          <p:cNvPicPr>
            <a:picLocks noChangeAspect="1" noChangeArrowheads="1"/>
          </p:cNvPicPr>
          <p:nvPr/>
        </p:nvPicPr>
        <p:blipFill>
          <a:blip r:embed="rId2"/>
          <a:srcRect/>
          <a:stretch>
            <a:fillRect/>
          </a:stretch>
        </p:blipFill>
        <p:spPr bwMode="auto">
          <a:xfrm>
            <a:off x="2143108" y="2928934"/>
            <a:ext cx="4670648" cy="107157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duotone>
              <a:prstClr val="black"/>
              <a:schemeClr val="accent2">
                <a:tint val="45000"/>
                <a:satMod val="400000"/>
              </a:schemeClr>
            </a:duotone>
          </a:blip>
          <a:srcRect/>
          <a:stretch>
            <a:fillRect/>
          </a:stretch>
        </p:blipFill>
        <p:spPr bwMode="auto">
          <a:xfrm>
            <a:off x="2357422" y="4714884"/>
            <a:ext cx="3620258" cy="1928826"/>
          </a:xfrm>
          <a:prstGeom prst="rect">
            <a:avLst/>
          </a:prstGeom>
          <a:solidFill>
            <a:schemeClr val="accent2">
              <a:lumMod val="60000"/>
              <a:lumOff val="40000"/>
            </a:schemeClr>
          </a:solid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42918"/>
          </a:xfrm>
        </p:spPr>
        <p:txBody>
          <a:bodyPr>
            <a:normAutofit fontScale="90000"/>
          </a:bodyPr>
          <a:lstStyle/>
          <a:p>
            <a:r>
              <a:rPr lang="en-US" dirty="0" smtClean="0"/>
              <a:t>Problem </a:t>
            </a:r>
            <a:endParaRPr lang="en-US" dirty="0"/>
          </a:p>
        </p:txBody>
      </p:sp>
      <p:sp>
        <p:nvSpPr>
          <p:cNvPr id="3" name="Content Placeholder 2"/>
          <p:cNvSpPr>
            <a:spLocks noGrp="1"/>
          </p:cNvSpPr>
          <p:nvPr>
            <p:ph idx="1"/>
          </p:nvPr>
        </p:nvSpPr>
        <p:spPr>
          <a:xfrm>
            <a:off x="0" y="714356"/>
            <a:ext cx="8858280" cy="1285884"/>
          </a:xfrm>
        </p:spPr>
        <p:txBody>
          <a:bodyPr>
            <a:normAutofit fontScale="77500" lnSpcReduction="20000"/>
          </a:bodyPr>
          <a:lstStyle/>
          <a:p>
            <a:r>
              <a:rPr lang="en-US" dirty="0" smtClean="0"/>
              <a:t>Determine (a) the peak frequency deviation, (b) minimum bandwidth, </a:t>
            </a:r>
            <a:r>
              <a:rPr lang="en-US" dirty="0" smtClean="0"/>
              <a:t>for </a:t>
            </a:r>
            <a:r>
              <a:rPr lang="en-US" dirty="0" smtClean="0"/>
              <a:t>a binary </a:t>
            </a:r>
            <a:r>
              <a:rPr lang="en-US" dirty="0" smtClean="0"/>
              <a:t>FSK signal </a:t>
            </a:r>
            <a:r>
              <a:rPr lang="en-US" dirty="0" smtClean="0"/>
              <a:t>with a mark frequency of 49 kHz, a space frequency of 51 kHz, and an input bit rate of 2 kbps.</a:t>
            </a:r>
            <a:endParaRPr lang="en-US" dirty="0"/>
          </a:p>
        </p:txBody>
      </p:sp>
      <p:pic>
        <p:nvPicPr>
          <p:cNvPr id="6146" name="Picture 2"/>
          <p:cNvPicPr>
            <a:picLocks noChangeAspect="1" noChangeArrowheads="1"/>
          </p:cNvPicPr>
          <p:nvPr/>
        </p:nvPicPr>
        <p:blipFill>
          <a:blip r:embed="rId2"/>
          <a:srcRect/>
          <a:stretch>
            <a:fillRect/>
          </a:stretch>
        </p:blipFill>
        <p:spPr bwMode="auto">
          <a:xfrm>
            <a:off x="214282" y="3429000"/>
            <a:ext cx="4133611" cy="250033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785786" y="1714488"/>
            <a:ext cx="1571625" cy="790575"/>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285720" y="2500306"/>
            <a:ext cx="8115300" cy="676275"/>
          </a:xfrm>
          <a:prstGeom prst="rect">
            <a:avLst/>
          </a:prstGeom>
          <a:noFill/>
          <a:ln w="9525">
            <a:noFill/>
            <a:miter lim="800000"/>
            <a:headEnd/>
            <a:tailEnd/>
          </a:ln>
          <a:effectLst/>
        </p:spPr>
      </p:pic>
      <p:pic>
        <p:nvPicPr>
          <p:cNvPr id="6149" name="Picture 5"/>
          <p:cNvPicPr>
            <a:picLocks noChangeAspect="1" noChangeArrowheads="1"/>
          </p:cNvPicPr>
          <p:nvPr/>
        </p:nvPicPr>
        <p:blipFill>
          <a:blip r:embed="rId5"/>
          <a:srcRect/>
          <a:stretch>
            <a:fillRect/>
          </a:stretch>
        </p:blipFill>
        <p:spPr bwMode="auto">
          <a:xfrm>
            <a:off x="5715008" y="1785926"/>
            <a:ext cx="2468306" cy="857256"/>
          </a:xfrm>
          <a:prstGeom prst="rect">
            <a:avLst/>
          </a:prstGeom>
          <a:noFill/>
          <a:ln w="9525">
            <a:noFill/>
            <a:miter lim="800000"/>
            <a:headEnd/>
            <a:tailEnd/>
          </a:ln>
          <a:effectLst/>
        </p:spPr>
      </p:pic>
      <p:pic>
        <p:nvPicPr>
          <p:cNvPr id="6150" name="Picture 6"/>
          <p:cNvPicPr>
            <a:picLocks noChangeAspect="1" noChangeArrowheads="1"/>
          </p:cNvPicPr>
          <p:nvPr/>
        </p:nvPicPr>
        <p:blipFill>
          <a:blip r:embed="rId6">
            <a:duotone>
              <a:prstClr val="black"/>
              <a:schemeClr val="accent2">
                <a:tint val="45000"/>
                <a:satMod val="400000"/>
              </a:schemeClr>
            </a:duotone>
          </a:blip>
          <a:srcRect/>
          <a:stretch>
            <a:fillRect/>
          </a:stretch>
        </p:blipFill>
        <p:spPr bwMode="auto">
          <a:xfrm>
            <a:off x="5072066" y="3357562"/>
            <a:ext cx="3143272" cy="1464964"/>
          </a:xfrm>
          <a:prstGeom prst="rect">
            <a:avLst/>
          </a:prstGeom>
          <a:solidFill>
            <a:schemeClr val="accent2">
              <a:lumMod val="60000"/>
              <a:lumOff val="40000"/>
            </a:schemeClr>
          </a:solidFill>
          <a:ln w="9525">
            <a:noFill/>
            <a:miter lim="800000"/>
            <a:headEnd/>
            <a:tailEnd/>
          </a:ln>
          <a:effectLst/>
        </p:spPr>
      </p:pic>
      <p:pic>
        <p:nvPicPr>
          <p:cNvPr id="6151" name="Picture 7"/>
          <p:cNvPicPr>
            <a:picLocks noChangeAspect="1" noChangeArrowheads="1"/>
          </p:cNvPicPr>
          <p:nvPr/>
        </p:nvPicPr>
        <p:blipFill>
          <a:blip r:embed="rId7">
            <a:duotone>
              <a:prstClr val="black"/>
              <a:schemeClr val="accent2">
                <a:tint val="45000"/>
                <a:satMod val="400000"/>
              </a:schemeClr>
            </a:duotone>
          </a:blip>
          <a:srcRect/>
          <a:stretch>
            <a:fillRect/>
          </a:stretch>
        </p:blipFill>
        <p:spPr bwMode="auto">
          <a:xfrm>
            <a:off x="5072066" y="5214950"/>
            <a:ext cx="3559792" cy="107157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0042"/>
          </a:xfrm>
        </p:spPr>
        <p:txBody>
          <a:bodyPr>
            <a:normAutofit fontScale="90000"/>
          </a:bodyPr>
          <a:lstStyle/>
          <a:p>
            <a:r>
              <a:rPr lang="en-US" b="1" dirty="0" smtClean="0"/>
              <a:t>Time-Division Multiplexing</a:t>
            </a:r>
            <a:endParaRPr lang="en-US" dirty="0"/>
          </a:p>
        </p:txBody>
      </p:sp>
      <p:sp>
        <p:nvSpPr>
          <p:cNvPr id="3" name="Content Placeholder 2"/>
          <p:cNvSpPr>
            <a:spLocks noGrp="1"/>
          </p:cNvSpPr>
          <p:nvPr>
            <p:ph idx="1"/>
          </p:nvPr>
        </p:nvSpPr>
        <p:spPr>
          <a:xfrm>
            <a:off x="214282" y="714356"/>
            <a:ext cx="8786874" cy="1785950"/>
          </a:xfrm>
        </p:spPr>
        <p:txBody>
          <a:bodyPr>
            <a:normAutofit fontScale="92500" lnSpcReduction="20000"/>
          </a:bodyPr>
          <a:lstStyle/>
          <a:p>
            <a:r>
              <a:rPr lang="en-US" dirty="0" smtClean="0"/>
              <a:t>Multiplexing allows the transmission of several signals over a common channel.</a:t>
            </a:r>
          </a:p>
          <a:p>
            <a:r>
              <a:rPr lang="en-US" b="1" dirty="0" smtClean="0"/>
              <a:t>Time division multiplexing, the complete signal gets transmitted by occupying different time slots</a:t>
            </a:r>
            <a:endParaRPr lang="en-US" dirty="0"/>
          </a:p>
        </p:txBody>
      </p:sp>
      <p:pic>
        <p:nvPicPr>
          <p:cNvPr id="7170" name="Picture 2" descr="TDM system working principle"/>
          <p:cNvPicPr>
            <a:picLocks noChangeAspect="1" noChangeArrowheads="1"/>
          </p:cNvPicPr>
          <p:nvPr/>
        </p:nvPicPr>
        <p:blipFill>
          <a:blip r:embed="rId2"/>
          <a:srcRect/>
          <a:stretch>
            <a:fillRect/>
          </a:stretch>
        </p:blipFill>
        <p:spPr bwMode="auto">
          <a:xfrm>
            <a:off x="142844" y="2928934"/>
            <a:ext cx="8619150" cy="2643206"/>
          </a:xfrm>
          <a:prstGeom prst="rect">
            <a:avLst/>
          </a:prstGeom>
          <a:noFill/>
        </p:spPr>
      </p:pic>
      <p:sp>
        <p:nvSpPr>
          <p:cNvPr id="5" name="Rectangle 4"/>
          <p:cNvSpPr/>
          <p:nvPr/>
        </p:nvSpPr>
        <p:spPr>
          <a:xfrm>
            <a:off x="142844" y="6072206"/>
            <a:ext cx="8786874" cy="369332"/>
          </a:xfrm>
          <a:prstGeom prst="rect">
            <a:avLst/>
          </a:prstGeom>
        </p:spPr>
        <p:txBody>
          <a:bodyPr wrap="square">
            <a:spAutoFit/>
          </a:bodyPr>
          <a:lstStyle/>
          <a:p>
            <a:r>
              <a:rPr lang="en-US" dirty="0" smtClean="0"/>
              <a:t>Reference: </a:t>
            </a:r>
            <a:r>
              <a:rPr lang="en-US" dirty="0" smtClean="0">
                <a:hlinkClick r:id="rId3"/>
              </a:rPr>
              <a:t>https://electronicscoach.com/time-division-multiplexing.html</a:t>
            </a:r>
            <a:r>
              <a:rPr lang="en-US" dirty="0" smtClean="0"/>
              <a: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0042"/>
          </a:xfrm>
        </p:spPr>
        <p:txBody>
          <a:bodyPr>
            <a:normAutofit fontScale="90000"/>
          </a:bodyPr>
          <a:lstStyle/>
          <a:p>
            <a:r>
              <a:rPr lang="en-US" dirty="0" smtClean="0"/>
              <a:t>TDM system</a:t>
            </a:r>
            <a:endParaRPr lang="en-US" dirty="0"/>
          </a:p>
        </p:txBody>
      </p:sp>
      <p:sp>
        <p:nvSpPr>
          <p:cNvPr id="5" name="Rectangle 4"/>
          <p:cNvSpPr/>
          <p:nvPr/>
        </p:nvSpPr>
        <p:spPr>
          <a:xfrm>
            <a:off x="142844" y="6072206"/>
            <a:ext cx="8786874" cy="369332"/>
          </a:xfrm>
          <a:prstGeom prst="rect">
            <a:avLst/>
          </a:prstGeom>
        </p:spPr>
        <p:txBody>
          <a:bodyPr wrap="square">
            <a:spAutoFit/>
          </a:bodyPr>
          <a:lstStyle/>
          <a:p>
            <a:r>
              <a:rPr lang="en-US" dirty="0" smtClean="0"/>
              <a:t>Reference: </a:t>
            </a:r>
            <a:r>
              <a:rPr lang="en-US" dirty="0" smtClean="0">
                <a:hlinkClick r:id="rId2"/>
              </a:rPr>
              <a:t>https://electronicscoach.com/time-division-multiplexing.html</a:t>
            </a:r>
            <a:r>
              <a:rPr lang="en-US" dirty="0" smtClean="0"/>
              <a:t> </a:t>
            </a:r>
            <a:endParaRPr lang="en-US" dirty="0"/>
          </a:p>
        </p:txBody>
      </p:sp>
      <p:pic>
        <p:nvPicPr>
          <p:cNvPr id="29698" name="Picture 2" descr="Block diagram of TDM system"/>
          <p:cNvPicPr>
            <a:picLocks noChangeAspect="1" noChangeArrowheads="1"/>
          </p:cNvPicPr>
          <p:nvPr/>
        </p:nvPicPr>
        <p:blipFill>
          <a:blip r:embed="rId3"/>
          <a:srcRect/>
          <a:stretch>
            <a:fillRect/>
          </a:stretch>
        </p:blipFill>
        <p:spPr bwMode="auto">
          <a:xfrm>
            <a:off x="214282" y="785794"/>
            <a:ext cx="8728424" cy="4000528"/>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85794"/>
          </a:xfrm>
        </p:spPr>
        <p:txBody>
          <a:bodyPr>
            <a:normAutofit/>
          </a:bodyPr>
          <a:lstStyle/>
          <a:p>
            <a:r>
              <a:rPr lang="en-US" dirty="0" smtClean="0"/>
              <a:t>TDM Types </a:t>
            </a:r>
            <a:endParaRPr lang="en-US" dirty="0"/>
          </a:p>
        </p:txBody>
      </p:sp>
      <p:sp>
        <p:nvSpPr>
          <p:cNvPr id="7" name="Content Placeholder 6"/>
          <p:cNvSpPr>
            <a:spLocks noGrp="1"/>
          </p:cNvSpPr>
          <p:nvPr>
            <p:ph idx="1"/>
          </p:nvPr>
        </p:nvSpPr>
        <p:spPr>
          <a:xfrm>
            <a:off x="0" y="785794"/>
            <a:ext cx="8229600" cy="4525963"/>
          </a:xfrm>
        </p:spPr>
        <p:txBody>
          <a:bodyPr/>
          <a:lstStyle/>
          <a:p>
            <a:r>
              <a:rPr lang="en-US" b="1" dirty="0" smtClean="0">
                <a:solidFill>
                  <a:srgbClr val="FF0000"/>
                </a:solidFill>
                <a:latin typeface="Arial" pitchFamily="34" charset="0"/>
                <a:cs typeface="Arial" pitchFamily="34" charset="0"/>
              </a:rPr>
              <a:t>1.Synchronous TDM</a:t>
            </a:r>
          </a:p>
          <a:p>
            <a:r>
              <a:rPr lang="en-US" b="1" dirty="0" smtClean="0"/>
              <a:t>2. Asynchronous TDM</a:t>
            </a:r>
            <a:endParaRPr lang="en-US" dirty="0"/>
          </a:p>
        </p:txBody>
      </p:sp>
      <p:sp>
        <p:nvSpPr>
          <p:cNvPr id="5" name="Rectangle 4"/>
          <p:cNvSpPr/>
          <p:nvPr/>
        </p:nvSpPr>
        <p:spPr>
          <a:xfrm>
            <a:off x="142844" y="6072206"/>
            <a:ext cx="8786874" cy="369332"/>
          </a:xfrm>
          <a:prstGeom prst="rect">
            <a:avLst/>
          </a:prstGeom>
        </p:spPr>
        <p:txBody>
          <a:bodyPr wrap="square">
            <a:spAutoFit/>
          </a:bodyPr>
          <a:lstStyle/>
          <a:p>
            <a:r>
              <a:rPr lang="en-US" dirty="0" smtClean="0"/>
              <a:t>Reference: </a:t>
            </a:r>
            <a:r>
              <a:rPr lang="en-US" dirty="0" smtClean="0">
                <a:hlinkClick r:id="rId2"/>
              </a:rPr>
              <a:t>https://electronicscoach.com/time-division-multiplexing.html</a:t>
            </a:r>
            <a:r>
              <a:rPr lang="en-US" dirty="0" smtClean="0"/>
              <a:t> </a:t>
            </a:r>
            <a:endParaRPr lang="en-US" dirty="0"/>
          </a:p>
        </p:txBody>
      </p:sp>
      <p:sp>
        <p:nvSpPr>
          <p:cNvPr id="30721" name="Rectangle 1"/>
          <p:cNvSpPr>
            <a:spLocks noChangeArrowheads="1"/>
          </p:cNvSpPr>
          <p:nvPr/>
        </p:nvSpPr>
        <p:spPr bwMode="auto">
          <a:xfrm>
            <a:off x="0" y="2143116"/>
            <a:ext cx="8929718" cy="150810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28600" marR="0" lvl="0" indent="-228600" algn="just" defTabSz="914400" rtl="0" eaLnBrk="1" fontAlgn="base" latinLnBrk="0" hangingPunct="1">
              <a:lnSpc>
                <a:spcPct val="100000"/>
              </a:lnSpc>
              <a:spcBef>
                <a:spcPct val="0"/>
              </a:spcBef>
              <a:spcAft>
                <a:spcPct val="0"/>
              </a:spcAft>
              <a:buClrTx/>
              <a:buSzTx/>
              <a:buFontTx/>
              <a:buAutoNum type="arabicPeriod"/>
              <a:tabLst/>
            </a:pPr>
            <a:r>
              <a:rPr kumimoji="0" lang="en-US" sz="2000" b="1" i="0" u="none" strike="noStrike" cap="none" normalizeH="0" baseline="0" dirty="0" smtClean="0">
                <a:ln>
                  <a:noFill/>
                </a:ln>
                <a:solidFill>
                  <a:srgbClr val="FF0000"/>
                </a:solidFill>
                <a:effectLst/>
                <a:latin typeface="Arial" pitchFamily="34" charset="0"/>
                <a:cs typeface="Arial" pitchFamily="34" charset="0"/>
              </a:rPr>
              <a:t>Synchronous TDM</a:t>
            </a:r>
            <a:r>
              <a:rPr kumimoji="0" lang="en-US" sz="2000" b="0" i="0" u="none" strike="noStrike" cap="none" normalizeH="0" baseline="0" dirty="0" smtClean="0">
                <a:ln>
                  <a:noFill/>
                </a:ln>
                <a:solidFill>
                  <a:srgbClr val="FF0000"/>
                </a:solidFill>
                <a:effectLst/>
                <a:latin typeface="Arial" pitchFamily="34" charset="0"/>
                <a:cs typeface="Arial" pitchFamily="34" charset="0"/>
              </a:rPr>
              <a:t>: </a:t>
            </a:r>
            <a:r>
              <a:rPr kumimoji="0" lang="en-US" sz="2000" b="0" i="0" u="none" strike="noStrike" cap="none" normalizeH="0" baseline="0" dirty="0" smtClean="0">
                <a:ln>
                  <a:noFill/>
                </a:ln>
                <a:solidFill>
                  <a:srgbClr val="222222"/>
                </a:solidFill>
                <a:effectLst/>
                <a:latin typeface="Arial" pitchFamily="34" charset="0"/>
                <a:cs typeface="Arial" pitchFamily="34" charset="0"/>
              </a:rPr>
              <a:t>In this technique, the time slots are assigned at the beginning, irrespective of the idea about the presence of data at the source. This leads to the wastage of the channel capacity. As in the absence of any data unit, that particular time slot gets entirely wasted.</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22222"/>
                </a:solidFill>
                <a:effectLst/>
                <a:latin typeface="Arial" pitchFamily="34" charset="0"/>
                <a:cs typeface="Arial" pitchFamily="34" charset="0"/>
              </a:rPr>
              <a:t>  </a:t>
            </a:r>
            <a:endParaRPr kumimoji="0" lang="en-US" sz="7700" b="0" i="0" u="none" strike="noStrike" cap="none" normalizeH="0" baseline="0" dirty="0" smtClean="0">
              <a:ln>
                <a:noFill/>
              </a:ln>
              <a:solidFill>
                <a:srgbClr val="222222"/>
              </a:solidFill>
              <a:effectLst/>
              <a:latin typeface="Arial" pitchFamily="34" charset="0"/>
              <a:cs typeface="Arial" pitchFamily="34" charset="0"/>
            </a:endParaRPr>
          </a:p>
        </p:txBody>
      </p:sp>
      <p:pic>
        <p:nvPicPr>
          <p:cNvPr id="30722" name="Picture 2" descr="synchronous TDM approach"/>
          <p:cNvPicPr>
            <a:picLocks noChangeAspect="1" noChangeArrowheads="1"/>
          </p:cNvPicPr>
          <p:nvPr/>
        </p:nvPicPr>
        <p:blipFill>
          <a:blip r:embed="rId3"/>
          <a:srcRect/>
          <a:stretch>
            <a:fillRect/>
          </a:stretch>
        </p:blipFill>
        <p:spPr bwMode="auto">
          <a:xfrm>
            <a:off x="1285852" y="4214818"/>
            <a:ext cx="5238750" cy="122872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85794"/>
          </a:xfrm>
        </p:spPr>
        <p:txBody>
          <a:bodyPr>
            <a:normAutofit/>
          </a:bodyPr>
          <a:lstStyle/>
          <a:p>
            <a:r>
              <a:rPr lang="en-US" dirty="0" smtClean="0"/>
              <a:t>TDM Types </a:t>
            </a:r>
            <a:endParaRPr lang="en-US" dirty="0"/>
          </a:p>
        </p:txBody>
      </p:sp>
      <p:sp>
        <p:nvSpPr>
          <p:cNvPr id="7" name="Content Placeholder 6"/>
          <p:cNvSpPr>
            <a:spLocks noGrp="1"/>
          </p:cNvSpPr>
          <p:nvPr>
            <p:ph idx="1"/>
          </p:nvPr>
        </p:nvSpPr>
        <p:spPr>
          <a:xfrm>
            <a:off x="0" y="785794"/>
            <a:ext cx="8229600" cy="4525963"/>
          </a:xfrm>
        </p:spPr>
        <p:txBody>
          <a:bodyPr/>
          <a:lstStyle/>
          <a:p>
            <a:r>
              <a:rPr lang="en-US" b="1" dirty="0" smtClean="0">
                <a:solidFill>
                  <a:srgbClr val="222222"/>
                </a:solidFill>
                <a:latin typeface="Arial" pitchFamily="34" charset="0"/>
                <a:cs typeface="Arial" pitchFamily="34" charset="0"/>
              </a:rPr>
              <a:t>1.Synchronous TDM</a:t>
            </a:r>
          </a:p>
          <a:p>
            <a:r>
              <a:rPr lang="en-US" b="1" dirty="0" smtClean="0"/>
              <a:t>2. </a:t>
            </a:r>
            <a:r>
              <a:rPr lang="en-US" b="1" dirty="0" smtClean="0">
                <a:solidFill>
                  <a:srgbClr val="FF0000"/>
                </a:solidFill>
              </a:rPr>
              <a:t>Asynchronous TDM</a:t>
            </a:r>
            <a:endParaRPr lang="en-US" dirty="0">
              <a:solidFill>
                <a:srgbClr val="FF0000"/>
              </a:solidFill>
            </a:endParaRPr>
          </a:p>
        </p:txBody>
      </p:sp>
      <p:sp>
        <p:nvSpPr>
          <p:cNvPr id="5" name="Rectangle 4"/>
          <p:cNvSpPr/>
          <p:nvPr/>
        </p:nvSpPr>
        <p:spPr>
          <a:xfrm>
            <a:off x="142844" y="6072206"/>
            <a:ext cx="8786874" cy="369332"/>
          </a:xfrm>
          <a:prstGeom prst="rect">
            <a:avLst/>
          </a:prstGeom>
        </p:spPr>
        <p:txBody>
          <a:bodyPr wrap="square">
            <a:spAutoFit/>
          </a:bodyPr>
          <a:lstStyle/>
          <a:p>
            <a:r>
              <a:rPr lang="en-US" dirty="0" smtClean="0"/>
              <a:t>Reference: </a:t>
            </a:r>
            <a:r>
              <a:rPr lang="en-US" dirty="0" smtClean="0">
                <a:hlinkClick r:id="rId2"/>
              </a:rPr>
              <a:t>https://electronicscoach.com/time-division-multiplexing.html</a:t>
            </a:r>
            <a:r>
              <a:rPr lang="en-US" dirty="0" smtClean="0"/>
              <a:t> </a:t>
            </a:r>
            <a:endParaRPr lang="en-US" dirty="0"/>
          </a:p>
        </p:txBody>
      </p:sp>
      <p:sp>
        <p:nvSpPr>
          <p:cNvPr id="30721" name="Rectangle 1"/>
          <p:cNvSpPr>
            <a:spLocks noChangeArrowheads="1"/>
          </p:cNvSpPr>
          <p:nvPr/>
        </p:nvSpPr>
        <p:spPr bwMode="auto">
          <a:xfrm>
            <a:off x="0" y="2143116"/>
            <a:ext cx="8929718" cy="70788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28600" lvl="0" indent="-228600" algn="just" fontAlgn="base">
              <a:spcBef>
                <a:spcPct val="0"/>
              </a:spcBef>
              <a:spcAft>
                <a:spcPct val="0"/>
              </a:spcAft>
              <a:buFontTx/>
              <a:buAutoNum type="arabicPeriod"/>
            </a:pPr>
            <a:r>
              <a:rPr lang="en-US" sz="2000" b="1" dirty="0" smtClean="0"/>
              <a:t>2. </a:t>
            </a:r>
            <a:r>
              <a:rPr lang="en-US" sz="2000" b="1" dirty="0" smtClean="0">
                <a:solidFill>
                  <a:srgbClr val="FF0000"/>
                </a:solidFill>
              </a:rPr>
              <a:t>Asynchronous TDM</a:t>
            </a:r>
            <a:r>
              <a:rPr lang="en-US" sz="2000" dirty="0" smtClean="0"/>
              <a:t>: It is also termed as</a:t>
            </a:r>
            <a:r>
              <a:rPr lang="en-US" sz="2000" b="1" dirty="0" smtClean="0"/>
              <a:t> statistical or intelligent TDM</a:t>
            </a:r>
            <a:r>
              <a:rPr lang="en-US" sz="2000" dirty="0" smtClean="0"/>
              <a:t> technique as it eliminates the drawback of wastage of time slot present in synchronous TDM.</a:t>
            </a:r>
            <a:r>
              <a:rPr kumimoji="0" lang="en-US" sz="1200" b="0" i="0" u="none" strike="noStrike" cap="none" normalizeH="0" baseline="0" dirty="0" smtClean="0">
                <a:ln>
                  <a:noFill/>
                </a:ln>
                <a:solidFill>
                  <a:srgbClr val="222222"/>
                </a:solidFill>
                <a:effectLst/>
                <a:latin typeface="Arial" pitchFamily="34" charset="0"/>
                <a:cs typeface="Arial" pitchFamily="34" charset="0"/>
              </a:rPr>
              <a:t>  </a:t>
            </a:r>
            <a:endParaRPr kumimoji="0" lang="en-US" sz="7700" b="0" i="0" u="none" strike="noStrike" cap="none" normalizeH="0" baseline="0" dirty="0" smtClean="0">
              <a:ln>
                <a:noFill/>
              </a:ln>
              <a:solidFill>
                <a:srgbClr val="222222"/>
              </a:solidFill>
              <a:effectLst/>
              <a:latin typeface="Arial" pitchFamily="34" charset="0"/>
              <a:cs typeface="Arial" pitchFamily="34" charset="0"/>
            </a:endParaRPr>
          </a:p>
        </p:txBody>
      </p:sp>
      <p:pic>
        <p:nvPicPr>
          <p:cNvPr id="31746" name="Picture 2" descr="Asychronous TDM approach"/>
          <p:cNvPicPr>
            <a:picLocks noChangeAspect="1" noChangeArrowheads="1"/>
          </p:cNvPicPr>
          <p:nvPr/>
        </p:nvPicPr>
        <p:blipFill>
          <a:blip r:embed="rId3"/>
          <a:srcRect/>
          <a:stretch>
            <a:fillRect/>
          </a:stretch>
        </p:blipFill>
        <p:spPr bwMode="auto">
          <a:xfrm>
            <a:off x="357158" y="3286124"/>
            <a:ext cx="7784046" cy="1500198"/>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0042"/>
          </a:xfrm>
        </p:spPr>
        <p:txBody>
          <a:bodyPr>
            <a:normAutofit fontScale="90000"/>
          </a:bodyPr>
          <a:lstStyle/>
          <a:p>
            <a:r>
              <a:rPr lang="en-US" b="1" dirty="0" smtClean="0">
                <a:solidFill>
                  <a:srgbClr val="FF0000"/>
                </a:solidFill>
              </a:rPr>
              <a:t>Digital T-carrier System</a:t>
            </a:r>
            <a:endParaRPr lang="en-US" dirty="0"/>
          </a:p>
        </p:txBody>
      </p:sp>
      <p:sp>
        <p:nvSpPr>
          <p:cNvPr id="3" name="Content Placeholder 2"/>
          <p:cNvSpPr>
            <a:spLocks noGrp="1"/>
          </p:cNvSpPr>
          <p:nvPr>
            <p:ph idx="1"/>
          </p:nvPr>
        </p:nvSpPr>
        <p:spPr>
          <a:xfrm>
            <a:off x="214282" y="714356"/>
            <a:ext cx="8786874" cy="2000264"/>
          </a:xfrm>
        </p:spPr>
        <p:txBody>
          <a:bodyPr>
            <a:normAutofit fontScale="62500" lnSpcReduction="20000"/>
          </a:bodyPr>
          <a:lstStyle/>
          <a:p>
            <a:pPr>
              <a:defRPr/>
            </a:pPr>
            <a:r>
              <a:rPr lang="en-US" dirty="0" smtClean="0">
                <a:latin typeface="Constantia" pitchFamily="18" charset="0"/>
              </a:rPr>
              <a:t>Each T1 frame consists of 24 * 8 = 192 bits + 1 bit for framing = 193 bits/frame.</a:t>
            </a:r>
          </a:p>
          <a:p>
            <a:pPr>
              <a:defRPr/>
            </a:pPr>
            <a:r>
              <a:rPr lang="en-US" dirty="0" smtClean="0">
                <a:latin typeface="Constantia" pitchFamily="18" charset="0"/>
              </a:rPr>
              <a:t>There are 8000 frames generated per second (or 125 µsecond/frame).</a:t>
            </a:r>
          </a:p>
          <a:p>
            <a:pPr>
              <a:defRPr/>
            </a:pPr>
            <a:r>
              <a:rPr lang="en-US" dirty="0" smtClean="0">
                <a:latin typeface="Constantia" pitchFamily="18" charset="0"/>
              </a:rPr>
              <a:t>The gross data rate of T1 = 8000 frames/sec * 193 bits/frame = 1.544 Mbps</a:t>
            </a:r>
          </a:p>
          <a:p>
            <a:pPr>
              <a:defRPr/>
            </a:pPr>
            <a:r>
              <a:rPr lang="en-US" dirty="0" smtClean="0">
                <a:latin typeface="Constantia" pitchFamily="18" charset="0"/>
              </a:rPr>
              <a:t>For transmitted digital data, the 24</a:t>
            </a:r>
            <a:r>
              <a:rPr lang="en-US" baseline="30000" dirty="0" smtClean="0">
                <a:latin typeface="Constantia" pitchFamily="18" charset="0"/>
              </a:rPr>
              <a:t>th</a:t>
            </a:r>
            <a:r>
              <a:rPr lang="en-US" dirty="0" smtClean="0">
                <a:latin typeface="Constantia" pitchFamily="18" charset="0"/>
              </a:rPr>
              <a:t> channel is used for synchronization and is considered as overhead.</a:t>
            </a:r>
            <a:endParaRPr lang="en-US" dirty="0" smtClean="0">
              <a:latin typeface="Constantia" pitchFamily="18" charset="0"/>
            </a:endParaRPr>
          </a:p>
        </p:txBody>
      </p:sp>
      <p:sp>
        <p:nvSpPr>
          <p:cNvPr id="6" name="Rectangle 5"/>
          <p:cNvSpPr/>
          <p:nvPr/>
        </p:nvSpPr>
        <p:spPr>
          <a:xfrm>
            <a:off x="0" y="4357694"/>
            <a:ext cx="9144000" cy="1200329"/>
          </a:xfrm>
          <a:prstGeom prst="rect">
            <a:avLst/>
          </a:prstGeom>
        </p:spPr>
        <p:txBody>
          <a:bodyPr wrap="square">
            <a:spAutoFit/>
          </a:bodyPr>
          <a:lstStyle/>
          <a:p>
            <a:r>
              <a:rPr lang="en-US" dirty="0" smtClean="0"/>
              <a:t>An additional bit (called framing bit) is added to each frame. The framing bit occurs once per frame (8000bps rate) and recovered in receiver, where it is used to maintain frame and sample synchronization between TDM transmitter and receiver. So each frame contains 193 bits and line speed for T1 digital carrier system is</a:t>
            </a:r>
            <a:endParaRPr lang="en-US" dirty="0"/>
          </a:p>
        </p:txBody>
      </p:sp>
      <p:pic>
        <p:nvPicPr>
          <p:cNvPr id="40962" name="Picture 2" descr="https://1.bp.blogspot.com/-Irl0Dg6OkA4/Vt23kB1y4UI/AAAAAAAAADY/kySTtoFmtkY/s1600/f.png"/>
          <p:cNvPicPr>
            <a:picLocks noChangeAspect="1" noChangeArrowheads="1"/>
          </p:cNvPicPr>
          <p:nvPr/>
        </p:nvPicPr>
        <p:blipFill>
          <a:blip r:embed="rId2"/>
          <a:srcRect/>
          <a:stretch>
            <a:fillRect/>
          </a:stretch>
        </p:blipFill>
        <p:spPr bwMode="auto">
          <a:xfrm>
            <a:off x="1428728" y="5572116"/>
            <a:ext cx="6592410" cy="1285884"/>
          </a:xfrm>
          <a:prstGeom prst="rect">
            <a:avLst/>
          </a:prstGeom>
          <a:noFill/>
        </p:spPr>
      </p:pic>
      <p:pic>
        <p:nvPicPr>
          <p:cNvPr id="40964" name="Picture 4" descr="https://3.bp.blogspot.com/-CP2E0vG6Zpk/Vt22hSlhUoI/AAAAAAAAADQ/4B72Szy0vJw/s320/formula.png"/>
          <p:cNvPicPr>
            <a:picLocks noChangeAspect="1" noChangeArrowheads="1"/>
          </p:cNvPicPr>
          <p:nvPr/>
        </p:nvPicPr>
        <p:blipFill>
          <a:blip r:embed="rId3"/>
          <a:srcRect/>
          <a:stretch>
            <a:fillRect/>
          </a:stretch>
        </p:blipFill>
        <p:spPr bwMode="auto">
          <a:xfrm>
            <a:off x="1643042" y="2500306"/>
            <a:ext cx="5225179" cy="1714512"/>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0042"/>
          </a:xfrm>
        </p:spPr>
        <p:txBody>
          <a:bodyPr>
            <a:normAutofit fontScale="90000"/>
          </a:bodyPr>
          <a:lstStyle/>
          <a:p>
            <a:r>
              <a:rPr lang="en-US" b="1" dirty="0" smtClean="0">
                <a:solidFill>
                  <a:srgbClr val="FF0000"/>
                </a:solidFill>
              </a:rPr>
              <a:t>Digital T-carrier System</a:t>
            </a:r>
            <a:endParaRPr lang="en-US" dirty="0"/>
          </a:p>
        </p:txBody>
      </p:sp>
      <p:sp>
        <p:nvSpPr>
          <p:cNvPr id="3" name="Content Placeholder 2"/>
          <p:cNvSpPr>
            <a:spLocks noGrp="1"/>
          </p:cNvSpPr>
          <p:nvPr>
            <p:ph idx="1"/>
          </p:nvPr>
        </p:nvSpPr>
        <p:spPr>
          <a:xfrm>
            <a:off x="214282" y="714356"/>
            <a:ext cx="8786874" cy="2000264"/>
          </a:xfrm>
        </p:spPr>
        <p:txBody>
          <a:bodyPr>
            <a:normAutofit fontScale="62500" lnSpcReduction="20000"/>
          </a:bodyPr>
          <a:lstStyle/>
          <a:p>
            <a:pPr>
              <a:defRPr/>
            </a:pPr>
            <a:r>
              <a:rPr lang="en-US" dirty="0" smtClean="0">
                <a:latin typeface="Constantia" pitchFamily="18" charset="0"/>
              </a:rPr>
              <a:t>Each T1 frame consists of 24 * 8 = 192 bits + 1 bit for framing = 193 bits/frame.</a:t>
            </a:r>
          </a:p>
          <a:p>
            <a:pPr>
              <a:defRPr/>
            </a:pPr>
            <a:r>
              <a:rPr lang="en-US" dirty="0" smtClean="0">
                <a:latin typeface="Constantia" pitchFamily="18" charset="0"/>
              </a:rPr>
              <a:t>There are 8000 frames generated per second (or 125 µsecond/frame).</a:t>
            </a:r>
          </a:p>
          <a:p>
            <a:pPr>
              <a:defRPr/>
            </a:pPr>
            <a:r>
              <a:rPr lang="en-US" dirty="0" smtClean="0">
                <a:latin typeface="Constantia" pitchFamily="18" charset="0"/>
              </a:rPr>
              <a:t>The gross data rate of T1 = 8000 frames/sec * 193 bits/frame = 1.544 Mbps</a:t>
            </a:r>
          </a:p>
          <a:p>
            <a:pPr>
              <a:defRPr/>
            </a:pPr>
            <a:r>
              <a:rPr lang="en-US" dirty="0" smtClean="0">
                <a:latin typeface="Constantia" pitchFamily="18" charset="0"/>
              </a:rPr>
              <a:t>For transmitted digital data, the 24</a:t>
            </a:r>
            <a:r>
              <a:rPr lang="en-US" baseline="30000" dirty="0" smtClean="0">
                <a:latin typeface="Constantia" pitchFamily="18" charset="0"/>
              </a:rPr>
              <a:t>th</a:t>
            </a:r>
            <a:r>
              <a:rPr lang="en-US" dirty="0" smtClean="0">
                <a:latin typeface="Constantia" pitchFamily="18" charset="0"/>
              </a:rPr>
              <a:t> channel is used for synchronization and is considered as overhead.</a:t>
            </a:r>
            <a:endParaRPr lang="en-US" dirty="0" smtClean="0">
              <a:latin typeface="Constantia" pitchFamily="18" charset="0"/>
            </a:endParaRPr>
          </a:p>
        </p:txBody>
      </p:sp>
      <p:pic>
        <p:nvPicPr>
          <p:cNvPr id="5" name="Picture 2"/>
          <p:cNvPicPr>
            <a:picLocks noChangeAspect="1" noChangeArrowheads="1"/>
          </p:cNvPicPr>
          <p:nvPr/>
        </p:nvPicPr>
        <p:blipFill>
          <a:blip r:embed="rId2"/>
          <a:srcRect/>
          <a:stretch>
            <a:fillRect/>
          </a:stretch>
        </p:blipFill>
        <p:spPr bwMode="auto">
          <a:xfrm>
            <a:off x="0" y="2714620"/>
            <a:ext cx="8947837" cy="3789104"/>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844" y="642918"/>
            <a:ext cx="8858312" cy="369332"/>
          </a:xfrm>
          <a:prstGeom prst="rect">
            <a:avLst/>
          </a:prstGeom>
        </p:spPr>
        <p:txBody>
          <a:bodyPr wrap="square">
            <a:spAutoFit/>
          </a:bodyPr>
          <a:lstStyle/>
          <a:p>
            <a:endParaRPr lang="en-US" dirty="0"/>
          </a:p>
        </p:txBody>
      </p:sp>
      <p:sp>
        <p:nvSpPr>
          <p:cNvPr id="6" name="Rectangle 5"/>
          <p:cNvSpPr/>
          <p:nvPr/>
        </p:nvSpPr>
        <p:spPr>
          <a:xfrm>
            <a:off x="0" y="857232"/>
            <a:ext cx="9144000" cy="5509200"/>
          </a:xfrm>
          <a:prstGeom prst="rect">
            <a:avLst/>
          </a:prstGeom>
        </p:spPr>
        <p:txBody>
          <a:bodyPr wrap="square">
            <a:spAutoFit/>
          </a:bodyPr>
          <a:lstStyle/>
          <a:p>
            <a:pPr algn="just"/>
            <a:r>
              <a:rPr lang="en-US" sz="1600" dirty="0" smtClean="0"/>
              <a:t>Preamble This course explains the concepts of Analog and Digital communication systems that are used for the transmission of information from source to destination. A detailed quantitative framework for analog and digital transmission techniques is addressed.</a:t>
            </a:r>
          </a:p>
          <a:p>
            <a:pPr algn="just"/>
            <a:r>
              <a:rPr lang="fr-FR" sz="1600" dirty="0" smtClean="0"/>
              <a:t>Unit - I Amplitude Modulation: 9+3</a:t>
            </a:r>
          </a:p>
          <a:p>
            <a:pPr algn="just"/>
            <a:r>
              <a:rPr lang="en-US" sz="1600" dirty="0" smtClean="0"/>
              <a:t>Principles of amplitude modulation – AM envelope - Frequency spectrum and bandwidth - Modulation index and percentage modulation - AM power distribution - AM modulator circuits – Low level AM modulator - AM transmitters – Low level transmitter - AM receivers – Super heterodyne receivers</a:t>
            </a:r>
          </a:p>
          <a:p>
            <a:pPr algn="just"/>
            <a:r>
              <a:rPr lang="en-US" sz="1600" dirty="0" smtClean="0"/>
              <a:t>Unit - II Angle Modulation: 9+3</a:t>
            </a:r>
          </a:p>
          <a:p>
            <a:pPr algn="just"/>
            <a:r>
              <a:rPr lang="en-US" sz="1600" dirty="0" smtClean="0"/>
              <a:t>Angle Modulation – FM and PM waveforms - Phase deviation and modulation index - Frequency deviation - Direct FM and PM demodulators - Frequency spectrum of angle modulated waves - Bandwidth requirement - Narrowband FM and Broadband FM -Average power - FM and PM modulators, Direct FM transmitter - Angle modulation Vs. Amplitude modulation –</a:t>
            </a:r>
            <a:r>
              <a:rPr lang="en-US" sz="1600" smtClean="0"/>
              <a:t>Indirect FM transmitter</a:t>
            </a:r>
            <a:r>
              <a:rPr lang="en-US" sz="1600" dirty="0" smtClean="0"/>
              <a:t>.</a:t>
            </a:r>
          </a:p>
          <a:p>
            <a:pPr algn="just"/>
            <a:r>
              <a:rPr lang="fr-FR" sz="1600" b="1" dirty="0" smtClean="0">
                <a:solidFill>
                  <a:srgbClr val="FF0000"/>
                </a:solidFill>
              </a:rPr>
              <a:t>Unit - III Digital Modulation: 9+3</a:t>
            </a:r>
          </a:p>
          <a:p>
            <a:pPr algn="just"/>
            <a:r>
              <a:rPr lang="en-US" sz="1600" b="1" dirty="0" smtClean="0">
                <a:solidFill>
                  <a:srgbClr val="FF0000"/>
                </a:solidFill>
              </a:rPr>
              <a:t>Sampling - Time Division Multiplexing - Digital T-carrier System – Pulse code modulation – Amplitude shift keying – Frequency and phase shift keying – Modulator and demodulator - bit error rate calculation.</a:t>
            </a:r>
          </a:p>
          <a:p>
            <a:pPr algn="just"/>
            <a:r>
              <a:rPr lang="fr-FR" sz="1600" b="1" dirty="0" smtClean="0"/>
              <a:t>Unit - IV Data Communication: 9+3</a:t>
            </a:r>
          </a:p>
          <a:p>
            <a:pPr algn="just"/>
            <a:r>
              <a:rPr lang="en-US" sz="1600" dirty="0" smtClean="0"/>
              <a:t>Data communication codes: ASCII - BAR codes - Error Control - Error Detection - Redundancy checking - Error Correction -Hamming – Line coding: AMI – NRZ - RZ - Serial interfaces : RS232 - RS485 - Data communication circuits – Data communication modems - Public Switched Telephone Network(PSTN) – ISDN.</a:t>
            </a:r>
          </a:p>
          <a:p>
            <a:pPr algn="just"/>
            <a:r>
              <a:rPr lang="en-US" sz="1600" b="1" dirty="0" smtClean="0"/>
              <a:t>Unit - V Spread Spectrum: 9+3</a:t>
            </a:r>
          </a:p>
          <a:p>
            <a:pPr algn="just"/>
            <a:r>
              <a:rPr lang="en-US" sz="1600" dirty="0" smtClean="0"/>
              <a:t>PN sequence code and its properties- Direct sequence spread spectrum system - Processing gain- Frequency hopping spread spectrum.</a:t>
            </a:r>
            <a:endParaRPr lang="en-US" sz="1600" dirty="0"/>
          </a:p>
        </p:txBody>
      </p:sp>
      <p:sp>
        <p:nvSpPr>
          <p:cNvPr id="7" name="Title 6"/>
          <p:cNvSpPr>
            <a:spLocks noGrp="1"/>
          </p:cNvSpPr>
          <p:nvPr>
            <p:ph type="title"/>
          </p:nvPr>
        </p:nvSpPr>
        <p:spPr>
          <a:xfrm>
            <a:off x="0" y="0"/>
            <a:ext cx="9144000" cy="642918"/>
          </a:xfrm>
        </p:spPr>
        <p:style>
          <a:lnRef idx="0">
            <a:schemeClr val="accent6"/>
          </a:lnRef>
          <a:fillRef idx="3">
            <a:schemeClr val="accent6"/>
          </a:fillRef>
          <a:effectRef idx="3">
            <a:schemeClr val="accent6"/>
          </a:effectRef>
          <a:fontRef idx="minor">
            <a:schemeClr val="lt1"/>
          </a:fontRef>
        </p:style>
        <p:txBody>
          <a:bodyPr>
            <a:normAutofit/>
          </a:bodyPr>
          <a:lstStyle/>
          <a:p>
            <a:r>
              <a:rPr lang="en-US" sz="2400" b="1" dirty="0" smtClean="0">
                <a:solidFill>
                  <a:srgbClr val="C00000"/>
                </a:solidFill>
              </a:rPr>
              <a:t>20ITT41  &amp; PRINCIPLES OF COMMUNICATION</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0042"/>
          </a:xfrm>
        </p:spPr>
        <p:txBody>
          <a:bodyPr>
            <a:normAutofit fontScale="90000"/>
          </a:bodyPr>
          <a:lstStyle/>
          <a:p>
            <a:r>
              <a:rPr lang="en-US" b="1" dirty="0" smtClean="0">
                <a:solidFill>
                  <a:srgbClr val="FF0000"/>
                </a:solidFill>
              </a:rPr>
              <a:t>Digital T-carrier </a:t>
            </a:r>
            <a:r>
              <a:rPr lang="en-US" b="1" dirty="0" smtClean="0">
                <a:solidFill>
                  <a:srgbClr val="FF0000"/>
                </a:solidFill>
              </a:rPr>
              <a:t>System- Frame Structure  </a:t>
            </a:r>
            <a:endParaRPr lang="en-US" dirty="0"/>
          </a:p>
        </p:txBody>
      </p:sp>
      <p:sp>
        <p:nvSpPr>
          <p:cNvPr id="3" name="Content Placeholder 2"/>
          <p:cNvSpPr>
            <a:spLocks noGrp="1"/>
          </p:cNvSpPr>
          <p:nvPr>
            <p:ph idx="1"/>
          </p:nvPr>
        </p:nvSpPr>
        <p:spPr>
          <a:xfrm>
            <a:off x="214282" y="714356"/>
            <a:ext cx="8786874" cy="357190"/>
          </a:xfrm>
        </p:spPr>
        <p:txBody>
          <a:bodyPr>
            <a:normAutofit fontScale="62500" lnSpcReduction="20000"/>
          </a:bodyPr>
          <a:lstStyle/>
          <a:p>
            <a:pPr>
              <a:defRPr/>
            </a:pPr>
            <a:endParaRPr lang="en-US" dirty="0" smtClean="0">
              <a:latin typeface="Constantia" pitchFamily="18" charset="0"/>
            </a:endParaRPr>
          </a:p>
        </p:txBody>
      </p:sp>
      <p:pic>
        <p:nvPicPr>
          <p:cNvPr id="41986" name="Picture 2" descr="https://4.bp.blogspot.com/-CeIeKIh-7zo/Vt2zxejKNAI/AAAAAAAAADE/pzh-DApr1AA/s1600/t1%2Bframe%2Bstructure.jpg"/>
          <p:cNvPicPr>
            <a:picLocks noChangeAspect="1" noChangeArrowheads="1"/>
          </p:cNvPicPr>
          <p:nvPr/>
        </p:nvPicPr>
        <p:blipFill>
          <a:blip r:embed="rId2"/>
          <a:srcRect/>
          <a:stretch>
            <a:fillRect/>
          </a:stretch>
        </p:blipFill>
        <p:spPr bwMode="auto">
          <a:xfrm>
            <a:off x="285720" y="1071546"/>
            <a:ext cx="8688169" cy="5072098"/>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0042"/>
          </a:xfrm>
        </p:spPr>
        <p:txBody>
          <a:bodyPr>
            <a:normAutofit fontScale="90000"/>
          </a:bodyPr>
          <a:lstStyle/>
          <a:p>
            <a:r>
              <a:rPr lang="en-US" b="1" dirty="0" smtClean="0">
                <a:solidFill>
                  <a:srgbClr val="FF0000"/>
                </a:solidFill>
              </a:rPr>
              <a:t>Digital T-carrier </a:t>
            </a:r>
            <a:r>
              <a:rPr lang="en-US" b="1" dirty="0" smtClean="0">
                <a:solidFill>
                  <a:srgbClr val="FF0000"/>
                </a:solidFill>
              </a:rPr>
              <a:t>System Block diagram</a:t>
            </a:r>
            <a:endParaRPr lang="en-US" dirty="0"/>
          </a:p>
        </p:txBody>
      </p:sp>
      <p:pic>
        <p:nvPicPr>
          <p:cNvPr id="8194" name="Picture 2"/>
          <p:cNvPicPr>
            <a:picLocks noChangeAspect="1" noChangeArrowheads="1"/>
          </p:cNvPicPr>
          <p:nvPr/>
        </p:nvPicPr>
        <p:blipFill>
          <a:blip r:embed="rId2"/>
          <a:srcRect/>
          <a:stretch>
            <a:fillRect/>
          </a:stretch>
        </p:blipFill>
        <p:spPr bwMode="auto">
          <a:xfrm>
            <a:off x="214282" y="500042"/>
            <a:ext cx="8429684" cy="6175019"/>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0042"/>
          </a:xfrm>
        </p:spPr>
        <p:txBody>
          <a:bodyPr>
            <a:normAutofit fontScale="90000"/>
          </a:bodyPr>
          <a:lstStyle/>
          <a:p>
            <a:r>
              <a:rPr lang="en-US" b="1" dirty="0" smtClean="0">
                <a:solidFill>
                  <a:srgbClr val="FF0000"/>
                </a:solidFill>
              </a:rPr>
              <a:t>Digital T-carrier System</a:t>
            </a:r>
            <a:endParaRPr lang="en-US" dirty="0"/>
          </a:p>
        </p:txBody>
      </p:sp>
      <p:graphicFrame>
        <p:nvGraphicFramePr>
          <p:cNvPr id="4" name="Table 3"/>
          <p:cNvGraphicFramePr>
            <a:graphicFrameLocks noGrp="1"/>
          </p:cNvGraphicFramePr>
          <p:nvPr/>
        </p:nvGraphicFramePr>
        <p:xfrm>
          <a:off x="571472" y="1071546"/>
          <a:ext cx="7715304" cy="4664256"/>
        </p:xfrm>
        <a:graphic>
          <a:graphicData uri="http://schemas.openxmlformats.org/drawingml/2006/table">
            <a:tbl>
              <a:tblPr/>
              <a:tblGrid>
                <a:gridCol w="1428760"/>
                <a:gridCol w="1714512"/>
                <a:gridCol w="1857388"/>
                <a:gridCol w="2714644"/>
              </a:tblGrid>
              <a:tr h="583903">
                <a:tc>
                  <a:txBody>
                    <a:bodyPr/>
                    <a:lstStyle/>
                    <a:p>
                      <a:pPr algn="l" fontAlgn="base"/>
                      <a:r>
                        <a:rPr lang="en-US" sz="2800" b="1" dirty="0" smtClean="0">
                          <a:latin typeface="+mn-lt"/>
                        </a:rPr>
                        <a:t>Stream </a:t>
                      </a:r>
                      <a:r>
                        <a:rPr lang="en-US" sz="2800" b="1" dirty="0">
                          <a:latin typeface="+mn-lt"/>
                        </a:rPr>
                        <a:t>type</a:t>
                      </a:r>
                    </a:p>
                  </a:txBody>
                  <a:tcPr marL="51486" marR="51486" marT="51486" marB="514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5F5F5"/>
                    </a:solidFill>
                  </a:tcPr>
                </a:tc>
                <a:tc>
                  <a:txBody>
                    <a:bodyPr/>
                    <a:lstStyle/>
                    <a:p>
                      <a:pPr algn="l" fontAlgn="base"/>
                      <a:r>
                        <a:rPr lang="en-US" sz="2800" b="1">
                          <a:latin typeface="+mn-lt"/>
                        </a:rPr>
                        <a:t>Speed (Mbps)</a:t>
                      </a:r>
                    </a:p>
                  </a:txBody>
                  <a:tcPr marL="51486" marR="51486" marT="51486" marB="514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5F5F5"/>
                    </a:solidFill>
                  </a:tcPr>
                </a:tc>
                <a:tc>
                  <a:txBody>
                    <a:bodyPr/>
                    <a:lstStyle/>
                    <a:p>
                      <a:pPr algn="l" fontAlgn="base"/>
                      <a:r>
                        <a:rPr lang="en-US" sz="2800" b="1">
                          <a:latin typeface="+mn-lt"/>
                        </a:rPr>
                        <a:t>Equivalent T1s</a:t>
                      </a:r>
                    </a:p>
                  </a:txBody>
                  <a:tcPr marL="51486" marR="51486" marT="51486" marB="514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5F5F5"/>
                    </a:solidFill>
                  </a:tcPr>
                </a:tc>
                <a:tc>
                  <a:txBody>
                    <a:bodyPr/>
                    <a:lstStyle/>
                    <a:p>
                      <a:pPr algn="l" fontAlgn="base"/>
                      <a:r>
                        <a:rPr lang="en-US" sz="2800" b="1">
                          <a:latin typeface="+mn-lt"/>
                        </a:rPr>
                        <a:t>Equivalent voice channels</a:t>
                      </a:r>
                    </a:p>
                  </a:txBody>
                  <a:tcPr marL="51486" marR="51486" marT="51486" marB="514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5F5F5"/>
                    </a:solidFill>
                  </a:tcPr>
                </a:tc>
              </a:tr>
              <a:tr h="355419">
                <a:tc>
                  <a:txBody>
                    <a:bodyPr/>
                    <a:lstStyle/>
                    <a:p>
                      <a:pPr algn="l" fontAlgn="base"/>
                      <a:r>
                        <a:rPr lang="en-US" sz="2800">
                          <a:latin typeface="+mn-lt"/>
                        </a:rPr>
                        <a:t>DS0</a:t>
                      </a:r>
                    </a:p>
                  </a:txBody>
                  <a:tcPr marL="51486" marR="51486" marT="51486" marB="514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base"/>
                      <a:r>
                        <a:rPr lang="en-US" sz="2800">
                          <a:latin typeface="+mn-lt"/>
                        </a:rPr>
                        <a:t>0.064</a:t>
                      </a:r>
                    </a:p>
                  </a:txBody>
                  <a:tcPr marL="51486" marR="51486" marT="51486" marB="514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base"/>
                      <a:r>
                        <a:rPr lang="en-US" sz="2800" dirty="0">
                          <a:latin typeface="+mn-lt"/>
                        </a:rPr>
                        <a:t>1/24</a:t>
                      </a:r>
                    </a:p>
                  </a:txBody>
                  <a:tcPr marL="51486" marR="51486" marT="51486" marB="514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base"/>
                      <a:r>
                        <a:rPr lang="en-US" sz="2800">
                          <a:latin typeface="+mn-lt"/>
                        </a:rPr>
                        <a:t>1</a:t>
                      </a:r>
                    </a:p>
                  </a:txBody>
                  <a:tcPr marL="51486" marR="51486" marT="51486" marB="514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355419">
                <a:tc>
                  <a:txBody>
                    <a:bodyPr/>
                    <a:lstStyle/>
                    <a:p>
                      <a:pPr algn="l" fontAlgn="base"/>
                      <a:r>
                        <a:rPr lang="en-US" sz="2800">
                          <a:latin typeface="+mn-lt"/>
                        </a:rPr>
                        <a:t>DS1</a:t>
                      </a:r>
                    </a:p>
                  </a:txBody>
                  <a:tcPr marL="51486" marR="51486" marT="51486" marB="514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7F7F7"/>
                    </a:solidFill>
                  </a:tcPr>
                </a:tc>
                <a:tc>
                  <a:txBody>
                    <a:bodyPr/>
                    <a:lstStyle/>
                    <a:p>
                      <a:pPr algn="l" fontAlgn="base"/>
                      <a:r>
                        <a:rPr lang="en-US" sz="2800">
                          <a:latin typeface="+mn-lt"/>
                        </a:rPr>
                        <a:t>1.544</a:t>
                      </a:r>
                    </a:p>
                  </a:txBody>
                  <a:tcPr marL="51486" marR="51486" marT="51486" marB="514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7F7F7"/>
                    </a:solidFill>
                  </a:tcPr>
                </a:tc>
                <a:tc>
                  <a:txBody>
                    <a:bodyPr/>
                    <a:lstStyle/>
                    <a:p>
                      <a:pPr algn="l" fontAlgn="base"/>
                      <a:r>
                        <a:rPr lang="en-US" sz="2800" dirty="0">
                          <a:latin typeface="+mn-lt"/>
                        </a:rPr>
                        <a:t>1</a:t>
                      </a:r>
                    </a:p>
                  </a:txBody>
                  <a:tcPr marL="51486" marR="51486" marT="51486" marB="514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7F7F7"/>
                    </a:solidFill>
                  </a:tcPr>
                </a:tc>
                <a:tc>
                  <a:txBody>
                    <a:bodyPr/>
                    <a:lstStyle/>
                    <a:p>
                      <a:pPr algn="l" fontAlgn="base"/>
                      <a:r>
                        <a:rPr lang="en-US" sz="2800">
                          <a:latin typeface="+mn-lt"/>
                        </a:rPr>
                        <a:t>24</a:t>
                      </a:r>
                    </a:p>
                  </a:txBody>
                  <a:tcPr marL="51486" marR="51486" marT="51486" marB="514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7F7F7"/>
                    </a:solidFill>
                  </a:tcPr>
                </a:tc>
              </a:tr>
              <a:tr h="355419">
                <a:tc>
                  <a:txBody>
                    <a:bodyPr/>
                    <a:lstStyle/>
                    <a:p>
                      <a:pPr algn="l" fontAlgn="base"/>
                      <a:r>
                        <a:rPr lang="en-US" sz="2800">
                          <a:latin typeface="+mn-lt"/>
                        </a:rPr>
                        <a:t>DS1C</a:t>
                      </a:r>
                    </a:p>
                  </a:txBody>
                  <a:tcPr marL="51486" marR="51486" marT="51486" marB="514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base"/>
                      <a:r>
                        <a:rPr lang="en-US" sz="2800">
                          <a:latin typeface="+mn-lt"/>
                        </a:rPr>
                        <a:t>3.152</a:t>
                      </a:r>
                    </a:p>
                  </a:txBody>
                  <a:tcPr marL="51486" marR="51486" marT="51486" marB="514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base"/>
                      <a:r>
                        <a:rPr lang="en-US" sz="2800" dirty="0">
                          <a:latin typeface="+mn-lt"/>
                        </a:rPr>
                        <a:t>2</a:t>
                      </a:r>
                    </a:p>
                  </a:txBody>
                  <a:tcPr marL="51486" marR="51486" marT="51486" marB="514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base"/>
                      <a:r>
                        <a:rPr lang="en-US" sz="2800">
                          <a:latin typeface="+mn-lt"/>
                        </a:rPr>
                        <a:t>48</a:t>
                      </a:r>
                    </a:p>
                  </a:txBody>
                  <a:tcPr marL="51486" marR="51486" marT="51486" marB="514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355419">
                <a:tc>
                  <a:txBody>
                    <a:bodyPr/>
                    <a:lstStyle/>
                    <a:p>
                      <a:pPr algn="l" fontAlgn="base"/>
                      <a:r>
                        <a:rPr lang="en-US" sz="2800">
                          <a:latin typeface="+mn-lt"/>
                        </a:rPr>
                        <a:t>DS2</a:t>
                      </a:r>
                    </a:p>
                  </a:txBody>
                  <a:tcPr marL="51486" marR="51486" marT="51486" marB="514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7F7F7"/>
                    </a:solidFill>
                  </a:tcPr>
                </a:tc>
                <a:tc>
                  <a:txBody>
                    <a:bodyPr/>
                    <a:lstStyle/>
                    <a:p>
                      <a:pPr algn="l" fontAlgn="base"/>
                      <a:r>
                        <a:rPr lang="en-US" sz="2800">
                          <a:latin typeface="+mn-lt"/>
                        </a:rPr>
                        <a:t>6.176</a:t>
                      </a:r>
                    </a:p>
                  </a:txBody>
                  <a:tcPr marL="51486" marR="51486" marT="51486" marB="514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7F7F7"/>
                    </a:solidFill>
                  </a:tcPr>
                </a:tc>
                <a:tc>
                  <a:txBody>
                    <a:bodyPr/>
                    <a:lstStyle/>
                    <a:p>
                      <a:pPr algn="l" fontAlgn="base"/>
                      <a:r>
                        <a:rPr lang="en-US" sz="2800" dirty="0">
                          <a:latin typeface="+mn-lt"/>
                        </a:rPr>
                        <a:t>4</a:t>
                      </a:r>
                    </a:p>
                  </a:txBody>
                  <a:tcPr marL="51486" marR="51486" marT="51486" marB="514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7F7F7"/>
                    </a:solidFill>
                  </a:tcPr>
                </a:tc>
                <a:tc>
                  <a:txBody>
                    <a:bodyPr/>
                    <a:lstStyle/>
                    <a:p>
                      <a:pPr algn="l" fontAlgn="base"/>
                      <a:r>
                        <a:rPr lang="en-US" sz="2800">
                          <a:latin typeface="+mn-lt"/>
                        </a:rPr>
                        <a:t>96</a:t>
                      </a:r>
                    </a:p>
                  </a:txBody>
                  <a:tcPr marL="51486" marR="51486" marT="51486" marB="514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7F7F7"/>
                    </a:solidFill>
                  </a:tcPr>
                </a:tc>
              </a:tr>
              <a:tr h="355419">
                <a:tc>
                  <a:txBody>
                    <a:bodyPr/>
                    <a:lstStyle/>
                    <a:p>
                      <a:pPr algn="l" fontAlgn="base"/>
                      <a:r>
                        <a:rPr lang="en-US" sz="2800">
                          <a:latin typeface="+mn-lt"/>
                        </a:rPr>
                        <a:t>DS3</a:t>
                      </a:r>
                    </a:p>
                  </a:txBody>
                  <a:tcPr marL="51486" marR="51486" marT="51486" marB="514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base"/>
                      <a:r>
                        <a:rPr lang="en-US" sz="2800">
                          <a:latin typeface="+mn-lt"/>
                        </a:rPr>
                        <a:t>44.736</a:t>
                      </a:r>
                    </a:p>
                  </a:txBody>
                  <a:tcPr marL="51486" marR="51486" marT="51486" marB="514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base"/>
                      <a:r>
                        <a:rPr lang="en-US" sz="2800" dirty="0">
                          <a:latin typeface="+mn-lt"/>
                        </a:rPr>
                        <a:t>28</a:t>
                      </a:r>
                    </a:p>
                  </a:txBody>
                  <a:tcPr marL="51486" marR="51486" marT="51486" marB="514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base"/>
                      <a:r>
                        <a:rPr lang="en-US" sz="2800">
                          <a:latin typeface="+mn-lt"/>
                        </a:rPr>
                        <a:t>672</a:t>
                      </a:r>
                    </a:p>
                  </a:txBody>
                  <a:tcPr marL="51486" marR="51486" marT="51486" marB="514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355419">
                <a:tc>
                  <a:txBody>
                    <a:bodyPr/>
                    <a:lstStyle/>
                    <a:p>
                      <a:pPr algn="l" fontAlgn="base"/>
                      <a:r>
                        <a:rPr lang="en-US" sz="2800">
                          <a:latin typeface="+mn-lt"/>
                        </a:rPr>
                        <a:t>DS3C</a:t>
                      </a:r>
                    </a:p>
                  </a:txBody>
                  <a:tcPr marL="51486" marR="51486" marT="51486" marB="514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7F7F7"/>
                    </a:solidFill>
                  </a:tcPr>
                </a:tc>
                <a:tc>
                  <a:txBody>
                    <a:bodyPr/>
                    <a:lstStyle/>
                    <a:p>
                      <a:pPr algn="l" fontAlgn="base"/>
                      <a:r>
                        <a:rPr lang="en-US" sz="2800">
                          <a:latin typeface="+mn-lt"/>
                        </a:rPr>
                        <a:t>89.472</a:t>
                      </a:r>
                    </a:p>
                  </a:txBody>
                  <a:tcPr marL="51486" marR="51486" marT="51486" marB="514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7F7F7"/>
                    </a:solidFill>
                  </a:tcPr>
                </a:tc>
                <a:tc>
                  <a:txBody>
                    <a:bodyPr/>
                    <a:lstStyle/>
                    <a:p>
                      <a:pPr algn="l" fontAlgn="base"/>
                      <a:r>
                        <a:rPr lang="en-US" sz="2800" dirty="0">
                          <a:latin typeface="+mn-lt"/>
                        </a:rPr>
                        <a:t>56</a:t>
                      </a:r>
                    </a:p>
                  </a:txBody>
                  <a:tcPr marL="51486" marR="51486" marT="51486" marB="514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7F7F7"/>
                    </a:solidFill>
                  </a:tcPr>
                </a:tc>
                <a:tc>
                  <a:txBody>
                    <a:bodyPr/>
                    <a:lstStyle/>
                    <a:p>
                      <a:pPr algn="l" fontAlgn="base"/>
                      <a:r>
                        <a:rPr lang="en-US" sz="2800">
                          <a:latin typeface="+mn-lt"/>
                        </a:rPr>
                        <a:t>1344</a:t>
                      </a:r>
                    </a:p>
                  </a:txBody>
                  <a:tcPr marL="51486" marR="51486" marT="51486" marB="514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7F7F7"/>
                    </a:solidFill>
                  </a:tcPr>
                </a:tc>
              </a:tr>
              <a:tr h="355419">
                <a:tc>
                  <a:txBody>
                    <a:bodyPr/>
                    <a:lstStyle/>
                    <a:p>
                      <a:pPr algn="l" fontAlgn="base"/>
                      <a:r>
                        <a:rPr lang="en-US" sz="2800">
                          <a:latin typeface="+mn-lt"/>
                        </a:rPr>
                        <a:t>DS4</a:t>
                      </a:r>
                    </a:p>
                  </a:txBody>
                  <a:tcPr marL="51486" marR="51486" marT="51486" marB="514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base"/>
                      <a:r>
                        <a:rPr lang="en-US" sz="2800">
                          <a:latin typeface="+mn-lt"/>
                        </a:rPr>
                        <a:t>274.176</a:t>
                      </a:r>
                    </a:p>
                  </a:txBody>
                  <a:tcPr marL="51486" marR="51486" marT="51486" marB="514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base"/>
                      <a:r>
                        <a:rPr lang="en-US" sz="2800" dirty="0">
                          <a:latin typeface="+mn-lt"/>
                        </a:rPr>
                        <a:t>168</a:t>
                      </a:r>
                    </a:p>
                  </a:txBody>
                  <a:tcPr marL="51486" marR="51486" marT="51486" marB="514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base"/>
                      <a:r>
                        <a:rPr lang="en-US" sz="2800" dirty="0">
                          <a:latin typeface="+mn-lt"/>
                        </a:rPr>
                        <a:t>4032</a:t>
                      </a:r>
                    </a:p>
                  </a:txBody>
                  <a:tcPr marL="51486" marR="51486" marT="51486" marB="5148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000496" cy="1357298"/>
          </a:xfrm>
        </p:spPr>
        <p:txBody>
          <a:bodyPr>
            <a:normAutofit fontScale="90000"/>
          </a:bodyPr>
          <a:lstStyle/>
          <a:p>
            <a:r>
              <a:rPr lang="en-US" b="1" dirty="0" smtClean="0">
                <a:solidFill>
                  <a:srgbClr val="FF0000"/>
                </a:solidFill>
              </a:rPr>
              <a:t>Pulse code modulation</a:t>
            </a:r>
            <a:endParaRPr lang="en-US" dirty="0"/>
          </a:p>
        </p:txBody>
      </p:sp>
      <p:sp>
        <p:nvSpPr>
          <p:cNvPr id="3" name="Content Placeholder 2"/>
          <p:cNvSpPr>
            <a:spLocks noGrp="1"/>
          </p:cNvSpPr>
          <p:nvPr>
            <p:ph idx="1"/>
          </p:nvPr>
        </p:nvSpPr>
        <p:spPr>
          <a:xfrm>
            <a:off x="0" y="1428736"/>
            <a:ext cx="3786182" cy="2714644"/>
          </a:xfrm>
        </p:spPr>
        <p:txBody>
          <a:bodyPr>
            <a:normAutofit fontScale="70000" lnSpcReduction="20000"/>
          </a:bodyPr>
          <a:lstStyle/>
          <a:p>
            <a:r>
              <a:rPr lang="en-US" dirty="0" smtClean="0"/>
              <a:t>The </a:t>
            </a:r>
            <a:r>
              <a:rPr lang="en-US" dirty="0" smtClean="0"/>
              <a:t>analog signal is sampled and then converted to a serial </a:t>
            </a:r>
            <a:r>
              <a:rPr lang="en-US" i="1" dirty="0" smtClean="0"/>
              <a:t>n-bit </a:t>
            </a:r>
            <a:r>
              <a:rPr lang="en-US" i="1" dirty="0" smtClean="0"/>
              <a:t>binary </a:t>
            </a:r>
            <a:r>
              <a:rPr lang="en-US" dirty="0" smtClean="0"/>
              <a:t>code </a:t>
            </a:r>
            <a:r>
              <a:rPr lang="en-US" dirty="0" smtClean="0"/>
              <a:t>for transmission. </a:t>
            </a:r>
            <a:endParaRPr lang="en-US" dirty="0" smtClean="0"/>
          </a:p>
          <a:p>
            <a:r>
              <a:rPr lang="en-US" dirty="0" smtClean="0"/>
              <a:t>Each </a:t>
            </a:r>
            <a:r>
              <a:rPr lang="en-US" dirty="0" smtClean="0"/>
              <a:t>code has the same number of bits and requires the same </a:t>
            </a:r>
            <a:r>
              <a:rPr lang="en-US" dirty="0" err="1" smtClean="0"/>
              <a:t>lengt</a:t>
            </a:r>
            <a:r>
              <a:rPr lang="en-US" dirty="0" smtClean="0"/>
              <a:t> of </a:t>
            </a:r>
            <a:r>
              <a:rPr lang="en-US" dirty="0" smtClean="0"/>
              <a:t>time for transmission</a:t>
            </a:r>
            <a:endParaRPr lang="en-US" dirty="0"/>
          </a:p>
        </p:txBody>
      </p:sp>
      <p:pic>
        <p:nvPicPr>
          <p:cNvPr id="1026" name="Picture 2"/>
          <p:cNvPicPr>
            <a:picLocks noChangeAspect="1" noChangeArrowheads="1"/>
          </p:cNvPicPr>
          <p:nvPr/>
        </p:nvPicPr>
        <p:blipFill>
          <a:blip r:embed="rId2"/>
          <a:srcRect/>
          <a:stretch>
            <a:fillRect/>
          </a:stretch>
        </p:blipFill>
        <p:spPr bwMode="auto">
          <a:xfrm>
            <a:off x="3714744" y="0"/>
            <a:ext cx="5429256" cy="679132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28604"/>
          </a:xfrm>
        </p:spPr>
        <p:txBody>
          <a:bodyPr>
            <a:normAutofit fontScale="90000"/>
          </a:bodyPr>
          <a:lstStyle/>
          <a:p>
            <a:r>
              <a:rPr lang="en-US" b="1" dirty="0" smtClean="0">
                <a:solidFill>
                  <a:srgbClr val="FF0000"/>
                </a:solidFill>
              </a:rPr>
              <a:t>Pulse code modulation</a:t>
            </a:r>
            <a:endParaRPr lang="en-US" dirty="0"/>
          </a:p>
        </p:txBody>
      </p:sp>
      <p:pic>
        <p:nvPicPr>
          <p:cNvPr id="2050" name="Picture 2"/>
          <p:cNvPicPr>
            <a:picLocks noChangeAspect="1" noChangeArrowheads="1"/>
          </p:cNvPicPr>
          <p:nvPr/>
        </p:nvPicPr>
        <p:blipFill>
          <a:blip r:embed="rId2"/>
          <a:srcRect/>
          <a:stretch>
            <a:fillRect/>
          </a:stretch>
        </p:blipFill>
        <p:spPr bwMode="auto">
          <a:xfrm>
            <a:off x="0" y="798441"/>
            <a:ext cx="9144000" cy="6059559"/>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0042"/>
          </a:xfrm>
        </p:spPr>
        <p:txBody>
          <a:bodyPr>
            <a:normAutofit fontScale="90000"/>
          </a:bodyPr>
          <a:lstStyle/>
          <a:p>
            <a:r>
              <a:rPr lang="en-US" b="1" dirty="0" smtClean="0">
                <a:solidFill>
                  <a:srgbClr val="FF0000"/>
                </a:solidFill>
              </a:rPr>
              <a:t>Amplitude shift keying</a:t>
            </a:r>
            <a:endParaRPr lang="en-US" dirty="0"/>
          </a:p>
        </p:txBody>
      </p:sp>
      <p:sp>
        <p:nvSpPr>
          <p:cNvPr id="3" name="Content Placeholder 2"/>
          <p:cNvSpPr>
            <a:spLocks noGrp="1"/>
          </p:cNvSpPr>
          <p:nvPr>
            <p:ph idx="1"/>
          </p:nvPr>
        </p:nvSpPr>
        <p:spPr>
          <a:xfrm>
            <a:off x="214282" y="714356"/>
            <a:ext cx="8786874" cy="5929354"/>
          </a:xfrm>
        </p:spPr>
        <p:txBody>
          <a:bodyPr/>
          <a:lstStyle/>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0042"/>
          </a:xfrm>
        </p:spPr>
        <p:txBody>
          <a:bodyPr>
            <a:normAutofit fontScale="90000"/>
          </a:bodyPr>
          <a:lstStyle/>
          <a:p>
            <a:r>
              <a:rPr lang="en-US" b="1" dirty="0" smtClean="0">
                <a:solidFill>
                  <a:srgbClr val="FF0000"/>
                </a:solidFill>
              </a:rPr>
              <a:t>Frequency and phase shift keying</a:t>
            </a:r>
            <a:endParaRPr lang="en-US" dirty="0"/>
          </a:p>
        </p:txBody>
      </p:sp>
      <p:sp>
        <p:nvSpPr>
          <p:cNvPr id="3" name="Content Placeholder 2"/>
          <p:cNvSpPr>
            <a:spLocks noGrp="1"/>
          </p:cNvSpPr>
          <p:nvPr>
            <p:ph idx="1"/>
          </p:nvPr>
        </p:nvSpPr>
        <p:spPr>
          <a:xfrm>
            <a:off x="214282" y="714356"/>
            <a:ext cx="8786874" cy="5929354"/>
          </a:xfrm>
        </p:spPr>
        <p:txBody>
          <a:bodyPr/>
          <a:lstStyle/>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0042"/>
          </a:xfrm>
        </p:spPr>
        <p:txBody>
          <a:bodyPr>
            <a:normAutofit fontScale="90000"/>
          </a:bodyPr>
          <a:lstStyle/>
          <a:p>
            <a:r>
              <a:rPr lang="en-US" b="1" dirty="0" smtClean="0">
                <a:solidFill>
                  <a:srgbClr val="FF0000"/>
                </a:solidFill>
              </a:rPr>
              <a:t>Modulator and demodulator</a:t>
            </a:r>
            <a:endParaRPr lang="en-US" dirty="0"/>
          </a:p>
        </p:txBody>
      </p:sp>
      <p:sp>
        <p:nvSpPr>
          <p:cNvPr id="3" name="Content Placeholder 2"/>
          <p:cNvSpPr>
            <a:spLocks noGrp="1"/>
          </p:cNvSpPr>
          <p:nvPr>
            <p:ph idx="1"/>
          </p:nvPr>
        </p:nvSpPr>
        <p:spPr>
          <a:xfrm>
            <a:off x="214282" y="714356"/>
            <a:ext cx="8786874" cy="5929354"/>
          </a:xfrm>
        </p:spPr>
        <p:txBody>
          <a:bodyPr/>
          <a:lstStyle/>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0042"/>
          </a:xfrm>
        </p:spPr>
        <p:txBody>
          <a:bodyPr>
            <a:normAutofit fontScale="90000"/>
          </a:bodyPr>
          <a:lstStyle/>
          <a:p>
            <a:r>
              <a:rPr lang="en-US" b="1" dirty="0" smtClean="0">
                <a:solidFill>
                  <a:srgbClr val="FF0000"/>
                </a:solidFill>
              </a:rPr>
              <a:t>bit error rate calculation</a:t>
            </a:r>
            <a:endParaRPr lang="en-US" dirty="0"/>
          </a:p>
        </p:txBody>
      </p:sp>
      <p:sp>
        <p:nvSpPr>
          <p:cNvPr id="3" name="Content Placeholder 2"/>
          <p:cNvSpPr>
            <a:spLocks noGrp="1"/>
          </p:cNvSpPr>
          <p:nvPr>
            <p:ph idx="1"/>
          </p:nvPr>
        </p:nvSpPr>
        <p:spPr>
          <a:xfrm>
            <a:off x="214282" y="714356"/>
            <a:ext cx="8786874" cy="5929354"/>
          </a:xfrm>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7232"/>
            <a:ext cx="9144000" cy="3139321"/>
          </a:xfrm>
          <a:prstGeom prst="rect">
            <a:avLst/>
          </a:prstGeom>
        </p:spPr>
        <p:txBody>
          <a:bodyPr wrap="square">
            <a:spAutoFit/>
          </a:bodyPr>
          <a:lstStyle/>
          <a:p>
            <a:r>
              <a:rPr lang="en-US" b="1" dirty="0"/>
              <a:t>TEXT BOOK:</a:t>
            </a:r>
          </a:p>
          <a:p>
            <a:r>
              <a:rPr lang="en-US" dirty="0"/>
              <a:t>1. Wayne </a:t>
            </a:r>
            <a:r>
              <a:rPr lang="en-US" dirty="0" err="1"/>
              <a:t>Tomasi</a:t>
            </a:r>
            <a:r>
              <a:rPr lang="en-US" dirty="0"/>
              <a:t>, “Electronic Communications Systems: Fundamentals through Advanced”, 5th Edition, Pearson Education,</a:t>
            </a:r>
          </a:p>
          <a:p>
            <a:r>
              <a:rPr lang="en-US" dirty="0"/>
              <a:t>2008.</a:t>
            </a:r>
          </a:p>
          <a:p>
            <a:r>
              <a:rPr lang="en-US" b="1" dirty="0"/>
              <a:t>REFERENCES:</a:t>
            </a:r>
          </a:p>
          <a:p>
            <a:r>
              <a:rPr lang="en-US" dirty="0"/>
              <a:t>1. Michael </a:t>
            </a:r>
            <a:r>
              <a:rPr lang="en-US" dirty="0" err="1"/>
              <a:t>Moher</a:t>
            </a:r>
            <a:r>
              <a:rPr lang="en-US" dirty="0"/>
              <a:t> and Simon </a:t>
            </a:r>
            <a:r>
              <a:rPr lang="en-US" dirty="0" err="1"/>
              <a:t>Haykin</a:t>
            </a:r>
            <a:r>
              <a:rPr lang="en-US" dirty="0"/>
              <a:t>, “Communication System”, 5th Edition, Wiley India Pvt. Ltd., New Delhi, 2011.</a:t>
            </a:r>
          </a:p>
          <a:p>
            <a:r>
              <a:rPr lang="en-US" dirty="0"/>
              <a:t>2. </a:t>
            </a:r>
            <a:r>
              <a:rPr lang="en-US" dirty="0" err="1"/>
              <a:t>Frenzel</a:t>
            </a:r>
            <a:r>
              <a:rPr lang="en-US" dirty="0"/>
              <a:t> and Louis E., “Principles of Electronic Communication Systems”, 3rd Edition, Tata McGraw Hill Publishing Company,</a:t>
            </a:r>
          </a:p>
          <a:p>
            <a:r>
              <a:rPr lang="en-US" dirty="0"/>
              <a:t>New Delhi, 2008.</a:t>
            </a:r>
          </a:p>
          <a:p>
            <a:r>
              <a:rPr lang="en-US" dirty="0"/>
              <a:t>3. </a:t>
            </a:r>
            <a:r>
              <a:rPr lang="en-US" dirty="0" err="1"/>
              <a:t>Anokh</a:t>
            </a:r>
            <a:r>
              <a:rPr lang="en-US" dirty="0"/>
              <a:t> Singh, “Principles of Communication </a:t>
            </a:r>
            <a:r>
              <a:rPr lang="en-US" dirty="0" err="1"/>
              <a:t>Engineering”,S</a:t>
            </a:r>
            <a:r>
              <a:rPr lang="en-US" dirty="0"/>
              <a:t>. </a:t>
            </a:r>
            <a:r>
              <a:rPr lang="en-US" dirty="0" err="1"/>
              <a:t>Chand</a:t>
            </a:r>
            <a:r>
              <a:rPr lang="en-US" dirty="0"/>
              <a:t> &amp; Co., New Delhi, 2006.</a:t>
            </a:r>
          </a:p>
        </p:txBody>
      </p:sp>
      <p:sp>
        <p:nvSpPr>
          <p:cNvPr id="5" name="Title 6"/>
          <p:cNvSpPr>
            <a:spLocks noGrp="1"/>
          </p:cNvSpPr>
          <p:nvPr>
            <p:ph type="title"/>
          </p:nvPr>
        </p:nvSpPr>
        <p:spPr>
          <a:xfrm>
            <a:off x="0" y="0"/>
            <a:ext cx="9144000" cy="785794"/>
          </a:xfrm>
        </p:spPr>
        <p:style>
          <a:lnRef idx="0">
            <a:schemeClr val="accent6"/>
          </a:lnRef>
          <a:fillRef idx="3">
            <a:schemeClr val="accent6"/>
          </a:fillRef>
          <a:effectRef idx="3">
            <a:schemeClr val="accent6"/>
          </a:effectRef>
          <a:fontRef idx="minor">
            <a:schemeClr val="lt1"/>
          </a:fontRef>
        </p:style>
        <p:txBody>
          <a:bodyPr>
            <a:normAutofit/>
          </a:bodyPr>
          <a:lstStyle/>
          <a:p>
            <a:r>
              <a:rPr lang="en-US" sz="2400" b="1" dirty="0" smtClean="0">
                <a:solidFill>
                  <a:srgbClr val="C00000"/>
                </a:solidFill>
              </a:rPr>
              <a:t>20ITT41  &amp; PRINCIPLES OF COMMUNICATION</a:t>
            </a:r>
            <a:endParaRPr lang="en-US" sz="2400" dirty="0"/>
          </a:p>
        </p:txBody>
      </p:sp>
      <p:sp>
        <p:nvSpPr>
          <p:cNvPr id="6" name="Rectangle 5"/>
          <p:cNvSpPr/>
          <p:nvPr/>
        </p:nvSpPr>
        <p:spPr>
          <a:xfrm>
            <a:off x="214282" y="4071942"/>
            <a:ext cx="8929718" cy="2308324"/>
          </a:xfrm>
          <a:prstGeom prst="rect">
            <a:avLst/>
          </a:prstGeom>
        </p:spPr>
        <p:txBody>
          <a:bodyPr wrap="square">
            <a:spAutoFit/>
          </a:bodyPr>
          <a:lstStyle/>
          <a:p>
            <a:r>
              <a:rPr lang="en-US" b="1" dirty="0"/>
              <a:t>COURSE OUTCOMES:</a:t>
            </a:r>
          </a:p>
          <a:p>
            <a:r>
              <a:rPr lang="en-US" dirty="0"/>
              <a:t>On completion of the course, the students will be able to</a:t>
            </a:r>
          </a:p>
          <a:p>
            <a:r>
              <a:rPr lang="fr-FR" dirty="0" smtClean="0"/>
              <a:t>CO1 illustrâtes </a:t>
            </a:r>
            <a:r>
              <a:rPr lang="fr-FR" dirty="0"/>
              <a:t>amplitude modulation techniques </a:t>
            </a:r>
            <a:r>
              <a:rPr lang="fr-FR" dirty="0" smtClean="0"/>
              <a:t>                                                      Applying </a:t>
            </a:r>
            <a:r>
              <a:rPr lang="fr-FR" dirty="0"/>
              <a:t>(K3)</a:t>
            </a:r>
          </a:p>
          <a:p>
            <a:r>
              <a:rPr lang="en-US" dirty="0"/>
              <a:t>CO2 use the different angle modulation </a:t>
            </a:r>
            <a:r>
              <a:rPr lang="en-US" dirty="0" smtClean="0"/>
              <a:t>schemes                                                       </a:t>
            </a:r>
            <a:r>
              <a:rPr lang="en-US" dirty="0"/>
              <a:t>Applying (K3)</a:t>
            </a:r>
          </a:p>
          <a:p>
            <a:r>
              <a:rPr lang="en-US" dirty="0"/>
              <a:t>CO3 apply the concepts of digital modulation </a:t>
            </a:r>
            <a:r>
              <a:rPr lang="en-US" dirty="0" smtClean="0"/>
              <a:t>techniques                                          </a:t>
            </a:r>
            <a:r>
              <a:rPr lang="en-US" dirty="0"/>
              <a:t>Applying (K3)</a:t>
            </a:r>
          </a:p>
          <a:p>
            <a:r>
              <a:rPr lang="en-US" dirty="0"/>
              <a:t>CO4 detect and correct the errors introduced in the channel using error control coding schemes </a:t>
            </a:r>
            <a:r>
              <a:rPr lang="en-US" dirty="0" smtClean="0"/>
              <a:t>                                                                                                                              Applying </a:t>
            </a:r>
            <a:r>
              <a:rPr lang="en-US" dirty="0"/>
              <a:t>(K3)</a:t>
            </a:r>
          </a:p>
          <a:p>
            <a:r>
              <a:rPr lang="en-US" dirty="0"/>
              <a:t>CO5 illustrate the spread spectrum techniques for modern </a:t>
            </a:r>
            <a:r>
              <a:rPr lang="en-US" dirty="0" smtClean="0"/>
              <a:t>communication           </a:t>
            </a:r>
            <a:r>
              <a:rPr lang="en-US" dirty="0"/>
              <a:t>Applying (K3)</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0042"/>
          </a:xfrm>
        </p:spPr>
        <p:txBody>
          <a:bodyPr>
            <a:normAutofit fontScale="90000"/>
          </a:bodyPr>
          <a:lstStyle/>
          <a:p>
            <a:r>
              <a:rPr lang="en-US" b="1" dirty="0" smtClean="0">
                <a:solidFill>
                  <a:srgbClr val="FF0000"/>
                </a:solidFill>
              </a:rPr>
              <a:t>Sampling</a:t>
            </a:r>
            <a:endParaRPr lang="en-US" dirty="0"/>
          </a:p>
        </p:txBody>
      </p:sp>
      <p:sp>
        <p:nvSpPr>
          <p:cNvPr id="3" name="Content Placeholder 2"/>
          <p:cNvSpPr>
            <a:spLocks noGrp="1"/>
          </p:cNvSpPr>
          <p:nvPr>
            <p:ph idx="1"/>
          </p:nvPr>
        </p:nvSpPr>
        <p:spPr>
          <a:xfrm>
            <a:off x="214282" y="714356"/>
            <a:ext cx="8786874" cy="5929354"/>
          </a:xfrm>
        </p:spPr>
        <p:txBody>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85800" y="228600"/>
            <a:ext cx="7772400" cy="685800"/>
          </a:xfrm>
        </p:spPr>
        <p:txBody>
          <a:bodyPr>
            <a:normAutofit fontScale="90000"/>
          </a:bodyPr>
          <a:lstStyle/>
          <a:p>
            <a:r>
              <a:rPr lang="en-US"/>
              <a:t>Aliasing effect &amp; Nyquist Rate</a:t>
            </a:r>
          </a:p>
        </p:txBody>
      </p:sp>
      <p:grpSp>
        <p:nvGrpSpPr>
          <p:cNvPr id="2" name="Group 4"/>
          <p:cNvGrpSpPr>
            <a:grpSpLocks/>
          </p:cNvGrpSpPr>
          <p:nvPr/>
        </p:nvGrpSpPr>
        <p:grpSpPr bwMode="auto">
          <a:xfrm>
            <a:off x="457200" y="4572000"/>
            <a:ext cx="6553200" cy="1752600"/>
            <a:chOff x="288" y="2880"/>
            <a:chExt cx="4128" cy="1104"/>
          </a:xfrm>
        </p:grpSpPr>
        <p:sp>
          <p:nvSpPr>
            <p:cNvPr id="92165" name="Line 5"/>
            <p:cNvSpPr>
              <a:spLocks noChangeAspect="1" noChangeShapeType="1"/>
            </p:cNvSpPr>
            <p:nvPr/>
          </p:nvSpPr>
          <p:spPr bwMode="auto">
            <a:xfrm flipV="1">
              <a:off x="1805" y="2928"/>
              <a:ext cx="0" cy="702"/>
            </a:xfrm>
            <a:prstGeom prst="line">
              <a:avLst/>
            </a:prstGeom>
            <a:noFill/>
            <a:ln w="28575">
              <a:solidFill>
                <a:schemeClr val="tx1"/>
              </a:solidFill>
              <a:miter lim="800000"/>
              <a:headEnd type="none" w="sm" len="sm"/>
              <a:tailEnd type="triangle" w="med" len="med"/>
            </a:ln>
            <a:effectLst/>
          </p:spPr>
          <p:txBody>
            <a:bodyPr wrap="none"/>
            <a:lstStyle/>
            <a:p>
              <a:endParaRPr lang="en-US"/>
            </a:p>
          </p:txBody>
        </p:sp>
        <p:pic>
          <p:nvPicPr>
            <p:cNvPr id="92166" name="Picture 6" descr="txp_fig"/>
            <p:cNvPicPr>
              <a:picLocks noChangeAspect="1" noChangeArrowheads="1"/>
            </p:cNvPicPr>
            <p:nvPr>
              <p:custDataLst>
                <p:tags r:id="rId15"/>
              </p:custDataLst>
            </p:nvPr>
          </p:nvPicPr>
          <p:blipFill>
            <a:blip r:embed="rId24"/>
            <a:srcRect/>
            <a:stretch>
              <a:fillRect/>
            </a:stretch>
          </p:blipFill>
          <p:spPr bwMode="auto">
            <a:xfrm>
              <a:off x="1206" y="2945"/>
              <a:ext cx="486" cy="162"/>
            </a:xfrm>
            <a:prstGeom prst="rect">
              <a:avLst/>
            </a:prstGeom>
            <a:noFill/>
            <a:ln w="12700">
              <a:noFill/>
              <a:miter lim="800000"/>
              <a:headEnd type="none" w="sm" len="sm"/>
              <a:tailEnd type="none" w="sm" len="sm"/>
            </a:ln>
            <a:effectLst/>
          </p:spPr>
        </p:pic>
        <p:pic>
          <p:nvPicPr>
            <p:cNvPr id="92167" name="Picture 7" descr="txp_fig"/>
            <p:cNvPicPr>
              <a:picLocks noChangeAspect="1" noChangeArrowheads="1"/>
            </p:cNvPicPr>
            <p:nvPr>
              <p:custDataLst>
                <p:tags r:id="rId16"/>
              </p:custDataLst>
            </p:nvPr>
          </p:nvPicPr>
          <p:blipFill>
            <a:blip r:embed="rId25"/>
            <a:srcRect/>
            <a:stretch>
              <a:fillRect/>
            </a:stretch>
          </p:blipFill>
          <p:spPr bwMode="auto">
            <a:xfrm>
              <a:off x="3039" y="3701"/>
              <a:ext cx="81" cy="139"/>
            </a:xfrm>
            <a:prstGeom prst="rect">
              <a:avLst/>
            </a:prstGeom>
            <a:noFill/>
            <a:ln w="12700">
              <a:noFill/>
              <a:miter lim="800000"/>
              <a:headEnd type="none" w="sm" len="sm"/>
              <a:tailEnd type="none" w="sm" len="sm"/>
            </a:ln>
            <a:effectLst/>
          </p:spPr>
        </p:pic>
        <p:pic>
          <p:nvPicPr>
            <p:cNvPr id="92168" name="Picture 8" descr="txp_fig"/>
            <p:cNvPicPr>
              <a:picLocks noChangeAspect="1" noChangeArrowheads="1"/>
            </p:cNvPicPr>
            <p:nvPr>
              <p:custDataLst>
                <p:tags r:id="rId17"/>
              </p:custDataLst>
            </p:nvPr>
          </p:nvPicPr>
          <p:blipFill>
            <a:blip r:embed="rId26"/>
            <a:srcRect/>
            <a:stretch>
              <a:fillRect/>
            </a:stretch>
          </p:blipFill>
          <p:spPr bwMode="auto">
            <a:xfrm>
              <a:off x="2659" y="3701"/>
              <a:ext cx="125" cy="139"/>
            </a:xfrm>
            <a:prstGeom prst="rect">
              <a:avLst/>
            </a:prstGeom>
            <a:noFill/>
            <a:ln w="12700">
              <a:noFill/>
              <a:miter lim="800000"/>
              <a:headEnd type="none" w="sm" len="sm"/>
              <a:tailEnd type="none" w="sm" len="sm"/>
            </a:ln>
            <a:effectLst/>
          </p:spPr>
        </p:pic>
        <p:pic>
          <p:nvPicPr>
            <p:cNvPr id="92169" name="Picture 9" descr="txp_fig"/>
            <p:cNvPicPr>
              <a:picLocks noChangeAspect="1" noChangeArrowheads="1"/>
            </p:cNvPicPr>
            <p:nvPr>
              <p:custDataLst>
                <p:tags r:id="rId18"/>
              </p:custDataLst>
            </p:nvPr>
          </p:nvPicPr>
          <p:blipFill>
            <a:blip r:embed="rId27"/>
            <a:srcRect/>
            <a:stretch>
              <a:fillRect/>
            </a:stretch>
          </p:blipFill>
          <p:spPr bwMode="auto">
            <a:xfrm>
              <a:off x="720" y="3700"/>
              <a:ext cx="242" cy="140"/>
            </a:xfrm>
            <a:prstGeom prst="rect">
              <a:avLst/>
            </a:prstGeom>
            <a:noFill/>
            <a:ln w="12700">
              <a:noFill/>
              <a:miter lim="800000"/>
              <a:headEnd type="none" w="sm" len="sm"/>
              <a:tailEnd type="none" w="sm" len="sm"/>
            </a:ln>
            <a:effectLst/>
          </p:spPr>
        </p:pic>
        <p:pic>
          <p:nvPicPr>
            <p:cNvPr id="92170" name="Picture 10" descr="txp_fig"/>
            <p:cNvPicPr>
              <a:picLocks noChangeAspect="1" noChangeArrowheads="1"/>
            </p:cNvPicPr>
            <p:nvPr>
              <p:custDataLst>
                <p:tags r:id="rId19"/>
              </p:custDataLst>
            </p:nvPr>
          </p:nvPicPr>
          <p:blipFill>
            <a:blip r:embed="rId28"/>
            <a:srcRect/>
            <a:stretch>
              <a:fillRect/>
            </a:stretch>
          </p:blipFill>
          <p:spPr bwMode="auto">
            <a:xfrm>
              <a:off x="1773" y="3698"/>
              <a:ext cx="80" cy="111"/>
            </a:xfrm>
            <a:prstGeom prst="rect">
              <a:avLst/>
            </a:prstGeom>
            <a:noFill/>
            <a:ln w="12700">
              <a:noFill/>
              <a:miter lim="800000"/>
              <a:headEnd type="none" w="sm" len="sm"/>
              <a:tailEnd type="none" w="sm" len="sm"/>
            </a:ln>
            <a:effectLst/>
          </p:spPr>
        </p:pic>
        <p:sp>
          <p:nvSpPr>
            <p:cNvPr id="92171" name="AutoShape 11"/>
            <p:cNvSpPr>
              <a:spLocks noChangeArrowheads="1"/>
            </p:cNvSpPr>
            <p:nvPr/>
          </p:nvSpPr>
          <p:spPr bwMode="auto">
            <a:xfrm>
              <a:off x="1460" y="3264"/>
              <a:ext cx="672" cy="384"/>
            </a:xfrm>
            <a:prstGeom prst="triangle">
              <a:avLst>
                <a:gd name="adj" fmla="val 50000"/>
              </a:avLst>
            </a:prstGeom>
            <a:noFill/>
            <a:ln w="28575">
              <a:solidFill>
                <a:srgbClr val="3333CC"/>
              </a:solidFill>
              <a:miter lim="800000"/>
              <a:headEnd type="none" w="sm" len="sm"/>
              <a:tailEnd type="none" w="sm" len="sm"/>
            </a:ln>
            <a:effectLst/>
          </p:spPr>
          <p:txBody>
            <a:bodyPr wrap="none" anchor="ctr"/>
            <a:lstStyle/>
            <a:p>
              <a:endParaRPr lang="en-US"/>
            </a:p>
          </p:txBody>
        </p:sp>
        <p:sp>
          <p:nvSpPr>
            <p:cNvPr id="92172" name="AutoShape 12"/>
            <p:cNvSpPr>
              <a:spLocks noChangeArrowheads="1"/>
            </p:cNvSpPr>
            <p:nvPr/>
          </p:nvSpPr>
          <p:spPr bwMode="auto">
            <a:xfrm>
              <a:off x="2352" y="3264"/>
              <a:ext cx="672" cy="384"/>
            </a:xfrm>
            <a:prstGeom prst="triangle">
              <a:avLst>
                <a:gd name="adj" fmla="val 50000"/>
              </a:avLst>
            </a:prstGeom>
            <a:noFill/>
            <a:ln w="28575">
              <a:solidFill>
                <a:srgbClr val="3333CC"/>
              </a:solidFill>
              <a:miter lim="800000"/>
              <a:headEnd type="none" w="sm" len="sm"/>
              <a:tailEnd type="none" w="sm" len="sm"/>
            </a:ln>
            <a:effectLst/>
          </p:spPr>
          <p:txBody>
            <a:bodyPr wrap="none" anchor="ctr"/>
            <a:lstStyle/>
            <a:p>
              <a:endParaRPr lang="en-US"/>
            </a:p>
          </p:txBody>
        </p:sp>
        <p:sp>
          <p:nvSpPr>
            <p:cNvPr id="92173" name="AutoShape 13"/>
            <p:cNvSpPr>
              <a:spLocks noChangeArrowheads="1"/>
            </p:cNvSpPr>
            <p:nvPr/>
          </p:nvSpPr>
          <p:spPr bwMode="auto">
            <a:xfrm>
              <a:off x="528" y="3264"/>
              <a:ext cx="672" cy="384"/>
            </a:xfrm>
            <a:prstGeom prst="triangle">
              <a:avLst>
                <a:gd name="adj" fmla="val 50000"/>
              </a:avLst>
            </a:prstGeom>
            <a:noFill/>
            <a:ln w="28575">
              <a:solidFill>
                <a:srgbClr val="3333CC"/>
              </a:solidFill>
              <a:miter lim="800000"/>
              <a:headEnd type="none" w="sm" len="sm"/>
              <a:tailEnd type="none" w="sm" len="sm"/>
            </a:ln>
            <a:effectLst/>
          </p:spPr>
          <p:txBody>
            <a:bodyPr wrap="none" anchor="ctr"/>
            <a:lstStyle/>
            <a:p>
              <a:endParaRPr lang="en-US"/>
            </a:p>
          </p:txBody>
        </p:sp>
        <p:sp>
          <p:nvSpPr>
            <p:cNvPr id="92174" name="Line 14"/>
            <p:cNvSpPr>
              <a:spLocks noChangeAspect="1" noChangeShapeType="1"/>
            </p:cNvSpPr>
            <p:nvPr/>
          </p:nvSpPr>
          <p:spPr bwMode="auto">
            <a:xfrm>
              <a:off x="432" y="3648"/>
              <a:ext cx="2784" cy="0"/>
            </a:xfrm>
            <a:prstGeom prst="line">
              <a:avLst/>
            </a:prstGeom>
            <a:noFill/>
            <a:ln w="28575">
              <a:solidFill>
                <a:schemeClr val="tx1"/>
              </a:solidFill>
              <a:miter lim="800000"/>
              <a:headEnd type="none" w="sm" len="sm"/>
              <a:tailEnd type="triangle" w="med" len="med"/>
            </a:ln>
            <a:effectLst/>
          </p:spPr>
          <p:txBody>
            <a:bodyPr wrap="none"/>
            <a:lstStyle/>
            <a:p>
              <a:endParaRPr lang="en-US"/>
            </a:p>
          </p:txBody>
        </p:sp>
        <p:sp>
          <p:nvSpPr>
            <p:cNvPr id="92175" name="Line 15"/>
            <p:cNvSpPr>
              <a:spLocks noChangeAspect="1" noChangeShapeType="1"/>
            </p:cNvSpPr>
            <p:nvPr/>
          </p:nvSpPr>
          <p:spPr bwMode="auto">
            <a:xfrm>
              <a:off x="2688" y="3594"/>
              <a:ext cx="0" cy="54"/>
            </a:xfrm>
            <a:prstGeom prst="line">
              <a:avLst/>
            </a:prstGeom>
            <a:noFill/>
            <a:ln w="12700">
              <a:solidFill>
                <a:schemeClr val="tx1"/>
              </a:solidFill>
              <a:miter lim="800000"/>
              <a:headEnd type="none" w="sm" len="sm"/>
              <a:tailEnd type="none" w="sm" len="sm"/>
            </a:ln>
            <a:effectLst/>
          </p:spPr>
          <p:txBody>
            <a:bodyPr wrap="none"/>
            <a:lstStyle/>
            <a:p>
              <a:endParaRPr lang="en-US"/>
            </a:p>
          </p:txBody>
        </p:sp>
        <p:sp>
          <p:nvSpPr>
            <p:cNvPr id="92176" name="Line 16"/>
            <p:cNvSpPr>
              <a:spLocks noChangeAspect="1" noChangeShapeType="1"/>
            </p:cNvSpPr>
            <p:nvPr/>
          </p:nvSpPr>
          <p:spPr bwMode="auto">
            <a:xfrm>
              <a:off x="864" y="3594"/>
              <a:ext cx="0" cy="54"/>
            </a:xfrm>
            <a:prstGeom prst="line">
              <a:avLst/>
            </a:prstGeom>
            <a:noFill/>
            <a:ln w="12700">
              <a:solidFill>
                <a:schemeClr val="tx1"/>
              </a:solidFill>
              <a:miter lim="800000"/>
              <a:headEnd type="none" w="sm" len="sm"/>
              <a:tailEnd type="none" w="sm" len="sm"/>
            </a:ln>
            <a:effectLst/>
          </p:spPr>
          <p:txBody>
            <a:bodyPr wrap="none"/>
            <a:lstStyle/>
            <a:p>
              <a:endParaRPr lang="en-US"/>
            </a:p>
          </p:txBody>
        </p:sp>
        <p:pic>
          <p:nvPicPr>
            <p:cNvPr id="92177" name="Picture 17" descr="txp_fig"/>
            <p:cNvPicPr>
              <a:picLocks noChangeAspect="1" noChangeArrowheads="1"/>
            </p:cNvPicPr>
            <p:nvPr>
              <p:custDataLst>
                <p:tags r:id="rId20"/>
              </p:custDataLst>
            </p:nvPr>
          </p:nvPicPr>
          <p:blipFill>
            <a:blip r:embed="rId29"/>
            <a:srcRect/>
            <a:stretch>
              <a:fillRect/>
            </a:stretch>
          </p:blipFill>
          <p:spPr bwMode="auto">
            <a:xfrm>
              <a:off x="2016" y="3700"/>
              <a:ext cx="184" cy="140"/>
            </a:xfrm>
            <a:prstGeom prst="rect">
              <a:avLst/>
            </a:prstGeom>
            <a:noFill/>
            <a:ln w="12700">
              <a:noFill/>
              <a:miter lim="800000"/>
              <a:headEnd type="none" w="sm" len="sm"/>
              <a:tailEnd type="none" w="sm" len="sm"/>
            </a:ln>
            <a:effectLst/>
          </p:spPr>
        </p:pic>
        <p:pic>
          <p:nvPicPr>
            <p:cNvPr id="92178" name="Picture 18" descr="txp_fig"/>
            <p:cNvPicPr>
              <a:picLocks noChangeAspect="1" noChangeArrowheads="1"/>
            </p:cNvPicPr>
            <p:nvPr>
              <p:custDataLst>
                <p:tags r:id="rId21"/>
              </p:custDataLst>
            </p:nvPr>
          </p:nvPicPr>
          <p:blipFill>
            <a:blip r:embed="rId30"/>
            <a:srcRect/>
            <a:stretch>
              <a:fillRect/>
            </a:stretch>
          </p:blipFill>
          <p:spPr bwMode="auto">
            <a:xfrm>
              <a:off x="1285" y="3700"/>
              <a:ext cx="294" cy="140"/>
            </a:xfrm>
            <a:prstGeom prst="rect">
              <a:avLst/>
            </a:prstGeom>
            <a:noFill/>
            <a:ln w="12700">
              <a:noFill/>
              <a:miter lim="800000"/>
              <a:headEnd type="none" w="sm" len="sm"/>
              <a:tailEnd type="none" w="sm" len="sm"/>
            </a:ln>
            <a:effectLst/>
          </p:spPr>
        </p:pic>
        <p:sp>
          <p:nvSpPr>
            <p:cNvPr id="92179" name="Line 19"/>
            <p:cNvSpPr>
              <a:spLocks noChangeAspect="1" noChangeShapeType="1"/>
            </p:cNvSpPr>
            <p:nvPr/>
          </p:nvSpPr>
          <p:spPr bwMode="auto">
            <a:xfrm>
              <a:off x="2352" y="3600"/>
              <a:ext cx="0" cy="54"/>
            </a:xfrm>
            <a:prstGeom prst="line">
              <a:avLst/>
            </a:prstGeom>
            <a:noFill/>
            <a:ln w="12700">
              <a:solidFill>
                <a:schemeClr val="tx1"/>
              </a:solidFill>
              <a:miter lim="800000"/>
              <a:headEnd type="none" w="sm" len="sm"/>
              <a:tailEnd type="none" w="sm" len="sm"/>
            </a:ln>
            <a:effectLst/>
          </p:spPr>
          <p:txBody>
            <a:bodyPr wrap="none"/>
            <a:lstStyle/>
            <a:p>
              <a:endParaRPr lang="en-US"/>
            </a:p>
          </p:txBody>
        </p:sp>
        <p:sp>
          <p:nvSpPr>
            <p:cNvPr id="92180" name="Line 20"/>
            <p:cNvSpPr>
              <a:spLocks noChangeAspect="1" noChangeShapeType="1"/>
            </p:cNvSpPr>
            <p:nvPr/>
          </p:nvSpPr>
          <p:spPr bwMode="auto">
            <a:xfrm>
              <a:off x="1440" y="3600"/>
              <a:ext cx="0" cy="54"/>
            </a:xfrm>
            <a:prstGeom prst="line">
              <a:avLst/>
            </a:prstGeom>
            <a:noFill/>
            <a:ln w="12700">
              <a:solidFill>
                <a:schemeClr val="tx1"/>
              </a:solidFill>
              <a:miter lim="800000"/>
              <a:headEnd type="none" w="sm" len="sm"/>
              <a:tailEnd type="none" w="sm" len="sm"/>
            </a:ln>
            <a:effectLst/>
          </p:spPr>
          <p:txBody>
            <a:bodyPr wrap="none"/>
            <a:lstStyle/>
            <a:p>
              <a:endParaRPr lang="en-US"/>
            </a:p>
          </p:txBody>
        </p:sp>
        <p:sp>
          <p:nvSpPr>
            <p:cNvPr id="92181" name="Line 21"/>
            <p:cNvSpPr>
              <a:spLocks noChangeAspect="1" noChangeShapeType="1"/>
            </p:cNvSpPr>
            <p:nvPr/>
          </p:nvSpPr>
          <p:spPr bwMode="auto">
            <a:xfrm>
              <a:off x="2112" y="3600"/>
              <a:ext cx="0" cy="54"/>
            </a:xfrm>
            <a:prstGeom prst="line">
              <a:avLst/>
            </a:prstGeom>
            <a:noFill/>
            <a:ln w="12700">
              <a:solidFill>
                <a:schemeClr val="tx1"/>
              </a:solidFill>
              <a:miter lim="800000"/>
              <a:headEnd type="none" w="sm" len="sm"/>
              <a:tailEnd type="none" w="sm" len="sm"/>
            </a:ln>
            <a:effectLst/>
          </p:spPr>
          <p:txBody>
            <a:bodyPr wrap="none"/>
            <a:lstStyle/>
            <a:p>
              <a:endParaRPr lang="en-US"/>
            </a:p>
          </p:txBody>
        </p:sp>
        <p:sp>
          <p:nvSpPr>
            <p:cNvPr id="92182" name="Line 22"/>
            <p:cNvSpPr>
              <a:spLocks noChangeAspect="1" noChangeShapeType="1"/>
            </p:cNvSpPr>
            <p:nvPr/>
          </p:nvSpPr>
          <p:spPr bwMode="auto">
            <a:xfrm>
              <a:off x="2880" y="3360"/>
              <a:ext cx="216" cy="0"/>
            </a:xfrm>
            <a:prstGeom prst="line">
              <a:avLst/>
            </a:prstGeom>
            <a:noFill/>
            <a:ln w="38100">
              <a:solidFill>
                <a:schemeClr val="tx1"/>
              </a:solidFill>
              <a:prstDash val="sysDot"/>
              <a:miter lim="800000"/>
              <a:headEnd type="none" w="sm" len="sm"/>
              <a:tailEnd type="none" w="sm" len="sm"/>
            </a:ln>
            <a:effectLst/>
          </p:spPr>
          <p:txBody>
            <a:bodyPr wrap="none"/>
            <a:lstStyle/>
            <a:p>
              <a:endParaRPr lang="en-US"/>
            </a:p>
          </p:txBody>
        </p:sp>
        <p:sp>
          <p:nvSpPr>
            <p:cNvPr id="92183" name="Line 23"/>
            <p:cNvSpPr>
              <a:spLocks noChangeAspect="1" noChangeShapeType="1"/>
            </p:cNvSpPr>
            <p:nvPr/>
          </p:nvSpPr>
          <p:spPr bwMode="auto">
            <a:xfrm>
              <a:off x="408" y="3360"/>
              <a:ext cx="216" cy="0"/>
            </a:xfrm>
            <a:prstGeom prst="line">
              <a:avLst/>
            </a:prstGeom>
            <a:noFill/>
            <a:ln w="38100">
              <a:solidFill>
                <a:schemeClr val="tx1"/>
              </a:solidFill>
              <a:prstDash val="sysDot"/>
              <a:miter lim="800000"/>
              <a:headEnd type="none" w="sm" len="sm"/>
              <a:tailEnd type="none" w="sm" len="sm"/>
            </a:ln>
            <a:effectLst/>
          </p:spPr>
          <p:txBody>
            <a:bodyPr wrap="none"/>
            <a:lstStyle/>
            <a:p>
              <a:endParaRPr lang="en-US"/>
            </a:p>
          </p:txBody>
        </p:sp>
        <p:sp>
          <p:nvSpPr>
            <p:cNvPr id="92184" name="Rectangle 24"/>
            <p:cNvSpPr>
              <a:spLocks noChangeArrowheads="1"/>
            </p:cNvSpPr>
            <p:nvPr/>
          </p:nvSpPr>
          <p:spPr bwMode="auto">
            <a:xfrm>
              <a:off x="1344" y="3216"/>
              <a:ext cx="912" cy="432"/>
            </a:xfrm>
            <a:prstGeom prst="rect">
              <a:avLst/>
            </a:prstGeom>
            <a:noFill/>
            <a:ln w="12700">
              <a:solidFill>
                <a:schemeClr val="tx1"/>
              </a:solidFill>
              <a:prstDash val="dash"/>
              <a:miter lim="800000"/>
              <a:headEnd type="none" w="sm" len="sm"/>
              <a:tailEnd type="none" w="sm" len="sm"/>
            </a:ln>
            <a:effectLst/>
          </p:spPr>
          <p:txBody>
            <a:bodyPr wrap="none" anchor="ctr"/>
            <a:lstStyle/>
            <a:p>
              <a:endParaRPr lang="en-US"/>
            </a:p>
          </p:txBody>
        </p:sp>
        <p:sp>
          <p:nvSpPr>
            <p:cNvPr id="92185" name="AutoShape 25"/>
            <p:cNvSpPr>
              <a:spLocks noChangeArrowheads="1"/>
            </p:cNvSpPr>
            <p:nvPr/>
          </p:nvSpPr>
          <p:spPr bwMode="auto">
            <a:xfrm>
              <a:off x="288" y="2880"/>
              <a:ext cx="3024" cy="1104"/>
            </a:xfrm>
            <a:prstGeom prst="roundRect">
              <a:avLst>
                <a:gd name="adj" fmla="val 16667"/>
              </a:avLst>
            </a:prstGeom>
            <a:noFill/>
            <a:ln w="28575">
              <a:solidFill>
                <a:srgbClr val="6666FF"/>
              </a:solidFill>
              <a:miter lim="800000"/>
              <a:headEnd type="none" w="sm" len="sm"/>
              <a:tailEnd type="none" w="sm" len="sm"/>
            </a:ln>
            <a:effectLst/>
          </p:spPr>
          <p:txBody>
            <a:bodyPr wrap="none" anchor="ctr"/>
            <a:lstStyle/>
            <a:p>
              <a:endParaRPr lang="en-US"/>
            </a:p>
          </p:txBody>
        </p:sp>
        <p:pic>
          <p:nvPicPr>
            <p:cNvPr id="92186" name="Picture 26" descr="txp_fig"/>
            <p:cNvPicPr>
              <a:picLocks noChangeAspect="1" noChangeArrowheads="1"/>
            </p:cNvPicPr>
            <p:nvPr>
              <p:custDataLst>
                <p:tags r:id="rId22"/>
              </p:custDataLst>
            </p:nvPr>
          </p:nvPicPr>
          <p:blipFill>
            <a:blip r:embed="rId31"/>
            <a:srcRect/>
            <a:stretch>
              <a:fillRect/>
            </a:stretch>
          </p:blipFill>
          <p:spPr bwMode="auto">
            <a:xfrm>
              <a:off x="3600" y="3577"/>
              <a:ext cx="737" cy="167"/>
            </a:xfrm>
            <a:prstGeom prst="rect">
              <a:avLst/>
            </a:prstGeom>
            <a:noFill/>
            <a:ln w="12700">
              <a:noFill/>
              <a:miter lim="800000"/>
              <a:headEnd type="none" w="sm" len="sm"/>
              <a:tailEnd type="none" w="sm" len="sm"/>
            </a:ln>
            <a:effectLst/>
          </p:spPr>
        </p:pic>
        <p:sp>
          <p:nvSpPr>
            <p:cNvPr id="92187" name="Rectangle 27"/>
            <p:cNvSpPr>
              <a:spLocks noChangeArrowheads="1"/>
            </p:cNvSpPr>
            <p:nvPr/>
          </p:nvSpPr>
          <p:spPr bwMode="auto">
            <a:xfrm>
              <a:off x="3504" y="3504"/>
              <a:ext cx="912" cy="288"/>
            </a:xfrm>
            <a:prstGeom prst="rect">
              <a:avLst/>
            </a:prstGeom>
            <a:noFill/>
            <a:ln w="12700">
              <a:solidFill>
                <a:srgbClr val="FF0000"/>
              </a:solidFill>
              <a:miter lim="800000"/>
              <a:headEnd type="none" w="sm" len="sm"/>
              <a:tailEnd type="none" w="sm" len="sm"/>
            </a:ln>
            <a:effectLst/>
          </p:spPr>
          <p:txBody>
            <a:bodyPr wrap="none" anchor="ctr"/>
            <a:lstStyle/>
            <a:p>
              <a:endParaRPr lang="en-US"/>
            </a:p>
          </p:txBody>
        </p:sp>
        <p:sp>
          <p:nvSpPr>
            <p:cNvPr id="92188" name="AutoShape 28"/>
            <p:cNvSpPr>
              <a:spLocks noChangeArrowheads="1"/>
            </p:cNvSpPr>
            <p:nvPr/>
          </p:nvSpPr>
          <p:spPr bwMode="auto">
            <a:xfrm>
              <a:off x="3312" y="3552"/>
              <a:ext cx="144" cy="240"/>
            </a:xfrm>
            <a:prstGeom prst="rightArrow">
              <a:avLst>
                <a:gd name="adj1" fmla="val 50000"/>
                <a:gd name="adj2" fmla="val 25000"/>
              </a:avLst>
            </a:prstGeom>
            <a:gradFill rotWithShape="0">
              <a:gsLst>
                <a:gs pos="0">
                  <a:srgbClr val="FFFFFF"/>
                </a:gs>
                <a:gs pos="100000">
                  <a:srgbClr val="6666FF"/>
                </a:gs>
              </a:gsLst>
              <a:lin ang="0" scaled="1"/>
            </a:gradFill>
            <a:ln w="12700">
              <a:solidFill>
                <a:srgbClr val="6666FF"/>
              </a:solidFill>
              <a:miter lim="800000"/>
              <a:headEnd type="none" w="sm" len="sm"/>
              <a:tailEnd type="none" w="sm" len="sm"/>
            </a:ln>
            <a:effectLst/>
          </p:spPr>
          <p:txBody>
            <a:bodyPr wrap="none" anchor="ctr"/>
            <a:lstStyle/>
            <a:p>
              <a:endParaRPr lang="en-US"/>
            </a:p>
          </p:txBody>
        </p:sp>
      </p:grpSp>
      <p:grpSp>
        <p:nvGrpSpPr>
          <p:cNvPr id="3" name="Group 29"/>
          <p:cNvGrpSpPr>
            <a:grpSpLocks/>
          </p:cNvGrpSpPr>
          <p:nvPr/>
        </p:nvGrpSpPr>
        <p:grpSpPr bwMode="auto">
          <a:xfrm>
            <a:off x="457200" y="1828800"/>
            <a:ext cx="4597400" cy="2438400"/>
            <a:chOff x="288" y="1152"/>
            <a:chExt cx="2896" cy="1536"/>
          </a:xfrm>
        </p:grpSpPr>
        <p:sp>
          <p:nvSpPr>
            <p:cNvPr id="92190" name="Text Box 30"/>
            <p:cNvSpPr txBox="1">
              <a:spLocks noChangeArrowheads="1"/>
            </p:cNvSpPr>
            <p:nvPr/>
          </p:nvSpPr>
          <p:spPr bwMode="auto">
            <a:xfrm>
              <a:off x="2240" y="1401"/>
              <a:ext cx="640" cy="231"/>
            </a:xfrm>
            <a:prstGeom prst="rect">
              <a:avLst/>
            </a:prstGeom>
            <a:noFill/>
            <a:ln w="12700">
              <a:noFill/>
              <a:miter lim="800000"/>
              <a:headEnd type="none" w="sm" len="sm"/>
              <a:tailEnd type="none" w="sm" len="sm"/>
            </a:ln>
            <a:effectLst/>
          </p:spPr>
          <p:txBody>
            <a:bodyPr wrap="none">
              <a:spAutoFit/>
            </a:bodyPr>
            <a:lstStyle/>
            <a:p>
              <a:pPr eaLnBrk="1" hangingPunct="1"/>
              <a:r>
                <a:rPr lang="en-US" sz="1800" b="1">
                  <a:solidFill>
                    <a:srgbClr val="FF0000"/>
                  </a:solidFill>
                </a:rPr>
                <a:t>LP filter</a:t>
              </a:r>
            </a:p>
          </p:txBody>
        </p:sp>
        <p:sp>
          <p:nvSpPr>
            <p:cNvPr id="92191" name="Freeform 31"/>
            <p:cNvSpPr>
              <a:spLocks/>
            </p:cNvSpPr>
            <p:nvPr/>
          </p:nvSpPr>
          <p:spPr bwMode="auto">
            <a:xfrm>
              <a:off x="1680" y="1200"/>
              <a:ext cx="768" cy="288"/>
            </a:xfrm>
            <a:custGeom>
              <a:avLst/>
              <a:gdLst/>
              <a:ahLst/>
              <a:cxnLst>
                <a:cxn ang="0">
                  <a:pos x="0" y="256"/>
                </a:cxn>
                <a:cxn ang="0">
                  <a:pos x="336" y="16"/>
                </a:cxn>
                <a:cxn ang="0">
                  <a:pos x="816" y="160"/>
                </a:cxn>
              </a:cxnLst>
              <a:rect l="0" t="0" r="r" b="b"/>
              <a:pathLst>
                <a:path w="816" h="256">
                  <a:moveTo>
                    <a:pt x="0" y="256"/>
                  </a:moveTo>
                  <a:cubicBezTo>
                    <a:pt x="100" y="144"/>
                    <a:pt x="200" y="32"/>
                    <a:pt x="336" y="16"/>
                  </a:cubicBezTo>
                  <a:cubicBezTo>
                    <a:pt x="472" y="0"/>
                    <a:pt x="736" y="136"/>
                    <a:pt x="816" y="160"/>
                  </a:cubicBezTo>
                </a:path>
              </a:pathLst>
            </a:custGeom>
            <a:noFill/>
            <a:ln w="25400" cap="flat" cmpd="sng">
              <a:solidFill>
                <a:srgbClr val="FF0000"/>
              </a:solidFill>
              <a:prstDash val="solid"/>
              <a:miter lim="800000"/>
              <a:headEnd type="none" w="sm" len="sm"/>
              <a:tailEnd type="triangle" w="med" len="med"/>
            </a:ln>
            <a:effectLst/>
          </p:spPr>
          <p:txBody>
            <a:bodyPr wrap="none"/>
            <a:lstStyle/>
            <a:p>
              <a:endParaRPr lang="en-US"/>
            </a:p>
          </p:txBody>
        </p:sp>
        <p:sp>
          <p:nvSpPr>
            <p:cNvPr id="92192" name="Line 32"/>
            <p:cNvSpPr>
              <a:spLocks noChangeAspect="1" noChangeShapeType="1"/>
            </p:cNvSpPr>
            <p:nvPr/>
          </p:nvSpPr>
          <p:spPr bwMode="auto">
            <a:xfrm>
              <a:off x="2400" y="1680"/>
              <a:ext cx="216" cy="0"/>
            </a:xfrm>
            <a:prstGeom prst="line">
              <a:avLst/>
            </a:prstGeom>
            <a:noFill/>
            <a:ln w="38100">
              <a:solidFill>
                <a:schemeClr val="tx1"/>
              </a:solidFill>
              <a:prstDash val="sysDot"/>
              <a:miter lim="800000"/>
              <a:headEnd type="none" w="sm" len="sm"/>
              <a:tailEnd type="none" w="sm" len="sm"/>
            </a:ln>
            <a:effectLst/>
          </p:spPr>
          <p:txBody>
            <a:bodyPr wrap="none"/>
            <a:lstStyle/>
            <a:p>
              <a:endParaRPr lang="en-US"/>
            </a:p>
          </p:txBody>
        </p:sp>
        <p:sp>
          <p:nvSpPr>
            <p:cNvPr id="92193" name="Line 33"/>
            <p:cNvSpPr>
              <a:spLocks noChangeAspect="1" noChangeShapeType="1"/>
            </p:cNvSpPr>
            <p:nvPr/>
          </p:nvSpPr>
          <p:spPr bwMode="auto">
            <a:xfrm>
              <a:off x="456" y="1680"/>
              <a:ext cx="216" cy="0"/>
            </a:xfrm>
            <a:prstGeom prst="line">
              <a:avLst/>
            </a:prstGeom>
            <a:noFill/>
            <a:ln w="38100">
              <a:solidFill>
                <a:schemeClr val="tx1"/>
              </a:solidFill>
              <a:prstDash val="sysDot"/>
              <a:miter lim="800000"/>
              <a:headEnd type="none" w="sm" len="sm"/>
              <a:tailEnd type="none" w="sm" len="sm"/>
            </a:ln>
            <a:effectLst/>
          </p:spPr>
          <p:txBody>
            <a:bodyPr wrap="none"/>
            <a:lstStyle/>
            <a:p>
              <a:endParaRPr lang="en-US"/>
            </a:p>
          </p:txBody>
        </p:sp>
        <p:sp>
          <p:nvSpPr>
            <p:cNvPr id="92194" name="Line 34"/>
            <p:cNvSpPr>
              <a:spLocks noChangeAspect="1" noChangeShapeType="1"/>
            </p:cNvSpPr>
            <p:nvPr/>
          </p:nvSpPr>
          <p:spPr bwMode="auto">
            <a:xfrm>
              <a:off x="2193" y="1896"/>
              <a:ext cx="0" cy="54"/>
            </a:xfrm>
            <a:prstGeom prst="line">
              <a:avLst/>
            </a:prstGeom>
            <a:noFill/>
            <a:ln w="12700">
              <a:solidFill>
                <a:schemeClr val="tx1"/>
              </a:solidFill>
              <a:miter lim="800000"/>
              <a:headEnd type="none" w="sm" len="sm"/>
              <a:tailEnd type="none" w="sm" len="sm"/>
            </a:ln>
            <a:effectLst/>
          </p:spPr>
          <p:txBody>
            <a:bodyPr wrap="none"/>
            <a:lstStyle/>
            <a:p>
              <a:endParaRPr lang="en-US"/>
            </a:p>
          </p:txBody>
        </p:sp>
        <p:sp>
          <p:nvSpPr>
            <p:cNvPr id="92195" name="Line 35"/>
            <p:cNvSpPr>
              <a:spLocks noChangeAspect="1" noChangeShapeType="1"/>
            </p:cNvSpPr>
            <p:nvPr/>
          </p:nvSpPr>
          <p:spPr bwMode="auto">
            <a:xfrm>
              <a:off x="897" y="1896"/>
              <a:ext cx="0" cy="54"/>
            </a:xfrm>
            <a:prstGeom prst="line">
              <a:avLst/>
            </a:prstGeom>
            <a:noFill/>
            <a:ln w="12700">
              <a:solidFill>
                <a:schemeClr val="tx1"/>
              </a:solidFill>
              <a:miter lim="800000"/>
              <a:headEnd type="none" w="sm" len="sm"/>
              <a:tailEnd type="none" w="sm" len="sm"/>
            </a:ln>
            <a:effectLst/>
          </p:spPr>
          <p:txBody>
            <a:bodyPr wrap="none"/>
            <a:lstStyle/>
            <a:p>
              <a:endParaRPr lang="en-US"/>
            </a:p>
          </p:txBody>
        </p:sp>
        <p:sp>
          <p:nvSpPr>
            <p:cNvPr id="92196" name="Line 36"/>
            <p:cNvSpPr>
              <a:spLocks noChangeAspect="1" noChangeShapeType="1"/>
            </p:cNvSpPr>
            <p:nvPr/>
          </p:nvSpPr>
          <p:spPr bwMode="auto">
            <a:xfrm flipV="1">
              <a:off x="1558" y="1248"/>
              <a:ext cx="0" cy="702"/>
            </a:xfrm>
            <a:prstGeom prst="line">
              <a:avLst/>
            </a:prstGeom>
            <a:noFill/>
            <a:ln w="28575">
              <a:solidFill>
                <a:schemeClr val="tx1"/>
              </a:solidFill>
              <a:miter lim="800000"/>
              <a:headEnd type="none" w="sm" len="sm"/>
              <a:tailEnd type="triangle" w="med" len="med"/>
            </a:ln>
            <a:effectLst/>
          </p:spPr>
          <p:txBody>
            <a:bodyPr wrap="none"/>
            <a:lstStyle/>
            <a:p>
              <a:endParaRPr lang="en-US"/>
            </a:p>
          </p:txBody>
        </p:sp>
        <p:pic>
          <p:nvPicPr>
            <p:cNvPr id="92197" name="Picture 37" descr="txp_fig"/>
            <p:cNvPicPr>
              <a:picLocks noChangeAspect="1" noChangeArrowheads="1"/>
            </p:cNvPicPr>
            <p:nvPr>
              <p:custDataLst>
                <p:tags r:id="rId7"/>
              </p:custDataLst>
            </p:nvPr>
          </p:nvPicPr>
          <p:blipFill>
            <a:blip r:embed="rId25"/>
            <a:srcRect/>
            <a:stretch>
              <a:fillRect/>
            </a:stretch>
          </p:blipFill>
          <p:spPr bwMode="auto">
            <a:xfrm>
              <a:off x="2657" y="1973"/>
              <a:ext cx="81" cy="139"/>
            </a:xfrm>
            <a:prstGeom prst="rect">
              <a:avLst/>
            </a:prstGeom>
            <a:noFill/>
            <a:ln w="12700">
              <a:noFill/>
              <a:miter lim="800000"/>
              <a:headEnd type="none" w="sm" len="sm"/>
              <a:tailEnd type="none" w="sm" len="sm"/>
            </a:ln>
            <a:effectLst/>
          </p:spPr>
        </p:pic>
        <p:pic>
          <p:nvPicPr>
            <p:cNvPr id="92198" name="Picture 38" descr="txp_fig"/>
            <p:cNvPicPr>
              <a:picLocks noChangeAspect="1" noChangeArrowheads="1"/>
            </p:cNvPicPr>
            <p:nvPr>
              <p:custDataLst>
                <p:tags r:id="rId8"/>
              </p:custDataLst>
            </p:nvPr>
          </p:nvPicPr>
          <p:blipFill>
            <a:blip r:embed="rId26"/>
            <a:srcRect/>
            <a:stretch>
              <a:fillRect/>
            </a:stretch>
          </p:blipFill>
          <p:spPr bwMode="auto">
            <a:xfrm>
              <a:off x="2116" y="1968"/>
              <a:ext cx="125" cy="139"/>
            </a:xfrm>
            <a:prstGeom prst="rect">
              <a:avLst/>
            </a:prstGeom>
            <a:noFill/>
            <a:ln w="12700">
              <a:noFill/>
              <a:miter lim="800000"/>
              <a:headEnd type="none" w="sm" len="sm"/>
              <a:tailEnd type="none" w="sm" len="sm"/>
            </a:ln>
            <a:effectLst/>
          </p:spPr>
        </p:pic>
        <p:pic>
          <p:nvPicPr>
            <p:cNvPr id="92199" name="Picture 39" descr="txp_fig"/>
            <p:cNvPicPr>
              <a:picLocks noChangeAspect="1" noChangeArrowheads="1"/>
            </p:cNvPicPr>
            <p:nvPr>
              <p:custDataLst>
                <p:tags r:id="rId9"/>
              </p:custDataLst>
            </p:nvPr>
          </p:nvPicPr>
          <p:blipFill>
            <a:blip r:embed="rId27"/>
            <a:srcRect/>
            <a:stretch>
              <a:fillRect/>
            </a:stretch>
          </p:blipFill>
          <p:spPr bwMode="auto">
            <a:xfrm>
              <a:off x="753" y="1972"/>
              <a:ext cx="242" cy="140"/>
            </a:xfrm>
            <a:prstGeom prst="rect">
              <a:avLst/>
            </a:prstGeom>
            <a:noFill/>
            <a:ln w="12700">
              <a:noFill/>
              <a:miter lim="800000"/>
              <a:headEnd type="none" w="sm" len="sm"/>
              <a:tailEnd type="none" w="sm" len="sm"/>
            </a:ln>
            <a:effectLst/>
          </p:spPr>
        </p:pic>
        <p:pic>
          <p:nvPicPr>
            <p:cNvPr id="92200" name="Picture 40" descr="txp_fig"/>
            <p:cNvPicPr>
              <a:picLocks noChangeAspect="1" noChangeArrowheads="1"/>
            </p:cNvPicPr>
            <p:nvPr>
              <p:custDataLst>
                <p:tags r:id="rId10"/>
              </p:custDataLst>
            </p:nvPr>
          </p:nvPicPr>
          <p:blipFill>
            <a:blip r:embed="rId28"/>
            <a:srcRect/>
            <a:stretch>
              <a:fillRect/>
            </a:stretch>
          </p:blipFill>
          <p:spPr bwMode="auto">
            <a:xfrm>
              <a:off x="1530" y="2001"/>
              <a:ext cx="80" cy="111"/>
            </a:xfrm>
            <a:prstGeom prst="rect">
              <a:avLst/>
            </a:prstGeom>
            <a:noFill/>
            <a:ln w="12700">
              <a:noFill/>
              <a:miter lim="800000"/>
              <a:headEnd type="none" w="sm" len="sm"/>
              <a:tailEnd type="none" w="sm" len="sm"/>
            </a:ln>
            <a:effectLst/>
          </p:spPr>
        </p:pic>
        <p:pic>
          <p:nvPicPr>
            <p:cNvPr id="92201" name="Picture 41" descr="txp_fig"/>
            <p:cNvPicPr>
              <a:picLocks noChangeAspect="1" noChangeArrowheads="1"/>
            </p:cNvPicPr>
            <p:nvPr>
              <p:custDataLst>
                <p:tags r:id="rId11"/>
              </p:custDataLst>
            </p:nvPr>
          </p:nvPicPr>
          <p:blipFill>
            <a:blip r:embed="rId24"/>
            <a:srcRect/>
            <a:stretch>
              <a:fillRect/>
            </a:stretch>
          </p:blipFill>
          <p:spPr bwMode="auto">
            <a:xfrm>
              <a:off x="963" y="1248"/>
              <a:ext cx="486" cy="162"/>
            </a:xfrm>
            <a:prstGeom prst="rect">
              <a:avLst/>
            </a:prstGeom>
            <a:noFill/>
            <a:ln w="12700">
              <a:noFill/>
              <a:miter lim="800000"/>
              <a:headEnd type="none" w="sm" len="sm"/>
              <a:tailEnd type="none" w="sm" len="sm"/>
            </a:ln>
            <a:effectLst/>
          </p:spPr>
        </p:pic>
        <p:sp>
          <p:nvSpPr>
            <p:cNvPr id="92202" name="AutoShape 42"/>
            <p:cNvSpPr>
              <a:spLocks noChangeArrowheads="1"/>
            </p:cNvSpPr>
            <p:nvPr/>
          </p:nvSpPr>
          <p:spPr bwMode="auto">
            <a:xfrm>
              <a:off x="1217" y="1567"/>
              <a:ext cx="672" cy="384"/>
            </a:xfrm>
            <a:prstGeom prst="triangle">
              <a:avLst>
                <a:gd name="adj" fmla="val 50000"/>
              </a:avLst>
            </a:prstGeom>
            <a:noFill/>
            <a:ln w="28575">
              <a:solidFill>
                <a:srgbClr val="3333CC"/>
              </a:solidFill>
              <a:miter lim="800000"/>
              <a:headEnd type="none" w="sm" len="sm"/>
              <a:tailEnd type="none" w="sm" len="sm"/>
            </a:ln>
            <a:effectLst/>
          </p:spPr>
          <p:txBody>
            <a:bodyPr wrap="none" anchor="ctr"/>
            <a:lstStyle/>
            <a:p>
              <a:endParaRPr lang="en-US"/>
            </a:p>
          </p:txBody>
        </p:sp>
        <p:sp>
          <p:nvSpPr>
            <p:cNvPr id="92203" name="AutoShape 43"/>
            <p:cNvSpPr>
              <a:spLocks noChangeArrowheads="1"/>
            </p:cNvSpPr>
            <p:nvPr/>
          </p:nvSpPr>
          <p:spPr bwMode="auto">
            <a:xfrm>
              <a:off x="1856" y="1567"/>
              <a:ext cx="672" cy="384"/>
            </a:xfrm>
            <a:prstGeom prst="triangle">
              <a:avLst>
                <a:gd name="adj" fmla="val 50000"/>
              </a:avLst>
            </a:prstGeom>
            <a:noFill/>
            <a:ln w="28575">
              <a:solidFill>
                <a:srgbClr val="3333CC"/>
              </a:solidFill>
              <a:miter lim="800000"/>
              <a:headEnd type="none" w="sm" len="sm"/>
              <a:tailEnd type="none" w="sm" len="sm"/>
            </a:ln>
            <a:effectLst/>
          </p:spPr>
          <p:txBody>
            <a:bodyPr wrap="none" anchor="ctr"/>
            <a:lstStyle/>
            <a:p>
              <a:endParaRPr lang="en-US"/>
            </a:p>
          </p:txBody>
        </p:sp>
        <p:sp>
          <p:nvSpPr>
            <p:cNvPr id="92204" name="AutoShape 44"/>
            <p:cNvSpPr>
              <a:spLocks noChangeArrowheads="1"/>
            </p:cNvSpPr>
            <p:nvPr/>
          </p:nvSpPr>
          <p:spPr bwMode="auto">
            <a:xfrm>
              <a:off x="561" y="1567"/>
              <a:ext cx="672" cy="384"/>
            </a:xfrm>
            <a:prstGeom prst="triangle">
              <a:avLst>
                <a:gd name="adj" fmla="val 50000"/>
              </a:avLst>
            </a:prstGeom>
            <a:noFill/>
            <a:ln w="28575">
              <a:solidFill>
                <a:srgbClr val="3333CC"/>
              </a:solidFill>
              <a:miter lim="800000"/>
              <a:headEnd type="none" w="sm" len="sm"/>
              <a:tailEnd type="none" w="sm" len="sm"/>
            </a:ln>
            <a:effectLst/>
          </p:spPr>
          <p:txBody>
            <a:bodyPr wrap="none" anchor="ctr"/>
            <a:lstStyle/>
            <a:p>
              <a:endParaRPr lang="en-US"/>
            </a:p>
          </p:txBody>
        </p:sp>
        <p:sp>
          <p:nvSpPr>
            <p:cNvPr id="92205" name="Line 45"/>
            <p:cNvSpPr>
              <a:spLocks noChangeAspect="1" noChangeShapeType="1"/>
            </p:cNvSpPr>
            <p:nvPr/>
          </p:nvSpPr>
          <p:spPr bwMode="auto">
            <a:xfrm>
              <a:off x="386" y="1950"/>
              <a:ext cx="2302" cy="0"/>
            </a:xfrm>
            <a:prstGeom prst="line">
              <a:avLst/>
            </a:prstGeom>
            <a:noFill/>
            <a:ln w="28575">
              <a:solidFill>
                <a:schemeClr val="tx1"/>
              </a:solidFill>
              <a:miter lim="800000"/>
              <a:headEnd type="none" w="sm" len="sm"/>
              <a:tailEnd type="triangle" w="med" len="med"/>
            </a:ln>
            <a:effectLst/>
          </p:spPr>
          <p:txBody>
            <a:bodyPr wrap="none"/>
            <a:lstStyle/>
            <a:p>
              <a:endParaRPr lang="en-US"/>
            </a:p>
          </p:txBody>
        </p:sp>
        <p:pic>
          <p:nvPicPr>
            <p:cNvPr id="92206" name="Picture 46" descr="txp_fig"/>
            <p:cNvPicPr>
              <a:picLocks noChangeAspect="1" noChangeArrowheads="1"/>
            </p:cNvPicPr>
            <p:nvPr>
              <p:custDataLst>
                <p:tags r:id="rId12"/>
              </p:custDataLst>
            </p:nvPr>
          </p:nvPicPr>
          <p:blipFill>
            <a:blip r:embed="rId29"/>
            <a:srcRect/>
            <a:stretch>
              <a:fillRect/>
            </a:stretch>
          </p:blipFill>
          <p:spPr bwMode="auto">
            <a:xfrm>
              <a:off x="1786" y="1968"/>
              <a:ext cx="184" cy="140"/>
            </a:xfrm>
            <a:prstGeom prst="rect">
              <a:avLst/>
            </a:prstGeom>
            <a:noFill/>
            <a:ln w="12700">
              <a:noFill/>
              <a:miter lim="800000"/>
              <a:headEnd type="none" w="sm" len="sm"/>
              <a:tailEnd type="none" w="sm" len="sm"/>
            </a:ln>
            <a:effectLst/>
          </p:spPr>
        </p:pic>
        <p:pic>
          <p:nvPicPr>
            <p:cNvPr id="92207" name="Picture 47" descr="txp_fig"/>
            <p:cNvPicPr>
              <a:picLocks noChangeAspect="1" noChangeArrowheads="1"/>
            </p:cNvPicPr>
            <p:nvPr>
              <p:custDataLst>
                <p:tags r:id="rId13"/>
              </p:custDataLst>
            </p:nvPr>
          </p:nvPicPr>
          <p:blipFill>
            <a:blip r:embed="rId30"/>
            <a:srcRect/>
            <a:stretch>
              <a:fillRect/>
            </a:stretch>
          </p:blipFill>
          <p:spPr bwMode="auto">
            <a:xfrm>
              <a:off x="1100" y="1968"/>
              <a:ext cx="294" cy="140"/>
            </a:xfrm>
            <a:prstGeom prst="rect">
              <a:avLst/>
            </a:prstGeom>
            <a:noFill/>
            <a:ln w="12700">
              <a:noFill/>
              <a:miter lim="800000"/>
              <a:headEnd type="none" w="sm" len="sm"/>
              <a:tailEnd type="none" w="sm" len="sm"/>
            </a:ln>
            <a:effectLst/>
          </p:spPr>
        </p:pic>
        <p:sp>
          <p:nvSpPr>
            <p:cNvPr id="92208" name="Rectangle 48"/>
            <p:cNvSpPr>
              <a:spLocks noChangeArrowheads="1"/>
            </p:cNvSpPr>
            <p:nvPr/>
          </p:nvSpPr>
          <p:spPr bwMode="auto">
            <a:xfrm>
              <a:off x="1202" y="1488"/>
              <a:ext cx="672" cy="454"/>
            </a:xfrm>
            <a:prstGeom prst="rect">
              <a:avLst/>
            </a:prstGeom>
            <a:noFill/>
            <a:ln w="12700">
              <a:solidFill>
                <a:schemeClr val="tx1"/>
              </a:solidFill>
              <a:prstDash val="dash"/>
              <a:miter lim="800000"/>
              <a:headEnd type="none" w="sm" len="sm"/>
              <a:tailEnd type="none" w="sm" len="sm"/>
            </a:ln>
            <a:effectLst/>
          </p:spPr>
          <p:txBody>
            <a:bodyPr wrap="none" anchor="ctr"/>
            <a:lstStyle/>
            <a:p>
              <a:endParaRPr lang="en-US"/>
            </a:p>
          </p:txBody>
        </p:sp>
        <p:sp>
          <p:nvSpPr>
            <p:cNvPr id="92209" name="AutoShape 49"/>
            <p:cNvSpPr>
              <a:spLocks noChangeArrowheads="1"/>
            </p:cNvSpPr>
            <p:nvPr/>
          </p:nvSpPr>
          <p:spPr bwMode="auto">
            <a:xfrm>
              <a:off x="288" y="1152"/>
              <a:ext cx="2544" cy="1104"/>
            </a:xfrm>
            <a:prstGeom prst="roundRect">
              <a:avLst>
                <a:gd name="adj" fmla="val 16667"/>
              </a:avLst>
            </a:prstGeom>
            <a:noFill/>
            <a:ln w="28575">
              <a:solidFill>
                <a:srgbClr val="6666FF"/>
              </a:solidFill>
              <a:miter lim="800000"/>
              <a:headEnd type="none" w="sm" len="sm"/>
              <a:tailEnd type="none" w="sm" len="sm"/>
            </a:ln>
            <a:effectLst/>
          </p:spPr>
          <p:txBody>
            <a:bodyPr wrap="none" anchor="ctr"/>
            <a:lstStyle/>
            <a:p>
              <a:endParaRPr lang="en-US"/>
            </a:p>
          </p:txBody>
        </p:sp>
        <p:sp>
          <p:nvSpPr>
            <p:cNvPr id="92210" name="Text Box 50"/>
            <p:cNvSpPr txBox="1">
              <a:spLocks noChangeArrowheads="1"/>
            </p:cNvSpPr>
            <p:nvPr/>
          </p:nvSpPr>
          <p:spPr bwMode="auto">
            <a:xfrm>
              <a:off x="2304" y="2457"/>
              <a:ext cx="880" cy="231"/>
            </a:xfrm>
            <a:prstGeom prst="rect">
              <a:avLst/>
            </a:prstGeom>
            <a:noFill/>
            <a:ln w="12700">
              <a:noFill/>
              <a:miter lim="800000"/>
              <a:headEnd type="none" w="sm" len="sm"/>
              <a:tailEnd type="none" w="sm" len="sm"/>
            </a:ln>
            <a:effectLst/>
          </p:spPr>
          <p:txBody>
            <a:bodyPr wrap="none">
              <a:spAutoFit/>
            </a:bodyPr>
            <a:lstStyle/>
            <a:p>
              <a:pPr eaLnBrk="1" hangingPunct="1"/>
              <a:r>
                <a:rPr lang="en-US" sz="1800" b="1">
                  <a:solidFill>
                    <a:srgbClr val="FF0000"/>
                  </a:solidFill>
                </a:rPr>
                <a:t>Nyquist rate</a:t>
              </a:r>
            </a:p>
          </p:txBody>
        </p:sp>
        <p:sp>
          <p:nvSpPr>
            <p:cNvPr id="92211" name="AutoShape 51"/>
            <p:cNvSpPr>
              <a:spLocks noChangeArrowheads="1"/>
            </p:cNvSpPr>
            <p:nvPr/>
          </p:nvSpPr>
          <p:spPr bwMode="auto">
            <a:xfrm>
              <a:off x="1440" y="2256"/>
              <a:ext cx="288" cy="144"/>
            </a:xfrm>
            <a:prstGeom prst="downArrow">
              <a:avLst>
                <a:gd name="adj1" fmla="val 50000"/>
                <a:gd name="adj2" fmla="val 25000"/>
              </a:avLst>
            </a:prstGeom>
            <a:gradFill rotWithShape="0">
              <a:gsLst>
                <a:gs pos="0">
                  <a:srgbClr val="FFFFFF"/>
                </a:gs>
                <a:gs pos="100000">
                  <a:srgbClr val="6666FF"/>
                </a:gs>
              </a:gsLst>
              <a:lin ang="5400000" scaled="1"/>
            </a:gradFill>
            <a:ln w="12700">
              <a:solidFill>
                <a:srgbClr val="6666FF"/>
              </a:solidFill>
              <a:miter lim="800000"/>
              <a:headEnd type="none" w="sm" len="sm"/>
              <a:tailEnd type="none" w="sm" len="sm"/>
            </a:ln>
            <a:effectLst/>
          </p:spPr>
          <p:txBody>
            <a:bodyPr wrap="none" anchor="ctr"/>
            <a:lstStyle/>
            <a:p>
              <a:endParaRPr lang="en-US"/>
            </a:p>
          </p:txBody>
        </p:sp>
        <p:grpSp>
          <p:nvGrpSpPr>
            <p:cNvPr id="4" name="Group 52"/>
            <p:cNvGrpSpPr>
              <a:grpSpLocks/>
            </p:cNvGrpSpPr>
            <p:nvPr/>
          </p:nvGrpSpPr>
          <p:grpSpPr bwMode="auto">
            <a:xfrm>
              <a:off x="1104" y="2448"/>
              <a:ext cx="960" cy="240"/>
              <a:chOff x="1248" y="2496"/>
              <a:chExt cx="960" cy="240"/>
            </a:xfrm>
          </p:grpSpPr>
          <p:pic>
            <p:nvPicPr>
              <p:cNvPr id="92213" name="Picture 53" descr="txp_fig"/>
              <p:cNvPicPr>
                <a:picLocks noChangeAspect="1" noChangeArrowheads="1"/>
              </p:cNvPicPr>
              <p:nvPr>
                <p:custDataLst>
                  <p:tags r:id="rId14"/>
                </p:custDataLst>
              </p:nvPr>
            </p:nvPicPr>
            <p:blipFill>
              <a:blip r:embed="rId32"/>
              <a:srcRect/>
              <a:stretch>
                <a:fillRect/>
              </a:stretch>
            </p:blipFill>
            <p:spPr bwMode="auto">
              <a:xfrm>
                <a:off x="1392" y="2521"/>
                <a:ext cx="763" cy="167"/>
              </a:xfrm>
              <a:prstGeom prst="rect">
                <a:avLst/>
              </a:prstGeom>
              <a:noFill/>
              <a:ln w="12700">
                <a:noFill/>
                <a:miter lim="800000"/>
                <a:headEnd type="none" w="sm" len="sm"/>
                <a:tailEnd type="none" w="sm" len="sm"/>
              </a:ln>
              <a:effectLst/>
            </p:spPr>
          </p:pic>
          <p:sp>
            <p:nvSpPr>
              <p:cNvPr id="92214" name="Rectangle 54"/>
              <p:cNvSpPr>
                <a:spLocks noChangeArrowheads="1"/>
              </p:cNvSpPr>
              <p:nvPr/>
            </p:nvSpPr>
            <p:spPr bwMode="auto">
              <a:xfrm>
                <a:off x="1248" y="2496"/>
                <a:ext cx="960" cy="240"/>
              </a:xfrm>
              <a:prstGeom prst="rect">
                <a:avLst/>
              </a:prstGeom>
              <a:noFill/>
              <a:ln w="12700">
                <a:solidFill>
                  <a:srgbClr val="FF0000"/>
                </a:solidFill>
                <a:miter lim="800000"/>
                <a:headEnd type="none" w="sm" len="sm"/>
                <a:tailEnd type="none" w="sm" len="sm"/>
              </a:ln>
              <a:effectLst/>
            </p:spPr>
            <p:txBody>
              <a:bodyPr wrap="none" anchor="ctr"/>
              <a:lstStyle/>
              <a:p>
                <a:endParaRPr lang="en-US"/>
              </a:p>
            </p:txBody>
          </p:sp>
        </p:grpSp>
        <p:sp>
          <p:nvSpPr>
            <p:cNvPr id="92215" name="Freeform 55"/>
            <p:cNvSpPr>
              <a:spLocks/>
            </p:cNvSpPr>
            <p:nvPr/>
          </p:nvSpPr>
          <p:spPr bwMode="auto">
            <a:xfrm>
              <a:off x="1968" y="2304"/>
              <a:ext cx="480" cy="144"/>
            </a:xfrm>
            <a:custGeom>
              <a:avLst/>
              <a:gdLst/>
              <a:ahLst/>
              <a:cxnLst>
                <a:cxn ang="0">
                  <a:pos x="0" y="96"/>
                </a:cxn>
                <a:cxn ang="0">
                  <a:pos x="192" y="0"/>
                </a:cxn>
                <a:cxn ang="0">
                  <a:pos x="432" y="96"/>
                </a:cxn>
              </a:cxnLst>
              <a:rect l="0" t="0" r="r" b="b"/>
              <a:pathLst>
                <a:path w="432" h="96">
                  <a:moveTo>
                    <a:pt x="0" y="96"/>
                  </a:moveTo>
                  <a:cubicBezTo>
                    <a:pt x="60" y="48"/>
                    <a:pt x="120" y="0"/>
                    <a:pt x="192" y="0"/>
                  </a:cubicBezTo>
                  <a:cubicBezTo>
                    <a:pt x="264" y="0"/>
                    <a:pt x="392" y="80"/>
                    <a:pt x="432" y="96"/>
                  </a:cubicBezTo>
                </a:path>
              </a:pathLst>
            </a:custGeom>
            <a:noFill/>
            <a:ln w="25400" cap="flat" cmpd="sng">
              <a:solidFill>
                <a:srgbClr val="FF0000"/>
              </a:solidFill>
              <a:prstDash val="solid"/>
              <a:miter lim="800000"/>
              <a:headEnd type="none" w="sm" len="sm"/>
              <a:tailEnd type="triangle" w="med" len="med"/>
            </a:ln>
            <a:effectLst/>
          </p:spPr>
          <p:txBody>
            <a:bodyPr wrap="none"/>
            <a:lstStyle/>
            <a:p>
              <a:endParaRPr lang="en-US"/>
            </a:p>
          </p:txBody>
        </p:sp>
      </p:grpSp>
      <p:grpSp>
        <p:nvGrpSpPr>
          <p:cNvPr id="5" name="Group 56"/>
          <p:cNvGrpSpPr>
            <a:grpSpLocks/>
          </p:cNvGrpSpPr>
          <p:nvPr/>
        </p:nvGrpSpPr>
        <p:grpSpPr bwMode="auto">
          <a:xfrm>
            <a:off x="4800600" y="1828800"/>
            <a:ext cx="3733800" cy="3200400"/>
            <a:chOff x="3024" y="1152"/>
            <a:chExt cx="2352" cy="2016"/>
          </a:xfrm>
        </p:grpSpPr>
        <p:sp>
          <p:nvSpPr>
            <p:cNvPr id="92217" name="AutoShape 57"/>
            <p:cNvSpPr>
              <a:spLocks noChangeArrowheads="1"/>
            </p:cNvSpPr>
            <p:nvPr/>
          </p:nvSpPr>
          <p:spPr bwMode="auto">
            <a:xfrm>
              <a:off x="3848" y="1824"/>
              <a:ext cx="192" cy="96"/>
            </a:xfrm>
            <a:prstGeom prst="triangle">
              <a:avLst>
                <a:gd name="adj" fmla="val 50000"/>
              </a:avLst>
            </a:prstGeom>
            <a:solidFill>
              <a:srgbClr val="FF0066">
                <a:alpha val="50000"/>
              </a:srgbClr>
            </a:solidFill>
            <a:ln w="12700">
              <a:noFill/>
              <a:miter lim="800000"/>
              <a:headEnd type="none" w="sm" len="sm"/>
              <a:tailEnd type="none" w="sm" len="sm"/>
            </a:ln>
            <a:effectLst/>
          </p:spPr>
          <p:txBody>
            <a:bodyPr wrap="none" anchor="ctr"/>
            <a:lstStyle/>
            <a:p>
              <a:endParaRPr lang="en-US"/>
            </a:p>
          </p:txBody>
        </p:sp>
        <p:sp>
          <p:nvSpPr>
            <p:cNvPr id="92218" name="AutoShape 58"/>
            <p:cNvSpPr>
              <a:spLocks noChangeArrowheads="1"/>
            </p:cNvSpPr>
            <p:nvPr/>
          </p:nvSpPr>
          <p:spPr bwMode="auto">
            <a:xfrm>
              <a:off x="4320" y="1776"/>
              <a:ext cx="192" cy="144"/>
            </a:xfrm>
            <a:prstGeom prst="triangle">
              <a:avLst>
                <a:gd name="adj" fmla="val 50000"/>
              </a:avLst>
            </a:prstGeom>
            <a:solidFill>
              <a:srgbClr val="FF0066">
                <a:alpha val="50000"/>
              </a:srgbClr>
            </a:solidFill>
            <a:ln w="12700">
              <a:noFill/>
              <a:miter lim="800000"/>
              <a:headEnd type="none" w="sm" len="sm"/>
              <a:tailEnd type="none" w="sm" len="sm"/>
            </a:ln>
            <a:effectLst/>
          </p:spPr>
          <p:txBody>
            <a:bodyPr wrap="none" anchor="ctr"/>
            <a:lstStyle/>
            <a:p>
              <a:endParaRPr lang="en-US"/>
            </a:p>
          </p:txBody>
        </p:sp>
        <p:sp>
          <p:nvSpPr>
            <p:cNvPr id="92219" name="Line 59"/>
            <p:cNvSpPr>
              <a:spLocks noChangeAspect="1" noChangeShapeType="1"/>
            </p:cNvSpPr>
            <p:nvPr/>
          </p:nvSpPr>
          <p:spPr bwMode="auto">
            <a:xfrm flipV="1">
              <a:off x="4205" y="1200"/>
              <a:ext cx="0" cy="702"/>
            </a:xfrm>
            <a:prstGeom prst="line">
              <a:avLst/>
            </a:prstGeom>
            <a:noFill/>
            <a:ln w="28575">
              <a:solidFill>
                <a:schemeClr val="tx1"/>
              </a:solidFill>
              <a:miter lim="800000"/>
              <a:headEnd type="none" w="sm" len="sm"/>
              <a:tailEnd type="triangle" w="med" len="med"/>
            </a:ln>
            <a:effectLst/>
          </p:spPr>
          <p:txBody>
            <a:bodyPr wrap="none"/>
            <a:lstStyle/>
            <a:p>
              <a:endParaRPr lang="en-US"/>
            </a:p>
          </p:txBody>
        </p:sp>
        <p:pic>
          <p:nvPicPr>
            <p:cNvPr id="92220" name="Picture 60" descr="txp_fig"/>
            <p:cNvPicPr>
              <a:picLocks noChangeAspect="1" noChangeArrowheads="1"/>
            </p:cNvPicPr>
            <p:nvPr>
              <p:custDataLst>
                <p:tags r:id="rId1"/>
              </p:custDataLst>
            </p:nvPr>
          </p:nvPicPr>
          <p:blipFill>
            <a:blip r:embed="rId24"/>
            <a:srcRect/>
            <a:stretch>
              <a:fillRect/>
            </a:stretch>
          </p:blipFill>
          <p:spPr bwMode="auto">
            <a:xfrm>
              <a:off x="3606" y="1217"/>
              <a:ext cx="486" cy="162"/>
            </a:xfrm>
            <a:prstGeom prst="rect">
              <a:avLst/>
            </a:prstGeom>
            <a:noFill/>
            <a:ln w="12700">
              <a:noFill/>
              <a:miter lim="800000"/>
              <a:headEnd type="none" w="sm" len="sm"/>
              <a:tailEnd type="none" w="sm" len="sm"/>
            </a:ln>
            <a:effectLst/>
          </p:spPr>
        </p:pic>
        <p:pic>
          <p:nvPicPr>
            <p:cNvPr id="92221" name="Picture 61" descr="txp_fig"/>
            <p:cNvPicPr>
              <a:picLocks noChangeAspect="1" noChangeArrowheads="1"/>
            </p:cNvPicPr>
            <p:nvPr>
              <p:custDataLst>
                <p:tags r:id="rId2"/>
              </p:custDataLst>
            </p:nvPr>
          </p:nvPicPr>
          <p:blipFill>
            <a:blip r:embed="rId25"/>
            <a:srcRect/>
            <a:stretch>
              <a:fillRect/>
            </a:stretch>
          </p:blipFill>
          <p:spPr bwMode="auto">
            <a:xfrm>
              <a:off x="5199" y="1973"/>
              <a:ext cx="81" cy="139"/>
            </a:xfrm>
            <a:prstGeom prst="rect">
              <a:avLst/>
            </a:prstGeom>
            <a:noFill/>
            <a:ln w="12700">
              <a:noFill/>
              <a:miter lim="800000"/>
              <a:headEnd type="none" w="sm" len="sm"/>
              <a:tailEnd type="none" w="sm" len="sm"/>
            </a:ln>
            <a:effectLst/>
          </p:spPr>
        </p:pic>
        <p:pic>
          <p:nvPicPr>
            <p:cNvPr id="92222" name="Picture 62" descr="txp_fig"/>
            <p:cNvPicPr>
              <a:picLocks noChangeAspect="1" noChangeArrowheads="1"/>
            </p:cNvPicPr>
            <p:nvPr>
              <p:custDataLst>
                <p:tags r:id="rId3"/>
              </p:custDataLst>
            </p:nvPr>
          </p:nvPicPr>
          <p:blipFill>
            <a:blip r:embed="rId26"/>
            <a:srcRect/>
            <a:stretch>
              <a:fillRect/>
            </a:stretch>
          </p:blipFill>
          <p:spPr bwMode="auto">
            <a:xfrm>
              <a:off x="4608" y="1973"/>
              <a:ext cx="125" cy="139"/>
            </a:xfrm>
            <a:prstGeom prst="rect">
              <a:avLst/>
            </a:prstGeom>
            <a:noFill/>
            <a:ln w="12700">
              <a:noFill/>
              <a:miter lim="800000"/>
              <a:headEnd type="none" w="sm" len="sm"/>
              <a:tailEnd type="none" w="sm" len="sm"/>
            </a:ln>
            <a:effectLst/>
          </p:spPr>
        </p:pic>
        <p:pic>
          <p:nvPicPr>
            <p:cNvPr id="92223" name="Picture 63" descr="txp_fig"/>
            <p:cNvPicPr>
              <a:picLocks noChangeAspect="1" noChangeArrowheads="1"/>
            </p:cNvPicPr>
            <p:nvPr>
              <p:custDataLst>
                <p:tags r:id="rId4"/>
              </p:custDataLst>
            </p:nvPr>
          </p:nvPicPr>
          <p:blipFill>
            <a:blip r:embed="rId28"/>
            <a:srcRect/>
            <a:stretch>
              <a:fillRect/>
            </a:stretch>
          </p:blipFill>
          <p:spPr bwMode="auto">
            <a:xfrm>
              <a:off x="4173" y="1970"/>
              <a:ext cx="80" cy="111"/>
            </a:xfrm>
            <a:prstGeom prst="rect">
              <a:avLst/>
            </a:prstGeom>
            <a:noFill/>
            <a:ln w="12700">
              <a:noFill/>
              <a:miter lim="800000"/>
              <a:headEnd type="none" w="sm" len="sm"/>
              <a:tailEnd type="none" w="sm" len="sm"/>
            </a:ln>
            <a:effectLst/>
          </p:spPr>
        </p:pic>
        <p:sp>
          <p:nvSpPr>
            <p:cNvPr id="92224" name="AutoShape 64"/>
            <p:cNvSpPr>
              <a:spLocks noChangeArrowheads="1"/>
            </p:cNvSpPr>
            <p:nvPr/>
          </p:nvSpPr>
          <p:spPr bwMode="auto">
            <a:xfrm>
              <a:off x="3860" y="1536"/>
              <a:ext cx="672" cy="384"/>
            </a:xfrm>
            <a:prstGeom prst="triangle">
              <a:avLst>
                <a:gd name="adj" fmla="val 50000"/>
              </a:avLst>
            </a:prstGeom>
            <a:noFill/>
            <a:ln w="28575">
              <a:solidFill>
                <a:srgbClr val="3333CC"/>
              </a:solidFill>
              <a:miter lim="800000"/>
              <a:headEnd type="none" w="sm" len="sm"/>
              <a:tailEnd type="none" w="sm" len="sm"/>
            </a:ln>
            <a:effectLst/>
          </p:spPr>
          <p:txBody>
            <a:bodyPr wrap="none" anchor="ctr"/>
            <a:lstStyle/>
            <a:p>
              <a:endParaRPr lang="en-US"/>
            </a:p>
          </p:txBody>
        </p:sp>
        <p:sp>
          <p:nvSpPr>
            <p:cNvPr id="92225" name="AutoShape 65"/>
            <p:cNvSpPr>
              <a:spLocks noChangeArrowheads="1"/>
            </p:cNvSpPr>
            <p:nvPr/>
          </p:nvSpPr>
          <p:spPr bwMode="auto">
            <a:xfrm>
              <a:off x="4320" y="1536"/>
              <a:ext cx="672" cy="384"/>
            </a:xfrm>
            <a:prstGeom prst="triangle">
              <a:avLst>
                <a:gd name="adj" fmla="val 50000"/>
              </a:avLst>
            </a:prstGeom>
            <a:noFill/>
            <a:ln w="28575">
              <a:solidFill>
                <a:srgbClr val="3333CC"/>
              </a:solidFill>
              <a:miter lim="800000"/>
              <a:headEnd type="none" w="sm" len="sm"/>
              <a:tailEnd type="none" w="sm" len="sm"/>
            </a:ln>
            <a:effectLst/>
          </p:spPr>
          <p:txBody>
            <a:bodyPr wrap="none" anchor="ctr"/>
            <a:lstStyle/>
            <a:p>
              <a:endParaRPr lang="en-US"/>
            </a:p>
          </p:txBody>
        </p:sp>
        <p:sp>
          <p:nvSpPr>
            <p:cNvPr id="92226" name="AutoShape 66"/>
            <p:cNvSpPr>
              <a:spLocks noChangeArrowheads="1"/>
            </p:cNvSpPr>
            <p:nvPr/>
          </p:nvSpPr>
          <p:spPr bwMode="auto">
            <a:xfrm>
              <a:off x="3360" y="1536"/>
              <a:ext cx="672" cy="384"/>
            </a:xfrm>
            <a:prstGeom prst="triangle">
              <a:avLst>
                <a:gd name="adj" fmla="val 50000"/>
              </a:avLst>
            </a:prstGeom>
            <a:noFill/>
            <a:ln w="28575">
              <a:solidFill>
                <a:srgbClr val="3333CC"/>
              </a:solidFill>
              <a:miter lim="800000"/>
              <a:headEnd type="none" w="sm" len="sm"/>
              <a:tailEnd type="none" w="sm" len="sm"/>
            </a:ln>
            <a:effectLst/>
          </p:spPr>
          <p:txBody>
            <a:bodyPr wrap="none" anchor="ctr"/>
            <a:lstStyle/>
            <a:p>
              <a:endParaRPr lang="en-US"/>
            </a:p>
          </p:txBody>
        </p:sp>
        <p:sp>
          <p:nvSpPr>
            <p:cNvPr id="92227" name="Line 67"/>
            <p:cNvSpPr>
              <a:spLocks noChangeAspect="1" noChangeShapeType="1"/>
            </p:cNvSpPr>
            <p:nvPr/>
          </p:nvSpPr>
          <p:spPr bwMode="auto">
            <a:xfrm>
              <a:off x="3120" y="1920"/>
              <a:ext cx="2064" cy="0"/>
            </a:xfrm>
            <a:prstGeom prst="line">
              <a:avLst/>
            </a:prstGeom>
            <a:noFill/>
            <a:ln w="28575">
              <a:solidFill>
                <a:schemeClr val="tx1"/>
              </a:solidFill>
              <a:miter lim="800000"/>
              <a:headEnd type="none" w="sm" len="sm"/>
              <a:tailEnd type="triangle" w="med" len="med"/>
            </a:ln>
            <a:effectLst/>
          </p:spPr>
          <p:txBody>
            <a:bodyPr wrap="none"/>
            <a:lstStyle/>
            <a:p>
              <a:endParaRPr lang="en-US"/>
            </a:p>
          </p:txBody>
        </p:sp>
        <p:sp>
          <p:nvSpPr>
            <p:cNvPr id="92228" name="Line 68"/>
            <p:cNvSpPr>
              <a:spLocks noChangeAspect="1" noChangeShapeType="1"/>
            </p:cNvSpPr>
            <p:nvPr/>
          </p:nvSpPr>
          <p:spPr bwMode="auto">
            <a:xfrm>
              <a:off x="3696" y="1866"/>
              <a:ext cx="0" cy="54"/>
            </a:xfrm>
            <a:prstGeom prst="line">
              <a:avLst/>
            </a:prstGeom>
            <a:noFill/>
            <a:ln w="12700">
              <a:solidFill>
                <a:schemeClr val="tx1"/>
              </a:solidFill>
              <a:miter lim="800000"/>
              <a:headEnd type="none" w="sm" len="sm"/>
              <a:tailEnd type="none" w="sm" len="sm"/>
            </a:ln>
            <a:effectLst/>
          </p:spPr>
          <p:txBody>
            <a:bodyPr wrap="none"/>
            <a:lstStyle/>
            <a:p>
              <a:endParaRPr lang="en-US"/>
            </a:p>
          </p:txBody>
        </p:sp>
        <p:sp>
          <p:nvSpPr>
            <p:cNvPr id="92229" name="Line 69"/>
            <p:cNvSpPr>
              <a:spLocks noChangeAspect="1" noChangeShapeType="1"/>
            </p:cNvSpPr>
            <p:nvPr/>
          </p:nvSpPr>
          <p:spPr bwMode="auto">
            <a:xfrm>
              <a:off x="4656" y="1872"/>
              <a:ext cx="0" cy="54"/>
            </a:xfrm>
            <a:prstGeom prst="line">
              <a:avLst/>
            </a:prstGeom>
            <a:noFill/>
            <a:ln w="12700">
              <a:solidFill>
                <a:schemeClr val="tx1"/>
              </a:solidFill>
              <a:miter lim="800000"/>
              <a:headEnd type="none" w="sm" len="sm"/>
              <a:tailEnd type="none" w="sm" len="sm"/>
            </a:ln>
            <a:effectLst/>
          </p:spPr>
          <p:txBody>
            <a:bodyPr wrap="none"/>
            <a:lstStyle/>
            <a:p>
              <a:endParaRPr lang="en-US"/>
            </a:p>
          </p:txBody>
        </p:sp>
        <p:sp>
          <p:nvSpPr>
            <p:cNvPr id="92230" name="Line 70"/>
            <p:cNvSpPr>
              <a:spLocks noChangeAspect="1" noChangeShapeType="1"/>
            </p:cNvSpPr>
            <p:nvPr/>
          </p:nvSpPr>
          <p:spPr bwMode="auto">
            <a:xfrm>
              <a:off x="3840" y="1872"/>
              <a:ext cx="0" cy="54"/>
            </a:xfrm>
            <a:prstGeom prst="line">
              <a:avLst/>
            </a:prstGeom>
            <a:noFill/>
            <a:ln w="12700">
              <a:solidFill>
                <a:schemeClr val="tx1"/>
              </a:solidFill>
              <a:miter lim="800000"/>
              <a:headEnd type="none" w="sm" len="sm"/>
              <a:tailEnd type="none" w="sm" len="sm"/>
            </a:ln>
            <a:effectLst/>
          </p:spPr>
          <p:txBody>
            <a:bodyPr wrap="none"/>
            <a:lstStyle/>
            <a:p>
              <a:endParaRPr lang="en-US"/>
            </a:p>
          </p:txBody>
        </p:sp>
        <p:sp>
          <p:nvSpPr>
            <p:cNvPr id="92231" name="Line 71"/>
            <p:cNvSpPr>
              <a:spLocks noChangeAspect="1" noChangeShapeType="1"/>
            </p:cNvSpPr>
            <p:nvPr/>
          </p:nvSpPr>
          <p:spPr bwMode="auto">
            <a:xfrm>
              <a:off x="4512" y="1872"/>
              <a:ext cx="0" cy="54"/>
            </a:xfrm>
            <a:prstGeom prst="line">
              <a:avLst/>
            </a:prstGeom>
            <a:noFill/>
            <a:ln w="12700">
              <a:solidFill>
                <a:schemeClr val="tx1"/>
              </a:solidFill>
              <a:miter lim="800000"/>
              <a:headEnd type="none" w="sm" len="sm"/>
              <a:tailEnd type="none" w="sm" len="sm"/>
            </a:ln>
            <a:effectLst/>
          </p:spPr>
          <p:txBody>
            <a:bodyPr wrap="none"/>
            <a:lstStyle/>
            <a:p>
              <a:endParaRPr lang="en-US"/>
            </a:p>
          </p:txBody>
        </p:sp>
        <p:sp>
          <p:nvSpPr>
            <p:cNvPr id="92232" name="Line 72"/>
            <p:cNvSpPr>
              <a:spLocks noChangeAspect="1" noChangeShapeType="1"/>
            </p:cNvSpPr>
            <p:nvPr/>
          </p:nvSpPr>
          <p:spPr bwMode="auto">
            <a:xfrm>
              <a:off x="4896" y="1632"/>
              <a:ext cx="216" cy="0"/>
            </a:xfrm>
            <a:prstGeom prst="line">
              <a:avLst/>
            </a:prstGeom>
            <a:noFill/>
            <a:ln w="38100">
              <a:solidFill>
                <a:schemeClr val="tx1"/>
              </a:solidFill>
              <a:prstDash val="sysDot"/>
              <a:miter lim="800000"/>
              <a:headEnd type="none" w="sm" len="sm"/>
              <a:tailEnd type="none" w="sm" len="sm"/>
            </a:ln>
            <a:effectLst/>
          </p:spPr>
          <p:txBody>
            <a:bodyPr wrap="none"/>
            <a:lstStyle/>
            <a:p>
              <a:endParaRPr lang="en-US"/>
            </a:p>
          </p:txBody>
        </p:sp>
        <p:sp>
          <p:nvSpPr>
            <p:cNvPr id="92233" name="Line 73"/>
            <p:cNvSpPr>
              <a:spLocks noChangeAspect="1" noChangeShapeType="1"/>
            </p:cNvSpPr>
            <p:nvPr/>
          </p:nvSpPr>
          <p:spPr bwMode="auto">
            <a:xfrm>
              <a:off x="3264" y="1632"/>
              <a:ext cx="216" cy="0"/>
            </a:xfrm>
            <a:prstGeom prst="line">
              <a:avLst/>
            </a:prstGeom>
            <a:noFill/>
            <a:ln w="38100">
              <a:solidFill>
                <a:schemeClr val="tx1"/>
              </a:solidFill>
              <a:prstDash val="sysDot"/>
              <a:miter lim="800000"/>
              <a:headEnd type="none" w="sm" len="sm"/>
              <a:tailEnd type="none" w="sm" len="sm"/>
            </a:ln>
            <a:effectLst/>
          </p:spPr>
          <p:txBody>
            <a:bodyPr wrap="none"/>
            <a:lstStyle/>
            <a:p>
              <a:endParaRPr lang="en-US"/>
            </a:p>
          </p:txBody>
        </p:sp>
        <p:sp>
          <p:nvSpPr>
            <p:cNvPr id="92234" name="Rectangle 74"/>
            <p:cNvSpPr>
              <a:spLocks noChangeArrowheads="1"/>
            </p:cNvSpPr>
            <p:nvPr/>
          </p:nvSpPr>
          <p:spPr bwMode="auto">
            <a:xfrm>
              <a:off x="3840" y="1488"/>
              <a:ext cx="672" cy="432"/>
            </a:xfrm>
            <a:prstGeom prst="rect">
              <a:avLst/>
            </a:prstGeom>
            <a:noFill/>
            <a:ln w="12700">
              <a:solidFill>
                <a:schemeClr val="tx1"/>
              </a:solidFill>
              <a:prstDash val="dash"/>
              <a:miter lim="800000"/>
              <a:headEnd type="none" w="sm" len="sm"/>
              <a:tailEnd type="none" w="sm" len="sm"/>
            </a:ln>
            <a:effectLst/>
          </p:spPr>
          <p:txBody>
            <a:bodyPr wrap="none" anchor="ctr"/>
            <a:lstStyle/>
            <a:p>
              <a:endParaRPr lang="en-US"/>
            </a:p>
          </p:txBody>
        </p:sp>
        <p:pic>
          <p:nvPicPr>
            <p:cNvPr id="92235" name="Picture 75" descr="txp_fig"/>
            <p:cNvPicPr>
              <a:picLocks noChangeAspect="1" noChangeArrowheads="1"/>
            </p:cNvPicPr>
            <p:nvPr>
              <p:custDataLst>
                <p:tags r:id="rId5"/>
              </p:custDataLst>
            </p:nvPr>
          </p:nvPicPr>
          <p:blipFill>
            <a:blip r:embed="rId27"/>
            <a:srcRect/>
            <a:stretch>
              <a:fillRect/>
            </a:stretch>
          </p:blipFill>
          <p:spPr bwMode="auto">
            <a:xfrm>
              <a:off x="3504" y="1972"/>
              <a:ext cx="243" cy="140"/>
            </a:xfrm>
            <a:prstGeom prst="rect">
              <a:avLst/>
            </a:prstGeom>
            <a:noFill/>
            <a:ln w="12700">
              <a:noFill/>
              <a:miter lim="800000"/>
              <a:headEnd type="none" w="sm" len="sm"/>
              <a:tailEnd type="none" w="sm" len="sm"/>
            </a:ln>
            <a:effectLst/>
          </p:spPr>
        </p:pic>
        <p:sp>
          <p:nvSpPr>
            <p:cNvPr id="92236" name="AutoShape 76"/>
            <p:cNvSpPr>
              <a:spLocks noChangeArrowheads="1"/>
            </p:cNvSpPr>
            <p:nvPr/>
          </p:nvSpPr>
          <p:spPr bwMode="auto">
            <a:xfrm>
              <a:off x="3024" y="1152"/>
              <a:ext cx="2352" cy="1008"/>
            </a:xfrm>
            <a:prstGeom prst="roundRect">
              <a:avLst>
                <a:gd name="adj" fmla="val 16667"/>
              </a:avLst>
            </a:prstGeom>
            <a:noFill/>
            <a:ln w="28575">
              <a:solidFill>
                <a:srgbClr val="6666FF"/>
              </a:solidFill>
              <a:miter lim="800000"/>
              <a:headEnd type="none" w="sm" len="sm"/>
              <a:tailEnd type="none" w="sm" len="sm"/>
            </a:ln>
            <a:effectLst/>
          </p:spPr>
          <p:txBody>
            <a:bodyPr wrap="none" anchor="ctr"/>
            <a:lstStyle/>
            <a:p>
              <a:endParaRPr lang="en-US"/>
            </a:p>
          </p:txBody>
        </p:sp>
        <p:pic>
          <p:nvPicPr>
            <p:cNvPr id="92237" name="Picture 77" descr="txp_fig"/>
            <p:cNvPicPr>
              <a:picLocks noChangeAspect="1" noChangeArrowheads="1"/>
            </p:cNvPicPr>
            <p:nvPr>
              <p:custDataLst>
                <p:tags r:id="rId6"/>
              </p:custDataLst>
            </p:nvPr>
          </p:nvPicPr>
          <p:blipFill>
            <a:blip r:embed="rId33"/>
            <a:srcRect/>
            <a:stretch>
              <a:fillRect/>
            </a:stretch>
          </p:blipFill>
          <p:spPr bwMode="auto">
            <a:xfrm>
              <a:off x="3888" y="2400"/>
              <a:ext cx="737" cy="167"/>
            </a:xfrm>
            <a:prstGeom prst="rect">
              <a:avLst/>
            </a:prstGeom>
            <a:noFill/>
            <a:ln w="12700">
              <a:noFill/>
              <a:miter lim="800000"/>
              <a:headEnd type="none" w="sm" len="sm"/>
              <a:tailEnd type="none" w="sm" len="sm"/>
            </a:ln>
            <a:effectLst/>
          </p:spPr>
        </p:pic>
        <p:sp>
          <p:nvSpPr>
            <p:cNvPr id="92238" name="AutoShape 78"/>
            <p:cNvSpPr>
              <a:spLocks noChangeArrowheads="1"/>
            </p:cNvSpPr>
            <p:nvPr/>
          </p:nvSpPr>
          <p:spPr bwMode="auto">
            <a:xfrm>
              <a:off x="4080" y="2160"/>
              <a:ext cx="288" cy="144"/>
            </a:xfrm>
            <a:prstGeom prst="downArrow">
              <a:avLst>
                <a:gd name="adj1" fmla="val 50000"/>
                <a:gd name="adj2" fmla="val 25000"/>
              </a:avLst>
            </a:prstGeom>
            <a:gradFill rotWithShape="0">
              <a:gsLst>
                <a:gs pos="0">
                  <a:srgbClr val="FFFFFF"/>
                </a:gs>
                <a:gs pos="100000">
                  <a:srgbClr val="6666FF"/>
                </a:gs>
              </a:gsLst>
              <a:lin ang="5400000" scaled="1"/>
            </a:gradFill>
            <a:ln w="12700">
              <a:solidFill>
                <a:srgbClr val="6666FF"/>
              </a:solidFill>
              <a:miter lim="800000"/>
              <a:headEnd type="none" w="sm" len="sm"/>
              <a:tailEnd type="none" w="sm" len="sm"/>
            </a:ln>
            <a:effectLst/>
          </p:spPr>
          <p:txBody>
            <a:bodyPr wrap="none" anchor="ctr"/>
            <a:lstStyle/>
            <a:p>
              <a:endParaRPr lang="en-US"/>
            </a:p>
          </p:txBody>
        </p:sp>
        <p:sp>
          <p:nvSpPr>
            <p:cNvPr id="92239" name="Rectangle 79"/>
            <p:cNvSpPr>
              <a:spLocks noChangeArrowheads="1"/>
            </p:cNvSpPr>
            <p:nvPr/>
          </p:nvSpPr>
          <p:spPr bwMode="auto">
            <a:xfrm>
              <a:off x="3792" y="2352"/>
              <a:ext cx="912" cy="288"/>
            </a:xfrm>
            <a:prstGeom prst="rect">
              <a:avLst/>
            </a:prstGeom>
            <a:noFill/>
            <a:ln w="12700">
              <a:solidFill>
                <a:srgbClr val="FF0000"/>
              </a:solidFill>
              <a:miter lim="800000"/>
              <a:headEnd type="none" w="sm" len="sm"/>
              <a:tailEnd type="none" w="sm" len="sm"/>
            </a:ln>
            <a:effectLst/>
          </p:spPr>
          <p:txBody>
            <a:bodyPr wrap="none" anchor="ctr"/>
            <a:lstStyle/>
            <a:p>
              <a:endParaRPr lang="en-US"/>
            </a:p>
          </p:txBody>
        </p:sp>
        <p:sp>
          <p:nvSpPr>
            <p:cNvPr id="92240" name="AutoShape 80"/>
            <p:cNvSpPr>
              <a:spLocks noChangeArrowheads="1"/>
            </p:cNvSpPr>
            <p:nvPr/>
          </p:nvSpPr>
          <p:spPr bwMode="auto">
            <a:xfrm>
              <a:off x="4080" y="2688"/>
              <a:ext cx="288" cy="144"/>
            </a:xfrm>
            <a:prstGeom prst="downArrow">
              <a:avLst>
                <a:gd name="adj1" fmla="val 50000"/>
                <a:gd name="adj2" fmla="val 25000"/>
              </a:avLst>
            </a:prstGeom>
            <a:gradFill rotWithShape="0">
              <a:gsLst>
                <a:gs pos="0">
                  <a:srgbClr val="FFFFFF"/>
                </a:gs>
                <a:gs pos="100000">
                  <a:srgbClr val="6666FF"/>
                </a:gs>
              </a:gsLst>
              <a:lin ang="5400000" scaled="1"/>
            </a:gradFill>
            <a:ln w="12700">
              <a:solidFill>
                <a:srgbClr val="6666FF"/>
              </a:solidFill>
              <a:miter lim="800000"/>
              <a:headEnd type="none" w="sm" len="sm"/>
              <a:tailEnd type="none" w="sm" len="sm"/>
            </a:ln>
            <a:effectLst/>
          </p:spPr>
          <p:txBody>
            <a:bodyPr wrap="none" anchor="ctr"/>
            <a:lstStyle/>
            <a:p>
              <a:endParaRPr lang="en-US"/>
            </a:p>
          </p:txBody>
        </p:sp>
        <p:sp>
          <p:nvSpPr>
            <p:cNvPr id="92241" name="Rectangle 81"/>
            <p:cNvSpPr>
              <a:spLocks noChangeArrowheads="1"/>
            </p:cNvSpPr>
            <p:nvPr/>
          </p:nvSpPr>
          <p:spPr bwMode="auto">
            <a:xfrm>
              <a:off x="3792" y="2880"/>
              <a:ext cx="912" cy="288"/>
            </a:xfrm>
            <a:prstGeom prst="rect">
              <a:avLst/>
            </a:prstGeom>
            <a:noFill/>
            <a:ln w="12700">
              <a:solidFill>
                <a:srgbClr val="FF0000"/>
              </a:solidFill>
              <a:miter lim="800000"/>
              <a:headEnd type="none" w="sm" len="sm"/>
              <a:tailEnd type="none" w="sm" len="sm"/>
            </a:ln>
            <a:effectLst/>
          </p:spPr>
          <p:txBody>
            <a:bodyPr wrap="none" anchor="ctr"/>
            <a:lstStyle/>
            <a:p>
              <a:pPr algn="ctr" eaLnBrk="1" hangingPunct="1"/>
              <a:r>
                <a:rPr lang="en-US">
                  <a:solidFill>
                    <a:srgbClr val="FF0000"/>
                  </a:solidFill>
                </a:rPr>
                <a:t>aliasing</a:t>
              </a:r>
            </a:p>
          </p:txBody>
        </p:sp>
        <p:sp>
          <p:nvSpPr>
            <p:cNvPr id="92242" name="Freeform 82"/>
            <p:cNvSpPr>
              <a:spLocks/>
            </p:cNvSpPr>
            <p:nvPr/>
          </p:nvSpPr>
          <p:spPr bwMode="auto">
            <a:xfrm>
              <a:off x="4384" y="1920"/>
              <a:ext cx="608" cy="1056"/>
            </a:xfrm>
            <a:custGeom>
              <a:avLst/>
              <a:gdLst/>
              <a:ahLst/>
              <a:cxnLst>
                <a:cxn ang="0">
                  <a:pos x="80" y="0"/>
                </a:cxn>
                <a:cxn ang="0">
                  <a:pos x="80" y="192"/>
                </a:cxn>
                <a:cxn ang="0">
                  <a:pos x="560" y="480"/>
                </a:cxn>
                <a:cxn ang="0">
                  <a:pos x="368" y="1056"/>
                </a:cxn>
              </a:cxnLst>
              <a:rect l="0" t="0" r="r" b="b"/>
              <a:pathLst>
                <a:path w="608" h="1056">
                  <a:moveTo>
                    <a:pt x="80" y="0"/>
                  </a:moveTo>
                  <a:cubicBezTo>
                    <a:pt x="40" y="56"/>
                    <a:pt x="0" y="112"/>
                    <a:pt x="80" y="192"/>
                  </a:cubicBezTo>
                  <a:cubicBezTo>
                    <a:pt x="160" y="272"/>
                    <a:pt x="512" y="336"/>
                    <a:pt x="560" y="480"/>
                  </a:cubicBezTo>
                  <a:cubicBezTo>
                    <a:pt x="608" y="624"/>
                    <a:pt x="488" y="840"/>
                    <a:pt x="368" y="1056"/>
                  </a:cubicBezTo>
                </a:path>
              </a:pathLst>
            </a:custGeom>
            <a:noFill/>
            <a:ln w="28575" cap="flat" cmpd="sng">
              <a:solidFill>
                <a:srgbClr val="FF0000"/>
              </a:solidFill>
              <a:prstDash val="solid"/>
              <a:miter lim="800000"/>
              <a:headEnd type="none" w="sm" len="sm"/>
              <a:tailEnd type="triangle" w="med" len="med"/>
            </a:ln>
            <a:effec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0042"/>
          </a:xfrm>
        </p:spPr>
        <p:txBody>
          <a:bodyPr>
            <a:normAutofit fontScale="90000"/>
          </a:bodyPr>
          <a:lstStyle/>
          <a:p>
            <a:r>
              <a:rPr lang="en-US" b="1" dirty="0" smtClean="0">
                <a:solidFill>
                  <a:srgbClr val="FF0000"/>
                </a:solidFill>
              </a:rPr>
              <a:t>Natural Sampling</a:t>
            </a:r>
            <a:endParaRPr lang="en-US" dirty="0"/>
          </a:p>
        </p:txBody>
      </p:sp>
      <p:pic>
        <p:nvPicPr>
          <p:cNvPr id="3074" name="Picture 2"/>
          <p:cNvPicPr>
            <a:picLocks noChangeAspect="1" noChangeArrowheads="1"/>
          </p:cNvPicPr>
          <p:nvPr/>
        </p:nvPicPr>
        <p:blipFill>
          <a:blip r:embed="rId2"/>
          <a:srcRect/>
          <a:stretch>
            <a:fillRect/>
          </a:stretch>
        </p:blipFill>
        <p:spPr bwMode="auto">
          <a:xfrm>
            <a:off x="0" y="714356"/>
            <a:ext cx="5857916" cy="5928737"/>
          </a:xfrm>
          <a:prstGeom prst="rect">
            <a:avLst/>
          </a:prstGeom>
          <a:noFill/>
          <a:ln w="9525">
            <a:noFill/>
            <a:miter lim="800000"/>
            <a:headEnd/>
            <a:tailEnd/>
          </a:ln>
          <a:effectLst/>
        </p:spPr>
      </p:pic>
      <p:sp>
        <p:nvSpPr>
          <p:cNvPr id="5" name="Rectangle 4"/>
          <p:cNvSpPr/>
          <p:nvPr/>
        </p:nvSpPr>
        <p:spPr>
          <a:xfrm>
            <a:off x="5786446" y="1000108"/>
            <a:ext cx="3357554" cy="2862322"/>
          </a:xfrm>
          <a:prstGeom prst="rect">
            <a:avLst/>
          </a:prstGeom>
        </p:spPr>
        <p:txBody>
          <a:bodyPr wrap="square">
            <a:spAutoFit/>
          </a:bodyPr>
          <a:lstStyle/>
          <a:p>
            <a:pPr algn="just"/>
            <a:r>
              <a:rPr lang="en-US" dirty="0" smtClean="0"/>
              <a:t>Natural  sampling </a:t>
            </a:r>
            <a:r>
              <a:rPr lang="en-US" dirty="0" smtClean="0"/>
              <a:t>is when tops of the sample pulses retain their natural shape during the sample </a:t>
            </a:r>
            <a:r>
              <a:rPr lang="en-US" dirty="0" smtClean="0"/>
              <a:t>interval, making </a:t>
            </a:r>
            <a:r>
              <a:rPr lang="en-US" dirty="0" smtClean="0"/>
              <a:t>it difficult for an ADC to convert the sample to a PCM code. </a:t>
            </a:r>
            <a:endParaRPr lang="en-US" dirty="0" smtClean="0"/>
          </a:p>
          <a:p>
            <a:pPr algn="just"/>
            <a:r>
              <a:rPr lang="en-US" dirty="0" smtClean="0"/>
              <a:t>With natural sampling</a:t>
            </a:r>
            <a:r>
              <a:rPr lang="en-US" dirty="0" smtClean="0"/>
              <a:t>, the frequency spectrum of the sampled output is different from that of an </a:t>
            </a:r>
            <a:r>
              <a:rPr lang="en-US" dirty="0" smtClean="0"/>
              <a:t>ideal sample</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0042"/>
          </a:xfrm>
        </p:spPr>
        <p:txBody>
          <a:bodyPr>
            <a:normAutofit fontScale="90000"/>
          </a:bodyPr>
          <a:lstStyle/>
          <a:p>
            <a:r>
              <a:rPr lang="en-US" b="1" dirty="0" smtClean="0">
                <a:solidFill>
                  <a:srgbClr val="FF0000"/>
                </a:solidFill>
              </a:rPr>
              <a:t>Flat Top Sampling</a:t>
            </a:r>
            <a:endParaRPr lang="en-US" dirty="0"/>
          </a:p>
        </p:txBody>
      </p:sp>
      <p:sp>
        <p:nvSpPr>
          <p:cNvPr id="5" name="Rectangle 4"/>
          <p:cNvSpPr/>
          <p:nvPr/>
        </p:nvSpPr>
        <p:spPr>
          <a:xfrm>
            <a:off x="5715008" y="1000108"/>
            <a:ext cx="3428992" cy="4524315"/>
          </a:xfrm>
          <a:prstGeom prst="rect">
            <a:avLst/>
          </a:prstGeom>
        </p:spPr>
        <p:txBody>
          <a:bodyPr wrap="square">
            <a:spAutoFit/>
          </a:bodyPr>
          <a:lstStyle/>
          <a:p>
            <a:pPr algn="just"/>
            <a:r>
              <a:rPr lang="en-US" dirty="0" smtClean="0"/>
              <a:t>To overcome the Natural  sampling draw back, the  </a:t>
            </a:r>
            <a:r>
              <a:rPr lang="en-US" i="1" dirty="0" smtClean="0"/>
              <a:t>flattop</a:t>
            </a:r>
          </a:p>
          <a:p>
            <a:pPr algn="just"/>
            <a:r>
              <a:rPr lang="en-US" i="1" dirty="0" smtClean="0"/>
              <a:t>Sampling is introduced, </a:t>
            </a:r>
            <a:r>
              <a:rPr lang="en-US" i="1" dirty="0" smtClean="0"/>
              <a:t>which is accomplished in a sample-and-hold circuit. </a:t>
            </a:r>
            <a:endParaRPr lang="en-US" i="1" dirty="0" smtClean="0"/>
          </a:p>
          <a:p>
            <a:pPr algn="just"/>
            <a:r>
              <a:rPr lang="en-US" i="1" dirty="0" smtClean="0"/>
              <a:t>The </a:t>
            </a:r>
            <a:r>
              <a:rPr lang="en-US" i="1" dirty="0" smtClean="0"/>
              <a:t>purpose of a </a:t>
            </a:r>
            <a:r>
              <a:rPr lang="en-US" i="1" dirty="0" smtClean="0"/>
              <a:t>sample and- </a:t>
            </a:r>
            <a:r>
              <a:rPr lang="en-US" dirty="0" smtClean="0"/>
              <a:t>hold </a:t>
            </a:r>
            <a:r>
              <a:rPr lang="en-US" dirty="0" smtClean="0"/>
              <a:t>circuit is to periodically sample the continually changing analog input voltage </a:t>
            </a:r>
            <a:r>
              <a:rPr lang="en-US" dirty="0" smtClean="0"/>
              <a:t>and convert </a:t>
            </a:r>
            <a:r>
              <a:rPr lang="en-US" dirty="0" smtClean="0"/>
              <a:t>those samples to a series of constant-amplitude PAM voltage levels. </a:t>
            </a:r>
            <a:endParaRPr lang="en-US" dirty="0" smtClean="0"/>
          </a:p>
          <a:p>
            <a:pPr algn="just"/>
            <a:r>
              <a:rPr lang="en-US" dirty="0" smtClean="0"/>
              <a:t>With flat-to sampling</a:t>
            </a:r>
            <a:r>
              <a:rPr lang="en-US" dirty="0" smtClean="0"/>
              <a:t>, the input voltage is sampled with a narrow pulse and then held relatively </a:t>
            </a:r>
            <a:r>
              <a:rPr lang="en-US" dirty="0" smtClean="0"/>
              <a:t>constant until </a:t>
            </a:r>
            <a:r>
              <a:rPr lang="en-US" dirty="0" smtClean="0"/>
              <a:t>the next sample is taken.</a:t>
            </a:r>
            <a:endParaRPr lang="en-US" dirty="0"/>
          </a:p>
        </p:txBody>
      </p:sp>
      <p:pic>
        <p:nvPicPr>
          <p:cNvPr id="4098" name="Picture 2"/>
          <p:cNvPicPr>
            <a:picLocks noChangeAspect="1" noChangeArrowheads="1"/>
          </p:cNvPicPr>
          <p:nvPr/>
        </p:nvPicPr>
        <p:blipFill>
          <a:blip r:embed="rId2"/>
          <a:srcRect/>
          <a:stretch>
            <a:fillRect/>
          </a:stretch>
        </p:blipFill>
        <p:spPr bwMode="auto">
          <a:xfrm>
            <a:off x="142844" y="714356"/>
            <a:ext cx="5362575" cy="51339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71480"/>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dirty="0" smtClean="0"/>
              <a:t>Bit rate and Baud rate</a:t>
            </a:r>
            <a:endParaRPr lang="en-US" dirty="0"/>
          </a:p>
        </p:txBody>
      </p:sp>
      <p:sp>
        <p:nvSpPr>
          <p:cNvPr id="3" name="Content Placeholder 2"/>
          <p:cNvSpPr>
            <a:spLocks noGrp="1"/>
          </p:cNvSpPr>
          <p:nvPr>
            <p:ph idx="1"/>
          </p:nvPr>
        </p:nvSpPr>
        <p:spPr>
          <a:xfrm>
            <a:off x="0" y="642919"/>
            <a:ext cx="9144000" cy="2571767"/>
          </a:xfrm>
        </p:spPr>
        <p:txBody>
          <a:bodyPr>
            <a:normAutofit fontScale="92500" lnSpcReduction="20000"/>
          </a:bodyPr>
          <a:lstStyle/>
          <a:p>
            <a:r>
              <a:rPr lang="en-US" b="1" dirty="0" smtClean="0"/>
              <a:t>Bit rate </a:t>
            </a:r>
            <a:r>
              <a:rPr lang="en-US" dirty="0" smtClean="0"/>
              <a:t>is the transmission of a number of bits per second. </a:t>
            </a:r>
          </a:p>
          <a:p>
            <a:r>
              <a:rPr lang="en-US" b="1" dirty="0" smtClean="0"/>
              <a:t>Baud rate </a:t>
            </a:r>
            <a:r>
              <a:rPr lang="en-US" dirty="0" smtClean="0"/>
              <a:t>is defined as the number of signal units per second.  </a:t>
            </a:r>
          </a:p>
          <a:p>
            <a:pPr>
              <a:buNone/>
            </a:pPr>
            <a:r>
              <a:rPr lang="en-US" dirty="0" smtClean="0"/>
              <a:t>   Or Also it is defined as per second number of changes in signal.</a:t>
            </a:r>
            <a:endParaRPr lang="en-US" dirty="0"/>
          </a:p>
        </p:txBody>
      </p:sp>
      <p:sp>
        <p:nvSpPr>
          <p:cNvPr id="11268" name="Rectangle 4"/>
          <p:cNvSpPr>
            <a:spLocks noChangeArrowheads="1"/>
          </p:cNvSpPr>
          <p:nvPr/>
        </p:nvSpPr>
        <p:spPr bwMode="auto">
          <a:xfrm>
            <a:off x="285720" y="3429000"/>
            <a:ext cx="8424679" cy="925874"/>
          </a:xfrm>
          <a:prstGeom prst="rect">
            <a:avLst/>
          </a:prstGeom>
          <a:solidFill>
            <a:srgbClr val="FFC000"/>
          </a:solidFill>
          <a:ln w="9525">
            <a:noFill/>
            <a:miter lim="800000"/>
            <a:headEnd/>
            <a:tailEnd/>
          </a:ln>
          <a:effectLst/>
        </p:spPr>
        <p:txBody>
          <a:bodyPr vert="horz" wrap="none" lIns="0" tIns="0" rIns="0" bIns="63480" numCol="1" anchor="ctr" anchorCtr="0" compatLnSpc="1">
            <a:prstTxWarp prst="textNoShape">
              <a:avLst/>
            </a:prstTxWarp>
            <a:spAutoFit/>
          </a:bodyPr>
          <a:lstStyle/>
          <a:p>
            <a:pPr lvl="0" fontAlgn="base">
              <a:spcBef>
                <a:spcPct val="0"/>
              </a:spcBef>
              <a:spcAft>
                <a:spcPct val="0"/>
              </a:spcAft>
            </a:pPr>
            <a:r>
              <a:rPr lang="en-US" sz="2800" b="1" dirty="0" smtClean="0"/>
              <a:t>Bit rate     = baud rate x the number of bits per signal unit</a:t>
            </a:r>
            <a:r>
              <a:rPr lang="en-US" sz="2800" dirty="0" smtClean="0"/>
              <a:t/>
            </a:r>
            <a:br>
              <a:rPr lang="en-US" sz="2800" dirty="0" smtClean="0"/>
            </a:br>
            <a:r>
              <a:rPr lang="en-US" sz="2800" b="1" dirty="0" smtClean="0"/>
              <a:t>Baud rate = bit rate / the number of bits per signal unit</a:t>
            </a:r>
            <a:endParaRPr lang="en-US" sz="2800" dirty="0" smtClean="0"/>
          </a:p>
        </p:txBody>
      </p:sp>
      <p:sp>
        <p:nvSpPr>
          <p:cNvPr id="9" name="Rectangle 8"/>
          <p:cNvSpPr/>
          <p:nvPr/>
        </p:nvSpPr>
        <p:spPr>
          <a:xfrm>
            <a:off x="0" y="6072206"/>
            <a:ext cx="8501090" cy="369332"/>
          </a:xfrm>
          <a:prstGeom prst="rect">
            <a:avLst/>
          </a:prstGeom>
        </p:spPr>
        <p:txBody>
          <a:bodyPr wrap="square">
            <a:spAutoFit/>
          </a:bodyPr>
          <a:lstStyle/>
          <a:p>
            <a:r>
              <a:rPr lang="en-US" dirty="0" smtClean="0"/>
              <a:t>Reference Source: </a:t>
            </a:r>
            <a:r>
              <a:rPr lang="en-US" dirty="0" smtClean="0">
                <a:hlinkClick r:id="rId2"/>
              </a:rPr>
              <a:t>https://bytesofgigabytes.com/embedded/bit-rate-and-baud-rate/</a:t>
            </a:r>
            <a:r>
              <a:rPr lang="en-US" dirty="0" smtClean="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71480"/>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dirty="0" smtClean="0"/>
              <a:t>Bit rate and Baud rate</a:t>
            </a:r>
            <a:endParaRPr lang="en-US" dirty="0"/>
          </a:p>
        </p:txBody>
      </p:sp>
      <p:sp>
        <p:nvSpPr>
          <p:cNvPr id="4" name="Rectangle 3"/>
          <p:cNvSpPr/>
          <p:nvPr/>
        </p:nvSpPr>
        <p:spPr>
          <a:xfrm>
            <a:off x="0" y="571480"/>
            <a:ext cx="9144000" cy="1015663"/>
          </a:xfrm>
          <a:prstGeom prst="rect">
            <a:avLst/>
          </a:prstGeom>
        </p:spPr>
        <p:txBody>
          <a:bodyPr wrap="square">
            <a:spAutoFit/>
          </a:bodyPr>
          <a:lstStyle/>
          <a:p>
            <a:pPr algn="just"/>
            <a:r>
              <a:rPr lang="en-US" dirty="0" smtClean="0"/>
              <a:t> </a:t>
            </a:r>
            <a:r>
              <a:rPr lang="en-US" sz="2000" b="1" dirty="0" smtClean="0"/>
              <a:t>In binary signaling,  number  of signal level changes are equal to number of bits transferred within a second because one bit at time represents either of two signal levels. That’s why bit rate and baud rate are same in binary signaling. </a:t>
            </a:r>
            <a:endParaRPr lang="en-US" sz="2000" dirty="0"/>
          </a:p>
        </p:txBody>
      </p:sp>
      <p:sp>
        <p:nvSpPr>
          <p:cNvPr id="11267" name="Rectangle 3"/>
          <p:cNvSpPr>
            <a:spLocks noChangeArrowheads="1"/>
          </p:cNvSpPr>
          <p:nvPr/>
        </p:nvSpPr>
        <p:spPr bwMode="auto">
          <a:xfrm>
            <a:off x="142844" y="3429000"/>
            <a:ext cx="9144000" cy="457200"/>
          </a:xfrm>
          <a:prstGeom prst="rect">
            <a:avLst/>
          </a:prstGeom>
          <a:noFill/>
          <a:ln w="9525">
            <a:noFill/>
            <a:miter lim="800000"/>
            <a:headEnd/>
            <a:tailEnd/>
          </a:ln>
          <a:effectLst/>
        </p:spPr>
        <p:txBody>
          <a:bodyPr vert="horz" wrap="none" lIns="0" tIns="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FFFFFF"/>
                </a:solidFill>
                <a:effectLst/>
                <a:latin typeface="Consolas" pitchFamily="49" charset="0"/>
                <a:cs typeface="Arial" pitchFamily="34" charset="0"/>
              </a:rPr>
              <a:t>= baud rate x the number of bit per baud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268" name="Rectangle 4"/>
          <p:cNvSpPr>
            <a:spLocks noChangeArrowheads="1"/>
          </p:cNvSpPr>
          <p:nvPr/>
        </p:nvSpPr>
        <p:spPr bwMode="auto">
          <a:xfrm>
            <a:off x="0" y="3357562"/>
            <a:ext cx="9144000" cy="457200"/>
          </a:xfrm>
          <a:prstGeom prst="rect">
            <a:avLst/>
          </a:prstGeom>
          <a:noFill/>
          <a:ln w="9525">
            <a:noFill/>
            <a:miter lim="800000"/>
            <a:headEnd/>
            <a:tailEnd/>
          </a:ln>
          <a:effectLst/>
        </p:spPr>
        <p:txBody>
          <a:bodyPr vert="horz" wrap="none" lIns="0" tIns="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FFFFFF"/>
                </a:solidFill>
                <a:effectLst/>
                <a:latin typeface="Consolas" pitchFamily="49" charset="0"/>
                <a:cs typeface="Arial" pitchFamily="34" charset="0"/>
              </a:rPr>
              <a:t>= baud rate x the number of bit per baud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2770" name="AutoShape 2" descr="https://bytesofgigabytes.com/IMAGES/Embedded/BitrateVsBaudrate/BitratenotequalBaudrat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2" name="AutoShape 4" descr="https://bytesofgigabytes.com/IMAGES/Embedded/BitrateVsBaudrate/BitratenotequalBaudrat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 name="Picture 2"/>
          <p:cNvPicPr>
            <a:picLocks noChangeAspect="1" noChangeArrowheads="1"/>
          </p:cNvPicPr>
          <p:nvPr/>
        </p:nvPicPr>
        <p:blipFill>
          <a:blip r:embed="rId2"/>
          <a:srcRect t="14364"/>
          <a:stretch>
            <a:fillRect/>
          </a:stretch>
        </p:blipFill>
        <p:spPr bwMode="auto">
          <a:xfrm>
            <a:off x="0" y="1857364"/>
            <a:ext cx="6744975" cy="4214818"/>
          </a:xfrm>
          <a:prstGeom prst="rect">
            <a:avLst/>
          </a:prstGeom>
          <a:noFill/>
          <a:ln w="9525">
            <a:noFill/>
            <a:miter lim="800000"/>
            <a:headEnd/>
            <a:tailEnd/>
          </a:ln>
          <a:effec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_s(f)|$&#10;\end{document}&#10;"/>
  <p:tag name="EXTERNALNAME" val="txp_fig"/>
  <p:tag name="BLEND" val="True"/>
  <p:tag name="TRANSPARENT" val="False"/>
  <p:tag name="KEEPFILES" val="False"/>
  <p:tag name="DEBUGPAUSE" val="False"/>
  <p:tag name="RESOLUTION" val="1200"/>
  <p:tag name="TIMEOUT" val="(none)"/>
  <p:tag name="BOXWIDTH" val="493"/>
  <p:tag name="BOXHEIGHT" val="355"/>
  <p:tag name="BOXFONT" val="10"/>
  <p:tag name="BOXWRAP" val="False"/>
  <p:tag name="WORKAROUNDTRANSPARENCYBUG" val="False"/>
  <p:tag name="ALLOWFONTSUBSTITUTION" val="False"/>
  <p:tag name="BITMAPFORMAT" val="png256"/>
  <p:tag name="ORIGWIDTH" val="66"/>
  <p:tag name="PICTUREFILESIZE" val="7437"/>
</p:tagLst>
</file>

<file path=ppt/tags/tag1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0$&#10;\end{document}&#10;"/>
  <p:tag name="EXTERNALNAME" val="txp_fig"/>
  <p:tag name="BLEND" val="True"/>
  <p:tag name="TRANSPARENT" val="False"/>
  <p:tag name="KEEPFILES" val="False"/>
  <p:tag name="DEBUGPAUSE" val="False"/>
  <p:tag name="RESOLUTION" val="1200"/>
  <p:tag name="TIMEOUT" val="(none)"/>
  <p:tag name="BOXWIDTH" val="493"/>
  <p:tag name="BOXHEIGHT" val="355"/>
  <p:tag name="BOXFONT" val="10"/>
  <p:tag name="BOXWRAP" val="False"/>
  <p:tag name="WORKAROUNDTRANSPARENCYBUG" val="False"/>
  <p:tag name="ALLOWFONTSUBSTITUTION" val="False"/>
  <p:tag name="BITMAPFORMAT" val="png256"/>
  <p:tag name="ORIGWIDTH" val="11"/>
  <p:tag name="PICTUREFILESIZE" val="1799"/>
</p:tagLst>
</file>

<file path=ppt/tags/tag1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_s(f)|$&#10;\end{document}&#10;"/>
  <p:tag name="EXTERNALNAME" val="txp_fig"/>
  <p:tag name="BLEND" val="True"/>
  <p:tag name="TRANSPARENT" val="False"/>
  <p:tag name="KEEPFILES" val="False"/>
  <p:tag name="DEBUGPAUSE" val="False"/>
  <p:tag name="RESOLUTION" val="1200"/>
  <p:tag name="TIMEOUT" val="(none)"/>
  <p:tag name="BOXWIDTH" val="493"/>
  <p:tag name="BOXHEIGHT" val="355"/>
  <p:tag name="BOXFONT" val="10"/>
  <p:tag name="BOXWRAP" val="False"/>
  <p:tag name="WORKAROUNDTRANSPARENCYBUG" val="False"/>
  <p:tag name="ALLOWFONTSUBSTITUTION" val="False"/>
  <p:tag name="BITMAPFORMAT" val="png256"/>
  <p:tag name="ORIGWIDTH" val="66"/>
  <p:tag name="PICTUREFILESIZE" val="7437"/>
</p:tagLst>
</file>

<file path=ppt/tags/tag1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_m$&#10;\end{document}&#10;"/>
  <p:tag name="EXTERNALNAME" val="txp_fig"/>
  <p:tag name="BLEND" val="True"/>
  <p:tag name="TRANSPARENT" val="False"/>
  <p:tag name="KEEPFILES" val="False"/>
  <p:tag name="DEBUGPAUSE" val="False"/>
  <p:tag name="RESOLUTION" val="1200"/>
  <p:tag name="TIMEOUT" val="(none)"/>
  <p:tag name="BOXWIDTH" val="493"/>
  <p:tag name="BOXHEIGHT" val="355"/>
  <p:tag name="BOXFONT" val="10"/>
  <p:tag name="BOXWRAP" val="False"/>
  <p:tag name="WORKAROUNDTRANSPARENCYBUG" val="False"/>
  <p:tag name="ALLOWFONTSUBSTITUTION" val="False"/>
  <p:tag name="BITMAPFORMAT" val="png256"/>
  <p:tag name="ORIGWIDTH" val="25"/>
  <p:tag name="PICTUREFILESIZE" val="2999"/>
</p:tagLst>
</file>

<file path=ppt/tags/tag1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_m$&#10;\end{document}&#10;"/>
  <p:tag name="EXTERNALNAME" val="txp_fig"/>
  <p:tag name="BLEND" val="True"/>
  <p:tag name="TRANSPARENT" val="False"/>
  <p:tag name="KEEPFILES" val="False"/>
  <p:tag name="DEBUGPAUSE" val="False"/>
  <p:tag name="RESOLUTION" val="1200"/>
  <p:tag name="TIMEOUT" val="(none)"/>
  <p:tag name="BOXWIDTH" val="493"/>
  <p:tag name="BOXHEIGHT" val="355"/>
  <p:tag name="BOXFONT" val="10"/>
  <p:tag name="BOXWRAP" val="False"/>
  <p:tag name="WORKAROUNDTRANSPARENCYBUG" val="False"/>
  <p:tag name="ALLOWFONTSUBSTITUTION" val="False"/>
  <p:tag name="BITMAPFORMAT" val="png256"/>
  <p:tag name="ORIGWIDTH" val="40"/>
  <p:tag name="PICTUREFILESIZE" val="3498"/>
</p:tagLst>
</file>

<file path=ppt/tags/tag1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_s=2f_m$&#10;\end{document}&#10;"/>
  <p:tag name="EXTERNALNAME" val="txp_fig"/>
  <p:tag name="BLEND" val="True"/>
  <p:tag name="TRANSPARENT" val="False"/>
  <p:tag name="KEEPFILES" val="False"/>
  <p:tag name="DEBUGPAUSE" val="False"/>
  <p:tag name="RESOLUTION" val="1200"/>
  <p:tag name="TIMEOUT" val="(none)"/>
  <p:tag name="BOXWIDTH" val="493"/>
  <p:tag name="BOXHEIGHT" val="355"/>
  <p:tag name="BOXFONT" val="10"/>
  <p:tag name="BOXWRAP" val="False"/>
  <p:tag name="WORKAROUNDTRANSPARENCYBUG" val="False"/>
  <p:tag name="ALLOWFONTSUBSTITUTION" val="False"/>
  <p:tag name="BITMAPFORMAT" val="png256"/>
  <p:tag name="ORIGWIDTH" val="87"/>
  <p:tag name="PICTUREFILESIZE" val="6477"/>
</p:tagLst>
</file>

<file path=ppt/tags/tag1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_s(f)|$&#10;\end{document}&#10;"/>
  <p:tag name="EXTERNALNAME" val="txp_fig"/>
  <p:tag name="BLEND" val="True"/>
  <p:tag name="TRANSPARENT" val="False"/>
  <p:tag name="KEEPFILES" val="False"/>
  <p:tag name="DEBUGPAUSE" val="False"/>
  <p:tag name="RESOLUTION" val="1200"/>
  <p:tag name="TIMEOUT" val="(none)"/>
  <p:tag name="BOXWIDTH" val="493"/>
  <p:tag name="BOXHEIGHT" val="355"/>
  <p:tag name="BOXFONT" val="10"/>
  <p:tag name="BOXWRAP" val="False"/>
  <p:tag name="WORKAROUNDTRANSPARENCYBUG" val="False"/>
  <p:tag name="ALLOWFONTSUBSTITUTION" val="False"/>
  <p:tag name="BITMAPFORMAT" val="png256"/>
  <p:tag name="ORIGWIDTH" val="66"/>
  <p:tag name="PICTUREFILESIZE" val="7437"/>
</p:tagLst>
</file>

<file path=ppt/tags/tag1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10;\end{document}&#10;"/>
  <p:tag name="EXTERNALNAME" val="txp_fig"/>
  <p:tag name="BLEND" val="True"/>
  <p:tag name="TRANSPARENT" val="False"/>
  <p:tag name="KEEPFILES" val="False"/>
  <p:tag name="DEBUGPAUSE" val="False"/>
  <p:tag name="RESOLUTION" val="1200"/>
  <p:tag name="TIMEOUT" val="(none)"/>
  <p:tag name="BOXWIDTH" val="493"/>
  <p:tag name="BOXHEIGHT" val="355"/>
  <p:tag name="BOXFONT" val="10"/>
  <p:tag name="BOXWRAP" val="False"/>
  <p:tag name="WORKAROUNDTRANSPARENCYBUG" val="False"/>
  <p:tag name="ALLOWFONTSUBSTITUTION" val="False"/>
  <p:tag name="BITMAPFORMAT" val="png256"/>
  <p:tag name="ORIGWIDTH" val="11"/>
  <p:tag name="PICTUREFILESIZE" val="1852"/>
</p:tagLst>
</file>

<file path=ppt/tags/tag1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_s$&#10;\end{document}&#10;"/>
  <p:tag name="EXTERNALNAME" val="txp_fig"/>
  <p:tag name="BLEND" val="True"/>
  <p:tag name="TRANSPARENT" val="False"/>
  <p:tag name="KEEPFILES" val="False"/>
  <p:tag name="DEBUGPAUSE" val="False"/>
  <p:tag name="RESOLUTION" val="1200"/>
  <p:tag name="TIMEOUT" val="(none)"/>
  <p:tag name="BOXWIDTH" val="493"/>
  <p:tag name="BOXHEIGHT" val="355"/>
  <p:tag name="BOXFONT" val="10"/>
  <p:tag name="BOXWRAP" val="False"/>
  <p:tag name="WORKAROUNDTRANSPARENCYBUG" val="False"/>
  <p:tag name="ALLOWFONTSUBSTITUTION" val="False"/>
  <p:tag name="BITMAPFORMAT" val="png256"/>
  <p:tag name="ORIGWIDTH" val="17"/>
  <p:tag name="PICTUREFILESIZE" val="2544"/>
</p:tagLst>
</file>

<file path=ppt/tags/tag1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_s$&#10;\end{document}&#10;"/>
  <p:tag name="EXTERNALNAME" val="txp_fig"/>
  <p:tag name="BLEND" val="True"/>
  <p:tag name="TRANSPARENT" val="False"/>
  <p:tag name="KEEPFILES" val="False"/>
  <p:tag name="DEBUGPAUSE" val="False"/>
  <p:tag name="RESOLUTION" val="1200"/>
  <p:tag name="TIMEOUT" val="(none)"/>
  <p:tag name="BOXWIDTH" val="493"/>
  <p:tag name="BOXHEIGHT" val="355"/>
  <p:tag name="BOXFONT" val="10"/>
  <p:tag name="BOXWRAP" val="False"/>
  <p:tag name="WORKAROUNDTRANSPARENCYBUG" val="False"/>
  <p:tag name="ALLOWFONTSUBSTITUTION" val="False"/>
  <p:tag name="BITMAPFORMAT" val="png256"/>
  <p:tag name="ORIGWIDTH" val="33"/>
  <p:tag name="PICTUREFILESIZE" val="3005"/>
</p:tagLst>
</file>

<file path=ppt/tags/tag1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0$&#10;\end{document}&#10;"/>
  <p:tag name="EXTERNALNAME" val="txp_fig"/>
  <p:tag name="BLEND" val="True"/>
  <p:tag name="TRANSPARENT" val="False"/>
  <p:tag name="KEEPFILES" val="False"/>
  <p:tag name="DEBUGPAUSE" val="False"/>
  <p:tag name="RESOLUTION" val="1200"/>
  <p:tag name="TIMEOUT" val="(none)"/>
  <p:tag name="BOXWIDTH" val="493"/>
  <p:tag name="BOXHEIGHT" val="355"/>
  <p:tag name="BOXFONT" val="10"/>
  <p:tag name="BOXWRAP" val="False"/>
  <p:tag name="WORKAROUNDTRANSPARENCYBUG" val="False"/>
  <p:tag name="ALLOWFONTSUBSTITUTION" val="False"/>
  <p:tag name="BITMAPFORMAT" val="png256"/>
  <p:tag name="ORIGWIDTH" val="11"/>
  <p:tag name="PICTUREFILESIZE" val="1799"/>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10;\end{document}&#10;"/>
  <p:tag name="EXTERNALNAME" val="txp_fig"/>
  <p:tag name="BLEND" val="True"/>
  <p:tag name="TRANSPARENT" val="False"/>
  <p:tag name="KEEPFILES" val="False"/>
  <p:tag name="DEBUGPAUSE" val="False"/>
  <p:tag name="RESOLUTION" val="1200"/>
  <p:tag name="TIMEOUT" val="(none)"/>
  <p:tag name="BOXWIDTH" val="493"/>
  <p:tag name="BOXHEIGHT" val="355"/>
  <p:tag name="BOXFONT" val="10"/>
  <p:tag name="BOXWRAP" val="False"/>
  <p:tag name="WORKAROUNDTRANSPARENCYBUG" val="False"/>
  <p:tag name="ALLOWFONTSUBSTITUTION" val="False"/>
  <p:tag name="BITMAPFORMAT" val="png256"/>
  <p:tag name="ORIGWIDTH" val="11"/>
  <p:tag name="PICTUREFILESIZE" val="1852"/>
</p:tagLst>
</file>

<file path=ppt/tags/tag2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_m$&#10;\end{document}&#10;"/>
  <p:tag name="EXTERNALNAME" val="txp_fig"/>
  <p:tag name="BLEND" val="True"/>
  <p:tag name="TRANSPARENT" val="False"/>
  <p:tag name="KEEPFILES" val="False"/>
  <p:tag name="DEBUGPAUSE" val="False"/>
  <p:tag name="RESOLUTION" val="1200"/>
  <p:tag name="TIMEOUT" val="(none)"/>
  <p:tag name="BOXWIDTH" val="493"/>
  <p:tag name="BOXHEIGHT" val="355"/>
  <p:tag name="BOXFONT" val="10"/>
  <p:tag name="BOXWRAP" val="False"/>
  <p:tag name="WORKAROUNDTRANSPARENCYBUG" val="False"/>
  <p:tag name="ALLOWFONTSUBSTITUTION" val="False"/>
  <p:tag name="BITMAPFORMAT" val="png256"/>
  <p:tag name="ORIGWIDTH" val="25"/>
  <p:tag name="PICTUREFILESIZE" val="2999"/>
</p:tagLst>
</file>

<file path=ppt/tags/tag2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_m$&#10;\end{document}&#10;"/>
  <p:tag name="EXTERNALNAME" val="txp_fig"/>
  <p:tag name="BLEND" val="True"/>
  <p:tag name="TRANSPARENT" val="False"/>
  <p:tag name="KEEPFILES" val="False"/>
  <p:tag name="DEBUGPAUSE" val="False"/>
  <p:tag name="RESOLUTION" val="1200"/>
  <p:tag name="TIMEOUT" val="(none)"/>
  <p:tag name="BOXWIDTH" val="493"/>
  <p:tag name="BOXHEIGHT" val="355"/>
  <p:tag name="BOXFONT" val="10"/>
  <p:tag name="BOXWRAP" val="False"/>
  <p:tag name="WORKAROUNDTRANSPARENCYBUG" val="False"/>
  <p:tag name="ALLOWFONTSUBSTITUTION" val="False"/>
  <p:tag name="BITMAPFORMAT" val="png256"/>
  <p:tag name="ORIGWIDTH" val="40"/>
  <p:tag name="PICTUREFILESIZE" val="3498"/>
</p:tagLst>
</file>

<file path=ppt/tags/tag2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_s&gt;2f_m$&#10;\end{document}&#10;"/>
  <p:tag name="EXTERNALNAME" val="txp_fig"/>
  <p:tag name="BLEND" val="True"/>
  <p:tag name="TRANSPARENT" val="False"/>
  <p:tag name="KEEPFILES" val="False"/>
  <p:tag name="DEBUGPAUSE" val="False"/>
  <p:tag name="RESOLUTION" val="1200"/>
  <p:tag name="TIMEOUT" val="(none)"/>
  <p:tag name="BOXWIDTH" val="493"/>
  <p:tag name="BOXHEIGHT" val="355"/>
  <p:tag name="BOXFONT" val="10"/>
  <p:tag name="BOXWRAP" val="False"/>
  <p:tag name="WORKAROUNDTRANSPARENCYBUG" val="False"/>
  <p:tag name="ALLOWFONTSUBSTITUTION" val="False"/>
  <p:tag name="BITMAPFORMAT" val="png256"/>
  <p:tag name="ORIGWIDTH" val="84"/>
  <p:tag name="PICTUREFILESIZE" val="6876"/>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_s$&#10;\end{document}&#10;"/>
  <p:tag name="EXTERNALNAME" val="txp_fig"/>
  <p:tag name="BLEND" val="True"/>
  <p:tag name="TRANSPARENT" val="False"/>
  <p:tag name="KEEPFILES" val="False"/>
  <p:tag name="DEBUGPAUSE" val="False"/>
  <p:tag name="RESOLUTION" val="1200"/>
  <p:tag name="TIMEOUT" val="(none)"/>
  <p:tag name="BOXWIDTH" val="493"/>
  <p:tag name="BOXHEIGHT" val="355"/>
  <p:tag name="BOXFONT" val="10"/>
  <p:tag name="BOXWRAP" val="False"/>
  <p:tag name="WORKAROUNDTRANSPARENCYBUG" val="False"/>
  <p:tag name="ALLOWFONTSUBSTITUTION" val="False"/>
  <p:tag name="BITMAPFORMAT" val="png256"/>
  <p:tag name="ORIGWIDTH" val="17"/>
  <p:tag name="PICTUREFILESIZE" val="2544"/>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0$&#10;\end{document}&#10;"/>
  <p:tag name="EXTERNALNAME" val="txp_fig"/>
  <p:tag name="BLEND" val="True"/>
  <p:tag name="TRANSPARENT" val="False"/>
  <p:tag name="KEEPFILES" val="False"/>
  <p:tag name="DEBUGPAUSE" val="False"/>
  <p:tag name="RESOLUTION" val="1200"/>
  <p:tag name="TIMEOUT" val="(none)"/>
  <p:tag name="BOXWIDTH" val="493"/>
  <p:tag name="BOXHEIGHT" val="355"/>
  <p:tag name="BOXFONT" val="10"/>
  <p:tag name="BOXWRAP" val="False"/>
  <p:tag name="WORKAROUNDTRANSPARENCYBUG" val="False"/>
  <p:tag name="ALLOWFONTSUBSTITUTION" val="False"/>
  <p:tag name="BITMAPFORMAT" val="png256"/>
  <p:tag name="ORIGWIDTH" val="11"/>
  <p:tag name="PICTUREFILESIZE" val="1799"/>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_s$&#10;\end{document}&#10;"/>
  <p:tag name="EXTERNALNAME" val="txp_fig"/>
  <p:tag name="BLEND" val="True"/>
  <p:tag name="TRANSPARENT" val="False"/>
  <p:tag name="KEEPFILES" val="False"/>
  <p:tag name="DEBUGPAUSE" val="False"/>
  <p:tag name="RESOLUTION" val="1200"/>
  <p:tag name="TIMEOUT" val="(none)"/>
  <p:tag name="BOXWIDTH" val="493"/>
  <p:tag name="BOXHEIGHT" val="355"/>
  <p:tag name="BOXFONT" val="10"/>
  <p:tag name="BOXWRAP" val="False"/>
  <p:tag name="WORKAROUNDTRANSPARENCYBUG" val="False"/>
  <p:tag name="ALLOWFONTSUBSTITUTION" val="False"/>
  <p:tag name="BITMAPFORMAT" val="png256"/>
  <p:tag name="ORIGWIDTH" val="33"/>
  <p:tag name="PICTUREFILESIZE" val="3005"/>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_s&lt;2f_m$&#10;\end{document}&#10;"/>
  <p:tag name="EXTERNALNAME" val="txp_fig"/>
  <p:tag name="BLEND" val="True"/>
  <p:tag name="TRANSPARENT" val="False"/>
  <p:tag name="KEEPFILES" val="False"/>
  <p:tag name="DEBUGPAUSE" val="False"/>
  <p:tag name="RESOLUTION" val="1200"/>
  <p:tag name="TIMEOUT" val="(none)"/>
  <p:tag name="BOXWIDTH" val="493"/>
  <p:tag name="BOXHEIGHT" val="355"/>
  <p:tag name="BOXFONT" val="10"/>
  <p:tag name="BOXWRAP" val="False"/>
  <p:tag name="WORKAROUNDTRANSPARENCYBUG" val="False"/>
  <p:tag name="ALLOWFONTSUBSTITUTION" val="False"/>
  <p:tag name="BITMAPFORMAT" val="png256"/>
  <p:tag name="ORIGWIDTH" val="84"/>
  <p:tag name="PICTUREFILESIZE" val="6908"/>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10;\end{document}&#10;"/>
  <p:tag name="EXTERNALNAME" val="txp_fig"/>
  <p:tag name="BLEND" val="True"/>
  <p:tag name="TRANSPARENT" val="False"/>
  <p:tag name="KEEPFILES" val="False"/>
  <p:tag name="DEBUGPAUSE" val="False"/>
  <p:tag name="RESOLUTION" val="1200"/>
  <p:tag name="TIMEOUT" val="(none)"/>
  <p:tag name="BOXWIDTH" val="493"/>
  <p:tag name="BOXHEIGHT" val="355"/>
  <p:tag name="BOXFONT" val="10"/>
  <p:tag name="BOXWRAP" val="False"/>
  <p:tag name="WORKAROUNDTRANSPARENCYBUG" val="False"/>
  <p:tag name="ALLOWFONTSUBSTITUTION" val="False"/>
  <p:tag name="BITMAPFORMAT" val="png256"/>
  <p:tag name="ORIGWIDTH" val="11"/>
  <p:tag name="PICTUREFILESIZE" val="1852"/>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_s$&#10;\end{document}&#10;"/>
  <p:tag name="EXTERNALNAME" val="txp_fig"/>
  <p:tag name="BLEND" val="True"/>
  <p:tag name="TRANSPARENT" val="False"/>
  <p:tag name="KEEPFILES" val="False"/>
  <p:tag name="DEBUGPAUSE" val="False"/>
  <p:tag name="RESOLUTION" val="1200"/>
  <p:tag name="TIMEOUT" val="(none)"/>
  <p:tag name="BOXWIDTH" val="493"/>
  <p:tag name="BOXHEIGHT" val="355"/>
  <p:tag name="BOXFONT" val="10"/>
  <p:tag name="BOXWRAP" val="False"/>
  <p:tag name="WORKAROUNDTRANSPARENCYBUG" val="False"/>
  <p:tag name="ALLOWFONTSUBSTITUTION" val="False"/>
  <p:tag name="BITMAPFORMAT" val="png256"/>
  <p:tag name="ORIGWIDTH" val="17"/>
  <p:tag name="PICTUREFILESIZE" val="2544"/>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_s$&#10;\end{document}&#10;"/>
  <p:tag name="EXTERNALNAME" val="txp_fig"/>
  <p:tag name="BLEND" val="True"/>
  <p:tag name="TRANSPARENT" val="False"/>
  <p:tag name="KEEPFILES" val="False"/>
  <p:tag name="DEBUGPAUSE" val="False"/>
  <p:tag name="RESOLUTION" val="1200"/>
  <p:tag name="TIMEOUT" val="(none)"/>
  <p:tag name="BOXWIDTH" val="493"/>
  <p:tag name="BOXHEIGHT" val="355"/>
  <p:tag name="BOXFONT" val="10"/>
  <p:tag name="BOXWRAP" val="False"/>
  <p:tag name="WORKAROUNDTRANSPARENCYBUG" val="False"/>
  <p:tag name="ALLOWFONTSUBSTITUTION" val="False"/>
  <p:tag name="BITMAPFORMAT" val="png256"/>
  <p:tag name="ORIGWIDTH" val="33"/>
  <p:tag name="PICTUREFILESIZE" val="300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21322</TotalTime>
  <Words>1401</Words>
  <Application>Microsoft Office PowerPoint</Application>
  <PresentationFormat>On-screen Show (4:3)</PresentationFormat>
  <Paragraphs>157</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20ITT41  &amp; PRINCIPLES OF COMMUNICATION</vt:lpstr>
      <vt:lpstr>20ITT41  &amp; PRINCIPLES OF COMMUNICATION</vt:lpstr>
      <vt:lpstr>20ITT41  &amp; PRINCIPLES OF COMMUNICATION</vt:lpstr>
      <vt:lpstr>Sampling</vt:lpstr>
      <vt:lpstr>Aliasing effect &amp; Nyquist Rate</vt:lpstr>
      <vt:lpstr>Natural Sampling</vt:lpstr>
      <vt:lpstr>Flat Top Sampling</vt:lpstr>
      <vt:lpstr>Bit rate and Baud rate</vt:lpstr>
      <vt:lpstr>Bit rate and Baud rate</vt:lpstr>
      <vt:lpstr>Bit rate and Baud rate</vt:lpstr>
      <vt:lpstr>Baud and Minimum Bandwidth</vt:lpstr>
      <vt:lpstr>problem</vt:lpstr>
      <vt:lpstr>Problem </vt:lpstr>
      <vt:lpstr>Time-Division Multiplexing</vt:lpstr>
      <vt:lpstr>TDM system</vt:lpstr>
      <vt:lpstr>TDM Types </vt:lpstr>
      <vt:lpstr>TDM Types </vt:lpstr>
      <vt:lpstr>Digital T-carrier System</vt:lpstr>
      <vt:lpstr>Digital T-carrier System</vt:lpstr>
      <vt:lpstr>Digital T-carrier System- Frame Structure  </vt:lpstr>
      <vt:lpstr>Digital T-carrier System Block diagram</vt:lpstr>
      <vt:lpstr>Digital T-carrier System</vt:lpstr>
      <vt:lpstr>Pulse code modulation</vt:lpstr>
      <vt:lpstr>Pulse code modulation</vt:lpstr>
      <vt:lpstr>Amplitude shift keying</vt:lpstr>
      <vt:lpstr>Frequency and phase shift keying</vt:lpstr>
      <vt:lpstr>Modulator and demodulator</vt:lpstr>
      <vt:lpstr>bit error rate calculation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111</cp:revision>
  <dcterms:created xsi:type="dcterms:W3CDTF">2023-02-12T16:26:22Z</dcterms:created>
  <dcterms:modified xsi:type="dcterms:W3CDTF">2023-04-17T20:30:29Z</dcterms:modified>
</cp:coreProperties>
</file>