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63" r:id="rId5"/>
    <p:sldId id="264" r:id="rId6"/>
    <p:sldId id="265" r:id="rId7"/>
    <p:sldId id="266" r:id="rId8"/>
    <p:sldId id="257" r:id="rId9"/>
    <p:sldId id="258" r:id="rId10"/>
    <p:sldId id="259" r:id="rId11"/>
    <p:sldId id="26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75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DBE11-6D5D-5BC3-0B4A-1E8DBDE68E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BEEC70-A6F2-0032-EFE0-719F9412DB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B6123D7-44AB-DBC5-AA63-6CB98A759227}"/>
              </a:ext>
            </a:extLst>
          </p:cNvPr>
          <p:cNvSpPr>
            <a:spLocks noGrp="1"/>
          </p:cNvSpPr>
          <p:nvPr>
            <p:ph type="dt" sz="half" idx="10"/>
          </p:nvPr>
        </p:nvSpPr>
        <p:spPr/>
        <p:txBody>
          <a:bodyPr/>
          <a:lstStyle/>
          <a:p>
            <a:fld id="{53423A0F-6B08-492F-BA15-E3971A1F32FA}" type="datetimeFigureOut">
              <a:rPr lang="en-IN" smtClean="0"/>
              <a:t>22-05-2023</a:t>
            </a:fld>
            <a:endParaRPr lang="en-IN"/>
          </a:p>
        </p:txBody>
      </p:sp>
      <p:sp>
        <p:nvSpPr>
          <p:cNvPr id="5" name="Footer Placeholder 4">
            <a:extLst>
              <a:ext uri="{FF2B5EF4-FFF2-40B4-BE49-F238E27FC236}">
                <a16:creationId xmlns:a16="http://schemas.microsoft.com/office/drawing/2014/main" id="{62CAB35A-EB84-802F-09D4-98193D2FBD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822DC2-9F6A-F5A9-6072-12B672DD1A6A}"/>
              </a:ext>
            </a:extLst>
          </p:cNvPr>
          <p:cNvSpPr>
            <a:spLocks noGrp="1"/>
          </p:cNvSpPr>
          <p:nvPr>
            <p:ph type="sldNum" sz="quarter" idx="12"/>
          </p:nvPr>
        </p:nvSpPr>
        <p:spPr/>
        <p:txBody>
          <a:bodyPr/>
          <a:lstStyle/>
          <a:p>
            <a:fld id="{497C5DD2-0865-4199-BCEB-672B016AE872}" type="slidenum">
              <a:rPr lang="en-IN" smtClean="0"/>
              <a:t>‹#›</a:t>
            </a:fld>
            <a:endParaRPr lang="en-IN"/>
          </a:p>
        </p:txBody>
      </p:sp>
    </p:spTree>
    <p:extLst>
      <p:ext uri="{BB962C8B-B14F-4D97-AF65-F5344CB8AC3E}">
        <p14:creationId xmlns:p14="http://schemas.microsoft.com/office/powerpoint/2010/main" val="3375905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4850E-2954-5FC3-D613-746A6FE20DA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1BDB720-CFCB-9090-4427-D7B37A2B51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1B7629-AC99-1989-92B6-4C5CB7E19CA4}"/>
              </a:ext>
            </a:extLst>
          </p:cNvPr>
          <p:cNvSpPr>
            <a:spLocks noGrp="1"/>
          </p:cNvSpPr>
          <p:nvPr>
            <p:ph type="dt" sz="half" idx="10"/>
          </p:nvPr>
        </p:nvSpPr>
        <p:spPr/>
        <p:txBody>
          <a:bodyPr/>
          <a:lstStyle/>
          <a:p>
            <a:fld id="{53423A0F-6B08-492F-BA15-E3971A1F32FA}" type="datetimeFigureOut">
              <a:rPr lang="en-IN" smtClean="0"/>
              <a:t>22-05-2023</a:t>
            </a:fld>
            <a:endParaRPr lang="en-IN"/>
          </a:p>
        </p:txBody>
      </p:sp>
      <p:sp>
        <p:nvSpPr>
          <p:cNvPr id="5" name="Footer Placeholder 4">
            <a:extLst>
              <a:ext uri="{FF2B5EF4-FFF2-40B4-BE49-F238E27FC236}">
                <a16:creationId xmlns:a16="http://schemas.microsoft.com/office/drawing/2014/main" id="{CFBC9AD6-A3BD-5571-1DE0-9403A13FCA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C83A5D-50E5-E33F-9ABC-419054EEFC77}"/>
              </a:ext>
            </a:extLst>
          </p:cNvPr>
          <p:cNvSpPr>
            <a:spLocks noGrp="1"/>
          </p:cNvSpPr>
          <p:nvPr>
            <p:ph type="sldNum" sz="quarter" idx="12"/>
          </p:nvPr>
        </p:nvSpPr>
        <p:spPr/>
        <p:txBody>
          <a:bodyPr/>
          <a:lstStyle/>
          <a:p>
            <a:fld id="{497C5DD2-0865-4199-BCEB-672B016AE872}" type="slidenum">
              <a:rPr lang="en-IN" smtClean="0"/>
              <a:t>‹#›</a:t>
            </a:fld>
            <a:endParaRPr lang="en-IN"/>
          </a:p>
        </p:txBody>
      </p:sp>
    </p:spTree>
    <p:extLst>
      <p:ext uri="{BB962C8B-B14F-4D97-AF65-F5344CB8AC3E}">
        <p14:creationId xmlns:p14="http://schemas.microsoft.com/office/powerpoint/2010/main" val="1717215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5D74DC-0C07-186E-E095-0BAC6CEF138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9C34026-DEA2-3811-DAC6-B39BB4623F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2B6938-3B86-1083-21F4-B5E57613E558}"/>
              </a:ext>
            </a:extLst>
          </p:cNvPr>
          <p:cNvSpPr>
            <a:spLocks noGrp="1"/>
          </p:cNvSpPr>
          <p:nvPr>
            <p:ph type="dt" sz="half" idx="10"/>
          </p:nvPr>
        </p:nvSpPr>
        <p:spPr/>
        <p:txBody>
          <a:bodyPr/>
          <a:lstStyle/>
          <a:p>
            <a:fld id="{53423A0F-6B08-492F-BA15-E3971A1F32FA}" type="datetimeFigureOut">
              <a:rPr lang="en-IN" smtClean="0"/>
              <a:t>22-05-2023</a:t>
            </a:fld>
            <a:endParaRPr lang="en-IN"/>
          </a:p>
        </p:txBody>
      </p:sp>
      <p:sp>
        <p:nvSpPr>
          <p:cNvPr id="5" name="Footer Placeholder 4">
            <a:extLst>
              <a:ext uri="{FF2B5EF4-FFF2-40B4-BE49-F238E27FC236}">
                <a16:creationId xmlns:a16="http://schemas.microsoft.com/office/drawing/2014/main" id="{B0F3D1AF-E13B-4C66-AF0B-3291806852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36F0E3-50F9-AA49-3F03-1E30B7ECB3FB}"/>
              </a:ext>
            </a:extLst>
          </p:cNvPr>
          <p:cNvSpPr>
            <a:spLocks noGrp="1"/>
          </p:cNvSpPr>
          <p:nvPr>
            <p:ph type="sldNum" sz="quarter" idx="12"/>
          </p:nvPr>
        </p:nvSpPr>
        <p:spPr/>
        <p:txBody>
          <a:bodyPr/>
          <a:lstStyle/>
          <a:p>
            <a:fld id="{497C5DD2-0865-4199-BCEB-672B016AE872}" type="slidenum">
              <a:rPr lang="en-IN" smtClean="0"/>
              <a:t>‹#›</a:t>
            </a:fld>
            <a:endParaRPr lang="en-IN"/>
          </a:p>
        </p:txBody>
      </p:sp>
    </p:spTree>
    <p:extLst>
      <p:ext uri="{BB962C8B-B14F-4D97-AF65-F5344CB8AC3E}">
        <p14:creationId xmlns:p14="http://schemas.microsoft.com/office/powerpoint/2010/main" val="323252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E022D-D6CC-EBCB-CFA0-EF00A82ACD4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8F2D9E1-C188-EBBA-C88E-8BA7933F37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E27BC6-0358-E40F-614F-C14619D567DB}"/>
              </a:ext>
            </a:extLst>
          </p:cNvPr>
          <p:cNvSpPr>
            <a:spLocks noGrp="1"/>
          </p:cNvSpPr>
          <p:nvPr>
            <p:ph type="dt" sz="half" idx="10"/>
          </p:nvPr>
        </p:nvSpPr>
        <p:spPr/>
        <p:txBody>
          <a:bodyPr/>
          <a:lstStyle/>
          <a:p>
            <a:fld id="{53423A0F-6B08-492F-BA15-E3971A1F32FA}" type="datetimeFigureOut">
              <a:rPr lang="en-IN" smtClean="0"/>
              <a:t>22-05-2023</a:t>
            </a:fld>
            <a:endParaRPr lang="en-IN"/>
          </a:p>
        </p:txBody>
      </p:sp>
      <p:sp>
        <p:nvSpPr>
          <p:cNvPr id="5" name="Footer Placeholder 4">
            <a:extLst>
              <a:ext uri="{FF2B5EF4-FFF2-40B4-BE49-F238E27FC236}">
                <a16:creationId xmlns:a16="http://schemas.microsoft.com/office/drawing/2014/main" id="{D73FB5B5-6A2F-3D20-AB3F-4AED7310C6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580B92-C8B9-D363-246F-EF7EADD38ADE}"/>
              </a:ext>
            </a:extLst>
          </p:cNvPr>
          <p:cNvSpPr>
            <a:spLocks noGrp="1"/>
          </p:cNvSpPr>
          <p:nvPr>
            <p:ph type="sldNum" sz="quarter" idx="12"/>
          </p:nvPr>
        </p:nvSpPr>
        <p:spPr/>
        <p:txBody>
          <a:bodyPr/>
          <a:lstStyle/>
          <a:p>
            <a:fld id="{497C5DD2-0865-4199-BCEB-672B016AE872}" type="slidenum">
              <a:rPr lang="en-IN" smtClean="0"/>
              <a:t>‹#›</a:t>
            </a:fld>
            <a:endParaRPr lang="en-IN"/>
          </a:p>
        </p:txBody>
      </p:sp>
    </p:spTree>
    <p:extLst>
      <p:ext uri="{BB962C8B-B14F-4D97-AF65-F5344CB8AC3E}">
        <p14:creationId xmlns:p14="http://schemas.microsoft.com/office/powerpoint/2010/main" val="3209069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66613-8DFE-141F-A52C-E4183EA500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6E7E6E1-0ECA-8683-6FEF-8056B14145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880E5B-FD21-5200-17F0-2E7E4A0C007C}"/>
              </a:ext>
            </a:extLst>
          </p:cNvPr>
          <p:cNvSpPr>
            <a:spLocks noGrp="1"/>
          </p:cNvSpPr>
          <p:nvPr>
            <p:ph type="dt" sz="half" idx="10"/>
          </p:nvPr>
        </p:nvSpPr>
        <p:spPr/>
        <p:txBody>
          <a:bodyPr/>
          <a:lstStyle/>
          <a:p>
            <a:fld id="{53423A0F-6B08-492F-BA15-E3971A1F32FA}" type="datetimeFigureOut">
              <a:rPr lang="en-IN" smtClean="0"/>
              <a:t>22-05-2023</a:t>
            </a:fld>
            <a:endParaRPr lang="en-IN"/>
          </a:p>
        </p:txBody>
      </p:sp>
      <p:sp>
        <p:nvSpPr>
          <p:cNvPr id="5" name="Footer Placeholder 4">
            <a:extLst>
              <a:ext uri="{FF2B5EF4-FFF2-40B4-BE49-F238E27FC236}">
                <a16:creationId xmlns:a16="http://schemas.microsoft.com/office/drawing/2014/main" id="{3A3ABFAE-F4AC-EED0-9615-A8A577AECE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7CA859-65D2-CD90-7418-B4AB1FD72E64}"/>
              </a:ext>
            </a:extLst>
          </p:cNvPr>
          <p:cNvSpPr>
            <a:spLocks noGrp="1"/>
          </p:cNvSpPr>
          <p:nvPr>
            <p:ph type="sldNum" sz="quarter" idx="12"/>
          </p:nvPr>
        </p:nvSpPr>
        <p:spPr/>
        <p:txBody>
          <a:bodyPr/>
          <a:lstStyle/>
          <a:p>
            <a:fld id="{497C5DD2-0865-4199-BCEB-672B016AE872}" type="slidenum">
              <a:rPr lang="en-IN" smtClean="0"/>
              <a:t>‹#›</a:t>
            </a:fld>
            <a:endParaRPr lang="en-IN"/>
          </a:p>
        </p:txBody>
      </p:sp>
    </p:spTree>
    <p:extLst>
      <p:ext uri="{BB962C8B-B14F-4D97-AF65-F5344CB8AC3E}">
        <p14:creationId xmlns:p14="http://schemas.microsoft.com/office/powerpoint/2010/main" val="2947001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8BD3B-B77A-DA7F-8D0C-C746016DB64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EE6FBC8-C486-F775-1F18-6B1D43BBDB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1178525-07D8-8F32-A5EA-A2ACCCC213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F261C8F-A42C-0D1A-B545-1D228A4A65BA}"/>
              </a:ext>
            </a:extLst>
          </p:cNvPr>
          <p:cNvSpPr>
            <a:spLocks noGrp="1"/>
          </p:cNvSpPr>
          <p:nvPr>
            <p:ph type="dt" sz="half" idx="10"/>
          </p:nvPr>
        </p:nvSpPr>
        <p:spPr/>
        <p:txBody>
          <a:bodyPr/>
          <a:lstStyle/>
          <a:p>
            <a:fld id="{53423A0F-6B08-492F-BA15-E3971A1F32FA}" type="datetimeFigureOut">
              <a:rPr lang="en-IN" smtClean="0"/>
              <a:t>22-05-2023</a:t>
            </a:fld>
            <a:endParaRPr lang="en-IN"/>
          </a:p>
        </p:txBody>
      </p:sp>
      <p:sp>
        <p:nvSpPr>
          <p:cNvPr id="6" name="Footer Placeholder 5">
            <a:extLst>
              <a:ext uri="{FF2B5EF4-FFF2-40B4-BE49-F238E27FC236}">
                <a16:creationId xmlns:a16="http://schemas.microsoft.com/office/drawing/2014/main" id="{A898CD9C-C01F-9823-5024-0C1A4A563E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DB401AF-ED1E-D748-6A9A-4F599A290E57}"/>
              </a:ext>
            </a:extLst>
          </p:cNvPr>
          <p:cNvSpPr>
            <a:spLocks noGrp="1"/>
          </p:cNvSpPr>
          <p:nvPr>
            <p:ph type="sldNum" sz="quarter" idx="12"/>
          </p:nvPr>
        </p:nvSpPr>
        <p:spPr/>
        <p:txBody>
          <a:bodyPr/>
          <a:lstStyle/>
          <a:p>
            <a:fld id="{497C5DD2-0865-4199-BCEB-672B016AE872}" type="slidenum">
              <a:rPr lang="en-IN" smtClean="0"/>
              <a:t>‹#›</a:t>
            </a:fld>
            <a:endParaRPr lang="en-IN"/>
          </a:p>
        </p:txBody>
      </p:sp>
    </p:spTree>
    <p:extLst>
      <p:ext uri="{BB962C8B-B14F-4D97-AF65-F5344CB8AC3E}">
        <p14:creationId xmlns:p14="http://schemas.microsoft.com/office/powerpoint/2010/main" val="2425866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45EFD-78EE-4FDE-948C-9B0FC2A9065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AB9E50F-5FF9-6E18-89FC-3A9FB5FDCC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E49816-D39A-2EF8-A55D-7D34B41311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A25AF41-A1B3-B86C-E715-E08D90DED6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4D5829-C189-3B52-BBFC-0AF6D340A4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5BDEE51-790A-0F2E-E888-BBCCA5DECAC3}"/>
              </a:ext>
            </a:extLst>
          </p:cNvPr>
          <p:cNvSpPr>
            <a:spLocks noGrp="1"/>
          </p:cNvSpPr>
          <p:nvPr>
            <p:ph type="dt" sz="half" idx="10"/>
          </p:nvPr>
        </p:nvSpPr>
        <p:spPr/>
        <p:txBody>
          <a:bodyPr/>
          <a:lstStyle/>
          <a:p>
            <a:fld id="{53423A0F-6B08-492F-BA15-E3971A1F32FA}" type="datetimeFigureOut">
              <a:rPr lang="en-IN" smtClean="0"/>
              <a:t>22-05-2023</a:t>
            </a:fld>
            <a:endParaRPr lang="en-IN"/>
          </a:p>
        </p:txBody>
      </p:sp>
      <p:sp>
        <p:nvSpPr>
          <p:cNvPr id="8" name="Footer Placeholder 7">
            <a:extLst>
              <a:ext uri="{FF2B5EF4-FFF2-40B4-BE49-F238E27FC236}">
                <a16:creationId xmlns:a16="http://schemas.microsoft.com/office/drawing/2014/main" id="{FBE9C679-DCFD-67E1-8D63-C0E34D9E9B4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C905B34-EA5A-A980-C92B-8729BD4DDEBC}"/>
              </a:ext>
            </a:extLst>
          </p:cNvPr>
          <p:cNvSpPr>
            <a:spLocks noGrp="1"/>
          </p:cNvSpPr>
          <p:nvPr>
            <p:ph type="sldNum" sz="quarter" idx="12"/>
          </p:nvPr>
        </p:nvSpPr>
        <p:spPr/>
        <p:txBody>
          <a:bodyPr/>
          <a:lstStyle/>
          <a:p>
            <a:fld id="{497C5DD2-0865-4199-BCEB-672B016AE872}" type="slidenum">
              <a:rPr lang="en-IN" smtClean="0"/>
              <a:t>‹#›</a:t>
            </a:fld>
            <a:endParaRPr lang="en-IN"/>
          </a:p>
        </p:txBody>
      </p:sp>
    </p:spTree>
    <p:extLst>
      <p:ext uri="{BB962C8B-B14F-4D97-AF65-F5344CB8AC3E}">
        <p14:creationId xmlns:p14="http://schemas.microsoft.com/office/powerpoint/2010/main" val="2003644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6104C-88FC-761B-9A08-44A3989C419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32A8976-FB47-E21D-5703-7BEC6AAE5D9A}"/>
              </a:ext>
            </a:extLst>
          </p:cNvPr>
          <p:cNvSpPr>
            <a:spLocks noGrp="1"/>
          </p:cNvSpPr>
          <p:nvPr>
            <p:ph type="dt" sz="half" idx="10"/>
          </p:nvPr>
        </p:nvSpPr>
        <p:spPr/>
        <p:txBody>
          <a:bodyPr/>
          <a:lstStyle/>
          <a:p>
            <a:fld id="{53423A0F-6B08-492F-BA15-E3971A1F32FA}" type="datetimeFigureOut">
              <a:rPr lang="en-IN" smtClean="0"/>
              <a:t>22-05-2023</a:t>
            </a:fld>
            <a:endParaRPr lang="en-IN"/>
          </a:p>
        </p:txBody>
      </p:sp>
      <p:sp>
        <p:nvSpPr>
          <p:cNvPr id="4" name="Footer Placeholder 3">
            <a:extLst>
              <a:ext uri="{FF2B5EF4-FFF2-40B4-BE49-F238E27FC236}">
                <a16:creationId xmlns:a16="http://schemas.microsoft.com/office/drawing/2014/main" id="{957EBD2F-AA09-C1AF-B57F-15170B392AF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9A140EC-283C-BC71-720D-0108FE8951EC}"/>
              </a:ext>
            </a:extLst>
          </p:cNvPr>
          <p:cNvSpPr>
            <a:spLocks noGrp="1"/>
          </p:cNvSpPr>
          <p:nvPr>
            <p:ph type="sldNum" sz="quarter" idx="12"/>
          </p:nvPr>
        </p:nvSpPr>
        <p:spPr/>
        <p:txBody>
          <a:bodyPr/>
          <a:lstStyle/>
          <a:p>
            <a:fld id="{497C5DD2-0865-4199-BCEB-672B016AE872}" type="slidenum">
              <a:rPr lang="en-IN" smtClean="0"/>
              <a:t>‹#›</a:t>
            </a:fld>
            <a:endParaRPr lang="en-IN"/>
          </a:p>
        </p:txBody>
      </p:sp>
    </p:spTree>
    <p:extLst>
      <p:ext uri="{BB962C8B-B14F-4D97-AF65-F5344CB8AC3E}">
        <p14:creationId xmlns:p14="http://schemas.microsoft.com/office/powerpoint/2010/main" val="552138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9A2ACA-DAD0-02E9-B381-05DE5A564513}"/>
              </a:ext>
            </a:extLst>
          </p:cNvPr>
          <p:cNvSpPr>
            <a:spLocks noGrp="1"/>
          </p:cNvSpPr>
          <p:nvPr>
            <p:ph type="dt" sz="half" idx="10"/>
          </p:nvPr>
        </p:nvSpPr>
        <p:spPr/>
        <p:txBody>
          <a:bodyPr/>
          <a:lstStyle/>
          <a:p>
            <a:fld id="{53423A0F-6B08-492F-BA15-E3971A1F32FA}" type="datetimeFigureOut">
              <a:rPr lang="en-IN" smtClean="0"/>
              <a:t>22-05-2023</a:t>
            </a:fld>
            <a:endParaRPr lang="en-IN"/>
          </a:p>
        </p:txBody>
      </p:sp>
      <p:sp>
        <p:nvSpPr>
          <p:cNvPr id="3" name="Footer Placeholder 2">
            <a:extLst>
              <a:ext uri="{FF2B5EF4-FFF2-40B4-BE49-F238E27FC236}">
                <a16:creationId xmlns:a16="http://schemas.microsoft.com/office/drawing/2014/main" id="{10D58EB6-8194-AFC4-C884-C15B2E6B4C4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4173AED-C24B-F60B-13BC-24C03833EDF5}"/>
              </a:ext>
            </a:extLst>
          </p:cNvPr>
          <p:cNvSpPr>
            <a:spLocks noGrp="1"/>
          </p:cNvSpPr>
          <p:nvPr>
            <p:ph type="sldNum" sz="quarter" idx="12"/>
          </p:nvPr>
        </p:nvSpPr>
        <p:spPr/>
        <p:txBody>
          <a:bodyPr/>
          <a:lstStyle/>
          <a:p>
            <a:fld id="{497C5DD2-0865-4199-BCEB-672B016AE872}" type="slidenum">
              <a:rPr lang="en-IN" smtClean="0"/>
              <a:t>‹#›</a:t>
            </a:fld>
            <a:endParaRPr lang="en-IN"/>
          </a:p>
        </p:txBody>
      </p:sp>
    </p:spTree>
    <p:extLst>
      <p:ext uri="{BB962C8B-B14F-4D97-AF65-F5344CB8AC3E}">
        <p14:creationId xmlns:p14="http://schemas.microsoft.com/office/powerpoint/2010/main" val="2717872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BC7D9-760E-DE39-A592-2233D24B22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77F4A23-EABD-B56A-F985-0EFC766094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4940338-0BC2-9FAA-76EB-71119305CF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653E6F-F182-1744-6506-E35A0A10A346}"/>
              </a:ext>
            </a:extLst>
          </p:cNvPr>
          <p:cNvSpPr>
            <a:spLocks noGrp="1"/>
          </p:cNvSpPr>
          <p:nvPr>
            <p:ph type="dt" sz="half" idx="10"/>
          </p:nvPr>
        </p:nvSpPr>
        <p:spPr/>
        <p:txBody>
          <a:bodyPr/>
          <a:lstStyle/>
          <a:p>
            <a:fld id="{53423A0F-6B08-492F-BA15-E3971A1F32FA}" type="datetimeFigureOut">
              <a:rPr lang="en-IN" smtClean="0"/>
              <a:t>22-05-2023</a:t>
            </a:fld>
            <a:endParaRPr lang="en-IN"/>
          </a:p>
        </p:txBody>
      </p:sp>
      <p:sp>
        <p:nvSpPr>
          <p:cNvPr id="6" name="Footer Placeholder 5">
            <a:extLst>
              <a:ext uri="{FF2B5EF4-FFF2-40B4-BE49-F238E27FC236}">
                <a16:creationId xmlns:a16="http://schemas.microsoft.com/office/drawing/2014/main" id="{B2440B67-07D1-5558-1D9D-793DFE8132E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B16803-8212-10AB-AE71-5E249E76904F}"/>
              </a:ext>
            </a:extLst>
          </p:cNvPr>
          <p:cNvSpPr>
            <a:spLocks noGrp="1"/>
          </p:cNvSpPr>
          <p:nvPr>
            <p:ph type="sldNum" sz="quarter" idx="12"/>
          </p:nvPr>
        </p:nvSpPr>
        <p:spPr/>
        <p:txBody>
          <a:bodyPr/>
          <a:lstStyle/>
          <a:p>
            <a:fld id="{497C5DD2-0865-4199-BCEB-672B016AE872}" type="slidenum">
              <a:rPr lang="en-IN" smtClean="0"/>
              <a:t>‹#›</a:t>
            </a:fld>
            <a:endParaRPr lang="en-IN"/>
          </a:p>
        </p:txBody>
      </p:sp>
    </p:spTree>
    <p:extLst>
      <p:ext uri="{BB962C8B-B14F-4D97-AF65-F5344CB8AC3E}">
        <p14:creationId xmlns:p14="http://schemas.microsoft.com/office/powerpoint/2010/main" val="3780501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AC0C4-5AE9-4704-BFB0-B63019761F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733882C-F5CA-0F1F-EF4C-99B8E763E2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EC21526-3B0C-F8F0-0E2E-3439471C2E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C2E742-EFE4-A954-7F42-34C440727C4B}"/>
              </a:ext>
            </a:extLst>
          </p:cNvPr>
          <p:cNvSpPr>
            <a:spLocks noGrp="1"/>
          </p:cNvSpPr>
          <p:nvPr>
            <p:ph type="dt" sz="half" idx="10"/>
          </p:nvPr>
        </p:nvSpPr>
        <p:spPr/>
        <p:txBody>
          <a:bodyPr/>
          <a:lstStyle/>
          <a:p>
            <a:fld id="{53423A0F-6B08-492F-BA15-E3971A1F32FA}" type="datetimeFigureOut">
              <a:rPr lang="en-IN" smtClean="0"/>
              <a:t>22-05-2023</a:t>
            </a:fld>
            <a:endParaRPr lang="en-IN"/>
          </a:p>
        </p:txBody>
      </p:sp>
      <p:sp>
        <p:nvSpPr>
          <p:cNvPr id="6" name="Footer Placeholder 5">
            <a:extLst>
              <a:ext uri="{FF2B5EF4-FFF2-40B4-BE49-F238E27FC236}">
                <a16:creationId xmlns:a16="http://schemas.microsoft.com/office/drawing/2014/main" id="{64AEDD7E-9447-22B2-64C6-3B593E9FE3F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602AFEB-884F-EBD8-8B18-28047BBD6642}"/>
              </a:ext>
            </a:extLst>
          </p:cNvPr>
          <p:cNvSpPr>
            <a:spLocks noGrp="1"/>
          </p:cNvSpPr>
          <p:nvPr>
            <p:ph type="sldNum" sz="quarter" idx="12"/>
          </p:nvPr>
        </p:nvSpPr>
        <p:spPr/>
        <p:txBody>
          <a:bodyPr/>
          <a:lstStyle/>
          <a:p>
            <a:fld id="{497C5DD2-0865-4199-BCEB-672B016AE872}" type="slidenum">
              <a:rPr lang="en-IN" smtClean="0"/>
              <a:t>‹#›</a:t>
            </a:fld>
            <a:endParaRPr lang="en-IN"/>
          </a:p>
        </p:txBody>
      </p:sp>
    </p:spTree>
    <p:extLst>
      <p:ext uri="{BB962C8B-B14F-4D97-AF65-F5344CB8AC3E}">
        <p14:creationId xmlns:p14="http://schemas.microsoft.com/office/powerpoint/2010/main" val="2648469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923D20-3312-77B5-5A38-43ED62DC7A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7F4BFB2-0916-A123-C47F-F766E3AB7D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B8942F-DCF6-BF16-C740-AB47D8AA8A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423A0F-6B08-492F-BA15-E3971A1F32FA}" type="datetimeFigureOut">
              <a:rPr lang="en-IN" smtClean="0"/>
              <a:t>22-05-2023</a:t>
            </a:fld>
            <a:endParaRPr lang="en-IN"/>
          </a:p>
        </p:txBody>
      </p:sp>
      <p:sp>
        <p:nvSpPr>
          <p:cNvPr id="5" name="Footer Placeholder 4">
            <a:extLst>
              <a:ext uri="{FF2B5EF4-FFF2-40B4-BE49-F238E27FC236}">
                <a16:creationId xmlns:a16="http://schemas.microsoft.com/office/drawing/2014/main" id="{EBF8A236-FEC0-D291-6FBA-283CD5EF65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E83C021-B25C-3440-CC9C-C66CFCD29A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7C5DD2-0865-4199-BCEB-672B016AE872}" type="slidenum">
              <a:rPr lang="en-IN" smtClean="0"/>
              <a:t>‹#›</a:t>
            </a:fld>
            <a:endParaRPr lang="en-IN"/>
          </a:p>
        </p:txBody>
      </p:sp>
    </p:spTree>
    <p:extLst>
      <p:ext uri="{BB962C8B-B14F-4D97-AF65-F5344CB8AC3E}">
        <p14:creationId xmlns:p14="http://schemas.microsoft.com/office/powerpoint/2010/main" val="30794072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72DC0-DCC6-6EB6-BDB5-F69EE3CA7E04}"/>
              </a:ext>
            </a:extLst>
          </p:cNvPr>
          <p:cNvSpPr>
            <a:spLocks noGrp="1"/>
          </p:cNvSpPr>
          <p:nvPr>
            <p:ph type="ctrTitle"/>
          </p:nvPr>
        </p:nvSpPr>
        <p:spPr/>
        <p:txBody>
          <a:bodyPr/>
          <a:lstStyle/>
          <a:p>
            <a:r>
              <a:rPr lang="en-IN" dirty="0"/>
              <a:t>Angular Form Validation</a:t>
            </a:r>
          </a:p>
        </p:txBody>
      </p:sp>
      <p:sp>
        <p:nvSpPr>
          <p:cNvPr id="3" name="Subtitle 2">
            <a:extLst>
              <a:ext uri="{FF2B5EF4-FFF2-40B4-BE49-F238E27FC236}">
                <a16:creationId xmlns:a16="http://schemas.microsoft.com/office/drawing/2014/main" id="{C16E742D-6BF1-3197-03F7-8309361F1120}"/>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279090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2BFB6-940D-21FF-07FC-5016621FCB3C}"/>
              </a:ext>
            </a:extLst>
          </p:cNvPr>
          <p:cNvSpPr>
            <a:spLocks noGrp="1"/>
          </p:cNvSpPr>
          <p:nvPr>
            <p:ph type="title"/>
          </p:nvPr>
        </p:nvSpPr>
        <p:spPr>
          <a:xfrm>
            <a:off x="6616831" y="3376604"/>
            <a:ext cx="4327689" cy="1325563"/>
          </a:xfrm>
        </p:spPr>
        <p:txBody>
          <a:bodyPr/>
          <a:lstStyle/>
          <a:p>
            <a:r>
              <a:rPr lang="en-US" dirty="0" err="1"/>
              <a:t>App.component.ts</a:t>
            </a:r>
            <a:endParaRPr lang="en-IN" dirty="0"/>
          </a:p>
        </p:txBody>
      </p:sp>
      <p:sp>
        <p:nvSpPr>
          <p:cNvPr id="3" name="Content Placeholder 2">
            <a:extLst>
              <a:ext uri="{FF2B5EF4-FFF2-40B4-BE49-F238E27FC236}">
                <a16:creationId xmlns:a16="http://schemas.microsoft.com/office/drawing/2014/main" id="{273451A6-42C4-2C7D-5829-A41CBDF9949C}"/>
              </a:ext>
            </a:extLst>
          </p:cNvPr>
          <p:cNvSpPr>
            <a:spLocks noGrp="1"/>
          </p:cNvSpPr>
          <p:nvPr>
            <p:ph idx="1"/>
          </p:nvPr>
        </p:nvSpPr>
        <p:spPr>
          <a:xfrm>
            <a:off x="575035" y="282804"/>
            <a:ext cx="10778765" cy="6334812"/>
          </a:xfrm>
        </p:spPr>
        <p:txBody>
          <a:bodyPr>
            <a:normAutofit fontScale="55000" lnSpcReduction="20000"/>
          </a:bodyPr>
          <a:lstStyle/>
          <a:p>
            <a:pPr marL="0" indent="0">
              <a:buNone/>
            </a:pPr>
            <a:r>
              <a:rPr lang="en-IN" dirty="0"/>
              <a:t>import { Component } from '@angular/core';</a:t>
            </a:r>
          </a:p>
          <a:p>
            <a:pPr marL="0" indent="0">
              <a:buNone/>
            </a:pPr>
            <a:r>
              <a:rPr lang="en-IN" dirty="0"/>
              <a:t>import { </a:t>
            </a:r>
            <a:r>
              <a:rPr lang="en-IN" dirty="0" err="1"/>
              <a:t>FormGroup</a:t>
            </a:r>
            <a:r>
              <a:rPr lang="en-IN" dirty="0"/>
              <a:t>,  </a:t>
            </a:r>
            <a:r>
              <a:rPr lang="en-IN" dirty="0" err="1"/>
              <a:t>FormBuilder</a:t>
            </a:r>
            <a:r>
              <a:rPr lang="en-IN" dirty="0"/>
              <a:t>,  Validators } from '@angular/forms';</a:t>
            </a:r>
          </a:p>
          <a:p>
            <a:pPr marL="0" indent="0">
              <a:buNone/>
            </a:pPr>
            <a:r>
              <a:rPr lang="en-IN" dirty="0"/>
              <a:t>@Component({</a:t>
            </a:r>
          </a:p>
          <a:p>
            <a:pPr marL="0" indent="0">
              <a:buNone/>
            </a:pPr>
            <a:r>
              <a:rPr lang="en-IN" dirty="0"/>
              <a:t>  selector: 'app-root',</a:t>
            </a:r>
          </a:p>
          <a:p>
            <a:pPr marL="0" indent="0">
              <a:buNone/>
            </a:pPr>
            <a:r>
              <a:rPr lang="en-IN" dirty="0"/>
              <a:t>  </a:t>
            </a:r>
            <a:r>
              <a:rPr lang="en-IN" dirty="0" err="1"/>
              <a:t>templateUrl</a:t>
            </a:r>
            <a:r>
              <a:rPr lang="en-IN" dirty="0"/>
              <a:t>: './app.component.html',</a:t>
            </a:r>
          </a:p>
          <a:p>
            <a:pPr marL="0" indent="0">
              <a:buNone/>
            </a:pPr>
            <a:r>
              <a:rPr lang="en-IN" dirty="0"/>
              <a:t>  </a:t>
            </a:r>
            <a:r>
              <a:rPr lang="en-IN" dirty="0" err="1"/>
              <a:t>styleUrls</a:t>
            </a:r>
            <a:r>
              <a:rPr lang="en-IN" dirty="0"/>
              <a:t>: ['./app.component.css']</a:t>
            </a:r>
          </a:p>
          <a:p>
            <a:pPr marL="0" indent="0">
              <a:buNone/>
            </a:pPr>
            <a:r>
              <a:rPr lang="en-IN" dirty="0"/>
              <a:t>})</a:t>
            </a:r>
          </a:p>
          <a:p>
            <a:pPr marL="0" indent="0">
              <a:buNone/>
            </a:pPr>
            <a:r>
              <a:rPr lang="en-IN" dirty="0"/>
              <a:t>export class </a:t>
            </a:r>
            <a:r>
              <a:rPr lang="en-IN" dirty="0" err="1"/>
              <a:t>AppComponent</a:t>
            </a:r>
            <a:r>
              <a:rPr lang="en-IN" dirty="0"/>
              <a:t> {</a:t>
            </a:r>
          </a:p>
          <a:p>
            <a:pPr marL="0" indent="0">
              <a:buNone/>
            </a:pPr>
            <a:r>
              <a:rPr lang="en-IN" dirty="0"/>
              <a:t>  title = '</a:t>
            </a:r>
            <a:r>
              <a:rPr lang="en-IN" dirty="0" err="1"/>
              <a:t>ngValidation</a:t>
            </a:r>
            <a:r>
              <a:rPr lang="en-IN" dirty="0"/>
              <a:t>';</a:t>
            </a:r>
          </a:p>
          <a:p>
            <a:pPr marL="0" indent="0">
              <a:buNone/>
            </a:pPr>
            <a:r>
              <a:rPr lang="en-IN" dirty="0"/>
              <a:t>  </a:t>
            </a:r>
            <a:r>
              <a:rPr lang="en-IN" dirty="0" err="1"/>
              <a:t>angForm</a:t>
            </a:r>
            <a:r>
              <a:rPr lang="en-IN" dirty="0"/>
              <a:t>!: </a:t>
            </a:r>
            <a:r>
              <a:rPr lang="en-IN" dirty="0" err="1"/>
              <a:t>FormGroup</a:t>
            </a:r>
            <a:r>
              <a:rPr lang="en-IN" dirty="0"/>
              <a:t>;</a:t>
            </a:r>
          </a:p>
          <a:p>
            <a:pPr marL="0" indent="0">
              <a:buNone/>
            </a:pPr>
            <a:r>
              <a:rPr lang="en-IN" dirty="0"/>
              <a:t>  constructor(private fb: </a:t>
            </a:r>
            <a:r>
              <a:rPr lang="en-IN" dirty="0" err="1"/>
              <a:t>FormBuilder</a:t>
            </a:r>
            <a:r>
              <a:rPr lang="en-IN" dirty="0"/>
              <a:t>) {</a:t>
            </a:r>
          </a:p>
          <a:p>
            <a:pPr marL="0" indent="0">
              <a:buNone/>
            </a:pPr>
            <a:r>
              <a:rPr lang="en-IN" dirty="0"/>
              <a:t>   </a:t>
            </a:r>
            <a:r>
              <a:rPr lang="en-IN" dirty="0" err="1"/>
              <a:t>this.createForm</a:t>
            </a:r>
            <a:r>
              <a:rPr lang="en-IN" dirty="0"/>
              <a:t>();</a:t>
            </a:r>
          </a:p>
          <a:p>
            <a:pPr marL="0" indent="0">
              <a:buNone/>
            </a:pPr>
            <a:r>
              <a:rPr lang="en-IN" dirty="0"/>
              <a:t> }</a:t>
            </a:r>
          </a:p>
          <a:p>
            <a:pPr marL="0" indent="0">
              <a:buNone/>
            </a:pPr>
            <a:r>
              <a:rPr lang="en-IN" dirty="0"/>
              <a:t>  </a:t>
            </a:r>
            <a:r>
              <a:rPr lang="en-IN" dirty="0" err="1"/>
              <a:t>createForm</a:t>
            </a:r>
            <a:r>
              <a:rPr lang="en-IN" dirty="0"/>
              <a:t>() {</a:t>
            </a:r>
          </a:p>
          <a:p>
            <a:pPr marL="0" indent="0">
              <a:buNone/>
            </a:pPr>
            <a:r>
              <a:rPr lang="en-IN" dirty="0"/>
              <a:t>   </a:t>
            </a:r>
            <a:r>
              <a:rPr lang="en-IN" dirty="0" err="1"/>
              <a:t>this.angForm</a:t>
            </a:r>
            <a:r>
              <a:rPr lang="en-IN" dirty="0"/>
              <a:t> = </a:t>
            </a:r>
            <a:r>
              <a:rPr lang="en-IN" dirty="0" err="1"/>
              <a:t>this.fb.group</a:t>
            </a:r>
            <a:r>
              <a:rPr lang="en-IN" dirty="0"/>
              <a:t>({</a:t>
            </a:r>
          </a:p>
          <a:p>
            <a:pPr marL="0" indent="0">
              <a:buNone/>
            </a:pPr>
            <a:r>
              <a:rPr lang="en-IN" dirty="0"/>
              <a:t>      name: ['', </a:t>
            </a:r>
            <a:r>
              <a:rPr lang="en-IN" dirty="0" err="1"/>
              <a:t>Validators.required</a:t>
            </a:r>
            <a:r>
              <a:rPr lang="en-IN" dirty="0"/>
              <a:t> ],</a:t>
            </a:r>
          </a:p>
          <a:p>
            <a:pPr marL="0" indent="0">
              <a:buNone/>
            </a:pPr>
            <a:r>
              <a:rPr lang="en-IN" dirty="0"/>
              <a:t>      address: ['', </a:t>
            </a:r>
            <a:r>
              <a:rPr lang="en-IN" dirty="0" err="1"/>
              <a:t>Validators.required</a:t>
            </a:r>
            <a:r>
              <a:rPr lang="en-IN" dirty="0"/>
              <a:t> ]</a:t>
            </a:r>
          </a:p>
          <a:p>
            <a:pPr marL="0" indent="0">
              <a:buNone/>
            </a:pPr>
            <a:r>
              <a:rPr lang="en-IN" dirty="0"/>
              <a:t>   });</a:t>
            </a:r>
          </a:p>
          <a:p>
            <a:pPr marL="0" indent="0">
              <a:buNone/>
            </a:pPr>
            <a:r>
              <a:rPr lang="en-IN" dirty="0"/>
              <a:t> }</a:t>
            </a:r>
          </a:p>
          <a:p>
            <a:pPr marL="0" indent="0">
              <a:buNone/>
            </a:pPr>
            <a:r>
              <a:rPr lang="en-IN" dirty="0"/>
              <a:t>}</a:t>
            </a:r>
          </a:p>
          <a:p>
            <a:endParaRPr lang="en-IN" dirty="0"/>
          </a:p>
        </p:txBody>
      </p:sp>
    </p:spTree>
    <p:extLst>
      <p:ext uri="{BB962C8B-B14F-4D97-AF65-F5344CB8AC3E}">
        <p14:creationId xmlns:p14="http://schemas.microsoft.com/office/powerpoint/2010/main" val="2456708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A8FE1-6869-081B-3026-65338498EFE9}"/>
              </a:ext>
            </a:extLst>
          </p:cNvPr>
          <p:cNvSpPr>
            <a:spLocks noGrp="1"/>
          </p:cNvSpPr>
          <p:nvPr>
            <p:ph type="title"/>
          </p:nvPr>
        </p:nvSpPr>
        <p:spPr>
          <a:xfrm>
            <a:off x="6096000" y="3240300"/>
            <a:ext cx="4365396" cy="1325563"/>
          </a:xfrm>
        </p:spPr>
        <p:txBody>
          <a:bodyPr/>
          <a:lstStyle/>
          <a:p>
            <a:r>
              <a:rPr lang="en-US" dirty="0" err="1"/>
              <a:t>App.module.ts</a:t>
            </a:r>
            <a:endParaRPr lang="en-IN" dirty="0"/>
          </a:p>
        </p:txBody>
      </p:sp>
      <p:sp>
        <p:nvSpPr>
          <p:cNvPr id="3" name="Content Placeholder 2">
            <a:extLst>
              <a:ext uri="{FF2B5EF4-FFF2-40B4-BE49-F238E27FC236}">
                <a16:creationId xmlns:a16="http://schemas.microsoft.com/office/drawing/2014/main" id="{7C26ED32-5B5D-BE92-6689-672F099B74A8}"/>
              </a:ext>
            </a:extLst>
          </p:cNvPr>
          <p:cNvSpPr>
            <a:spLocks noGrp="1"/>
          </p:cNvSpPr>
          <p:nvPr>
            <p:ph idx="1"/>
          </p:nvPr>
        </p:nvSpPr>
        <p:spPr>
          <a:xfrm>
            <a:off x="838200" y="197963"/>
            <a:ext cx="10515600" cy="6429080"/>
          </a:xfrm>
        </p:spPr>
        <p:txBody>
          <a:bodyPr>
            <a:normAutofit fontScale="62500" lnSpcReduction="20000"/>
          </a:bodyPr>
          <a:lstStyle/>
          <a:p>
            <a:pPr marL="0" indent="0">
              <a:buNone/>
            </a:pPr>
            <a:r>
              <a:rPr lang="en-IN" dirty="0"/>
              <a:t>import { </a:t>
            </a:r>
            <a:r>
              <a:rPr lang="en-IN" dirty="0" err="1"/>
              <a:t>NgModule</a:t>
            </a:r>
            <a:r>
              <a:rPr lang="en-IN" dirty="0"/>
              <a:t> } from '@angular/core';</a:t>
            </a:r>
          </a:p>
          <a:p>
            <a:pPr marL="0" indent="0">
              <a:buNone/>
            </a:pPr>
            <a:r>
              <a:rPr lang="en-IN" dirty="0"/>
              <a:t>import { </a:t>
            </a:r>
            <a:r>
              <a:rPr lang="en-IN" dirty="0" err="1"/>
              <a:t>BrowserModule</a:t>
            </a:r>
            <a:r>
              <a:rPr lang="en-IN" dirty="0"/>
              <a:t> } from '@angular/platform-browser';</a:t>
            </a:r>
          </a:p>
          <a:p>
            <a:pPr marL="0" indent="0">
              <a:buNone/>
            </a:pPr>
            <a:r>
              <a:rPr lang="en-IN" dirty="0"/>
              <a:t>import { </a:t>
            </a:r>
            <a:r>
              <a:rPr lang="en-IN" dirty="0" err="1"/>
              <a:t>FormsModule</a:t>
            </a:r>
            <a:r>
              <a:rPr lang="en-IN" dirty="0"/>
              <a:t>, </a:t>
            </a:r>
            <a:r>
              <a:rPr lang="en-IN" dirty="0" err="1"/>
              <a:t>ReactiveFormsModule</a:t>
            </a:r>
            <a:r>
              <a:rPr lang="en-IN" dirty="0"/>
              <a:t> } from '@angular/forms';</a:t>
            </a:r>
          </a:p>
          <a:p>
            <a:pPr marL="0" indent="0">
              <a:buNone/>
            </a:pPr>
            <a:r>
              <a:rPr lang="en-IN" dirty="0"/>
              <a:t>import { </a:t>
            </a:r>
            <a:r>
              <a:rPr lang="en-IN" dirty="0" err="1"/>
              <a:t>AppRoutingModule</a:t>
            </a:r>
            <a:r>
              <a:rPr lang="en-IN" dirty="0"/>
              <a:t> } from './app-</a:t>
            </a:r>
            <a:r>
              <a:rPr lang="en-IN" dirty="0" err="1"/>
              <a:t>routing.module</a:t>
            </a:r>
            <a:r>
              <a:rPr lang="en-IN" dirty="0"/>
              <a:t>';</a:t>
            </a:r>
          </a:p>
          <a:p>
            <a:pPr marL="0" indent="0">
              <a:buNone/>
            </a:pPr>
            <a:r>
              <a:rPr lang="en-IN" dirty="0"/>
              <a:t>import { </a:t>
            </a:r>
            <a:r>
              <a:rPr lang="en-IN" dirty="0" err="1"/>
              <a:t>AppComponent</a:t>
            </a:r>
            <a:r>
              <a:rPr lang="en-IN" dirty="0"/>
              <a:t> } from './</a:t>
            </a:r>
            <a:r>
              <a:rPr lang="en-IN" dirty="0" err="1"/>
              <a:t>app.component</a:t>
            </a:r>
            <a:r>
              <a:rPr lang="en-IN" dirty="0"/>
              <a:t>';</a:t>
            </a:r>
          </a:p>
          <a:p>
            <a:pPr marL="0" indent="0">
              <a:buNone/>
            </a:pPr>
            <a:endParaRPr lang="en-IN" dirty="0"/>
          </a:p>
          <a:p>
            <a:pPr marL="0" indent="0">
              <a:buNone/>
            </a:pPr>
            <a:r>
              <a:rPr lang="en-IN" dirty="0"/>
              <a:t>@NgModule({</a:t>
            </a:r>
          </a:p>
          <a:p>
            <a:pPr marL="0" indent="0">
              <a:buNone/>
            </a:pPr>
            <a:r>
              <a:rPr lang="en-IN" dirty="0"/>
              <a:t>  declarations: [</a:t>
            </a:r>
          </a:p>
          <a:p>
            <a:pPr marL="0" indent="0">
              <a:buNone/>
            </a:pPr>
            <a:r>
              <a:rPr lang="en-IN" dirty="0"/>
              <a:t>    </a:t>
            </a:r>
            <a:r>
              <a:rPr lang="en-IN" dirty="0" err="1"/>
              <a:t>AppComponent</a:t>
            </a:r>
            <a:endParaRPr lang="en-IN" dirty="0"/>
          </a:p>
          <a:p>
            <a:pPr marL="0" indent="0">
              <a:buNone/>
            </a:pPr>
            <a:r>
              <a:rPr lang="en-IN" dirty="0"/>
              <a:t>  ],</a:t>
            </a:r>
          </a:p>
          <a:p>
            <a:pPr marL="0" indent="0">
              <a:buNone/>
            </a:pPr>
            <a:r>
              <a:rPr lang="en-IN" dirty="0"/>
              <a:t>  imports: [</a:t>
            </a:r>
          </a:p>
          <a:p>
            <a:pPr marL="0" indent="0">
              <a:buNone/>
            </a:pPr>
            <a:r>
              <a:rPr lang="en-IN" dirty="0"/>
              <a:t>    </a:t>
            </a:r>
            <a:r>
              <a:rPr lang="en-IN" dirty="0" err="1"/>
              <a:t>BrowserModule</a:t>
            </a:r>
            <a:r>
              <a:rPr lang="en-IN" dirty="0"/>
              <a:t>,</a:t>
            </a:r>
          </a:p>
          <a:p>
            <a:pPr marL="0" indent="0">
              <a:buNone/>
            </a:pPr>
            <a:r>
              <a:rPr lang="en-IN" dirty="0"/>
              <a:t>    </a:t>
            </a:r>
            <a:r>
              <a:rPr lang="en-IN" dirty="0" err="1"/>
              <a:t>AppRoutingModule</a:t>
            </a:r>
            <a:r>
              <a:rPr lang="en-IN" dirty="0"/>
              <a:t>,</a:t>
            </a:r>
          </a:p>
          <a:p>
            <a:pPr marL="0" indent="0">
              <a:buNone/>
            </a:pPr>
            <a:r>
              <a:rPr lang="en-IN" dirty="0"/>
              <a:t>    </a:t>
            </a:r>
            <a:r>
              <a:rPr lang="en-IN" dirty="0" err="1"/>
              <a:t>FormsModule</a:t>
            </a:r>
            <a:r>
              <a:rPr lang="en-IN" dirty="0"/>
              <a:t>,</a:t>
            </a:r>
          </a:p>
          <a:p>
            <a:pPr marL="0" indent="0">
              <a:buNone/>
            </a:pPr>
            <a:r>
              <a:rPr lang="en-IN" dirty="0"/>
              <a:t>    </a:t>
            </a:r>
            <a:r>
              <a:rPr lang="en-IN" dirty="0" err="1"/>
              <a:t>ReactiveFormsModule</a:t>
            </a:r>
            <a:r>
              <a:rPr lang="en-IN" dirty="0"/>
              <a:t>,</a:t>
            </a:r>
          </a:p>
          <a:p>
            <a:pPr marL="0" indent="0">
              <a:buNone/>
            </a:pPr>
            <a:r>
              <a:rPr lang="en-IN" dirty="0"/>
              <a:t>  ],</a:t>
            </a:r>
          </a:p>
          <a:p>
            <a:pPr marL="0" indent="0">
              <a:buNone/>
            </a:pPr>
            <a:r>
              <a:rPr lang="en-IN" dirty="0"/>
              <a:t>  providers: [],</a:t>
            </a:r>
          </a:p>
          <a:p>
            <a:pPr marL="0" indent="0">
              <a:buNone/>
            </a:pPr>
            <a:r>
              <a:rPr lang="en-IN" dirty="0"/>
              <a:t>  bootstrap: [</a:t>
            </a:r>
            <a:r>
              <a:rPr lang="en-IN" dirty="0" err="1"/>
              <a:t>AppComponent</a:t>
            </a:r>
            <a:r>
              <a:rPr lang="en-IN" dirty="0"/>
              <a:t>]</a:t>
            </a:r>
          </a:p>
          <a:p>
            <a:pPr marL="0" indent="0">
              <a:buNone/>
            </a:pPr>
            <a:r>
              <a:rPr lang="en-IN" dirty="0"/>
              <a:t>})</a:t>
            </a:r>
          </a:p>
          <a:p>
            <a:pPr marL="0" indent="0">
              <a:buNone/>
            </a:pPr>
            <a:r>
              <a:rPr lang="en-IN" dirty="0"/>
              <a:t>export class </a:t>
            </a:r>
            <a:r>
              <a:rPr lang="en-IN" dirty="0" err="1"/>
              <a:t>AppModule</a:t>
            </a:r>
            <a:r>
              <a:rPr lang="en-IN" dirty="0"/>
              <a:t> { }</a:t>
            </a:r>
          </a:p>
          <a:p>
            <a:endParaRPr lang="en-IN" dirty="0"/>
          </a:p>
        </p:txBody>
      </p:sp>
    </p:spTree>
    <p:extLst>
      <p:ext uri="{BB962C8B-B14F-4D97-AF65-F5344CB8AC3E}">
        <p14:creationId xmlns:p14="http://schemas.microsoft.com/office/powerpoint/2010/main" val="2468217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070A1-3B30-C1B0-C643-18A99D18CB3F}"/>
              </a:ext>
            </a:extLst>
          </p:cNvPr>
          <p:cNvSpPr>
            <a:spLocks noGrp="1"/>
          </p:cNvSpPr>
          <p:nvPr>
            <p:ph type="title"/>
          </p:nvPr>
        </p:nvSpPr>
        <p:spPr/>
        <p:txBody>
          <a:bodyPr/>
          <a:lstStyle/>
          <a:p>
            <a:r>
              <a:rPr lang="en-IN" dirty="0"/>
              <a:t>Angular Forms</a:t>
            </a:r>
          </a:p>
        </p:txBody>
      </p:sp>
      <p:sp>
        <p:nvSpPr>
          <p:cNvPr id="3" name="Content Placeholder 2">
            <a:extLst>
              <a:ext uri="{FF2B5EF4-FFF2-40B4-BE49-F238E27FC236}">
                <a16:creationId xmlns:a16="http://schemas.microsoft.com/office/drawing/2014/main" id="{EEF46297-3E3C-8FEC-D373-70DC95D834D4}"/>
              </a:ext>
            </a:extLst>
          </p:cNvPr>
          <p:cNvSpPr>
            <a:spLocks noGrp="1"/>
          </p:cNvSpPr>
          <p:nvPr>
            <p:ph idx="1"/>
          </p:nvPr>
        </p:nvSpPr>
        <p:spPr/>
        <p:txBody>
          <a:bodyPr/>
          <a:lstStyle/>
          <a:p>
            <a:r>
              <a:rPr lang="en-US" dirty="0"/>
              <a:t>Forms are an integral part of a web application. </a:t>
            </a:r>
          </a:p>
          <a:p>
            <a:r>
              <a:rPr lang="en-US" dirty="0"/>
              <a:t>Practically every application comes with forms to be filled in by the users. </a:t>
            </a:r>
          </a:p>
          <a:p>
            <a:r>
              <a:rPr lang="en-US" dirty="0"/>
              <a:t>Angular forms are used to log in, update a profile, enter sensitive information, and perform many other data-entry tasks. </a:t>
            </a:r>
            <a:endParaRPr lang="en-IN" dirty="0"/>
          </a:p>
        </p:txBody>
      </p:sp>
    </p:spTree>
    <p:extLst>
      <p:ext uri="{BB962C8B-B14F-4D97-AF65-F5344CB8AC3E}">
        <p14:creationId xmlns:p14="http://schemas.microsoft.com/office/powerpoint/2010/main" val="78701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628F7-AE77-A323-9843-2CA591998902}"/>
              </a:ext>
            </a:extLst>
          </p:cNvPr>
          <p:cNvSpPr>
            <a:spLocks noGrp="1"/>
          </p:cNvSpPr>
          <p:nvPr>
            <p:ph type="title"/>
          </p:nvPr>
        </p:nvSpPr>
        <p:spPr/>
        <p:txBody>
          <a:bodyPr/>
          <a:lstStyle/>
          <a:p>
            <a:r>
              <a:rPr lang="en-IN" dirty="0"/>
              <a:t>Types of Angular Forms</a:t>
            </a:r>
          </a:p>
        </p:txBody>
      </p:sp>
      <p:sp>
        <p:nvSpPr>
          <p:cNvPr id="3" name="Content Placeholder 2">
            <a:extLst>
              <a:ext uri="{FF2B5EF4-FFF2-40B4-BE49-F238E27FC236}">
                <a16:creationId xmlns:a16="http://schemas.microsoft.com/office/drawing/2014/main" id="{99EA123B-481B-5931-5E12-D8B6CDD5549A}"/>
              </a:ext>
            </a:extLst>
          </p:cNvPr>
          <p:cNvSpPr>
            <a:spLocks noGrp="1"/>
          </p:cNvSpPr>
          <p:nvPr>
            <p:ph idx="1"/>
          </p:nvPr>
        </p:nvSpPr>
        <p:spPr/>
        <p:txBody>
          <a:bodyPr/>
          <a:lstStyle/>
          <a:p>
            <a:pPr marL="0" indent="0">
              <a:buNone/>
            </a:pPr>
            <a:r>
              <a:rPr lang="en-US" dirty="0"/>
              <a:t>two types of form building supported by Angular Forms. </a:t>
            </a:r>
          </a:p>
          <a:p>
            <a:endParaRPr lang="en-US" dirty="0"/>
          </a:p>
          <a:p>
            <a:r>
              <a:rPr lang="en-US" dirty="0"/>
              <a:t>Template-Driven Approach </a:t>
            </a:r>
          </a:p>
          <a:p>
            <a:r>
              <a:rPr lang="en-US" dirty="0"/>
              <a:t>Reactive Approach </a:t>
            </a:r>
            <a:endParaRPr lang="en-IN" dirty="0"/>
          </a:p>
        </p:txBody>
      </p:sp>
    </p:spTree>
    <p:extLst>
      <p:ext uri="{BB962C8B-B14F-4D97-AF65-F5344CB8AC3E}">
        <p14:creationId xmlns:p14="http://schemas.microsoft.com/office/powerpoint/2010/main" val="1626226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5BD0F-DA2E-C9BE-E5B8-7AEFA4A23111}"/>
              </a:ext>
            </a:extLst>
          </p:cNvPr>
          <p:cNvSpPr>
            <a:spLocks noGrp="1"/>
          </p:cNvSpPr>
          <p:nvPr>
            <p:ph type="title"/>
          </p:nvPr>
        </p:nvSpPr>
        <p:spPr/>
        <p:txBody>
          <a:bodyPr/>
          <a:lstStyle/>
          <a:p>
            <a:r>
              <a:rPr lang="en-IN" dirty="0"/>
              <a:t>Template-Driven Approach</a:t>
            </a:r>
          </a:p>
        </p:txBody>
      </p:sp>
      <p:sp>
        <p:nvSpPr>
          <p:cNvPr id="3" name="Content Placeholder 2">
            <a:extLst>
              <a:ext uri="{FF2B5EF4-FFF2-40B4-BE49-F238E27FC236}">
                <a16:creationId xmlns:a16="http://schemas.microsoft.com/office/drawing/2014/main" id="{067D2F2C-1A9B-1A00-6067-642BA3CD74F3}"/>
              </a:ext>
            </a:extLst>
          </p:cNvPr>
          <p:cNvSpPr>
            <a:spLocks noGrp="1"/>
          </p:cNvSpPr>
          <p:nvPr>
            <p:ph idx="1"/>
          </p:nvPr>
        </p:nvSpPr>
        <p:spPr>
          <a:xfrm>
            <a:off x="471340" y="1825624"/>
            <a:ext cx="11434714" cy="4810845"/>
          </a:xfrm>
        </p:spPr>
        <p:txBody>
          <a:bodyPr>
            <a:normAutofit/>
          </a:bodyPr>
          <a:lstStyle/>
          <a:p>
            <a:r>
              <a:rPr lang="en-US" dirty="0"/>
              <a:t>In this method, the </a:t>
            </a:r>
            <a:r>
              <a:rPr lang="en-US" b="1" dirty="0">
                <a:solidFill>
                  <a:srgbClr val="FF0000"/>
                </a:solidFill>
              </a:rPr>
              <a:t>conventional form tag </a:t>
            </a:r>
            <a:r>
              <a:rPr lang="en-US" dirty="0"/>
              <a:t>is used to create forms.</a:t>
            </a:r>
          </a:p>
          <a:p>
            <a:r>
              <a:rPr lang="en-US" dirty="0"/>
              <a:t> Angular automatically </a:t>
            </a:r>
            <a:r>
              <a:rPr lang="en-US" b="1" dirty="0">
                <a:solidFill>
                  <a:srgbClr val="FF0000"/>
                </a:solidFill>
              </a:rPr>
              <a:t>interprets and creates a form object </a:t>
            </a:r>
            <a:r>
              <a:rPr lang="en-US" dirty="0"/>
              <a:t>representation for the tag. </a:t>
            </a:r>
          </a:p>
          <a:p>
            <a:r>
              <a:rPr lang="en-US" b="1" dirty="0">
                <a:solidFill>
                  <a:srgbClr val="FF0000"/>
                </a:solidFill>
              </a:rPr>
              <a:t>Controls can be added to the form </a:t>
            </a:r>
            <a:r>
              <a:rPr lang="en-US" dirty="0"/>
              <a:t>using the </a:t>
            </a:r>
            <a:r>
              <a:rPr lang="en-US" b="1" dirty="0" err="1">
                <a:solidFill>
                  <a:srgbClr val="FF0000"/>
                </a:solidFill>
              </a:rPr>
              <a:t>NGModel</a:t>
            </a:r>
            <a:r>
              <a:rPr lang="en-US" dirty="0"/>
              <a:t> tag. </a:t>
            </a:r>
          </a:p>
          <a:p>
            <a:r>
              <a:rPr lang="en-US" b="1" dirty="0">
                <a:solidFill>
                  <a:srgbClr val="FF0000"/>
                </a:solidFill>
              </a:rPr>
              <a:t>Multiple controls </a:t>
            </a:r>
            <a:r>
              <a:rPr lang="en-US" dirty="0"/>
              <a:t>can be grouped using the </a:t>
            </a:r>
            <a:r>
              <a:rPr lang="en-US" b="1" dirty="0" err="1">
                <a:solidFill>
                  <a:srgbClr val="FF0000"/>
                </a:solidFill>
              </a:rPr>
              <a:t>NGControlGroup</a:t>
            </a:r>
            <a:r>
              <a:rPr lang="en-US" b="1" dirty="0">
                <a:solidFill>
                  <a:srgbClr val="FF0000"/>
                </a:solidFill>
              </a:rPr>
              <a:t> </a:t>
            </a:r>
            <a:r>
              <a:rPr lang="en-US" dirty="0"/>
              <a:t>module. </a:t>
            </a:r>
          </a:p>
          <a:p>
            <a:r>
              <a:rPr lang="en-US" dirty="0"/>
              <a:t>A form </a:t>
            </a:r>
            <a:r>
              <a:rPr lang="en-US" b="1" dirty="0">
                <a:solidFill>
                  <a:srgbClr val="FF0000"/>
                </a:solidFill>
              </a:rPr>
              <a:t>value can be generated </a:t>
            </a:r>
            <a:r>
              <a:rPr lang="en-US" dirty="0"/>
              <a:t>using the </a:t>
            </a:r>
            <a:r>
              <a:rPr lang="en-US" b="1" dirty="0">
                <a:solidFill>
                  <a:srgbClr val="FF0000"/>
                </a:solidFill>
              </a:rPr>
              <a:t>“</a:t>
            </a:r>
            <a:r>
              <a:rPr lang="en-US" b="1" dirty="0" err="1">
                <a:solidFill>
                  <a:srgbClr val="FF0000"/>
                </a:solidFill>
              </a:rPr>
              <a:t>form.value</a:t>
            </a:r>
            <a:r>
              <a:rPr lang="en-US" b="1" dirty="0">
                <a:solidFill>
                  <a:srgbClr val="FF0000"/>
                </a:solidFill>
              </a:rPr>
              <a:t>” </a:t>
            </a:r>
            <a:r>
              <a:rPr lang="en-US" dirty="0"/>
              <a:t>object. </a:t>
            </a:r>
          </a:p>
          <a:p>
            <a:r>
              <a:rPr lang="en-US" dirty="0"/>
              <a:t>Form data is </a:t>
            </a:r>
            <a:r>
              <a:rPr lang="en-US" b="1" dirty="0">
                <a:solidFill>
                  <a:srgbClr val="FF0000"/>
                </a:solidFill>
              </a:rPr>
              <a:t>exported as JSON values </a:t>
            </a:r>
            <a:r>
              <a:rPr lang="en-US" dirty="0"/>
              <a:t>when the submit method is called. </a:t>
            </a:r>
          </a:p>
          <a:p>
            <a:r>
              <a:rPr lang="en-US" b="1" dirty="0">
                <a:solidFill>
                  <a:srgbClr val="FF0000"/>
                </a:solidFill>
              </a:rPr>
              <a:t>Basic HTML validations </a:t>
            </a:r>
            <a:r>
              <a:rPr lang="en-US" dirty="0"/>
              <a:t>can be used to validate the form fields. </a:t>
            </a:r>
          </a:p>
          <a:p>
            <a:r>
              <a:rPr lang="en-US" dirty="0"/>
              <a:t>In the case of custom validations, directives can be used. </a:t>
            </a:r>
            <a:endParaRPr lang="en-IN" dirty="0"/>
          </a:p>
        </p:txBody>
      </p:sp>
    </p:spTree>
    <p:extLst>
      <p:ext uri="{BB962C8B-B14F-4D97-AF65-F5344CB8AC3E}">
        <p14:creationId xmlns:p14="http://schemas.microsoft.com/office/powerpoint/2010/main" val="3867630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0182F-F786-E968-9204-34ABF490B49E}"/>
              </a:ext>
            </a:extLst>
          </p:cNvPr>
          <p:cNvSpPr>
            <a:spLocks noGrp="1"/>
          </p:cNvSpPr>
          <p:nvPr>
            <p:ph type="title"/>
          </p:nvPr>
        </p:nvSpPr>
        <p:spPr/>
        <p:txBody>
          <a:bodyPr/>
          <a:lstStyle/>
          <a:p>
            <a:r>
              <a:rPr lang="en-IN" dirty="0"/>
              <a:t>Reactive Form Approach </a:t>
            </a:r>
          </a:p>
        </p:txBody>
      </p:sp>
      <p:sp>
        <p:nvSpPr>
          <p:cNvPr id="3" name="Content Placeholder 2">
            <a:extLst>
              <a:ext uri="{FF2B5EF4-FFF2-40B4-BE49-F238E27FC236}">
                <a16:creationId xmlns:a16="http://schemas.microsoft.com/office/drawing/2014/main" id="{4938E0D3-C885-CAD9-AE44-7C8AC472A730}"/>
              </a:ext>
            </a:extLst>
          </p:cNvPr>
          <p:cNvSpPr>
            <a:spLocks noGrp="1"/>
          </p:cNvSpPr>
          <p:nvPr>
            <p:ph idx="1"/>
          </p:nvPr>
        </p:nvSpPr>
        <p:spPr>
          <a:xfrm>
            <a:off x="386499" y="1825625"/>
            <a:ext cx="11576115" cy="4801418"/>
          </a:xfrm>
        </p:spPr>
        <p:txBody>
          <a:bodyPr>
            <a:normAutofit/>
          </a:bodyPr>
          <a:lstStyle/>
          <a:p>
            <a:r>
              <a:rPr lang="en-US" dirty="0"/>
              <a:t>This approach is the programming paradigm oriented around </a:t>
            </a:r>
            <a:r>
              <a:rPr lang="en-US" b="1" dirty="0">
                <a:solidFill>
                  <a:srgbClr val="FF0000"/>
                </a:solidFill>
              </a:rPr>
              <a:t>data flows and propagation of change. </a:t>
            </a:r>
          </a:p>
          <a:p>
            <a:r>
              <a:rPr lang="en-US" dirty="0"/>
              <a:t>With Reactive forms, the </a:t>
            </a:r>
            <a:r>
              <a:rPr lang="en-US" b="1" dirty="0">
                <a:solidFill>
                  <a:srgbClr val="FF0000"/>
                </a:solidFill>
              </a:rPr>
              <a:t>component directly manages the data flows </a:t>
            </a:r>
            <a:r>
              <a:rPr lang="en-US" dirty="0"/>
              <a:t>between the </a:t>
            </a:r>
            <a:r>
              <a:rPr lang="en-US" b="1" dirty="0">
                <a:solidFill>
                  <a:srgbClr val="FF0000"/>
                </a:solidFill>
              </a:rPr>
              <a:t>form controls and the data models</a:t>
            </a:r>
            <a:r>
              <a:rPr lang="en-US" dirty="0"/>
              <a:t>. </a:t>
            </a:r>
          </a:p>
          <a:p>
            <a:r>
              <a:rPr lang="en-US" dirty="0"/>
              <a:t>Reactive forms are code-driven, unlike the template-driven approach. </a:t>
            </a:r>
          </a:p>
          <a:p>
            <a:r>
              <a:rPr lang="en-US" dirty="0"/>
              <a:t>Reactive forms break from the traditional declarative approach. </a:t>
            </a:r>
          </a:p>
          <a:p>
            <a:r>
              <a:rPr lang="en-US" dirty="0"/>
              <a:t>Reactive forms eliminate the anti-pattern of </a:t>
            </a:r>
            <a:r>
              <a:rPr lang="en-US" b="1" dirty="0">
                <a:solidFill>
                  <a:srgbClr val="FF0000"/>
                </a:solidFill>
              </a:rPr>
              <a:t>updating the data model via two-way data binding.</a:t>
            </a:r>
          </a:p>
          <a:p>
            <a:r>
              <a:rPr lang="en-US" dirty="0"/>
              <a:t>Typically, Reactive form control </a:t>
            </a:r>
            <a:r>
              <a:rPr lang="en-US" b="1" dirty="0">
                <a:solidFill>
                  <a:srgbClr val="FF0000"/>
                </a:solidFill>
              </a:rPr>
              <a:t>creation is synchronous </a:t>
            </a:r>
            <a:r>
              <a:rPr lang="en-US" dirty="0"/>
              <a:t>and can be unit tested with synchronous programming techniques. </a:t>
            </a:r>
            <a:endParaRPr lang="en-IN" dirty="0"/>
          </a:p>
        </p:txBody>
      </p:sp>
    </p:spTree>
    <p:extLst>
      <p:ext uri="{BB962C8B-B14F-4D97-AF65-F5344CB8AC3E}">
        <p14:creationId xmlns:p14="http://schemas.microsoft.com/office/powerpoint/2010/main" val="1376487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ECD3219-B3F1-E76C-F891-A9F59E9E245D}"/>
              </a:ext>
            </a:extLst>
          </p:cNvPr>
          <p:cNvPicPr>
            <a:picLocks noChangeAspect="1"/>
          </p:cNvPicPr>
          <p:nvPr/>
        </p:nvPicPr>
        <p:blipFill>
          <a:blip r:embed="rId2"/>
          <a:stretch>
            <a:fillRect/>
          </a:stretch>
        </p:blipFill>
        <p:spPr>
          <a:xfrm>
            <a:off x="518474" y="471339"/>
            <a:ext cx="11227323" cy="6202837"/>
          </a:xfrm>
          <a:prstGeom prst="rect">
            <a:avLst/>
          </a:prstGeom>
        </p:spPr>
      </p:pic>
      <p:sp>
        <p:nvSpPr>
          <p:cNvPr id="6" name="TextBox 5">
            <a:extLst>
              <a:ext uri="{FF2B5EF4-FFF2-40B4-BE49-F238E27FC236}">
                <a16:creationId xmlns:a16="http://schemas.microsoft.com/office/drawing/2014/main" id="{AA84890D-72C9-3C1E-1D2C-69DD06F49279}"/>
              </a:ext>
            </a:extLst>
          </p:cNvPr>
          <p:cNvSpPr txBox="1"/>
          <p:nvPr/>
        </p:nvSpPr>
        <p:spPr>
          <a:xfrm>
            <a:off x="5915320" y="4264065"/>
            <a:ext cx="6094428" cy="2308324"/>
          </a:xfrm>
          <a:prstGeom prst="rect">
            <a:avLst/>
          </a:prstGeom>
          <a:noFill/>
        </p:spPr>
        <p:txBody>
          <a:bodyPr wrap="square">
            <a:spAutoFit/>
          </a:bodyPr>
          <a:lstStyle/>
          <a:p>
            <a:r>
              <a:rPr lang="en-US" sz="2400" b="1" dirty="0">
                <a:solidFill>
                  <a:srgbClr val="7030A0"/>
                </a:solidFill>
              </a:rPr>
              <a:t>Form Control is a class </a:t>
            </a:r>
            <a:r>
              <a:rPr lang="en-US" sz="2400" b="1" dirty="0">
                <a:solidFill>
                  <a:srgbClr val="FF0000"/>
                </a:solidFill>
              </a:rPr>
              <a:t>that enables validation. For each input field, an instance of this class is created. These instances help check the values of the field and see if they are touched, untouched, dirty, pristine, valid, invalid, and so on.</a:t>
            </a:r>
            <a:endParaRPr lang="en-IN" sz="2400" b="1" dirty="0">
              <a:solidFill>
                <a:srgbClr val="FF0000"/>
              </a:solidFill>
            </a:endParaRPr>
          </a:p>
        </p:txBody>
      </p:sp>
      <p:sp>
        <p:nvSpPr>
          <p:cNvPr id="8" name="TextBox 7">
            <a:extLst>
              <a:ext uri="{FF2B5EF4-FFF2-40B4-BE49-F238E27FC236}">
                <a16:creationId xmlns:a16="http://schemas.microsoft.com/office/drawing/2014/main" id="{45B65F19-5880-74CF-9E46-580679B93941}"/>
              </a:ext>
            </a:extLst>
          </p:cNvPr>
          <p:cNvSpPr txBox="1"/>
          <p:nvPr/>
        </p:nvSpPr>
        <p:spPr>
          <a:xfrm>
            <a:off x="7389436" y="537327"/>
            <a:ext cx="3146196" cy="707886"/>
          </a:xfrm>
          <a:prstGeom prst="rect">
            <a:avLst/>
          </a:prstGeom>
          <a:noFill/>
        </p:spPr>
        <p:txBody>
          <a:bodyPr wrap="square">
            <a:spAutoFit/>
          </a:bodyPr>
          <a:lstStyle/>
          <a:p>
            <a:r>
              <a:rPr lang="en-IN" sz="4000" b="1" dirty="0">
                <a:solidFill>
                  <a:srgbClr val="7030A0"/>
                </a:solidFill>
              </a:rPr>
              <a:t>Form Control</a:t>
            </a:r>
          </a:p>
        </p:txBody>
      </p:sp>
    </p:spTree>
    <p:extLst>
      <p:ext uri="{BB962C8B-B14F-4D97-AF65-F5344CB8AC3E}">
        <p14:creationId xmlns:p14="http://schemas.microsoft.com/office/powerpoint/2010/main" val="852049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0D9A69F-03DE-B73E-87C2-5439A0FAB8CD}"/>
              </a:ext>
            </a:extLst>
          </p:cNvPr>
          <p:cNvPicPr>
            <a:picLocks noChangeAspect="1"/>
          </p:cNvPicPr>
          <p:nvPr/>
        </p:nvPicPr>
        <p:blipFill>
          <a:blip r:embed="rId2"/>
          <a:stretch>
            <a:fillRect/>
          </a:stretch>
        </p:blipFill>
        <p:spPr>
          <a:xfrm>
            <a:off x="538801" y="501486"/>
            <a:ext cx="8248650" cy="4667250"/>
          </a:xfrm>
          <a:prstGeom prst="rect">
            <a:avLst/>
          </a:prstGeom>
        </p:spPr>
      </p:pic>
      <p:sp>
        <p:nvSpPr>
          <p:cNvPr id="4" name="TextBox 3">
            <a:extLst>
              <a:ext uri="{FF2B5EF4-FFF2-40B4-BE49-F238E27FC236}">
                <a16:creationId xmlns:a16="http://schemas.microsoft.com/office/drawing/2014/main" id="{BCB7DEDF-32DC-FD08-54E2-384732146D80}"/>
              </a:ext>
            </a:extLst>
          </p:cNvPr>
          <p:cNvSpPr txBox="1"/>
          <p:nvPr/>
        </p:nvSpPr>
        <p:spPr>
          <a:xfrm>
            <a:off x="6290036" y="673173"/>
            <a:ext cx="4805312" cy="646331"/>
          </a:xfrm>
          <a:prstGeom prst="rect">
            <a:avLst/>
          </a:prstGeom>
          <a:noFill/>
        </p:spPr>
        <p:txBody>
          <a:bodyPr wrap="square">
            <a:spAutoFit/>
          </a:bodyPr>
          <a:lstStyle/>
          <a:p>
            <a:r>
              <a:rPr lang="en-IN" sz="3600" b="1" dirty="0">
                <a:solidFill>
                  <a:srgbClr val="7030A0"/>
                </a:solidFill>
              </a:rPr>
              <a:t>Form Group</a:t>
            </a:r>
          </a:p>
        </p:txBody>
      </p:sp>
      <p:sp>
        <p:nvSpPr>
          <p:cNvPr id="6" name="TextBox 5">
            <a:extLst>
              <a:ext uri="{FF2B5EF4-FFF2-40B4-BE49-F238E27FC236}">
                <a16:creationId xmlns:a16="http://schemas.microsoft.com/office/drawing/2014/main" id="{7D7B768B-27FC-FED6-FA76-905133C3397F}"/>
              </a:ext>
            </a:extLst>
          </p:cNvPr>
          <p:cNvSpPr txBox="1"/>
          <p:nvPr/>
        </p:nvSpPr>
        <p:spPr>
          <a:xfrm>
            <a:off x="4150936" y="4540632"/>
            <a:ext cx="8041064" cy="1815882"/>
          </a:xfrm>
          <a:prstGeom prst="rect">
            <a:avLst/>
          </a:prstGeom>
          <a:noFill/>
        </p:spPr>
        <p:txBody>
          <a:bodyPr wrap="square">
            <a:spAutoFit/>
          </a:bodyPr>
          <a:lstStyle/>
          <a:p>
            <a:r>
              <a:rPr lang="en-US" sz="2800" b="1" dirty="0" err="1">
                <a:solidFill>
                  <a:srgbClr val="FF0000"/>
                </a:solidFill>
              </a:rPr>
              <a:t>FormGroup</a:t>
            </a:r>
            <a:r>
              <a:rPr lang="en-US" sz="2800" b="1" dirty="0">
                <a:solidFill>
                  <a:srgbClr val="FF0000"/>
                </a:solidFill>
              </a:rPr>
              <a:t> class represents a group of controls</a:t>
            </a:r>
            <a:r>
              <a:rPr lang="en-US" sz="2800" dirty="0"/>
              <a:t>. A form can have multiple control groups. The Form Group class </a:t>
            </a:r>
            <a:r>
              <a:rPr lang="en-US" sz="2800" b="1" dirty="0">
                <a:solidFill>
                  <a:srgbClr val="FF0000"/>
                </a:solidFill>
              </a:rPr>
              <a:t>returns true if all the controls are valid </a:t>
            </a:r>
            <a:r>
              <a:rPr lang="en-US" sz="2800" dirty="0"/>
              <a:t>and also provides validation errors, if any.</a:t>
            </a:r>
            <a:endParaRPr lang="en-IN" sz="2800" dirty="0"/>
          </a:p>
        </p:txBody>
      </p:sp>
    </p:spTree>
    <p:extLst>
      <p:ext uri="{BB962C8B-B14F-4D97-AF65-F5344CB8AC3E}">
        <p14:creationId xmlns:p14="http://schemas.microsoft.com/office/powerpoint/2010/main" val="3796406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5C9CC-B040-AB44-7F7D-38EACBA8BE41}"/>
              </a:ext>
            </a:extLst>
          </p:cNvPr>
          <p:cNvSpPr>
            <a:spLocks noGrp="1"/>
          </p:cNvSpPr>
          <p:nvPr>
            <p:ph type="title"/>
          </p:nvPr>
        </p:nvSpPr>
        <p:spPr/>
        <p:txBody>
          <a:bodyPr/>
          <a:lstStyle/>
          <a:p>
            <a:r>
              <a:rPr lang="en-US" dirty="0"/>
              <a:t>Step 1: Make one Angular Project.</a:t>
            </a:r>
            <a:endParaRPr lang="en-IN" dirty="0"/>
          </a:p>
        </p:txBody>
      </p:sp>
      <p:sp>
        <p:nvSpPr>
          <p:cNvPr id="3" name="Content Placeholder 2">
            <a:extLst>
              <a:ext uri="{FF2B5EF4-FFF2-40B4-BE49-F238E27FC236}">
                <a16:creationId xmlns:a16="http://schemas.microsoft.com/office/drawing/2014/main" id="{4D237C96-1ED5-7419-D439-4B70D0F075B5}"/>
              </a:ext>
            </a:extLst>
          </p:cNvPr>
          <p:cNvSpPr>
            <a:spLocks noGrp="1"/>
          </p:cNvSpPr>
          <p:nvPr>
            <p:ph idx="1"/>
          </p:nvPr>
        </p:nvSpPr>
        <p:spPr/>
        <p:txBody>
          <a:bodyPr/>
          <a:lstStyle/>
          <a:p>
            <a:r>
              <a:rPr lang="en-IN" dirty="0"/>
              <a:t>ng new </a:t>
            </a:r>
            <a:r>
              <a:rPr lang="en-IN" dirty="0" err="1"/>
              <a:t>ngValidation</a:t>
            </a:r>
            <a:endParaRPr lang="en-IN" dirty="0"/>
          </a:p>
        </p:txBody>
      </p:sp>
    </p:spTree>
    <p:extLst>
      <p:ext uri="{BB962C8B-B14F-4D97-AF65-F5344CB8AC3E}">
        <p14:creationId xmlns:p14="http://schemas.microsoft.com/office/powerpoint/2010/main" val="1389201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E553F-ED19-2371-B3FB-4F29738054B2}"/>
              </a:ext>
            </a:extLst>
          </p:cNvPr>
          <p:cNvSpPr>
            <a:spLocks noGrp="1"/>
          </p:cNvSpPr>
          <p:nvPr>
            <p:ph type="title"/>
          </p:nvPr>
        </p:nvSpPr>
        <p:spPr>
          <a:xfrm>
            <a:off x="6096000" y="5578149"/>
            <a:ext cx="5807697" cy="935774"/>
          </a:xfrm>
        </p:spPr>
        <p:txBody>
          <a:bodyPr>
            <a:normAutofit fontScale="90000"/>
          </a:bodyPr>
          <a:lstStyle/>
          <a:p>
            <a:r>
              <a:rPr lang="en-US" dirty="0"/>
              <a:t>Step 2: Make one form inside app.component.html</a:t>
            </a:r>
            <a:endParaRPr lang="en-IN" dirty="0"/>
          </a:p>
        </p:txBody>
      </p:sp>
      <p:sp>
        <p:nvSpPr>
          <p:cNvPr id="3" name="Content Placeholder 2">
            <a:extLst>
              <a:ext uri="{FF2B5EF4-FFF2-40B4-BE49-F238E27FC236}">
                <a16:creationId xmlns:a16="http://schemas.microsoft.com/office/drawing/2014/main" id="{B951E879-6242-4E9F-E3E5-4478A52209CB}"/>
              </a:ext>
            </a:extLst>
          </p:cNvPr>
          <p:cNvSpPr>
            <a:spLocks noGrp="1"/>
          </p:cNvSpPr>
          <p:nvPr>
            <p:ph idx="1"/>
          </p:nvPr>
        </p:nvSpPr>
        <p:spPr>
          <a:xfrm>
            <a:off x="159470" y="94269"/>
            <a:ext cx="10515600" cy="6664750"/>
          </a:xfrm>
        </p:spPr>
        <p:txBody>
          <a:bodyPr>
            <a:noAutofit/>
          </a:bodyPr>
          <a:lstStyle/>
          <a:p>
            <a:pPr marL="0" indent="0">
              <a:buNone/>
            </a:pPr>
            <a:r>
              <a:rPr lang="en-IN" sz="1200" dirty="0"/>
              <a:t>&lt;div class="container"&gt;</a:t>
            </a:r>
          </a:p>
          <a:p>
            <a:pPr marL="0" indent="0">
              <a:buNone/>
            </a:pPr>
            <a:r>
              <a:rPr lang="en-IN" sz="1200" dirty="0"/>
              <a:t>  &lt;h1&gt;     Welcome to {{title}}!!   &lt;/h1&gt;</a:t>
            </a:r>
          </a:p>
          <a:p>
            <a:pPr marL="0" indent="0">
              <a:buNone/>
            </a:pPr>
            <a:r>
              <a:rPr lang="en-IN" sz="1200" dirty="0"/>
              <a:t>  &lt;form [</a:t>
            </a:r>
            <a:r>
              <a:rPr lang="en-IN" sz="1200" dirty="0" err="1"/>
              <a:t>formGroup</a:t>
            </a:r>
            <a:r>
              <a:rPr lang="en-IN" sz="1200" dirty="0"/>
              <a:t>]="</a:t>
            </a:r>
            <a:r>
              <a:rPr lang="en-IN" sz="1200" dirty="0" err="1"/>
              <a:t>angForm</a:t>
            </a:r>
            <a:r>
              <a:rPr lang="en-IN" sz="1200" dirty="0"/>
              <a:t>" </a:t>
            </a:r>
            <a:r>
              <a:rPr lang="en-IN" sz="1200" dirty="0" err="1"/>
              <a:t>novalidate</a:t>
            </a:r>
            <a:r>
              <a:rPr lang="en-IN" sz="1200" dirty="0"/>
              <a:t>&gt;</a:t>
            </a:r>
          </a:p>
          <a:p>
            <a:pPr marL="0" indent="0">
              <a:buNone/>
            </a:pPr>
            <a:r>
              <a:rPr lang="en-IN" sz="1200" dirty="0"/>
              <a:t>        &lt;div class="form-group"&gt;</a:t>
            </a:r>
          </a:p>
          <a:p>
            <a:pPr marL="0" indent="0">
              <a:buNone/>
            </a:pPr>
            <a:r>
              <a:rPr lang="en-IN" sz="1200" dirty="0"/>
              <a:t>            &lt;label&gt;Name:&lt;/label&gt;</a:t>
            </a:r>
          </a:p>
          <a:p>
            <a:pPr marL="0" indent="0">
              <a:buNone/>
            </a:pPr>
            <a:r>
              <a:rPr lang="en-IN" sz="1200" dirty="0"/>
              <a:t>            &lt;input class="form-control" </a:t>
            </a:r>
            <a:r>
              <a:rPr lang="en-IN" sz="1200" dirty="0" err="1"/>
              <a:t>formControlName</a:t>
            </a:r>
            <a:r>
              <a:rPr lang="en-IN" sz="1200" dirty="0"/>
              <a:t>="name" type="text"&gt;</a:t>
            </a:r>
          </a:p>
          <a:p>
            <a:pPr marL="0" indent="0">
              <a:buNone/>
            </a:pPr>
            <a:r>
              <a:rPr lang="en-IN" sz="1200" dirty="0"/>
              <a:t>        &lt;/div&gt;</a:t>
            </a:r>
          </a:p>
          <a:p>
            <a:pPr marL="0" indent="0">
              <a:buNone/>
            </a:pPr>
            <a:r>
              <a:rPr lang="en-IN" sz="1200" dirty="0"/>
              <a:t>        &lt;div *</a:t>
            </a:r>
            <a:r>
              <a:rPr lang="en-IN" sz="1200" dirty="0" err="1"/>
              <a:t>ngIf</a:t>
            </a:r>
            <a:r>
              <a:rPr lang="en-IN" sz="1200" dirty="0"/>
              <a:t>="</a:t>
            </a:r>
            <a:r>
              <a:rPr lang="en-IN" sz="1200" dirty="0" err="1"/>
              <a:t>angForm.controls</a:t>
            </a:r>
            <a:r>
              <a:rPr lang="en-IN" sz="1200" dirty="0"/>
              <a:t>['name'].invalid &amp;&amp; (</a:t>
            </a:r>
            <a:r>
              <a:rPr lang="en-IN" sz="1200" dirty="0" err="1"/>
              <a:t>angForm.controls</a:t>
            </a:r>
            <a:r>
              <a:rPr lang="en-IN" sz="1200" dirty="0"/>
              <a:t>['name'].dirty || </a:t>
            </a:r>
            <a:r>
              <a:rPr lang="en-IN" sz="1200" dirty="0" err="1"/>
              <a:t>angForm.controls</a:t>
            </a:r>
            <a:r>
              <a:rPr lang="en-IN" sz="1200" dirty="0"/>
              <a:t>['name'].touched)" class="alert alert-danger"&gt;</a:t>
            </a:r>
          </a:p>
          <a:p>
            <a:pPr marL="0" indent="0">
              <a:buNone/>
            </a:pPr>
            <a:r>
              <a:rPr lang="en-IN" sz="1200" dirty="0"/>
              <a:t>            &lt;div *</a:t>
            </a:r>
            <a:r>
              <a:rPr lang="en-IN" sz="1200" dirty="0" err="1"/>
              <a:t>ngIf</a:t>
            </a:r>
            <a:r>
              <a:rPr lang="en-IN" sz="1200" dirty="0"/>
              <a:t>="</a:t>
            </a:r>
            <a:r>
              <a:rPr lang="en-IN" sz="1200" dirty="0" err="1"/>
              <a:t>angForm.controls</a:t>
            </a:r>
            <a:r>
              <a:rPr lang="en-IN" sz="1200" dirty="0"/>
              <a:t>['name'].errors?.['required’]”&gt;               Name is required.              &lt;/div&gt;</a:t>
            </a:r>
          </a:p>
          <a:p>
            <a:pPr marL="0" indent="0">
              <a:buNone/>
            </a:pPr>
            <a:r>
              <a:rPr lang="en-IN" sz="1200" dirty="0"/>
              <a:t>        &lt;/div&gt;</a:t>
            </a:r>
          </a:p>
          <a:p>
            <a:pPr marL="0" indent="0">
              <a:buNone/>
            </a:pPr>
            <a:r>
              <a:rPr lang="en-IN" sz="1200" dirty="0"/>
              <a:t>         &lt;div class="form-group"&gt;</a:t>
            </a:r>
          </a:p>
          <a:p>
            <a:pPr marL="0" indent="0">
              <a:buNone/>
            </a:pPr>
            <a:r>
              <a:rPr lang="en-IN" sz="1200" dirty="0"/>
              <a:t>            &lt;label&gt;Address:&lt;/label&gt;</a:t>
            </a:r>
          </a:p>
          <a:p>
            <a:pPr marL="0" indent="0">
              <a:buNone/>
            </a:pPr>
            <a:r>
              <a:rPr lang="en-IN" sz="1200" dirty="0"/>
              <a:t>            &lt;input class="form-control" </a:t>
            </a:r>
            <a:r>
              <a:rPr lang="en-IN" sz="1200" dirty="0" err="1"/>
              <a:t>formControlName</a:t>
            </a:r>
            <a:r>
              <a:rPr lang="en-IN" sz="1200" dirty="0"/>
              <a:t>="address" type="text"&gt;</a:t>
            </a:r>
          </a:p>
          <a:p>
            <a:pPr marL="0" indent="0">
              <a:buNone/>
            </a:pPr>
            <a:r>
              <a:rPr lang="en-IN" sz="1200" dirty="0"/>
              <a:t>        &lt;/div&gt;</a:t>
            </a:r>
          </a:p>
          <a:p>
            <a:pPr marL="0" indent="0">
              <a:buNone/>
            </a:pPr>
            <a:r>
              <a:rPr lang="en-IN" sz="1200" dirty="0"/>
              <a:t>        &lt;div *</a:t>
            </a:r>
            <a:r>
              <a:rPr lang="en-IN" sz="1200" dirty="0" err="1"/>
              <a:t>ngIf</a:t>
            </a:r>
            <a:r>
              <a:rPr lang="en-IN" sz="1200" dirty="0"/>
              <a:t>="</a:t>
            </a:r>
            <a:r>
              <a:rPr lang="en-IN" sz="1200" dirty="0" err="1"/>
              <a:t>angForm.controls</a:t>
            </a:r>
            <a:r>
              <a:rPr lang="en-IN" sz="1200" dirty="0"/>
              <a:t>['address'].invalid &amp;&amp; (</a:t>
            </a:r>
            <a:r>
              <a:rPr lang="en-IN" sz="1200" dirty="0" err="1"/>
              <a:t>angForm.controls</a:t>
            </a:r>
            <a:r>
              <a:rPr lang="en-IN" sz="1200" dirty="0"/>
              <a:t>['address'].dirty || </a:t>
            </a:r>
            <a:r>
              <a:rPr lang="en-IN" sz="1200" dirty="0" err="1"/>
              <a:t>angForm.controls</a:t>
            </a:r>
            <a:r>
              <a:rPr lang="en-IN" sz="1200" dirty="0"/>
              <a:t>['address'].touched)" class="alert alert-danger"&gt;</a:t>
            </a:r>
          </a:p>
          <a:p>
            <a:pPr marL="0" indent="0">
              <a:buNone/>
            </a:pPr>
            <a:r>
              <a:rPr lang="en-IN" sz="1200" dirty="0"/>
              <a:t>            &lt;div *</a:t>
            </a:r>
            <a:r>
              <a:rPr lang="en-IN" sz="1200" dirty="0" err="1"/>
              <a:t>ngIf</a:t>
            </a:r>
            <a:r>
              <a:rPr lang="en-IN" sz="1200" dirty="0"/>
              <a:t>="</a:t>
            </a:r>
            <a:r>
              <a:rPr lang="en-IN" sz="1200" dirty="0" err="1"/>
              <a:t>angForm.controls</a:t>
            </a:r>
            <a:r>
              <a:rPr lang="en-IN" sz="1200" dirty="0"/>
              <a:t>['address'].errors?.['required’]”&gt;               email is required.             &lt;/div&gt;</a:t>
            </a:r>
          </a:p>
          <a:p>
            <a:pPr marL="0" indent="0">
              <a:buNone/>
            </a:pPr>
            <a:r>
              <a:rPr lang="en-IN" sz="1200" dirty="0"/>
              <a:t>        &lt;/div&gt;</a:t>
            </a:r>
          </a:p>
          <a:p>
            <a:pPr marL="0" indent="0">
              <a:buNone/>
            </a:pPr>
            <a:r>
              <a:rPr lang="en-IN" sz="1200" dirty="0"/>
              <a:t>        &lt;button type="submit"</a:t>
            </a:r>
          </a:p>
          <a:p>
            <a:pPr marL="0" indent="0">
              <a:buNone/>
            </a:pPr>
            <a:r>
              <a:rPr lang="en-IN" sz="1200" dirty="0"/>
              <a:t>            [disabled]="</a:t>
            </a:r>
            <a:r>
              <a:rPr lang="en-IN" sz="1200" dirty="0" err="1"/>
              <a:t>angForm.pristine</a:t>
            </a:r>
            <a:r>
              <a:rPr lang="en-IN" sz="1200" dirty="0"/>
              <a:t> || </a:t>
            </a:r>
            <a:r>
              <a:rPr lang="en-IN" sz="1200" dirty="0" err="1"/>
              <a:t>angForm.invalid</a:t>
            </a:r>
            <a:r>
              <a:rPr lang="en-IN" sz="1200" dirty="0"/>
              <a:t>" class="</a:t>
            </a:r>
            <a:r>
              <a:rPr lang="en-IN" sz="1200" dirty="0" err="1"/>
              <a:t>btn</a:t>
            </a:r>
            <a:r>
              <a:rPr lang="en-IN" sz="1200" dirty="0"/>
              <a:t> </a:t>
            </a:r>
            <a:r>
              <a:rPr lang="en-IN" sz="1200" dirty="0" err="1"/>
              <a:t>btn</a:t>
            </a:r>
            <a:r>
              <a:rPr lang="en-IN" sz="1200" dirty="0"/>
              <a:t>-success"&gt;        Save     &lt;/button&gt;</a:t>
            </a:r>
          </a:p>
          <a:p>
            <a:pPr marL="0" indent="0">
              <a:buNone/>
            </a:pPr>
            <a:r>
              <a:rPr lang="en-IN" sz="1200" dirty="0"/>
              <a:t>  &lt;/form&gt;</a:t>
            </a:r>
          </a:p>
          <a:p>
            <a:pPr marL="0" indent="0">
              <a:buNone/>
            </a:pPr>
            <a:r>
              <a:rPr lang="en-IN" sz="1200" dirty="0"/>
              <a:t>  &lt;</a:t>
            </a:r>
            <a:r>
              <a:rPr lang="en-IN" sz="1200" dirty="0" err="1"/>
              <a:t>br</a:t>
            </a:r>
            <a:r>
              <a:rPr lang="en-IN" sz="1200" dirty="0"/>
              <a:t> /&gt;</a:t>
            </a:r>
          </a:p>
          <a:p>
            <a:pPr marL="0" indent="0">
              <a:buNone/>
            </a:pPr>
            <a:r>
              <a:rPr lang="en-IN" sz="1200" dirty="0"/>
              <a:t>  &lt;p&gt;Form value: {{ </a:t>
            </a:r>
            <a:r>
              <a:rPr lang="en-IN" sz="1200" dirty="0" err="1"/>
              <a:t>angForm.value</a:t>
            </a:r>
            <a:r>
              <a:rPr lang="en-IN" sz="1200" dirty="0"/>
              <a:t> | </a:t>
            </a:r>
            <a:r>
              <a:rPr lang="en-IN" sz="1200" dirty="0" err="1"/>
              <a:t>json</a:t>
            </a:r>
            <a:r>
              <a:rPr lang="en-IN" sz="1200" dirty="0"/>
              <a:t> }}&lt;/p&gt;</a:t>
            </a:r>
          </a:p>
          <a:p>
            <a:pPr marL="0" indent="0">
              <a:buNone/>
            </a:pPr>
            <a:r>
              <a:rPr lang="en-IN" sz="1200" dirty="0"/>
              <a:t>  &lt;p&gt;Form status: {{ </a:t>
            </a:r>
            <a:r>
              <a:rPr lang="en-IN" sz="1200" dirty="0" err="1"/>
              <a:t>angForm.status</a:t>
            </a:r>
            <a:r>
              <a:rPr lang="en-IN" sz="1200" dirty="0"/>
              <a:t> | </a:t>
            </a:r>
            <a:r>
              <a:rPr lang="en-IN" sz="1200" dirty="0" err="1"/>
              <a:t>json</a:t>
            </a:r>
            <a:r>
              <a:rPr lang="en-IN" sz="1200" dirty="0"/>
              <a:t> }}&lt;/p&gt; &lt;/div&gt;</a:t>
            </a:r>
          </a:p>
          <a:p>
            <a:pPr marL="0" indent="0">
              <a:buNone/>
            </a:pPr>
            <a:endParaRPr lang="en-IN" sz="1200" dirty="0"/>
          </a:p>
        </p:txBody>
      </p:sp>
    </p:spTree>
    <p:extLst>
      <p:ext uri="{BB962C8B-B14F-4D97-AF65-F5344CB8AC3E}">
        <p14:creationId xmlns:p14="http://schemas.microsoft.com/office/powerpoint/2010/main" val="42544225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900</Words>
  <Application>Microsoft Office PowerPoint</Application>
  <PresentationFormat>Widescreen</PresentationFormat>
  <Paragraphs>98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Angular Form Validation</vt:lpstr>
      <vt:lpstr>Angular Forms</vt:lpstr>
      <vt:lpstr>Types of Angular Forms</vt:lpstr>
      <vt:lpstr>Template-Driven Approach</vt:lpstr>
      <vt:lpstr>Reactive Form Approach </vt:lpstr>
      <vt:lpstr>PowerPoint Presentation</vt:lpstr>
      <vt:lpstr>PowerPoint Presentation</vt:lpstr>
      <vt:lpstr>Step 1: Make one Angular Project.</vt:lpstr>
      <vt:lpstr>Step 2: Make one form inside app.component.html</vt:lpstr>
      <vt:lpstr>App.component.ts</vt:lpstr>
      <vt:lpstr>App.module.ts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Form Validation</dc:title>
  <dc:creator>hai</dc:creator>
  <cp:lastModifiedBy>hai</cp:lastModifiedBy>
  <cp:revision>5</cp:revision>
  <dcterms:created xsi:type="dcterms:W3CDTF">2023-05-12T17:09:59Z</dcterms:created>
  <dcterms:modified xsi:type="dcterms:W3CDTF">2023-05-22T04:34:58Z</dcterms:modified>
</cp:coreProperties>
</file>