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315" r:id="rId3"/>
    <p:sldId id="282" r:id="rId4"/>
    <p:sldId id="299" r:id="rId5"/>
    <p:sldId id="323" r:id="rId6"/>
    <p:sldId id="275" r:id="rId7"/>
    <p:sldId id="276" r:id="rId8"/>
    <p:sldId id="277" r:id="rId9"/>
    <p:sldId id="324" r:id="rId10"/>
    <p:sldId id="278" r:id="rId11"/>
    <p:sldId id="279" r:id="rId12"/>
    <p:sldId id="280" r:id="rId13"/>
    <p:sldId id="333" r:id="rId14"/>
    <p:sldId id="334" r:id="rId15"/>
    <p:sldId id="335" r:id="rId16"/>
    <p:sldId id="336" r:id="rId17"/>
    <p:sldId id="256" r:id="rId18"/>
    <p:sldId id="283" r:id="rId19"/>
    <p:sldId id="284" r:id="rId20"/>
    <p:sldId id="331" r:id="rId21"/>
    <p:sldId id="308"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321" r:id="rId36"/>
    <p:sldId id="322" r:id="rId37"/>
    <p:sldId id="259" r:id="rId38"/>
    <p:sldId id="260" r:id="rId39"/>
    <p:sldId id="261" r:id="rId40"/>
    <p:sldId id="300" r:id="rId41"/>
    <p:sldId id="320" r:id="rId42"/>
    <p:sldId id="257" r:id="rId43"/>
    <p:sldId id="301" r:id="rId44"/>
    <p:sldId id="302" r:id="rId45"/>
    <p:sldId id="303" r:id="rId46"/>
    <p:sldId id="304" r:id="rId47"/>
    <p:sldId id="305" r:id="rId48"/>
    <p:sldId id="262" r:id="rId49"/>
    <p:sldId id="263" r:id="rId50"/>
    <p:sldId id="264" r:id="rId51"/>
    <p:sldId id="265" r:id="rId52"/>
    <p:sldId id="266" r:id="rId53"/>
    <p:sldId id="325" r:id="rId54"/>
    <p:sldId id="267" r:id="rId55"/>
    <p:sldId id="268" r:id="rId56"/>
    <p:sldId id="318" r:id="rId57"/>
    <p:sldId id="269" r:id="rId58"/>
    <p:sldId id="316" r:id="rId59"/>
    <p:sldId id="270" r:id="rId60"/>
    <p:sldId id="317" r:id="rId61"/>
    <p:sldId id="271" r:id="rId62"/>
    <p:sldId id="272" r:id="rId63"/>
    <p:sldId id="274" r:id="rId64"/>
    <p:sldId id="310" r:id="rId65"/>
    <p:sldId id="319" r:id="rId66"/>
    <p:sldId id="311" r:id="rId67"/>
    <p:sldId id="312" r:id="rId68"/>
    <p:sldId id="313" r:id="rId69"/>
    <p:sldId id="309" r:id="rId70"/>
    <p:sldId id="326" r:id="rId71"/>
    <p:sldId id="327" r:id="rId72"/>
    <p:sldId id="329" r:id="rId73"/>
    <p:sldId id="330" r:id="rId74"/>
    <p:sldId id="306" r:id="rId75"/>
    <p:sldId id="307" r:id="rId76"/>
    <p:sldId id="328" r:id="rId77"/>
    <p:sldId id="332" r:id="rId78"/>
    <p:sldId id="314" r:id="rId79"/>
    <p:sldId id="298"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FBE4-BE4B-2BF5-CD33-8F250248A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3A4AA7-F9DA-D0C4-88E7-355D5176E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B0F309-733C-FC03-E4C2-254C1BED162C}"/>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5" name="Footer Placeholder 4">
            <a:extLst>
              <a:ext uri="{FF2B5EF4-FFF2-40B4-BE49-F238E27FC236}">
                <a16:creationId xmlns:a16="http://schemas.microsoft.com/office/drawing/2014/main" id="{FCDBD4F1-DE3B-0146-B3A0-C03418657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D9335-4AC0-6B8C-A949-7623B88FBBE7}"/>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1443094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2DD0-DD08-0A01-0964-8D8951FFBD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972A75-F2AB-CB57-1A5D-8A4647F39A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8D4E8-C464-5A54-1466-6C48C8FBE303}"/>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5" name="Footer Placeholder 4">
            <a:extLst>
              <a:ext uri="{FF2B5EF4-FFF2-40B4-BE49-F238E27FC236}">
                <a16:creationId xmlns:a16="http://schemas.microsoft.com/office/drawing/2014/main" id="{BC0977DF-D84C-8768-1C35-C711A706A7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D3AA9D-08F8-3F24-8B07-F8F23E49A0DC}"/>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164288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E2496D-2CEF-B9BD-FE67-2AA630E197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807536-9876-E046-4A11-AF4F4AE54C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675F6-6FC6-413A-E1D1-B162C7DF1150}"/>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5" name="Footer Placeholder 4">
            <a:extLst>
              <a:ext uri="{FF2B5EF4-FFF2-40B4-BE49-F238E27FC236}">
                <a16:creationId xmlns:a16="http://schemas.microsoft.com/office/drawing/2014/main" id="{14F76E69-DDD4-C384-FDC7-078A3A054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E7D60-57DD-C4D1-2E46-719E7FC4C865}"/>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3039302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6F51-B8D4-E335-2051-E62B53250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01DB67-BA69-285A-21ED-53561585E3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0CD90-3D01-12DB-AE5D-A320374E8C7C}"/>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5" name="Footer Placeholder 4">
            <a:extLst>
              <a:ext uri="{FF2B5EF4-FFF2-40B4-BE49-F238E27FC236}">
                <a16:creationId xmlns:a16="http://schemas.microsoft.com/office/drawing/2014/main" id="{BE6B8C1F-1130-67A4-A15D-7BEDF1AC8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BA32B9-7E23-653C-92B2-692958D8D3AF}"/>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744109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D2DD-9191-4EDC-B69E-0A1A01A7E8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C1E86F-374D-B6BB-5FEE-EEA897D80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7EA40-D26F-344B-1A6D-31899ECC91BE}"/>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5" name="Footer Placeholder 4">
            <a:extLst>
              <a:ext uri="{FF2B5EF4-FFF2-40B4-BE49-F238E27FC236}">
                <a16:creationId xmlns:a16="http://schemas.microsoft.com/office/drawing/2014/main" id="{42D764B4-6D63-32FF-56B8-B56279C710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87D0F-675C-79DA-4653-6C503D308C07}"/>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183529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15BA-2914-F2F9-0BB5-937CE4F0E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42A25C-3629-09D1-56E8-B3E18AFEC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2A9FE4-26D3-214E-6B2C-D5C2213142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ED1A6E-1014-8494-8475-12773D7A9003}"/>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6" name="Footer Placeholder 5">
            <a:extLst>
              <a:ext uri="{FF2B5EF4-FFF2-40B4-BE49-F238E27FC236}">
                <a16:creationId xmlns:a16="http://schemas.microsoft.com/office/drawing/2014/main" id="{D6446969-20FC-CBF1-5BC2-BFADDE006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87959B-3854-3F44-70FF-29344BC0FD82}"/>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141361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AF46-F91E-2806-2D9B-9EE072057E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C1A781-5A65-7D2D-CBB4-C9F052C26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EABF0-2273-5A57-2ABC-010CC7D30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755A41-E871-688D-CB6B-5D5094A33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41503-705F-7465-1596-3C83E435E5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8A811A-2D31-EF76-1B01-C1644DB7AD24}"/>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8" name="Footer Placeholder 7">
            <a:extLst>
              <a:ext uri="{FF2B5EF4-FFF2-40B4-BE49-F238E27FC236}">
                <a16:creationId xmlns:a16="http://schemas.microsoft.com/office/drawing/2014/main" id="{BFE9B5C8-E0F2-D86B-A015-5F19F3CDD5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69C5D3-AD5E-5435-7F92-518A353E0688}"/>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37627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6B26-7EFA-EDB9-855C-A1C458CC16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159B3F-289D-40A0-29A2-F64DF1F5029D}"/>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4" name="Footer Placeholder 3">
            <a:extLst>
              <a:ext uri="{FF2B5EF4-FFF2-40B4-BE49-F238E27FC236}">
                <a16:creationId xmlns:a16="http://schemas.microsoft.com/office/drawing/2014/main" id="{12540306-6A32-F1C8-7A9A-B703D75CFA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5110D8-E45A-FE35-63E0-671D2E379088}"/>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1651755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9EAFF-8035-583F-9959-D88C6A888F53}"/>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3" name="Footer Placeholder 2">
            <a:extLst>
              <a:ext uri="{FF2B5EF4-FFF2-40B4-BE49-F238E27FC236}">
                <a16:creationId xmlns:a16="http://schemas.microsoft.com/office/drawing/2014/main" id="{BD95F2E9-5366-C8B2-932A-E9D459C021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67F71F-66FA-6505-640C-1A066B64F0DE}"/>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265183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F5BB-F482-8F81-6382-C841577F8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2210F8-B3B3-667A-95D3-C92B654262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D4B88C-FD4C-7351-B27A-68F086DE4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FBC1D-367A-D2D8-FB78-35FF47172C80}"/>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6" name="Footer Placeholder 5">
            <a:extLst>
              <a:ext uri="{FF2B5EF4-FFF2-40B4-BE49-F238E27FC236}">
                <a16:creationId xmlns:a16="http://schemas.microsoft.com/office/drawing/2014/main" id="{8A8D7F10-0AB4-38EA-45B4-63535EA2F5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DCF83-22B3-C809-B461-FFB555F80F7E}"/>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151221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63F1-151A-57FC-E568-624AD7803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7085B5-8D56-BCB9-F406-A01B67AB5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F2D027-FE40-4A20-EEEF-33E6570C1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91BB8-2A5B-CCB8-EAB4-E365FC8C4A9D}"/>
              </a:ext>
            </a:extLst>
          </p:cNvPr>
          <p:cNvSpPr>
            <a:spLocks noGrp="1"/>
          </p:cNvSpPr>
          <p:nvPr>
            <p:ph type="dt" sz="half" idx="10"/>
          </p:nvPr>
        </p:nvSpPr>
        <p:spPr/>
        <p:txBody>
          <a:bodyPr/>
          <a:lstStyle/>
          <a:p>
            <a:fld id="{78D45E05-C51D-44E7-AAA9-CD2C98D9F295}" type="datetimeFigureOut">
              <a:rPr lang="en-IN" smtClean="0"/>
              <a:t>14-05-2023</a:t>
            </a:fld>
            <a:endParaRPr lang="en-IN"/>
          </a:p>
        </p:txBody>
      </p:sp>
      <p:sp>
        <p:nvSpPr>
          <p:cNvPr id="6" name="Footer Placeholder 5">
            <a:extLst>
              <a:ext uri="{FF2B5EF4-FFF2-40B4-BE49-F238E27FC236}">
                <a16:creationId xmlns:a16="http://schemas.microsoft.com/office/drawing/2014/main" id="{F2F15228-8ADD-2DD2-AE38-90181AA5BB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7EFE3E-10D1-6918-C394-49D4E046241D}"/>
              </a:ext>
            </a:extLst>
          </p:cNvPr>
          <p:cNvSpPr>
            <a:spLocks noGrp="1"/>
          </p:cNvSpPr>
          <p:nvPr>
            <p:ph type="sldNum" sz="quarter" idx="12"/>
          </p:nvPr>
        </p:nvSpPr>
        <p:spPr/>
        <p:txBody>
          <a:bodyPr/>
          <a:lstStyle/>
          <a:p>
            <a:fld id="{B200AE64-F4E6-4139-B22E-DBC02BD65DA9}" type="slidenum">
              <a:rPr lang="en-IN" smtClean="0"/>
              <a:t>‹#›</a:t>
            </a:fld>
            <a:endParaRPr lang="en-IN"/>
          </a:p>
        </p:txBody>
      </p:sp>
    </p:spTree>
    <p:extLst>
      <p:ext uri="{BB962C8B-B14F-4D97-AF65-F5344CB8AC3E}">
        <p14:creationId xmlns:p14="http://schemas.microsoft.com/office/powerpoint/2010/main" val="3758217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C4D5CF-21F4-7CF5-E647-AF58F6626B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A63182-EE1E-914C-8AC8-D5FEE0C84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338E0A-6051-EAD7-60AB-16D30FE03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45E05-C51D-44E7-AAA9-CD2C98D9F295}" type="datetimeFigureOut">
              <a:rPr lang="en-IN" smtClean="0"/>
              <a:t>14-05-2023</a:t>
            </a:fld>
            <a:endParaRPr lang="en-IN"/>
          </a:p>
        </p:txBody>
      </p:sp>
      <p:sp>
        <p:nvSpPr>
          <p:cNvPr id="5" name="Footer Placeholder 4">
            <a:extLst>
              <a:ext uri="{FF2B5EF4-FFF2-40B4-BE49-F238E27FC236}">
                <a16:creationId xmlns:a16="http://schemas.microsoft.com/office/drawing/2014/main" id="{B2A40A86-72C3-05D7-A4E1-5346FC22A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A5F479-D84D-A2AB-8475-00922B82C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AE64-F4E6-4139-B22E-DBC02BD65DA9}" type="slidenum">
              <a:rPr lang="en-IN" smtClean="0"/>
              <a:t>‹#›</a:t>
            </a:fld>
            <a:endParaRPr lang="en-IN"/>
          </a:p>
        </p:txBody>
      </p:sp>
    </p:spTree>
    <p:extLst>
      <p:ext uri="{BB962C8B-B14F-4D97-AF65-F5344CB8AC3E}">
        <p14:creationId xmlns:p14="http://schemas.microsoft.com/office/powerpoint/2010/main" val="3197804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tektutorialshub.com/angular/angular-modu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6FCB-C755-FC5C-5CFE-0957CBDD0AD5}"/>
              </a:ext>
            </a:extLst>
          </p:cNvPr>
          <p:cNvSpPr>
            <a:spLocks noGrp="1"/>
          </p:cNvSpPr>
          <p:nvPr>
            <p:ph type="ctrTitle"/>
          </p:nvPr>
        </p:nvSpPr>
        <p:spPr>
          <a:xfrm>
            <a:off x="5759777" y="669876"/>
            <a:ext cx="5552388" cy="2387600"/>
          </a:xfrm>
        </p:spPr>
        <p:txBody>
          <a:bodyPr>
            <a:normAutofit/>
          </a:bodyPr>
          <a:lstStyle/>
          <a:p>
            <a:r>
              <a:rPr lang="en-IN" sz="8800" b="1" dirty="0">
                <a:solidFill>
                  <a:schemeClr val="accent6">
                    <a:lumMod val="75000"/>
                  </a:schemeClr>
                </a:solidFill>
              </a:rPr>
              <a:t>Angular 6</a:t>
            </a:r>
          </a:p>
        </p:txBody>
      </p:sp>
      <p:pic>
        <p:nvPicPr>
          <p:cNvPr id="4" name="Picture 3">
            <a:extLst>
              <a:ext uri="{FF2B5EF4-FFF2-40B4-BE49-F238E27FC236}">
                <a16:creationId xmlns:a16="http://schemas.microsoft.com/office/drawing/2014/main" id="{BE3B6E9A-8532-E1D5-9FC1-BEDCE358F29A}"/>
              </a:ext>
            </a:extLst>
          </p:cNvPr>
          <p:cNvPicPr>
            <a:picLocks noChangeAspect="1"/>
          </p:cNvPicPr>
          <p:nvPr/>
        </p:nvPicPr>
        <p:blipFill>
          <a:blip r:embed="rId2"/>
          <a:stretch>
            <a:fillRect/>
          </a:stretch>
        </p:blipFill>
        <p:spPr>
          <a:xfrm>
            <a:off x="358219" y="417773"/>
            <a:ext cx="5401558" cy="6511068"/>
          </a:xfrm>
          <a:prstGeom prst="rect">
            <a:avLst/>
          </a:prstGeom>
        </p:spPr>
      </p:pic>
    </p:spTree>
    <p:extLst>
      <p:ext uri="{BB962C8B-B14F-4D97-AF65-F5344CB8AC3E}">
        <p14:creationId xmlns:p14="http://schemas.microsoft.com/office/powerpoint/2010/main" val="99384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5BAC-2002-F319-0631-A67D3E1CA2FC}"/>
              </a:ext>
            </a:extLst>
          </p:cNvPr>
          <p:cNvSpPr>
            <a:spLocks noGrp="1"/>
          </p:cNvSpPr>
          <p:nvPr>
            <p:ph type="title"/>
          </p:nvPr>
        </p:nvSpPr>
        <p:spPr/>
        <p:txBody>
          <a:bodyPr/>
          <a:lstStyle/>
          <a:p>
            <a:r>
              <a:rPr lang="en-US" dirty="0"/>
              <a:t>Angular application project folder and open the </a:t>
            </a:r>
            <a:r>
              <a:rPr lang="en-US" dirty="0" err="1"/>
              <a:t>src</a:t>
            </a:r>
            <a:r>
              <a:rPr lang="en-US" dirty="0"/>
              <a:t>/app folder. </a:t>
            </a:r>
            <a:endParaRPr lang="en-IN" dirty="0"/>
          </a:p>
        </p:txBody>
      </p:sp>
      <p:sp>
        <p:nvSpPr>
          <p:cNvPr id="3" name="Content Placeholder 2">
            <a:extLst>
              <a:ext uri="{FF2B5EF4-FFF2-40B4-BE49-F238E27FC236}">
                <a16:creationId xmlns:a16="http://schemas.microsoft.com/office/drawing/2014/main" id="{EBF47DEE-65DA-567E-0683-12D76A247ED6}"/>
              </a:ext>
            </a:extLst>
          </p:cNvPr>
          <p:cNvSpPr>
            <a:spLocks noGrp="1"/>
          </p:cNvSpPr>
          <p:nvPr>
            <p:ph idx="1"/>
          </p:nvPr>
        </p:nvSpPr>
        <p:spPr/>
        <p:txBody>
          <a:bodyPr/>
          <a:lstStyle/>
          <a:p>
            <a:r>
              <a:rPr lang="en-IN" dirty="0"/>
              <a:t>app.component.css: the CSS file for the component</a:t>
            </a:r>
          </a:p>
          <a:p>
            <a:r>
              <a:rPr lang="en-IN" dirty="0"/>
              <a:t>app.component.html: the HTML view for the component</a:t>
            </a:r>
          </a:p>
          <a:p>
            <a:r>
              <a:rPr lang="en-IN" dirty="0" err="1"/>
              <a:t>app.component.spec.ts</a:t>
            </a:r>
            <a:r>
              <a:rPr lang="en-IN" dirty="0"/>
              <a:t>: the unit tests or spec file for the component</a:t>
            </a:r>
          </a:p>
          <a:p>
            <a:r>
              <a:rPr lang="en-IN" dirty="0" err="1"/>
              <a:t>app.component.ts</a:t>
            </a:r>
            <a:r>
              <a:rPr lang="en-IN" dirty="0"/>
              <a:t>: the component code (data and </a:t>
            </a:r>
            <a:r>
              <a:rPr lang="en-IN" dirty="0" err="1"/>
              <a:t>behavior</a:t>
            </a:r>
            <a:r>
              <a:rPr lang="en-IN" dirty="0"/>
              <a:t>)</a:t>
            </a:r>
          </a:p>
          <a:p>
            <a:r>
              <a:rPr lang="en-IN" dirty="0" err="1"/>
              <a:t>app.module.ts</a:t>
            </a:r>
            <a:r>
              <a:rPr lang="en-IN" dirty="0"/>
              <a:t>: the application main module</a:t>
            </a:r>
          </a:p>
        </p:txBody>
      </p:sp>
    </p:spTree>
    <p:extLst>
      <p:ext uri="{BB962C8B-B14F-4D97-AF65-F5344CB8AC3E}">
        <p14:creationId xmlns:p14="http://schemas.microsoft.com/office/powerpoint/2010/main" val="57167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92BE-5BC8-289F-1F47-3405DC429859}"/>
              </a:ext>
            </a:extLst>
          </p:cNvPr>
          <p:cNvSpPr>
            <a:spLocks noGrp="1"/>
          </p:cNvSpPr>
          <p:nvPr>
            <p:ph type="title"/>
          </p:nvPr>
        </p:nvSpPr>
        <p:spPr/>
        <p:txBody>
          <a:bodyPr/>
          <a:lstStyle/>
          <a:p>
            <a:r>
              <a:rPr lang="en-US" dirty="0"/>
              <a:t>ex</a:t>
            </a:r>
            <a:endParaRPr lang="en-IN" dirty="0"/>
          </a:p>
        </p:txBody>
      </p:sp>
      <p:sp>
        <p:nvSpPr>
          <p:cNvPr id="3" name="Content Placeholder 2">
            <a:extLst>
              <a:ext uri="{FF2B5EF4-FFF2-40B4-BE49-F238E27FC236}">
                <a16:creationId xmlns:a16="http://schemas.microsoft.com/office/drawing/2014/main" id="{C6038923-B775-C8C7-AAFA-4F7DA2741795}"/>
              </a:ext>
            </a:extLst>
          </p:cNvPr>
          <p:cNvSpPr>
            <a:spLocks noGrp="1"/>
          </p:cNvSpPr>
          <p:nvPr>
            <p:ph idx="1"/>
          </p:nvPr>
        </p:nvSpPr>
        <p:spPr>
          <a:xfrm>
            <a:off x="292231" y="1470581"/>
            <a:ext cx="11061569" cy="5022294"/>
          </a:xfrm>
        </p:spPr>
        <p:txBody>
          <a:bodyPr/>
          <a:lstStyle/>
          <a:p>
            <a:pPr marL="0" indent="0">
              <a:buNone/>
            </a:pPr>
            <a:r>
              <a:rPr lang="en-IN" dirty="0"/>
              <a:t>import { Component } from  '@angular/core’;</a:t>
            </a:r>
          </a:p>
          <a:p>
            <a:pPr marL="0" indent="0">
              <a:buNone/>
            </a:pPr>
            <a:r>
              <a:rPr lang="en-IN" dirty="0"/>
              <a:t>@Component({    </a:t>
            </a:r>
          </a:p>
          <a:p>
            <a:pPr marL="0" indent="0">
              <a:buNone/>
            </a:pPr>
            <a:r>
              <a:rPr lang="en-IN" dirty="0"/>
              <a:t>selector:  'app-root',    </a:t>
            </a:r>
          </a:p>
          <a:p>
            <a:pPr marL="0" indent="0">
              <a:buNone/>
            </a:pPr>
            <a:r>
              <a:rPr lang="en-IN" dirty="0" err="1"/>
              <a:t>templateUrl</a:t>
            </a:r>
            <a:r>
              <a:rPr lang="en-IN" dirty="0"/>
              <a:t>:  './app.component.html',    </a:t>
            </a:r>
          </a:p>
          <a:p>
            <a:pPr marL="0" indent="0">
              <a:buNone/>
            </a:pPr>
            <a:r>
              <a:rPr lang="en-IN" dirty="0" err="1"/>
              <a:t>styleUrls</a:t>
            </a:r>
            <a:r>
              <a:rPr lang="en-IN" dirty="0"/>
              <a:t>: ['./app.component.css’]})</a:t>
            </a:r>
          </a:p>
          <a:p>
            <a:pPr marL="0" indent="0">
              <a:buNone/>
            </a:pPr>
            <a:r>
              <a:rPr lang="en-IN" dirty="0"/>
              <a:t>export  class  </a:t>
            </a:r>
            <a:r>
              <a:rPr lang="en-IN" dirty="0" err="1"/>
              <a:t>AppComponent</a:t>
            </a:r>
            <a:r>
              <a:rPr lang="en-IN" dirty="0"/>
              <a:t> </a:t>
            </a:r>
          </a:p>
          <a:p>
            <a:pPr marL="0" indent="0">
              <a:buNone/>
            </a:pPr>
            <a:r>
              <a:rPr lang="en-IN" dirty="0"/>
              <a:t>{    title  =  'app’;</a:t>
            </a:r>
          </a:p>
          <a:p>
            <a:pPr marL="0" indent="0">
              <a:buNone/>
            </a:pPr>
            <a:r>
              <a:rPr lang="en-IN" dirty="0"/>
              <a:t>}</a:t>
            </a:r>
          </a:p>
        </p:txBody>
      </p:sp>
      <p:sp>
        <p:nvSpPr>
          <p:cNvPr id="5" name="TextBox 4">
            <a:extLst>
              <a:ext uri="{FF2B5EF4-FFF2-40B4-BE49-F238E27FC236}">
                <a16:creationId xmlns:a16="http://schemas.microsoft.com/office/drawing/2014/main" id="{1B25577D-9C69-8484-03B9-3117BFE316F1}"/>
              </a:ext>
            </a:extLst>
          </p:cNvPr>
          <p:cNvSpPr txBox="1"/>
          <p:nvPr/>
        </p:nvSpPr>
        <p:spPr>
          <a:xfrm>
            <a:off x="4643487" y="4519055"/>
            <a:ext cx="7256282" cy="2062103"/>
          </a:xfrm>
          <a:prstGeom prst="rect">
            <a:avLst/>
          </a:prstGeom>
          <a:noFill/>
        </p:spPr>
        <p:txBody>
          <a:bodyPr wrap="square">
            <a:spAutoFit/>
          </a:bodyPr>
          <a:lstStyle/>
          <a:p>
            <a:r>
              <a:rPr lang="en-US" sz="3200" b="1" dirty="0">
                <a:solidFill>
                  <a:srgbClr val="FF0000"/>
                </a:solidFill>
              </a:rPr>
              <a:t>The export keyword is used to export the component so that it can be imported from other components and modules in the application.</a:t>
            </a:r>
            <a:endParaRPr lang="en-IN" sz="3200" b="1" dirty="0">
              <a:solidFill>
                <a:srgbClr val="FF0000"/>
              </a:solidFill>
            </a:endParaRPr>
          </a:p>
        </p:txBody>
      </p:sp>
      <p:sp>
        <p:nvSpPr>
          <p:cNvPr id="7" name="TextBox 6">
            <a:extLst>
              <a:ext uri="{FF2B5EF4-FFF2-40B4-BE49-F238E27FC236}">
                <a16:creationId xmlns:a16="http://schemas.microsoft.com/office/drawing/2014/main" id="{618FBA55-1F2D-82CE-898D-982F8EE7B0B0}"/>
              </a:ext>
            </a:extLst>
          </p:cNvPr>
          <p:cNvSpPr txBox="1"/>
          <p:nvPr/>
        </p:nvSpPr>
        <p:spPr>
          <a:xfrm>
            <a:off x="7326985" y="2190174"/>
            <a:ext cx="4456520" cy="1384995"/>
          </a:xfrm>
          <a:prstGeom prst="rect">
            <a:avLst/>
          </a:prstGeom>
          <a:noFill/>
        </p:spPr>
        <p:txBody>
          <a:bodyPr wrap="square">
            <a:spAutoFit/>
          </a:bodyPr>
          <a:lstStyle/>
          <a:p>
            <a:r>
              <a:rPr lang="en-US" sz="2800" b="1" dirty="0">
                <a:solidFill>
                  <a:srgbClr val="7030A0"/>
                </a:solidFill>
              </a:rPr>
              <a:t>The title variable is a member variable that holds the string ‘app’.</a:t>
            </a:r>
            <a:endParaRPr lang="en-IN" sz="2800" b="1" dirty="0">
              <a:solidFill>
                <a:srgbClr val="7030A0"/>
              </a:solidFill>
            </a:endParaRPr>
          </a:p>
        </p:txBody>
      </p:sp>
    </p:spTree>
    <p:extLst>
      <p:ext uri="{BB962C8B-B14F-4D97-AF65-F5344CB8AC3E}">
        <p14:creationId xmlns:p14="http://schemas.microsoft.com/office/powerpoint/2010/main" val="225356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FBE5-D322-36B9-97EC-2B0E5B04DEFE}"/>
              </a:ext>
            </a:extLst>
          </p:cNvPr>
          <p:cNvSpPr>
            <a:spLocks noGrp="1"/>
          </p:cNvSpPr>
          <p:nvPr>
            <p:ph type="title"/>
          </p:nvPr>
        </p:nvSpPr>
        <p:spPr/>
        <p:txBody>
          <a:bodyPr/>
          <a:lstStyle/>
          <a:p>
            <a:r>
              <a:rPr lang="en-US" dirty="0"/>
              <a:t>component</a:t>
            </a:r>
            <a:endParaRPr lang="en-IN" dirty="0"/>
          </a:p>
        </p:txBody>
      </p:sp>
      <p:sp>
        <p:nvSpPr>
          <p:cNvPr id="3" name="Content Placeholder 2">
            <a:extLst>
              <a:ext uri="{FF2B5EF4-FFF2-40B4-BE49-F238E27FC236}">
                <a16:creationId xmlns:a16="http://schemas.microsoft.com/office/drawing/2014/main" id="{1F06A08C-D977-3043-C8DB-0717238BD237}"/>
              </a:ext>
            </a:extLst>
          </p:cNvPr>
          <p:cNvSpPr>
            <a:spLocks noGrp="1"/>
          </p:cNvSpPr>
          <p:nvPr>
            <p:ph idx="1"/>
          </p:nvPr>
        </p:nvSpPr>
        <p:spPr/>
        <p:txBody>
          <a:bodyPr/>
          <a:lstStyle/>
          <a:p>
            <a:r>
              <a:rPr lang="en-US" dirty="0"/>
              <a:t>selector: specifies the tag that can be used </a:t>
            </a:r>
            <a:r>
              <a:rPr lang="en-US" b="1" dirty="0">
                <a:solidFill>
                  <a:srgbClr val="FF0000"/>
                </a:solidFill>
              </a:rPr>
              <a:t>to call this component in HTML templates </a:t>
            </a:r>
            <a:r>
              <a:rPr lang="en-US" dirty="0"/>
              <a:t>just like the standard HTML tags</a:t>
            </a:r>
          </a:p>
          <a:p>
            <a:r>
              <a:rPr lang="en-US" dirty="0" err="1"/>
              <a:t>templateUrl</a:t>
            </a:r>
            <a:r>
              <a:rPr lang="en-US" dirty="0"/>
              <a:t>: indicates </a:t>
            </a:r>
            <a:r>
              <a:rPr lang="en-US" dirty="0">
                <a:solidFill>
                  <a:srgbClr val="FF0000"/>
                </a:solidFill>
              </a:rPr>
              <a:t>the path of the HTML template </a:t>
            </a:r>
            <a:r>
              <a:rPr lang="en-US" dirty="0"/>
              <a:t>that will be used to display this component (you can also use the template parameter to include the template inline as a string)</a:t>
            </a:r>
          </a:p>
          <a:p>
            <a:r>
              <a:rPr lang="en-US" dirty="0" err="1"/>
              <a:t>styleUrls</a:t>
            </a:r>
            <a:r>
              <a:rPr lang="en-US" dirty="0"/>
              <a:t>: specifies an array of URLs for </a:t>
            </a:r>
            <a:r>
              <a:rPr lang="en-US" b="1" dirty="0">
                <a:solidFill>
                  <a:srgbClr val="FF0000"/>
                </a:solidFill>
              </a:rPr>
              <a:t>CSS style-sheets for the component</a:t>
            </a:r>
            <a:endParaRPr lang="en-IN" b="1" dirty="0">
              <a:solidFill>
                <a:srgbClr val="FF0000"/>
              </a:solidFill>
            </a:endParaRPr>
          </a:p>
        </p:txBody>
      </p:sp>
    </p:spTree>
    <p:extLst>
      <p:ext uri="{BB962C8B-B14F-4D97-AF65-F5344CB8AC3E}">
        <p14:creationId xmlns:p14="http://schemas.microsoft.com/office/powerpoint/2010/main" val="141008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584A3-0AB6-5008-56F0-62F2F79739B7}"/>
              </a:ext>
            </a:extLst>
          </p:cNvPr>
          <p:cNvSpPr>
            <a:spLocks noGrp="1"/>
          </p:cNvSpPr>
          <p:nvPr>
            <p:ph type="title"/>
          </p:nvPr>
        </p:nvSpPr>
        <p:spPr/>
        <p:txBody>
          <a:bodyPr/>
          <a:lstStyle/>
          <a:p>
            <a:r>
              <a:rPr lang="en-US" dirty="0"/>
              <a:t>What Is a Selector?</a:t>
            </a:r>
            <a:br>
              <a:rPr lang="en-US" dirty="0"/>
            </a:br>
            <a:endParaRPr lang="en-IN" dirty="0"/>
          </a:p>
        </p:txBody>
      </p:sp>
      <p:sp>
        <p:nvSpPr>
          <p:cNvPr id="3" name="Content Placeholder 2">
            <a:extLst>
              <a:ext uri="{FF2B5EF4-FFF2-40B4-BE49-F238E27FC236}">
                <a16:creationId xmlns:a16="http://schemas.microsoft.com/office/drawing/2014/main" id="{4093CCF0-A626-7894-25CC-7A7A37055C6E}"/>
              </a:ext>
            </a:extLst>
          </p:cNvPr>
          <p:cNvSpPr>
            <a:spLocks noGrp="1"/>
          </p:cNvSpPr>
          <p:nvPr>
            <p:ph idx="1"/>
          </p:nvPr>
        </p:nvSpPr>
        <p:spPr/>
        <p:txBody>
          <a:bodyPr>
            <a:normAutofit lnSpcReduction="10000"/>
          </a:bodyPr>
          <a:lstStyle/>
          <a:p>
            <a:r>
              <a:rPr lang="en-US" dirty="0"/>
              <a:t>selector is an important attribute in Angular. It helps the application </a:t>
            </a:r>
            <a:r>
              <a:rPr lang="en-US" b="1" dirty="0">
                <a:solidFill>
                  <a:srgbClr val="FF0000"/>
                </a:solidFill>
              </a:rPr>
              <a:t>identify where to place components</a:t>
            </a:r>
            <a:r>
              <a:rPr lang="en-US" dirty="0"/>
              <a:t>. The </a:t>
            </a:r>
            <a:r>
              <a:rPr lang="en-US" b="1" dirty="0">
                <a:solidFill>
                  <a:srgbClr val="FF0000"/>
                </a:solidFill>
              </a:rPr>
              <a:t>selector is always a string</a:t>
            </a:r>
            <a:r>
              <a:rPr lang="en-US" dirty="0"/>
              <a:t>. Selectors can be defined in three different ways, each with a unique use case:</a:t>
            </a:r>
          </a:p>
          <a:p>
            <a:r>
              <a:rPr lang="en-US" dirty="0"/>
              <a:t>selector: 'calculator' can be used when the component is going to be specified as a &lt;calculator&gt; element in the HTML.</a:t>
            </a:r>
          </a:p>
          <a:p>
            <a:r>
              <a:rPr lang="en-US" dirty="0"/>
              <a:t>selector: '.calculator' can be used if the component is going to be used as a CSS element, which would look like &lt;div class="calculator"&gt; in the HTML.</a:t>
            </a:r>
          </a:p>
          <a:p>
            <a:r>
              <a:rPr lang="en-US" dirty="0"/>
              <a:t>selector: '[calculator]' can be used when the component ought to be used as an attribute, which would look like &lt;div calculator&gt;.</a:t>
            </a:r>
            <a:endParaRPr lang="en-IN" dirty="0"/>
          </a:p>
        </p:txBody>
      </p:sp>
    </p:spTree>
    <p:extLst>
      <p:ext uri="{BB962C8B-B14F-4D97-AF65-F5344CB8AC3E}">
        <p14:creationId xmlns:p14="http://schemas.microsoft.com/office/powerpoint/2010/main" val="304459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94D8-6878-0E31-8B13-9B8DEF5E10A0}"/>
              </a:ext>
            </a:extLst>
          </p:cNvPr>
          <p:cNvSpPr>
            <a:spLocks noGrp="1"/>
          </p:cNvSpPr>
          <p:nvPr>
            <p:ph type="title"/>
          </p:nvPr>
        </p:nvSpPr>
        <p:spPr/>
        <p:txBody>
          <a:bodyPr/>
          <a:lstStyle/>
          <a:p>
            <a:r>
              <a:rPr lang="en-IN" dirty="0"/>
              <a:t>What Is a Template?</a:t>
            </a:r>
          </a:p>
        </p:txBody>
      </p:sp>
      <p:sp>
        <p:nvSpPr>
          <p:cNvPr id="3" name="Content Placeholder 2">
            <a:extLst>
              <a:ext uri="{FF2B5EF4-FFF2-40B4-BE49-F238E27FC236}">
                <a16:creationId xmlns:a16="http://schemas.microsoft.com/office/drawing/2014/main" id="{312B3542-50DA-B53B-980D-9E20C99F0C59}"/>
              </a:ext>
            </a:extLst>
          </p:cNvPr>
          <p:cNvSpPr>
            <a:spLocks noGrp="1"/>
          </p:cNvSpPr>
          <p:nvPr>
            <p:ph idx="1"/>
          </p:nvPr>
        </p:nvSpPr>
        <p:spPr/>
        <p:txBody>
          <a:bodyPr/>
          <a:lstStyle/>
          <a:p>
            <a:r>
              <a:rPr lang="en-US" dirty="0"/>
              <a:t>The </a:t>
            </a:r>
            <a:r>
              <a:rPr lang="en-US" b="1" dirty="0" err="1">
                <a:solidFill>
                  <a:srgbClr val="FF0000"/>
                </a:solidFill>
              </a:rPr>
              <a:t>templateUrl</a:t>
            </a:r>
            <a:r>
              <a:rPr lang="en-US" b="1" dirty="0">
                <a:solidFill>
                  <a:srgbClr val="FF0000"/>
                </a:solidFill>
              </a:rPr>
              <a:t> </a:t>
            </a:r>
            <a:r>
              <a:rPr lang="en-US" dirty="0"/>
              <a:t>is used </a:t>
            </a:r>
            <a:r>
              <a:rPr lang="en-US" b="1" dirty="0">
                <a:solidFill>
                  <a:srgbClr val="FF0000"/>
                </a:solidFill>
              </a:rPr>
              <a:t>to identify the template a component </a:t>
            </a:r>
            <a:r>
              <a:rPr lang="en-US" dirty="0"/>
              <a:t>will use. </a:t>
            </a:r>
          </a:p>
          <a:p>
            <a:r>
              <a:rPr lang="en-US" dirty="0"/>
              <a:t>The </a:t>
            </a:r>
            <a:r>
              <a:rPr lang="en-US" b="1" dirty="0">
                <a:solidFill>
                  <a:srgbClr val="FF0000"/>
                </a:solidFill>
              </a:rPr>
              <a:t>path to the template </a:t>
            </a:r>
            <a:r>
              <a:rPr lang="en-US" dirty="0"/>
              <a:t>should be relative. </a:t>
            </a:r>
          </a:p>
          <a:p>
            <a:r>
              <a:rPr lang="en-US" dirty="0"/>
              <a:t>For a template in the same folder as the component source code, you could use </a:t>
            </a:r>
            <a:r>
              <a:rPr lang="en-US" dirty="0" err="1"/>
              <a:t>templateUrl</a:t>
            </a:r>
            <a:r>
              <a:rPr lang="en-US" dirty="0"/>
              <a:t>: './calculator.html'  or </a:t>
            </a:r>
            <a:r>
              <a:rPr lang="en-US" dirty="0" err="1"/>
              <a:t>templateUrl</a:t>
            </a:r>
            <a:r>
              <a:rPr lang="en-US" dirty="0"/>
              <a:t>: 'calculator.html'.</a:t>
            </a:r>
            <a:endParaRPr lang="en-IN" dirty="0"/>
          </a:p>
        </p:txBody>
      </p:sp>
    </p:spTree>
    <p:extLst>
      <p:ext uri="{BB962C8B-B14F-4D97-AF65-F5344CB8AC3E}">
        <p14:creationId xmlns:p14="http://schemas.microsoft.com/office/powerpoint/2010/main" val="308461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0895-6B4A-6265-EF80-6C26BB370B58}"/>
              </a:ext>
            </a:extLst>
          </p:cNvPr>
          <p:cNvSpPr>
            <a:spLocks noGrp="1"/>
          </p:cNvSpPr>
          <p:nvPr>
            <p:ph type="title"/>
          </p:nvPr>
        </p:nvSpPr>
        <p:spPr/>
        <p:txBody>
          <a:bodyPr/>
          <a:lstStyle/>
          <a:p>
            <a:r>
              <a:rPr lang="en-US" dirty="0"/>
              <a:t>What Is a </a:t>
            </a:r>
            <a:r>
              <a:rPr lang="en-US" dirty="0" err="1"/>
              <a:t>styleUrl</a:t>
            </a:r>
            <a:r>
              <a:rPr lang="en-US" dirty="0"/>
              <a:t>?</a:t>
            </a:r>
            <a:br>
              <a:rPr lang="en-US" dirty="0"/>
            </a:br>
            <a:endParaRPr lang="en-IN" dirty="0"/>
          </a:p>
        </p:txBody>
      </p:sp>
      <p:sp>
        <p:nvSpPr>
          <p:cNvPr id="3" name="Content Placeholder 2">
            <a:extLst>
              <a:ext uri="{FF2B5EF4-FFF2-40B4-BE49-F238E27FC236}">
                <a16:creationId xmlns:a16="http://schemas.microsoft.com/office/drawing/2014/main" id="{40D53F0E-9026-AE01-95BE-B7817AEE2EFA}"/>
              </a:ext>
            </a:extLst>
          </p:cNvPr>
          <p:cNvSpPr>
            <a:spLocks noGrp="1"/>
          </p:cNvSpPr>
          <p:nvPr>
            <p:ph idx="1"/>
          </p:nvPr>
        </p:nvSpPr>
        <p:spPr/>
        <p:txBody>
          <a:bodyPr>
            <a:normAutofit lnSpcReduction="10000"/>
          </a:bodyPr>
          <a:lstStyle/>
          <a:p>
            <a:r>
              <a:rPr lang="en-US" dirty="0"/>
              <a:t>A component is never plain; </a:t>
            </a:r>
          </a:p>
          <a:p>
            <a:r>
              <a:rPr lang="en-US" dirty="0"/>
              <a:t>it is always loaded with </a:t>
            </a:r>
            <a:r>
              <a:rPr lang="en-US" b="1" dirty="0">
                <a:solidFill>
                  <a:srgbClr val="FF0000"/>
                </a:solidFill>
              </a:rPr>
              <a:t>multiple styles</a:t>
            </a:r>
            <a:r>
              <a:rPr lang="en-US" dirty="0"/>
              <a:t>. </a:t>
            </a:r>
          </a:p>
          <a:p>
            <a:r>
              <a:rPr lang="en-US" dirty="0"/>
              <a:t>The role of the </a:t>
            </a:r>
            <a:r>
              <a:rPr lang="en-US" dirty="0" err="1"/>
              <a:t>styleUrl</a:t>
            </a:r>
            <a:r>
              <a:rPr lang="en-US" dirty="0"/>
              <a:t> attribute is to help you include component-specific </a:t>
            </a:r>
            <a:r>
              <a:rPr lang="en-US" b="1" dirty="0">
                <a:solidFill>
                  <a:srgbClr val="FF0000"/>
                </a:solidFill>
              </a:rPr>
              <a:t>CSS</a:t>
            </a:r>
            <a:r>
              <a:rPr lang="en-US" dirty="0"/>
              <a:t>. </a:t>
            </a:r>
          </a:p>
          <a:p>
            <a:r>
              <a:rPr lang="en-US" dirty="0"/>
              <a:t>Just like for templates, you can use inline styling with the styles attribute. But if the code has a significant amount of styling, this needs to be separated into a different file.</a:t>
            </a:r>
          </a:p>
          <a:p>
            <a:endParaRPr lang="en-US" dirty="0"/>
          </a:p>
          <a:p>
            <a:r>
              <a:rPr lang="en-US" dirty="0"/>
              <a:t>Note that </a:t>
            </a:r>
            <a:r>
              <a:rPr lang="en-US" b="1" dirty="0" err="1">
                <a:solidFill>
                  <a:srgbClr val="FF0000"/>
                </a:solidFill>
              </a:rPr>
              <a:t>styleUrl</a:t>
            </a:r>
            <a:r>
              <a:rPr lang="en-US" b="1" dirty="0">
                <a:solidFill>
                  <a:srgbClr val="FF0000"/>
                </a:solidFill>
              </a:rPr>
              <a:t> always takes an array</a:t>
            </a:r>
            <a:r>
              <a:rPr lang="en-US" dirty="0"/>
              <a:t>, so you can add multiple stylesheets.</a:t>
            </a:r>
            <a:endParaRPr lang="en-IN" dirty="0"/>
          </a:p>
        </p:txBody>
      </p:sp>
    </p:spTree>
    <p:extLst>
      <p:ext uri="{BB962C8B-B14F-4D97-AF65-F5344CB8AC3E}">
        <p14:creationId xmlns:p14="http://schemas.microsoft.com/office/powerpoint/2010/main" val="326357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CBCE-6D78-C67C-4E70-7A1DCFB0EC2D}"/>
              </a:ext>
            </a:extLst>
          </p:cNvPr>
          <p:cNvSpPr>
            <a:spLocks noGrp="1"/>
          </p:cNvSpPr>
          <p:nvPr>
            <p:ph type="title"/>
          </p:nvPr>
        </p:nvSpPr>
        <p:spPr/>
        <p:txBody>
          <a:bodyPr/>
          <a:lstStyle/>
          <a:p>
            <a:r>
              <a:rPr lang="en-IN" dirty="0"/>
              <a:t>Component Lifecycle</a:t>
            </a:r>
          </a:p>
        </p:txBody>
      </p:sp>
      <p:sp>
        <p:nvSpPr>
          <p:cNvPr id="3" name="Content Placeholder 2">
            <a:extLst>
              <a:ext uri="{FF2B5EF4-FFF2-40B4-BE49-F238E27FC236}">
                <a16:creationId xmlns:a16="http://schemas.microsoft.com/office/drawing/2014/main" id="{039D26F2-52C7-EA4E-BC2B-87496C3395EA}"/>
              </a:ext>
            </a:extLst>
          </p:cNvPr>
          <p:cNvSpPr>
            <a:spLocks noGrp="1"/>
          </p:cNvSpPr>
          <p:nvPr>
            <p:ph idx="1"/>
          </p:nvPr>
        </p:nvSpPr>
        <p:spPr/>
        <p:txBody>
          <a:bodyPr>
            <a:normAutofit fontScale="77500" lnSpcReduction="20000"/>
          </a:bodyPr>
          <a:lstStyle/>
          <a:p>
            <a:r>
              <a:rPr lang="en-IN" dirty="0"/>
              <a:t>Here are the lifecycle hooks of an Angular component in the order each hook would be invoked.</a:t>
            </a:r>
          </a:p>
          <a:p>
            <a:endParaRPr lang="en-IN" dirty="0"/>
          </a:p>
          <a:p>
            <a:r>
              <a:rPr lang="en-IN" dirty="0"/>
              <a:t>component constructor</a:t>
            </a:r>
          </a:p>
          <a:p>
            <a:r>
              <a:rPr lang="en-IN" dirty="0" err="1"/>
              <a:t>ngOnChanges</a:t>
            </a:r>
            <a:endParaRPr lang="en-IN" dirty="0"/>
          </a:p>
          <a:p>
            <a:r>
              <a:rPr lang="en-IN" dirty="0" err="1"/>
              <a:t>ngOnInit</a:t>
            </a:r>
            <a:endParaRPr lang="en-IN" dirty="0"/>
          </a:p>
          <a:p>
            <a:r>
              <a:rPr lang="en-IN" dirty="0" err="1"/>
              <a:t>ngDoCheck</a:t>
            </a:r>
            <a:endParaRPr lang="en-IN" dirty="0"/>
          </a:p>
          <a:p>
            <a:r>
              <a:rPr lang="en-IN" dirty="0" err="1"/>
              <a:t>ngAfterContentInit</a:t>
            </a:r>
            <a:endParaRPr lang="en-IN" dirty="0"/>
          </a:p>
          <a:p>
            <a:r>
              <a:rPr lang="en-IN" dirty="0" err="1"/>
              <a:t>ngAfterContentChecked</a:t>
            </a:r>
            <a:endParaRPr lang="en-IN" dirty="0"/>
          </a:p>
          <a:p>
            <a:r>
              <a:rPr lang="en-IN" dirty="0" err="1"/>
              <a:t>ngAfterViewInit</a:t>
            </a:r>
            <a:endParaRPr lang="en-IN" dirty="0"/>
          </a:p>
          <a:p>
            <a:r>
              <a:rPr lang="en-IN" dirty="0" err="1"/>
              <a:t>ngAfterViewChecked</a:t>
            </a:r>
            <a:endParaRPr lang="en-IN" dirty="0"/>
          </a:p>
          <a:p>
            <a:r>
              <a:rPr lang="en-IN" dirty="0" err="1"/>
              <a:t>ngOnDestroy</a:t>
            </a:r>
            <a:endParaRPr lang="en-IN" dirty="0"/>
          </a:p>
        </p:txBody>
      </p:sp>
    </p:spTree>
    <p:extLst>
      <p:ext uri="{BB962C8B-B14F-4D97-AF65-F5344CB8AC3E}">
        <p14:creationId xmlns:p14="http://schemas.microsoft.com/office/powerpoint/2010/main" val="276455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97953-5547-1C49-DB62-22FD3FAE3375}"/>
              </a:ext>
            </a:extLst>
          </p:cNvPr>
          <p:cNvSpPr>
            <a:spLocks noGrp="1"/>
          </p:cNvSpPr>
          <p:nvPr>
            <p:ph type="ctrTitle"/>
          </p:nvPr>
        </p:nvSpPr>
        <p:spPr/>
        <p:txBody>
          <a:bodyPr/>
          <a:lstStyle/>
          <a:p>
            <a:r>
              <a:rPr lang="en-US" dirty="0"/>
              <a:t>What is an Angular Module?</a:t>
            </a:r>
            <a:endParaRPr lang="en-IN" dirty="0"/>
          </a:p>
        </p:txBody>
      </p:sp>
      <p:sp>
        <p:nvSpPr>
          <p:cNvPr id="3" name="Subtitle 2">
            <a:extLst>
              <a:ext uri="{FF2B5EF4-FFF2-40B4-BE49-F238E27FC236}">
                <a16:creationId xmlns:a16="http://schemas.microsoft.com/office/drawing/2014/main" id="{BE4071EF-B35C-54AB-DB00-4195CBC3552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3453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F735-53D4-6F76-06EE-A4F1040A26ED}"/>
              </a:ext>
            </a:extLst>
          </p:cNvPr>
          <p:cNvSpPr>
            <a:spLocks noGrp="1"/>
          </p:cNvSpPr>
          <p:nvPr>
            <p:ph type="title"/>
          </p:nvPr>
        </p:nvSpPr>
        <p:spPr/>
        <p:txBody>
          <a:bodyPr/>
          <a:lstStyle/>
          <a:p>
            <a:r>
              <a:rPr lang="en-IN" dirty="0"/>
              <a:t>Angular Modules or </a:t>
            </a:r>
            <a:r>
              <a:rPr lang="en-IN" dirty="0" err="1"/>
              <a:t>ngModule</a:t>
            </a:r>
            <a:endParaRPr lang="en-IN" dirty="0"/>
          </a:p>
        </p:txBody>
      </p:sp>
      <p:sp>
        <p:nvSpPr>
          <p:cNvPr id="3" name="Content Placeholder 2">
            <a:extLst>
              <a:ext uri="{FF2B5EF4-FFF2-40B4-BE49-F238E27FC236}">
                <a16:creationId xmlns:a16="http://schemas.microsoft.com/office/drawing/2014/main" id="{32B77D8C-053E-9593-4212-D0F3FC4C9659}"/>
              </a:ext>
            </a:extLst>
          </p:cNvPr>
          <p:cNvSpPr>
            <a:spLocks noGrp="1"/>
          </p:cNvSpPr>
          <p:nvPr>
            <p:ph idx="1"/>
          </p:nvPr>
        </p:nvSpPr>
        <p:spPr/>
        <p:txBody>
          <a:bodyPr/>
          <a:lstStyle/>
          <a:p>
            <a:r>
              <a:rPr lang="en-US" dirty="0"/>
              <a:t>The building blocks of Angular Applications consist of Components, Templates, Directives, Pipes, and Services.</a:t>
            </a:r>
          </a:p>
          <a:p>
            <a:r>
              <a:rPr lang="en-US" dirty="0"/>
              <a:t>It help us to organize our code into manageable parts or blocks. </a:t>
            </a:r>
          </a:p>
          <a:p>
            <a:r>
              <a:rPr lang="en-US" dirty="0"/>
              <a:t>Each block implements a specific feature. </a:t>
            </a:r>
          </a:p>
          <a:p>
            <a:r>
              <a:rPr lang="en-US" dirty="0"/>
              <a:t>The Angular itself is built on the concept of Modules. </a:t>
            </a:r>
          </a:p>
          <a:p>
            <a:r>
              <a:rPr lang="en-US" dirty="0"/>
              <a:t>The </a:t>
            </a:r>
            <a:r>
              <a:rPr lang="en-US" b="1" dirty="0">
                <a:solidFill>
                  <a:srgbClr val="FF0000"/>
                </a:solidFill>
              </a:rPr>
              <a:t>@angular/core</a:t>
            </a:r>
            <a:r>
              <a:rPr lang="en-US" dirty="0"/>
              <a:t> is the main Angular module, which implements </a:t>
            </a:r>
            <a:r>
              <a:rPr lang="en-US" dirty="0" err="1"/>
              <a:t>Angular’s</a:t>
            </a:r>
            <a:r>
              <a:rPr lang="en-US" dirty="0"/>
              <a:t> core functionality, low-level services, and utilities.</a:t>
            </a:r>
          </a:p>
        </p:txBody>
      </p:sp>
    </p:spTree>
    <p:extLst>
      <p:ext uri="{BB962C8B-B14F-4D97-AF65-F5344CB8AC3E}">
        <p14:creationId xmlns:p14="http://schemas.microsoft.com/office/powerpoint/2010/main" val="291207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4BAC-89FD-6CDA-6910-B69A8B8C23E6}"/>
              </a:ext>
            </a:extLst>
          </p:cNvPr>
          <p:cNvSpPr>
            <a:spLocks noGrp="1"/>
          </p:cNvSpPr>
          <p:nvPr>
            <p:ph type="title"/>
          </p:nvPr>
        </p:nvSpPr>
        <p:spPr/>
        <p:txBody>
          <a:bodyPr/>
          <a:lstStyle/>
          <a:p>
            <a:r>
              <a:rPr lang="en-IN" dirty="0"/>
              <a:t>Angular Modules or </a:t>
            </a:r>
            <a:r>
              <a:rPr lang="en-IN" dirty="0" err="1"/>
              <a:t>ngModule</a:t>
            </a:r>
            <a:endParaRPr lang="en-IN" dirty="0"/>
          </a:p>
        </p:txBody>
      </p:sp>
      <p:sp>
        <p:nvSpPr>
          <p:cNvPr id="3" name="Content Placeholder 2">
            <a:extLst>
              <a:ext uri="{FF2B5EF4-FFF2-40B4-BE49-F238E27FC236}">
                <a16:creationId xmlns:a16="http://schemas.microsoft.com/office/drawing/2014/main" id="{5E1DB87B-5B25-09A1-BFD7-9BB51729E279}"/>
              </a:ext>
            </a:extLst>
          </p:cNvPr>
          <p:cNvSpPr>
            <a:spLocks noGrp="1"/>
          </p:cNvSpPr>
          <p:nvPr>
            <p:ph idx="1"/>
          </p:nvPr>
        </p:nvSpPr>
        <p:spPr/>
        <p:txBody>
          <a:bodyPr/>
          <a:lstStyle/>
          <a:p>
            <a:r>
              <a:rPr lang="en-US" dirty="0"/>
              <a:t>The Features like Forms, HTTP, and Routing are implemented as separate Feature modules such as </a:t>
            </a:r>
            <a:r>
              <a:rPr lang="en-US" dirty="0" err="1"/>
              <a:t>FormsModule</a:t>
            </a:r>
            <a:r>
              <a:rPr lang="en-US" dirty="0"/>
              <a:t>, </a:t>
            </a:r>
            <a:r>
              <a:rPr lang="en-US" dirty="0" err="1"/>
              <a:t>HttpClientModule</a:t>
            </a:r>
            <a:r>
              <a:rPr lang="en-US" dirty="0"/>
              <a:t>, and </a:t>
            </a:r>
            <a:r>
              <a:rPr lang="en-US" dirty="0" err="1"/>
              <a:t>RouterModule</a:t>
            </a:r>
            <a:r>
              <a:rPr lang="en-US" dirty="0"/>
              <a:t>. </a:t>
            </a:r>
          </a:p>
          <a:p>
            <a:r>
              <a:rPr lang="en-US" dirty="0"/>
              <a:t>There are many third-party libraries built around Angular such as Material Design, Ionic, etc.</a:t>
            </a:r>
            <a:endParaRPr lang="en-IN" dirty="0"/>
          </a:p>
        </p:txBody>
      </p:sp>
    </p:spTree>
    <p:extLst>
      <p:ext uri="{BB962C8B-B14F-4D97-AF65-F5344CB8AC3E}">
        <p14:creationId xmlns:p14="http://schemas.microsoft.com/office/powerpoint/2010/main" val="3117869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0C30-52C1-CA34-9693-8E6002720FA6}"/>
              </a:ext>
            </a:extLst>
          </p:cNvPr>
          <p:cNvSpPr>
            <a:spLocks noGrp="1"/>
          </p:cNvSpPr>
          <p:nvPr>
            <p:ph type="title"/>
          </p:nvPr>
        </p:nvSpPr>
        <p:spPr/>
        <p:txBody>
          <a:bodyPr/>
          <a:lstStyle/>
          <a:p>
            <a:r>
              <a:rPr lang="en-IN" dirty="0"/>
              <a:t>Angular CLI</a:t>
            </a:r>
          </a:p>
        </p:txBody>
      </p:sp>
      <p:sp>
        <p:nvSpPr>
          <p:cNvPr id="3" name="Content Placeholder 2">
            <a:extLst>
              <a:ext uri="{FF2B5EF4-FFF2-40B4-BE49-F238E27FC236}">
                <a16:creationId xmlns:a16="http://schemas.microsoft.com/office/drawing/2014/main" id="{C0BB20AF-A0E0-7255-F107-ADDC3B12866C}"/>
              </a:ext>
            </a:extLst>
          </p:cNvPr>
          <p:cNvSpPr>
            <a:spLocks noGrp="1"/>
          </p:cNvSpPr>
          <p:nvPr>
            <p:ph idx="1"/>
          </p:nvPr>
        </p:nvSpPr>
        <p:spPr>
          <a:xfrm>
            <a:off x="197963" y="1825625"/>
            <a:ext cx="11774078" cy="4351338"/>
          </a:xfrm>
        </p:spPr>
        <p:txBody>
          <a:bodyPr>
            <a:normAutofit/>
          </a:bodyPr>
          <a:lstStyle/>
          <a:p>
            <a:r>
              <a:rPr lang="en-US" sz="3200" dirty="0"/>
              <a:t>Angular CLI is a command-line interface tool that helps generate, develop, and maintain Angular projects directly from a command shell</a:t>
            </a:r>
            <a:endParaRPr lang="en-IN" sz="3200" dirty="0"/>
          </a:p>
        </p:txBody>
      </p:sp>
    </p:spTree>
    <p:extLst>
      <p:ext uri="{BB962C8B-B14F-4D97-AF65-F5344CB8AC3E}">
        <p14:creationId xmlns:p14="http://schemas.microsoft.com/office/powerpoint/2010/main" val="342166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C55F-1013-497D-BE8C-984612145832}"/>
              </a:ext>
            </a:extLst>
          </p:cNvPr>
          <p:cNvSpPr>
            <a:spLocks noGrp="1"/>
          </p:cNvSpPr>
          <p:nvPr>
            <p:ph type="title"/>
          </p:nvPr>
        </p:nvSpPr>
        <p:spPr/>
        <p:txBody>
          <a:bodyPr/>
          <a:lstStyle/>
          <a:p>
            <a:r>
              <a:rPr lang="en-IN" dirty="0"/>
              <a:t>Modules </a:t>
            </a:r>
          </a:p>
        </p:txBody>
      </p:sp>
      <p:sp>
        <p:nvSpPr>
          <p:cNvPr id="3" name="Content Placeholder 2">
            <a:extLst>
              <a:ext uri="{FF2B5EF4-FFF2-40B4-BE49-F238E27FC236}">
                <a16:creationId xmlns:a16="http://schemas.microsoft.com/office/drawing/2014/main" id="{F97F3A16-558F-80FC-0867-9237FF084102}"/>
              </a:ext>
            </a:extLst>
          </p:cNvPr>
          <p:cNvSpPr>
            <a:spLocks noGrp="1"/>
          </p:cNvSpPr>
          <p:nvPr>
            <p:ph idx="1"/>
          </p:nvPr>
        </p:nvSpPr>
        <p:spPr/>
        <p:txBody>
          <a:bodyPr/>
          <a:lstStyle/>
          <a:p>
            <a:r>
              <a:rPr lang="en-US" dirty="0"/>
              <a:t>Modules are a way to group related components and directives, along with the services, pipes, and other codes that they rely on, into a single cohesive unit. </a:t>
            </a:r>
          </a:p>
          <a:p>
            <a:r>
              <a:rPr lang="en-US" dirty="0"/>
              <a:t>Modules provide a way to keep the code organized and make it easier to reuse components and directives across different parts of the application. </a:t>
            </a:r>
          </a:p>
          <a:p>
            <a:r>
              <a:rPr lang="en-US" dirty="0"/>
              <a:t>Modules are defined using the Angular </a:t>
            </a:r>
            <a:r>
              <a:rPr lang="en-US" dirty="0" err="1"/>
              <a:t>NgModule</a:t>
            </a:r>
            <a:r>
              <a:rPr lang="en-US" dirty="0"/>
              <a:t> decorator, which takes an object that specifies the components, directives, and other code that the module contains. </a:t>
            </a:r>
            <a:endParaRPr lang="en-IN" dirty="0"/>
          </a:p>
        </p:txBody>
      </p:sp>
    </p:spTree>
    <p:extLst>
      <p:ext uri="{BB962C8B-B14F-4D97-AF65-F5344CB8AC3E}">
        <p14:creationId xmlns:p14="http://schemas.microsoft.com/office/powerpoint/2010/main" val="338364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E720-C7FF-2F94-D58F-CDD5415F9514}"/>
              </a:ext>
            </a:extLst>
          </p:cNvPr>
          <p:cNvSpPr>
            <a:spLocks noGrp="1"/>
          </p:cNvSpPr>
          <p:nvPr>
            <p:ph type="title"/>
          </p:nvPr>
        </p:nvSpPr>
        <p:spPr>
          <a:xfrm>
            <a:off x="838200" y="459393"/>
            <a:ext cx="10515600" cy="1325563"/>
          </a:xfrm>
        </p:spPr>
        <p:txBody>
          <a:bodyPr>
            <a:normAutofit fontScale="90000"/>
          </a:bodyPr>
          <a:lstStyle/>
          <a:p>
            <a:r>
              <a:rPr lang="en-US" dirty="0"/>
              <a:t>The @NgModule decorator properties that describe the module are:</a:t>
            </a:r>
            <a:br>
              <a:rPr lang="en-US" dirty="0"/>
            </a:br>
            <a:br>
              <a:rPr lang="en-US" dirty="0"/>
            </a:br>
            <a:endParaRPr lang="en-IN" dirty="0"/>
          </a:p>
        </p:txBody>
      </p:sp>
      <p:sp>
        <p:nvSpPr>
          <p:cNvPr id="3" name="Content Placeholder 2">
            <a:extLst>
              <a:ext uri="{FF2B5EF4-FFF2-40B4-BE49-F238E27FC236}">
                <a16:creationId xmlns:a16="http://schemas.microsoft.com/office/drawing/2014/main" id="{A3ED2F33-2202-BBE7-DDEA-E5CDD2ED9CAB}"/>
              </a:ext>
            </a:extLst>
          </p:cNvPr>
          <p:cNvSpPr>
            <a:spLocks noGrp="1"/>
          </p:cNvSpPr>
          <p:nvPr>
            <p:ph idx="1"/>
          </p:nvPr>
        </p:nvSpPr>
        <p:spPr>
          <a:xfrm>
            <a:off x="367645" y="1329178"/>
            <a:ext cx="10986155" cy="5231877"/>
          </a:xfrm>
        </p:spPr>
        <p:txBody>
          <a:bodyPr>
            <a:normAutofit fontScale="92500" lnSpcReduction="10000"/>
          </a:bodyPr>
          <a:lstStyle/>
          <a:p>
            <a:r>
              <a:rPr lang="en-US" b="1" dirty="0">
                <a:solidFill>
                  <a:srgbClr val="FF0000"/>
                </a:solidFill>
              </a:rPr>
              <a:t>declarations:</a:t>
            </a:r>
            <a:r>
              <a:rPr lang="en-US" dirty="0"/>
              <a:t> The </a:t>
            </a:r>
            <a:r>
              <a:rPr lang="en-US" b="1" dirty="0">
                <a:solidFill>
                  <a:srgbClr val="FF0000"/>
                </a:solidFill>
              </a:rPr>
              <a:t>classes that belong to this module </a:t>
            </a:r>
            <a:r>
              <a:rPr lang="en-US" dirty="0"/>
              <a:t>and are related to views. There are three classes in Angular that can contain views: components, directives and pipes.</a:t>
            </a:r>
          </a:p>
          <a:p>
            <a:r>
              <a:rPr lang="en-US" b="1" dirty="0">
                <a:solidFill>
                  <a:srgbClr val="FF0000"/>
                </a:solidFill>
              </a:rPr>
              <a:t>exports:</a:t>
            </a:r>
            <a:r>
              <a:rPr lang="en-US" dirty="0"/>
              <a:t> The classes that should be </a:t>
            </a:r>
            <a:r>
              <a:rPr lang="en-US" b="1" dirty="0">
                <a:solidFill>
                  <a:srgbClr val="FF0000"/>
                </a:solidFill>
              </a:rPr>
              <a:t>accessible</a:t>
            </a:r>
            <a:r>
              <a:rPr lang="en-US" dirty="0"/>
              <a:t> to other modules components.</a:t>
            </a:r>
          </a:p>
          <a:p>
            <a:r>
              <a:rPr lang="en-US" b="1" dirty="0">
                <a:solidFill>
                  <a:srgbClr val="FF0000"/>
                </a:solidFill>
              </a:rPr>
              <a:t>imports:</a:t>
            </a:r>
            <a:r>
              <a:rPr lang="en-US" dirty="0"/>
              <a:t> Modules whose classes are </a:t>
            </a:r>
            <a:r>
              <a:rPr lang="en-US" b="1" dirty="0">
                <a:solidFill>
                  <a:srgbClr val="FF0000"/>
                </a:solidFill>
              </a:rPr>
              <a:t>needed by the components </a:t>
            </a:r>
            <a:r>
              <a:rPr lang="en-US" dirty="0"/>
              <a:t>of this module.</a:t>
            </a:r>
          </a:p>
          <a:p>
            <a:r>
              <a:rPr lang="en-US" b="1" dirty="0">
                <a:solidFill>
                  <a:srgbClr val="FF0000"/>
                </a:solidFill>
              </a:rPr>
              <a:t>providers: </a:t>
            </a:r>
            <a:r>
              <a:rPr lang="en-US" dirty="0"/>
              <a:t>Services present in one of the modules which are going to be used in the other modules or components. Once a </a:t>
            </a:r>
            <a:r>
              <a:rPr lang="en-US" b="1" dirty="0">
                <a:solidFill>
                  <a:srgbClr val="FF0000"/>
                </a:solidFill>
              </a:rPr>
              <a:t>service</a:t>
            </a:r>
            <a:r>
              <a:rPr lang="en-US" dirty="0"/>
              <a:t> is included in the providers, it becomes </a:t>
            </a:r>
            <a:r>
              <a:rPr lang="en-US" b="1" dirty="0">
                <a:solidFill>
                  <a:srgbClr val="FF0000"/>
                </a:solidFill>
              </a:rPr>
              <a:t>accessible in all parts of that application</a:t>
            </a:r>
            <a:r>
              <a:rPr lang="en-US" dirty="0"/>
              <a:t>.</a:t>
            </a:r>
          </a:p>
          <a:p>
            <a:r>
              <a:rPr lang="en-US" b="1" dirty="0">
                <a:solidFill>
                  <a:srgbClr val="FF0000"/>
                </a:solidFill>
              </a:rPr>
              <a:t>bootstrap</a:t>
            </a:r>
            <a:r>
              <a:rPr lang="en-US" dirty="0"/>
              <a:t>: The root component which is the main view of the application. Only the root module has this property and it indicates the component that's </a:t>
            </a:r>
            <a:r>
              <a:rPr lang="en-US" dirty="0" err="1"/>
              <a:t>gonna</a:t>
            </a:r>
            <a:r>
              <a:rPr lang="en-US" dirty="0"/>
              <a:t> be bootstrapped.</a:t>
            </a:r>
          </a:p>
          <a:p>
            <a:r>
              <a:rPr lang="en-US" b="1" dirty="0" err="1">
                <a:solidFill>
                  <a:srgbClr val="FF0000"/>
                </a:solidFill>
              </a:rPr>
              <a:t>entryComponents</a:t>
            </a:r>
            <a:r>
              <a:rPr lang="en-US" dirty="0"/>
              <a:t>: An entry component is any component that Angular loads imperatively, (which means you're not referencing it in the template), by type.</a:t>
            </a:r>
            <a:endParaRPr lang="en-IN" dirty="0"/>
          </a:p>
        </p:txBody>
      </p:sp>
    </p:spTree>
    <p:extLst>
      <p:ext uri="{BB962C8B-B14F-4D97-AF65-F5344CB8AC3E}">
        <p14:creationId xmlns:p14="http://schemas.microsoft.com/office/powerpoint/2010/main" val="383829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3225-D2A0-3BB9-7920-60D2F7BF363A}"/>
              </a:ext>
            </a:extLst>
          </p:cNvPr>
          <p:cNvSpPr>
            <a:spLocks noGrp="1"/>
          </p:cNvSpPr>
          <p:nvPr>
            <p:ph type="title"/>
          </p:nvPr>
        </p:nvSpPr>
        <p:spPr/>
        <p:txBody>
          <a:bodyPr/>
          <a:lstStyle/>
          <a:p>
            <a:r>
              <a:rPr lang="en-IN" dirty="0"/>
              <a:t>JavaScript Modules</a:t>
            </a:r>
          </a:p>
        </p:txBody>
      </p:sp>
      <p:sp>
        <p:nvSpPr>
          <p:cNvPr id="3" name="Content Placeholder 2">
            <a:extLst>
              <a:ext uri="{FF2B5EF4-FFF2-40B4-BE49-F238E27FC236}">
                <a16:creationId xmlns:a16="http://schemas.microsoft.com/office/drawing/2014/main" id="{E5E3D67C-8025-897A-141D-D7683D0CEE16}"/>
              </a:ext>
            </a:extLst>
          </p:cNvPr>
          <p:cNvSpPr>
            <a:spLocks noGrp="1"/>
          </p:cNvSpPr>
          <p:nvPr>
            <p:ph idx="1"/>
          </p:nvPr>
        </p:nvSpPr>
        <p:spPr>
          <a:xfrm>
            <a:off x="348792" y="1489435"/>
            <a:ext cx="11005008" cy="5003440"/>
          </a:xfrm>
        </p:spPr>
        <p:txBody>
          <a:bodyPr>
            <a:normAutofit lnSpcReduction="10000"/>
          </a:bodyPr>
          <a:lstStyle/>
          <a:p>
            <a:r>
              <a:rPr lang="en-US" dirty="0"/>
              <a:t>The JavaScript Modules, which also go by the name JS modules or ES modules, or ECMAScript modules are part of the JavaScript Language. </a:t>
            </a:r>
          </a:p>
          <a:p>
            <a:r>
              <a:rPr lang="en-US" dirty="0"/>
              <a:t>The JS Modules are </a:t>
            </a:r>
            <a:r>
              <a:rPr lang="en-US" b="1" dirty="0">
                <a:solidFill>
                  <a:srgbClr val="FF0000"/>
                </a:solidFill>
              </a:rPr>
              <a:t>stored in a file</a:t>
            </a:r>
            <a:r>
              <a:rPr lang="en-US" dirty="0"/>
              <a:t>. </a:t>
            </a:r>
          </a:p>
          <a:p>
            <a:r>
              <a:rPr lang="en-US" dirty="0"/>
              <a:t>There is exactly </a:t>
            </a:r>
            <a:r>
              <a:rPr lang="en-US" b="1" dirty="0">
                <a:solidFill>
                  <a:srgbClr val="FF0000"/>
                </a:solidFill>
              </a:rPr>
              <a:t>one module per file and one file per module</a:t>
            </a:r>
            <a:r>
              <a:rPr lang="en-US" dirty="0"/>
              <a:t>. These modules contain small units of independent, reusable code. </a:t>
            </a:r>
          </a:p>
          <a:p>
            <a:r>
              <a:rPr lang="en-US" dirty="0"/>
              <a:t>They export a value, which can be imported and used in some other module.</a:t>
            </a:r>
          </a:p>
          <a:p>
            <a:r>
              <a:rPr lang="en-US" dirty="0"/>
              <a:t>The following is a </a:t>
            </a:r>
            <a:r>
              <a:rPr lang="en-US" dirty="0" err="1"/>
              <a:t>Javascript</a:t>
            </a:r>
            <a:r>
              <a:rPr lang="en-US" dirty="0"/>
              <a:t> Module that exports the </a:t>
            </a:r>
            <a:r>
              <a:rPr lang="en-US" dirty="0" err="1"/>
              <a:t>SomeComponent</a:t>
            </a:r>
            <a:r>
              <a:rPr lang="en-US" dirty="0"/>
              <a:t>.</a:t>
            </a:r>
          </a:p>
          <a:p>
            <a:pPr marL="0" indent="0">
              <a:buNone/>
            </a:pPr>
            <a:r>
              <a:rPr lang="en-US" b="1" dirty="0">
                <a:solidFill>
                  <a:srgbClr val="FF0000"/>
                </a:solidFill>
              </a:rPr>
              <a:t>export class </a:t>
            </a:r>
            <a:r>
              <a:rPr lang="en-US" b="1" dirty="0" err="1">
                <a:solidFill>
                  <a:srgbClr val="FF0000"/>
                </a:solidFill>
              </a:rPr>
              <a:t>SomeComponent</a:t>
            </a:r>
            <a:r>
              <a:rPr lang="en-US" b="1" dirty="0">
                <a:solidFill>
                  <a:srgbClr val="FF0000"/>
                </a:solidFill>
              </a:rPr>
              <a:t> { </a:t>
            </a:r>
          </a:p>
          <a:p>
            <a:pPr marL="0" indent="0">
              <a:buNone/>
            </a:pPr>
            <a:r>
              <a:rPr lang="en-US" b="1" dirty="0">
                <a:solidFill>
                  <a:srgbClr val="FF0000"/>
                </a:solidFill>
              </a:rPr>
              <a:t>   //do something</a:t>
            </a:r>
          </a:p>
          <a:p>
            <a:pPr marL="0" indent="0">
              <a:buNone/>
            </a:pPr>
            <a:r>
              <a:rPr lang="en-US" b="1" dirty="0">
                <a:solidFill>
                  <a:srgbClr val="FF0000"/>
                </a:solidFill>
              </a:rPr>
              <a:t>}</a:t>
            </a:r>
            <a:endParaRPr lang="en-IN" b="1" dirty="0">
              <a:solidFill>
                <a:srgbClr val="FF0000"/>
              </a:solidFill>
            </a:endParaRPr>
          </a:p>
        </p:txBody>
      </p:sp>
    </p:spTree>
    <p:extLst>
      <p:ext uri="{BB962C8B-B14F-4D97-AF65-F5344CB8AC3E}">
        <p14:creationId xmlns:p14="http://schemas.microsoft.com/office/powerpoint/2010/main" val="68739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1138-4A59-C0FB-851D-947F898B2EB3}"/>
              </a:ext>
            </a:extLst>
          </p:cNvPr>
          <p:cNvSpPr>
            <a:spLocks noGrp="1"/>
          </p:cNvSpPr>
          <p:nvPr>
            <p:ph type="title"/>
          </p:nvPr>
        </p:nvSpPr>
        <p:spPr/>
        <p:txBody>
          <a:bodyPr/>
          <a:lstStyle/>
          <a:p>
            <a:r>
              <a:rPr lang="en-US" dirty="0"/>
              <a:t>ex</a:t>
            </a:r>
            <a:endParaRPr lang="en-IN" dirty="0"/>
          </a:p>
        </p:txBody>
      </p:sp>
      <p:sp>
        <p:nvSpPr>
          <p:cNvPr id="3" name="Content Placeholder 2">
            <a:extLst>
              <a:ext uri="{FF2B5EF4-FFF2-40B4-BE49-F238E27FC236}">
                <a16:creationId xmlns:a16="http://schemas.microsoft.com/office/drawing/2014/main" id="{EF21AC40-D814-6B83-B2CA-62F2418B375F}"/>
              </a:ext>
            </a:extLst>
          </p:cNvPr>
          <p:cNvSpPr>
            <a:spLocks noGrp="1"/>
          </p:cNvSpPr>
          <p:nvPr>
            <p:ph idx="1"/>
          </p:nvPr>
        </p:nvSpPr>
        <p:spPr/>
        <p:txBody>
          <a:bodyPr>
            <a:normAutofit/>
          </a:bodyPr>
          <a:lstStyle/>
          <a:p>
            <a:r>
              <a:rPr lang="en-IN" dirty="0"/>
              <a:t>The </a:t>
            </a:r>
            <a:r>
              <a:rPr lang="en-IN" dirty="0" err="1"/>
              <a:t>SomeOtherComponent</a:t>
            </a:r>
            <a:r>
              <a:rPr lang="en-IN" dirty="0"/>
              <a:t> is another JavaScript Module, that imports and uses the </a:t>
            </a:r>
            <a:r>
              <a:rPr lang="en-IN" dirty="0" err="1"/>
              <a:t>SomeComponent</a:t>
            </a:r>
            <a:r>
              <a:rPr lang="en-IN" dirty="0"/>
              <a:t>.</a:t>
            </a:r>
          </a:p>
          <a:p>
            <a:endParaRPr lang="en-IN" dirty="0"/>
          </a:p>
          <a:p>
            <a:pPr marL="0" indent="0">
              <a:buNone/>
            </a:pPr>
            <a:r>
              <a:rPr lang="en-IN" b="1" dirty="0">
                <a:solidFill>
                  <a:srgbClr val="FF0000"/>
                </a:solidFill>
              </a:rPr>
              <a:t>import { </a:t>
            </a:r>
            <a:r>
              <a:rPr lang="en-IN" b="1" dirty="0" err="1">
                <a:solidFill>
                  <a:srgbClr val="FF0000"/>
                </a:solidFill>
              </a:rPr>
              <a:t>SomeComponent</a:t>
            </a:r>
            <a:r>
              <a:rPr lang="en-IN" b="1" dirty="0">
                <a:solidFill>
                  <a:srgbClr val="FF0000"/>
                </a:solidFill>
              </a:rPr>
              <a:t> } from './</a:t>
            </a:r>
            <a:r>
              <a:rPr lang="en-IN" b="1" dirty="0" err="1">
                <a:solidFill>
                  <a:srgbClr val="FF0000"/>
                </a:solidFill>
              </a:rPr>
              <a:t>some.component</a:t>
            </a:r>
            <a:r>
              <a:rPr lang="en-IN" b="1" dirty="0">
                <a:solidFill>
                  <a:srgbClr val="FF0000"/>
                </a:solidFill>
              </a:rPr>
              <a:t>';</a:t>
            </a:r>
          </a:p>
          <a:p>
            <a:pPr marL="0" indent="0">
              <a:buNone/>
            </a:pPr>
            <a:r>
              <a:rPr lang="en-IN" b="1" dirty="0">
                <a:solidFill>
                  <a:srgbClr val="FF0000"/>
                </a:solidFill>
              </a:rPr>
              <a:t> </a:t>
            </a:r>
          </a:p>
          <a:p>
            <a:pPr marL="0" indent="0">
              <a:buNone/>
            </a:pPr>
            <a:r>
              <a:rPr lang="en-IN" dirty="0"/>
              <a:t>export class </a:t>
            </a:r>
            <a:r>
              <a:rPr lang="en-IN" dirty="0" err="1"/>
              <a:t>SomeOtherComponent</a:t>
            </a:r>
            <a:r>
              <a:rPr lang="en-IN" dirty="0"/>
              <a:t> { </a:t>
            </a:r>
          </a:p>
          <a:p>
            <a:pPr marL="0" indent="0">
              <a:buNone/>
            </a:pPr>
            <a:r>
              <a:rPr lang="en-IN" dirty="0"/>
              <a:t>   /do some other thing</a:t>
            </a:r>
          </a:p>
          <a:p>
            <a:pPr marL="0" indent="0">
              <a:buNone/>
            </a:pPr>
            <a:r>
              <a:rPr lang="en-IN" dirty="0"/>
              <a:t>}</a:t>
            </a:r>
          </a:p>
        </p:txBody>
      </p:sp>
    </p:spTree>
    <p:extLst>
      <p:ext uri="{BB962C8B-B14F-4D97-AF65-F5344CB8AC3E}">
        <p14:creationId xmlns:p14="http://schemas.microsoft.com/office/powerpoint/2010/main" val="194890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3863-0AA7-F80B-39A0-C9BB83EFD9E5}"/>
              </a:ext>
            </a:extLst>
          </p:cNvPr>
          <p:cNvSpPr>
            <a:spLocks noGrp="1"/>
          </p:cNvSpPr>
          <p:nvPr>
            <p:ph type="title"/>
          </p:nvPr>
        </p:nvSpPr>
        <p:spPr/>
        <p:txBody>
          <a:bodyPr/>
          <a:lstStyle/>
          <a:p>
            <a:r>
              <a:rPr lang="en-US" dirty="0"/>
              <a:t>How to Create an Angular Module</a:t>
            </a:r>
            <a:endParaRPr lang="en-IN" dirty="0"/>
          </a:p>
        </p:txBody>
      </p:sp>
      <p:sp>
        <p:nvSpPr>
          <p:cNvPr id="3" name="Content Placeholder 2">
            <a:extLst>
              <a:ext uri="{FF2B5EF4-FFF2-40B4-BE49-F238E27FC236}">
                <a16:creationId xmlns:a16="http://schemas.microsoft.com/office/drawing/2014/main" id="{96118545-E4DF-D1EC-7D1D-23A4847865F6}"/>
              </a:ext>
            </a:extLst>
          </p:cNvPr>
          <p:cNvSpPr>
            <a:spLocks noGrp="1"/>
          </p:cNvSpPr>
          <p:nvPr>
            <p:ph idx="1"/>
          </p:nvPr>
        </p:nvSpPr>
        <p:spPr/>
        <p:txBody>
          <a:bodyPr>
            <a:normAutofit fontScale="77500" lnSpcReduction="20000"/>
          </a:bodyPr>
          <a:lstStyle/>
          <a:p>
            <a:r>
              <a:rPr lang="en-US" dirty="0"/>
              <a:t>The Angular Module must declare the Components, Pipes, and Directives it manages. We Create the Angular Modules by decorating it with the </a:t>
            </a:r>
            <a:r>
              <a:rPr lang="en-US" dirty="0" err="1"/>
              <a:t>ngModule</a:t>
            </a:r>
            <a:r>
              <a:rPr lang="en-US" dirty="0"/>
              <a:t> decorator.</a:t>
            </a:r>
          </a:p>
          <a:p>
            <a:endParaRPr lang="en-US" dirty="0"/>
          </a:p>
          <a:p>
            <a:pPr marL="0" indent="0">
              <a:buNone/>
            </a:pPr>
            <a:r>
              <a:rPr lang="en-IN" b="1" dirty="0">
                <a:solidFill>
                  <a:srgbClr val="FF0000"/>
                </a:solidFill>
              </a:rPr>
              <a:t>@NgModule({</a:t>
            </a:r>
          </a:p>
          <a:p>
            <a:pPr marL="0" indent="0">
              <a:buNone/>
            </a:pPr>
            <a:r>
              <a:rPr lang="en-IN" dirty="0"/>
              <a:t>  declarations: [  ],</a:t>
            </a:r>
          </a:p>
          <a:p>
            <a:pPr marL="0" indent="0">
              <a:buNone/>
            </a:pPr>
            <a:r>
              <a:rPr lang="en-IN" dirty="0"/>
              <a:t>  imports:      [  ],</a:t>
            </a:r>
          </a:p>
          <a:p>
            <a:pPr marL="0" indent="0">
              <a:buNone/>
            </a:pPr>
            <a:r>
              <a:rPr lang="en-IN" dirty="0"/>
              <a:t>  providers:    [  ],</a:t>
            </a:r>
          </a:p>
          <a:p>
            <a:pPr marL="0" indent="0">
              <a:buNone/>
            </a:pPr>
            <a:r>
              <a:rPr lang="en-IN" dirty="0"/>
              <a:t>  exports:      [  ],</a:t>
            </a:r>
          </a:p>
          <a:p>
            <a:pPr marL="0" indent="0">
              <a:buNone/>
            </a:pPr>
            <a:r>
              <a:rPr lang="en-IN" dirty="0"/>
              <a:t>  bootstrap:    [  ],</a:t>
            </a:r>
          </a:p>
          <a:p>
            <a:pPr marL="0" indent="0">
              <a:buNone/>
            </a:pPr>
            <a:r>
              <a:rPr lang="en-IN" dirty="0"/>
              <a:t>  </a:t>
            </a:r>
            <a:r>
              <a:rPr lang="en-IN" dirty="0" err="1"/>
              <a:t>entrycomponents</a:t>
            </a:r>
            <a:r>
              <a:rPr lang="en-IN" dirty="0"/>
              <a:t>: [ ]</a:t>
            </a:r>
          </a:p>
          <a:p>
            <a:pPr marL="0" indent="0">
              <a:buNone/>
            </a:pPr>
            <a:r>
              <a:rPr lang="en-IN" dirty="0"/>
              <a:t>})</a:t>
            </a:r>
          </a:p>
          <a:p>
            <a:pPr marL="0" indent="0">
              <a:buNone/>
            </a:pPr>
            <a:r>
              <a:rPr lang="en-IN" dirty="0"/>
              <a:t> </a:t>
            </a:r>
          </a:p>
        </p:txBody>
      </p:sp>
      <p:pic>
        <p:nvPicPr>
          <p:cNvPr id="4" name="Picture 3">
            <a:extLst>
              <a:ext uri="{FF2B5EF4-FFF2-40B4-BE49-F238E27FC236}">
                <a16:creationId xmlns:a16="http://schemas.microsoft.com/office/drawing/2014/main" id="{8A2B49D4-63B0-A65A-3068-3B73E0E96743}"/>
              </a:ext>
            </a:extLst>
          </p:cNvPr>
          <p:cNvPicPr>
            <a:picLocks noChangeAspect="1"/>
          </p:cNvPicPr>
          <p:nvPr/>
        </p:nvPicPr>
        <p:blipFill>
          <a:blip r:embed="rId2"/>
          <a:stretch>
            <a:fillRect/>
          </a:stretch>
        </p:blipFill>
        <p:spPr>
          <a:xfrm>
            <a:off x="4010025" y="2753559"/>
            <a:ext cx="7343775" cy="3933825"/>
          </a:xfrm>
          <a:prstGeom prst="rect">
            <a:avLst/>
          </a:prstGeom>
        </p:spPr>
      </p:pic>
    </p:spTree>
    <p:extLst>
      <p:ext uri="{BB962C8B-B14F-4D97-AF65-F5344CB8AC3E}">
        <p14:creationId xmlns:p14="http://schemas.microsoft.com/office/powerpoint/2010/main" val="47607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BC1A-1051-A084-472C-D44E965237F4}"/>
              </a:ext>
            </a:extLst>
          </p:cNvPr>
          <p:cNvSpPr>
            <a:spLocks noGrp="1"/>
          </p:cNvSpPr>
          <p:nvPr>
            <p:ph type="title"/>
          </p:nvPr>
        </p:nvSpPr>
        <p:spPr/>
        <p:txBody>
          <a:bodyPr/>
          <a:lstStyle/>
          <a:p>
            <a:r>
              <a:rPr lang="en-IN" dirty="0"/>
              <a:t>Creating a Module</a:t>
            </a:r>
          </a:p>
        </p:txBody>
      </p:sp>
      <p:sp>
        <p:nvSpPr>
          <p:cNvPr id="3" name="Content Placeholder 2">
            <a:extLst>
              <a:ext uri="{FF2B5EF4-FFF2-40B4-BE49-F238E27FC236}">
                <a16:creationId xmlns:a16="http://schemas.microsoft.com/office/drawing/2014/main" id="{C15BFCBF-33E6-ADDB-3A38-B8B9D1F3308D}"/>
              </a:ext>
            </a:extLst>
          </p:cNvPr>
          <p:cNvSpPr>
            <a:spLocks noGrp="1"/>
          </p:cNvSpPr>
          <p:nvPr>
            <p:ph idx="1"/>
          </p:nvPr>
        </p:nvSpPr>
        <p:spPr/>
        <p:txBody>
          <a:bodyPr/>
          <a:lstStyle/>
          <a:p>
            <a:r>
              <a:rPr lang="en-US" dirty="0"/>
              <a:t>Step 1 : Let us add three components. </a:t>
            </a:r>
          </a:p>
          <a:p>
            <a:pPr marL="514350" indent="-514350">
              <a:buFont typeface="+mj-lt"/>
              <a:buAutoNum type="arabicPeriod"/>
            </a:pPr>
            <a:r>
              <a:rPr lang="en-US" dirty="0" err="1"/>
              <a:t>HomeComponent</a:t>
            </a:r>
            <a:r>
              <a:rPr lang="en-US" dirty="0"/>
              <a:t>, </a:t>
            </a:r>
          </a:p>
          <a:p>
            <a:pPr marL="514350" indent="-514350">
              <a:buFont typeface="+mj-lt"/>
              <a:buAutoNum type="arabicPeriod"/>
            </a:pPr>
            <a:r>
              <a:rPr lang="en-US" dirty="0" err="1"/>
              <a:t>AboutUsComponent</a:t>
            </a:r>
            <a:r>
              <a:rPr lang="en-US" dirty="0"/>
              <a:t>, </a:t>
            </a:r>
          </a:p>
          <a:p>
            <a:pPr marL="514350" indent="-514350">
              <a:buFont typeface="+mj-lt"/>
              <a:buAutoNum type="arabicPeriod"/>
            </a:pPr>
            <a:r>
              <a:rPr lang="en-US" dirty="0" err="1"/>
              <a:t>ContactUsComponent</a:t>
            </a:r>
            <a:r>
              <a:rPr lang="en-US" dirty="0"/>
              <a:t>.</a:t>
            </a:r>
          </a:p>
          <a:p>
            <a:pPr marL="514350" indent="-514350">
              <a:buFont typeface="+mj-lt"/>
              <a:buAutoNum type="arabicPeriod"/>
            </a:pPr>
            <a:endParaRPr lang="en-US" dirty="0"/>
          </a:p>
          <a:p>
            <a:pPr marL="0" indent="0">
              <a:buNone/>
            </a:pPr>
            <a:r>
              <a:rPr lang="en-US" dirty="0"/>
              <a:t>Create a folder called pages under the home folder. Create a </a:t>
            </a:r>
            <a:r>
              <a:rPr lang="en-US" b="1" dirty="0">
                <a:solidFill>
                  <a:srgbClr val="FF0000"/>
                </a:solidFill>
              </a:rPr>
              <a:t>three folder under pages </a:t>
            </a:r>
            <a:r>
              <a:rPr lang="en-US" b="1" dirty="0" err="1">
                <a:solidFill>
                  <a:srgbClr val="FF0000"/>
                </a:solidFill>
              </a:rPr>
              <a:t>aboutus</a:t>
            </a:r>
            <a:r>
              <a:rPr lang="en-US" b="1" dirty="0">
                <a:solidFill>
                  <a:srgbClr val="FF0000"/>
                </a:solidFill>
              </a:rPr>
              <a:t>, </a:t>
            </a:r>
            <a:r>
              <a:rPr lang="en-US" b="1" dirty="0" err="1">
                <a:solidFill>
                  <a:srgbClr val="FF0000"/>
                </a:solidFill>
              </a:rPr>
              <a:t>contactus</a:t>
            </a:r>
            <a:r>
              <a:rPr lang="en-US" b="1" dirty="0">
                <a:solidFill>
                  <a:srgbClr val="FF0000"/>
                </a:solidFill>
              </a:rPr>
              <a:t> &amp; home.</a:t>
            </a:r>
            <a:endParaRPr lang="en-IN" b="1" dirty="0">
              <a:solidFill>
                <a:srgbClr val="FF0000"/>
              </a:solidFill>
            </a:endParaRPr>
          </a:p>
        </p:txBody>
      </p:sp>
    </p:spTree>
    <p:extLst>
      <p:ext uri="{BB962C8B-B14F-4D97-AF65-F5344CB8AC3E}">
        <p14:creationId xmlns:p14="http://schemas.microsoft.com/office/powerpoint/2010/main" val="418013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C0704-4B43-E07D-E2ED-3746C6328984}"/>
              </a:ext>
            </a:extLst>
          </p:cNvPr>
          <p:cNvSpPr>
            <a:spLocks noGrp="1"/>
          </p:cNvSpPr>
          <p:nvPr>
            <p:ph type="title"/>
          </p:nvPr>
        </p:nvSpPr>
        <p:spPr/>
        <p:txBody>
          <a:bodyPr/>
          <a:lstStyle/>
          <a:p>
            <a:r>
              <a:rPr lang="en-US" dirty="0"/>
              <a:t>home/pages/</a:t>
            </a:r>
            <a:r>
              <a:rPr lang="en-US" dirty="0" err="1"/>
              <a:t>aboutus</a:t>
            </a:r>
            <a:r>
              <a:rPr lang="en-US" dirty="0"/>
              <a:t>/</a:t>
            </a:r>
            <a:r>
              <a:rPr lang="en-US" b="1" dirty="0">
                <a:solidFill>
                  <a:srgbClr val="FF0000"/>
                </a:solidFill>
              </a:rPr>
              <a:t>about-</a:t>
            </a:r>
            <a:r>
              <a:rPr lang="en-US" b="1" dirty="0" err="1">
                <a:solidFill>
                  <a:srgbClr val="FF0000"/>
                </a:solidFill>
              </a:rPr>
              <a:t>us.component.ts</a:t>
            </a:r>
            <a:endParaRPr lang="en-IN" b="1" dirty="0">
              <a:solidFill>
                <a:srgbClr val="FF0000"/>
              </a:solidFill>
            </a:endParaRPr>
          </a:p>
        </p:txBody>
      </p:sp>
      <p:sp>
        <p:nvSpPr>
          <p:cNvPr id="3" name="Content Placeholder 2">
            <a:extLst>
              <a:ext uri="{FF2B5EF4-FFF2-40B4-BE49-F238E27FC236}">
                <a16:creationId xmlns:a16="http://schemas.microsoft.com/office/drawing/2014/main" id="{58948952-B726-5256-6838-8344E3D0C920}"/>
              </a:ext>
            </a:extLst>
          </p:cNvPr>
          <p:cNvSpPr>
            <a:spLocks noGrp="1"/>
          </p:cNvSpPr>
          <p:nvPr>
            <p:ph idx="1"/>
          </p:nvPr>
        </p:nvSpPr>
        <p:spPr/>
        <p:txBody>
          <a:bodyPr/>
          <a:lstStyle/>
          <a:p>
            <a:pPr marL="0" indent="0">
              <a:buNone/>
            </a:pPr>
            <a:r>
              <a:rPr lang="en-IN" dirty="0"/>
              <a:t>import { Component } from '@angular/core';</a:t>
            </a:r>
          </a:p>
          <a:p>
            <a:pPr marL="0" indent="0">
              <a:buNone/>
            </a:pPr>
            <a:r>
              <a:rPr lang="en-IN" dirty="0"/>
              <a:t> </a:t>
            </a:r>
          </a:p>
          <a:p>
            <a:pPr marL="0" indent="0">
              <a:buNone/>
            </a:pPr>
            <a:r>
              <a:rPr lang="en-IN" dirty="0"/>
              <a:t>@Component({</a:t>
            </a:r>
          </a:p>
          <a:p>
            <a:pPr marL="0" indent="0">
              <a:buNone/>
            </a:pPr>
            <a:r>
              <a:rPr lang="en-IN" dirty="0"/>
              <a:t>    </a:t>
            </a:r>
            <a:r>
              <a:rPr lang="en-IN" dirty="0" err="1"/>
              <a:t>templateUrl</a:t>
            </a:r>
            <a:r>
              <a:rPr lang="en-IN" dirty="0"/>
              <a:t>: './about-us.component.html',</a:t>
            </a:r>
          </a:p>
          <a:p>
            <a:pPr marL="0" indent="0">
              <a:buNone/>
            </a:pPr>
            <a:r>
              <a:rPr lang="en-IN" dirty="0"/>
              <a:t>})</a:t>
            </a:r>
          </a:p>
          <a:p>
            <a:pPr marL="0" indent="0">
              <a:buNone/>
            </a:pPr>
            <a:r>
              <a:rPr lang="en-IN" dirty="0"/>
              <a:t>export class </a:t>
            </a:r>
            <a:r>
              <a:rPr lang="en-IN" dirty="0" err="1"/>
              <a:t>AboutUsComponent</a:t>
            </a:r>
            <a:endParaRPr lang="en-IN" dirty="0"/>
          </a:p>
          <a:p>
            <a:pPr marL="0" indent="0">
              <a:buNone/>
            </a:pPr>
            <a:r>
              <a:rPr lang="en-IN" dirty="0"/>
              <a:t>{</a:t>
            </a:r>
          </a:p>
          <a:p>
            <a:pPr marL="0" indent="0">
              <a:buNone/>
            </a:pPr>
            <a:r>
              <a:rPr lang="en-IN" dirty="0"/>
              <a:t>}</a:t>
            </a:r>
          </a:p>
        </p:txBody>
      </p:sp>
      <p:sp>
        <p:nvSpPr>
          <p:cNvPr id="5" name="TextBox 4">
            <a:extLst>
              <a:ext uri="{FF2B5EF4-FFF2-40B4-BE49-F238E27FC236}">
                <a16:creationId xmlns:a16="http://schemas.microsoft.com/office/drawing/2014/main" id="{5063554E-2DFA-8030-3272-0016637750F2}"/>
              </a:ext>
            </a:extLst>
          </p:cNvPr>
          <p:cNvSpPr txBox="1"/>
          <p:nvPr/>
        </p:nvSpPr>
        <p:spPr>
          <a:xfrm>
            <a:off x="3902696" y="5430327"/>
            <a:ext cx="7878451" cy="1200329"/>
          </a:xfrm>
          <a:prstGeom prst="rect">
            <a:avLst/>
          </a:prstGeom>
          <a:noFill/>
        </p:spPr>
        <p:txBody>
          <a:bodyPr wrap="square">
            <a:spAutoFit/>
          </a:bodyPr>
          <a:lstStyle/>
          <a:p>
            <a:r>
              <a:rPr lang="en-US" sz="2400" b="1" dirty="0"/>
              <a:t>home/pages/</a:t>
            </a:r>
            <a:r>
              <a:rPr lang="en-US" sz="2400" b="1" dirty="0" err="1"/>
              <a:t>aboutus</a:t>
            </a:r>
            <a:r>
              <a:rPr lang="en-US" sz="2400" b="1" dirty="0"/>
              <a:t>/</a:t>
            </a:r>
            <a:r>
              <a:rPr lang="en-US" sz="2400" b="1" dirty="0">
                <a:solidFill>
                  <a:srgbClr val="FF0000"/>
                </a:solidFill>
              </a:rPr>
              <a:t>about-us.component.html</a:t>
            </a:r>
          </a:p>
          <a:p>
            <a:endParaRPr lang="en-US" sz="2400" b="1" dirty="0">
              <a:solidFill>
                <a:srgbClr val="FF0000"/>
              </a:solidFill>
            </a:endParaRPr>
          </a:p>
          <a:p>
            <a:r>
              <a:rPr lang="en-US" sz="2400" b="1" dirty="0">
                <a:solidFill>
                  <a:srgbClr val="FF0000"/>
                </a:solidFill>
              </a:rPr>
              <a:t>&lt;h1&gt; About Us Page&lt;/h1&gt; </a:t>
            </a:r>
            <a:endParaRPr lang="en-IN" sz="2400" b="1" dirty="0">
              <a:solidFill>
                <a:srgbClr val="FF0000"/>
              </a:solidFill>
            </a:endParaRPr>
          </a:p>
        </p:txBody>
      </p:sp>
    </p:spTree>
    <p:extLst>
      <p:ext uri="{BB962C8B-B14F-4D97-AF65-F5344CB8AC3E}">
        <p14:creationId xmlns:p14="http://schemas.microsoft.com/office/powerpoint/2010/main" val="421709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EB21-EE32-1B83-FC20-C55C0BE62E30}"/>
              </a:ext>
            </a:extLst>
          </p:cNvPr>
          <p:cNvSpPr>
            <a:spLocks noGrp="1"/>
          </p:cNvSpPr>
          <p:nvPr>
            <p:ph type="title"/>
          </p:nvPr>
        </p:nvSpPr>
        <p:spPr>
          <a:xfrm>
            <a:off x="838199" y="365125"/>
            <a:ext cx="11180975" cy="1325563"/>
          </a:xfrm>
        </p:spPr>
        <p:txBody>
          <a:bodyPr/>
          <a:lstStyle/>
          <a:p>
            <a:r>
              <a:rPr lang="fr-FR" dirty="0"/>
              <a:t>home/pages/</a:t>
            </a:r>
            <a:r>
              <a:rPr lang="fr-FR" dirty="0" err="1"/>
              <a:t>contactus</a:t>
            </a:r>
            <a:r>
              <a:rPr lang="fr-FR" dirty="0"/>
              <a:t>/</a:t>
            </a:r>
            <a:r>
              <a:rPr lang="fr-FR" b="1" dirty="0">
                <a:solidFill>
                  <a:srgbClr val="FF0000"/>
                </a:solidFill>
              </a:rPr>
              <a:t>contact-</a:t>
            </a:r>
            <a:r>
              <a:rPr lang="fr-FR" b="1" dirty="0" err="1">
                <a:solidFill>
                  <a:srgbClr val="FF0000"/>
                </a:solidFill>
              </a:rPr>
              <a:t>us.component.ts</a:t>
            </a:r>
            <a:endParaRPr lang="en-IN" b="1" dirty="0">
              <a:solidFill>
                <a:srgbClr val="FF0000"/>
              </a:solidFill>
            </a:endParaRPr>
          </a:p>
        </p:txBody>
      </p:sp>
      <p:sp>
        <p:nvSpPr>
          <p:cNvPr id="3" name="Content Placeholder 2">
            <a:extLst>
              <a:ext uri="{FF2B5EF4-FFF2-40B4-BE49-F238E27FC236}">
                <a16:creationId xmlns:a16="http://schemas.microsoft.com/office/drawing/2014/main" id="{DE25CC16-7F72-29F9-AED0-48AF4E018FA9}"/>
              </a:ext>
            </a:extLst>
          </p:cNvPr>
          <p:cNvSpPr>
            <a:spLocks noGrp="1"/>
          </p:cNvSpPr>
          <p:nvPr>
            <p:ph idx="1"/>
          </p:nvPr>
        </p:nvSpPr>
        <p:spPr>
          <a:xfrm>
            <a:off x="282804" y="1825625"/>
            <a:ext cx="7484883" cy="4351338"/>
          </a:xfrm>
        </p:spPr>
        <p:txBody>
          <a:bodyPr/>
          <a:lstStyle/>
          <a:p>
            <a:pPr marL="0" indent="0">
              <a:buNone/>
            </a:pPr>
            <a:r>
              <a:rPr lang="en-IN" dirty="0"/>
              <a:t>import { Component } from '@angular/core';</a:t>
            </a:r>
          </a:p>
          <a:p>
            <a:pPr marL="0" indent="0">
              <a:buNone/>
            </a:pPr>
            <a:r>
              <a:rPr lang="en-IN" dirty="0"/>
              <a:t> </a:t>
            </a:r>
          </a:p>
          <a:p>
            <a:pPr marL="0" indent="0">
              <a:buNone/>
            </a:pPr>
            <a:r>
              <a:rPr lang="en-IN" dirty="0"/>
              <a:t>@Component({</a:t>
            </a:r>
          </a:p>
          <a:p>
            <a:pPr marL="0" indent="0">
              <a:buNone/>
            </a:pPr>
            <a:r>
              <a:rPr lang="en-IN" dirty="0"/>
              <a:t>    </a:t>
            </a:r>
            <a:r>
              <a:rPr lang="en-IN" dirty="0" err="1"/>
              <a:t>templateUrl</a:t>
            </a:r>
            <a:r>
              <a:rPr lang="en-IN" dirty="0"/>
              <a:t>: './contact-us.component.html',</a:t>
            </a:r>
          </a:p>
          <a:p>
            <a:pPr marL="0" indent="0">
              <a:buNone/>
            </a:pPr>
            <a:r>
              <a:rPr lang="en-IN" dirty="0"/>
              <a:t>})</a:t>
            </a:r>
          </a:p>
          <a:p>
            <a:pPr marL="0" indent="0">
              <a:buNone/>
            </a:pPr>
            <a:r>
              <a:rPr lang="en-IN" dirty="0"/>
              <a:t>export class </a:t>
            </a:r>
            <a:r>
              <a:rPr lang="en-IN" dirty="0" err="1"/>
              <a:t>ContactUsComponent</a:t>
            </a:r>
            <a:endParaRPr lang="en-IN" dirty="0"/>
          </a:p>
          <a:p>
            <a:pPr marL="0" indent="0">
              <a:buNone/>
            </a:pPr>
            <a:r>
              <a:rPr lang="en-IN" dirty="0"/>
              <a:t>{</a:t>
            </a:r>
          </a:p>
          <a:p>
            <a:pPr marL="0" indent="0">
              <a:buNone/>
            </a:pPr>
            <a:r>
              <a:rPr lang="en-IN" dirty="0"/>
              <a:t>}</a:t>
            </a:r>
          </a:p>
        </p:txBody>
      </p:sp>
      <p:sp>
        <p:nvSpPr>
          <p:cNvPr id="5" name="TextBox 4">
            <a:extLst>
              <a:ext uri="{FF2B5EF4-FFF2-40B4-BE49-F238E27FC236}">
                <a16:creationId xmlns:a16="http://schemas.microsoft.com/office/drawing/2014/main" id="{A801A625-E674-2E54-E668-7F79ADC3C3A9}"/>
              </a:ext>
            </a:extLst>
          </p:cNvPr>
          <p:cNvSpPr txBox="1"/>
          <p:nvPr/>
        </p:nvSpPr>
        <p:spPr>
          <a:xfrm>
            <a:off x="4062954" y="5482308"/>
            <a:ext cx="7315198" cy="1200329"/>
          </a:xfrm>
          <a:prstGeom prst="rect">
            <a:avLst/>
          </a:prstGeom>
          <a:noFill/>
        </p:spPr>
        <p:txBody>
          <a:bodyPr wrap="square">
            <a:spAutoFit/>
          </a:bodyPr>
          <a:lstStyle/>
          <a:p>
            <a:r>
              <a:rPr lang="en-IN" sz="2400" dirty="0"/>
              <a:t>home/pages/</a:t>
            </a:r>
            <a:r>
              <a:rPr lang="en-IN" sz="2400" dirty="0" err="1"/>
              <a:t>contactus</a:t>
            </a:r>
            <a:r>
              <a:rPr lang="en-IN" sz="2400" dirty="0"/>
              <a:t>/</a:t>
            </a:r>
            <a:r>
              <a:rPr lang="en-IN" sz="2400" b="1" dirty="0">
                <a:solidFill>
                  <a:srgbClr val="FF0000"/>
                </a:solidFill>
              </a:rPr>
              <a:t>contact-us.component.html</a:t>
            </a:r>
          </a:p>
          <a:p>
            <a:endParaRPr lang="en-IN" sz="2400" b="1" dirty="0">
              <a:solidFill>
                <a:srgbClr val="FF0000"/>
              </a:solidFill>
            </a:endParaRPr>
          </a:p>
          <a:p>
            <a:r>
              <a:rPr lang="en-IN" sz="2400" b="1" dirty="0">
                <a:solidFill>
                  <a:srgbClr val="FF0000"/>
                </a:solidFill>
              </a:rPr>
              <a:t>&lt;h1&gt; Contact Us&lt;/h1&gt;</a:t>
            </a:r>
          </a:p>
        </p:txBody>
      </p:sp>
    </p:spTree>
    <p:extLst>
      <p:ext uri="{BB962C8B-B14F-4D97-AF65-F5344CB8AC3E}">
        <p14:creationId xmlns:p14="http://schemas.microsoft.com/office/powerpoint/2010/main" val="1856971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108-A629-D273-C3FA-2C3CCA982972}"/>
              </a:ext>
            </a:extLst>
          </p:cNvPr>
          <p:cNvSpPr>
            <a:spLocks noGrp="1"/>
          </p:cNvSpPr>
          <p:nvPr>
            <p:ph type="title"/>
          </p:nvPr>
        </p:nvSpPr>
        <p:spPr/>
        <p:txBody>
          <a:bodyPr>
            <a:normAutofit fontScale="90000"/>
          </a:bodyPr>
          <a:lstStyle/>
          <a:p>
            <a:r>
              <a:rPr lang="en-IN" dirty="0"/>
              <a:t>home/pages/home/</a:t>
            </a:r>
            <a:r>
              <a:rPr lang="en-IN" b="1" dirty="0" err="1">
                <a:solidFill>
                  <a:srgbClr val="FF0000"/>
                </a:solidFill>
              </a:rPr>
              <a:t>home.component.ts</a:t>
            </a:r>
            <a:br>
              <a:rPr lang="en-IN" dirty="0"/>
            </a:br>
            <a:br>
              <a:rPr lang="en-IN" dirty="0"/>
            </a:br>
            <a:endParaRPr lang="en-IN" dirty="0"/>
          </a:p>
        </p:txBody>
      </p:sp>
      <p:sp>
        <p:nvSpPr>
          <p:cNvPr id="3" name="Content Placeholder 2">
            <a:extLst>
              <a:ext uri="{FF2B5EF4-FFF2-40B4-BE49-F238E27FC236}">
                <a16:creationId xmlns:a16="http://schemas.microsoft.com/office/drawing/2014/main" id="{9B99F54D-753F-D20E-6112-829EB4B84700}"/>
              </a:ext>
            </a:extLst>
          </p:cNvPr>
          <p:cNvSpPr>
            <a:spLocks noGrp="1"/>
          </p:cNvSpPr>
          <p:nvPr>
            <p:ph idx="1"/>
          </p:nvPr>
        </p:nvSpPr>
        <p:spPr>
          <a:xfrm>
            <a:off x="253738" y="1109188"/>
            <a:ext cx="7202864" cy="4351338"/>
          </a:xfrm>
        </p:spPr>
        <p:txBody>
          <a:bodyPr>
            <a:normAutofit/>
          </a:bodyPr>
          <a:lstStyle/>
          <a:p>
            <a:pPr marL="0" indent="0">
              <a:buNone/>
            </a:pPr>
            <a:r>
              <a:rPr lang="en-IN" dirty="0"/>
              <a:t>import { Component } from '@angular/core';</a:t>
            </a:r>
          </a:p>
          <a:p>
            <a:pPr marL="0" indent="0">
              <a:buNone/>
            </a:pPr>
            <a:r>
              <a:rPr lang="en-IN" dirty="0"/>
              <a:t> </a:t>
            </a:r>
          </a:p>
          <a:p>
            <a:pPr marL="0" indent="0">
              <a:buNone/>
            </a:pPr>
            <a:r>
              <a:rPr lang="en-IN" dirty="0"/>
              <a:t>@Component({</a:t>
            </a:r>
          </a:p>
          <a:p>
            <a:pPr marL="0" indent="0">
              <a:buNone/>
            </a:pPr>
            <a:r>
              <a:rPr lang="en-IN" dirty="0"/>
              <a:t>    </a:t>
            </a:r>
            <a:r>
              <a:rPr lang="en-IN" dirty="0" err="1"/>
              <a:t>templateUrl</a:t>
            </a:r>
            <a:r>
              <a:rPr lang="en-IN" dirty="0"/>
              <a:t>: './home.component.html',</a:t>
            </a:r>
          </a:p>
          <a:p>
            <a:pPr marL="0" indent="0">
              <a:buNone/>
            </a:pPr>
            <a:r>
              <a:rPr lang="en-IN" dirty="0"/>
              <a:t>})</a:t>
            </a:r>
          </a:p>
          <a:p>
            <a:pPr marL="0" indent="0">
              <a:buNone/>
            </a:pPr>
            <a:r>
              <a:rPr lang="en-IN" dirty="0"/>
              <a:t>export class </a:t>
            </a:r>
            <a:r>
              <a:rPr lang="en-IN" dirty="0" err="1"/>
              <a:t>HomeComponent</a:t>
            </a:r>
            <a:endParaRPr lang="en-IN" dirty="0"/>
          </a:p>
          <a:p>
            <a:pPr marL="0" indent="0">
              <a:buNone/>
            </a:pPr>
            <a:r>
              <a:rPr lang="en-IN" dirty="0"/>
              <a:t>{</a:t>
            </a:r>
          </a:p>
          <a:p>
            <a:pPr marL="0" indent="0">
              <a:buNone/>
            </a:pPr>
            <a:r>
              <a:rPr lang="en-IN" dirty="0"/>
              <a:t>}</a:t>
            </a:r>
          </a:p>
        </p:txBody>
      </p:sp>
      <p:sp>
        <p:nvSpPr>
          <p:cNvPr id="5" name="TextBox 4">
            <a:extLst>
              <a:ext uri="{FF2B5EF4-FFF2-40B4-BE49-F238E27FC236}">
                <a16:creationId xmlns:a16="http://schemas.microsoft.com/office/drawing/2014/main" id="{381D0EB9-F595-FBFC-3AE3-4FF81CE4248F}"/>
              </a:ext>
            </a:extLst>
          </p:cNvPr>
          <p:cNvSpPr txBox="1"/>
          <p:nvPr/>
        </p:nvSpPr>
        <p:spPr>
          <a:xfrm>
            <a:off x="4779390" y="4676993"/>
            <a:ext cx="6978191" cy="1815882"/>
          </a:xfrm>
          <a:prstGeom prst="rect">
            <a:avLst/>
          </a:prstGeom>
          <a:noFill/>
        </p:spPr>
        <p:txBody>
          <a:bodyPr wrap="square">
            <a:spAutoFit/>
          </a:bodyPr>
          <a:lstStyle/>
          <a:p>
            <a:r>
              <a:rPr lang="en-US" dirty="0"/>
              <a:t>home/pages/home/</a:t>
            </a:r>
            <a:r>
              <a:rPr lang="en-US" sz="2800" b="1" dirty="0">
                <a:solidFill>
                  <a:srgbClr val="FF0000"/>
                </a:solidFill>
              </a:rPr>
              <a:t>home.component.html</a:t>
            </a:r>
          </a:p>
          <a:p>
            <a:endParaRPr lang="en-US" sz="2800" b="1" dirty="0">
              <a:solidFill>
                <a:srgbClr val="FF0000"/>
              </a:solidFill>
            </a:endParaRPr>
          </a:p>
          <a:p>
            <a:endParaRPr lang="en-US" sz="2800" b="1" dirty="0">
              <a:solidFill>
                <a:srgbClr val="FF0000"/>
              </a:solidFill>
            </a:endParaRPr>
          </a:p>
          <a:p>
            <a:r>
              <a:rPr lang="en-US" sz="2800" b="1" dirty="0">
                <a:solidFill>
                  <a:srgbClr val="FF0000"/>
                </a:solidFill>
              </a:rPr>
              <a:t>&lt;h1&gt; Welcome To Module Demo&lt;/h1&gt;</a:t>
            </a:r>
            <a:endParaRPr lang="en-IN" sz="2800" b="1" dirty="0">
              <a:solidFill>
                <a:srgbClr val="FF0000"/>
              </a:solidFill>
            </a:endParaRPr>
          </a:p>
        </p:txBody>
      </p:sp>
    </p:spTree>
    <p:extLst>
      <p:ext uri="{BB962C8B-B14F-4D97-AF65-F5344CB8AC3E}">
        <p14:creationId xmlns:p14="http://schemas.microsoft.com/office/powerpoint/2010/main" val="13341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1BCA-B608-4A6B-2C0A-D3AF8B099A2E}"/>
              </a:ext>
            </a:extLst>
          </p:cNvPr>
          <p:cNvSpPr>
            <a:spLocks noGrp="1"/>
          </p:cNvSpPr>
          <p:nvPr>
            <p:ph type="title"/>
          </p:nvPr>
        </p:nvSpPr>
        <p:spPr/>
        <p:txBody>
          <a:bodyPr/>
          <a:lstStyle/>
          <a:p>
            <a:r>
              <a:rPr lang="en-IN" dirty="0"/>
              <a:t>home/pages/</a:t>
            </a:r>
            <a:r>
              <a:rPr lang="en-IN" b="1" dirty="0" err="1">
                <a:solidFill>
                  <a:srgbClr val="FF0000"/>
                </a:solidFill>
              </a:rPr>
              <a:t>index.ts</a:t>
            </a:r>
            <a:endParaRPr lang="en-IN" b="1" dirty="0">
              <a:solidFill>
                <a:srgbClr val="FF0000"/>
              </a:solidFill>
            </a:endParaRPr>
          </a:p>
        </p:txBody>
      </p:sp>
      <p:sp>
        <p:nvSpPr>
          <p:cNvPr id="3" name="Content Placeholder 2">
            <a:extLst>
              <a:ext uri="{FF2B5EF4-FFF2-40B4-BE49-F238E27FC236}">
                <a16:creationId xmlns:a16="http://schemas.microsoft.com/office/drawing/2014/main" id="{E5CD6B69-3F54-AF05-24C6-E05BA6FE3EC6}"/>
              </a:ext>
            </a:extLst>
          </p:cNvPr>
          <p:cNvSpPr>
            <a:spLocks noGrp="1"/>
          </p:cNvSpPr>
          <p:nvPr>
            <p:ph idx="1"/>
          </p:nvPr>
        </p:nvSpPr>
        <p:spPr/>
        <p:txBody>
          <a:bodyPr/>
          <a:lstStyle/>
          <a:p>
            <a:pPr marL="0" indent="0">
              <a:buNone/>
            </a:pPr>
            <a:r>
              <a:rPr lang="en-US" dirty="0"/>
              <a:t>export * from './</a:t>
            </a:r>
            <a:r>
              <a:rPr lang="en-US" dirty="0" err="1"/>
              <a:t>aboutus</a:t>
            </a:r>
            <a:r>
              <a:rPr lang="en-US" dirty="0"/>
              <a:t>/about-</a:t>
            </a:r>
            <a:r>
              <a:rPr lang="en-US" dirty="0" err="1"/>
              <a:t>us.component</a:t>
            </a:r>
            <a:r>
              <a:rPr lang="en-US" dirty="0"/>
              <a:t>';</a:t>
            </a:r>
          </a:p>
          <a:p>
            <a:pPr marL="0" indent="0">
              <a:buNone/>
            </a:pPr>
            <a:r>
              <a:rPr lang="en-US" dirty="0"/>
              <a:t>export * from './</a:t>
            </a:r>
            <a:r>
              <a:rPr lang="en-US" dirty="0" err="1"/>
              <a:t>contactus</a:t>
            </a:r>
            <a:r>
              <a:rPr lang="en-US" dirty="0"/>
              <a:t>/contact-</a:t>
            </a:r>
            <a:r>
              <a:rPr lang="en-US" dirty="0" err="1"/>
              <a:t>us.component</a:t>
            </a:r>
            <a:r>
              <a:rPr lang="en-US" dirty="0"/>
              <a:t>';</a:t>
            </a:r>
          </a:p>
          <a:p>
            <a:pPr marL="0" indent="0">
              <a:buNone/>
            </a:pPr>
            <a:r>
              <a:rPr lang="en-US" dirty="0"/>
              <a:t>export * from './home/</a:t>
            </a:r>
            <a:r>
              <a:rPr lang="en-US" dirty="0" err="1"/>
              <a:t>home.component</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67275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9F1D-5FBC-0152-8CAE-D62CF3F8EB74}"/>
              </a:ext>
            </a:extLst>
          </p:cNvPr>
          <p:cNvSpPr>
            <a:spLocks noGrp="1"/>
          </p:cNvSpPr>
          <p:nvPr>
            <p:ph type="title"/>
          </p:nvPr>
        </p:nvSpPr>
        <p:spPr/>
        <p:txBody>
          <a:bodyPr/>
          <a:lstStyle/>
          <a:p>
            <a:r>
              <a:rPr lang="en-IN" dirty="0"/>
              <a:t>What is Angular</a:t>
            </a:r>
          </a:p>
        </p:txBody>
      </p:sp>
      <p:sp>
        <p:nvSpPr>
          <p:cNvPr id="3" name="Content Placeholder 2">
            <a:extLst>
              <a:ext uri="{FF2B5EF4-FFF2-40B4-BE49-F238E27FC236}">
                <a16:creationId xmlns:a16="http://schemas.microsoft.com/office/drawing/2014/main" id="{63B8394B-0A6E-A12E-38FC-BA0A44299ABC}"/>
              </a:ext>
            </a:extLst>
          </p:cNvPr>
          <p:cNvSpPr>
            <a:spLocks noGrp="1"/>
          </p:cNvSpPr>
          <p:nvPr>
            <p:ph idx="1"/>
          </p:nvPr>
        </p:nvSpPr>
        <p:spPr>
          <a:xfrm>
            <a:off x="433633" y="1825625"/>
            <a:ext cx="11557261" cy="4351338"/>
          </a:xfrm>
        </p:spPr>
        <p:txBody>
          <a:bodyPr>
            <a:normAutofit lnSpcReduction="10000"/>
          </a:bodyPr>
          <a:lstStyle/>
          <a:p>
            <a:r>
              <a:rPr lang="en-US" sz="3200" dirty="0"/>
              <a:t>Angular is a development platform for building a Single Page Application for mobile and desktop. </a:t>
            </a:r>
          </a:p>
          <a:p>
            <a:r>
              <a:rPr lang="en-US" sz="3200" dirty="0"/>
              <a:t>AngularJS is a JavaScript framework that operates on the client-side</a:t>
            </a:r>
          </a:p>
          <a:p>
            <a:r>
              <a:rPr lang="en-US" sz="3200" dirty="0"/>
              <a:t>the code you write will be executed by the browser and not by the server. </a:t>
            </a:r>
          </a:p>
          <a:p>
            <a:r>
              <a:rPr lang="en-US" sz="3200" dirty="0"/>
              <a:t> It uses Typescript &amp; HTML to build Apps. </a:t>
            </a:r>
          </a:p>
          <a:p>
            <a:r>
              <a:rPr lang="en-US" sz="3200" dirty="0"/>
              <a:t>The Angular itself is written using Typescript. </a:t>
            </a:r>
          </a:p>
          <a:p>
            <a:r>
              <a:rPr lang="en-US" sz="3200" dirty="0"/>
              <a:t>Angular is loaded with features like components, Directives, Forms, Pipes, HTTP Services, Dependency Injection, etc.</a:t>
            </a:r>
            <a:endParaRPr lang="en-IN" sz="3200" dirty="0"/>
          </a:p>
        </p:txBody>
      </p:sp>
    </p:spTree>
    <p:extLst>
      <p:ext uri="{BB962C8B-B14F-4D97-AF65-F5344CB8AC3E}">
        <p14:creationId xmlns:p14="http://schemas.microsoft.com/office/powerpoint/2010/main" val="3205328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B505-8183-D6B9-37D1-7902F53CA405}"/>
              </a:ext>
            </a:extLst>
          </p:cNvPr>
          <p:cNvSpPr>
            <a:spLocks noGrp="1"/>
          </p:cNvSpPr>
          <p:nvPr>
            <p:ph type="title"/>
          </p:nvPr>
        </p:nvSpPr>
        <p:spPr>
          <a:xfrm>
            <a:off x="451701" y="207392"/>
            <a:ext cx="10515600" cy="549275"/>
          </a:xfrm>
        </p:spPr>
        <p:txBody>
          <a:bodyPr>
            <a:normAutofit fontScale="90000"/>
          </a:bodyPr>
          <a:lstStyle/>
          <a:p>
            <a:r>
              <a:rPr lang="en-IN" dirty="0"/>
              <a:t>Home Module : </a:t>
            </a:r>
            <a:r>
              <a:rPr lang="en-IN" dirty="0" err="1"/>
              <a:t>home.module.ts</a:t>
            </a:r>
            <a:endParaRPr lang="en-IN" dirty="0"/>
          </a:p>
        </p:txBody>
      </p:sp>
      <p:sp>
        <p:nvSpPr>
          <p:cNvPr id="3" name="Content Placeholder 2">
            <a:extLst>
              <a:ext uri="{FF2B5EF4-FFF2-40B4-BE49-F238E27FC236}">
                <a16:creationId xmlns:a16="http://schemas.microsoft.com/office/drawing/2014/main" id="{FED3BE66-F61E-0CBF-76B4-BE83CA4B7198}"/>
              </a:ext>
            </a:extLst>
          </p:cNvPr>
          <p:cNvSpPr>
            <a:spLocks noGrp="1"/>
          </p:cNvSpPr>
          <p:nvPr>
            <p:ph idx="1"/>
          </p:nvPr>
        </p:nvSpPr>
        <p:spPr>
          <a:xfrm>
            <a:off x="282804" y="845236"/>
            <a:ext cx="11745797" cy="4763711"/>
          </a:xfrm>
        </p:spPr>
        <p:txBody>
          <a:bodyPr>
            <a:noAutofit/>
          </a:bodyPr>
          <a:lstStyle/>
          <a:p>
            <a:pPr marL="0" indent="0">
              <a:buNone/>
            </a:pPr>
            <a:r>
              <a:rPr lang="en-IN" sz="1800" dirty="0"/>
              <a:t>import { </a:t>
            </a:r>
            <a:r>
              <a:rPr lang="en-IN" sz="1800" dirty="0" err="1"/>
              <a:t>NgModule</a:t>
            </a:r>
            <a:r>
              <a:rPr lang="en-IN" sz="1800" dirty="0"/>
              <a:t> } from '@angular/core’;  </a:t>
            </a:r>
            <a:r>
              <a:rPr lang="en-IN" sz="1800" b="1" dirty="0">
                <a:solidFill>
                  <a:srgbClr val="FF0000"/>
                </a:solidFill>
              </a:rPr>
              <a:t>// </a:t>
            </a:r>
            <a:r>
              <a:rPr lang="en-US" sz="1800" b="1" dirty="0">
                <a:solidFill>
                  <a:srgbClr val="FF0000"/>
                </a:solidFill>
              </a:rPr>
              <a:t>@NgModule to let Angular know that it is an Angular Module</a:t>
            </a:r>
            <a:endParaRPr lang="en-IN" sz="1800" b="1" dirty="0">
              <a:solidFill>
                <a:srgbClr val="FF0000"/>
              </a:solidFill>
            </a:endParaRPr>
          </a:p>
          <a:p>
            <a:pPr marL="0" indent="0">
              <a:buNone/>
            </a:pPr>
            <a:r>
              <a:rPr lang="en-IN" sz="1800" dirty="0"/>
              <a:t>import { </a:t>
            </a:r>
            <a:r>
              <a:rPr lang="en-IN" sz="1800" dirty="0" err="1"/>
              <a:t>RouterModule</a:t>
            </a:r>
            <a:r>
              <a:rPr lang="en-IN" sz="1800" dirty="0"/>
              <a:t>, Routes } from '@angular/router';</a:t>
            </a:r>
          </a:p>
          <a:p>
            <a:pPr marL="0" indent="0">
              <a:buNone/>
            </a:pPr>
            <a:r>
              <a:rPr lang="en-IN" sz="1800" dirty="0"/>
              <a:t>import { </a:t>
            </a:r>
            <a:r>
              <a:rPr lang="en-IN" sz="1800" dirty="0" err="1"/>
              <a:t>CommonModule</a:t>
            </a:r>
            <a:r>
              <a:rPr lang="en-IN" sz="1800" dirty="0"/>
              <a:t> } from '@angular/common';</a:t>
            </a:r>
          </a:p>
          <a:p>
            <a:pPr marL="0" indent="0">
              <a:buNone/>
            </a:pPr>
            <a:r>
              <a:rPr lang="en-IN" sz="1800" dirty="0"/>
              <a:t> import { </a:t>
            </a:r>
            <a:r>
              <a:rPr lang="en-IN" sz="1800" dirty="0" err="1"/>
              <a:t>AboutUsComponent,ContactUsComponent,HomeComponent</a:t>
            </a:r>
            <a:r>
              <a:rPr lang="en-IN" sz="1800" dirty="0"/>
              <a:t> } from './pages';</a:t>
            </a:r>
          </a:p>
          <a:p>
            <a:pPr marL="0" indent="0">
              <a:buNone/>
            </a:pPr>
            <a:r>
              <a:rPr lang="en-IN" sz="1800" dirty="0"/>
              <a:t> </a:t>
            </a:r>
            <a:r>
              <a:rPr lang="en-IN" sz="1800" dirty="0" err="1"/>
              <a:t>const</a:t>
            </a:r>
            <a:r>
              <a:rPr lang="en-IN" sz="1800" dirty="0"/>
              <a:t> routes: Routes = [</a:t>
            </a:r>
          </a:p>
          <a:p>
            <a:pPr marL="0" indent="0">
              <a:buNone/>
            </a:pPr>
            <a:r>
              <a:rPr lang="en-IN" sz="1800" dirty="0"/>
              <a:t>  {   path: '',   component: </a:t>
            </a:r>
            <a:r>
              <a:rPr lang="en-IN" sz="1800" dirty="0" err="1"/>
              <a:t>HomeComponent</a:t>
            </a:r>
            <a:r>
              <a:rPr lang="en-IN" sz="1800" dirty="0"/>
              <a:t>   },</a:t>
            </a:r>
          </a:p>
          <a:p>
            <a:pPr marL="0" indent="0">
              <a:buNone/>
            </a:pPr>
            <a:r>
              <a:rPr lang="en-IN" sz="1800" dirty="0"/>
              <a:t>  {   path: 'home',   component: </a:t>
            </a:r>
            <a:r>
              <a:rPr lang="en-IN" sz="1800" dirty="0" err="1"/>
              <a:t>HomeComponent</a:t>
            </a:r>
            <a:r>
              <a:rPr lang="en-IN" sz="1800" dirty="0"/>
              <a:t>   },</a:t>
            </a:r>
          </a:p>
          <a:p>
            <a:pPr marL="0" indent="0">
              <a:buNone/>
            </a:pPr>
            <a:r>
              <a:rPr lang="en-IN" sz="1800" dirty="0"/>
              <a:t>  {   path: '</a:t>
            </a:r>
            <a:r>
              <a:rPr lang="en-IN" sz="1800" dirty="0" err="1"/>
              <a:t>contactus</a:t>
            </a:r>
            <a:r>
              <a:rPr lang="en-IN" sz="1800" dirty="0"/>
              <a:t>',   component: </a:t>
            </a:r>
            <a:r>
              <a:rPr lang="en-IN" sz="1800" dirty="0" err="1"/>
              <a:t>ContactUsComponent</a:t>
            </a:r>
            <a:r>
              <a:rPr lang="en-IN" sz="1800" dirty="0"/>
              <a:t>   },</a:t>
            </a:r>
          </a:p>
          <a:p>
            <a:pPr marL="0" indent="0">
              <a:buNone/>
            </a:pPr>
            <a:r>
              <a:rPr lang="en-IN" sz="1800" dirty="0"/>
              <a:t>  {   path: '</a:t>
            </a:r>
            <a:r>
              <a:rPr lang="en-IN" sz="1800" dirty="0" err="1"/>
              <a:t>aboutus</a:t>
            </a:r>
            <a:r>
              <a:rPr lang="en-IN" sz="1800" dirty="0"/>
              <a:t>',   component: </a:t>
            </a:r>
            <a:r>
              <a:rPr lang="en-IN" sz="1800" dirty="0" err="1"/>
              <a:t>AboutUsComponent</a:t>
            </a:r>
            <a:r>
              <a:rPr lang="en-IN" sz="1800" dirty="0"/>
              <a:t>   },</a:t>
            </a:r>
          </a:p>
          <a:p>
            <a:pPr marL="0" indent="0">
              <a:buNone/>
            </a:pPr>
            <a:r>
              <a:rPr lang="en-IN" sz="1800" dirty="0"/>
              <a:t>];</a:t>
            </a:r>
          </a:p>
          <a:p>
            <a:pPr marL="0" indent="0">
              <a:buNone/>
            </a:pPr>
            <a:r>
              <a:rPr lang="en-IN" sz="1800" dirty="0"/>
              <a:t> @NgModule({</a:t>
            </a:r>
          </a:p>
          <a:p>
            <a:pPr marL="0" indent="0">
              <a:buNone/>
            </a:pPr>
            <a:r>
              <a:rPr lang="en-IN" sz="1800" dirty="0"/>
              <a:t>  declarations: [</a:t>
            </a:r>
            <a:r>
              <a:rPr lang="en-IN" sz="1800" dirty="0" err="1"/>
              <a:t>AboutUsComponent,ContactUsComponent,HomeComponent</a:t>
            </a:r>
            <a:r>
              <a:rPr lang="en-IN" sz="1800" dirty="0"/>
              <a:t>], </a:t>
            </a:r>
            <a:r>
              <a:rPr lang="en-IN" sz="1800" b="1" dirty="0">
                <a:solidFill>
                  <a:srgbClr val="FF0000"/>
                </a:solidFill>
              </a:rPr>
              <a:t>//</a:t>
            </a:r>
            <a:r>
              <a:rPr lang="en-US" sz="1800" b="1" dirty="0">
                <a:solidFill>
                  <a:srgbClr val="FF0000"/>
                </a:solidFill>
              </a:rPr>
              <a:t>declarations array to declare the three components that we have created.</a:t>
            </a:r>
            <a:r>
              <a:rPr lang="en-IN" sz="1800" b="1" dirty="0">
                <a:solidFill>
                  <a:srgbClr val="FF0000"/>
                </a:solidFill>
              </a:rPr>
              <a:t> </a:t>
            </a:r>
          </a:p>
          <a:p>
            <a:pPr marL="0" indent="0">
              <a:buNone/>
            </a:pPr>
            <a:r>
              <a:rPr lang="en-IN" sz="1800" dirty="0"/>
              <a:t>  imports: [     </a:t>
            </a:r>
            <a:r>
              <a:rPr lang="en-IN" sz="1800" dirty="0" err="1"/>
              <a:t>CommonModule</a:t>
            </a:r>
            <a:r>
              <a:rPr lang="en-IN" sz="1800" dirty="0"/>
              <a:t>,     </a:t>
            </a:r>
            <a:r>
              <a:rPr lang="en-IN" sz="1800" dirty="0" err="1"/>
              <a:t>RouterModule.forChild</a:t>
            </a:r>
            <a:r>
              <a:rPr lang="en-IN" sz="1800" dirty="0"/>
              <a:t>(routes),</a:t>
            </a:r>
          </a:p>
          <a:p>
            <a:pPr marL="0" indent="0">
              <a:buNone/>
            </a:pPr>
            <a:r>
              <a:rPr lang="en-IN" sz="1800" dirty="0"/>
              <a:t>  ],   providers: [], </a:t>
            </a:r>
            <a:r>
              <a:rPr lang="en-IN" sz="1800" b="1" dirty="0">
                <a:solidFill>
                  <a:srgbClr val="FF0000"/>
                </a:solidFill>
              </a:rPr>
              <a:t>// </a:t>
            </a:r>
            <a:r>
              <a:rPr lang="en-US" sz="1800" b="1" dirty="0">
                <a:solidFill>
                  <a:srgbClr val="FF0000"/>
                </a:solidFill>
              </a:rPr>
              <a:t>do not expose any services, hence we keep the providers array empty</a:t>
            </a:r>
            <a:endParaRPr lang="en-IN" sz="1800" b="1" dirty="0">
              <a:solidFill>
                <a:srgbClr val="FF0000"/>
              </a:solidFill>
            </a:endParaRPr>
          </a:p>
          <a:p>
            <a:pPr marL="0" indent="0">
              <a:buNone/>
            </a:pPr>
            <a:r>
              <a:rPr lang="en-IN" sz="1800" dirty="0"/>
              <a:t>}) export class </a:t>
            </a:r>
            <a:r>
              <a:rPr lang="en-IN" sz="1800" dirty="0" err="1"/>
              <a:t>HomeModule</a:t>
            </a:r>
            <a:r>
              <a:rPr lang="en-IN" sz="1800" dirty="0"/>
              <a:t> { }</a:t>
            </a:r>
          </a:p>
        </p:txBody>
      </p:sp>
    </p:spTree>
    <p:extLst>
      <p:ext uri="{BB962C8B-B14F-4D97-AF65-F5344CB8AC3E}">
        <p14:creationId xmlns:p14="http://schemas.microsoft.com/office/powerpoint/2010/main" val="1438747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D5EE-C502-E457-260B-D02C4AFD8E09}"/>
              </a:ext>
            </a:extLst>
          </p:cNvPr>
          <p:cNvSpPr>
            <a:spLocks noGrp="1"/>
          </p:cNvSpPr>
          <p:nvPr>
            <p:ph type="title"/>
          </p:nvPr>
        </p:nvSpPr>
        <p:spPr/>
        <p:txBody>
          <a:bodyPr/>
          <a:lstStyle/>
          <a:p>
            <a:r>
              <a:rPr lang="en-IN" dirty="0"/>
              <a:t>home/</a:t>
            </a:r>
            <a:r>
              <a:rPr lang="en-IN" dirty="0" err="1"/>
              <a:t>index.ts</a:t>
            </a:r>
            <a:endParaRPr lang="en-IN" dirty="0"/>
          </a:p>
        </p:txBody>
      </p:sp>
      <p:sp>
        <p:nvSpPr>
          <p:cNvPr id="3" name="Content Placeholder 2">
            <a:extLst>
              <a:ext uri="{FF2B5EF4-FFF2-40B4-BE49-F238E27FC236}">
                <a16:creationId xmlns:a16="http://schemas.microsoft.com/office/drawing/2014/main" id="{3E31BDA4-6169-3661-818F-17393DB43E90}"/>
              </a:ext>
            </a:extLst>
          </p:cNvPr>
          <p:cNvSpPr>
            <a:spLocks noGrp="1"/>
          </p:cNvSpPr>
          <p:nvPr>
            <p:ph idx="1"/>
          </p:nvPr>
        </p:nvSpPr>
        <p:spPr/>
        <p:txBody>
          <a:bodyPr/>
          <a:lstStyle/>
          <a:p>
            <a:pPr marL="0" indent="0">
              <a:buNone/>
            </a:pPr>
            <a:r>
              <a:rPr lang="en-US" dirty="0"/>
              <a:t>export * from './pages';</a:t>
            </a:r>
          </a:p>
          <a:p>
            <a:pPr marL="0" indent="0">
              <a:buNone/>
            </a:pPr>
            <a:r>
              <a:rPr lang="en-US" dirty="0"/>
              <a:t>export * from './</a:t>
            </a:r>
            <a:r>
              <a:rPr lang="en-US" dirty="0" err="1"/>
              <a:t>home.module</a:t>
            </a:r>
            <a:r>
              <a:rPr lang="en-US" dirty="0"/>
              <a:t>';</a:t>
            </a:r>
            <a:endParaRPr lang="en-IN" dirty="0"/>
          </a:p>
        </p:txBody>
      </p:sp>
    </p:spTree>
    <p:extLst>
      <p:ext uri="{BB962C8B-B14F-4D97-AF65-F5344CB8AC3E}">
        <p14:creationId xmlns:p14="http://schemas.microsoft.com/office/powerpoint/2010/main" val="2561080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5219-73C4-EC88-581F-41110484B00D}"/>
              </a:ext>
            </a:extLst>
          </p:cNvPr>
          <p:cNvSpPr>
            <a:spLocks noGrp="1"/>
          </p:cNvSpPr>
          <p:nvPr>
            <p:ph type="title"/>
          </p:nvPr>
        </p:nvSpPr>
        <p:spPr/>
        <p:txBody>
          <a:bodyPr/>
          <a:lstStyle/>
          <a:p>
            <a:r>
              <a:rPr lang="en-IN" dirty="0"/>
              <a:t>Using </a:t>
            </a:r>
            <a:r>
              <a:rPr lang="en-IN" dirty="0" err="1"/>
              <a:t>HomeModule</a:t>
            </a:r>
            <a:r>
              <a:rPr lang="en-IN" dirty="0"/>
              <a:t> in </a:t>
            </a:r>
            <a:r>
              <a:rPr lang="en-IN" dirty="0" err="1"/>
              <a:t>AppModule</a:t>
            </a:r>
            <a:endParaRPr lang="en-IN" dirty="0"/>
          </a:p>
        </p:txBody>
      </p:sp>
      <p:sp>
        <p:nvSpPr>
          <p:cNvPr id="3" name="Content Placeholder 2">
            <a:extLst>
              <a:ext uri="{FF2B5EF4-FFF2-40B4-BE49-F238E27FC236}">
                <a16:creationId xmlns:a16="http://schemas.microsoft.com/office/drawing/2014/main" id="{83E268B5-811A-298D-600B-416F4FD5AF8B}"/>
              </a:ext>
            </a:extLst>
          </p:cNvPr>
          <p:cNvSpPr>
            <a:spLocks noGrp="1"/>
          </p:cNvSpPr>
          <p:nvPr>
            <p:ph idx="1"/>
          </p:nvPr>
        </p:nvSpPr>
        <p:spPr/>
        <p:txBody>
          <a:bodyPr/>
          <a:lstStyle/>
          <a:p>
            <a:r>
              <a:rPr lang="en-IN" dirty="0"/>
              <a:t>import { </a:t>
            </a:r>
            <a:r>
              <a:rPr lang="en-IN" dirty="0" err="1"/>
              <a:t>HomeModule</a:t>
            </a:r>
            <a:r>
              <a:rPr lang="en-IN" dirty="0"/>
              <a:t>} from './home’;</a:t>
            </a:r>
          </a:p>
          <a:p>
            <a:endParaRPr lang="en-IN" dirty="0"/>
          </a:p>
          <a:p>
            <a:r>
              <a:rPr lang="en-US" dirty="0"/>
              <a:t>imports metadata of the @ngModule</a:t>
            </a:r>
          </a:p>
          <a:p>
            <a:pPr marL="0" indent="0">
              <a:buNone/>
            </a:pPr>
            <a:r>
              <a:rPr lang="en-IN" dirty="0"/>
              <a:t> imports: [</a:t>
            </a:r>
          </a:p>
          <a:p>
            <a:pPr marL="0" indent="0">
              <a:buNone/>
            </a:pPr>
            <a:r>
              <a:rPr lang="en-IN" dirty="0"/>
              <a:t>    </a:t>
            </a:r>
            <a:r>
              <a:rPr lang="en-IN" dirty="0" err="1"/>
              <a:t>BrowserModule</a:t>
            </a:r>
            <a:r>
              <a:rPr lang="en-IN" dirty="0"/>
              <a:t>,</a:t>
            </a:r>
          </a:p>
          <a:p>
            <a:pPr marL="0" indent="0">
              <a:buNone/>
            </a:pPr>
            <a:r>
              <a:rPr lang="en-IN" dirty="0"/>
              <a:t>    </a:t>
            </a:r>
            <a:r>
              <a:rPr lang="en-IN" dirty="0" err="1"/>
              <a:t>AppRoutingModule</a:t>
            </a:r>
            <a:r>
              <a:rPr lang="en-IN" dirty="0"/>
              <a:t>,</a:t>
            </a:r>
          </a:p>
          <a:p>
            <a:pPr marL="0" indent="0">
              <a:buNone/>
            </a:pPr>
            <a:r>
              <a:rPr lang="en-IN" dirty="0"/>
              <a:t>    </a:t>
            </a:r>
            <a:r>
              <a:rPr lang="en-IN" dirty="0" err="1"/>
              <a:t>HomeModule</a:t>
            </a:r>
            <a:endParaRPr lang="en-IN" dirty="0"/>
          </a:p>
          <a:p>
            <a:pPr marL="0" indent="0">
              <a:buNone/>
            </a:pPr>
            <a:r>
              <a:rPr lang="en-IN" dirty="0"/>
              <a:t>  ],</a:t>
            </a:r>
          </a:p>
        </p:txBody>
      </p:sp>
    </p:spTree>
    <p:extLst>
      <p:ext uri="{BB962C8B-B14F-4D97-AF65-F5344CB8AC3E}">
        <p14:creationId xmlns:p14="http://schemas.microsoft.com/office/powerpoint/2010/main" val="2594404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E1B3-B937-AD57-5332-10FC9D04E71A}"/>
              </a:ext>
            </a:extLst>
          </p:cNvPr>
          <p:cNvSpPr>
            <a:spLocks noGrp="1"/>
          </p:cNvSpPr>
          <p:nvPr>
            <p:ph type="title"/>
          </p:nvPr>
        </p:nvSpPr>
        <p:spPr/>
        <p:txBody>
          <a:bodyPr/>
          <a:lstStyle/>
          <a:p>
            <a:r>
              <a:rPr lang="en-IN" dirty="0" err="1"/>
              <a:t>app.component.ts</a:t>
            </a:r>
            <a:r>
              <a:rPr lang="en-IN" dirty="0"/>
              <a:t> </a:t>
            </a:r>
          </a:p>
        </p:txBody>
      </p:sp>
      <p:sp>
        <p:nvSpPr>
          <p:cNvPr id="3" name="Content Placeholder 2">
            <a:extLst>
              <a:ext uri="{FF2B5EF4-FFF2-40B4-BE49-F238E27FC236}">
                <a16:creationId xmlns:a16="http://schemas.microsoft.com/office/drawing/2014/main" id="{87527E71-B909-7507-5AAF-175E653F85EA}"/>
              </a:ext>
            </a:extLst>
          </p:cNvPr>
          <p:cNvSpPr>
            <a:spLocks noGrp="1"/>
          </p:cNvSpPr>
          <p:nvPr>
            <p:ph idx="1"/>
          </p:nvPr>
        </p:nvSpPr>
        <p:spPr>
          <a:xfrm>
            <a:off x="753358" y="1420271"/>
            <a:ext cx="10515600" cy="5348173"/>
          </a:xfrm>
        </p:spPr>
        <p:txBody>
          <a:bodyPr>
            <a:noAutofit/>
          </a:bodyPr>
          <a:lstStyle/>
          <a:p>
            <a:pPr marL="0" indent="0">
              <a:buNone/>
            </a:pPr>
            <a:r>
              <a:rPr lang="en-IN" sz="2400" dirty="0"/>
              <a:t>&lt;</a:t>
            </a:r>
            <a:r>
              <a:rPr lang="en-IN" sz="2400" dirty="0" err="1"/>
              <a:t>ul</a:t>
            </a:r>
            <a:r>
              <a:rPr lang="en-IN" sz="2400" dirty="0"/>
              <a:t>&gt;</a:t>
            </a:r>
          </a:p>
          <a:p>
            <a:pPr marL="0" indent="0">
              <a:buNone/>
            </a:pPr>
            <a:r>
              <a:rPr lang="en-IN" sz="2400" dirty="0"/>
              <a:t>  &lt;li&gt;</a:t>
            </a:r>
          </a:p>
          <a:p>
            <a:pPr marL="0" indent="0">
              <a:buNone/>
            </a:pPr>
            <a:r>
              <a:rPr lang="en-IN" sz="2400" dirty="0"/>
              <a:t>    &lt;a class="navbar-brand" </a:t>
            </a:r>
            <a:r>
              <a:rPr lang="en-IN" sz="2400" dirty="0" err="1"/>
              <a:t>routerLink</a:t>
            </a:r>
            <a:r>
              <a:rPr lang="en-IN" sz="2400" dirty="0"/>
              <a:t>="/"&gt;Home&lt;/a&gt;</a:t>
            </a:r>
          </a:p>
          <a:p>
            <a:pPr marL="0" indent="0">
              <a:buNone/>
            </a:pPr>
            <a:r>
              <a:rPr lang="en-IN" sz="2400" dirty="0"/>
              <a:t>  &lt;/li&gt;</a:t>
            </a:r>
          </a:p>
          <a:p>
            <a:pPr marL="0" indent="0">
              <a:buNone/>
            </a:pPr>
            <a:r>
              <a:rPr lang="en-IN" sz="2400" dirty="0"/>
              <a:t>  &lt;li&gt;</a:t>
            </a:r>
          </a:p>
          <a:p>
            <a:pPr marL="0" indent="0">
              <a:buNone/>
            </a:pPr>
            <a:r>
              <a:rPr lang="en-IN" sz="2400" dirty="0"/>
              <a:t>      &lt;a class="navbar-brand" </a:t>
            </a:r>
            <a:r>
              <a:rPr lang="en-IN" sz="2400" dirty="0" err="1"/>
              <a:t>routerLink</a:t>
            </a:r>
            <a:r>
              <a:rPr lang="en-IN" sz="2400" dirty="0"/>
              <a:t>="/</a:t>
            </a:r>
            <a:r>
              <a:rPr lang="en-IN" sz="2400" dirty="0" err="1"/>
              <a:t>aboutus</a:t>
            </a:r>
            <a:r>
              <a:rPr lang="en-IN" sz="2400" dirty="0"/>
              <a:t>"&gt;About&lt;/a&gt;</a:t>
            </a:r>
          </a:p>
          <a:p>
            <a:pPr marL="0" indent="0">
              <a:buNone/>
            </a:pPr>
            <a:r>
              <a:rPr lang="en-IN" sz="2400" dirty="0"/>
              <a:t>  &lt;/li&gt;</a:t>
            </a:r>
          </a:p>
          <a:p>
            <a:pPr marL="0" indent="0">
              <a:buNone/>
            </a:pPr>
            <a:r>
              <a:rPr lang="en-IN" sz="2400" dirty="0"/>
              <a:t>  &lt;li&gt;</a:t>
            </a:r>
          </a:p>
          <a:p>
            <a:pPr marL="0" indent="0">
              <a:buNone/>
            </a:pPr>
            <a:r>
              <a:rPr lang="en-IN" sz="2400" dirty="0"/>
              <a:t>    &lt;a class="navbar-brand" </a:t>
            </a:r>
            <a:r>
              <a:rPr lang="en-IN" sz="2400" dirty="0" err="1"/>
              <a:t>routerLink</a:t>
            </a:r>
            <a:r>
              <a:rPr lang="en-IN" sz="2400" dirty="0"/>
              <a:t>="/</a:t>
            </a:r>
            <a:r>
              <a:rPr lang="en-IN" sz="2400" dirty="0" err="1"/>
              <a:t>contactus</a:t>
            </a:r>
            <a:r>
              <a:rPr lang="en-IN" sz="2400" dirty="0"/>
              <a:t>"&gt;Contact&lt;/a&gt;</a:t>
            </a:r>
          </a:p>
          <a:p>
            <a:pPr marL="0" indent="0">
              <a:buNone/>
            </a:pPr>
            <a:r>
              <a:rPr lang="en-IN" sz="2400" dirty="0"/>
              <a:t>  &lt;/li&gt;</a:t>
            </a:r>
          </a:p>
          <a:p>
            <a:pPr marL="0" indent="0">
              <a:buNone/>
            </a:pPr>
            <a:r>
              <a:rPr lang="en-IN" sz="2400" dirty="0"/>
              <a:t>&lt;/</a:t>
            </a:r>
            <a:r>
              <a:rPr lang="en-IN" sz="2400" dirty="0" err="1"/>
              <a:t>ul</a:t>
            </a:r>
            <a:r>
              <a:rPr lang="en-IN" sz="2400" dirty="0"/>
              <a:t>&gt;</a:t>
            </a:r>
          </a:p>
          <a:p>
            <a:pPr marL="0" indent="0">
              <a:buNone/>
            </a:pPr>
            <a:r>
              <a:rPr lang="en-IN" sz="2400" dirty="0"/>
              <a:t> &lt;router-outlet&gt;&lt;/router-outlet&gt;</a:t>
            </a:r>
          </a:p>
        </p:txBody>
      </p:sp>
    </p:spTree>
    <p:extLst>
      <p:ext uri="{BB962C8B-B14F-4D97-AF65-F5344CB8AC3E}">
        <p14:creationId xmlns:p14="http://schemas.microsoft.com/office/powerpoint/2010/main" val="60826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FB9-2151-9D01-D292-03E18F25023F}"/>
              </a:ext>
            </a:extLst>
          </p:cNvPr>
          <p:cNvSpPr>
            <a:spLocks noGrp="1"/>
          </p:cNvSpPr>
          <p:nvPr>
            <p:ph type="title"/>
          </p:nvPr>
        </p:nvSpPr>
        <p:spPr>
          <a:xfrm>
            <a:off x="187750" y="91748"/>
            <a:ext cx="10515600" cy="662397"/>
          </a:xfrm>
        </p:spPr>
        <p:txBody>
          <a:bodyPr>
            <a:normAutofit fontScale="90000"/>
          </a:bodyPr>
          <a:lstStyle/>
          <a:p>
            <a:r>
              <a:rPr lang="en-IN" dirty="0"/>
              <a:t>app.component.css</a:t>
            </a:r>
          </a:p>
        </p:txBody>
      </p:sp>
      <p:sp>
        <p:nvSpPr>
          <p:cNvPr id="3" name="Content Placeholder 2">
            <a:extLst>
              <a:ext uri="{FF2B5EF4-FFF2-40B4-BE49-F238E27FC236}">
                <a16:creationId xmlns:a16="http://schemas.microsoft.com/office/drawing/2014/main" id="{E1CE0ED1-7265-8950-A841-366199031D87}"/>
              </a:ext>
            </a:extLst>
          </p:cNvPr>
          <p:cNvSpPr>
            <a:spLocks noGrp="1"/>
          </p:cNvSpPr>
          <p:nvPr>
            <p:ph idx="1"/>
          </p:nvPr>
        </p:nvSpPr>
        <p:spPr>
          <a:xfrm>
            <a:off x="536543" y="754144"/>
            <a:ext cx="10515600" cy="6012107"/>
          </a:xfrm>
        </p:spPr>
        <p:txBody>
          <a:bodyPr>
            <a:normAutofit fontScale="25000" lnSpcReduction="20000"/>
          </a:bodyPr>
          <a:lstStyle/>
          <a:p>
            <a:r>
              <a:rPr lang="en-IN" dirty="0" err="1"/>
              <a:t>ul</a:t>
            </a:r>
            <a:r>
              <a:rPr lang="en-IN" dirty="0"/>
              <a:t> {</a:t>
            </a:r>
          </a:p>
          <a:p>
            <a:pPr marL="0" indent="0">
              <a:buNone/>
            </a:pPr>
            <a:r>
              <a:rPr lang="en-IN" sz="6400" dirty="0"/>
              <a:t>    list-style-type: none;</a:t>
            </a:r>
          </a:p>
          <a:p>
            <a:pPr marL="0" indent="0">
              <a:buNone/>
            </a:pPr>
            <a:r>
              <a:rPr lang="en-IN" sz="6400" dirty="0"/>
              <a:t>    margin: 0;</a:t>
            </a:r>
          </a:p>
          <a:p>
            <a:pPr marL="0" indent="0">
              <a:buNone/>
            </a:pPr>
            <a:r>
              <a:rPr lang="en-IN" sz="6400" dirty="0"/>
              <a:t>    padding: 0;</a:t>
            </a:r>
          </a:p>
          <a:p>
            <a:pPr marL="0" indent="0">
              <a:buNone/>
            </a:pPr>
            <a:r>
              <a:rPr lang="en-IN" sz="6400" dirty="0"/>
              <a:t>    overflow: hidden;</a:t>
            </a:r>
          </a:p>
          <a:p>
            <a:pPr marL="0" indent="0">
              <a:buNone/>
            </a:pPr>
            <a:r>
              <a:rPr lang="en-IN" sz="6400" dirty="0"/>
              <a:t>    background-</a:t>
            </a:r>
            <a:r>
              <a:rPr lang="en-IN" sz="6400" dirty="0" err="1"/>
              <a:t>color</a:t>
            </a:r>
            <a:r>
              <a:rPr lang="en-IN" sz="6400" dirty="0"/>
              <a:t>: #333333;</a:t>
            </a:r>
          </a:p>
          <a:p>
            <a:pPr marL="0" indent="0">
              <a:buNone/>
            </a:pPr>
            <a:r>
              <a:rPr lang="en-IN" sz="6400" dirty="0"/>
              <a:t>}</a:t>
            </a:r>
          </a:p>
          <a:p>
            <a:pPr marL="0" indent="0">
              <a:buNone/>
            </a:pPr>
            <a:r>
              <a:rPr lang="en-IN" sz="6400" dirty="0"/>
              <a:t> li {</a:t>
            </a:r>
          </a:p>
          <a:p>
            <a:pPr marL="0" indent="0">
              <a:buNone/>
            </a:pPr>
            <a:r>
              <a:rPr lang="en-IN" sz="6400" dirty="0"/>
              <a:t>    float: left;</a:t>
            </a:r>
          </a:p>
          <a:p>
            <a:pPr marL="0" indent="0">
              <a:buNone/>
            </a:pPr>
            <a:r>
              <a:rPr lang="en-IN" sz="6400" dirty="0"/>
              <a:t>}</a:t>
            </a:r>
          </a:p>
          <a:p>
            <a:pPr marL="0" indent="0">
              <a:buNone/>
            </a:pPr>
            <a:r>
              <a:rPr lang="en-IN" sz="6400" dirty="0"/>
              <a:t> li a {</a:t>
            </a:r>
          </a:p>
          <a:p>
            <a:pPr marL="0" indent="0">
              <a:buNone/>
            </a:pPr>
            <a:r>
              <a:rPr lang="en-IN" sz="6400" dirty="0"/>
              <a:t>    display: block;</a:t>
            </a:r>
          </a:p>
          <a:p>
            <a:pPr marL="0" indent="0">
              <a:buNone/>
            </a:pPr>
            <a:r>
              <a:rPr lang="en-IN" sz="6400" dirty="0"/>
              <a:t>    </a:t>
            </a:r>
            <a:r>
              <a:rPr lang="en-IN" sz="6400" dirty="0" err="1"/>
              <a:t>color</a:t>
            </a:r>
            <a:r>
              <a:rPr lang="en-IN" sz="6400" dirty="0"/>
              <a:t>: white;</a:t>
            </a:r>
          </a:p>
          <a:p>
            <a:pPr marL="0" indent="0">
              <a:buNone/>
            </a:pPr>
            <a:r>
              <a:rPr lang="en-IN" sz="6400" dirty="0"/>
              <a:t>    text-align: </a:t>
            </a:r>
            <a:r>
              <a:rPr lang="en-IN" sz="6400" dirty="0" err="1"/>
              <a:t>center</a:t>
            </a:r>
            <a:r>
              <a:rPr lang="en-IN" sz="6400" dirty="0"/>
              <a:t>;</a:t>
            </a:r>
          </a:p>
          <a:p>
            <a:pPr marL="0" indent="0">
              <a:buNone/>
            </a:pPr>
            <a:r>
              <a:rPr lang="en-IN" sz="6400" dirty="0"/>
              <a:t>    padding: 16px;</a:t>
            </a:r>
          </a:p>
          <a:p>
            <a:pPr marL="0" indent="0">
              <a:buNone/>
            </a:pPr>
            <a:r>
              <a:rPr lang="en-IN" sz="6400" dirty="0"/>
              <a:t>    text-decoration: none;</a:t>
            </a:r>
          </a:p>
          <a:p>
            <a:pPr marL="0" indent="0">
              <a:buNone/>
            </a:pPr>
            <a:r>
              <a:rPr lang="en-IN" sz="6400" dirty="0"/>
              <a:t>}</a:t>
            </a:r>
          </a:p>
          <a:p>
            <a:pPr marL="0" indent="0">
              <a:buNone/>
            </a:pPr>
            <a:r>
              <a:rPr lang="en-IN" sz="6400" dirty="0"/>
              <a:t> li a:hover {</a:t>
            </a:r>
          </a:p>
          <a:p>
            <a:pPr marL="0" indent="0">
              <a:buNone/>
            </a:pPr>
            <a:r>
              <a:rPr lang="en-IN" sz="6400" dirty="0"/>
              <a:t>    background-</a:t>
            </a:r>
            <a:r>
              <a:rPr lang="en-IN" sz="6400" dirty="0" err="1"/>
              <a:t>color</a:t>
            </a:r>
            <a:r>
              <a:rPr lang="en-IN" sz="6400" dirty="0"/>
              <a:t>: #111111;</a:t>
            </a:r>
          </a:p>
          <a:p>
            <a:pPr marL="0" indent="0">
              <a:buNone/>
            </a:pPr>
            <a:r>
              <a:rPr lang="en-IN" sz="6400" dirty="0"/>
              <a:t>}</a:t>
            </a:r>
          </a:p>
          <a:p>
            <a:pPr marL="0" indent="0">
              <a:buNone/>
            </a:pPr>
            <a:r>
              <a:rPr lang="en-IN" sz="6400" dirty="0"/>
              <a:t> </a:t>
            </a:r>
          </a:p>
        </p:txBody>
      </p:sp>
    </p:spTree>
    <p:extLst>
      <p:ext uri="{BB962C8B-B14F-4D97-AF65-F5344CB8AC3E}">
        <p14:creationId xmlns:p14="http://schemas.microsoft.com/office/powerpoint/2010/main" val="2563823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18A1-7B1F-70A2-1A82-D059947D172D}"/>
              </a:ext>
            </a:extLst>
          </p:cNvPr>
          <p:cNvSpPr>
            <a:spLocks noGrp="1"/>
          </p:cNvSpPr>
          <p:nvPr>
            <p:ph type="title"/>
          </p:nvPr>
        </p:nvSpPr>
        <p:spPr/>
        <p:txBody>
          <a:bodyPr/>
          <a:lstStyle/>
          <a:p>
            <a:r>
              <a:rPr lang="en-IN" dirty="0"/>
              <a:t>Angular Imports</a:t>
            </a:r>
            <a:br>
              <a:rPr lang="en-IN" dirty="0"/>
            </a:br>
            <a:endParaRPr lang="en-IN" dirty="0"/>
          </a:p>
        </p:txBody>
      </p:sp>
      <p:sp>
        <p:nvSpPr>
          <p:cNvPr id="3" name="Content Placeholder 2">
            <a:extLst>
              <a:ext uri="{FF2B5EF4-FFF2-40B4-BE49-F238E27FC236}">
                <a16:creationId xmlns:a16="http://schemas.microsoft.com/office/drawing/2014/main" id="{B4935DD1-8906-0286-8007-F83A1E8B2CCB}"/>
              </a:ext>
            </a:extLst>
          </p:cNvPr>
          <p:cNvSpPr>
            <a:spLocks noGrp="1"/>
          </p:cNvSpPr>
          <p:nvPr>
            <p:ph idx="1"/>
          </p:nvPr>
        </p:nvSpPr>
        <p:spPr/>
        <p:txBody>
          <a:bodyPr/>
          <a:lstStyle/>
          <a:p>
            <a:r>
              <a:rPr lang="en-US" dirty="0"/>
              <a:t>to find external functionality that we use in our module.</a:t>
            </a:r>
          </a:p>
          <a:p>
            <a:endParaRPr lang="en-US" dirty="0"/>
          </a:p>
          <a:p>
            <a:r>
              <a:rPr lang="en-US" dirty="0"/>
              <a:t>All external dependencies like third party libraries, built-in or custom modules must be imported before we have access to their functionality.</a:t>
            </a:r>
          </a:p>
          <a:p>
            <a:endParaRPr lang="en-US" dirty="0"/>
          </a:p>
          <a:p>
            <a:r>
              <a:rPr lang="en-US" dirty="0"/>
              <a:t>It’s similar to the import statement from Java</a:t>
            </a:r>
            <a:endParaRPr lang="en-IN" dirty="0"/>
          </a:p>
        </p:txBody>
      </p:sp>
    </p:spTree>
    <p:extLst>
      <p:ext uri="{BB962C8B-B14F-4D97-AF65-F5344CB8AC3E}">
        <p14:creationId xmlns:p14="http://schemas.microsoft.com/office/powerpoint/2010/main" val="6595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7D41-E991-CAE3-B99C-BF4D7E13B313}"/>
              </a:ext>
            </a:extLst>
          </p:cNvPr>
          <p:cNvSpPr>
            <a:spLocks noGrp="1"/>
          </p:cNvSpPr>
          <p:nvPr>
            <p:ph type="title"/>
          </p:nvPr>
        </p:nvSpPr>
        <p:spPr/>
        <p:txBody>
          <a:bodyPr/>
          <a:lstStyle/>
          <a:p>
            <a:r>
              <a:rPr lang="en-IN" dirty="0"/>
              <a:t>Angular Classes and decorators</a:t>
            </a:r>
            <a:br>
              <a:rPr lang="en-IN" dirty="0"/>
            </a:br>
            <a:endParaRPr lang="en-IN" dirty="0"/>
          </a:p>
        </p:txBody>
      </p:sp>
      <p:sp>
        <p:nvSpPr>
          <p:cNvPr id="3" name="Content Placeholder 2">
            <a:extLst>
              <a:ext uri="{FF2B5EF4-FFF2-40B4-BE49-F238E27FC236}">
                <a16:creationId xmlns:a16="http://schemas.microsoft.com/office/drawing/2014/main" id="{CEEF413F-216E-D6A0-056B-02ED63612EDF}"/>
              </a:ext>
            </a:extLst>
          </p:cNvPr>
          <p:cNvSpPr>
            <a:spLocks noGrp="1"/>
          </p:cNvSpPr>
          <p:nvPr>
            <p:ph idx="1"/>
          </p:nvPr>
        </p:nvSpPr>
        <p:spPr>
          <a:xfrm>
            <a:off x="226243" y="1046375"/>
            <a:ext cx="11802359" cy="5580668"/>
          </a:xfrm>
        </p:spPr>
        <p:txBody>
          <a:bodyPr>
            <a:noAutofit/>
          </a:bodyPr>
          <a:lstStyle/>
          <a:p>
            <a:r>
              <a:rPr lang="en-US" sz="1800" dirty="0"/>
              <a:t>Most of the logic in Angular is built with regular TypeScript classes. We also add decorators that tell Angular how to treat a class.</a:t>
            </a:r>
          </a:p>
          <a:p>
            <a:r>
              <a:rPr lang="en-US" sz="1800" dirty="0"/>
              <a:t>For example, the </a:t>
            </a:r>
            <a:r>
              <a:rPr lang="en-US" sz="1800" b="1" dirty="0">
                <a:solidFill>
                  <a:srgbClr val="FF0000"/>
                </a:solidFill>
              </a:rPr>
              <a:t>@Component decorator </a:t>
            </a:r>
            <a:r>
              <a:rPr lang="en-US" sz="1800" dirty="0"/>
              <a:t>tells Angular that the class is a component. Currently, Angular has the following decorators.</a:t>
            </a:r>
          </a:p>
          <a:p>
            <a:r>
              <a:rPr lang="en-US" sz="1800" dirty="0"/>
              <a:t>@NgModule</a:t>
            </a:r>
          </a:p>
          <a:p>
            <a:r>
              <a:rPr lang="en-US" sz="1800" dirty="0"/>
              <a:t>@Component</a:t>
            </a:r>
          </a:p>
          <a:p>
            <a:r>
              <a:rPr lang="en-US" sz="1800" dirty="0"/>
              <a:t>@Injectable</a:t>
            </a:r>
          </a:p>
          <a:p>
            <a:r>
              <a:rPr lang="en-US" sz="1800" dirty="0"/>
              <a:t>@Directive</a:t>
            </a:r>
          </a:p>
          <a:p>
            <a:r>
              <a:rPr lang="en-US" sz="1800" dirty="0"/>
              <a:t>@Pipe</a:t>
            </a:r>
          </a:p>
          <a:p>
            <a:r>
              <a:rPr lang="en-US" sz="1800" dirty="0"/>
              <a:t>@Input</a:t>
            </a:r>
          </a:p>
          <a:p>
            <a:r>
              <a:rPr lang="en-US" sz="1800" dirty="0"/>
              <a:t>@Output</a:t>
            </a:r>
          </a:p>
          <a:p>
            <a:r>
              <a:rPr lang="en-US" sz="1800" dirty="0"/>
              <a:t>@HostBinding</a:t>
            </a:r>
          </a:p>
          <a:p>
            <a:r>
              <a:rPr lang="en-US" sz="1800" dirty="0"/>
              <a:t>@HostListener</a:t>
            </a:r>
          </a:p>
          <a:p>
            <a:r>
              <a:rPr lang="en-US" sz="1800" dirty="0"/>
              <a:t>@ContentChild</a:t>
            </a:r>
          </a:p>
          <a:p>
            <a:r>
              <a:rPr lang="en-US" sz="1800" dirty="0"/>
              <a:t>@ContentChildren</a:t>
            </a:r>
          </a:p>
        </p:txBody>
      </p:sp>
    </p:spTree>
    <p:extLst>
      <p:ext uri="{BB962C8B-B14F-4D97-AF65-F5344CB8AC3E}">
        <p14:creationId xmlns:p14="http://schemas.microsoft.com/office/powerpoint/2010/main" val="152112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AD82-9A3A-E092-039A-2891EF8CCAB9}"/>
              </a:ext>
            </a:extLst>
          </p:cNvPr>
          <p:cNvSpPr>
            <a:spLocks noGrp="1"/>
          </p:cNvSpPr>
          <p:nvPr>
            <p:ph type="title"/>
          </p:nvPr>
        </p:nvSpPr>
        <p:spPr/>
        <p:txBody>
          <a:bodyPr/>
          <a:lstStyle/>
          <a:p>
            <a:r>
              <a:rPr lang="en-IN" dirty="0"/>
              <a:t>Why use AngularJS?</a:t>
            </a:r>
          </a:p>
        </p:txBody>
      </p:sp>
      <p:sp>
        <p:nvSpPr>
          <p:cNvPr id="3" name="Content Placeholder 2">
            <a:extLst>
              <a:ext uri="{FF2B5EF4-FFF2-40B4-BE49-F238E27FC236}">
                <a16:creationId xmlns:a16="http://schemas.microsoft.com/office/drawing/2014/main" id="{09A35668-C9D8-9CBE-9338-25E73E9A0793}"/>
              </a:ext>
            </a:extLst>
          </p:cNvPr>
          <p:cNvSpPr>
            <a:spLocks noGrp="1"/>
          </p:cNvSpPr>
          <p:nvPr>
            <p:ph idx="1"/>
          </p:nvPr>
        </p:nvSpPr>
        <p:spPr>
          <a:xfrm>
            <a:off x="477079" y="1690688"/>
            <a:ext cx="11330608" cy="4802187"/>
          </a:xfrm>
        </p:spPr>
        <p:txBody>
          <a:bodyPr/>
          <a:lstStyle/>
          <a:p>
            <a:r>
              <a:rPr lang="en-US" b="1" dirty="0">
                <a:solidFill>
                  <a:srgbClr val="FF0000"/>
                </a:solidFill>
              </a:rPr>
              <a:t>Easy to work with</a:t>
            </a:r>
            <a:r>
              <a:rPr lang="en-US" dirty="0">
                <a:solidFill>
                  <a:srgbClr val="FF0000"/>
                </a:solidFill>
              </a:rPr>
              <a:t>: </a:t>
            </a:r>
            <a:r>
              <a:rPr lang="en-US" dirty="0"/>
              <a:t>All you need to know to work with AngularJS is the basics of HTML, CSS, and </a:t>
            </a:r>
            <a:r>
              <a:rPr lang="en-US" dirty="0" err="1"/>
              <a:t>Javascript</a:t>
            </a:r>
            <a:r>
              <a:rPr lang="en-US" dirty="0"/>
              <a:t>, not necessary to be an expert in these technologies.</a:t>
            </a:r>
          </a:p>
          <a:p>
            <a:r>
              <a:rPr lang="en-US" b="1" dirty="0">
                <a:solidFill>
                  <a:srgbClr val="FF0000"/>
                </a:solidFill>
              </a:rPr>
              <a:t>Time-saving</a:t>
            </a:r>
            <a:r>
              <a:rPr lang="en-US" dirty="0"/>
              <a:t>: </a:t>
            </a:r>
            <a:r>
              <a:rPr lang="en-US" dirty="0" err="1"/>
              <a:t>AngularJs</a:t>
            </a:r>
            <a:r>
              <a:rPr lang="en-US" dirty="0"/>
              <a:t> allows us to work with components and hence we can use them again which saves time and unnecessary code.</a:t>
            </a:r>
          </a:p>
          <a:p>
            <a:r>
              <a:rPr lang="en-US" b="1" dirty="0">
                <a:solidFill>
                  <a:srgbClr val="FF0000"/>
                </a:solidFill>
              </a:rPr>
              <a:t>Ready to use a template</a:t>
            </a:r>
            <a:r>
              <a:rPr lang="en-US" dirty="0"/>
              <a:t>: </a:t>
            </a:r>
            <a:r>
              <a:rPr lang="en-US" dirty="0" err="1"/>
              <a:t>AngularJs</a:t>
            </a:r>
            <a:r>
              <a:rPr lang="en-US" dirty="0"/>
              <a:t> is mainly plain HTML, and it mainly makes use of the plain HTML template and passes it to the DOM and then the AngularJS compiler. It traverses the templates and then they are ready to use.</a:t>
            </a:r>
            <a:endParaRPr lang="en-IN" dirty="0"/>
          </a:p>
        </p:txBody>
      </p:sp>
    </p:spTree>
    <p:extLst>
      <p:ext uri="{BB962C8B-B14F-4D97-AF65-F5344CB8AC3E}">
        <p14:creationId xmlns:p14="http://schemas.microsoft.com/office/powerpoint/2010/main" val="2521125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DE546-5F39-77CF-EEC2-C4BA41EE4053}"/>
              </a:ext>
            </a:extLst>
          </p:cNvPr>
          <p:cNvSpPr>
            <a:spLocks noGrp="1"/>
          </p:cNvSpPr>
          <p:nvPr>
            <p:ph type="title"/>
          </p:nvPr>
        </p:nvSpPr>
        <p:spPr/>
        <p:txBody>
          <a:bodyPr/>
          <a:lstStyle/>
          <a:p>
            <a:r>
              <a:rPr lang="en-US" dirty="0"/>
              <a:t>Key Features: Model View Controller(MVC): </a:t>
            </a:r>
            <a:endParaRPr lang="en-IN" dirty="0"/>
          </a:p>
        </p:txBody>
      </p:sp>
      <p:sp>
        <p:nvSpPr>
          <p:cNvPr id="3" name="Content Placeholder 2">
            <a:extLst>
              <a:ext uri="{FF2B5EF4-FFF2-40B4-BE49-F238E27FC236}">
                <a16:creationId xmlns:a16="http://schemas.microsoft.com/office/drawing/2014/main" id="{CF3D1435-C399-1A3F-11B4-9D2B90D2F638}"/>
              </a:ext>
            </a:extLst>
          </p:cNvPr>
          <p:cNvSpPr>
            <a:spLocks noGrp="1"/>
          </p:cNvSpPr>
          <p:nvPr>
            <p:ph idx="1"/>
          </p:nvPr>
        </p:nvSpPr>
        <p:spPr>
          <a:xfrm>
            <a:off x="308113" y="1690688"/>
            <a:ext cx="11045687" cy="4928773"/>
          </a:xfrm>
        </p:spPr>
        <p:txBody>
          <a:bodyPr>
            <a:normAutofit fontScale="92500" lnSpcReduction="10000"/>
          </a:bodyPr>
          <a:lstStyle/>
          <a:p>
            <a:r>
              <a:rPr lang="en-US" dirty="0"/>
              <a:t>An architecture is basically a software pattern used to develop an application. It consists of three components: </a:t>
            </a:r>
          </a:p>
          <a:p>
            <a:r>
              <a:rPr lang="en-US" b="1" dirty="0">
                <a:solidFill>
                  <a:srgbClr val="FF0000"/>
                </a:solidFill>
              </a:rPr>
              <a:t>Model:</a:t>
            </a:r>
            <a:r>
              <a:rPr lang="en-US" dirty="0"/>
              <a:t> This component consists of a </a:t>
            </a:r>
            <a:r>
              <a:rPr lang="en-US" b="1" dirty="0">
                <a:solidFill>
                  <a:srgbClr val="7030A0"/>
                </a:solidFill>
              </a:rPr>
              <a:t>database &amp; is responsible for managing the data &amp; logic </a:t>
            </a:r>
            <a:r>
              <a:rPr lang="en-US" dirty="0"/>
              <a:t>of the application. It responds to the request made by the View component &amp; the instruction given by the Controller component, in order to update itself.</a:t>
            </a:r>
          </a:p>
          <a:p>
            <a:r>
              <a:rPr lang="en-US" b="1" dirty="0">
                <a:solidFill>
                  <a:srgbClr val="FF0000"/>
                </a:solidFill>
              </a:rPr>
              <a:t>View:</a:t>
            </a:r>
            <a:r>
              <a:rPr lang="en-US" dirty="0"/>
              <a:t> This component is responsible for displaying the </a:t>
            </a:r>
            <a:r>
              <a:rPr lang="en-US" b="1" dirty="0">
                <a:solidFill>
                  <a:srgbClr val="7030A0"/>
                </a:solidFill>
              </a:rPr>
              <a:t>application data to the users. </a:t>
            </a:r>
            <a:r>
              <a:rPr lang="en-US" dirty="0"/>
              <a:t>The View is basically the user interface that helps to render the required data to the user, with the help of the AngularJS expressions.</a:t>
            </a:r>
          </a:p>
          <a:p>
            <a:r>
              <a:rPr lang="en-US" b="1" dirty="0">
                <a:solidFill>
                  <a:srgbClr val="FF0000"/>
                </a:solidFill>
              </a:rPr>
              <a:t>Controller:</a:t>
            </a:r>
            <a:r>
              <a:rPr lang="en-US" dirty="0"/>
              <a:t> This component is responsible for </a:t>
            </a:r>
            <a:r>
              <a:rPr lang="en-US" b="1" dirty="0">
                <a:solidFill>
                  <a:srgbClr val="7030A0"/>
                </a:solidFill>
              </a:rPr>
              <a:t>communicating &amp; interacting between the Model &amp; the View Component</a:t>
            </a:r>
            <a:r>
              <a:rPr lang="en-US" dirty="0"/>
              <a:t>, i.e. its main job is to connect the model and the view component. It helps to </a:t>
            </a:r>
            <a:r>
              <a:rPr lang="en-US" b="1" dirty="0">
                <a:solidFill>
                  <a:srgbClr val="7030A0"/>
                </a:solidFill>
              </a:rPr>
              <a:t>validate the input data </a:t>
            </a:r>
            <a:r>
              <a:rPr lang="en-US" dirty="0"/>
              <a:t>by implementing some business logic that manipulates the state of the data model.</a:t>
            </a:r>
            <a:endParaRPr lang="en-IN" dirty="0"/>
          </a:p>
        </p:txBody>
      </p:sp>
    </p:spTree>
    <p:extLst>
      <p:ext uri="{BB962C8B-B14F-4D97-AF65-F5344CB8AC3E}">
        <p14:creationId xmlns:p14="http://schemas.microsoft.com/office/powerpoint/2010/main" val="309096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E86CC7-5F74-9346-4B1A-18FBA266013A}"/>
              </a:ext>
            </a:extLst>
          </p:cNvPr>
          <p:cNvPicPr>
            <a:picLocks noChangeAspect="1"/>
          </p:cNvPicPr>
          <p:nvPr/>
        </p:nvPicPr>
        <p:blipFill>
          <a:blip r:embed="rId2"/>
          <a:stretch>
            <a:fillRect/>
          </a:stretch>
        </p:blipFill>
        <p:spPr>
          <a:xfrm>
            <a:off x="2300140" y="735291"/>
            <a:ext cx="8738648" cy="5618375"/>
          </a:xfrm>
          <a:prstGeom prst="rect">
            <a:avLst/>
          </a:prstGeom>
        </p:spPr>
      </p:pic>
    </p:spTree>
    <p:extLst>
      <p:ext uri="{BB962C8B-B14F-4D97-AF65-F5344CB8AC3E}">
        <p14:creationId xmlns:p14="http://schemas.microsoft.com/office/powerpoint/2010/main" val="177867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84E7-859E-F587-DF82-CDEE5718771C}"/>
              </a:ext>
            </a:extLst>
          </p:cNvPr>
          <p:cNvSpPr>
            <a:spLocks noGrp="1"/>
          </p:cNvSpPr>
          <p:nvPr>
            <p:ph type="title"/>
          </p:nvPr>
        </p:nvSpPr>
        <p:spPr/>
        <p:txBody>
          <a:bodyPr/>
          <a:lstStyle/>
          <a:p>
            <a:r>
              <a:rPr lang="en-IN" dirty="0"/>
              <a:t>Why AngularJS?</a:t>
            </a:r>
          </a:p>
        </p:txBody>
      </p:sp>
      <p:sp>
        <p:nvSpPr>
          <p:cNvPr id="3" name="Content Placeholder 2">
            <a:extLst>
              <a:ext uri="{FF2B5EF4-FFF2-40B4-BE49-F238E27FC236}">
                <a16:creationId xmlns:a16="http://schemas.microsoft.com/office/drawing/2014/main" id="{9DD82715-2372-D890-8786-B186270CFA56}"/>
              </a:ext>
            </a:extLst>
          </p:cNvPr>
          <p:cNvSpPr>
            <a:spLocks noGrp="1"/>
          </p:cNvSpPr>
          <p:nvPr>
            <p:ph idx="1"/>
          </p:nvPr>
        </p:nvSpPr>
        <p:spPr/>
        <p:txBody>
          <a:bodyPr>
            <a:normAutofit/>
          </a:bodyPr>
          <a:lstStyle/>
          <a:p>
            <a:r>
              <a:rPr lang="en-US" sz="3600" dirty="0"/>
              <a:t>When develop web pages using AngularJS, the pages will not be refreshed frequently due to the operations that a user performs on the webpage. This, in turn, is necessary to give faster output to the users via the webpage.</a:t>
            </a:r>
            <a:endParaRPr lang="en-IN" sz="3600" dirty="0"/>
          </a:p>
        </p:txBody>
      </p:sp>
    </p:spTree>
    <p:extLst>
      <p:ext uri="{BB962C8B-B14F-4D97-AF65-F5344CB8AC3E}">
        <p14:creationId xmlns:p14="http://schemas.microsoft.com/office/powerpoint/2010/main" val="1335052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8EF8-9A54-C944-574B-3950DB7D6D14}"/>
              </a:ext>
            </a:extLst>
          </p:cNvPr>
          <p:cNvSpPr>
            <a:spLocks noGrp="1"/>
          </p:cNvSpPr>
          <p:nvPr>
            <p:ph type="title"/>
          </p:nvPr>
        </p:nvSpPr>
        <p:spPr/>
        <p:txBody>
          <a:bodyPr/>
          <a:lstStyle/>
          <a:p>
            <a:r>
              <a:rPr lang="en-US" dirty="0"/>
              <a:t>Dependency Injection</a:t>
            </a:r>
            <a:br>
              <a:rPr lang="en-US" dirty="0"/>
            </a:br>
            <a:endParaRPr lang="en-IN" dirty="0"/>
          </a:p>
        </p:txBody>
      </p:sp>
      <p:sp>
        <p:nvSpPr>
          <p:cNvPr id="3" name="Content Placeholder 2">
            <a:extLst>
              <a:ext uri="{FF2B5EF4-FFF2-40B4-BE49-F238E27FC236}">
                <a16:creationId xmlns:a16="http://schemas.microsoft.com/office/drawing/2014/main" id="{E3F13840-7E2C-D7AA-ADA1-14D8C972A17F}"/>
              </a:ext>
            </a:extLst>
          </p:cNvPr>
          <p:cNvSpPr>
            <a:spLocks noGrp="1"/>
          </p:cNvSpPr>
          <p:nvPr>
            <p:ph idx="1"/>
          </p:nvPr>
        </p:nvSpPr>
        <p:spPr/>
        <p:txBody>
          <a:bodyPr/>
          <a:lstStyle/>
          <a:p>
            <a:r>
              <a:rPr lang="en-US" dirty="0"/>
              <a:t>In software engineering, dependency injection refers </a:t>
            </a:r>
            <a:r>
              <a:rPr lang="en-US" b="1" dirty="0">
                <a:solidFill>
                  <a:srgbClr val="FF0000"/>
                </a:solidFill>
              </a:rPr>
              <a:t>to the passing of objects between the application and the client</a:t>
            </a:r>
            <a:r>
              <a:rPr lang="en-US" dirty="0"/>
              <a:t>.</a:t>
            </a:r>
          </a:p>
          <a:p>
            <a:endParaRPr lang="en-US" dirty="0"/>
          </a:p>
          <a:p>
            <a:r>
              <a:rPr lang="en-US" dirty="0"/>
              <a:t>The injection is the phenomenon of passing a dependency (say an </a:t>
            </a:r>
            <a:r>
              <a:rPr lang="en-US" b="1" dirty="0">
                <a:solidFill>
                  <a:srgbClr val="FF0000"/>
                </a:solidFill>
              </a:rPr>
              <a:t>application service</a:t>
            </a:r>
            <a:r>
              <a:rPr lang="en-US" dirty="0"/>
              <a:t>) to a dependent object (say a client) that would use it. </a:t>
            </a:r>
          </a:p>
          <a:p>
            <a:r>
              <a:rPr lang="en-US" dirty="0"/>
              <a:t>AngularJS provides several core components for achieving this purpose in simplicity.</a:t>
            </a:r>
            <a:endParaRPr lang="en-IN" dirty="0"/>
          </a:p>
        </p:txBody>
      </p:sp>
    </p:spTree>
    <p:extLst>
      <p:ext uri="{BB962C8B-B14F-4D97-AF65-F5344CB8AC3E}">
        <p14:creationId xmlns:p14="http://schemas.microsoft.com/office/powerpoint/2010/main" val="355342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7C10-B0C8-1D6C-9186-3BEAE323C083}"/>
              </a:ext>
            </a:extLst>
          </p:cNvPr>
          <p:cNvSpPr>
            <a:spLocks noGrp="1"/>
          </p:cNvSpPr>
          <p:nvPr>
            <p:ph type="title"/>
          </p:nvPr>
        </p:nvSpPr>
        <p:spPr/>
        <p:txBody>
          <a:bodyPr>
            <a:normAutofit fontScale="90000"/>
          </a:bodyPr>
          <a:lstStyle/>
          <a:p>
            <a:r>
              <a:rPr lang="en-US" dirty="0"/>
              <a:t>How to implement Angular Dependency Injection?</a:t>
            </a:r>
            <a:br>
              <a:rPr lang="en-US" dirty="0"/>
            </a:br>
            <a:endParaRPr lang="en-IN" dirty="0"/>
          </a:p>
        </p:txBody>
      </p:sp>
      <p:sp>
        <p:nvSpPr>
          <p:cNvPr id="3" name="Content Placeholder 2">
            <a:extLst>
              <a:ext uri="{FF2B5EF4-FFF2-40B4-BE49-F238E27FC236}">
                <a16:creationId xmlns:a16="http://schemas.microsoft.com/office/drawing/2014/main" id="{FFBD0E04-DE5B-2499-78FE-D20F8DD3CC26}"/>
              </a:ext>
            </a:extLst>
          </p:cNvPr>
          <p:cNvSpPr>
            <a:spLocks noGrp="1"/>
          </p:cNvSpPr>
          <p:nvPr>
            <p:ph idx="1"/>
          </p:nvPr>
        </p:nvSpPr>
        <p:spPr/>
        <p:txBody>
          <a:bodyPr>
            <a:normAutofit/>
          </a:bodyPr>
          <a:lstStyle/>
          <a:p>
            <a:r>
              <a:rPr lang="en-US" sz="3600" dirty="0"/>
              <a:t>Dependency injection is done by </a:t>
            </a:r>
            <a:r>
              <a:rPr lang="en-US" sz="3600" b="1" dirty="0">
                <a:solidFill>
                  <a:srgbClr val="FF0000"/>
                </a:solidFill>
              </a:rPr>
              <a:t>injecting a service class into a component or module class</a:t>
            </a:r>
            <a:r>
              <a:rPr lang="en-US" sz="3600" dirty="0"/>
              <a:t>. Within the class,  injected dependency can be used anywhere.</a:t>
            </a:r>
            <a:endParaRPr lang="en-IN" sz="3600" dirty="0"/>
          </a:p>
        </p:txBody>
      </p:sp>
    </p:spTree>
    <p:extLst>
      <p:ext uri="{BB962C8B-B14F-4D97-AF65-F5344CB8AC3E}">
        <p14:creationId xmlns:p14="http://schemas.microsoft.com/office/powerpoint/2010/main" val="2274168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45AF-9F58-0BF0-9724-77CB30EDCE7D}"/>
              </a:ext>
            </a:extLst>
          </p:cNvPr>
          <p:cNvSpPr>
            <a:spLocks noGrp="1"/>
          </p:cNvSpPr>
          <p:nvPr>
            <p:ph type="title"/>
          </p:nvPr>
        </p:nvSpPr>
        <p:spPr/>
        <p:txBody>
          <a:bodyPr/>
          <a:lstStyle/>
          <a:p>
            <a:r>
              <a:rPr lang="en-IN" b="1" dirty="0">
                <a:solidFill>
                  <a:srgbClr val="7030A0"/>
                </a:solidFill>
              </a:rPr>
              <a:t>Directives</a:t>
            </a:r>
          </a:p>
        </p:txBody>
      </p:sp>
      <p:sp>
        <p:nvSpPr>
          <p:cNvPr id="3" name="Content Placeholder 2">
            <a:extLst>
              <a:ext uri="{FF2B5EF4-FFF2-40B4-BE49-F238E27FC236}">
                <a16:creationId xmlns:a16="http://schemas.microsoft.com/office/drawing/2014/main" id="{9F0A200D-47A0-4548-A8D9-B66CF6EFFAF2}"/>
              </a:ext>
            </a:extLst>
          </p:cNvPr>
          <p:cNvSpPr>
            <a:spLocks noGrp="1"/>
          </p:cNvSpPr>
          <p:nvPr>
            <p:ph idx="1"/>
          </p:nvPr>
        </p:nvSpPr>
        <p:spPr>
          <a:xfrm>
            <a:off x="467139" y="1510748"/>
            <a:ext cx="11380304" cy="5059017"/>
          </a:xfrm>
        </p:spPr>
        <p:txBody>
          <a:bodyPr>
            <a:normAutofit lnSpcReduction="10000"/>
          </a:bodyPr>
          <a:lstStyle/>
          <a:p>
            <a:r>
              <a:rPr lang="en-US" dirty="0"/>
              <a:t>It helps us to manipulate the DOM. </a:t>
            </a:r>
          </a:p>
          <a:p>
            <a:r>
              <a:rPr lang="en-US" dirty="0"/>
              <a:t>Directives are classes that help us manipulate the View.</a:t>
            </a:r>
          </a:p>
          <a:p>
            <a:r>
              <a:rPr lang="en-US" dirty="0"/>
              <a:t>It  can change a DOM element’s appearance, behavior, or layout using the directives. </a:t>
            </a:r>
          </a:p>
          <a:p>
            <a:r>
              <a:rPr lang="en-US" dirty="0"/>
              <a:t>It help to extend HTML. </a:t>
            </a:r>
          </a:p>
          <a:p>
            <a:r>
              <a:rPr lang="en-US" dirty="0"/>
              <a:t>The Angular directives are classified into three categories based on how they behave.  </a:t>
            </a:r>
          </a:p>
          <a:p>
            <a:r>
              <a:rPr lang="en-US" dirty="0"/>
              <a:t>They are </a:t>
            </a:r>
          </a:p>
          <a:p>
            <a:pPr marL="514350" indent="-514350">
              <a:buFont typeface="+mj-lt"/>
              <a:buAutoNum type="arabicPeriod"/>
            </a:pPr>
            <a:r>
              <a:rPr lang="en-US" dirty="0"/>
              <a:t>Component, </a:t>
            </a:r>
          </a:p>
          <a:p>
            <a:pPr marL="514350" indent="-514350">
              <a:buFont typeface="+mj-lt"/>
              <a:buAutoNum type="arabicPeriod"/>
            </a:pPr>
            <a:r>
              <a:rPr lang="en-US" dirty="0"/>
              <a:t>Structural, and </a:t>
            </a:r>
          </a:p>
          <a:p>
            <a:pPr marL="514350" indent="-514350">
              <a:buFont typeface="+mj-lt"/>
              <a:buAutoNum type="arabicPeriod"/>
            </a:pPr>
            <a:r>
              <a:rPr lang="en-US" dirty="0"/>
              <a:t>Attribute Directives</a:t>
            </a:r>
            <a:endParaRPr lang="en-IN" dirty="0"/>
          </a:p>
        </p:txBody>
      </p:sp>
    </p:spTree>
    <p:extLst>
      <p:ext uri="{BB962C8B-B14F-4D97-AF65-F5344CB8AC3E}">
        <p14:creationId xmlns:p14="http://schemas.microsoft.com/office/powerpoint/2010/main" val="2607161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4EA7-3B87-714E-51B4-78E9A8EF9D7D}"/>
              </a:ext>
            </a:extLst>
          </p:cNvPr>
          <p:cNvSpPr>
            <a:spLocks noGrp="1"/>
          </p:cNvSpPr>
          <p:nvPr>
            <p:ph type="title"/>
          </p:nvPr>
        </p:nvSpPr>
        <p:spPr/>
        <p:txBody>
          <a:bodyPr/>
          <a:lstStyle/>
          <a:p>
            <a:r>
              <a:rPr lang="en-IN" dirty="0"/>
              <a:t>Directives</a:t>
            </a:r>
          </a:p>
        </p:txBody>
      </p:sp>
      <p:sp>
        <p:nvSpPr>
          <p:cNvPr id="3" name="Content Placeholder 2">
            <a:extLst>
              <a:ext uri="{FF2B5EF4-FFF2-40B4-BE49-F238E27FC236}">
                <a16:creationId xmlns:a16="http://schemas.microsoft.com/office/drawing/2014/main" id="{04B5389C-4579-D09B-8D42-28C656ECADF9}"/>
              </a:ext>
            </a:extLst>
          </p:cNvPr>
          <p:cNvSpPr>
            <a:spLocks noGrp="1"/>
          </p:cNvSpPr>
          <p:nvPr>
            <p:ph idx="1"/>
          </p:nvPr>
        </p:nvSpPr>
        <p:spPr/>
        <p:txBody>
          <a:bodyPr>
            <a:normAutofit fontScale="92500" lnSpcReduction="20000"/>
          </a:bodyPr>
          <a:lstStyle/>
          <a:p>
            <a:pPr marL="0" indent="0">
              <a:buNone/>
            </a:pPr>
            <a:r>
              <a:rPr lang="en-US" b="1" dirty="0">
                <a:solidFill>
                  <a:srgbClr val="FF0000"/>
                </a:solidFill>
              </a:rPr>
              <a:t>Inside curly braces:</a:t>
            </a:r>
          </a:p>
          <a:p>
            <a:pPr marL="0" indent="0">
              <a:buNone/>
            </a:pPr>
            <a:endParaRPr lang="en-US" dirty="0"/>
          </a:p>
          <a:p>
            <a:pPr marL="0" indent="0">
              <a:buNone/>
            </a:pPr>
            <a:r>
              <a:rPr lang="en-US" dirty="0"/>
              <a:t>&lt;div ng-app=””&gt;</a:t>
            </a:r>
          </a:p>
          <a:p>
            <a:pPr marL="0" indent="0">
              <a:buNone/>
            </a:pPr>
            <a:r>
              <a:rPr lang="en-US" dirty="0"/>
              <a:t>&lt;p&gt;My first expression in Angular JS: {{3+3}}&lt;/p&gt;</a:t>
            </a:r>
          </a:p>
          <a:p>
            <a:pPr marL="0" indent="0">
              <a:buNone/>
            </a:pPr>
            <a:r>
              <a:rPr lang="en-US" dirty="0"/>
              <a:t>&lt;/div&gt;</a:t>
            </a:r>
          </a:p>
          <a:p>
            <a:pPr marL="0" indent="0">
              <a:buNone/>
            </a:pPr>
            <a:r>
              <a:rPr lang="en-US" b="1" dirty="0">
                <a:solidFill>
                  <a:srgbClr val="FF0000"/>
                </a:solidFill>
              </a:rPr>
              <a:t>Inside directive:</a:t>
            </a:r>
          </a:p>
          <a:p>
            <a:pPr marL="0" indent="0">
              <a:buNone/>
            </a:pPr>
            <a:endParaRPr lang="en-US" dirty="0"/>
          </a:p>
          <a:p>
            <a:pPr marL="0" indent="0">
              <a:buNone/>
            </a:pPr>
            <a:r>
              <a:rPr lang="en-US" dirty="0"/>
              <a:t>&lt;div ng-controller=”Name of your controller”&gt;</a:t>
            </a:r>
          </a:p>
          <a:p>
            <a:pPr marL="0" indent="0">
              <a:buNone/>
            </a:pPr>
            <a:r>
              <a:rPr lang="en-US" dirty="0"/>
              <a:t>&lt;element </a:t>
            </a:r>
            <a:r>
              <a:rPr lang="en-US" b="1" dirty="0">
                <a:solidFill>
                  <a:srgbClr val="FF0000"/>
                </a:solidFill>
              </a:rPr>
              <a:t>ng-bind</a:t>
            </a:r>
            <a:r>
              <a:rPr lang="en-US" dirty="0"/>
              <a:t>="your expression"&gt;&lt;/element&gt;</a:t>
            </a:r>
          </a:p>
          <a:p>
            <a:pPr marL="0" indent="0">
              <a:buNone/>
            </a:pPr>
            <a:r>
              <a:rPr lang="en-US" dirty="0"/>
              <a:t>&lt;/div&gt;</a:t>
            </a:r>
            <a:endParaRPr lang="en-IN" dirty="0"/>
          </a:p>
        </p:txBody>
      </p:sp>
      <p:sp>
        <p:nvSpPr>
          <p:cNvPr id="5" name="TextBox 4">
            <a:extLst>
              <a:ext uri="{FF2B5EF4-FFF2-40B4-BE49-F238E27FC236}">
                <a16:creationId xmlns:a16="http://schemas.microsoft.com/office/drawing/2014/main" id="{C696BE35-2560-E68E-8E7A-5E08CD4253D7}"/>
              </a:ext>
            </a:extLst>
          </p:cNvPr>
          <p:cNvSpPr txBox="1"/>
          <p:nvPr/>
        </p:nvSpPr>
        <p:spPr>
          <a:xfrm>
            <a:off x="4423529" y="213360"/>
            <a:ext cx="7614500" cy="1938992"/>
          </a:xfrm>
          <a:prstGeom prst="rect">
            <a:avLst/>
          </a:prstGeom>
          <a:noFill/>
        </p:spPr>
        <p:txBody>
          <a:bodyPr wrap="square">
            <a:spAutoFit/>
          </a:bodyPr>
          <a:lstStyle/>
          <a:p>
            <a:r>
              <a:rPr lang="en-US" sz="2400" b="1" dirty="0">
                <a:solidFill>
                  <a:srgbClr val="00B050"/>
                </a:solidFill>
              </a:rPr>
              <a:t>to add the ng-app directive, else the expression will be displayed as it is, without being solved.</a:t>
            </a:r>
          </a:p>
          <a:p>
            <a:endParaRPr lang="en-US" sz="2400" b="1" dirty="0">
              <a:solidFill>
                <a:srgbClr val="00B050"/>
              </a:solidFill>
            </a:endParaRPr>
          </a:p>
          <a:p>
            <a:r>
              <a:rPr lang="en-US" sz="2400" b="1" dirty="0">
                <a:solidFill>
                  <a:srgbClr val="00B050"/>
                </a:solidFill>
              </a:rPr>
              <a:t>AngularJS </a:t>
            </a:r>
            <a:r>
              <a:rPr lang="en-US" sz="2400" b="1" dirty="0">
                <a:solidFill>
                  <a:srgbClr val="FF0000"/>
                </a:solidFill>
              </a:rPr>
              <a:t>expressions could be written inside double curly braces or can be written inside a directive</a:t>
            </a:r>
            <a:r>
              <a:rPr lang="en-US" sz="2400" b="1" dirty="0">
                <a:solidFill>
                  <a:srgbClr val="00B050"/>
                </a:solidFill>
              </a:rPr>
              <a:t>.</a:t>
            </a:r>
            <a:endParaRPr lang="en-IN" sz="2400" b="1" dirty="0">
              <a:solidFill>
                <a:srgbClr val="00B050"/>
              </a:solidFill>
            </a:endParaRPr>
          </a:p>
        </p:txBody>
      </p:sp>
      <p:sp>
        <p:nvSpPr>
          <p:cNvPr id="7" name="TextBox 6">
            <a:extLst>
              <a:ext uri="{FF2B5EF4-FFF2-40B4-BE49-F238E27FC236}">
                <a16:creationId xmlns:a16="http://schemas.microsoft.com/office/drawing/2014/main" id="{074D6F8E-C3C3-0AA0-1C2F-F66C489537EB}"/>
              </a:ext>
            </a:extLst>
          </p:cNvPr>
          <p:cNvSpPr txBox="1"/>
          <p:nvPr/>
        </p:nvSpPr>
        <p:spPr>
          <a:xfrm>
            <a:off x="8417352" y="2661001"/>
            <a:ext cx="2272644" cy="1077218"/>
          </a:xfrm>
          <a:prstGeom prst="rect">
            <a:avLst/>
          </a:prstGeom>
          <a:noFill/>
        </p:spPr>
        <p:txBody>
          <a:bodyPr wrap="square">
            <a:spAutoFit/>
          </a:bodyPr>
          <a:lstStyle/>
          <a:p>
            <a:r>
              <a:rPr lang="en-IN" sz="3200" b="1" dirty="0">
                <a:solidFill>
                  <a:srgbClr val="FF0000"/>
                </a:solidFill>
              </a:rPr>
              <a:t>AngularJS Numbers</a:t>
            </a:r>
          </a:p>
        </p:txBody>
      </p:sp>
      <p:sp>
        <p:nvSpPr>
          <p:cNvPr id="9" name="TextBox 8">
            <a:extLst>
              <a:ext uri="{FF2B5EF4-FFF2-40B4-BE49-F238E27FC236}">
                <a16:creationId xmlns:a16="http://schemas.microsoft.com/office/drawing/2014/main" id="{AB871295-9B42-2D32-DDED-57C64A82D24C}"/>
              </a:ext>
            </a:extLst>
          </p:cNvPr>
          <p:cNvSpPr txBox="1"/>
          <p:nvPr/>
        </p:nvSpPr>
        <p:spPr>
          <a:xfrm>
            <a:off x="5337929" y="5485283"/>
            <a:ext cx="4390533" cy="1200329"/>
          </a:xfrm>
          <a:prstGeom prst="rect">
            <a:avLst/>
          </a:prstGeom>
          <a:noFill/>
        </p:spPr>
        <p:txBody>
          <a:bodyPr wrap="square">
            <a:spAutoFit/>
          </a:bodyPr>
          <a:lstStyle/>
          <a:p>
            <a:r>
              <a:rPr lang="en-IN" sz="3600" b="1" dirty="0">
                <a:solidFill>
                  <a:srgbClr val="FF0000"/>
                </a:solidFill>
              </a:rPr>
              <a:t>Expressions In AngularJS</a:t>
            </a:r>
          </a:p>
        </p:txBody>
      </p:sp>
      <p:sp>
        <p:nvSpPr>
          <p:cNvPr id="11" name="TextBox 10">
            <a:extLst>
              <a:ext uri="{FF2B5EF4-FFF2-40B4-BE49-F238E27FC236}">
                <a16:creationId xmlns:a16="http://schemas.microsoft.com/office/drawing/2014/main" id="{38192630-1753-E052-431E-3DB6AE665F0F}"/>
              </a:ext>
            </a:extLst>
          </p:cNvPr>
          <p:cNvSpPr txBox="1"/>
          <p:nvPr/>
        </p:nvSpPr>
        <p:spPr>
          <a:xfrm>
            <a:off x="8316798" y="3899416"/>
            <a:ext cx="3221610" cy="1200329"/>
          </a:xfrm>
          <a:prstGeom prst="rect">
            <a:avLst/>
          </a:prstGeom>
          <a:noFill/>
        </p:spPr>
        <p:txBody>
          <a:bodyPr wrap="square">
            <a:spAutoFit/>
          </a:bodyPr>
          <a:lstStyle/>
          <a:p>
            <a:r>
              <a:rPr lang="en-US" dirty="0"/>
              <a:t>&lt;div ng-app=””&gt;</a:t>
            </a:r>
          </a:p>
          <a:p>
            <a:r>
              <a:rPr lang="en-US" dirty="0"/>
              <a:t>&lt;p&gt;The value of 5 times 10 is : {{5*10}}&lt;p&gt;</a:t>
            </a:r>
          </a:p>
          <a:p>
            <a:r>
              <a:rPr lang="en-US" dirty="0"/>
              <a:t>&lt;/div&gt;</a:t>
            </a:r>
            <a:endParaRPr lang="en-IN" dirty="0"/>
          </a:p>
        </p:txBody>
      </p:sp>
    </p:spTree>
    <p:extLst>
      <p:ext uri="{BB962C8B-B14F-4D97-AF65-F5344CB8AC3E}">
        <p14:creationId xmlns:p14="http://schemas.microsoft.com/office/powerpoint/2010/main" val="2701165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1477-D520-5237-4599-02C15D566883}"/>
              </a:ext>
            </a:extLst>
          </p:cNvPr>
          <p:cNvSpPr>
            <a:spLocks noGrp="1"/>
          </p:cNvSpPr>
          <p:nvPr>
            <p:ph idx="1"/>
          </p:nvPr>
        </p:nvSpPr>
        <p:spPr>
          <a:xfrm>
            <a:off x="131975" y="179108"/>
            <a:ext cx="11906054" cy="6438507"/>
          </a:xfrm>
        </p:spPr>
        <p:txBody>
          <a:bodyPr>
            <a:noAutofit/>
          </a:bodyPr>
          <a:lstStyle/>
          <a:p>
            <a:pPr marL="0" indent="0">
              <a:buNone/>
            </a:pPr>
            <a:r>
              <a:rPr lang="en-US" sz="2000" dirty="0"/>
              <a:t>&lt;div ng-app=””&gt;</a:t>
            </a:r>
          </a:p>
          <a:p>
            <a:pPr marL="0" indent="0">
              <a:buNone/>
            </a:pPr>
            <a:r>
              <a:rPr lang="en-US" sz="2000" dirty="0"/>
              <a:t>&lt;p&gt;The value of 5 times 10 is : {{5*10}}&lt;p&gt;</a:t>
            </a:r>
          </a:p>
          <a:p>
            <a:pPr marL="0" indent="0">
              <a:buNone/>
            </a:pPr>
            <a:r>
              <a:rPr lang="en-US" sz="2000" dirty="0"/>
              <a:t>&lt;/div&gt;</a:t>
            </a:r>
          </a:p>
          <a:p>
            <a:pPr marL="0" indent="0">
              <a:buNone/>
            </a:pPr>
            <a:r>
              <a:rPr lang="en-IN" sz="2000" b="1" dirty="0">
                <a:solidFill>
                  <a:srgbClr val="FF0000"/>
                </a:solidFill>
              </a:rPr>
              <a:t>Inside curly braces:</a:t>
            </a:r>
          </a:p>
          <a:p>
            <a:pPr marL="0" indent="0">
              <a:buNone/>
            </a:pPr>
            <a:r>
              <a:rPr lang="en-IN" sz="2000" dirty="0"/>
              <a:t>&lt;div ng-app=”” ng-</a:t>
            </a:r>
            <a:r>
              <a:rPr lang="en-IN" sz="2000" dirty="0" err="1"/>
              <a:t>init</a:t>
            </a:r>
            <a:r>
              <a:rPr lang="en-IN" sz="2000" dirty="0"/>
              <a:t>=”first string variable name=’your first </a:t>
            </a:r>
            <a:r>
              <a:rPr lang="en-IN" sz="2000" dirty="0" err="1"/>
              <a:t>string’;second</a:t>
            </a:r>
            <a:r>
              <a:rPr lang="en-IN" sz="2000" dirty="0"/>
              <a:t> string variable name</a:t>
            </a:r>
          </a:p>
          <a:p>
            <a:pPr marL="0" indent="0">
              <a:buNone/>
            </a:pPr>
            <a:r>
              <a:rPr lang="en-IN" sz="2000" dirty="0"/>
              <a:t>=’your second string’”&gt;</a:t>
            </a:r>
          </a:p>
          <a:p>
            <a:pPr marL="0" indent="0">
              <a:buNone/>
            </a:pPr>
            <a:r>
              <a:rPr lang="en-IN" sz="2000" dirty="0"/>
              <a:t>&lt;p&gt;My first string expression in Angular JS: </a:t>
            </a:r>
          </a:p>
          <a:p>
            <a:pPr marL="0" indent="0">
              <a:buNone/>
            </a:pPr>
            <a:r>
              <a:rPr lang="en-IN" sz="2000" dirty="0"/>
              <a:t>{{ first string variable name + second string variable name }}&lt;/p&gt;</a:t>
            </a:r>
          </a:p>
          <a:p>
            <a:pPr marL="0" indent="0">
              <a:buNone/>
            </a:pPr>
            <a:r>
              <a:rPr lang="en-IN" sz="2000" dirty="0"/>
              <a:t>&lt;/div&gt;</a:t>
            </a:r>
          </a:p>
          <a:p>
            <a:pPr marL="0" indent="0">
              <a:buNone/>
            </a:pPr>
            <a:r>
              <a:rPr lang="en-IN" sz="2000" b="1" dirty="0">
                <a:solidFill>
                  <a:srgbClr val="FF0000"/>
                </a:solidFill>
              </a:rPr>
              <a:t>Inside directive:</a:t>
            </a:r>
          </a:p>
          <a:p>
            <a:pPr marL="0" indent="0">
              <a:buNone/>
            </a:pPr>
            <a:r>
              <a:rPr lang="en-IN" sz="2000" dirty="0"/>
              <a:t>&lt;div ng-app=”” ng-</a:t>
            </a:r>
            <a:r>
              <a:rPr lang="en-IN" sz="2000" dirty="0" err="1"/>
              <a:t>init</a:t>
            </a:r>
            <a:r>
              <a:rPr lang="en-IN" sz="2000" dirty="0"/>
              <a:t>=” first string variable name=’your first string’; </a:t>
            </a:r>
          </a:p>
          <a:p>
            <a:pPr marL="0" indent="0">
              <a:buNone/>
            </a:pPr>
            <a:r>
              <a:rPr lang="en-IN" sz="2000" dirty="0"/>
              <a:t>second string variable name=’your second string’”&gt;</a:t>
            </a:r>
          </a:p>
          <a:p>
            <a:pPr marL="0" indent="0">
              <a:buNone/>
            </a:pPr>
            <a:r>
              <a:rPr lang="en-IN" sz="2000" dirty="0"/>
              <a:t>&lt;p&gt;My first string expression in Angular JS:&lt;span </a:t>
            </a:r>
            <a:r>
              <a:rPr lang="en-IN" sz="2000" b="1" dirty="0">
                <a:solidFill>
                  <a:srgbClr val="FF0000"/>
                </a:solidFill>
              </a:rPr>
              <a:t>ng-bind</a:t>
            </a:r>
            <a:r>
              <a:rPr lang="en-IN" sz="2000" dirty="0"/>
              <a:t>=</a:t>
            </a:r>
          </a:p>
          <a:p>
            <a:pPr marL="0" indent="0">
              <a:buNone/>
            </a:pPr>
            <a:r>
              <a:rPr lang="en-IN" sz="2000" dirty="0"/>
              <a:t>" first string variable name + second string variable name "&gt;&lt;/span&gt;&lt;/p&gt;</a:t>
            </a:r>
          </a:p>
          <a:p>
            <a:pPr marL="0" indent="0">
              <a:buNone/>
            </a:pPr>
            <a:r>
              <a:rPr lang="en-IN" sz="2000" dirty="0"/>
              <a:t>&lt;/div&gt;</a:t>
            </a:r>
          </a:p>
        </p:txBody>
      </p:sp>
      <p:sp>
        <p:nvSpPr>
          <p:cNvPr id="5" name="TextBox 4">
            <a:extLst>
              <a:ext uri="{FF2B5EF4-FFF2-40B4-BE49-F238E27FC236}">
                <a16:creationId xmlns:a16="http://schemas.microsoft.com/office/drawing/2014/main" id="{C5AE8527-A962-CDC0-C737-5AAF8919C746}"/>
              </a:ext>
            </a:extLst>
          </p:cNvPr>
          <p:cNvSpPr txBox="1"/>
          <p:nvPr/>
        </p:nvSpPr>
        <p:spPr>
          <a:xfrm>
            <a:off x="6921632" y="484637"/>
            <a:ext cx="4117156" cy="584775"/>
          </a:xfrm>
          <a:prstGeom prst="rect">
            <a:avLst/>
          </a:prstGeom>
          <a:noFill/>
        </p:spPr>
        <p:txBody>
          <a:bodyPr wrap="square">
            <a:spAutoFit/>
          </a:bodyPr>
          <a:lstStyle/>
          <a:p>
            <a:r>
              <a:rPr lang="en-IN" sz="3200" b="1" dirty="0">
                <a:solidFill>
                  <a:srgbClr val="FF0000"/>
                </a:solidFill>
              </a:rPr>
              <a:t>AngularJS Strings</a:t>
            </a:r>
          </a:p>
        </p:txBody>
      </p:sp>
    </p:spTree>
    <p:extLst>
      <p:ext uri="{BB962C8B-B14F-4D97-AF65-F5344CB8AC3E}">
        <p14:creationId xmlns:p14="http://schemas.microsoft.com/office/powerpoint/2010/main" val="2936475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BD001-BDF4-10C8-356E-01CB99B6E848}"/>
              </a:ext>
            </a:extLst>
          </p:cNvPr>
          <p:cNvSpPr>
            <a:spLocks noGrp="1"/>
          </p:cNvSpPr>
          <p:nvPr>
            <p:ph idx="1"/>
          </p:nvPr>
        </p:nvSpPr>
        <p:spPr>
          <a:xfrm>
            <a:off x="179109" y="292231"/>
            <a:ext cx="11811786" cy="5884732"/>
          </a:xfrm>
        </p:spPr>
        <p:txBody>
          <a:bodyPr>
            <a:normAutofit fontScale="85000" lnSpcReduction="20000"/>
          </a:bodyPr>
          <a:lstStyle/>
          <a:p>
            <a:pPr marL="0" indent="0">
              <a:buNone/>
            </a:pPr>
            <a:r>
              <a:rPr lang="en-IN" b="1" dirty="0">
                <a:solidFill>
                  <a:srgbClr val="FF0000"/>
                </a:solidFill>
              </a:rPr>
              <a:t>Inside curly braces</a:t>
            </a:r>
          </a:p>
          <a:p>
            <a:pPr marL="0" indent="0">
              <a:buNone/>
            </a:pPr>
            <a:r>
              <a:rPr lang="en-IN" dirty="0"/>
              <a:t>&lt;div ng-app=”” ng-</a:t>
            </a:r>
            <a:r>
              <a:rPr lang="en-IN" dirty="0" err="1"/>
              <a:t>init</a:t>
            </a:r>
            <a:r>
              <a:rPr lang="en-IN" dirty="0"/>
              <a:t>=”your object name=</a:t>
            </a:r>
          </a:p>
          <a:p>
            <a:pPr marL="0" indent="0">
              <a:buNone/>
            </a:pPr>
            <a:r>
              <a:rPr lang="en-IN" dirty="0"/>
              <a:t>{first variable name=’your first </a:t>
            </a:r>
            <a:r>
              <a:rPr lang="en-IN" dirty="0" err="1"/>
              <a:t>value’,second</a:t>
            </a:r>
            <a:r>
              <a:rPr lang="en-IN" dirty="0"/>
              <a:t> variable name</a:t>
            </a:r>
          </a:p>
          <a:p>
            <a:pPr marL="0" indent="0">
              <a:buNone/>
            </a:pPr>
            <a:r>
              <a:rPr lang="en-IN" dirty="0"/>
              <a:t>=’your second value’}”&gt;</a:t>
            </a:r>
          </a:p>
          <a:p>
            <a:pPr marL="0" indent="0">
              <a:buNone/>
            </a:pPr>
            <a:r>
              <a:rPr lang="en-IN" dirty="0"/>
              <a:t>&lt;p&gt;My first object in Angular JS: {{ your object </a:t>
            </a:r>
            <a:r>
              <a:rPr lang="en-IN" dirty="0" err="1"/>
              <a:t>name.second</a:t>
            </a:r>
            <a:r>
              <a:rPr lang="en-IN" dirty="0"/>
              <a:t> variable name }}&lt;/p&gt;</a:t>
            </a:r>
          </a:p>
          <a:p>
            <a:pPr marL="0" indent="0">
              <a:buNone/>
            </a:pPr>
            <a:r>
              <a:rPr lang="en-IN" dirty="0"/>
              <a:t>&lt;/div&gt;</a:t>
            </a:r>
          </a:p>
          <a:p>
            <a:pPr marL="0" indent="0">
              <a:buNone/>
            </a:pPr>
            <a:r>
              <a:rPr lang="en-IN" b="1" dirty="0">
                <a:solidFill>
                  <a:srgbClr val="FF0000"/>
                </a:solidFill>
              </a:rPr>
              <a:t>Inside directive</a:t>
            </a:r>
          </a:p>
          <a:p>
            <a:pPr marL="0" indent="0">
              <a:buNone/>
            </a:pPr>
            <a:endParaRPr lang="en-IN" dirty="0"/>
          </a:p>
          <a:p>
            <a:pPr marL="0" indent="0">
              <a:buNone/>
            </a:pPr>
            <a:r>
              <a:rPr lang="en-IN" dirty="0"/>
              <a:t>&lt;div ng-app=”” ng-</a:t>
            </a:r>
            <a:r>
              <a:rPr lang="en-IN" dirty="0" err="1"/>
              <a:t>init</a:t>
            </a:r>
            <a:r>
              <a:rPr lang="en-IN" dirty="0"/>
              <a:t>=”your object name={first variable name=’your first </a:t>
            </a:r>
            <a:r>
              <a:rPr lang="en-IN" dirty="0" err="1"/>
              <a:t>value’,second</a:t>
            </a:r>
            <a:r>
              <a:rPr lang="en-IN" dirty="0"/>
              <a:t> variable name</a:t>
            </a:r>
          </a:p>
          <a:p>
            <a:pPr marL="0" indent="0">
              <a:buNone/>
            </a:pPr>
            <a:r>
              <a:rPr lang="en-IN" dirty="0"/>
              <a:t>=’your second value’}”&gt;</a:t>
            </a:r>
          </a:p>
          <a:p>
            <a:pPr marL="0" indent="0">
              <a:buNone/>
            </a:pPr>
            <a:endParaRPr lang="en-IN" dirty="0"/>
          </a:p>
          <a:p>
            <a:pPr marL="0" indent="0">
              <a:buNone/>
            </a:pPr>
            <a:r>
              <a:rPr lang="en-IN" dirty="0"/>
              <a:t>&lt;p&gt;My first object in Angular JS:&lt;span </a:t>
            </a:r>
            <a:r>
              <a:rPr lang="en-IN" b="1" dirty="0">
                <a:solidFill>
                  <a:srgbClr val="FF0000"/>
                </a:solidFill>
              </a:rPr>
              <a:t>ng-bind</a:t>
            </a:r>
            <a:r>
              <a:rPr lang="en-IN" dirty="0"/>
              <a:t>=" your object </a:t>
            </a:r>
            <a:r>
              <a:rPr lang="en-IN" dirty="0" err="1"/>
              <a:t>name.second</a:t>
            </a:r>
            <a:r>
              <a:rPr lang="en-IN" dirty="0"/>
              <a:t> variable name "&gt;&lt;/span&gt;&lt;/p&gt;</a:t>
            </a:r>
          </a:p>
          <a:p>
            <a:pPr marL="0" indent="0">
              <a:buNone/>
            </a:pPr>
            <a:endParaRPr lang="en-IN" dirty="0"/>
          </a:p>
          <a:p>
            <a:pPr marL="0" indent="0">
              <a:buNone/>
            </a:pPr>
            <a:r>
              <a:rPr lang="en-IN" dirty="0"/>
              <a:t>&lt;/div&gt;</a:t>
            </a:r>
          </a:p>
        </p:txBody>
      </p:sp>
      <p:sp>
        <p:nvSpPr>
          <p:cNvPr id="5" name="TextBox 4">
            <a:extLst>
              <a:ext uri="{FF2B5EF4-FFF2-40B4-BE49-F238E27FC236}">
                <a16:creationId xmlns:a16="http://schemas.microsoft.com/office/drawing/2014/main" id="{D924CE99-3DBB-2224-2B74-C28262364828}"/>
              </a:ext>
            </a:extLst>
          </p:cNvPr>
          <p:cNvSpPr txBox="1"/>
          <p:nvPr/>
        </p:nvSpPr>
        <p:spPr>
          <a:xfrm>
            <a:off x="3254604" y="5883839"/>
            <a:ext cx="6094428" cy="584775"/>
          </a:xfrm>
          <a:prstGeom prst="rect">
            <a:avLst/>
          </a:prstGeom>
          <a:noFill/>
        </p:spPr>
        <p:txBody>
          <a:bodyPr wrap="square">
            <a:spAutoFit/>
          </a:bodyPr>
          <a:lstStyle/>
          <a:p>
            <a:r>
              <a:rPr lang="en-IN" sz="3200" b="1" dirty="0">
                <a:solidFill>
                  <a:srgbClr val="FF0000"/>
                </a:solidFill>
              </a:rPr>
              <a:t>AngularJS Objects</a:t>
            </a:r>
          </a:p>
        </p:txBody>
      </p:sp>
      <p:sp>
        <p:nvSpPr>
          <p:cNvPr id="7" name="TextBox 6">
            <a:extLst>
              <a:ext uri="{FF2B5EF4-FFF2-40B4-BE49-F238E27FC236}">
                <a16:creationId xmlns:a16="http://schemas.microsoft.com/office/drawing/2014/main" id="{53FCC42D-5A4B-6C26-79B3-3161CDE8FABA}"/>
              </a:ext>
            </a:extLst>
          </p:cNvPr>
          <p:cNvSpPr txBox="1"/>
          <p:nvPr/>
        </p:nvSpPr>
        <p:spPr>
          <a:xfrm>
            <a:off x="6714242" y="5822283"/>
            <a:ext cx="5135251" cy="830997"/>
          </a:xfrm>
          <a:prstGeom prst="rect">
            <a:avLst/>
          </a:prstGeom>
          <a:noFill/>
        </p:spPr>
        <p:txBody>
          <a:bodyPr wrap="square">
            <a:spAutoFit/>
          </a:bodyPr>
          <a:lstStyle/>
          <a:p>
            <a:r>
              <a:rPr lang="en-US" sz="2400" b="1" dirty="0"/>
              <a:t>object could be accessed using the dot operator.</a:t>
            </a:r>
            <a:endParaRPr lang="en-IN" sz="2400" b="1" dirty="0"/>
          </a:p>
        </p:txBody>
      </p:sp>
    </p:spTree>
    <p:extLst>
      <p:ext uri="{BB962C8B-B14F-4D97-AF65-F5344CB8AC3E}">
        <p14:creationId xmlns:p14="http://schemas.microsoft.com/office/powerpoint/2010/main" val="35206838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97470-C577-F35E-D220-C15247F18C04}"/>
              </a:ext>
            </a:extLst>
          </p:cNvPr>
          <p:cNvSpPr>
            <a:spLocks noGrp="1"/>
          </p:cNvSpPr>
          <p:nvPr>
            <p:ph idx="1"/>
          </p:nvPr>
        </p:nvSpPr>
        <p:spPr>
          <a:xfrm>
            <a:off x="216816" y="358219"/>
            <a:ext cx="11136984" cy="5818744"/>
          </a:xfrm>
        </p:spPr>
        <p:txBody>
          <a:bodyPr>
            <a:normAutofit fontScale="92500" lnSpcReduction="10000"/>
          </a:bodyPr>
          <a:lstStyle/>
          <a:p>
            <a:pPr marL="0" indent="0">
              <a:buNone/>
            </a:pPr>
            <a:r>
              <a:rPr lang="en-US" b="1" dirty="0">
                <a:solidFill>
                  <a:srgbClr val="FF0000"/>
                </a:solidFill>
              </a:rPr>
              <a:t>Syntax:</a:t>
            </a:r>
          </a:p>
          <a:p>
            <a:pPr marL="0" indent="0">
              <a:buNone/>
            </a:pPr>
            <a:endParaRPr lang="en-US" dirty="0"/>
          </a:p>
          <a:p>
            <a:pPr marL="0" indent="0">
              <a:buNone/>
            </a:pPr>
            <a:r>
              <a:rPr lang="en-US" b="1" dirty="0">
                <a:solidFill>
                  <a:srgbClr val="FF0000"/>
                </a:solidFill>
              </a:rPr>
              <a:t>Inside curly braces:</a:t>
            </a:r>
          </a:p>
          <a:p>
            <a:pPr marL="0" indent="0">
              <a:buNone/>
            </a:pPr>
            <a:endParaRPr lang="en-US" dirty="0"/>
          </a:p>
          <a:p>
            <a:pPr marL="0" indent="0">
              <a:buNone/>
            </a:pPr>
            <a:r>
              <a:rPr lang="en-US" dirty="0"/>
              <a:t>&lt;div ng-app=”” ng-</a:t>
            </a:r>
            <a:r>
              <a:rPr lang="en-US" dirty="0" err="1"/>
              <a:t>init</a:t>
            </a:r>
            <a:r>
              <a:rPr lang="en-US" dirty="0"/>
              <a:t>=”your array name=[your first </a:t>
            </a:r>
            <a:r>
              <a:rPr lang="en-US" dirty="0" err="1"/>
              <a:t>value,your</a:t>
            </a:r>
            <a:r>
              <a:rPr lang="en-US" dirty="0"/>
              <a:t> second value]”&gt;</a:t>
            </a:r>
          </a:p>
          <a:p>
            <a:pPr marL="0" indent="0">
              <a:buNone/>
            </a:pPr>
            <a:r>
              <a:rPr lang="en-US" dirty="0"/>
              <a:t>&lt;p&gt;My first array in Angular JS: {{ your array name[1] }}&lt;/p&gt;</a:t>
            </a:r>
          </a:p>
          <a:p>
            <a:pPr marL="0" indent="0">
              <a:buNone/>
            </a:pPr>
            <a:r>
              <a:rPr lang="en-US" dirty="0"/>
              <a:t>&lt;/div&gt;</a:t>
            </a:r>
          </a:p>
          <a:p>
            <a:pPr marL="0" indent="0">
              <a:buNone/>
            </a:pPr>
            <a:r>
              <a:rPr lang="en-US" b="1" dirty="0">
                <a:solidFill>
                  <a:srgbClr val="FF0000"/>
                </a:solidFill>
              </a:rPr>
              <a:t>Inside directive:</a:t>
            </a:r>
          </a:p>
          <a:p>
            <a:pPr marL="0" indent="0">
              <a:buNone/>
            </a:pPr>
            <a:endParaRPr lang="en-US" dirty="0"/>
          </a:p>
          <a:p>
            <a:pPr marL="0" indent="0">
              <a:buNone/>
            </a:pPr>
            <a:r>
              <a:rPr lang="en-US" dirty="0"/>
              <a:t>&lt;div ng-app=”” ng-</a:t>
            </a:r>
            <a:r>
              <a:rPr lang="en-US" dirty="0" err="1"/>
              <a:t>init</a:t>
            </a:r>
            <a:r>
              <a:rPr lang="en-US" dirty="0"/>
              <a:t>=”your array name=[your first </a:t>
            </a:r>
            <a:r>
              <a:rPr lang="en-US" dirty="0" err="1"/>
              <a:t>value,your</a:t>
            </a:r>
            <a:r>
              <a:rPr lang="en-US" dirty="0"/>
              <a:t> second value]”&gt;</a:t>
            </a:r>
          </a:p>
          <a:p>
            <a:pPr marL="0" indent="0">
              <a:buNone/>
            </a:pPr>
            <a:r>
              <a:rPr lang="en-US" dirty="0"/>
              <a:t>&lt;p&gt;My first array in Angular JS: &lt;span ng-bind="your array name[1] "&gt;&lt;/span&gt;&lt;/p&gt;</a:t>
            </a:r>
          </a:p>
          <a:p>
            <a:pPr marL="0" indent="0">
              <a:buNone/>
            </a:pPr>
            <a:r>
              <a:rPr lang="en-US" dirty="0"/>
              <a:t>&lt;/div&gt;</a:t>
            </a:r>
            <a:endParaRPr lang="en-IN" dirty="0"/>
          </a:p>
        </p:txBody>
      </p:sp>
      <p:sp>
        <p:nvSpPr>
          <p:cNvPr id="5" name="TextBox 4">
            <a:extLst>
              <a:ext uri="{FF2B5EF4-FFF2-40B4-BE49-F238E27FC236}">
                <a16:creationId xmlns:a16="http://schemas.microsoft.com/office/drawing/2014/main" id="{7E570167-8713-E8E9-2E04-1E40E98806F1}"/>
              </a:ext>
            </a:extLst>
          </p:cNvPr>
          <p:cNvSpPr txBox="1"/>
          <p:nvPr/>
        </p:nvSpPr>
        <p:spPr>
          <a:xfrm>
            <a:off x="6195766" y="681037"/>
            <a:ext cx="4051169" cy="646331"/>
          </a:xfrm>
          <a:prstGeom prst="rect">
            <a:avLst/>
          </a:prstGeom>
          <a:noFill/>
        </p:spPr>
        <p:txBody>
          <a:bodyPr wrap="square">
            <a:spAutoFit/>
          </a:bodyPr>
          <a:lstStyle/>
          <a:p>
            <a:r>
              <a:rPr lang="en-IN" sz="3600" b="1" dirty="0">
                <a:solidFill>
                  <a:srgbClr val="FF0000"/>
                </a:solidFill>
              </a:rPr>
              <a:t>AngularJS Arrays</a:t>
            </a:r>
          </a:p>
        </p:txBody>
      </p:sp>
    </p:spTree>
    <p:extLst>
      <p:ext uri="{BB962C8B-B14F-4D97-AF65-F5344CB8AC3E}">
        <p14:creationId xmlns:p14="http://schemas.microsoft.com/office/powerpoint/2010/main" val="40707097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2E53A5-EBC4-5942-FAA5-CF381684B9D8}"/>
              </a:ext>
            </a:extLst>
          </p:cNvPr>
          <p:cNvPicPr>
            <a:picLocks noChangeAspect="1"/>
          </p:cNvPicPr>
          <p:nvPr/>
        </p:nvPicPr>
        <p:blipFill>
          <a:blip r:embed="rId2"/>
          <a:stretch>
            <a:fillRect/>
          </a:stretch>
        </p:blipFill>
        <p:spPr>
          <a:xfrm>
            <a:off x="1696825" y="160257"/>
            <a:ext cx="8842342" cy="6513920"/>
          </a:xfrm>
          <a:prstGeom prst="rect">
            <a:avLst/>
          </a:prstGeom>
        </p:spPr>
      </p:pic>
    </p:spTree>
    <p:extLst>
      <p:ext uri="{BB962C8B-B14F-4D97-AF65-F5344CB8AC3E}">
        <p14:creationId xmlns:p14="http://schemas.microsoft.com/office/powerpoint/2010/main" val="4120221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AE6B-8327-1587-767B-F4DEB1337157}"/>
              </a:ext>
            </a:extLst>
          </p:cNvPr>
          <p:cNvSpPr>
            <a:spLocks noGrp="1"/>
          </p:cNvSpPr>
          <p:nvPr>
            <p:ph type="title"/>
          </p:nvPr>
        </p:nvSpPr>
        <p:spPr/>
        <p:txBody>
          <a:bodyPr/>
          <a:lstStyle/>
          <a:p>
            <a:r>
              <a:rPr lang="en-US" dirty="0"/>
              <a:t>1. Component Directives: </a:t>
            </a:r>
            <a:endParaRPr lang="en-IN" dirty="0"/>
          </a:p>
        </p:txBody>
      </p:sp>
      <p:sp>
        <p:nvSpPr>
          <p:cNvPr id="3" name="Content Placeholder 2">
            <a:extLst>
              <a:ext uri="{FF2B5EF4-FFF2-40B4-BE49-F238E27FC236}">
                <a16:creationId xmlns:a16="http://schemas.microsoft.com/office/drawing/2014/main" id="{1D7D7502-7373-AF4E-59DC-B9CF652B75DC}"/>
              </a:ext>
            </a:extLst>
          </p:cNvPr>
          <p:cNvSpPr>
            <a:spLocks noGrp="1"/>
          </p:cNvSpPr>
          <p:nvPr>
            <p:ph idx="1"/>
          </p:nvPr>
        </p:nvSpPr>
        <p:spPr>
          <a:xfrm>
            <a:off x="377687" y="1825625"/>
            <a:ext cx="11499573" cy="4351338"/>
          </a:xfrm>
        </p:spPr>
        <p:txBody>
          <a:bodyPr>
            <a:normAutofit/>
          </a:bodyPr>
          <a:lstStyle/>
          <a:p>
            <a:r>
              <a:rPr lang="en-US" sz="3200" dirty="0"/>
              <a:t>Component directives are used in main class. They contain the detail of </a:t>
            </a:r>
            <a:r>
              <a:rPr lang="en-US" sz="3200" b="1" dirty="0">
                <a:solidFill>
                  <a:srgbClr val="FF0000"/>
                </a:solidFill>
              </a:rPr>
              <a:t>how the component should be processed</a:t>
            </a:r>
            <a:r>
              <a:rPr lang="en-US" sz="3200" dirty="0"/>
              <a:t>, instantiated and used at runtime.</a:t>
            </a:r>
            <a:endParaRPr lang="en-IN" sz="3200" dirty="0"/>
          </a:p>
        </p:txBody>
      </p:sp>
    </p:spTree>
    <p:extLst>
      <p:ext uri="{BB962C8B-B14F-4D97-AF65-F5344CB8AC3E}">
        <p14:creationId xmlns:p14="http://schemas.microsoft.com/office/powerpoint/2010/main" val="1339271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91EF-67F0-F831-92B9-D714A1B2B913}"/>
              </a:ext>
            </a:extLst>
          </p:cNvPr>
          <p:cNvSpPr>
            <a:spLocks noGrp="1"/>
          </p:cNvSpPr>
          <p:nvPr>
            <p:ph type="title"/>
          </p:nvPr>
        </p:nvSpPr>
        <p:spPr/>
        <p:txBody>
          <a:bodyPr/>
          <a:lstStyle/>
          <a:p>
            <a:r>
              <a:rPr lang="en-US" dirty="0"/>
              <a:t>2. Structural Directives: </a:t>
            </a:r>
            <a:endParaRPr lang="en-IN" dirty="0"/>
          </a:p>
        </p:txBody>
      </p:sp>
      <p:sp>
        <p:nvSpPr>
          <p:cNvPr id="3" name="Content Placeholder 2">
            <a:extLst>
              <a:ext uri="{FF2B5EF4-FFF2-40B4-BE49-F238E27FC236}">
                <a16:creationId xmlns:a16="http://schemas.microsoft.com/office/drawing/2014/main" id="{01A7E381-5639-1131-1016-8ED732DA6C7E}"/>
              </a:ext>
            </a:extLst>
          </p:cNvPr>
          <p:cNvSpPr>
            <a:spLocks noGrp="1"/>
          </p:cNvSpPr>
          <p:nvPr>
            <p:ph idx="1"/>
          </p:nvPr>
        </p:nvSpPr>
        <p:spPr>
          <a:xfrm>
            <a:off x="838199" y="1825625"/>
            <a:ext cx="10850217" cy="4351338"/>
          </a:xfrm>
        </p:spPr>
        <p:txBody>
          <a:bodyPr>
            <a:normAutofit/>
          </a:bodyPr>
          <a:lstStyle/>
          <a:p>
            <a:r>
              <a:rPr lang="en-US" sz="3200" dirty="0"/>
              <a:t>Structural directives start with a * sign. These directives are used to </a:t>
            </a:r>
            <a:r>
              <a:rPr lang="en-US" sz="3200" b="1" dirty="0">
                <a:solidFill>
                  <a:srgbClr val="FF0000"/>
                </a:solidFill>
              </a:rPr>
              <a:t>manipulate and change the structure of the DOM </a:t>
            </a:r>
            <a:r>
              <a:rPr lang="en-US" sz="3200" dirty="0"/>
              <a:t>elements. </a:t>
            </a:r>
          </a:p>
          <a:p>
            <a:r>
              <a:rPr lang="en-US" sz="3200" dirty="0"/>
              <a:t>For example, *</a:t>
            </a:r>
            <a:r>
              <a:rPr lang="en-US" sz="3200" dirty="0" err="1"/>
              <a:t>ngIf</a:t>
            </a:r>
            <a:r>
              <a:rPr lang="en-US" sz="3200" dirty="0"/>
              <a:t> and *</a:t>
            </a:r>
            <a:r>
              <a:rPr lang="en-US" sz="3200" dirty="0" err="1"/>
              <a:t>ngFor</a:t>
            </a:r>
            <a:r>
              <a:rPr lang="en-US" sz="3200" dirty="0"/>
              <a:t>.</a:t>
            </a:r>
            <a:endParaRPr lang="en-IN" sz="3200" dirty="0"/>
          </a:p>
        </p:txBody>
      </p:sp>
    </p:spTree>
    <p:extLst>
      <p:ext uri="{BB962C8B-B14F-4D97-AF65-F5344CB8AC3E}">
        <p14:creationId xmlns:p14="http://schemas.microsoft.com/office/powerpoint/2010/main" val="210374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E280-912B-21CF-AD71-36C3EBCB804D}"/>
              </a:ext>
            </a:extLst>
          </p:cNvPr>
          <p:cNvSpPr>
            <a:spLocks noGrp="1"/>
          </p:cNvSpPr>
          <p:nvPr>
            <p:ph type="title"/>
          </p:nvPr>
        </p:nvSpPr>
        <p:spPr/>
        <p:txBody>
          <a:bodyPr/>
          <a:lstStyle/>
          <a:p>
            <a:r>
              <a:rPr lang="en-IN" dirty="0"/>
              <a:t>Angular Building blocks</a:t>
            </a:r>
            <a:br>
              <a:rPr lang="en-IN" dirty="0"/>
            </a:br>
            <a:endParaRPr lang="en-IN" dirty="0"/>
          </a:p>
        </p:txBody>
      </p:sp>
      <p:sp>
        <p:nvSpPr>
          <p:cNvPr id="3" name="Content Placeholder 2">
            <a:extLst>
              <a:ext uri="{FF2B5EF4-FFF2-40B4-BE49-F238E27FC236}">
                <a16:creationId xmlns:a16="http://schemas.microsoft.com/office/drawing/2014/main" id="{8D59A394-F6FA-DA0A-29AB-B0AA19339A4F}"/>
              </a:ext>
            </a:extLst>
          </p:cNvPr>
          <p:cNvSpPr>
            <a:spLocks noGrp="1"/>
          </p:cNvSpPr>
          <p:nvPr>
            <p:ph idx="1"/>
          </p:nvPr>
        </p:nvSpPr>
        <p:spPr>
          <a:xfrm>
            <a:off x="405353" y="1102936"/>
            <a:ext cx="10948447" cy="5542961"/>
          </a:xfrm>
        </p:spPr>
        <p:txBody>
          <a:bodyPr>
            <a:normAutofit lnSpcReduction="10000"/>
          </a:bodyPr>
          <a:lstStyle/>
          <a:p>
            <a:r>
              <a:rPr lang="en-US" dirty="0"/>
              <a:t>Angular application consists of several building blocks.</a:t>
            </a:r>
          </a:p>
          <a:p>
            <a:endParaRPr lang="en-US" dirty="0"/>
          </a:p>
          <a:p>
            <a:r>
              <a:rPr lang="en-US" dirty="0"/>
              <a:t>There are seven main building blocks.</a:t>
            </a:r>
          </a:p>
          <a:p>
            <a:endParaRPr lang="en-US" dirty="0"/>
          </a:p>
          <a:p>
            <a:r>
              <a:rPr lang="en-US" dirty="0"/>
              <a:t>Components</a:t>
            </a:r>
          </a:p>
          <a:p>
            <a:r>
              <a:rPr lang="en-US" dirty="0"/>
              <a:t>Templates</a:t>
            </a:r>
          </a:p>
          <a:p>
            <a:r>
              <a:rPr lang="en-US" dirty="0"/>
              <a:t>Metadata</a:t>
            </a:r>
          </a:p>
          <a:p>
            <a:r>
              <a:rPr lang="en-US" dirty="0"/>
              <a:t>Data Binding</a:t>
            </a:r>
          </a:p>
          <a:p>
            <a:r>
              <a:rPr lang="en-US" dirty="0"/>
              <a:t>Directives</a:t>
            </a:r>
          </a:p>
          <a:p>
            <a:r>
              <a:rPr lang="en-US" dirty="0"/>
              <a:t>Services</a:t>
            </a:r>
          </a:p>
          <a:p>
            <a:r>
              <a:rPr lang="en-US" dirty="0"/>
              <a:t>Dependency Injection</a:t>
            </a:r>
            <a:endParaRPr lang="en-IN" dirty="0"/>
          </a:p>
        </p:txBody>
      </p:sp>
    </p:spTree>
    <p:extLst>
      <p:ext uri="{BB962C8B-B14F-4D97-AF65-F5344CB8AC3E}">
        <p14:creationId xmlns:p14="http://schemas.microsoft.com/office/powerpoint/2010/main" val="29221043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D00A-8019-3445-9D39-2A3AA96A7F72}"/>
              </a:ext>
            </a:extLst>
          </p:cNvPr>
          <p:cNvSpPr>
            <a:spLocks noGrp="1"/>
          </p:cNvSpPr>
          <p:nvPr>
            <p:ph type="title"/>
          </p:nvPr>
        </p:nvSpPr>
        <p:spPr/>
        <p:txBody>
          <a:bodyPr/>
          <a:lstStyle/>
          <a:p>
            <a:r>
              <a:rPr lang="en-US" dirty="0"/>
              <a:t>3. Attribute Directives: </a:t>
            </a:r>
            <a:endParaRPr lang="en-IN" dirty="0"/>
          </a:p>
        </p:txBody>
      </p:sp>
      <p:sp>
        <p:nvSpPr>
          <p:cNvPr id="3" name="Content Placeholder 2">
            <a:extLst>
              <a:ext uri="{FF2B5EF4-FFF2-40B4-BE49-F238E27FC236}">
                <a16:creationId xmlns:a16="http://schemas.microsoft.com/office/drawing/2014/main" id="{2D2361BD-CA4A-51F0-278C-870018FF55BF}"/>
              </a:ext>
            </a:extLst>
          </p:cNvPr>
          <p:cNvSpPr>
            <a:spLocks noGrp="1"/>
          </p:cNvSpPr>
          <p:nvPr>
            <p:ph idx="1"/>
          </p:nvPr>
        </p:nvSpPr>
        <p:spPr/>
        <p:txBody>
          <a:bodyPr>
            <a:normAutofit/>
          </a:bodyPr>
          <a:lstStyle/>
          <a:p>
            <a:r>
              <a:rPr lang="en-US" sz="3200" dirty="0"/>
              <a:t>Attribute directives are used </a:t>
            </a:r>
            <a:r>
              <a:rPr lang="en-US" sz="3200" b="1" dirty="0">
                <a:solidFill>
                  <a:srgbClr val="FF0000"/>
                </a:solidFill>
              </a:rPr>
              <a:t>to change the look and behavior of the DOM elements</a:t>
            </a:r>
            <a:r>
              <a:rPr lang="en-US" sz="3200" dirty="0"/>
              <a:t>. </a:t>
            </a:r>
          </a:p>
          <a:p>
            <a:r>
              <a:rPr lang="en-US" sz="3200" dirty="0"/>
              <a:t>For example: </a:t>
            </a:r>
            <a:r>
              <a:rPr lang="en-US" sz="3200" dirty="0" err="1"/>
              <a:t>ngClass</a:t>
            </a:r>
            <a:r>
              <a:rPr lang="en-US" sz="3200" dirty="0"/>
              <a:t>, </a:t>
            </a:r>
            <a:r>
              <a:rPr lang="en-US" sz="3200" dirty="0" err="1"/>
              <a:t>ngStyle</a:t>
            </a:r>
            <a:r>
              <a:rPr lang="en-US" sz="3200" dirty="0"/>
              <a:t> etc.</a:t>
            </a:r>
          </a:p>
          <a:p>
            <a:endParaRPr lang="en-US" sz="3200" dirty="0"/>
          </a:p>
          <a:p>
            <a:r>
              <a:rPr lang="en-US" sz="3200" dirty="0"/>
              <a:t>Attribute directives look like a normal HTML Attribute and mainly used in </a:t>
            </a:r>
            <a:r>
              <a:rPr lang="en-US" sz="3200" b="1" dirty="0">
                <a:solidFill>
                  <a:srgbClr val="FF0000"/>
                </a:solidFill>
              </a:rPr>
              <a:t>databinding and event binding</a:t>
            </a:r>
            <a:r>
              <a:rPr lang="en-US" sz="3200" dirty="0"/>
              <a:t>.</a:t>
            </a:r>
            <a:endParaRPr lang="en-IN" sz="3200" dirty="0"/>
          </a:p>
        </p:txBody>
      </p:sp>
    </p:spTree>
    <p:extLst>
      <p:ext uri="{BB962C8B-B14F-4D97-AF65-F5344CB8AC3E}">
        <p14:creationId xmlns:p14="http://schemas.microsoft.com/office/powerpoint/2010/main" val="245711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7C0E-39C9-1792-8BF6-F76B8E641E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04391-392A-FBB5-4029-A5A4D3AB051D}"/>
              </a:ext>
            </a:extLst>
          </p:cNvPr>
          <p:cNvSpPr>
            <a:spLocks noGrp="1"/>
          </p:cNvSpPr>
          <p:nvPr>
            <p:ph idx="1"/>
          </p:nvPr>
        </p:nvSpPr>
        <p:spPr>
          <a:xfrm>
            <a:off x="838199" y="1825625"/>
            <a:ext cx="10830339" cy="4351338"/>
          </a:xfrm>
        </p:spPr>
        <p:txBody>
          <a:bodyPr>
            <a:normAutofit fontScale="85000" lnSpcReduction="20000"/>
          </a:bodyPr>
          <a:lstStyle/>
          <a:p>
            <a:pPr marL="0" indent="0">
              <a:buNone/>
            </a:pPr>
            <a:r>
              <a:rPr lang="en-IN" dirty="0"/>
              <a:t>import {Directive, </a:t>
            </a:r>
            <a:r>
              <a:rPr lang="en-IN" dirty="0" err="1"/>
              <a:t>ElementRef</a:t>
            </a:r>
            <a:r>
              <a:rPr lang="en-IN" dirty="0"/>
              <a:t>, </a:t>
            </a:r>
            <a:r>
              <a:rPr lang="en-IN" dirty="0" err="1"/>
              <a:t>OnInit</a:t>
            </a:r>
            <a:r>
              <a:rPr lang="en-IN" dirty="0"/>
              <a:t>} from '@angular/core';</a:t>
            </a:r>
          </a:p>
          <a:p>
            <a:pPr marL="0" indent="0">
              <a:buNone/>
            </a:pPr>
            <a:endParaRPr lang="en-IN" dirty="0"/>
          </a:p>
          <a:p>
            <a:pPr marL="0" indent="0">
              <a:buNone/>
            </a:pPr>
            <a:r>
              <a:rPr lang="en-IN" dirty="0"/>
              <a:t> @Directive( {</a:t>
            </a:r>
          </a:p>
          <a:p>
            <a:pPr marL="0" indent="0">
              <a:buNone/>
            </a:pPr>
            <a:r>
              <a:rPr lang="en-IN" dirty="0"/>
              <a:t>  selector: '[</a:t>
            </a:r>
            <a:r>
              <a:rPr lang="en-IN" dirty="0" err="1"/>
              <a:t>appSimpleStyle</a:t>
            </a:r>
            <a:r>
              <a:rPr lang="en-IN" dirty="0"/>
              <a:t>]'</a:t>
            </a:r>
          </a:p>
          <a:p>
            <a:pPr marL="0" indent="0">
              <a:buNone/>
            </a:pPr>
            <a:r>
              <a:rPr lang="en-IN" dirty="0"/>
              <a:t>})</a:t>
            </a:r>
          </a:p>
          <a:p>
            <a:pPr marL="0" indent="0">
              <a:buNone/>
            </a:pPr>
            <a:r>
              <a:rPr lang="en-IN" dirty="0"/>
              <a:t>export class </a:t>
            </a:r>
            <a:r>
              <a:rPr lang="en-IN" dirty="0" err="1"/>
              <a:t>SimpleStyleDirective</a:t>
            </a:r>
            <a:r>
              <a:rPr lang="en-IN" dirty="0"/>
              <a:t> implements </a:t>
            </a:r>
            <a:r>
              <a:rPr lang="en-IN" dirty="0" err="1"/>
              <a:t>OnInit</a:t>
            </a:r>
            <a:r>
              <a:rPr lang="en-IN" dirty="0"/>
              <a:t> {</a:t>
            </a:r>
          </a:p>
          <a:p>
            <a:pPr marL="0" indent="0">
              <a:buNone/>
            </a:pPr>
            <a:r>
              <a:rPr lang="en-IN" dirty="0"/>
              <a:t>  constructor(private </a:t>
            </a:r>
            <a:r>
              <a:rPr lang="en-IN" dirty="0" err="1"/>
              <a:t>elementRef</a:t>
            </a:r>
            <a:r>
              <a:rPr lang="en-IN" dirty="0"/>
              <a:t>: </a:t>
            </a:r>
            <a:r>
              <a:rPr lang="en-IN" dirty="0" err="1"/>
              <a:t>ElementRef</a:t>
            </a:r>
            <a:r>
              <a:rPr lang="en-IN" dirty="0"/>
              <a:t>) {</a:t>
            </a:r>
          </a:p>
          <a:p>
            <a:pPr marL="0" indent="0">
              <a:buNone/>
            </a:pPr>
            <a:r>
              <a:rPr lang="en-IN" dirty="0"/>
              <a:t>  }</a:t>
            </a:r>
          </a:p>
          <a:p>
            <a:pPr marL="0" indent="0">
              <a:buNone/>
            </a:pPr>
            <a:r>
              <a:rPr lang="en-IN" dirty="0"/>
              <a:t>  </a:t>
            </a:r>
            <a:r>
              <a:rPr lang="en-IN" dirty="0" err="1"/>
              <a:t>ngOnInit</a:t>
            </a:r>
            <a:r>
              <a:rPr lang="en-IN" dirty="0"/>
              <a:t>() {</a:t>
            </a:r>
          </a:p>
          <a:p>
            <a:pPr marL="0" indent="0">
              <a:buNone/>
            </a:pPr>
            <a:r>
              <a:rPr lang="en-IN" dirty="0"/>
              <a:t>  </a:t>
            </a:r>
            <a:r>
              <a:rPr lang="en-IN" dirty="0" err="1"/>
              <a:t>this.elementRef.nativeElement.style.backgroundColor</a:t>
            </a:r>
            <a:r>
              <a:rPr lang="en-IN" dirty="0"/>
              <a:t> = 'green';</a:t>
            </a:r>
          </a:p>
          <a:p>
            <a:pPr marL="0" indent="0">
              <a:buNone/>
            </a:pPr>
            <a:r>
              <a:rPr lang="en-IN" dirty="0"/>
              <a:t>  }</a:t>
            </a:r>
          </a:p>
          <a:p>
            <a:endParaRPr lang="en-IN" dirty="0"/>
          </a:p>
        </p:txBody>
      </p:sp>
    </p:spTree>
    <p:extLst>
      <p:ext uri="{BB962C8B-B14F-4D97-AF65-F5344CB8AC3E}">
        <p14:creationId xmlns:p14="http://schemas.microsoft.com/office/powerpoint/2010/main" val="1738836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1D126-7548-ED87-BC85-3413C32B7588}"/>
              </a:ext>
            </a:extLst>
          </p:cNvPr>
          <p:cNvSpPr>
            <a:spLocks noGrp="1"/>
          </p:cNvSpPr>
          <p:nvPr>
            <p:ph type="title"/>
          </p:nvPr>
        </p:nvSpPr>
        <p:spPr/>
        <p:txBody>
          <a:bodyPr/>
          <a:lstStyle/>
          <a:p>
            <a:r>
              <a:rPr lang="en-IN" dirty="0"/>
              <a:t>Angular Databinding   - </a:t>
            </a:r>
            <a:r>
              <a:rPr lang="en-IN" b="1" dirty="0">
                <a:solidFill>
                  <a:srgbClr val="FF0000"/>
                </a:solidFill>
              </a:rPr>
              <a:t>as in {{}}.</a:t>
            </a:r>
          </a:p>
        </p:txBody>
      </p:sp>
      <p:sp>
        <p:nvSpPr>
          <p:cNvPr id="3" name="Content Placeholder 2">
            <a:extLst>
              <a:ext uri="{FF2B5EF4-FFF2-40B4-BE49-F238E27FC236}">
                <a16:creationId xmlns:a16="http://schemas.microsoft.com/office/drawing/2014/main" id="{8B5FBA6B-8270-5993-0B9E-28874C7E7DE0}"/>
              </a:ext>
            </a:extLst>
          </p:cNvPr>
          <p:cNvSpPr>
            <a:spLocks noGrp="1"/>
          </p:cNvSpPr>
          <p:nvPr>
            <p:ph idx="1"/>
          </p:nvPr>
        </p:nvSpPr>
        <p:spPr>
          <a:xfrm>
            <a:off x="838200" y="1825625"/>
            <a:ext cx="11068878" cy="4351338"/>
          </a:xfrm>
        </p:spPr>
        <p:txBody>
          <a:bodyPr/>
          <a:lstStyle/>
          <a:p>
            <a:r>
              <a:rPr lang="en-US" dirty="0"/>
              <a:t>It is used for communication. </a:t>
            </a:r>
          </a:p>
          <a:p>
            <a:r>
              <a:rPr lang="en-US" dirty="0"/>
              <a:t>To communicate between your TypeScript code (your business logic) and the other component which is shown to the users i.e. HTML layout.</a:t>
            </a:r>
          </a:p>
          <a:p>
            <a:r>
              <a:rPr lang="en-US" dirty="0"/>
              <a:t>Databinding is necessary because when we write the code in TypeScript, it is </a:t>
            </a:r>
            <a:r>
              <a:rPr lang="en-US" b="1" dirty="0">
                <a:solidFill>
                  <a:srgbClr val="FF0000"/>
                </a:solidFill>
              </a:rPr>
              <a:t>compiled to JavaScript and the result is shown on HTML layout</a:t>
            </a:r>
            <a:r>
              <a:rPr lang="en-US" dirty="0"/>
              <a:t>. Thus, to show the correct and spontaneous result to the users, a </a:t>
            </a:r>
            <a:r>
              <a:rPr lang="en-US" b="1" dirty="0">
                <a:solidFill>
                  <a:srgbClr val="FF0000"/>
                </a:solidFill>
              </a:rPr>
              <a:t>proper communication is necessary</a:t>
            </a:r>
            <a:r>
              <a:rPr lang="en-US" dirty="0"/>
              <a:t>. That's why databinding is used in Angular.</a:t>
            </a:r>
            <a:endParaRPr lang="en-IN" dirty="0"/>
          </a:p>
        </p:txBody>
      </p:sp>
    </p:spTree>
    <p:extLst>
      <p:ext uri="{BB962C8B-B14F-4D97-AF65-F5344CB8AC3E}">
        <p14:creationId xmlns:p14="http://schemas.microsoft.com/office/powerpoint/2010/main" val="2238381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621E-B45E-93F3-97BE-C4EE7365EC89}"/>
              </a:ext>
            </a:extLst>
          </p:cNvPr>
          <p:cNvSpPr>
            <a:spLocks noGrp="1"/>
          </p:cNvSpPr>
          <p:nvPr>
            <p:ph type="title"/>
          </p:nvPr>
        </p:nvSpPr>
        <p:spPr>
          <a:xfrm>
            <a:off x="838200" y="365125"/>
            <a:ext cx="10515600" cy="624689"/>
          </a:xfrm>
        </p:spPr>
        <p:txBody>
          <a:bodyPr>
            <a:normAutofit fontScale="90000"/>
          </a:bodyPr>
          <a:lstStyle/>
          <a:p>
            <a:r>
              <a:rPr lang="en-IN" dirty="0"/>
              <a:t>Angular Databinding</a:t>
            </a:r>
          </a:p>
        </p:txBody>
      </p:sp>
      <p:sp>
        <p:nvSpPr>
          <p:cNvPr id="3" name="Content Placeholder 2">
            <a:extLst>
              <a:ext uri="{FF2B5EF4-FFF2-40B4-BE49-F238E27FC236}">
                <a16:creationId xmlns:a16="http://schemas.microsoft.com/office/drawing/2014/main" id="{96BC1DB5-0141-47D4-3993-D04EBDF46487}"/>
              </a:ext>
            </a:extLst>
          </p:cNvPr>
          <p:cNvSpPr>
            <a:spLocks noGrp="1"/>
          </p:cNvSpPr>
          <p:nvPr>
            <p:ph idx="1"/>
          </p:nvPr>
        </p:nvSpPr>
        <p:spPr>
          <a:xfrm>
            <a:off x="838200" y="1329180"/>
            <a:ext cx="11099276" cy="4998612"/>
          </a:xfrm>
        </p:spPr>
        <p:txBody>
          <a:bodyPr>
            <a:normAutofit fontScale="85000" lnSpcReduction="20000"/>
          </a:bodyPr>
          <a:lstStyle/>
          <a:p>
            <a:r>
              <a:rPr lang="en-US" dirty="0"/>
              <a:t>Angular uses Data Binding to communicate between a component’s View and its Logic.</a:t>
            </a:r>
          </a:p>
          <a:p>
            <a:endParaRPr lang="en-US" dirty="0"/>
          </a:p>
          <a:p>
            <a:r>
              <a:rPr lang="en-US" dirty="0"/>
              <a:t>This is done with special Angular-specific markup, known as Template Syntax.</a:t>
            </a:r>
          </a:p>
          <a:p>
            <a:endParaRPr lang="en-US" dirty="0"/>
          </a:p>
          <a:p>
            <a:r>
              <a:rPr lang="en-US" dirty="0"/>
              <a:t>Angular supports five types of Data binding:</a:t>
            </a:r>
          </a:p>
          <a:p>
            <a:endParaRPr lang="en-US" dirty="0"/>
          </a:p>
          <a:p>
            <a:r>
              <a:rPr lang="en-US" b="1" dirty="0">
                <a:solidFill>
                  <a:srgbClr val="FF0000"/>
                </a:solidFill>
              </a:rPr>
              <a:t>Interpolation binds </a:t>
            </a:r>
            <a:r>
              <a:rPr lang="en-US" dirty="0"/>
              <a:t>data from the Logic to the View.</a:t>
            </a:r>
          </a:p>
          <a:p>
            <a:r>
              <a:rPr lang="en-US" b="1" dirty="0">
                <a:solidFill>
                  <a:srgbClr val="FF0000"/>
                </a:solidFill>
              </a:rPr>
              <a:t>Property Binding </a:t>
            </a:r>
            <a:r>
              <a:rPr lang="en-US" dirty="0"/>
              <a:t>allows us to control the property of a HTML element.</a:t>
            </a:r>
          </a:p>
          <a:p>
            <a:r>
              <a:rPr lang="en-US" b="1" dirty="0">
                <a:solidFill>
                  <a:srgbClr val="FF0000"/>
                </a:solidFill>
              </a:rPr>
              <a:t>Event Binding </a:t>
            </a:r>
            <a:r>
              <a:rPr lang="en-US" dirty="0"/>
              <a:t>is how we react to events from the HTML template.</a:t>
            </a:r>
          </a:p>
          <a:p>
            <a:r>
              <a:rPr lang="en-US" b="1" dirty="0">
                <a:solidFill>
                  <a:srgbClr val="FF0000"/>
                </a:solidFill>
              </a:rPr>
              <a:t>Two-way Binding </a:t>
            </a:r>
            <a:r>
              <a:rPr lang="en-US" dirty="0"/>
              <a:t>allows us to combine Property and Event Binding to react to events and output data at the same time.</a:t>
            </a:r>
          </a:p>
          <a:p>
            <a:r>
              <a:rPr lang="en-US" b="1" dirty="0">
                <a:solidFill>
                  <a:srgbClr val="FF0000"/>
                </a:solidFill>
              </a:rPr>
              <a:t>Custom Binding </a:t>
            </a:r>
            <a:r>
              <a:rPr lang="en-US" dirty="0"/>
              <a:t>allows us to communicate between parent and child components by using special decorators.</a:t>
            </a:r>
            <a:endParaRPr lang="en-IN" dirty="0"/>
          </a:p>
        </p:txBody>
      </p:sp>
    </p:spTree>
    <p:extLst>
      <p:ext uri="{BB962C8B-B14F-4D97-AF65-F5344CB8AC3E}">
        <p14:creationId xmlns:p14="http://schemas.microsoft.com/office/powerpoint/2010/main" val="18891230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CD98-7BDD-B6EA-0D70-6D6C806608B0}"/>
              </a:ext>
            </a:extLst>
          </p:cNvPr>
          <p:cNvSpPr>
            <a:spLocks noGrp="1"/>
          </p:cNvSpPr>
          <p:nvPr>
            <p:ph type="title"/>
          </p:nvPr>
        </p:nvSpPr>
        <p:spPr/>
        <p:txBody>
          <a:bodyPr/>
          <a:lstStyle/>
          <a:p>
            <a:r>
              <a:rPr lang="en-US" dirty="0"/>
              <a:t>There is two type of databinding:</a:t>
            </a:r>
            <a:endParaRPr lang="en-IN" dirty="0"/>
          </a:p>
        </p:txBody>
      </p:sp>
      <p:sp>
        <p:nvSpPr>
          <p:cNvPr id="3" name="Content Placeholder 2">
            <a:extLst>
              <a:ext uri="{FF2B5EF4-FFF2-40B4-BE49-F238E27FC236}">
                <a16:creationId xmlns:a16="http://schemas.microsoft.com/office/drawing/2014/main" id="{A2541865-F15E-4170-3068-47DFC97C1A6B}"/>
              </a:ext>
            </a:extLst>
          </p:cNvPr>
          <p:cNvSpPr>
            <a:spLocks noGrp="1"/>
          </p:cNvSpPr>
          <p:nvPr>
            <p:ph idx="1"/>
          </p:nvPr>
        </p:nvSpPr>
        <p:spPr/>
        <p:txBody>
          <a:bodyPr>
            <a:normAutofit lnSpcReduction="10000"/>
          </a:bodyPr>
          <a:lstStyle/>
          <a:p>
            <a:pPr marL="0" indent="0">
              <a:buNone/>
            </a:pPr>
            <a:r>
              <a:rPr lang="en-US" dirty="0"/>
              <a:t>1. </a:t>
            </a:r>
            <a:r>
              <a:rPr lang="en-US" b="1" dirty="0">
                <a:solidFill>
                  <a:srgbClr val="FF0000"/>
                </a:solidFill>
              </a:rPr>
              <a:t>One-way databinding</a:t>
            </a:r>
          </a:p>
          <a:p>
            <a:r>
              <a:rPr lang="en-US" dirty="0"/>
              <a:t>It is a simple one way communication where </a:t>
            </a:r>
            <a:r>
              <a:rPr lang="en-US" dirty="0">
                <a:solidFill>
                  <a:srgbClr val="FF0000"/>
                </a:solidFill>
              </a:rPr>
              <a:t>HTML template is changed when we make changes in TypeScript code</a:t>
            </a:r>
            <a:r>
              <a:rPr lang="en-US" dirty="0"/>
              <a:t>.</a:t>
            </a:r>
          </a:p>
          <a:p>
            <a:endParaRPr lang="en-US" dirty="0"/>
          </a:p>
          <a:p>
            <a:r>
              <a:rPr lang="en-US" dirty="0"/>
              <a:t>Or</a:t>
            </a:r>
          </a:p>
          <a:p>
            <a:endParaRPr lang="en-US" dirty="0"/>
          </a:p>
          <a:p>
            <a:r>
              <a:rPr lang="en-US" dirty="0"/>
              <a:t>In one-way databinding, the value of the Model is used in the View (HTML page) but you </a:t>
            </a:r>
            <a:r>
              <a:rPr lang="en-US" b="1" dirty="0">
                <a:solidFill>
                  <a:srgbClr val="FF0000"/>
                </a:solidFill>
              </a:rPr>
              <a:t>can't update Model from the View</a:t>
            </a:r>
            <a:r>
              <a:rPr lang="en-US" dirty="0"/>
              <a:t>. Angular Interpolation / String Interpolation, Property Binding, and Event Binding are the example of one-way databinding.</a:t>
            </a:r>
            <a:endParaRPr lang="en-IN" dirty="0"/>
          </a:p>
        </p:txBody>
      </p:sp>
    </p:spTree>
    <p:extLst>
      <p:ext uri="{BB962C8B-B14F-4D97-AF65-F5344CB8AC3E}">
        <p14:creationId xmlns:p14="http://schemas.microsoft.com/office/powerpoint/2010/main" val="11899895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194E-2740-20A4-1EB8-7F6CFB9C047E}"/>
              </a:ext>
            </a:extLst>
          </p:cNvPr>
          <p:cNvSpPr>
            <a:spLocks noGrp="1"/>
          </p:cNvSpPr>
          <p:nvPr>
            <p:ph type="title"/>
          </p:nvPr>
        </p:nvSpPr>
        <p:spPr/>
        <p:txBody>
          <a:bodyPr/>
          <a:lstStyle/>
          <a:p>
            <a:r>
              <a:rPr lang="en-US" dirty="0"/>
              <a:t>2. Two-way databinding</a:t>
            </a:r>
            <a:br>
              <a:rPr lang="en-US" dirty="0"/>
            </a:br>
            <a:endParaRPr lang="en-IN" dirty="0"/>
          </a:p>
        </p:txBody>
      </p:sp>
      <p:sp>
        <p:nvSpPr>
          <p:cNvPr id="3" name="Content Placeholder 2">
            <a:extLst>
              <a:ext uri="{FF2B5EF4-FFF2-40B4-BE49-F238E27FC236}">
                <a16:creationId xmlns:a16="http://schemas.microsoft.com/office/drawing/2014/main" id="{E60EB845-FDAF-9155-75AF-38F0EDA960D0}"/>
              </a:ext>
            </a:extLst>
          </p:cNvPr>
          <p:cNvSpPr>
            <a:spLocks noGrp="1"/>
          </p:cNvSpPr>
          <p:nvPr>
            <p:ph idx="1"/>
          </p:nvPr>
        </p:nvSpPr>
        <p:spPr>
          <a:xfrm>
            <a:off x="314739" y="1136443"/>
            <a:ext cx="11877261" cy="4585114"/>
          </a:xfrm>
        </p:spPr>
        <p:txBody>
          <a:bodyPr>
            <a:normAutofit/>
          </a:bodyPr>
          <a:lstStyle/>
          <a:p>
            <a:endParaRPr lang="en-US" dirty="0"/>
          </a:p>
          <a:p>
            <a:r>
              <a:rPr lang="en-US" dirty="0"/>
              <a:t>In two-way databinding, </a:t>
            </a:r>
            <a:r>
              <a:rPr lang="en-US" b="1" dirty="0">
                <a:solidFill>
                  <a:srgbClr val="FF0000"/>
                </a:solidFill>
              </a:rPr>
              <a:t>automatic synchronization </a:t>
            </a:r>
            <a:r>
              <a:rPr lang="en-US" dirty="0"/>
              <a:t>of data happens between the Model and the View. Here, change is reflected in both components. Whenever you make changes in the Model, it will be reflected in the View and when you make changes in View, it will be reflected in Model.</a:t>
            </a:r>
          </a:p>
          <a:p>
            <a:endParaRPr lang="en-US" dirty="0"/>
          </a:p>
          <a:p>
            <a:r>
              <a:rPr lang="en-US" dirty="0"/>
              <a:t>This happens immediately and automatically, ensures that the HTML template and the TypeScript code are updated at all times.</a:t>
            </a:r>
          </a:p>
          <a:p>
            <a:endParaRPr lang="en-US" dirty="0"/>
          </a:p>
          <a:p>
            <a:endParaRPr lang="en-IN" dirty="0"/>
          </a:p>
        </p:txBody>
      </p:sp>
      <p:pic>
        <p:nvPicPr>
          <p:cNvPr id="4" name="Picture 3">
            <a:extLst>
              <a:ext uri="{FF2B5EF4-FFF2-40B4-BE49-F238E27FC236}">
                <a16:creationId xmlns:a16="http://schemas.microsoft.com/office/drawing/2014/main" id="{9380B18F-9481-58B9-55CD-86A1C781226C}"/>
              </a:ext>
            </a:extLst>
          </p:cNvPr>
          <p:cNvPicPr>
            <a:picLocks noChangeAspect="1"/>
          </p:cNvPicPr>
          <p:nvPr/>
        </p:nvPicPr>
        <p:blipFill>
          <a:blip r:embed="rId2"/>
          <a:stretch>
            <a:fillRect/>
          </a:stretch>
        </p:blipFill>
        <p:spPr>
          <a:xfrm>
            <a:off x="152400" y="5058775"/>
            <a:ext cx="5943600" cy="1325563"/>
          </a:xfrm>
          <a:prstGeom prst="rect">
            <a:avLst/>
          </a:prstGeom>
        </p:spPr>
      </p:pic>
      <p:pic>
        <p:nvPicPr>
          <p:cNvPr id="5" name="Picture 4">
            <a:extLst>
              <a:ext uri="{FF2B5EF4-FFF2-40B4-BE49-F238E27FC236}">
                <a16:creationId xmlns:a16="http://schemas.microsoft.com/office/drawing/2014/main" id="{4CE111FC-9B49-784B-4590-679FDA520888}"/>
              </a:ext>
            </a:extLst>
          </p:cNvPr>
          <p:cNvPicPr>
            <a:picLocks noChangeAspect="1"/>
          </p:cNvPicPr>
          <p:nvPr/>
        </p:nvPicPr>
        <p:blipFill>
          <a:blip r:embed="rId3"/>
          <a:stretch>
            <a:fillRect/>
          </a:stretch>
        </p:blipFill>
        <p:spPr>
          <a:xfrm>
            <a:off x="6096000" y="4845377"/>
            <a:ext cx="5706359" cy="1838228"/>
          </a:xfrm>
          <a:prstGeom prst="rect">
            <a:avLst/>
          </a:prstGeom>
        </p:spPr>
      </p:pic>
    </p:spTree>
    <p:extLst>
      <p:ext uri="{BB962C8B-B14F-4D97-AF65-F5344CB8AC3E}">
        <p14:creationId xmlns:p14="http://schemas.microsoft.com/office/powerpoint/2010/main" val="2514123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279713-97BA-D265-7701-EF9866ADC5C4}"/>
              </a:ext>
            </a:extLst>
          </p:cNvPr>
          <p:cNvPicPr>
            <a:picLocks noChangeAspect="1"/>
          </p:cNvPicPr>
          <p:nvPr/>
        </p:nvPicPr>
        <p:blipFill>
          <a:blip r:embed="rId2"/>
          <a:stretch>
            <a:fillRect/>
          </a:stretch>
        </p:blipFill>
        <p:spPr>
          <a:xfrm>
            <a:off x="650596" y="324047"/>
            <a:ext cx="8088051" cy="5671400"/>
          </a:xfrm>
          <a:prstGeom prst="rect">
            <a:avLst/>
          </a:prstGeom>
        </p:spPr>
      </p:pic>
      <p:sp>
        <p:nvSpPr>
          <p:cNvPr id="4" name="TextBox 3">
            <a:extLst>
              <a:ext uri="{FF2B5EF4-FFF2-40B4-BE49-F238E27FC236}">
                <a16:creationId xmlns:a16="http://schemas.microsoft.com/office/drawing/2014/main" id="{3218C98A-B036-0947-4E98-0FD65740D40A}"/>
              </a:ext>
            </a:extLst>
          </p:cNvPr>
          <p:cNvSpPr txBox="1"/>
          <p:nvPr/>
        </p:nvSpPr>
        <p:spPr>
          <a:xfrm>
            <a:off x="2494641" y="6164621"/>
            <a:ext cx="4399960" cy="584775"/>
          </a:xfrm>
          <a:prstGeom prst="rect">
            <a:avLst/>
          </a:prstGeom>
          <a:noFill/>
        </p:spPr>
        <p:txBody>
          <a:bodyPr wrap="square">
            <a:spAutoFit/>
          </a:bodyPr>
          <a:lstStyle/>
          <a:p>
            <a:r>
              <a:rPr lang="en-IN" sz="3200" b="1" dirty="0" err="1">
                <a:solidFill>
                  <a:srgbClr val="FF0000"/>
                </a:solidFill>
              </a:rPr>
              <a:t>src</a:t>
            </a:r>
            <a:r>
              <a:rPr lang="en-IN" sz="3200" b="1" dirty="0">
                <a:solidFill>
                  <a:srgbClr val="FF0000"/>
                </a:solidFill>
              </a:rPr>
              <a:t>/app/</a:t>
            </a:r>
            <a:r>
              <a:rPr lang="en-IN" sz="3200" b="1" dirty="0" err="1">
                <a:solidFill>
                  <a:srgbClr val="FF0000"/>
                </a:solidFill>
              </a:rPr>
              <a:t>app.module.ts</a:t>
            </a:r>
            <a:endParaRPr lang="en-IN" sz="3200" b="1" dirty="0">
              <a:solidFill>
                <a:srgbClr val="FF0000"/>
              </a:solidFill>
            </a:endParaRPr>
          </a:p>
        </p:txBody>
      </p:sp>
      <p:pic>
        <p:nvPicPr>
          <p:cNvPr id="5" name="Picture 4">
            <a:extLst>
              <a:ext uri="{FF2B5EF4-FFF2-40B4-BE49-F238E27FC236}">
                <a16:creationId xmlns:a16="http://schemas.microsoft.com/office/drawing/2014/main" id="{2821C2B4-319D-C105-EECD-A93CC605D970}"/>
              </a:ext>
            </a:extLst>
          </p:cNvPr>
          <p:cNvPicPr>
            <a:picLocks noChangeAspect="1"/>
          </p:cNvPicPr>
          <p:nvPr/>
        </p:nvPicPr>
        <p:blipFill>
          <a:blip r:embed="rId3"/>
          <a:stretch>
            <a:fillRect/>
          </a:stretch>
        </p:blipFill>
        <p:spPr>
          <a:xfrm>
            <a:off x="6517529" y="2114255"/>
            <a:ext cx="5241156" cy="2806537"/>
          </a:xfrm>
          <a:prstGeom prst="rect">
            <a:avLst/>
          </a:prstGeom>
        </p:spPr>
      </p:pic>
    </p:spTree>
    <p:extLst>
      <p:ext uri="{BB962C8B-B14F-4D97-AF65-F5344CB8AC3E}">
        <p14:creationId xmlns:p14="http://schemas.microsoft.com/office/powerpoint/2010/main" val="1453364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3157-1765-FDB7-933F-4B7B3139AC7E}"/>
              </a:ext>
            </a:extLst>
          </p:cNvPr>
          <p:cNvSpPr>
            <a:spLocks noGrp="1"/>
          </p:cNvSpPr>
          <p:nvPr>
            <p:ph type="title"/>
          </p:nvPr>
        </p:nvSpPr>
        <p:spPr>
          <a:xfrm>
            <a:off x="6428295" y="5389611"/>
            <a:ext cx="4657627" cy="520995"/>
          </a:xfrm>
        </p:spPr>
        <p:txBody>
          <a:bodyPr>
            <a:normAutofit fontScale="90000"/>
          </a:bodyPr>
          <a:lstStyle/>
          <a:p>
            <a:r>
              <a:rPr lang="en-IN" dirty="0"/>
              <a:t>String Interpolation</a:t>
            </a:r>
          </a:p>
        </p:txBody>
      </p:sp>
      <p:sp>
        <p:nvSpPr>
          <p:cNvPr id="3" name="Content Placeholder 2">
            <a:extLst>
              <a:ext uri="{FF2B5EF4-FFF2-40B4-BE49-F238E27FC236}">
                <a16:creationId xmlns:a16="http://schemas.microsoft.com/office/drawing/2014/main" id="{AA3698D8-AA88-428E-8D83-248E41695078}"/>
              </a:ext>
            </a:extLst>
          </p:cNvPr>
          <p:cNvSpPr>
            <a:spLocks noGrp="1"/>
          </p:cNvSpPr>
          <p:nvPr>
            <p:ph idx="1"/>
          </p:nvPr>
        </p:nvSpPr>
        <p:spPr>
          <a:xfrm>
            <a:off x="377072" y="358219"/>
            <a:ext cx="10976728" cy="5818744"/>
          </a:xfrm>
        </p:spPr>
        <p:txBody>
          <a:bodyPr>
            <a:normAutofit fontScale="92500" lnSpcReduction="20000"/>
          </a:bodyPr>
          <a:lstStyle/>
          <a:p>
            <a:r>
              <a:rPr lang="en-US" dirty="0"/>
              <a:t>is used </a:t>
            </a:r>
            <a:r>
              <a:rPr lang="en-US" b="1" dirty="0">
                <a:solidFill>
                  <a:srgbClr val="FF0000"/>
                </a:solidFill>
              </a:rPr>
              <a:t>to display dynamic data </a:t>
            </a:r>
            <a:r>
              <a:rPr lang="en-US" dirty="0"/>
              <a:t>on HTML template (at user end). </a:t>
            </a:r>
          </a:p>
          <a:p>
            <a:r>
              <a:rPr lang="en-US" dirty="0"/>
              <a:t>It facilitates to </a:t>
            </a:r>
            <a:r>
              <a:rPr lang="en-US" b="1" dirty="0">
                <a:solidFill>
                  <a:srgbClr val="FF0000"/>
                </a:solidFill>
              </a:rPr>
              <a:t>make changes on </a:t>
            </a:r>
            <a:r>
              <a:rPr lang="en-US" b="1" dirty="0" err="1">
                <a:solidFill>
                  <a:srgbClr val="FF0000"/>
                </a:solidFill>
              </a:rPr>
              <a:t>component.ts</a:t>
            </a:r>
            <a:r>
              <a:rPr lang="en-US" b="1" dirty="0">
                <a:solidFill>
                  <a:srgbClr val="FF0000"/>
                </a:solidFill>
              </a:rPr>
              <a:t> file </a:t>
            </a:r>
            <a:r>
              <a:rPr lang="en-US" dirty="0"/>
              <a:t>and fetch data from there to HTML template (component.html file).</a:t>
            </a:r>
          </a:p>
          <a:p>
            <a:pPr marL="0" indent="0">
              <a:buNone/>
            </a:pPr>
            <a:endParaRPr lang="en-IN" dirty="0"/>
          </a:p>
          <a:p>
            <a:pPr marL="0" indent="0">
              <a:buNone/>
            </a:pPr>
            <a:r>
              <a:rPr lang="en-IN" dirty="0" err="1"/>
              <a:t>component.ts</a:t>
            </a:r>
            <a:r>
              <a:rPr lang="en-IN" dirty="0"/>
              <a:t> file:</a:t>
            </a:r>
          </a:p>
          <a:p>
            <a:endParaRPr lang="en-IN" dirty="0"/>
          </a:p>
          <a:p>
            <a:pPr marL="0" indent="0">
              <a:buNone/>
            </a:pPr>
            <a:r>
              <a:rPr lang="en-IN" dirty="0"/>
              <a:t>import {Component} from '@angular/core';  </a:t>
            </a:r>
          </a:p>
          <a:p>
            <a:pPr marL="0" indent="0">
              <a:buNone/>
            </a:pPr>
            <a:r>
              <a:rPr lang="en-IN" dirty="0"/>
              <a:t>@Component(  </a:t>
            </a:r>
          </a:p>
          <a:p>
            <a:pPr marL="0" indent="0">
              <a:buNone/>
            </a:pPr>
            <a:r>
              <a:rPr lang="en-IN" dirty="0"/>
              <a:t>  {selector: 'app-server',  </a:t>
            </a:r>
          </a:p>
          <a:p>
            <a:pPr marL="0" indent="0">
              <a:buNone/>
            </a:pPr>
            <a:r>
              <a:rPr lang="en-IN" dirty="0"/>
              <a:t> </a:t>
            </a:r>
            <a:r>
              <a:rPr lang="en-IN" dirty="0" err="1"/>
              <a:t>templateUrl</a:t>
            </a:r>
            <a:r>
              <a:rPr lang="en-IN" dirty="0"/>
              <a:t>: 'server.component.html'})  </a:t>
            </a:r>
          </a:p>
          <a:p>
            <a:pPr marL="0" indent="0">
              <a:buNone/>
            </a:pPr>
            <a:r>
              <a:rPr lang="en-IN" dirty="0"/>
              <a:t>export class </a:t>
            </a:r>
            <a:r>
              <a:rPr lang="en-IN" dirty="0" err="1"/>
              <a:t>ServerComponent</a:t>
            </a:r>
            <a:r>
              <a:rPr lang="en-IN" dirty="0"/>
              <a:t> {  </a:t>
            </a:r>
          </a:p>
          <a:p>
            <a:pPr marL="0" indent="0">
              <a:buNone/>
            </a:pPr>
            <a:r>
              <a:rPr lang="en-IN" dirty="0"/>
              <a:t>  </a:t>
            </a:r>
            <a:r>
              <a:rPr lang="en-IN" dirty="0" err="1"/>
              <a:t>serverID</a:t>
            </a:r>
            <a:r>
              <a:rPr lang="en-IN" dirty="0"/>
              <a:t>: number = 10;  </a:t>
            </a:r>
          </a:p>
          <a:p>
            <a:pPr marL="0" indent="0">
              <a:buNone/>
            </a:pPr>
            <a:r>
              <a:rPr lang="en-IN" dirty="0"/>
              <a:t>    </a:t>
            </a:r>
            <a:r>
              <a:rPr lang="en-IN" dirty="0" err="1"/>
              <a:t>serverStatus</a:t>
            </a:r>
            <a:r>
              <a:rPr lang="en-IN" dirty="0"/>
              <a:t>: string = 'Online';  </a:t>
            </a:r>
          </a:p>
          <a:p>
            <a:pPr marL="0" indent="0">
              <a:buNone/>
            </a:pPr>
            <a:r>
              <a:rPr lang="en-IN" dirty="0"/>
              <a:t>} </a:t>
            </a:r>
          </a:p>
        </p:txBody>
      </p:sp>
      <p:sp>
        <p:nvSpPr>
          <p:cNvPr id="5" name="TextBox 4">
            <a:extLst>
              <a:ext uri="{FF2B5EF4-FFF2-40B4-BE49-F238E27FC236}">
                <a16:creationId xmlns:a16="http://schemas.microsoft.com/office/drawing/2014/main" id="{387A6829-6E4F-9656-117A-343AB067AAC6}"/>
              </a:ext>
            </a:extLst>
          </p:cNvPr>
          <p:cNvSpPr txBox="1"/>
          <p:nvPr/>
        </p:nvSpPr>
        <p:spPr>
          <a:xfrm>
            <a:off x="7462102" y="2460643"/>
            <a:ext cx="4352826" cy="2246769"/>
          </a:xfrm>
          <a:prstGeom prst="rect">
            <a:avLst/>
          </a:prstGeom>
          <a:noFill/>
        </p:spPr>
        <p:txBody>
          <a:bodyPr wrap="square">
            <a:spAutoFit/>
          </a:bodyPr>
          <a:lstStyle/>
          <a:p>
            <a:r>
              <a:rPr lang="en-IN" sz="2800" b="1" dirty="0">
                <a:solidFill>
                  <a:srgbClr val="7030A0"/>
                </a:solidFill>
              </a:rPr>
              <a:t>component.html file:</a:t>
            </a:r>
          </a:p>
          <a:p>
            <a:endParaRPr lang="en-IN" sz="2800" b="1" dirty="0">
              <a:solidFill>
                <a:srgbClr val="7030A0"/>
              </a:solidFill>
            </a:endParaRPr>
          </a:p>
          <a:p>
            <a:r>
              <a:rPr lang="en-IN" sz="2800" b="1" dirty="0">
                <a:solidFill>
                  <a:srgbClr val="7030A0"/>
                </a:solidFill>
              </a:rPr>
              <a:t>&lt;p&gt;Server with ID {{</a:t>
            </a:r>
            <a:r>
              <a:rPr lang="en-IN" sz="2800" b="1" dirty="0" err="1">
                <a:solidFill>
                  <a:srgbClr val="7030A0"/>
                </a:solidFill>
              </a:rPr>
              <a:t>serverID</a:t>
            </a:r>
            <a:r>
              <a:rPr lang="en-IN" sz="2800" b="1" dirty="0">
                <a:solidFill>
                  <a:srgbClr val="7030A0"/>
                </a:solidFill>
              </a:rPr>
              <a:t>}} is {{</a:t>
            </a:r>
            <a:r>
              <a:rPr lang="en-IN" sz="2800" b="1" dirty="0" err="1">
                <a:solidFill>
                  <a:srgbClr val="7030A0"/>
                </a:solidFill>
              </a:rPr>
              <a:t>serverStatus</a:t>
            </a:r>
            <a:r>
              <a:rPr lang="en-IN" sz="2800" b="1" dirty="0">
                <a:solidFill>
                  <a:srgbClr val="7030A0"/>
                </a:solidFill>
              </a:rPr>
              <a:t>}}. &lt;/p&gt; </a:t>
            </a:r>
          </a:p>
        </p:txBody>
      </p:sp>
    </p:spTree>
    <p:extLst>
      <p:ext uri="{BB962C8B-B14F-4D97-AF65-F5344CB8AC3E}">
        <p14:creationId xmlns:p14="http://schemas.microsoft.com/office/powerpoint/2010/main" val="2426952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9F03F-DED1-D5D1-AA26-4E5E1CFA34E1}"/>
              </a:ext>
            </a:extLst>
          </p:cNvPr>
          <p:cNvPicPr>
            <a:picLocks noChangeAspect="1"/>
          </p:cNvPicPr>
          <p:nvPr/>
        </p:nvPicPr>
        <p:blipFill>
          <a:blip r:embed="rId2"/>
          <a:stretch>
            <a:fillRect/>
          </a:stretch>
        </p:blipFill>
        <p:spPr>
          <a:xfrm>
            <a:off x="923827" y="509048"/>
            <a:ext cx="10869105" cy="5033912"/>
          </a:xfrm>
          <a:prstGeom prst="rect">
            <a:avLst/>
          </a:prstGeom>
        </p:spPr>
      </p:pic>
      <p:sp>
        <p:nvSpPr>
          <p:cNvPr id="4" name="TextBox 3">
            <a:extLst>
              <a:ext uri="{FF2B5EF4-FFF2-40B4-BE49-F238E27FC236}">
                <a16:creationId xmlns:a16="http://schemas.microsoft.com/office/drawing/2014/main" id="{A2F6D1A2-A936-BDF4-8023-AE85A30B160F}"/>
              </a:ext>
            </a:extLst>
          </p:cNvPr>
          <p:cNvSpPr txBox="1"/>
          <p:nvPr/>
        </p:nvSpPr>
        <p:spPr>
          <a:xfrm>
            <a:off x="3659957" y="5782500"/>
            <a:ext cx="6094428" cy="707886"/>
          </a:xfrm>
          <a:prstGeom prst="rect">
            <a:avLst/>
          </a:prstGeom>
          <a:noFill/>
        </p:spPr>
        <p:txBody>
          <a:bodyPr wrap="square">
            <a:spAutoFit/>
          </a:bodyPr>
          <a:lstStyle/>
          <a:p>
            <a:r>
              <a:rPr lang="en-IN" sz="4000" b="1" dirty="0">
                <a:solidFill>
                  <a:srgbClr val="FF0000"/>
                </a:solidFill>
              </a:rPr>
              <a:t>Interpolation</a:t>
            </a:r>
          </a:p>
        </p:txBody>
      </p:sp>
    </p:spTree>
    <p:extLst>
      <p:ext uri="{BB962C8B-B14F-4D97-AF65-F5344CB8AC3E}">
        <p14:creationId xmlns:p14="http://schemas.microsoft.com/office/powerpoint/2010/main" val="2134872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5D3-2896-6608-61A5-996652D563EE}"/>
              </a:ext>
            </a:extLst>
          </p:cNvPr>
          <p:cNvSpPr>
            <a:spLocks noGrp="1"/>
          </p:cNvSpPr>
          <p:nvPr>
            <p:ph type="title"/>
          </p:nvPr>
        </p:nvSpPr>
        <p:spPr>
          <a:xfrm>
            <a:off x="7917730" y="6011782"/>
            <a:ext cx="4026031" cy="634116"/>
          </a:xfrm>
        </p:spPr>
        <p:txBody>
          <a:bodyPr>
            <a:normAutofit fontScale="90000"/>
          </a:bodyPr>
          <a:lstStyle/>
          <a:p>
            <a:r>
              <a:rPr lang="en-IN" b="1" dirty="0">
                <a:solidFill>
                  <a:srgbClr val="C00000"/>
                </a:solidFill>
              </a:rPr>
              <a:t>Event Binding</a:t>
            </a:r>
          </a:p>
        </p:txBody>
      </p:sp>
      <p:sp>
        <p:nvSpPr>
          <p:cNvPr id="3" name="Content Placeholder 2">
            <a:extLst>
              <a:ext uri="{FF2B5EF4-FFF2-40B4-BE49-F238E27FC236}">
                <a16:creationId xmlns:a16="http://schemas.microsoft.com/office/drawing/2014/main" id="{B4F2E7AC-A301-C271-48D8-18EA1C385950}"/>
              </a:ext>
            </a:extLst>
          </p:cNvPr>
          <p:cNvSpPr>
            <a:spLocks noGrp="1"/>
          </p:cNvSpPr>
          <p:nvPr>
            <p:ph idx="1"/>
          </p:nvPr>
        </p:nvSpPr>
        <p:spPr>
          <a:xfrm>
            <a:off x="292232" y="301658"/>
            <a:ext cx="11481846" cy="6344240"/>
          </a:xfrm>
        </p:spPr>
        <p:txBody>
          <a:bodyPr>
            <a:normAutofit fontScale="92500" lnSpcReduction="20000"/>
          </a:bodyPr>
          <a:lstStyle/>
          <a:p>
            <a:r>
              <a:rPr lang="en-US" sz="3200" dirty="0"/>
              <a:t>to </a:t>
            </a:r>
            <a:r>
              <a:rPr lang="en-US" sz="3200" b="1" dirty="0">
                <a:solidFill>
                  <a:srgbClr val="7030A0"/>
                </a:solidFill>
              </a:rPr>
              <a:t>bind the events along with the methods</a:t>
            </a:r>
            <a:r>
              <a:rPr lang="en-US" sz="3200" dirty="0"/>
              <a:t>. This process is known as event binding. Event binding is used with </a:t>
            </a:r>
            <a:r>
              <a:rPr lang="en-US" sz="3200" b="1" dirty="0">
                <a:solidFill>
                  <a:srgbClr val="7030A0"/>
                </a:solidFill>
              </a:rPr>
              <a:t>parenthesis ().</a:t>
            </a:r>
          </a:p>
          <a:p>
            <a:endParaRPr lang="en-IN" sz="3200" b="1" dirty="0">
              <a:solidFill>
                <a:srgbClr val="7030A0"/>
              </a:solidFill>
            </a:endParaRPr>
          </a:p>
          <a:p>
            <a:pPr marL="0" indent="0">
              <a:buNone/>
            </a:pPr>
            <a:r>
              <a:rPr lang="en-IN" sz="3200" b="1" dirty="0">
                <a:solidFill>
                  <a:srgbClr val="7030A0"/>
                </a:solidFill>
              </a:rPr>
              <a:t>component.html file:</a:t>
            </a:r>
          </a:p>
          <a:p>
            <a:endParaRPr lang="en-IN" sz="3200" b="1" dirty="0">
              <a:solidFill>
                <a:srgbClr val="7030A0"/>
              </a:solidFill>
            </a:endParaRPr>
          </a:p>
          <a:p>
            <a:pPr marL="0" indent="0">
              <a:buNone/>
            </a:pPr>
            <a:r>
              <a:rPr lang="en-IN" sz="3200" b="1" dirty="0"/>
              <a:t>&lt;p&gt;  </a:t>
            </a:r>
          </a:p>
          <a:p>
            <a:pPr marL="0" indent="0">
              <a:buNone/>
            </a:pPr>
            <a:r>
              <a:rPr lang="en-IN" sz="3200" b="1" dirty="0"/>
              <a:t>  Server2 is also working fine.  </a:t>
            </a:r>
          </a:p>
          <a:p>
            <a:pPr marL="0" indent="0">
              <a:buNone/>
            </a:pPr>
            <a:r>
              <a:rPr lang="en-IN" sz="3200" b="1" dirty="0"/>
              <a:t>&lt;/p&gt;  </a:t>
            </a:r>
          </a:p>
          <a:p>
            <a:pPr marL="0" indent="0">
              <a:buNone/>
            </a:pPr>
            <a:r>
              <a:rPr lang="en-IN" sz="3200" b="1" dirty="0"/>
              <a:t>&lt;button class="</a:t>
            </a:r>
            <a:r>
              <a:rPr lang="en-IN" sz="3200" b="1" dirty="0" err="1"/>
              <a:t>btn</a:t>
            </a:r>
            <a:r>
              <a:rPr lang="en-IN" sz="3200" b="1" dirty="0"/>
              <a:t> </a:t>
            </a:r>
            <a:r>
              <a:rPr lang="en-IN" sz="3200" b="1" dirty="0" err="1"/>
              <a:t>btn</a:t>
            </a:r>
            <a:r>
              <a:rPr lang="en-IN" sz="3200" b="1" dirty="0"/>
              <a:t>-primary"  </a:t>
            </a:r>
          </a:p>
          <a:p>
            <a:pPr marL="0" indent="0">
              <a:buNone/>
            </a:pPr>
            <a:r>
              <a:rPr lang="en-IN" sz="3200" b="1" dirty="0"/>
              <a:t>        [disabled]="!</a:t>
            </a:r>
            <a:r>
              <a:rPr lang="en-IN" sz="3200" b="1" dirty="0" err="1"/>
              <a:t>allowNewServer</a:t>
            </a:r>
            <a:r>
              <a:rPr lang="en-IN" sz="3200" b="1" dirty="0"/>
              <a:t>"  </a:t>
            </a:r>
          </a:p>
          <a:p>
            <a:pPr marL="0" indent="0">
              <a:buNone/>
            </a:pPr>
            <a:r>
              <a:rPr lang="en-IN" sz="3200" b="1" dirty="0">
                <a:solidFill>
                  <a:srgbClr val="FF0000"/>
                </a:solidFill>
              </a:rPr>
              <a:t>(click)="</a:t>
            </a:r>
            <a:r>
              <a:rPr lang="en-IN" sz="3200" b="1" dirty="0" err="1">
                <a:solidFill>
                  <a:srgbClr val="FF0000"/>
                </a:solidFill>
              </a:rPr>
              <a:t>onCreateServer</a:t>
            </a:r>
            <a:r>
              <a:rPr lang="en-IN" sz="3200" b="1" dirty="0">
                <a:solidFill>
                  <a:srgbClr val="FF0000"/>
                </a:solidFill>
              </a:rPr>
              <a:t>()"&gt;</a:t>
            </a:r>
            <a:r>
              <a:rPr lang="en-IN" sz="3200" b="1" dirty="0"/>
              <a:t>Add Server&lt;/button&gt;  </a:t>
            </a:r>
          </a:p>
          <a:p>
            <a:pPr marL="0" indent="0">
              <a:buNone/>
            </a:pPr>
            <a:r>
              <a:rPr lang="en-IN" sz="3200" b="1" dirty="0"/>
              <a:t>&lt;!--&lt;h3 [</a:t>
            </a:r>
            <a:r>
              <a:rPr lang="en-IN" sz="3200" b="1" dirty="0" err="1"/>
              <a:t>innerText</a:t>
            </a:r>
            <a:r>
              <a:rPr lang="en-IN" sz="3200" b="1" dirty="0"/>
              <a:t>]= "</a:t>
            </a:r>
            <a:r>
              <a:rPr lang="en-IN" sz="3200" b="1" dirty="0" err="1"/>
              <a:t>allowNewServer</a:t>
            </a:r>
            <a:r>
              <a:rPr lang="en-IN" sz="3200" b="1" dirty="0"/>
              <a:t>"&gt;&lt;/h3&gt;--&gt;  </a:t>
            </a:r>
          </a:p>
          <a:p>
            <a:pPr marL="0" indent="0">
              <a:buNone/>
            </a:pPr>
            <a:r>
              <a:rPr lang="en-IN" sz="3200" b="1" dirty="0"/>
              <a:t>  </a:t>
            </a:r>
          </a:p>
          <a:p>
            <a:pPr marL="0" indent="0">
              <a:buNone/>
            </a:pPr>
            <a:r>
              <a:rPr lang="en-IN" sz="3200" b="1" dirty="0"/>
              <a:t>{{</a:t>
            </a:r>
            <a:r>
              <a:rPr lang="en-IN" sz="3200" b="1" dirty="0" err="1"/>
              <a:t>serverCreationStatus</a:t>
            </a:r>
            <a:r>
              <a:rPr lang="en-IN" sz="3200" b="1" dirty="0"/>
              <a:t>}} </a:t>
            </a:r>
          </a:p>
        </p:txBody>
      </p:sp>
      <p:pic>
        <p:nvPicPr>
          <p:cNvPr id="4" name="Picture 3">
            <a:extLst>
              <a:ext uri="{FF2B5EF4-FFF2-40B4-BE49-F238E27FC236}">
                <a16:creationId xmlns:a16="http://schemas.microsoft.com/office/drawing/2014/main" id="{B575C3D5-FF9A-4731-C11D-57A972801555}"/>
              </a:ext>
            </a:extLst>
          </p:cNvPr>
          <p:cNvPicPr>
            <a:picLocks noChangeAspect="1"/>
          </p:cNvPicPr>
          <p:nvPr/>
        </p:nvPicPr>
        <p:blipFill>
          <a:blip r:embed="rId2"/>
          <a:stretch>
            <a:fillRect/>
          </a:stretch>
        </p:blipFill>
        <p:spPr>
          <a:xfrm>
            <a:off x="5800920" y="1182377"/>
            <a:ext cx="6098848" cy="2419350"/>
          </a:xfrm>
          <a:prstGeom prst="rect">
            <a:avLst/>
          </a:prstGeom>
        </p:spPr>
      </p:pic>
      <p:pic>
        <p:nvPicPr>
          <p:cNvPr id="5" name="Picture 4">
            <a:extLst>
              <a:ext uri="{FF2B5EF4-FFF2-40B4-BE49-F238E27FC236}">
                <a16:creationId xmlns:a16="http://schemas.microsoft.com/office/drawing/2014/main" id="{A2C7DE0A-F5AB-4781-7829-D344549A557E}"/>
              </a:ext>
            </a:extLst>
          </p:cNvPr>
          <p:cNvPicPr>
            <a:picLocks noChangeAspect="1"/>
          </p:cNvPicPr>
          <p:nvPr/>
        </p:nvPicPr>
        <p:blipFill>
          <a:blip r:embed="rId3"/>
          <a:stretch>
            <a:fillRect/>
          </a:stretch>
        </p:blipFill>
        <p:spPr>
          <a:xfrm>
            <a:off x="7917730" y="3775779"/>
            <a:ext cx="4026031" cy="2061951"/>
          </a:xfrm>
          <a:prstGeom prst="rect">
            <a:avLst/>
          </a:prstGeom>
        </p:spPr>
      </p:pic>
    </p:spTree>
    <p:extLst>
      <p:ext uri="{BB962C8B-B14F-4D97-AF65-F5344CB8AC3E}">
        <p14:creationId xmlns:p14="http://schemas.microsoft.com/office/powerpoint/2010/main" val="367879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DE957C-4F77-7297-FCBD-A9335C960A68}"/>
              </a:ext>
            </a:extLst>
          </p:cNvPr>
          <p:cNvSpPr txBox="1"/>
          <p:nvPr/>
        </p:nvSpPr>
        <p:spPr>
          <a:xfrm>
            <a:off x="718794" y="362088"/>
            <a:ext cx="7623928" cy="584775"/>
          </a:xfrm>
          <a:prstGeom prst="rect">
            <a:avLst/>
          </a:prstGeom>
          <a:noFill/>
        </p:spPr>
        <p:txBody>
          <a:bodyPr wrap="square">
            <a:spAutoFit/>
          </a:bodyPr>
          <a:lstStyle/>
          <a:p>
            <a:r>
              <a:rPr lang="en-US" sz="3200" dirty="0">
                <a:solidFill>
                  <a:srgbClr val="FF0000"/>
                </a:solidFill>
              </a:rPr>
              <a:t>the directory structure of the project:</a:t>
            </a:r>
            <a:endParaRPr lang="en-IN" sz="3200" dirty="0">
              <a:solidFill>
                <a:srgbClr val="FF0000"/>
              </a:solidFill>
            </a:endParaRPr>
          </a:p>
        </p:txBody>
      </p:sp>
      <p:pic>
        <p:nvPicPr>
          <p:cNvPr id="4" name="Picture 3">
            <a:extLst>
              <a:ext uri="{FF2B5EF4-FFF2-40B4-BE49-F238E27FC236}">
                <a16:creationId xmlns:a16="http://schemas.microsoft.com/office/drawing/2014/main" id="{25B4AE75-6A19-079F-978B-9EE94089F6BD}"/>
              </a:ext>
            </a:extLst>
          </p:cNvPr>
          <p:cNvPicPr>
            <a:picLocks noChangeAspect="1"/>
          </p:cNvPicPr>
          <p:nvPr/>
        </p:nvPicPr>
        <p:blipFill>
          <a:blip r:embed="rId2"/>
          <a:stretch>
            <a:fillRect/>
          </a:stretch>
        </p:blipFill>
        <p:spPr>
          <a:xfrm>
            <a:off x="2055043" y="946863"/>
            <a:ext cx="6117997" cy="5714746"/>
          </a:xfrm>
          <a:prstGeom prst="rect">
            <a:avLst/>
          </a:prstGeom>
        </p:spPr>
      </p:pic>
    </p:spTree>
    <p:extLst>
      <p:ext uri="{BB962C8B-B14F-4D97-AF65-F5344CB8AC3E}">
        <p14:creationId xmlns:p14="http://schemas.microsoft.com/office/powerpoint/2010/main" val="20554521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D99A5A-8DD6-9CB3-336C-F5ADFAE074B4}"/>
              </a:ext>
            </a:extLst>
          </p:cNvPr>
          <p:cNvPicPr>
            <a:picLocks noChangeAspect="1"/>
          </p:cNvPicPr>
          <p:nvPr/>
        </p:nvPicPr>
        <p:blipFill>
          <a:blip r:embed="rId2"/>
          <a:stretch>
            <a:fillRect/>
          </a:stretch>
        </p:blipFill>
        <p:spPr>
          <a:xfrm>
            <a:off x="1904361" y="249516"/>
            <a:ext cx="7591425" cy="2343150"/>
          </a:xfrm>
          <a:prstGeom prst="rect">
            <a:avLst/>
          </a:prstGeom>
        </p:spPr>
      </p:pic>
      <p:pic>
        <p:nvPicPr>
          <p:cNvPr id="3" name="Picture 2">
            <a:extLst>
              <a:ext uri="{FF2B5EF4-FFF2-40B4-BE49-F238E27FC236}">
                <a16:creationId xmlns:a16="http://schemas.microsoft.com/office/drawing/2014/main" id="{735EBA8F-FC21-4678-42BB-B906D862826F}"/>
              </a:ext>
            </a:extLst>
          </p:cNvPr>
          <p:cNvPicPr>
            <a:picLocks noChangeAspect="1"/>
          </p:cNvPicPr>
          <p:nvPr/>
        </p:nvPicPr>
        <p:blipFill>
          <a:blip r:embed="rId3"/>
          <a:stretch>
            <a:fillRect/>
          </a:stretch>
        </p:blipFill>
        <p:spPr>
          <a:xfrm>
            <a:off x="612889" y="2846802"/>
            <a:ext cx="5483111" cy="1247775"/>
          </a:xfrm>
          <a:prstGeom prst="rect">
            <a:avLst/>
          </a:prstGeom>
        </p:spPr>
      </p:pic>
      <p:pic>
        <p:nvPicPr>
          <p:cNvPr id="4" name="Picture 3">
            <a:extLst>
              <a:ext uri="{FF2B5EF4-FFF2-40B4-BE49-F238E27FC236}">
                <a16:creationId xmlns:a16="http://schemas.microsoft.com/office/drawing/2014/main" id="{EF6332E2-8371-9D45-A57B-0F75A9EC2676}"/>
              </a:ext>
            </a:extLst>
          </p:cNvPr>
          <p:cNvPicPr>
            <a:picLocks noChangeAspect="1"/>
          </p:cNvPicPr>
          <p:nvPr/>
        </p:nvPicPr>
        <p:blipFill>
          <a:blip r:embed="rId4"/>
          <a:stretch>
            <a:fillRect/>
          </a:stretch>
        </p:blipFill>
        <p:spPr>
          <a:xfrm>
            <a:off x="5382852" y="2695974"/>
            <a:ext cx="6381800" cy="1857375"/>
          </a:xfrm>
          <a:prstGeom prst="rect">
            <a:avLst/>
          </a:prstGeom>
        </p:spPr>
      </p:pic>
      <p:sp>
        <p:nvSpPr>
          <p:cNvPr id="6" name="TextBox 5">
            <a:extLst>
              <a:ext uri="{FF2B5EF4-FFF2-40B4-BE49-F238E27FC236}">
                <a16:creationId xmlns:a16="http://schemas.microsoft.com/office/drawing/2014/main" id="{9E7FA506-94CB-FECD-D471-A91BB25322E7}"/>
              </a:ext>
            </a:extLst>
          </p:cNvPr>
          <p:cNvSpPr txBox="1"/>
          <p:nvPr/>
        </p:nvSpPr>
        <p:spPr>
          <a:xfrm>
            <a:off x="612889" y="5021455"/>
            <a:ext cx="11010359" cy="1569660"/>
          </a:xfrm>
          <a:prstGeom prst="rect">
            <a:avLst/>
          </a:prstGeom>
          <a:noFill/>
        </p:spPr>
        <p:txBody>
          <a:bodyPr wrap="square">
            <a:spAutoFit/>
          </a:bodyPr>
          <a:lstStyle/>
          <a:p>
            <a:r>
              <a:rPr lang="en-US" sz="2400" b="1" dirty="0">
                <a:solidFill>
                  <a:srgbClr val="FF0000"/>
                </a:solidFill>
              </a:rPr>
              <a:t>Property Binding</a:t>
            </a:r>
          </a:p>
          <a:p>
            <a:r>
              <a:rPr lang="en-US" sz="2400" dirty="0"/>
              <a:t>Property binding is the way to </a:t>
            </a:r>
            <a:r>
              <a:rPr lang="en-US" sz="2400" b="1" dirty="0">
                <a:solidFill>
                  <a:srgbClr val="FF0000"/>
                </a:solidFill>
              </a:rPr>
              <a:t>binding properties of various HTML elements and components to variables in the class. </a:t>
            </a:r>
            <a:r>
              <a:rPr lang="en-US" sz="2400" dirty="0"/>
              <a:t>This allows us to </a:t>
            </a:r>
            <a:r>
              <a:rPr lang="en-US" sz="2400" b="1" dirty="0">
                <a:solidFill>
                  <a:srgbClr val="FF0000"/>
                </a:solidFill>
              </a:rPr>
              <a:t>update the UI </a:t>
            </a:r>
            <a:r>
              <a:rPr lang="en-US" sz="2400" dirty="0"/>
              <a:t>as soon as the underlying data changes.</a:t>
            </a:r>
            <a:endParaRPr lang="en-IN" sz="2400" dirty="0"/>
          </a:p>
        </p:txBody>
      </p:sp>
    </p:spTree>
    <p:extLst>
      <p:ext uri="{BB962C8B-B14F-4D97-AF65-F5344CB8AC3E}">
        <p14:creationId xmlns:p14="http://schemas.microsoft.com/office/powerpoint/2010/main" val="6925630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12B8-5F8F-A3DD-E91F-3708DE19A4C7}"/>
              </a:ext>
            </a:extLst>
          </p:cNvPr>
          <p:cNvSpPr>
            <a:spLocks noGrp="1"/>
          </p:cNvSpPr>
          <p:nvPr>
            <p:ph type="title"/>
          </p:nvPr>
        </p:nvSpPr>
        <p:spPr/>
        <p:txBody>
          <a:bodyPr/>
          <a:lstStyle/>
          <a:p>
            <a:r>
              <a:rPr lang="en-IN" dirty="0"/>
              <a:t>Pipes</a:t>
            </a:r>
          </a:p>
        </p:txBody>
      </p:sp>
      <p:sp>
        <p:nvSpPr>
          <p:cNvPr id="3" name="Content Placeholder 2">
            <a:extLst>
              <a:ext uri="{FF2B5EF4-FFF2-40B4-BE49-F238E27FC236}">
                <a16:creationId xmlns:a16="http://schemas.microsoft.com/office/drawing/2014/main" id="{08451D55-7506-89EF-6F76-308AFF81048C}"/>
              </a:ext>
            </a:extLst>
          </p:cNvPr>
          <p:cNvSpPr>
            <a:spLocks noGrp="1"/>
          </p:cNvSpPr>
          <p:nvPr>
            <p:ph idx="1"/>
          </p:nvPr>
        </p:nvSpPr>
        <p:spPr/>
        <p:txBody>
          <a:bodyPr/>
          <a:lstStyle/>
          <a:p>
            <a:r>
              <a:rPr lang="en-US" sz="3200" dirty="0"/>
              <a:t>used to Transform the Data.</a:t>
            </a:r>
          </a:p>
          <a:p>
            <a:r>
              <a:rPr lang="en-US" sz="3200" dirty="0"/>
              <a:t>It is denoted by </a:t>
            </a:r>
            <a:r>
              <a:rPr lang="en-US" sz="3200" b="1" dirty="0">
                <a:solidFill>
                  <a:srgbClr val="FF0000"/>
                </a:solidFill>
              </a:rPr>
              <a:t>symbol |</a:t>
            </a:r>
          </a:p>
          <a:p>
            <a:pPr marL="0" indent="0">
              <a:buNone/>
            </a:pPr>
            <a:r>
              <a:rPr lang="en-US" sz="3200" b="1" dirty="0">
                <a:solidFill>
                  <a:srgbClr val="FF0000"/>
                </a:solidFill>
              </a:rPr>
              <a:t>Syntax:</a:t>
            </a:r>
          </a:p>
          <a:p>
            <a:pPr marL="0" indent="0">
              <a:buNone/>
            </a:pPr>
            <a:r>
              <a:rPr lang="en-US" sz="3200" b="1" dirty="0">
                <a:solidFill>
                  <a:srgbClr val="FF0000"/>
                </a:solidFill>
              </a:rPr>
              <a:t>{{title | uppercase}} </a:t>
            </a:r>
          </a:p>
          <a:p>
            <a:pPr marL="0" indent="0">
              <a:buNone/>
            </a:pPr>
            <a:endParaRPr lang="en-US" sz="3200" dirty="0"/>
          </a:p>
          <a:p>
            <a:endParaRPr lang="en-IN" dirty="0"/>
          </a:p>
        </p:txBody>
      </p:sp>
    </p:spTree>
    <p:extLst>
      <p:ext uri="{BB962C8B-B14F-4D97-AF65-F5344CB8AC3E}">
        <p14:creationId xmlns:p14="http://schemas.microsoft.com/office/powerpoint/2010/main" val="739532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80EC-6EEA-893A-E5AE-44F39B255670}"/>
              </a:ext>
            </a:extLst>
          </p:cNvPr>
          <p:cNvSpPr>
            <a:spLocks noGrp="1"/>
          </p:cNvSpPr>
          <p:nvPr>
            <p:ph type="title"/>
          </p:nvPr>
        </p:nvSpPr>
        <p:spPr>
          <a:xfrm>
            <a:off x="839788" y="365125"/>
            <a:ext cx="10515600" cy="996329"/>
          </a:xfrm>
        </p:spPr>
        <p:txBody>
          <a:bodyPr/>
          <a:lstStyle/>
          <a:p>
            <a:r>
              <a:rPr lang="en-IN" dirty="0"/>
              <a:t>Pipes</a:t>
            </a:r>
          </a:p>
        </p:txBody>
      </p:sp>
      <p:sp>
        <p:nvSpPr>
          <p:cNvPr id="3" name="Text Placeholder 2">
            <a:extLst>
              <a:ext uri="{FF2B5EF4-FFF2-40B4-BE49-F238E27FC236}">
                <a16:creationId xmlns:a16="http://schemas.microsoft.com/office/drawing/2014/main" id="{7C8FDEBC-A527-D73D-D6B7-D3FD27D41F84}"/>
              </a:ext>
            </a:extLst>
          </p:cNvPr>
          <p:cNvSpPr>
            <a:spLocks noGrp="1"/>
          </p:cNvSpPr>
          <p:nvPr>
            <p:ph type="body" idx="1"/>
          </p:nvPr>
        </p:nvSpPr>
        <p:spPr>
          <a:xfrm>
            <a:off x="523925" y="1451524"/>
            <a:ext cx="5157787" cy="823912"/>
          </a:xfrm>
        </p:spPr>
        <p:txBody>
          <a:bodyPr>
            <a:normAutofit fontScale="47500" lnSpcReduction="20000"/>
          </a:bodyPr>
          <a:lstStyle/>
          <a:p>
            <a:endParaRPr lang="en-IN" dirty="0"/>
          </a:p>
          <a:p>
            <a:r>
              <a:rPr lang="en-IN" sz="4500" dirty="0"/>
              <a:t>Define a variable named "title" in </a:t>
            </a:r>
            <a:r>
              <a:rPr lang="en-IN" sz="4500" dirty="0" err="1"/>
              <a:t>component.ts</a:t>
            </a:r>
            <a:r>
              <a:rPr lang="en-IN" sz="4500" dirty="0"/>
              <a:t> file.</a:t>
            </a:r>
          </a:p>
          <a:p>
            <a:endParaRPr lang="en-IN" dirty="0"/>
          </a:p>
        </p:txBody>
      </p:sp>
      <p:sp>
        <p:nvSpPr>
          <p:cNvPr id="4" name="Content Placeholder 3">
            <a:extLst>
              <a:ext uri="{FF2B5EF4-FFF2-40B4-BE49-F238E27FC236}">
                <a16:creationId xmlns:a16="http://schemas.microsoft.com/office/drawing/2014/main" id="{A21D512E-E46F-CEE5-6E2F-BDCF91891043}"/>
              </a:ext>
            </a:extLst>
          </p:cNvPr>
          <p:cNvSpPr>
            <a:spLocks noGrp="1"/>
          </p:cNvSpPr>
          <p:nvPr>
            <p:ph sz="half" idx="2"/>
          </p:nvPr>
        </p:nvSpPr>
        <p:spPr/>
        <p:txBody>
          <a:bodyPr>
            <a:normAutofit fontScale="70000" lnSpcReduction="20000"/>
          </a:bodyPr>
          <a:lstStyle/>
          <a:p>
            <a:pPr marL="0" indent="0">
              <a:buNone/>
            </a:pPr>
            <a:r>
              <a:rPr lang="en-IN" dirty="0"/>
              <a:t>import { Component } from '@angular/core';  </a:t>
            </a:r>
          </a:p>
          <a:p>
            <a:pPr marL="0" indent="0">
              <a:buNone/>
            </a:pPr>
            <a:r>
              <a:rPr lang="en-IN" dirty="0"/>
              <a:t>  </a:t>
            </a:r>
          </a:p>
          <a:p>
            <a:pPr marL="0" indent="0">
              <a:buNone/>
            </a:pPr>
            <a:r>
              <a:rPr lang="en-IN" dirty="0"/>
              <a:t>@Component({  </a:t>
            </a:r>
          </a:p>
          <a:p>
            <a:pPr marL="0" indent="0">
              <a:buNone/>
            </a:pPr>
            <a:r>
              <a:rPr lang="en-IN" dirty="0"/>
              <a:t>  selector: 'app-root',  </a:t>
            </a:r>
          </a:p>
          <a:p>
            <a:pPr marL="0" indent="0">
              <a:buNone/>
            </a:pPr>
            <a:r>
              <a:rPr lang="en-IN" dirty="0"/>
              <a:t>  </a:t>
            </a:r>
            <a:r>
              <a:rPr lang="en-IN" dirty="0" err="1"/>
              <a:t>templateUrl</a:t>
            </a:r>
            <a:r>
              <a:rPr lang="en-IN" dirty="0"/>
              <a:t>: './app.component.html',  </a:t>
            </a:r>
          </a:p>
          <a:p>
            <a:pPr marL="0" indent="0">
              <a:buNone/>
            </a:pPr>
            <a:r>
              <a:rPr lang="en-IN" dirty="0"/>
              <a:t>  </a:t>
            </a:r>
            <a:r>
              <a:rPr lang="en-IN" dirty="0" err="1"/>
              <a:t>styleUrls</a:t>
            </a:r>
            <a:r>
              <a:rPr lang="en-IN" dirty="0"/>
              <a:t>: ['./app.component.css']  </a:t>
            </a:r>
          </a:p>
          <a:p>
            <a:pPr marL="0" indent="0">
              <a:buNone/>
            </a:pPr>
            <a:r>
              <a:rPr lang="en-IN" dirty="0"/>
              <a:t>})  </a:t>
            </a:r>
          </a:p>
          <a:p>
            <a:pPr marL="0" indent="0">
              <a:buNone/>
            </a:pPr>
            <a:r>
              <a:rPr lang="en-IN" dirty="0"/>
              <a:t>export class </a:t>
            </a:r>
            <a:r>
              <a:rPr lang="en-IN" dirty="0" err="1"/>
              <a:t>AppComponent</a:t>
            </a:r>
            <a:r>
              <a:rPr lang="en-IN" dirty="0"/>
              <a:t> {  </a:t>
            </a:r>
          </a:p>
          <a:p>
            <a:pPr marL="0" indent="0">
              <a:buNone/>
            </a:pPr>
            <a:r>
              <a:rPr lang="en-IN" dirty="0"/>
              <a:t>  </a:t>
            </a:r>
            <a:r>
              <a:rPr lang="en-IN" b="1" dirty="0">
                <a:solidFill>
                  <a:srgbClr val="FF0000"/>
                </a:solidFill>
              </a:rPr>
              <a:t>title = 'my-first-app';  </a:t>
            </a:r>
          </a:p>
          <a:p>
            <a:pPr marL="0" indent="0">
              <a:buNone/>
            </a:pPr>
            <a:r>
              <a:rPr lang="en-IN" dirty="0"/>
              <a:t>} </a:t>
            </a:r>
          </a:p>
        </p:txBody>
      </p:sp>
      <p:sp>
        <p:nvSpPr>
          <p:cNvPr id="5" name="Text Placeholder 4">
            <a:extLst>
              <a:ext uri="{FF2B5EF4-FFF2-40B4-BE49-F238E27FC236}">
                <a16:creationId xmlns:a16="http://schemas.microsoft.com/office/drawing/2014/main" id="{8F63A110-5532-B152-4B6D-F2BB2C740BDE}"/>
              </a:ext>
            </a:extLst>
          </p:cNvPr>
          <p:cNvSpPr>
            <a:spLocks noGrp="1"/>
          </p:cNvSpPr>
          <p:nvPr>
            <p:ph type="body" sz="quarter" idx="3"/>
          </p:nvPr>
        </p:nvSpPr>
        <p:spPr>
          <a:xfrm>
            <a:off x="6464431" y="1109353"/>
            <a:ext cx="5183188" cy="823912"/>
          </a:xfrm>
        </p:spPr>
        <p:txBody>
          <a:bodyPr>
            <a:noAutofit/>
          </a:bodyPr>
          <a:lstStyle/>
          <a:p>
            <a:r>
              <a:rPr lang="en-US" sz="3200" dirty="0"/>
              <a:t>Use the pipe symbol in component.html file:</a:t>
            </a:r>
            <a:endParaRPr lang="en-IN" sz="3200" dirty="0"/>
          </a:p>
        </p:txBody>
      </p:sp>
      <p:sp>
        <p:nvSpPr>
          <p:cNvPr id="6" name="Content Placeholder 5">
            <a:extLst>
              <a:ext uri="{FF2B5EF4-FFF2-40B4-BE49-F238E27FC236}">
                <a16:creationId xmlns:a16="http://schemas.microsoft.com/office/drawing/2014/main" id="{294ABA5E-581D-5C03-F856-904178D2AD7F}"/>
              </a:ext>
            </a:extLst>
          </p:cNvPr>
          <p:cNvSpPr>
            <a:spLocks noGrp="1"/>
          </p:cNvSpPr>
          <p:nvPr>
            <p:ph sz="quarter" idx="4"/>
          </p:nvPr>
        </p:nvSpPr>
        <p:spPr/>
        <p:txBody>
          <a:bodyPr>
            <a:normAutofit fontScale="70000" lnSpcReduction="20000"/>
          </a:bodyPr>
          <a:lstStyle/>
          <a:p>
            <a:pPr marL="0" indent="0">
              <a:buNone/>
            </a:pPr>
            <a:r>
              <a:rPr lang="en-IN" dirty="0"/>
              <a:t>&lt;h1&gt;  </a:t>
            </a:r>
          </a:p>
          <a:p>
            <a:pPr marL="0" indent="0">
              <a:buNone/>
            </a:pPr>
            <a:r>
              <a:rPr lang="en-IN" dirty="0"/>
              <a:t>   {{ title | uppercase }} &lt;</a:t>
            </a:r>
            <a:r>
              <a:rPr lang="en-IN" dirty="0" err="1"/>
              <a:t>br</a:t>
            </a:r>
            <a:r>
              <a:rPr lang="en-IN" dirty="0"/>
              <a:t>/&gt;&lt;/h1&gt;  </a:t>
            </a:r>
          </a:p>
          <a:p>
            <a:pPr marL="0" indent="0">
              <a:buNone/>
            </a:pPr>
            <a:r>
              <a:rPr lang="en-IN" dirty="0"/>
              <a:t>&lt;h1&gt;  </a:t>
            </a:r>
          </a:p>
          <a:p>
            <a:pPr marL="0" indent="0">
              <a:buNone/>
            </a:pPr>
            <a:r>
              <a:rPr lang="en-IN" dirty="0"/>
              <a:t>  {{ title | lowercase }} &lt;</a:t>
            </a:r>
            <a:r>
              <a:rPr lang="en-IN" dirty="0" err="1"/>
              <a:t>br</a:t>
            </a:r>
            <a:r>
              <a:rPr lang="en-IN" dirty="0"/>
              <a:t>/&gt;&lt;/h1&gt; </a:t>
            </a:r>
          </a:p>
        </p:txBody>
      </p:sp>
      <p:pic>
        <p:nvPicPr>
          <p:cNvPr id="7" name="Picture 6">
            <a:extLst>
              <a:ext uri="{FF2B5EF4-FFF2-40B4-BE49-F238E27FC236}">
                <a16:creationId xmlns:a16="http://schemas.microsoft.com/office/drawing/2014/main" id="{0421D996-11BC-731D-7927-B1507739E54B}"/>
              </a:ext>
            </a:extLst>
          </p:cNvPr>
          <p:cNvPicPr>
            <a:picLocks noChangeAspect="1"/>
          </p:cNvPicPr>
          <p:nvPr/>
        </p:nvPicPr>
        <p:blipFill>
          <a:blip r:embed="rId2"/>
          <a:stretch>
            <a:fillRect/>
          </a:stretch>
        </p:blipFill>
        <p:spPr>
          <a:xfrm>
            <a:off x="5681712" y="4013331"/>
            <a:ext cx="5391150" cy="2496041"/>
          </a:xfrm>
          <a:prstGeom prst="rect">
            <a:avLst/>
          </a:prstGeom>
        </p:spPr>
      </p:pic>
    </p:spTree>
    <p:extLst>
      <p:ext uri="{BB962C8B-B14F-4D97-AF65-F5344CB8AC3E}">
        <p14:creationId xmlns:p14="http://schemas.microsoft.com/office/powerpoint/2010/main" val="31947637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EDBA-48F7-50CC-5C65-B6D25E7C7085}"/>
              </a:ext>
            </a:extLst>
          </p:cNvPr>
          <p:cNvSpPr>
            <a:spLocks noGrp="1"/>
          </p:cNvSpPr>
          <p:nvPr>
            <p:ph type="title"/>
          </p:nvPr>
        </p:nvSpPr>
        <p:spPr/>
        <p:txBody>
          <a:bodyPr/>
          <a:lstStyle/>
          <a:p>
            <a:r>
              <a:rPr lang="en-IN" dirty="0"/>
              <a:t>Built-in Pipes</a:t>
            </a:r>
          </a:p>
        </p:txBody>
      </p:sp>
      <p:sp>
        <p:nvSpPr>
          <p:cNvPr id="3" name="Content Placeholder 2">
            <a:extLst>
              <a:ext uri="{FF2B5EF4-FFF2-40B4-BE49-F238E27FC236}">
                <a16:creationId xmlns:a16="http://schemas.microsoft.com/office/drawing/2014/main" id="{8F4801E0-E80A-9E0F-9313-DDABD47F998B}"/>
              </a:ext>
            </a:extLst>
          </p:cNvPr>
          <p:cNvSpPr>
            <a:spLocks noGrp="1"/>
          </p:cNvSpPr>
          <p:nvPr>
            <p:ph idx="1"/>
          </p:nvPr>
        </p:nvSpPr>
        <p:spPr/>
        <p:txBody>
          <a:bodyPr/>
          <a:lstStyle/>
          <a:p>
            <a:r>
              <a:rPr lang="en-IN" dirty="0" err="1"/>
              <a:t>Lowercasepipe</a:t>
            </a:r>
            <a:endParaRPr lang="en-IN" dirty="0"/>
          </a:p>
          <a:p>
            <a:r>
              <a:rPr lang="en-IN" dirty="0" err="1"/>
              <a:t>Uppercasepipe</a:t>
            </a:r>
            <a:endParaRPr lang="en-IN" dirty="0"/>
          </a:p>
          <a:p>
            <a:r>
              <a:rPr lang="en-IN" dirty="0" err="1"/>
              <a:t>Datepipe</a:t>
            </a:r>
            <a:endParaRPr lang="en-IN" dirty="0"/>
          </a:p>
          <a:p>
            <a:r>
              <a:rPr lang="en-IN" dirty="0" err="1"/>
              <a:t>Currencypipe</a:t>
            </a:r>
            <a:endParaRPr lang="en-IN" dirty="0"/>
          </a:p>
          <a:p>
            <a:r>
              <a:rPr lang="en-IN" dirty="0" err="1"/>
              <a:t>Jsonpipe</a:t>
            </a:r>
            <a:endParaRPr lang="en-IN" dirty="0"/>
          </a:p>
          <a:p>
            <a:r>
              <a:rPr lang="en-IN" dirty="0" err="1"/>
              <a:t>Percentpipe</a:t>
            </a:r>
            <a:endParaRPr lang="en-IN" dirty="0"/>
          </a:p>
          <a:p>
            <a:r>
              <a:rPr lang="en-IN" dirty="0" err="1"/>
              <a:t>Decimalpipe</a:t>
            </a:r>
            <a:endParaRPr lang="en-IN" dirty="0"/>
          </a:p>
          <a:p>
            <a:r>
              <a:rPr lang="en-IN" dirty="0" err="1"/>
              <a:t>Slicepipe</a:t>
            </a:r>
            <a:endParaRPr lang="en-IN" dirty="0"/>
          </a:p>
        </p:txBody>
      </p:sp>
    </p:spTree>
    <p:extLst>
      <p:ext uri="{BB962C8B-B14F-4D97-AF65-F5344CB8AC3E}">
        <p14:creationId xmlns:p14="http://schemas.microsoft.com/office/powerpoint/2010/main" val="243776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B60A-8410-3D73-6242-CC35B1E53902}"/>
              </a:ext>
            </a:extLst>
          </p:cNvPr>
          <p:cNvSpPr>
            <a:spLocks noGrp="1"/>
          </p:cNvSpPr>
          <p:nvPr>
            <p:ph type="title"/>
          </p:nvPr>
        </p:nvSpPr>
        <p:spPr/>
        <p:txBody>
          <a:bodyPr/>
          <a:lstStyle/>
          <a:p>
            <a:r>
              <a:rPr lang="en-US" dirty="0"/>
              <a:t>Angular app navigation and routing</a:t>
            </a:r>
            <a:endParaRPr lang="en-IN" dirty="0"/>
          </a:p>
        </p:txBody>
      </p:sp>
      <p:sp>
        <p:nvSpPr>
          <p:cNvPr id="3" name="Content Placeholder 2">
            <a:extLst>
              <a:ext uri="{FF2B5EF4-FFF2-40B4-BE49-F238E27FC236}">
                <a16:creationId xmlns:a16="http://schemas.microsoft.com/office/drawing/2014/main" id="{31029CBE-A9B6-2F78-138B-16001122AA5A}"/>
              </a:ext>
            </a:extLst>
          </p:cNvPr>
          <p:cNvSpPr>
            <a:spLocks noGrp="1"/>
          </p:cNvSpPr>
          <p:nvPr>
            <p:ph idx="1"/>
          </p:nvPr>
        </p:nvSpPr>
        <p:spPr/>
        <p:txBody>
          <a:bodyPr/>
          <a:lstStyle/>
          <a:p>
            <a:r>
              <a:rPr lang="en-US" dirty="0"/>
              <a:t>Angular has a specific module dedicated to navigation and routing, the </a:t>
            </a:r>
            <a:r>
              <a:rPr lang="en-US" b="1" dirty="0" err="1">
                <a:solidFill>
                  <a:srgbClr val="FF0000"/>
                </a:solidFill>
              </a:rPr>
              <a:t>RouterModule</a:t>
            </a:r>
            <a:r>
              <a:rPr lang="en-US" dirty="0"/>
              <a:t>. </a:t>
            </a:r>
          </a:p>
          <a:p>
            <a:r>
              <a:rPr lang="en-US" dirty="0"/>
              <a:t>With this module you can </a:t>
            </a:r>
            <a:r>
              <a:rPr lang="en-US" b="1" dirty="0">
                <a:solidFill>
                  <a:srgbClr val="FF0000"/>
                </a:solidFill>
              </a:rPr>
              <a:t>create routes</a:t>
            </a:r>
            <a:r>
              <a:rPr lang="en-US" dirty="0"/>
              <a:t>, which allows you </a:t>
            </a:r>
            <a:r>
              <a:rPr lang="en-US" b="1" dirty="0">
                <a:solidFill>
                  <a:srgbClr val="FF0000"/>
                </a:solidFill>
              </a:rPr>
              <a:t>to move from one part of the application to another part </a:t>
            </a:r>
            <a:r>
              <a:rPr lang="en-US" dirty="0"/>
              <a:t>or from one view to another.</a:t>
            </a:r>
            <a:endParaRPr lang="en-IN" dirty="0"/>
          </a:p>
        </p:txBody>
      </p:sp>
    </p:spTree>
    <p:extLst>
      <p:ext uri="{BB962C8B-B14F-4D97-AF65-F5344CB8AC3E}">
        <p14:creationId xmlns:p14="http://schemas.microsoft.com/office/powerpoint/2010/main" val="2050444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E7E1-F652-763F-DF1A-DB6A60354F08}"/>
              </a:ext>
            </a:extLst>
          </p:cNvPr>
          <p:cNvSpPr>
            <a:spLocks noGrp="1"/>
          </p:cNvSpPr>
          <p:nvPr>
            <p:ph type="title"/>
          </p:nvPr>
        </p:nvSpPr>
        <p:spPr/>
        <p:txBody>
          <a:bodyPr/>
          <a:lstStyle/>
          <a:p>
            <a:r>
              <a:rPr lang="en-US" dirty="0"/>
              <a:t>Angular app navigation and routing</a:t>
            </a:r>
            <a:endParaRPr lang="en-IN" dirty="0"/>
          </a:p>
        </p:txBody>
      </p:sp>
      <p:sp>
        <p:nvSpPr>
          <p:cNvPr id="3" name="Content Placeholder 2">
            <a:extLst>
              <a:ext uri="{FF2B5EF4-FFF2-40B4-BE49-F238E27FC236}">
                <a16:creationId xmlns:a16="http://schemas.microsoft.com/office/drawing/2014/main" id="{1BE106E2-8C23-A933-8CE4-EF143C9D8CB6}"/>
              </a:ext>
            </a:extLst>
          </p:cNvPr>
          <p:cNvSpPr>
            <a:spLocks noGrp="1"/>
          </p:cNvSpPr>
          <p:nvPr>
            <p:ph idx="1"/>
          </p:nvPr>
        </p:nvSpPr>
        <p:spPr>
          <a:xfrm>
            <a:off x="838200" y="1825624"/>
            <a:ext cx="10515600" cy="4594029"/>
          </a:xfrm>
        </p:spPr>
        <p:txBody>
          <a:bodyPr/>
          <a:lstStyle/>
          <a:p>
            <a:r>
              <a:rPr lang="en-US" dirty="0"/>
              <a:t>It is </a:t>
            </a:r>
            <a:r>
              <a:rPr lang="en-US" b="1" dirty="0">
                <a:solidFill>
                  <a:srgbClr val="FF0000"/>
                </a:solidFill>
              </a:rPr>
              <a:t>used to create Single Page Applications </a:t>
            </a:r>
            <a:r>
              <a:rPr lang="en-US" dirty="0"/>
              <a:t>(SPA’s). </a:t>
            </a:r>
          </a:p>
          <a:p>
            <a:r>
              <a:rPr lang="en-US" dirty="0"/>
              <a:t>These applications are entered only once, and new content is added when required dynamically. </a:t>
            </a:r>
          </a:p>
          <a:p>
            <a:r>
              <a:rPr lang="en-US" dirty="0"/>
              <a:t>Angular Routing facilitates navigation between multiple views. The process of defining the navigation element and the related view in the Angular is called Angular Routing.</a:t>
            </a:r>
            <a:endParaRPr lang="en-IN" dirty="0"/>
          </a:p>
        </p:txBody>
      </p:sp>
    </p:spTree>
    <p:extLst>
      <p:ext uri="{BB962C8B-B14F-4D97-AF65-F5344CB8AC3E}">
        <p14:creationId xmlns:p14="http://schemas.microsoft.com/office/powerpoint/2010/main" val="297397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DC22-6BF5-7626-76B0-CA6223563298}"/>
              </a:ext>
            </a:extLst>
          </p:cNvPr>
          <p:cNvSpPr>
            <a:spLocks noGrp="1"/>
          </p:cNvSpPr>
          <p:nvPr>
            <p:ph type="title"/>
          </p:nvPr>
        </p:nvSpPr>
        <p:spPr/>
        <p:txBody>
          <a:bodyPr/>
          <a:lstStyle/>
          <a:p>
            <a:r>
              <a:rPr lang="en-US" b="1" dirty="0"/>
              <a:t>Angular app navigation and routing</a:t>
            </a:r>
            <a:endParaRPr lang="en-IN" b="1" dirty="0"/>
          </a:p>
        </p:txBody>
      </p:sp>
      <p:sp>
        <p:nvSpPr>
          <p:cNvPr id="3" name="Content Placeholder 2">
            <a:extLst>
              <a:ext uri="{FF2B5EF4-FFF2-40B4-BE49-F238E27FC236}">
                <a16:creationId xmlns:a16="http://schemas.microsoft.com/office/drawing/2014/main" id="{D1DFF818-E018-3BAA-015C-E6D440A64E45}"/>
              </a:ext>
            </a:extLst>
          </p:cNvPr>
          <p:cNvSpPr>
            <a:spLocks noGrp="1"/>
          </p:cNvSpPr>
          <p:nvPr>
            <p:ph idx="1"/>
          </p:nvPr>
        </p:nvSpPr>
        <p:spPr/>
        <p:txBody>
          <a:bodyPr/>
          <a:lstStyle/>
          <a:p>
            <a:r>
              <a:rPr lang="en-US" dirty="0"/>
              <a:t>For routes to work, you need </a:t>
            </a:r>
            <a:r>
              <a:rPr lang="en-US" b="1" dirty="0">
                <a:solidFill>
                  <a:srgbClr val="FF0000"/>
                </a:solidFill>
              </a:rPr>
              <a:t>an anchor or element </a:t>
            </a:r>
            <a:r>
              <a:rPr lang="en-US" dirty="0"/>
              <a:t>in the UI to map actions (typically </a:t>
            </a:r>
            <a:r>
              <a:rPr lang="en-US" b="1" dirty="0">
                <a:solidFill>
                  <a:srgbClr val="FF0000"/>
                </a:solidFill>
              </a:rPr>
              <a:t>clicks on elements</a:t>
            </a:r>
            <a:r>
              <a:rPr lang="en-US" dirty="0"/>
              <a:t>) to routes (URL paths). </a:t>
            </a:r>
          </a:p>
          <a:p>
            <a:r>
              <a:rPr lang="en-US" dirty="0"/>
              <a:t>We use the </a:t>
            </a:r>
            <a:r>
              <a:rPr lang="en-US" b="1" dirty="0" err="1">
                <a:solidFill>
                  <a:srgbClr val="FF0000"/>
                </a:solidFill>
              </a:rPr>
              <a:t>routerLink</a:t>
            </a:r>
            <a:r>
              <a:rPr lang="en-US" b="1" dirty="0">
                <a:solidFill>
                  <a:srgbClr val="FF0000"/>
                </a:solidFill>
              </a:rPr>
              <a:t> directive </a:t>
            </a:r>
            <a:r>
              <a:rPr lang="en-US" dirty="0"/>
              <a:t>for this purpose. </a:t>
            </a:r>
          </a:p>
          <a:p>
            <a:r>
              <a:rPr lang="en-US" dirty="0"/>
              <a:t>For example, when the user clicks on a Category name in the UI, Angular, through the </a:t>
            </a:r>
            <a:r>
              <a:rPr lang="en-US" dirty="0" err="1"/>
              <a:t>routerLink</a:t>
            </a:r>
            <a:r>
              <a:rPr lang="en-US" dirty="0"/>
              <a:t> directive, knows that it needs to navigate to the following url:</a:t>
            </a:r>
          </a:p>
          <a:p>
            <a:pPr marL="0" indent="0">
              <a:buNone/>
            </a:pPr>
            <a:r>
              <a:rPr lang="en-US" dirty="0"/>
              <a:t> http://localhost:4200/questions/about/category-name</a:t>
            </a:r>
            <a:endParaRPr lang="en-IN" dirty="0"/>
          </a:p>
        </p:txBody>
      </p:sp>
    </p:spTree>
    <p:extLst>
      <p:ext uri="{BB962C8B-B14F-4D97-AF65-F5344CB8AC3E}">
        <p14:creationId xmlns:p14="http://schemas.microsoft.com/office/powerpoint/2010/main" val="28918062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77E2-70BF-06B7-0028-F397DAC714FB}"/>
              </a:ext>
            </a:extLst>
          </p:cNvPr>
          <p:cNvSpPr>
            <a:spLocks noGrp="1"/>
          </p:cNvSpPr>
          <p:nvPr>
            <p:ph type="title"/>
          </p:nvPr>
        </p:nvSpPr>
        <p:spPr/>
        <p:txBody>
          <a:bodyPr/>
          <a:lstStyle/>
          <a:p>
            <a:r>
              <a:rPr lang="en-US" dirty="0"/>
              <a:t>ex</a:t>
            </a:r>
            <a:endParaRPr lang="en-IN" dirty="0"/>
          </a:p>
        </p:txBody>
      </p:sp>
      <p:sp>
        <p:nvSpPr>
          <p:cNvPr id="3" name="Content Placeholder 2">
            <a:extLst>
              <a:ext uri="{FF2B5EF4-FFF2-40B4-BE49-F238E27FC236}">
                <a16:creationId xmlns:a16="http://schemas.microsoft.com/office/drawing/2014/main" id="{422F768F-A112-454D-50ED-5C1CE69289A6}"/>
              </a:ext>
            </a:extLst>
          </p:cNvPr>
          <p:cNvSpPr>
            <a:spLocks noGrp="1"/>
          </p:cNvSpPr>
          <p:nvPr>
            <p:ph idx="1"/>
          </p:nvPr>
        </p:nvSpPr>
        <p:spPr/>
        <p:txBody>
          <a:bodyPr/>
          <a:lstStyle/>
          <a:p>
            <a:pPr marL="0" indent="0">
              <a:buNone/>
            </a:pPr>
            <a:r>
              <a:rPr lang="en-US" dirty="0"/>
              <a:t>&lt;a class="list-title“</a:t>
            </a:r>
          </a:p>
          <a:p>
            <a:pPr marL="0" indent="0">
              <a:buNone/>
            </a:pPr>
            <a:r>
              <a:rPr lang="en-US" dirty="0"/>
              <a:t> </a:t>
            </a:r>
            <a:r>
              <a:rPr lang="en-US" b="1" dirty="0">
                <a:solidFill>
                  <a:srgbClr val="FF0000"/>
                </a:solidFill>
              </a:rPr>
              <a:t>[</a:t>
            </a:r>
            <a:r>
              <a:rPr lang="en-US" b="1" dirty="0" err="1">
                <a:solidFill>
                  <a:srgbClr val="FF0000"/>
                </a:solidFill>
              </a:rPr>
              <a:t>routerLink</a:t>
            </a:r>
            <a:r>
              <a:rPr lang="en-US" b="1" dirty="0">
                <a:solidFill>
                  <a:srgbClr val="FF0000"/>
                </a:solidFill>
              </a:rPr>
              <a:t>]="['/questions/about', </a:t>
            </a:r>
            <a:r>
              <a:rPr lang="en-US" b="1" dirty="0" err="1">
                <a:solidFill>
                  <a:srgbClr val="FF0000"/>
                </a:solidFill>
              </a:rPr>
              <a:t>category.slug</a:t>
            </a:r>
            <a:r>
              <a:rPr lang="en-US" b="1" dirty="0">
                <a:solidFill>
                  <a:srgbClr val="FF0000"/>
                </a:solidFill>
              </a:rPr>
              <a:t>]"&gt;</a:t>
            </a:r>
          </a:p>
          <a:p>
            <a:pPr marL="0" indent="0">
              <a:buNone/>
            </a:pPr>
            <a:r>
              <a:rPr lang="en-US" dirty="0"/>
              <a:t>{{</a:t>
            </a:r>
            <a:r>
              <a:rPr lang="en-US" dirty="0" err="1"/>
              <a:t>category.title</a:t>
            </a:r>
            <a:r>
              <a:rPr lang="en-US" dirty="0"/>
              <a:t>}</a:t>
            </a:r>
          </a:p>
          <a:p>
            <a:pPr marL="0" indent="0">
              <a:buNone/>
            </a:pPr>
            <a:r>
              <a:rPr lang="en-US" dirty="0"/>
              <a:t>}&lt;/a&gt;</a:t>
            </a:r>
            <a:endParaRPr lang="en-IN" dirty="0"/>
          </a:p>
        </p:txBody>
      </p:sp>
    </p:spTree>
    <p:extLst>
      <p:ext uri="{BB962C8B-B14F-4D97-AF65-F5344CB8AC3E}">
        <p14:creationId xmlns:p14="http://schemas.microsoft.com/office/powerpoint/2010/main" val="31853560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457D4-DD19-2E87-ACD8-6D7285493657}"/>
              </a:ext>
            </a:extLst>
          </p:cNvPr>
          <p:cNvSpPr>
            <a:spLocks noGrp="1"/>
          </p:cNvSpPr>
          <p:nvPr>
            <p:ph idx="1"/>
          </p:nvPr>
        </p:nvSpPr>
        <p:spPr>
          <a:xfrm>
            <a:off x="470555" y="345616"/>
            <a:ext cx="11473206" cy="6356841"/>
          </a:xfrm>
        </p:spPr>
        <p:txBody>
          <a:bodyPr>
            <a:noAutofit/>
          </a:bodyPr>
          <a:lstStyle/>
          <a:p>
            <a:pPr marL="0" indent="0">
              <a:buNone/>
            </a:pPr>
            <a:r>
              <a:rPr lang="en-IN" sz="2000" dirty="0"/>
              <a:t>import { Routes } from '@angular/router';</a:t>
            </a:r>
          </a:p>
          <a:p>
            <a:pPr marL="0" indent="0">
              <a:buNone/>
            </a:pPr>
            <a:r>
              <a:rPr lang="en-IN" sz="2000" dirty="0"/>
              <a:t>export </a:t>
            </a:r>
            <a:r>
              <a:rPr lang="en-IN" sz="2000" dirty="0" err="1"/>
              <a:t>const</a:t>
            </a:r>
            <a:r>
              <a:rPr lang="en-IN" sz="2000" dirty="0"/>
              <a:t> routes: Routes = [</a:t>
            </a:r>
          </a:p>
          <a:p>
            <a:pPr marL="0" indent="0">
              <a:buNone/>
            </a:pPr>
            <a:r>
              <a:rPr lang="en-IN" sz="2000" dirty="0"/>
              <a:t>	{  path: '', component: </a:t>
            </a:r>
            <a:r>
              <a:rPr lang="en-IN" sz="2000" dirty="0" err="1"/>
              <a:t>CategoriesComponent</a:t>
            </a:r>
            <a:r>
              <a:rPr lang="en-IN" sz="2000" dirty="0"/>
              <a:t>,  resolve: {   data: </a:t>
            </a:r>
            <a:r>
              <a:rPr lang="en-IN" sz="2000" dirty="0" err="1"/>
              <a:t>CategoriesResolver</a:t>
            </a:r>
            <a:r>
              <a:rPr lang="en-IN" sz="2000" dirty="0"/>
              <a:t>}</a:t>
            </a:r>
          </a:p>
          <a:p>
            <a:pPr marL="0" indent="0">
              <a:buNone/>
            </a:pPr>
            <a:r>
              <a:rPr lang="en-IN" sz="2000" dirty="0"/>
              <a:t>	},</a:t>
            </a:r>
          </a:p>
          <a:p>
            <a:pPr marL="0" indent="0">
              <a:buNone/>
            </a:pPr>
            <a:r>
              <a:rPr lang="en-IN" sz="2000" dirty="0"/>
              <a:t>	{    path: 'questions/about/:</a:t>
            </a:r>
            <a:r>
              <a:rPr lang="en-IN" sz="2000" dirty="0" err="1"/>
              <a:t>categorySlug</a:t>
            </a:r>
            <a:r>
              <a:rPr lang="en-IN" sz="2000" dirty="0"/>
              <a:t>',   component: </a:t>
            </a:r>
            <a:r>
              <a:rPr lang="en-IN" sz="2000" dirty="0" err="1"/>
              <a:t>CategoryQuestionsComponent</a:t>
            </a:r>
            <a:r>
              <a:rPr lang="en-IN" sz="2000" dirty="0"/>
              <a:t>,</a:t>
            </a:r>
          </a:p>
          <a:p>
            <a:pPr marL="0" indent="0">
              <a:buNone/>
            </a:pPr>
            <a:r>
              <a:rPr lang="en-IN" sz="2000" dirty="0"/>
              <a:t>	    resolve: {	      data: </a:t>
            </a:r>
            <a:r>
              <a:rPr lang="en-IN" sz="2000" dirty="0" err="1"/>
              <a:t>CategoryQuestionsResolver</a:t>
            </a:r>
            <a:r>
              <a:rPr lang="en-IN" sz="2000" dirty="0"/>
              <a:t>  	}</a:t>
            </a:r>
          </a:p>
          <a:p>
            <a:pPr marL="0" indent="0">
              <a:buNone/>
            </a:pPr>
            <a:r>
              <a:rPr lang="en-IN" sz="2000" dirty="0"/>
              <a:t>	},</a:t>
            </a:r>
          </a:p>
          <a:p>
            <a:pPr marL="0" indent="0">
              <a:buNone/>
            </a:pPr>
            <a:r>
              <a:rPr lang="en-IN" sz="2000" dirty="0"/>
              <a:t>	{    path: 'question/:</a:t>
            </a:r>
            <a:r>
              <a:rPr lang="en-IN" sz="2000" dirty="0" err="1"/>
              <a:t>questionSlug</a:t>
            </a:r>
            <a:r>
              <a:rPr lang="en-IN" sz="2000" dirty="0"/>
              <a:t>',</a:t>
            </a:r>
          </a:p>
          <a:p>
            <a:pPr marL="0" indent="0">
              <a:buNone/>
            </a:pPr>
            <a:r>
              <a:rPr lang="en-IN" sz="2000" dirty="0"/>
              <a:t>	    component: </a:t>
            </a:r>
            <a:r>
              <a:rPr lang="en-IN" sz="2000" dirty="0" err="1"/>
              <a:t>QuestionAnswersComponent</a:t>
            </a:r>
            <a:r>
              <a:rPr lang="en-IN" sz="2000" dirty="0"/>
              <a:t>,</a:t>
            </a:r>
          </a:p>
          <a:p>
            <a:pPr marL="0" indent="0">
              <a:buNone/>
            </a:pPr>
            <a:r>
              <a:rPr lang="en-IN" sz="2000" dirty="0"/>
              <a:t>	    resolve: {      data: </a:t>
            </a:r>
            <a:r>
              <a:rPr lang="en-IN" sz="2000" dirty="0" err="1"/>
              <a:t>QuestionAnswersResolver</a:t>
            </a:r>
            <a:r>
              <a:rPr lang="en-IN" sz="2000" dirty="0"/>
              <a:t>  	}</a:t>
            </a:r>
          </a:p>
          <a:p>
            <a:pPr marL="0" indent="0">
              <a:buNone/>
            </a:pPr>
            <a:r>
              <a:rPr lang="en-IN" sz="2000" dirty="0"/>
              <a:t>	}</a:t>
            </a:r>
          </a:p>
          <a:p>
            <a:pPr marL="0" indent="0">
              <a:buNone/>
            </a:pPr>
            <a:r>
              <a:rPr lang="en-IN" sz="2000" dirty="0"/>
              <a:t>];</a:t>
            </a:r>
          </a:p>
        </p:txBody>
      </p:sp>
      <p:sp>
        <p:nvSpPr>
          <p:cNvPr id="5" name="TextBox 4">
            <a:extLst>
              <a:ext uri="{FF2B5EF4-FFF2-40B4-BE49-F238E27FC236}">
                <a16:creationId xmlns:a16="http://schemas.microsoft.com/office/drawing/2014/main" id="{BFF88DAE-785A-C2BF-98C7-E28BD6AEE545}"/>
              </a:ext>
            </a:extLst>
          </p:cNvPr>
          <p:cNvSpPr txBox="1"/>
          <p:nvPr/>
        </p:nvSpPr>
        <p:spPr>
          <a:xfrm>
            <a:off x="5102259" y="4671132"/>
            <a:ext cx="7020612" cy="2031325"/>
          </a:xfrm>
          <a:prstGeom prst="rect">
            <a:avLst/>
          </a:prstGeom>
          <a:noFill/>
        </p:spPr>
        <p:txBody>
          <a:bodyPr wrap="square">
            <a:spAutoFit/>
          </a:bodyPr>
          <a:lstStyle/>
          <a:p>
            <a:r>
              <a:rPr lang="en-IN" dirty="0"/>
              <a:t>import { routes } from './</a:t>
            </a:r>
            <a:r>
              <a:rPr lang="en-IN" dirty="0" err="1"/>
              <a:t>app.routes</a:t>
            </a:r>
            <a:r>
              <a:rPr lang="en-IN" dirty="0"/>
              <a:t>';</a:t>
            </a:r>
          </a:p>
          <a:p>
            <a:endParaRPr lang="en-IN" dirty="0"/>
          </a:p>
          <a:p>
            <a:r>
              <a:rPr lang="en-IN" dirty="0"/>
              <a:t>imports: [</a:t>
            </a:r>
          </a:p>
          <a:p>
            <a:r>
              <a:rPr lang="en-IN" dirty="0"/>
              <a:t>    </a:t>
            </a:r>
            <a:r>
              <a:rPr lang="en-IN" dirty="0" err="1"/>
              <a:t>RouterModule.forRoot</a:t>
            </a:r>
            <a:r>
              <a:rPr lang="en-IN" dirty="0"/>
              <a:t>(routes,</a:t>
            </a:r>
          </a:p>
          <a:p>
            <a:r>
              <a:rPr lang="en-IN" dirty="0"/>
              <a:t>      { </a:t>
            </a:r>
            <a:r>
              <a:rPr lang="en-IN" dirty="0" err="1"/>
              <a:t>useHash</a:t>
            </a:r>
            <a:r>
              <a:rPr lang="en-IN" dirty="0"/>
              <a:t>: false }</a:t>
            </a:r>
          </a:p>
          <a:p>
            <a:r>
              <a:rPr lang="en-IN" dirty="0"/>
              <a:t>    )</a:t>
            </a:r>
          </a:p>
          <a:p>
            <a:r>
              <a:rPr lang="en-IN" dirty="0"/>
              <a:t>  ],</a:t>
            </a:r>
          </a:p>
        </p:txBody>
      </p:sp>
    </p:spTree>
    <p:extLst>
      <p:ext uri="{BB962C8B-B14F-4D97-AF65-F5344CB8AC3E}">
        <p14:creationId xmlns:p14="http://schemas.microsoft.com/office/powerpoint/2010/main" val="1869649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674A-27FE-D856-5997-846DFC61089E}"/>
              </a:ext>
            </a:extLst>
          </p:cNvPr>
          <p:cNvSpPr>
            <a:spLocks noGrp="1"/>
          </p:cNvSpPr>
          <p:nvPr>
            <p:ph type="title"/>
          </p:nvPr>
        </p:nvSpPr>
        <p:spPr/>
        <p:txBody>
          <a:bodyPr/>
          <a:lstStyle/>
          <a:p>
            <a:br>
              <a:rPr lang="en-US" dirty="0"/>
            </a:br>
            <a:r>
              <a:rPr lang="en-US" dirty="0"/>
              <a:t>Angular app navigation and routing</a:t>
            </a:r>
            <a:endParaRPr lang="en-IN" dirty="0"/>
          </a:p>
        </p:txBody>
      </p:sp>
      <p:pic>
        <p:nvPicPr>
          <p:cNvPr id="4" name="Picture 3">
            <a:extLst>
              <a:ext uri="{FF2B5EF4-FFF2-40B4-BE49-F238E27FC236}">
                <a16:creationId xmlns:a16="http://schemas.microsoft.com/office/drawing/2014/main" id="{E24654A7-0201-4428-D3E5-D82AE63F69D6}"/>
              </a:ext>
            </a:extLst>
          </p:cNvPr>
          <p:cNvPicPr>
            <a:picLocks noChangeAspect="1"/>
          </p:cNvPicPr>
          <p:nvPr/>
        </p:nvPicPr>
        <p:blipFill>
          <a:blip r:embed="rId2"/>
          <a:stretch>
            <a:fillRect/>
          </a:stretch>
        </p:blipFill>
        <p:spPr>
          <a:xfrm>
            <a:off x="2172092" y="2101850"/>
            <a:ext cx="8216245" cy="4391025"/>
          </a:xfrm>
          <a:prstGeom prst="rect">
            <a:avLst/>
          </a:prstGeom>
        </p:spPr>
      </p:pic>
    </p:spTree>
    <p:extLst>
      <p:ext uri="{BB962C8B-B14F-4D97-AF65-F5344CB8AC3E}">
        <p14:creationId xmlns:p14="http://schemas.microsoft.com/office/powerpoint/2010/main" val="411473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4FFE-E536-AA17-2DD5-FB17D5AB35C0}"/>
              </a:ext>
            </a:extLst>
          </p:cNvPr>
          <p:cNvSpPr>
            <a:spLocks noGrp="1"/>
          </p:cNvSpPr>
          <p:nvPr>
            <p:ph type="title"/>
          </p:nvPr>
        </p:nvSpPr>
        <p:spPr>
          <a:xfrm>
            <a:off x="593103" y="192153"/>
            <a:ext cx="10515600" cy="1325563"/>
          </a:xfrm>
        </p:spPr>
        <p:txBody>
          <a:bodyPr/>
          <a:lstStyle/>
          <a:p>
            <a:r>
              <a:rPr lang="en-IN" dirty="0"/>
              <a:t>Components in Angular </a:t>
            </a:r>
          </a:p>
        </p:txBody>
      </p:sp>
      <p:sp>
        <p:nvSpPr>
          <p:cNvPr id="3" name="Content Placeholder 2">
            <a:extLst>
              <a:ext uri="{FF2B5EF4-FFF2-40B4-BE49-F238E27FC236}">
                <a16:creationId xmlns:a16="http://schemas.microsoft.com/office/drawing/2014/main" id="{3AB06DC6-14DA-F5CC-57AD-C12AE5467908}"/>
              </a:ext>
            </a:extLst>
          </p:cNvPr>
          <p:cNvSpPr>
            <a:spLocks noGrp="1"/>
          </p:cNvSpPr>
          <p:nvPr>
            <p:ph idx="1"/>
          </p:nvPr>
        </p:nvSpPr>
        <p:spPr>
          <a:xfrm>
            <a:off x="838200" y="1517716"/>
            <a:ext cx="10515600" cy="5071620"/>
          </a:xfrm>
        </p:spPr>
        <p:txBody>
          <a:bodyPr>
            <a:normAutofit/>
          </a:bodyPr>
          <a:lstStyle/>
          <a:p>
            <a:r>
              <a:rPr lang="en-US" sz="3200" dirty="0"/>
              <a:t>A component is a </a:t>
            </a:r>
            <a:r>
              <a:rPr lang="en-US" sz="3200" b="1" dirty="0">
                <a:solidFill>
                  <a:srgbClr val="FF0000"/>
                </a:solidFill>
              </a:rPr>
              <a:t>TypeScript class</a:t>
            </a:r>
            <a:r>
              <a:rPr lang="en-US" sz="3200" dirty="0"/>
              <a:t>. </a:t>
            </a:r>
          </a:p>
          <a:p>
            <a:r>
              <a:rPr lang="en-US" sz="3200" dirty="0"/>
              <a:t>It has an HTML template and an optional set of CSS styles that </a:t>
            </a:r>
            <a:r>
              <a:rPr lang="en-US" sz="3200" b="1" dirty="0">
                <a:solidFill>
                  <a:srgbClr val="FF0000"/>
                </a:solidFill>
              </a:rPr>
              <a:t>control a part of the screen</a:t>
            </a:r>
            <a:r>
              <a:rPr lang="en-US" sz="3200" dirty="0"/>
              <a:t>.</a:t>
            </a:r>
          </a:p>
          <a:p>
            <a:r>
              <a:rPr lang="en-US" sz="3200" dirty="0"/>
              <a:t>One important aspect of components is </a:t>
            </a:r>
            <a:r>
              <a:rPr lang="en-US" sz="3200" b="1" dirty="0">
                <a:solidFill>
                  <a:srgbClr val="FF0000"/>
                </a:solidFill>
              </a:rPr>
              <a:t>re-usability</a:t>
            </a:r>
            <a:r>
              <a:rPr lang="en-US" sz="3200" dirty="0"/>
              <a:t>. </a:t>
            </a:r>
          </a:p>
          <a:p>
            <a:r>
              <a:rPr lang="en-US" sz="3200" dirty="0"/>
              <a:t>A component can be </a:t>
            </a:r>
            <a:r>
              <a:rPr lang="en-US" sz="3200" dirty="0">
                <a:solidFill>
                  <a:srgbClr val="FF0000"/>
                </a:solidFill>
              </a:rPr>
              <a:t>re-used throughout the application and even in other applications. </a:t>
            </a:r>
          </a:p>
          <a:p>
            <a:r>
              <a:rPr lang="en-US" sz="3200" b="1" dirty="0">
                <a:solidFill>
                  <a:srgbClr val="FF0000"/>
                </a:solidFill>
              </a:rPr>
              <a:t>Common and repeatable code </a:t>
            </a:r>
            <a:r>
              <a:rPr lang="en-US" sz="3200" dirty="0"/>
              <a:t>that performs a certain task can be </a:t>
            </a:r>
            <a:r>
              <a:rPr lang="en-US" sz="3200" b="1" dirty="0">
                <a:solidFill>
                  <a:srgbClr val="FF0000"/>
                </a:solidFill>
              </a:rPr>
              <a:t>encapsulated </a:t>
            </a:r>
            <a:r>
              <a:rPr lang="en-US" sz="3200" dirty="0"/>
              <a:t>into a reusable component.</a:t>
            </a:r>
            <a:endParaRPr lang="en-IN" sz="3200" dirty="0"/>
          </a:p>
        </p:txBody>
      </p:sp>
    </p:spTree>
    <p:extLst>
      <p:ext uri="{BB962C8B-B14F-4D97-AF65-F5344CB8AC3E}">
        <p14:creationId xmlns:p14="http://schemas.microsoft.com/office/powerpoint/2010/main" val="3005952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CA24-406D-D728-24C4-31C0BDB1FEBD}"/>
              </a:ext>
            </a:extLst>
          </p:cNvPr>
          <p:cNvSpPr>
            <a:spLocks noGrp="1"/>
          </p:cNvSpPr>
          <p:nvPr>
            <p:ph type="title"/>
          </p:nvPr>
        </p:nvSpPr>
        <p:spPr/>
        <p:txBody>
          <a:bodyPr/>
          <a:lstStyle/>
          <a:p>
            <a:r>
              <a:rPr lang="en-US" dirty="0"/>
              <a:t>Services</a:t>
            </a:r>
            <a:br>
              <a:rPr lang="en-US" dirty="0"/>
            </a:br>
            <a:endParaRPr lang="en-IN" dirty="0"/>
          </a:p>
        </p:txBody>
      </p:sp>
      <p:sp>
        <p:nvSpPr>
          <p:cNvPr id="3" name="Content Placeholder 2">
            <a:extLst>
              <a:ext uri="{FF2B5EF4-FFF2-40B4-BE49-F238E27FC236}">
                <a16:creationId xmlns:a16="http://schemas.microsoft.com/office/drawing/2014/main" id="{928FF09D-738E-1AD4-E75E-91D51C12FBE2}"/>
              </a:ext>
            </a:extLst>
          </p:cNvPr>
          <p:cNvSpPr>
            <a:spLocks noGrp="1"/>
          </p:cNvSpPr>
          <p:nvPr>
            <p:ph idx="1"/>
          </p:nvPr>
        </p:nvSpPr>
        <p:spPr/>
        <p:txBody>
          <a:bodyPr>
            <a:normAutofit/>
          </a:bodyPr>
          <a:lstStyle/>
          <a:p>
            <a:r>
              <a:rPr lang="en-US" dirty="0"/>
              <a:t>An Angular Service provides a </a:t>
            </a:r>
            <a:r>
              <a:rPr lang="en-US" b="1" dirty="0">
                <a:solidFill>
                  <a:srgbClr val="FF0000"/>
                </a:solidFill>
              </a:rPr>
              <a:t>common service or functionality to Components or other Services.</a:t>
            </a:r>
          </a:p>
          <a:p>
            <a:endParaRPr lang="en-US" dirty="0"/>
          </a:p>
          <a:p>
            <a:r>
              <a:rPr lang="en-US" dirty="0"/>
              <a:t>As an example, let’s consider a class that is responsible for logging messages to various parts of the application, like a failed login etc.</a:t>
            </a:r>
          </a:p>
          <a:p>
            <a:endParaRPr lang="en-US" dirty="0"/>
          </a:p>
          <a:p>
            <a:r>
              <a:rPr lang="en-US" dirty="0"/>
              <a:t>We don’t define logging functionality for each component, we define it as application-wide functionality, a service that can be used by any component.</a:t>
            </a:r>
            <a:endParaRPr lang="en-IN" dirty="0"/>
          </a:p>
        </p:txBody>
      </p:sp>
    </p:spTree>
    <p:extLst>
      <p:ext uri="{BB962C8B-B14F-4D97-AF65-F5344CB8AC3E}">
        <p14:creationId xmlns:p14="http://schemas.microsoft.com/office/powerpoint/2010/main" val="3769270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5219-FAC3-D6C1-A7B1-4BE3047E9FD8}"/>
              </a:ext>
            </a:extLst>
          </p:cNvPr>
          <p:cNvSpPr>
            <a:spLocks noGrp="1"/>
          </p:cNvSpPr>
          <p:nvPr>
            <p:ph type="title"/>
          </p:nvPr>
        </p:nvSpPr>
        <p:spPr/>
        <p:txBody>
          <a:bodyPr/>
          <a:lstStyle/>
          <a:p>
            <a:r>
              <a:rPr lang="en-IN" dirty="0"/>
              <a:t>Dependency Injection</a:t>
            </a:r>
            <a:br>
              <a:rPr lang="en-IN" dirty="0"/>
            </a:br>
            <a:endParaRPr lang="en-IN" dirty="0"/>
          </a:p>
        </p:txBody>
      </p:sp>
      <p:sp>
        <p:nvSpPr>
          <p:cNvPr id="3" name="Content Placeholder 2">
            <a:extLst>
              <a:ext uri="{FF2B5EF4-FFF2-40B4-BE49-F238E27FC236}">
                <a16:creationId xmlns:a16="http://schemas.microsoft.com/office/drawing/2014/main" id="{FABF8341-C3A1-EBF6-DB2D-B6DBC3CFF0B5}"/>
              </a:ext>
            </a:extLst>
          </p:cNvPr>
          <p:cNvSpPr>
            <a:spLocks noGrp="1"/>
          </p:cNvSpPr>
          <p:nvPr>
            <p:ph idx="1"/>
          </p:nvPr>
        </p:nvSpPr>
        <p:spPr>
          <a:xfrm>
            <a:off x="311085" y="1508289"/>
            <a:ext cx="11538408" cy="4984586"/>
          </a:xfrm>
        </p:spPr>
        <p:txBody>
          <a:bodyPr>
            <a:normAutofit lnSpcReduction="10000"/>
          </a:bodyPr>
          <a:lstStyle/>
          <a:p>
            <a:r>
              <a:rPr lang="en-US" dirty="0"/>
              <a:t>dependency Injection is the method by which we provide a component with all the resources it needs. This can be modules, services etc.</a:t>
            </a:r>
          </a:p>
          <a:p>
            <a:endParaRPr lang="en-US" dirty="0"/>
          </a:p>
          <a:p>
            <a:r>
              <a:rPr lang="en-US" dirty="0"/>
              <a:t>Angular does this via the Injector. It looks at the metadata, then creates an instance of the Service and injects it into the Component via its constructor.</a:t>
            </a:r>
          </a:p>
          <a:p>
            <a:endParaRPr lang="en-US" dirty="0"/>
          </a:p>
          <a:p>
            <a:r>
              <a:rPr lang="en-US" b="1" dirty="0">
                <a:solidFill>
                  <a:srgbClr val="FF0000"/>
                </a:solidFill>
              </a:rPr>
              <a:t>If the service already exists, the injector won’t create it but use the existing one.</a:t>
            </a:r>
          </a:p>
          <a:p>
            <a:endParaRPr lang="en-US" dirty="0"/>
          </a:p>
          <a:p>
            <a:r>
              <a:rPr lang="en-US" b="1" dirty="0">
                <a:solidFill>
                  <a:srgbClr val="FF0000"/>
                </a:solidFill>
              </a:rPr>
              <a:t>The service will have to tell Angular that it can be injected into any components that require it, by using the @Injectable decorator</a:t>
            </a:r>
            <a:r>
              <a:rPr lang="en-US" dirty="0"/>
              <a:t>.</a:t>
            </a:r>
            <a:endParaRPr lang="en-IN" dirty="0"/>
          </a:p>
        </p:txBody>
      </p:sp>
    </p:spTree>
    <p:extLst>
      <p:ext uri="{BB962C8B-B14F-4D97-AF65-F5344CB8AC3E}">
        <p14:creationId xmlns:p14="http://schemas.microsoft.com/office/powerpoint/2010/main" val="35132279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4CBA-924D-3753-D64B-D8DC26FCD6E0}"/>
              </a:ext>
            </a:extLst>
          </p:cNvPr>
          <p:cNvSpPr>
            <a:spLocks noGrp="1"/>
          </p:cNvSpPr>
          <p:nvPr>
            <p:ph type="title"/>
          </p:nvPr>
        </p:nvSpPr>
        <p:spPr/>
        <p:txBody>
          <a:bodyPr/>
          <a:lstStyle/>
          <a:p>
            <a:r>
              <a:rPr lang="en-IN" dirty="0"/>
              <a:t>Templates</a:t>
            </a:r>
          </a:p>
        </p:txBody>
      </p:sp>
      <p:sp>
        <p:nvSpPr>
          <p:cNvPr id="3" name="Content Placeholder 2">
            <a:extLst>
              <a:ext uri="{FF2B5EF4-FFF2-40B4-BE49-F238E27FC236}">
                <a16:creationId xmlns:a16="http://schemas.microsoft.com/office/drawing/2014/main" id="{EA7EB20B-B5A5-662C-3625-6540F5EFD18E}"/>
              </a:ext>
            </a:extLst>
          </p:cNvPr>
          <p:cNvSpPr>
            <a:spLocks noGrp="1"/>
          </p:cNvSpPr>
          <p:nvPr>
            <p:ph idx="1"/>
          </p:nvPr>
        </p:nvSpPr>
        <p:spPr>
          <a:xfrm>
            <a:off x="320511" y="1602556"/>
            <a:ext cx="11623250" cy="4817097"/>
          </a:xfrm>
        </p:spPr>
        <p:txBody>
          <a:bodyPr>
            <a:normAutofit fontScale="92500" lnSpcReduction="20000"/>
          </a:bodyPr>
          <a:lstStyle/>
          <a:p>
            <a:r>
              <a:rPr lang="en-US" dirty="0"/>
              <a:t>In AngularJS, templates are written </a:t>
            </a:r>
            <a:r>
              <a:rPr lang="en-US" b="1" dirty="0">
                <a:solidFill>
                  <a:srgbClr val="FF0000"/>
                </a:solidFill>
              </a:rPr>
              <a:t>with HTML that contains AngularJS-specific elements and attributes.</a:t>
            </a:r>
            <a:r>
              <a:rPr lang="en-US" dirty="0"/>
              <a:t> AngularJS combines the template with information from the model and controller to render the </a:t>
            </a:r>
            <a:r>
              <a:rPr lang="en-US" b="1" dirty="0">
                <a:solidFill>
                  <a:srgbClr val="FF0000"/>
                </a:solidFill>
              </a:rPr>
              <a:t>dynamic view that a user sees </a:t>
            </a:r>
            <a:r>
              <a:rPr lang="en-US" dirty="0"/>
              <a:t>in the browser.</a:t>
            </a:r>
          </a:p>
          <a:p>
            <a:endParaRPr lang="en-US" dirty="0"/>
          </a:p>
          <a:p>
            <a:r>
              <a:rPr lang="en-US" dirty="0"/>
              <a:t>These are the types of AngularJS elements and attributes you can use:</a:t>
            </a:r>
          </a:p>
          <a:p>
            <a:endParaRPr lang="en-US" dirty="0"/>
          </a:p>
          <a:p>
            <a:r>
              <a:rPr lang="en-US" dirty="0"/>
              <a:t>Directive — An attribute or element that augments an existing DOM element or represents a reusable DOM component.</a:t>
            </a:r>
          </a:p>
          <a:p>
            <a:r>
              <a:rPr lang="en-US" dirty="0"/>
              <a:t>Markup — The double curly brace notation {{ }} to bind expressions to elements is built-in AngularJS markup.</a:t>
            </a:r>
          </a:p>
          <a:p>
            <a:r>
              <a:rPr lang="en-US" dirty="0"/>
              <a:t>Filter — Formats data for display.</a:t>
            </a:r>
          </a:p>
          <a:p>
            <a:r>
              <a:rPr lang="en-US" dirty="0"/>
              <a:t>Form controls — Validates user input.</a:t>
            </a:r>
            <a:endParaRPr lang="en-IN" dirty="0"/>
          </a:p>
        </p:txBody>
      </p:sp>
    </p:spTree>
    <p:extLst>
      <p:ext uri="{BB962C8B-B14F-4D97-AF65-F5344CB8AC3E}">
        <p14:creationId xmlns:p14="http://schemas.microsoft.com/office/powerpoint/2010/main" val="928498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D9711-7E2F-B317-8540-6B84E3A05F11}"/>
              </a:ext>
            </a:extLst>
          </p:cNvPr>
          <p:cNvSpPr>
            <a:spLocks noGrp="1"/>
          </p:cNvSpPr>
          <p:nvPr>
            <p:ph idx="1"/>
          </p:nvPr>
        </p:nvSpPr>
        <p:spPr>
          <a:xfrm>
            <a:off x="443060" y="763571"/>
            <a:ext cx="10910740" cy="5693790"/>
          </a:xfrm>
        </p:spPr>
        <p:txBody>
          <a:bodyPr>
            <a:normAutofit/>
          </a:bodyPr>
          <a:lstStyle/>
          <a:p>
            <a:pPr marL="0" indent="0">
              <a:buNone/>
            </a:pPr>
            <a:r>
              <a:rPr lang="en-IN" dirty="0"/>
              <a:t>&lt;html ng-app&gt;</a:t>
            </a:r>
          </a:p>
          <a:p>
            <a:pPr marL="0" indent="0">
              <a:buNone/>
            </a:pPr>
            <a:r>
              <a:rPr lang="en-IN" dirty="0"/>
              <a:t> &lt;!-- Body tag augmented with </a:t>
            </a:r>
            <a:r>
              <a:rPr lang="en-IN" dirty="0" err="1"/>
              <a:t>ngController</a:t>
            </a:r>
            <a:r>
              <a:rPr lang="en-IN" dirty="0"/>
              <a:t> directive  --&gt;</a:t>
            </a:r>
          </a:p>
          <a:p>
            <a:pPr marL="0" indent="0">
              <a:buNone/>
            </a:pPr>
            <a:r>
              <a:rPr lang="en-IN" dirty="0"/>
              <a:t> &lt;body ng-controller="</a:t>
            </a:r>
            <a:r>
              <a:rPr lang="en-IN" dirty="0" err="1"/>
              <a:t>MyController</a:t>
            </a:r>
            <a:r>
              <a:rPr lang="en-IN" dirty="0"/>
              <a:t>"&gt;</a:t>
            </a:r>
          </a:p>
          <a:p>
            <a:pPr marL="0" indent="0">
              <a:buNone/>
            </a:pPr>
            <a:r>
              <a:rPr lang="en-IN" dirty="0"/>
              <a:t>   &lt;input ng-model="foo" value="bar"&gt;</a:t>
            </a:r>
          </a:p>
          <a:p>
            <a:pPr marL="0" indent="0">
              <a:buNone/>
            </a:pPr>
            <a:r>
              <a:rPr lang="en-IN" dirty="0"/>
              <a:t>   &lt;!-- Button tag with </a:t>
            </a:r>
            <a:r>
              <a:rPr lang="en-IN" dirty="0" err="1"/>
              <a:t>ngClick</a:t>
            </a:r>
            <a:r>
              <a:rPr lang="en-IN" dirty="0"/>
              <a:t> directive, and</a:t>
            </a:r>
          </a:p>
          <a:p>
            <a:pPr marL="0" indent="0">
              <a:buNone/>
            </a:pPr>
            <a:r>
              <a:rPr lang="en-IN" dirty="0"/>
              <a:t>          string expression '</a:t>
            </a:r>
            <a:r>
              <a:rPr lang="en-IN" dirty="0" err="1"/>
              <a:t>buttonText</a:t>
            </a:r>
            <a:r>
              <a:rPr lang="en-IN" dirty="0"/>
              <a:t>'</a:t>
            </a:r>
          </a:p>
          <a:p>
            <a:pPr marL="0" indent="0">
              <a:buNone/>
            </a:pPr>
            <a:r>
              <a:rPr lang="en-IN" dirty="0"/>
              <a:t>          wrapped in "{{ }}" markup --&gt;</a:t>
            </a:r>
          </a:p>
          <a:p>
            <a:pPr marL="0" indent="0">
              <a:buNone/>
            </a:pPr>
            <a:r>
              <a:rPr lang="en-IN" dirty="0"/>
              <a:t>   &lt;button ng-click="</a:t>
            </a:r>
            <a:r>
              <a:rPr lang="en-IN" dirty="0" err="1"/>
              <a:t>changeFoo</a:t>
            </a:r>
            <a:r>
              <a:rPr lang="en-IN" dirty="0"/>
              <a:t>()"&gt;{{</a:t>
            </a:r>
            <a:r>
              <a:rPr lang="en-IN" dirty="0" err="1"/>
              <a:t>buttonText</a:t>
            </a:r>
            <a:r>
              <a:rPr lang="en-IN" dirty="0"/>
              <a:t>}}&lt;/button&gt;</a:t>
            </a:r>
          </a:p>
          <a:p>
            <a:pPr marL="0" indent="0">
              <a:buNone/>
            </a:pPr>
            <a:r>
              <a:rPr lang="en-IN" dirty="0"/>
              <a:t>   &lt;script </a:t>
            </a:r>
            <a:r>
              <a:rPr lang="en-IN" dirty="0" err="1"/>
              <a:t>src</a:t>
            </a:r>
            <a:r>
              <a:rPr lang="en-IN" dirty="0"/>
              <a:t>="angular.js"&gt;&lt;/script&gt;</a:t>
            </a:r>
          </a:p>
          <a:p>
            <a:pPr marL="0" indent="0">
              <a:buNone/>
            </a:pPr>
            <a:r>
              <a:rPr lang="en-IN" dirty="0"/>
              <a:t> &lt;/body&gt;</a:t>
            </a:r>
          </a:p>
          <a:p>
            <a:pPr marL="0" indent="0">
              <a:buNone/>
            </a:pPr>
            <a:r>
              <a:rPr lang="en-IN" dirty="0"/>
              <a:t>&lt;/html&gt;</a:t>
            </a:r>
          </a:p>
        </p:txBody>
      </p:sp>
    </p:spTree>
    <p:extLst>
      <p:ext uri="{BB962C8B-B14F-4D97-AF65-F5344CB8AC3E}">
        <p14:creationId xmlns:p14="http://schemas.microsoft.com/office/powerpoint/2010/main" val="4058010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C07E-EF73-178C-BA88-17B12EAF47C1}"/>
              </a:ext>
            </a:extLst>
          </p:cNvPr>
          <p:cNvSpPr>
            <a:spLocks noGrp="1"/>
          </p:cNvSpPr>
          <p:nvPr>
            <p:ph type="title"/>
          </p:nvPr>
        </p:nvSpPr>
        <p:spPr/>
        <p:txBody>
          <a:bodyPr/>
          <a:lstStyle/>
          <a:p>
            <a:r>
              <a:rPr lang="en-IN" dirty="0"/>
              <a:t>Limitations of AngularJS</a:t>
            </a:r>
          </a:p>
        </p:txBody>
      </p:sp>
      <p:sp>
        <p:nvSpPr>
          <p:cNvPr id="3" name="Content Placeholder 2">
            <a:extLst>
              <a:ext uri="{FF2B5EF4-FFF2-40B4-BE49-F238E27FC236}">
                <a16:creationId xmlns:a16="http://schemas.microsoft.com/office/drawing/2014/main" id="{A044D8A4-681D-83F7-5DB0-FCF68D453F87}"/>
              </a:ext>
            </a:extLst>
          </p:cNvPr>
          <p:cNvSpPr>
            <a:spLocks noGrp="1"/>
          </p:cNvSpPr>
          <p:nvPr>
            <p:ph idx="1"/>
          </p:nvPr>
        </p:nvSpPr>
        <p:spPr/>
        <p:txBody>
          <a:bodyPr/>
          <a:lstStyle/>
          <a:p>
            <a:r>
              <a:rPr lang="en-US" sz="3200" dirty="0"/>
              <a:t>It is </a:t>
            </a:r>
            <a:r>
              <a:rPr lang="en-US" sz="3200" b="1" dirty="0">
                <a:solidFill>
                  <a:srgbClr val="FF0000"/>
                </a:solidFill>
              </a:rPr>
              <a:t>not a very secure </a:t>
            </a:r>
            <a:r>
              <a:rPr lang="en-US" sz="3200" dirty="0"/>
              <a:t>JavaScript framework. Server-side authorization and authentication are necessary and significant to keep the codebase secure.</a:t>
            </a:r>
          </a:p>
          <a:p>
            <a:r>
              <a:rPr lang="en-US" sz="3200" dirty="0"/>
              <a:t>An application built using AngularJS is not degradable. This means that, </a:t>
            </a:r>
            <a:r>
              <a:rPr lang="en-US" sz="3200" b="1" dirty="0">
                <a:solidFill>
                  <a:srgbClr val="FF0000"/>
                </a:solidFill>
              </a:rPr>
              <a:t>when a user disables JavaScript</a:t>
            </a:r>
            <a:r>
              <a:rPr lang="en-US" sz="3200" dirty="0"/>
              <a:t>, then he would </a:t>
            </a:r>
            <a:r>
              <a:rPr lang="en-US" sz="3200" b="1" dirty="0">
                <a:solidFill>
                  <a:srgbClr val="FF0000"/>
                </a:solidFill>
              </a:rPr>
              <a:t>just see the basic page </a:t>
            </a:r>
            <a:r>
              <a:rPr lang="en-US" sz="3200" dirty="0"/>
              <a:t>and nothing apart from that</a:t>
            </a:r>
            <a:r>
              <a:rPr lang="en-US" dirty="0"/>
              <a:t>.</a:t>
            </a:r>
            <a:endParaRPr lang="en-IN" dirty="0"/>
          </a:p>
        </p:txBody>
      </p:sp>
    </p:spTree>
    <p:extLst>
      <p:ext uri="{BB962C8B-B14F-4D97-AF65-F5344CB8AC3E}">
        <p14:creationId xmlns:p14="http://schemas.microsoft.com/office/powerpoint/2010/main" val="33188242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4079-499F-1E82-750E-96162E6ED0D2}"/>
              </a:ext>
            </a:extLst>
          </p:cNvPr>
          <p:cNvSpPr>
            <a:spLocks noGrp="1"/>
          </p:cNvSpPr>
          <p:nvPr>
            <p:ph type="title"/>
          </p:nvPr>
        </p:nvSpPr>
        <p:spPr>
          <a:xfrm>
            <a:off x="348006" y="197963"/>
            <a:ext cx="10515600" cy="776288"/>
          </a:xfrm>
        </p:spPr>
        <p:txBody>
          <a:bodyPr/>
          <a:lstStyle/>
          <a:p>
            <a:r>
              <a:rPr lang="en-IN" dirty="0"/>
              <a:t>Why Use AngularJS? /  various features</a:t>
            </a:r>
          </a:p>
        </p:txBody>
      </p:sp>
      <p:sp>
        <p:nvSpPr>
          <p:cNvPr id="3" name="Content Placeholder 2">
            <a:extLst>
              <a:ext uri="{FF2B5EF4-FFF2-40B4-BE49-F238E27FC236}">
                <a16:creationId xmlns:a16="http://schemas.microsoft.com/office/drawing/2014/main" id="{AFAB1735-89B3-9437-FE66-7EFADF0B9475}"/>
              </a:ext>
            </a:extLst>
          </p:cNvPr>
          <p:cNvSpPr>
            <a:spLocks noGrp="1"/>
          </p:cNvSpPr>
          <p:nvPr>
            <p:ph idx="1"/>
          </p:nvPr>
        </p:nvSpPr>
        <p:spPr>
          <a:xfrm>
            <a:off x="169682" y="1046375"/>
            <a:ext cx="11811786" cy="5613662"/>
          </a:xfrm>
        </p:spPr>
        <p:txBody>
          <a:bodyPr>
            <a:normAutofit fontScale="77500" lnSpcReduction="20000"/>
          </a:bodyPr>
          <a:lstStyle/>
          <a:p>
            <a:r>
              <a:rPr lang="en-US" b="1" dirty="0">
                <a:solidFill>
                  <a:srgbClr val="FF0000"/>
                </a:solidFill>
              </a:rPr>
              <a:t>Data Binding</a:t>
            </a:r>
            <a:r>
              <a:rPr lang="en-US" dirty="0"/>
              <a:t>: The platform provides automatic sync of data between the model and view contents and as a result, it saves your time as well as the effort to a great extent.</a:t>
            </a:r>
          </a:p>
          <a:p>
            <a:r>
              <a:rPr lang="en-US" b="1" dirty="0">
                <a:solidFill>
                  <a:srgbClr val="FF0000"/>
                </a:solidFill>
              </a:rPr>
              <a:t>Controller:</a:t>
            </a:r>
            <a:r>
              <a:rPr lang="en-US" dirty="0"/>
              <a:t> These are JavaScript that is bound to a particular scope.</a:t>
            </a:r>
          </a:p>
          <a:p>
            <a:r>
              <a:rPr lang="en-US" b="1" dirty="0">
                <a:solidFill>
                  <a:srgbClr val="FF0000"/>
                </a:solidFill>
              </a:rPr>
              <a:t>Services</a:t>
            </a:r>
            <a:r>
              <a:rPr lang="en-US" dirty="0"/>
              <a:t>: AngularJS has many built-in services. </a:t>
            </a:r>
            <a:r>
              <a:rPr lang="en-US" dirty="0" err="1"/>
              <a:t>E.g</a:t>
            </a:r>
            <a:r>
              <a:rPr lang="en-US" dirty="0"/>
              <a:t> $https</a:t>
            </a:r>
          </a:p>
          <a:p>
            <a:r>
              <a:rPr lang="en-US" b="1" dirty="0">
                <a:solidFill>
                  <a:srgbClr val="FF0000"/>
                </a:solidFill>
              </a:rPr>
              <a:t>Filters:</a:t>
            </a:r>
            <a:r>
              <a:rPr lang="en-US" dirty="0"/>
              <a:t> This helps in selecting a subset of items from an array and returns it to a new array.</a:t>
            </a:r>
          </a:p>
          <a:p>
            <a:r>
              <a:rPr lang="en-US" b="1" dirty="0">
                <a:solidFill>
                  <a:srgbClr val="FF0000"/>
                </a:solidFill>
              </a:rPr>
              <a:t>Directives</a:t>
            </a:r>
            <a:r>
              <a:rPr lang="en-US" dirty="0"/>
              <a:t>: They are markers on DOM elements like attributes, CSS elements, etc. These can be used as custom tags of HTML.</a:t>
            </a:r>
          </a:p>
          <a:p>
            <a:r>
              <a:rPr lang="en-US" b="1" dirty="0">
                <a:solidFill>
                  <a:srgbClr val="FF0000"/>
                </a:solidFill>
              </a:rPr>
              <a:t>Routing</a:t>
            </a:r>
            <a:r>
              <a:rPr lang="en-US" dirty="0"/>
              <a:t>: Helps in creating single page applications. It is specified in the URL after the # sign and enables you to create different URLs for different content in your application.</a:t>
            </a:r>
          </a:p>
          <a:p>
            <a:r>
              <a:rPr lang="en-US" b="1" dirty="0">
                <a:solidFill>
                  <a:srgbClr val="FF0000"/>
                </a:solidFill>
              </a:rPr>
              <a:t>MVC: </a:t>
            </a:r>
            <a:r>
              <a:rPr lang="en-US" dirty="0"/>
              <a:t>Stands for Model, View, and Controller. It is a design pattern and is used for the division of an app into different parts, i.e., Model, View, and Controller.</a:t>
            </a:r>
          </a:p>
          <a:p>
            <a:r>
              <a:rPr lang="en-US" b="1" dirty="0">
                <a:solidFill>
                  <a:srgbClr val="FF0000"/>
                </a:solidFill>
              </a:rPr>
              <a:t>Deep Linking</a:t>
            </a:r>
            <a:r>
              <a:rPr lang="en-US" dirty="0"/>
              <a:t>: This feature of the app framework helps you to encode the state of the application in the URL for bookmarking. Later, the app can also be restored from the URL in the same state.</a:t>
            </a:r>
          </a:p>
          <a:p>
            <a:r>
              <a:rPr lang="en-US" b="1" dirty="0">
                <a:solidFill>
                  <a:srgbClr val="FF0000"/>
                </a:solidFill>
              </a:rPr>
              <a:t>Dependency Injection</a:t>
            </a:r>
            <a:r>
              <a:rPr lang="en-US" dirty="0"/>
              <a:t>: AngularJS also has an in-built dependency injection sub-system which can be helpful for the developer to make the process of development and testing easier, cohesive and straightforward.</a:t>
            </a:r>
          </a:p>
          <a:p>
            <a:r>
              <a:rPr lang="en-US" b="1" dirty="0">
                <a:solidFill>
                  <a:srgbClr val="FF0000"/>
                </a:solidFill>
              </a:rPr>
              <a:t>Scope:</a:t>
            </a:r>
            <a:r>
              <a:rPr lang="en-US" dirty="0"/>
              <a:t> These are the objects that act as a glue between the controller and the view.</a:t>
            </a:r>
            <a:endParaRPr lang="en-IN" dirty="0"/>
          </a:p>
        </p:txBody>
      </p:sp>
    </p:spTree>
    <p:extLst>
      <p:ext uri="{BB962C8B-B14F-4D97-AF65-F5344CB8AC3E}">
        <p14:creationId xmlns:p14="http://schemas.microsoft.com/office/powerpoint/2010/main" val="2115807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5301-C9BC-2298-6678-4F892A575BE7}"/>
              </a:ext>
            </a:extLst>
          </p:cNvPr>
          <p:cNvSpPr>
            <a:spLocks noGrp="1"/>
          </p:cNvSpPr>
          <p:nvPr>
            <p:ph type="title"/>
          </p:nvPr>
        </p:nvSpPr>
        <p:spPr/>
        <p:txBody>
          <a:bodyPr/>
          <a:lstStyle/>
          <a:p>
            <a:r>
              <a:rPr lang="en-US" dirty="0"/>
              <a:t>Difference </a:t>
            </a:r>
            <a:endParaRPr lang="en-IN" dirty="0"/>
          </a:p>
        </p:txBody>
      </p:sp>
      <p:sp>
        <p:nvSpPr>
          <p:cNvPr id="3" name="Content Placeholder 2">
            <a:extLst>
              <a:ext uri="{FF2B5EF4-FFF2-40B4-BE49-F238E27FC236}">
                <a16:creationId xmlns:a16="http://schemas.microsoft.com/office/drawing/2014/main" id="{DC376015-29DE-CCEC-B647-6A90CDDBC02F}"/>
              </a:ext>
            </a:extLst>
          </p:cNvPr>
          <p:cNvSpPr>
            <a:spLocks noGrp="1"/>
          </p:cNvSpPr>
          <p:nvPr>
            <p:ph idx="1"/>
          </p:nvPr>
        </p:nvSpPr>
        <p:spPr/>
        <p:txBody>
          <a:bodyPr/>
          <a:lstStyle/>
          <a:p>
            <a:r>
              <a:rPr lang="en-US" b="1" dirty="0">
                <a:solidFill>
                  <a:srgbClr val="FF0000"/>
                </a:solidFill>
              </a:rPr>
              <a:t>a library </a:t>
            </a:r>
            <a:r>
              <a:rPr lang="en-US" dirty="0"/>
              <a:t>- a collection of functions which are useful when writing web apps. Your code is in charge and it calls into the library when it sees fit. E.g., jQuery.</a:t>
            </a:r>
          </a:p>
          <a:p>
            <a:r>
              <a:rPr lang="en-US" b="1" dirty="0">
                <a:solidFill>
                  <a:srgbClr val="FF0000"/>
                </a:solidFill>
              </a:rPr>
              <a:t>frameworks</a:t>
            </a:r>
            <a:r>
              <a:rPr lang="en-US" dirty="0"/>
              <a:t> - a particular implementation of a web application, where your code fills in the details. The framework is in charge and it calls into your code when it needs something app specific. E.g., </a:t>
            </a:r>
            <a:r>
              <a:rPr lang="en-US" dirty="0" err="1"/>
              <a:t>durandal</a:t>
            </a:r>
            <a:r>
              <a:rPr lang="en-US" dirty="0"/>
              <a:t>, ember, etc.</a:t>
            </a:r>
            <a:endParaRPr lang="en-IN" dirty="0"/>
          </a:p>
        </p:txBody>
      </p:sp>
    </p:spTree>
    <p:extLst>
      <p:ext uri="{BB962C8B-B14F-4D97-AF65-F5344CB8AC3E}">
        <p14:creationId xmlns:p14="http://schemas.microsoft.com/office/powerpoint/2010/main" val="39190515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48912F1-F3EC-4771-882C-5F0BE4BA4191}"/>
              </a:ext>
            </a:extLst>
          </p:cNvPr>
          <p:cNvGraphicFramePr>
            <a:graphicFrameLocks noGrp="1"/>
          </p:cNvGraphicFramePr>
          <p:nvPr>
            <p:extLst>
              <p:ext uri="{D42A27DB-BD31-4B8C-83A1-F6EECF244321}">
                <p14:modId xmlns:p14="http://schemas.microsoft.com/office/powerpoint/2010/main" val="2515436687"/>
              </p:ext>
            </p:extLst>
          </p:nvPr>
        </p:nvGraphicFramePr>
        <p:xfrm>
          <a:off x="395925" y="122548"/>
          <a:ext cx="11547836" cy="6209983"/>
        </p:xfrm>
        <a:graphic>
          <a:graphicData uri="http://schemas.openxmlformats.org/drawingml/2006/table">
            <a:tbl>
              <a:tblPr/>
              <a:tblGrid>
                <a:gridCol w="5773918">
                  <a:extLst>
                    <a:ext uri="{9D8B030D-6E8A-4147-A177-3AD203B41FA5}">
                      <a16:colId xmlns:a16="http://schemas.microsoft.com/office/drawing/2014/main" val="330702036"/>
                    </a:ext>
                  </a:extLst>
                </a:gridCol>
                <a:gridCol w="5773918">
                  <a:extLst>
                    <a:ext uri="{9D8B030D-6E8A-4147-A177-3AD203B41FA5}">
                      <a16:colId xmlns:a16="http://schemas.microsoft.com/office/drawing/2014/main" val="3476201089"/>
                    </a:ext>
                  </a:extLst>
                </a:gridCol>
              </a:tblGrid>
              <a:tr h="1119823">
                <a:tc>
                  <a:txBody>
                    <a:bodyPr/>
                    <a:lstStyle/>
                    <a:p>
                      <a:pPr algn="ctr" fontAlgn="base"/>
                      <a:r>
                        <a:rPr lang="en-IN" sz="2400" b="1" dirty="0">
                          <a:effectLst/>
                        </a:rPr>
                        <a:t>Component</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ctr" fontAlgn="base"/>
                      <a:r>
                        <a:rPr lang="en-IN" sz="2400" b="1">
                          <a:effectLst/>
                        </a:rPr>
                        <a:t>Module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291253614"/>
                  </a:ext>
                </a:extLst>
              </a:tr>
              <a:tr h="622353">
                <a:tc>
                  <a:txBody>
                    <a:bodyPr/>
                    <a:lstStyle/>
                    <a:p>
                      <a:pPr algn="just" fontAlgn="base"/>
                      <a:r>
                        <a:rPr lang="en-US" sz="2400" b="0" dirty="0">
                          <a:effectLst/>
                        </a:rPr>
                        <a:t>A component is a class with an associated template that defines a view.</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just" fontAlgn="base"/>
                      <a:r>
                        <a:rPr lang="en-US" sz="2400" b="0">
                          <a:effectLst/>
                        </a:rPr>
                        <a:t>A module is a container for a group of related components and directives.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05806605"/>
                  </a:ext>
                </a:extLst>
              </a:tr>
              <a:tr h="915916">
                <a:tc>
                  <a:txBody>
                    <a:bodyPr/>
                    <a:lstStyle/>
                    <a:p>
                      <a:pPr algn="just" fontAlgn="base"/>
                      <a:r>
                        <a:rPr lang="en-US" sz="2400" b="0" dirty="0">
                          <a:effectLst/>
                        </a:rPr>
                        <a:t>A component is responsible for rendering a view and handling user interactions with the view.</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just" fontAlgn="base"/>
                      <a:r>
                        <a:rPr lang="en-US" sz="2400" b="0" dirty="0">
                          <a:effectLst/>
                        </a:rPr>
                        <a:t>A module can contain services, pipes, and other code that is used by the components that are a part of the module.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1161638982"/>
                  </a:ext>
                </a:extLst>
              </a:tr>
              <a:tr h="622353">
                <a:tc>
                  <a:txBody>
                    <a:bodyPr/>
                    <a:lstStyle/>
                    <a:p>
                      <a:pPr algn="just" fontAlgn="base"/>
                      <a:r>
                        <a:rPr lang="en-US" sz="2400" b="0">
                          <a:effectLst/>
                        </a:rPr>
                        <a:t>A component is defined using a class and a template.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just" fontAlgn="base"/>
                      <a:r>
                        <a:rPr lang="en-US" sz="2400" b="0" dirty="0">
                          <a:effectLst/>
                        </a:rPr>
                        <a:t>A module is defined using the Angular </a:t>
                      </a:r>
                      <a:r>
                        <a:rPr lang="en-US" sz="2400" b="0" dirty="0" err="1">
                          <a:effectLst/>
                        </a:rPr>
                        <a:t>NgModule</a:t>
                      </a:r>
                      <a:r>
                        <a:rPr lang="en-US" sz="2400" b="0" dirty="0">
                          <a:effectLst/>
                        </a:rPr>
                        <a:t> decorator.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3201599410"/>
                  </a:ext>
                </a:extLst>
              </a:tr>
              <a:tr h="915916">
                <a:tc>
                  <a:txBody>
                    <a:bodyPr/>
                    <a:lstStyle/>
                    <a:p>
                      <a:pPr algn="just" fontAlgn="base"/>
                      <a:r>
                        <a:rPr lang="en-US" sz="2400" b="0">
                          <a:effectLst/>
                        </a:rPr>
                        <a:t>A component controls a part of the screen called a view.</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just" fontAlgn="base"/>
                      <a:r>
                        <a:rPr lang="en-US" sz="2400" b="0" dirty="0">
                          <a:effectLst/>
                        </a:rPr>
                        <a:t>A module provides a way to group related functionality and keep the code organized.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895963745"/>
                  </a:ext>
                </a:extLst>
              </a:tr>
              <a:tr h="622353">
                <a:tc>
                  <a:txBody>
                    <a:bodyPr/>
                    <a:lstStyle/>
                    <a:p>
                      <a:pPr algn="just" fontAlgn="base"/>
                      <a:r>
                        <a:rPr lang="en-US" sz="2400" b="0">
                          <a:effectLst/>
                        </a:rPr>
                        <a:t>A component can interact with other components or services.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c>
                  <a:txBody>
                    <a:bodyPr/>
                    <a:lstStyle/>
                    <a:p>
                      <a:pPr algn="just" fontAlgn="base"/>
                      <a:r>
                        <a:rPr lang="en-US" sz="2400" b="0" dirty="0">
                          <a:effectLst/>
                        </a:rPr>
                        <a:t>A module can contain multiple components and directives.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extLst>
                  <a:ext uri="{0D108BD9-81ED-4DB2-BD59-A6C34878D82A}">
                    <a16:rowId xmlns:a16="http://schemas.microsoft.com/office/drawing/2014/main" val="2108595275"/>
                  </a:ext>
                </a:extLst>
              </a:tr>
            </a:tbl>
          </a:graphicData>
        </a:graphic>
      </p:graphicFrame>
    </p:spTree>
    <p:extLst>
      <p:ext uri="{BB962C8B-B14F-4D97-AF65-F5344CB8AC3E}">
        <p14:creationId xmlns:p14="http://schemas.microsoft.com/office/powerpoint/2010/main" val="20581542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715D-3841-F63E-1B95-FCE1FE16189B}"/>
              </a:ext>
            </a:extLst>
          </p:cNvPr>
          <p:cNvSpPr>
            <a:spLocks noGrp="1"/>
          </p:cNvSpPr>
          <p:nvPr>
            <p:ph type="title"/>
          </p:nvPr>
        </p:nvSpPr>
        <p:spPr/>
        <p:txBody>
          <a:bodyPr/>
          <a:lstStyle/>
          <a:p>
            <a:r>
              <a:rPr lang="en-US" dirty="0"/>
              <a:t>Employee APP</a:t>
            </a:r>
            <a:endParaRPr lang="en-IN" dirty="0"/>
          </a:p>
        </p:txBody>
      </p:sp>
      <p:sp>
        <p:nvSpPr>
          <p:cNvPr id="3" name="Content Placeholder 2">
            <a:extLst>
              <a:ext uri="{FF2B5EF4-FFF2-40B4-BE49-F238E27FC236}">
                <a16:creationId xmlns:a16="http://schemas.microsoft.com/office/drawing/2014/main" id="{79E3531B-717B-076A-B31C-DF4A1A207550}"/>
              </a:ext>
            </a:extLst>
          </p:cNvPr>
          <p:cNvSpPr>
            <a:spLocks noGrp="1"/>
          </p:cNvSpPr>
          <p:nvPr>
            <p:ph idx="1"/>
          </p:nvPr>
        </p:nvSpPr>
        <p:spPr/>
        <p:txBody>
          <a:bodyPr/>
          <a:lstStyle/>
          <a:p>
            <a:r>
              <a:rPr lang="en-IN" dirty="0"/>
              <a:t>https://www.javaguides.net/2019/02/angular-6-crud-app-example.html</a:t>
            </a:r>
          </a:p>
        </p:txBody>
      </p:sp>
    </p:spTree>
    <p:extLst>
      <p:ext uri="{BB962C8B-B14F-4D97-AF65-F5344CB8AC3E}">
        <p14:creationId xmlns:p14="http://schemas.microsoft.com/office/powerpoint/2010/main" val="4109553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255A-FD1B-636F-51D8-B9C3E7748A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82C30F-0350-7FCE-A4DE-C6F68381FB03}"/>
              </a:ext>
            </a:extLst>
          </p:cNvPr>
          <p:cNvSpPr>
            <a:spLocks noGrp="1"/>
          </p:cNvSpPr>
          <p:nvPr>
            <p:ph idx="1"/>
          </p:nvPr>
        </p:nvSpPr>
        <p:spPr/>
        <p:txBody>
          <a:bodyPr/>
          <a:lstStyle/>
          <a:p>
            <a:r>
              <a:rPr lang="en-IN" dirty="0">
                <a:hlinkClick r:id="rId2"/>
              </a:rPr>
              <a:t>https://www.tektutorialshub.com/angular/angular-modules/</a:t>
            </a:r>
            <a:endParaRPr lang="en-IN" dirty="0"/>
          </a:p>
          <a:p>
            <a:endParaRPr lang="en-IN" dirty="0"/>
          </a:p>
          <a:p>
            <a:r>
              <a:rPr lang="en-IN" dirty="0"/>
              <a:t>https://docs.angularjs.org/guide/forms</a:t>
            </a:r>
          </a:p>
        </p:txBody>
      </p:sp>
    </p:spTree>
    <p:extLst>
      <p:ext uri="{BB962C8B-B14F-4D97-AF65-F5344CB8AC3E}">
        <p14:creationId xmlns:p14="http://schemas.microsoft.com/office/powerpoint/2010/main" val="266663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0402-0FE6-79EB-8F5B-9F1257C222D7}"/>
              </a:ext>
            </a:extLst>
          </p:cNvPr>
          <p:cNvSpPr>
            <a:spLocks noGrp="1"/>
          </p:cNvSpPr>
          <p:nvPr>
            <p:ph type="title"/>
          </p:nvPr>
        </p:nvSpPr>
        <p:spPr>
          <a:xfrm>
            <a:off x="216031" y="129454"/>
            <a:ext cx="10515600" cy="1325563"/>
          </a:xfrm>
        </p:spPr>
        <p:txBody>
          <a:bodyPr/>
          <a:lstStyle/>
          <a:p>
            <a:r>
              <a:rPr lang="en-US" dirty="0"/>
              <a:t>component</a:t>
            </a:r>
            <a:endParaRPr lang="en-IN" dirty="0"/>
          </a:p>
        </p:txBody>
      </p:sp>
      <p:sp>
        <p:nvSpPr>
          <p:cNvPr id="3" name="Content Placeholder 2">
            <a:extLst>
              <a:ext uri="{FF2B5EF4-FFF2-40B4-BE49-F238E27FC236}">
                <a16:creationId xmlns:a16="http://schemas.microsoft.com/office/drawing/2014/main" id="{380C135A-D829-12DD-4718-148D49330483}"/>
              </a:ext>
            </a:extLst>
          </p:cNvPr>
          <p:cNvSpPr>
            <a:spLocks noGrp="1"/>
          </p:cNvSpPr>
          <p:nvPr>
            <p:ph idx="1"/>
          </p:nvPr>
        </p:nvSpPr>
        <p:spPr>
          <a:xfrm>
            <a:off x="339365" y="1455016"/>
            <a:ext cx="11014435" cy="5153173"/>
          </a:xfrm>
        </p:spPr>
        <p:txBody>
          <a:bodyPr>
            <a:normAutofit fontScale="77500" lnSpcReduction="20000"/>
          </a:bodyPr>
          <a:lstStyle/>
          <a:p>
            <a:r>
              <a:rPr lang="en-US" sz="3200" dirty="0"/>
              <a:t>It is an independent block of a big system (web application). </a:t>
            </a:r>
          </a:p>
          <a:p>
            <a:r>
              <a:rPr lang="en-US" sz="3200" dirty="0"/>
              <a:t>It communicates with the other building blocks (components) of the </a:t>
            </a:r>
            <a:r>
              <a:rPr lang="en-US" sz="3200" b="1" dirty="0">
                <a:solidFill>
                  <a:srgbClr val="FF0000"/>
                </a:solidFill>
              </a:rPr>
              <a:t>system using inputs and outputs</a:t>
            </a:r>
            <a:r>
              <a:rPr lang="en-US" sz="3200" dirty="0"/>
              <a:t>. </a:t>
            </a:r>
          </a:p>
          <a:p>
            <a:r>
              <a:rPr lang="en-US" sz="3200" dirty="0"/>
              <a:t>A component has </a:t>
            </a:r>
            <a:r>
              <a:rPr lang="en-US" sz="3200" b="1" dirty="0">
                <a:solidFill>
                  <a:srgbClr val="FF0000"/>
                </a:solidFill>
              </a:rPr>
              <a:t>associated view, data, and behavior</a:t>
            </a:r>
            <a:r>
              <a:rPr lang="en-US" sz="3200" dirty="0"/>
              <a:t>. It may have parent and child components.</a:t>
            </a:r>
          </a:p>
          <a:p>
            <a:r>
              <a:rPr lang="en-US" sz="3200" dirty="0"/>
              <a:t>A component is a TypeScript class with the </a:t>
            </a:r>
            <a:r>
              <a:rPr lang="en-US" sz="3200" b="1" dirty="0">
                <a:solidFill>
                  <a:srgbClr val="FF0000"/>
                </a:solidFill>
              </a:rPr>
              <a:t>@Component </a:t>
            </a:r>
            <a:r>
              <a:rPr lang="en-US" sz="3200" dirty="0"/>
              <a:t>decorator applied to it.</a:t>
            </a:r>
          </a:p>
          <a:p>
            <a:endParaRPr lang="en-US" sz="3200" dirty="0"/>
          </a:p>
          <a:p>
            <a:r>
              <a:rPr lang="en-US" sz="3200" dirty="0"/>
              <a:t>A component’s View controls a </a:t>
            </a:r>
            <a:r>
              <a:rPr lang="en-US" sz="3200" b="1" dirty="0">
                <a:solidFill>
                  <a:srgbClr val="FF0000"/>
                </a:solidFill>
              </a:rPr>
              <a:t>part of the GUI </a:t>
            </a:r>
            <a:r>
              <a:rPr lang="en-US" sz="3200" dirty="0"/>
              <a:t>(Graphical User Interface), and the component’s Logic controls </a:t>
            </a:r>
            <a:r>
              <a:rPr lang="en-US" sz="3200" b="1" dirty="0">
                <a:solidFill>
                  <a:srgbClr val="FF0000"/>
                </a:solidFill>
              </a:rPr>
              <a:t>how the component will function</a:t>
            </a:r>
            <a:r>
              <a:rPr lang="en-US" sz="3200" dirty="0"/>
              <a:t>, both on its own and in relation to other components.</a:t>
            </a:r>
          </a:p>
          <a:p>
            <a:endParaRPr lang="en-US" sz="3200" dirty="0"/>
          </a:p>
          <a:p>
            <a:r>
              <a:rPr lang="en-US" sz="3200" b="1" dirty="0">
                <a:solidFill>
                  <a:srgbClr val="FF0000"/>
                </a:solidFill>
              </a:rPr>
              <a:t>Templates</a:t>
            </a:r>
          </a:p>
          <a:p>
            <a:r>
              <a:rPr lang="en-US" sz="3200" dirty="0"/>
              <a:t>The template is the </a:t>
            </a:r>
            <a:r>
              <a:rPr lang="en-US" sz="3200" b="1" dirty="0">
                <a:solidFill>
                  <a:srgbClr val="FF0000"/>
                </a:solidFill>
              </a:rPr>
              <a:t>part of the component </a:t>
            </a:r>
            <a:r>
              <a:rPr lang="en-US" sz="3200" dirty="0"/>
              <a:t>that defines the View.</a:t>
            </a:r>
            <a:endParaRPr lang="en-IN" sz="3200" dirty="0"/>
          </a:p>
        </p:txBody>
      </p:sp>
    </p:spTree>
    <p:extLst>
      <p:ext uri="{BB962C8B-B14F-4D97-AF65-F5344CB8AC3E}">
        <p14:creationId xmlns:p14="http://schemas.microsoft.com/office/powerpoint/2010/main" val="149829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63B0-D293-0D9B-4E67-8830D26C7B39}"/>
              </a:ext>
            </a:extLst>
          </p:cNvPr>
          <p:cNvSpPr>
            <a:spLocks noGrp="1"/>
          </p:cNvSpPr>
          <p:nvPr>
            <p:ph type="title"/>
          </p:nvPr>
        </p:nvSpPr>
        <p:spPr/>
        <p:txBody>
          <a:bodyPr/>
          <a:lstStyle/>
          <a:p>
            <a:r>
              <a:rPr lang="en-IN" dirty="0"/>
              <a:t>Metadata</a:t>
            </a:r>
            <a:br>
              <a:rPr lang="en-IN" dirty="0"/>
            </a:br>
            <a:endParaRPr lang="en-IN" dirty="0"/>
          </a:p>
        </p:txBody>
      </p:sp>
      <p:sp>
        <p:nvSpPr>
          <p:cNvPr id="3" name="Content Placeholder 2">
            <a:extLst>
              <a:ext uri="{FF2B5EF4-FFF2-40B4-BE49-F238E27FC236}">
                <a16:creationId xmlns:a16="http://schemas.microsoft.com/office/drawing/2014/main" id="{7109488B-071C-B70B-3B46-AA21662C1B25}"/>
              </a:ext>
            </a:extLst>
          </p:cNvPr>
          <p:cNvSpPr>
            <a:spLocks noGrp="1"/>
          </p:cNvSpPr>
          <p:nvPr>
            <p:ph idx="1"/>
          </p:nvPr>
        </p:nvSpPr>
        <p:spPr>
          <a:xfrm>
            <a:off x="838200" y="1432874"/>
            <a:ext cx="10515600" cy="4744089"/>
          </a:xfrm>
        </p:spPr>
        <p:txBody>
          <a:bodyPr/>
          <a:lstStyle/>
          <a:p>
            <a:r>
              <a:rPr lang="en-US" dirty="0"/>
              <a:t>Metadata tells Angular </a:t>
            </a:r>
            <a:r>
              <a:rPr lang="en-US" b="1" dirty="0">
                <a:solidFill>
                  <a:srgbClr val="FF0000"/>
                </a:solidFill>
              </a:rPr>
              <a:t>how to process a class</a:t>
            </a:r>
            <a:r>
              <a:rPr lang="en-US" dirty="0"/>
              <a:t>.</a:t>
            </a:r>
          </a:p>
          <a:p>
            <a:endParaRPr lang="en-US" dirty="0"/>
          </a:p>
          <a:p>
            <a:r>
              <a:rPr lang="en-US" dirty="0"/>
              <a:t>A class decorator uses a configuration object, with metadata, that provides Angular the information it needs about the class.</a:t>
            </a:r>
          </a:p>
          <a:p>
            <a:endParaRPr lang="en-US" dirty="0"/>
          </a:p>
          <a:p>
            <a:r>
              <a:rPr lang="en-US" dirty="0"/>
              <a:t>For example, the </a:t>
            </a:r>
            <a:r>
              <a:rPr lang="en-US" b="1" dirty="0">
                <a:solidFill>
                  <a:srgbClr val="FF0000"/>
                </a:solidFill>
              </a:rPr>
              <a:t>@Component decorator has metadata like selector, </a:t>
            </a:r>
            <a:r>
              <a:rPr lang="en-US" b="1" dirty="0" err="1">
                <a:solidFill>
                  <a:srgbClr val="FF0000"/>
                </a:solidFill>
              </a:rPr>
              <a:t>templateURL</a:t>
            </a:r>
            <a:r>
              <a:rPr lang="en-US" b="1" dirty="0">
                <a:solidFill>
                  <a:srgbClr val="FF0000"/>
                </a:solidFill>
              </a:rPr>
              <a:t> etc.</a:t>
            </a:r>
            <a:endParaRPr lang="en-IN" b="1" dirty="0">
              <a:solidFill>
                <a:srgbClr val="FF0000"/>
              </a:solidFill>
            </a:endParaRPr>
          </a:p>
        </p:txBody>
      </p:sp>
    </p:spTree>
    <p:extLst>
      <p:ext uri="{BB962C8B-B14F-4D97-AF65-F5344CB8AC3E}">
        <p14:creationId xmlns:p14="http://schemas.microsoft.com/office/powerpoint/2010/main" val="166419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5463</Words>
  <Application>Microsoft Office PowerPoint</Application>
  <PresentationFormat>Widescreen</PresentationFormat>
  <Paragraphs>589</Paragraphs>
  <Slides>79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Calibri Light</vt:lpstr>
      <vt:lpstr>Office Theme</vt:lpstr>
      <vt:lpstr>Angular 6</vt:lpstr>
      <vt:lpstr>Angular CLI</vt:lpstr>
      <vt:lpstr>What is Angular</vt:lpstr>
      <vt:lpstr>Why AngularJS?</vt:lpstr>
      <vt:lpstr>Angular Building blocks </vt:lpstr>
      <vt:lpstr>PowerPoint Presentation</vt:lpstr>
      <vt:lpstr>Components in Angular </vt:lpstr>
      <vt:lpstr>component</vt:lpstr>
      <vt:lpstr>Metadata </vt:lpstr>
      <vt:lpstr>Angular application project folder and open the src/app folder. </vt:lpstr>
      <vt:lpstr>ex</vt:lpstr>
      <vt:lpstr>component</vt:lpstr>
      <vt:lpstr>What Is a Selector? </vt:lpstr>
      <vt:lpstr>What Is a Template?</vt:lpstr>
      <vt:lpstr>What Is a styleUrl? </vt:lpstr>
      <vt:lpstr>Component Lifecycle</vt:lpstr>
      <vt:lpstr>What is an Angular Module?</vt:lpstr>
      <vt:lpstr>Angular Modules or ngModule</vt:lpstr>
      <vt:lpstr>Angular Modules or ngModule</vt:lpstr>
      <vt:lpstr>Modules </vt:lpstr>
      <vt:lpstr>The @NgModule decorator properties that describe the module are:  </vt:lpstr>
      <vt:lpstr>JavaScript Modules</vt:lpstr>
      <vt:lpstr>ex</vt:lpstr>
      <vt:lpstr>How to Create an Angular Module</vt:lpstr>
      <vt:lpstr>Creating a Module</vt:lpstr>
      <vt:lpstr>home/pages/aboutus/about-us.component.ts</vt:lpstr>
      <vt:lpstr>home/pages/contactus/contact-us.component.ts</vt:lpstr>
      <vt:lpstr>home/pages/home/home.component.ts  </vt:lpstr>
      <vt:lpstr>home/pages/index.ts</vt:lpstr>
      <vt:lpstr>Home Module : home.module.ts</vt:lpstr>
      <vt:lpstr>home/index.ts</vt:lpstr>
      <vt:lpstr>Using HomeModule in AppModule</vt:lpstr>
      <vt:lpstr>app.component.ts </vt:lpstr>
      <vt:lpstr>app.component.css</vt:lpstr>
      <vt:lpstr>Angular Imports </vt:lpstr>
      <vt:lpstr>Angular Classes and decorators </vt:lpstr>
      <vt:lpstr>Why use AngularJS?</vt:lpstr>
      <vt:lpstr>Key Features: Model View Controller(MVC): </vt:lpstr>
      <vt:lpstr>PowerPoint Presentation</vt:lpstr>
      <vt:lpstr>Dependency Injection </vt:lpstr>
      <vt:lpstr>How to implement Angular Dependency Injection? </vt:lpstr>
      <vt:lpstr>Directives</vt:lpstr>
      <vt:lpstr>Directives</vt:lpstr>
      <vt:lpstr>PowerPoint Presentation</vt:lpstr>
      <vt:lpstr>PowerPoint Presentation</vt:lpstr>
      <vt:lpstr>PowerPoint Presentation</vt:lpstr>
      <vt:lpstr>PowerPoint Presentation</vt:lpstr>
      <vt:lpstr>1. Component Directives: </vt:lpstr>
      <vt:lpstr>2. Structural Directives: </vt:lpstr>
      <vt:lpstr>3. Attribute Directives: </vt:lpstr>
      <vt:lpstr>PowerPoint Presentation</vt:lpstr>
      <vt:lpstr>Angular Databinding   - as in {{}}.</vt:lpstr>
      <vt:lpstr>Angular Databinding</vt:lpstr>
      <vt:lpstr>There is two type of databinding:</vt:lpstr>
      <vt:lpstr>2. Two-way databinding </vt:lpstr>
      <vt:lpstr>PowerPoint Presentation</vt:lpstr>
      <vt:lpstr>String Interpolation</vt:lpstr>
      <vt:lpstr>PowerPoint Presentation</vt:lpstr>
      <vt:lpstr>Event Binding</vt:lpstr>
      <vt:lpstr>PowerPoint Presentation</vt:lpstr>
      <vt:lpstr>Pipes</vt:lpstr>
      <vt:lpstr>Pipes</vt:lpstr>
      <vt:lpstr>Built-in Pipes</vt:lpstr>
      <vt:lpstr>Angular app navigation and routing</vt:lpstr>
      <vt:lpstr>Angular app navigation and routing</vt:lpstr>
      <vt:lpstr>Angular app navigation and routing</vt:lpstr>
      <vt:lpstr>ex</vt:lpstr>
      <vt:lpstr>PowerPoint Presentation</vt:lpstr>
      <vt:lpstr> Angular app navigation and routing</vt:lpstr>
      <vt:lpstr>Services </vt:lpstr>
      <vt:lpstr>Dependency Injection </vt:lpstr>
      <vt:lpstr>Templates</vt:lpstr>
      <vt:lpstr>PowerPoint Presentation</vt:lpstr>
      <vt:lpstr>Limitations of AngularJS</vt:lpstr>
      <vt:lpstr>Why Use AngularJS? /  various features</vt:lpstr>
      <vt:lpstr>Difference </vt:lpstr>
      <vt:lpstr>PowerPoint Presentation</vt:lpstr>
      <vt:lpstr>Employee APP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Angular Module?</dc:title>
  <dc:creator>hai</dc:creator>
  <cp:lastModifiedBy>hai</cp:lastModifiedBy>
  <cp:revision>40</cp:revision>
  <dcterms:created xsi:type="dcterms:W3CDTF">2023-05-14T16:14:19Z</dcterms:created>
  <dcterms:modified xsi:type="dcterms:W3CDTF">2023-05-14T19:30:52Z</dcterms:modified>
</cp:coreProperties>
</file>