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755" r:id="rId6"/>
    <p:sldId id="261" r:id="rId7"/>
    <p:sldId id="535" r:id="rId8"/>
    <p:sldId id="260" r:id="rId9"/>
    <p:sldId id="756" r:id="rId10"/>
    <p:sldId id="757" r:id="rId11"/>
    <p:sldId id="759" r:id="rId12"/>
    <p:sldId id="760" r:id="rId13"/>
    <p:sldId id="758" r:id="rId14"/>
    <p:sldId id="761" r:id="rId15"/>
    <p:sldId id="746" r:id="rId16"/>
    <p:sldId id="763" r:id="rId17"/>
    <p:sldId id="764" r:id="rId18"/>
    <p:sldId id="765" r:id="rId19"/>
    <p:sldId id="766" r:id="rId20"/>
    <p:sldId id="767" r:id="rId21"/>
    <p:sldId id="747" r:id="rId22"/>
    <p:sldId id="769" r:id="rId23"/>
    <p:sldId id="770" r:id="rId24"/>
    <p:sldId id="771" r:id="rId25"/>
    <p:sldId id="768" r:id="rId26"/>
    <p:sldId id="748" r:id="rId27"/>
    <p:sldId id="772" r:id="rId28"/>
    <p:sldId id="775" r:id="rId29"/>
    <p:sldId id="773" r:id="rId30"/>
    <p:sldId id="776" r:id="rId31"/>
    <p:sldId id="774" r:id="rId32"/>
    <p:sldId id="777" r:id="rId33"/>
    <p:sldId id="76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7D290-0F6D-4C13-BFA4-1A7C83FD58D9}" type="datetimeFigureOut">
              <a:rPr lang="en-IN" smtClean="0"/>
              <a:t>14-11-2021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F3410-70F7-4C36-891F-7CB1EDFAAC59}" type="slidenum">
              <a:rPr lang="en-IN" smtClean="0"/>
              <a:t>‹#›</a:t>
            </a:fld>
            <a:endParaRPr lang="en-IN"/>
          </a:p>
        </p:txBody>
      </p:sp>
    </p:spTree>
    <p:extLst>
      <p:ext uri="{BB962C8B-B14F-4D97-AF65-F5344CB8AC3E}">
        <p14:creationId xmlns:p14="http://schemas.microsoft.com/office/powerpoint/2010/main" val="3655366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1B30727E-244F-4CCA-9FF3-29A8C60A3E5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8C2BA83-22B0-409B-868A-DDD2AB52BE61}" type="slidenum">
              <a:rPr lang="en-US" altLang="en-US" sz="1200" b="0">
                <a:latin typeface="Times New Roman" panose="02020603050405020304" pitchFamily="18" charset="0"/>
              </a:rPr>
              <a:pPr/>
              <a:t>5</a:t>
            </a:fld>
            <a:endParaRPr lang="en-US" altLang="en-US" sz="1200" b="0">
              <a:latin typeface="Times New Roman" panose="02020603050405020304" pitchFamily="18" charset="0"/>
            </a:endParaRPr>
          </a:p>
        </p:txBody>
      </p:sp>
      <p:sp>
        <p:nvSpPr>
          <p:cNvPr id="7171" name="Rectangle 2">
            <a:extLst>
              <a:ext uri="{FF2B5EF4-FFF2-40B4-BE49-F238E27FC236}">
                <a16:creationId xmlns:a16="http://schemas.microsoft.com/office/drawing/2014/main" id="{18F43200-FEF6-48A7-A1F5-3CDC986B4D98}"/>
              </a:ext>
            </a:extLst>
          </p:cNvPr>
          <p:cNvSpPr>
            <a:spLocks noRot="1" noChangeArrowheads="1" noTextEdit="1"/>
          </p:cNvSpPr>
          <p:nvPr>
            <p:ph type="sldImg"/>
          </p:nvPr>
        </p:nvSpPr>
        <p:spPr>
          <a:ln/>
        </p:spPr>
      </p:sp>
      <p:sp>
        <p:nvSpPr>
          <p:cNvPr id="7172" name="Rectangle 3">
            <a:extLst>
              <a:ext uri="{FF2B5EF4-FFF2-40B4-BE49-F238E27FC236}">
                <a16:creationId xmlns:a16="http://schemas.microsoft.com/office/drawing/2014/main" id="{4D54CB7D-9344-4D70-AD3B-55D7D18F298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DACE16C-8C55-4DC0-A821-66DC6CF05A3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6C6DCAC-3A90-4C89-BE84-264CE0BD5958}" type="slidenum">
              <a:rPr lang="en-US" altLang="en-US" sz="1200" b="0">
                <a:latin typeface="Times New Roman" panose="02020603050405020304" pitchFamily="18" charset="0"/>
              </a:rPr>
              <a:pPr/>
              <a:t>7</a:t>
            </a:fld>
            <a:endParaRPr lang="en-US" altLang="en-US" sz="1200" b="0">
              <a:latin typeface="Times New Roman" panose="02020603050405020304" pitchFamily="18" charset="0"/>
            </a:endParaRPr>
          </a:p>
        </p:txBody>
      </p:sp>
      <p:sp>
        <p:nvSpPr>
          <p:cNvPr id="9219" name="Rectangle 2">
            <a:extLst>
              <a:ext uri="{FF2B5EF4-FFF2-40B4-BE49-F238E27FC236}">
                <a16:creationId xmlns:a16="http://schemas.microsoft.com/office/drawing/2014/main" id="{2824142D-D1F4-497C-8F58-E1839D5794B4}"/>
              </a:ext>
            </a:extLst>
          </p:cNvPr>
          <p:cNvSpPr>
            <a:spLocks noRot="1" noChangeArrowheads="1" noTextEdit="1"/>
          </p:cNvSpPr>
          <p:nvPr>
            <p:ph type="sldImg"/>
          </p:nvPr>
        </p:nvSpPr>
        <p:spPr>
          <a:ln/>
        </p:spPr>
      </p:sp>
      <p:sp>
        <p:nvSpPr>
          <p:cNvPr id="9220" name="Rectangle 3">
            <a:extLst>
              <a:ext uri="{FF2B5EF4-FFF2-40B4-BE49-F238E27FC236}">
                <a16:creationId xmlns:a16="http://schemas.microsoft.com/office/drawing/2014/main" id="{33513134-5D99-4F40-BF4C-4A798E2EE4B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07096FDF-0D70-4F64-9CF8-751B30FFF09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3801AB6-824A-41A3-AAF5-39470600B0CE}" type="slidenum">
              <a:rPr lang="en-US" altLang="en-US" sz="1200" b="0">
                <a:latin typeface="Times New Roman" panose="02020603050405020304" pitchFamily="18" charset="0"/>
              </a:rPr>
              <a:pPr/>
              <a:t>10</a:t>
            </a:fld>
            <a:endParaRPr lang="en-US" altLang="en-US" sz="1200" b="0">
              <a:latin typeface="Times New Roman" panose="02020603050405020304" pitchFamily="18" charset="0"/>
            </a:endParaRPr>
          </a:p>
        </p:txBody>
      </p:sp>
      <p:sp>
        <p:nvSpPr>
          <p:cNvPr id="13315" name="Rectangle 2">
            <a:extLst>
              <a:ext uri="{FF2B5EF4-FFF2-40B4-BE49-F238E27FC236}">
                <a16:creationId xmlns:a16="http://schemas.microsoft.com/office/drawing/2014/main" id="{63263AB7-39FE-4620-87C1-6C8D8562AFD0}"/>
              </a:ext>
            </a:extLst>
          </p:cNvPr>
          <p:cNvSpPr>
            <a:spLocks noRot="1" noChangeArrowheads="1" noTextEdit="1"/>
          </p:cNvSpPr>
          <p:nvPr>
            <p:ph type="sldImg"/>
          </p:nvPr>
        </p:nvSpPr>
        <p:spPr>
          <a:ln/>
        </p:spPr>
      </p:sp>
      <p:sp>
        <p:nvSpPr>
          <p:cNvPr id="13316" name="Rectangle 3">
            <a:extLst>
              <a:ext uri="{FF2B5EF4-FFF2-40B4-BE49-F238E27FC236}">
                <a16:creationId xmlns:a16="http://schemas.microsoft.com/office/drawing/2014/main" id="{F2A429A1-AD6B-4B42-B1D9-8268E43250A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25DBD76-76E6-49EB-B894-1077892F342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74D923D-EF7B-43A4-994D-B5466D6E8960}" type="slidenum">
              <a:rPr lang="en-US" altLang="en-US" sz="1200" b="0">
                <a:latin typeface="Times New Roman" panose="02020603050405020304" pitchFamily="18" charset="0"/>
              </a:rPr>
              <a:pPr/>
              <a:t>15</a:t>
            </a:fld>
            <a:endParaRPr lang="en-US" altLang="en-US" sz="1200" b="0">
              <a:latin typeface="Times New Roman" panose="02020603050405020304" pitchFamily="18" charset="0"/>
            </a:endParaRPr>
          </a:p>
        </p:txBody>
      </p:sp>
      <p:sp>
        <p:nvSpPr>
          <p:cNvPr id="21507" name="Rectangle 2">
            <a:extLst>
              <a:ext uri="{FF2B5EF4-FFF2-40B4-BE49-F238E27FC236}">
                <a16:creationId xmlns:a16="http://schemas.microsoft.com/office/drawing/2014/main" id="{1602A871-094B-4A27-8A8F-51DEB4842EC9}"/>
              </a:ext>
            </a:extLst>
          </p:cNvPr>
          <p:cNvSpPr>
            <a:spLocks noRot="1" noChangeArrowheads="1" noTextEdit="1"/>
          </p:cNvSpPr>
          <p:nvPr>
            <p:ph type="sldImg"/>
          </p:nvPr>
        </p:nvSpPr>
        <p:spPr>
          <a:ln/>
        </p:spPr>
      </p:sp>
      <p:sp>
        <p:nvSpPr>
          <p:cNvPr id="21508" name="Rectangle 3">
            <a:extLst>
              <a:ext uri="{FF2B5EF4-FFF2-40B4-BE49-F238E27FC236}">
                <a16:creationId xmlns:a16="http://schemas.microsoft.com/office/drawing/2014/main" id="{AA7F408B-24B6-46A6-A76B-783398DDFA8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3EE3814A-61F9-4678-ACAD-AF49750F5D7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77E32E3-78E4-4FD7-9EDE-1C4822569DC7}" type="slidenum">
              <a:rPr lang="en-US" altLang="en-US" sz="1200" b="0">
                <a:latin typeface="Times New Roman" panose="02020603050405020304" pitchFamily="18" charset="0"/>
              </a:rPr>
              <a:pPr/>
              <a:t>16</a:t>
            </a:fld>
            <a:endParaRPr lang="en-US" altLang="en-US" sz="1200" b="0">
              <a:latin typeface="Times New Roman" panose="02020603050405020304" pitchFamily="18" charset="0"/>
            </a:endParaRPr>
          </a:p>
        </p:txBody>
      </p:sp>
      <p:sp>
        <p:nvSpPr>
          <p:cNvPr id="23555" name="Rectangle 2">
            <a:extLst>
              <a:ext uri="{FF2B5EF4-FFF2-40B4-BE49-F238E27FC236}">
                <a16:creationId xmlns:a16="http://schemas.microsoft.com/office/drawing/2014/main" id="{8BDC5AE4-CF94-455C-BEFB-4271C3F2A75A}"/>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3C496953-B59B-4A03-8655-6E5C028105C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BB08B4B-5A83-46B5-ABEC-64197608D56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A9B2CEE-8665-4EE2-8D2D-24FA03D125E5}" type="slidenum">
              <a:rPr lang="en-US" altLang="en-US" sz="1200" b="0">
                <a:latin typeface="Times New Roman" panose="02020603050405020304" pitchFamily="18" charset="0"/>
              </a:rPr>
              <a:pPr/>
              <a:t>21</a:t>
            </a:fld>
            <a:endParaRPr lang="en-US" altLang="en-US" sz="1200" b="0">
              <a:latin typeface="Times New Roman" panose="02020603050405020304" pitchFamily="18" charset="0"/>
            </a:endParaRPr>
          </a:p>
        </p:txBody>
      </p:sp>
      <p:sp>
        <p:nvSpPr>
          <p:cNvPr id="29699" name="Rectangle 2">
            <a:extLst>
              <a:ext uri="{FF2B5EF4-FFF2-40B4-BE49-F238E27FC236}">
                <a16:creationId xmlns:a16="http://schemas.microsoft.com/office/drawing/2014/main" id="{45CC8A7E-9449-478B-8439-3810E8FAC286}"/>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F952AF2D-7552-43F8-B131-7EA6126CF31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346612CE-7023-461B-88E5-F9CA670512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613C028-12FD-4162-B82E-2EF22A68A812}" type="slidenum">
              <a:rPr lang="en-US" altLang="en-US" sz="1200" b="0">
                <a:latin typeface="Times New Roman" panose="02020603050405020304" pitchFamily="18" charset="0"/>
              </a:rPr>
              <a:pPr/>
              <a:t>26</a:t>
            </a:fld>
            <a:endParaRPr lang="en-US" altLang="en-US" sz="1200" b="0">
              <a:latin typeface="Times New Roman" panose="02020603050405020304" pitchFamily="18" charset="0"/>
            </a:endParaRPr>
          </a:p>
        </p:txBody>
      </p:sp>
      <p:sp>
        <p:nvSpPr>
          <p:cNvPr id="41987" name="Rectangle 2">
            <a:extLst>
              <a:ext uri="{FF2B5EF4-FFF2-40B4-BE49-F238E27FC236}">
                <a16:creationId xmlns:a16="http://schemas.microsoft.com/office/drawing/2014/main" id="{535DC041-594E-4225-93B9-FB1E72700B69}"/>
              </a:ext>
            </a:extLst>
          </p:cNvPr>
          <p:cNvSpPr>
            <a:spLocks noRot="1" noChangeArrowheads="1" noTextEdit="1"/>
          </p:cNvSpPr>
          <p:nvPr>
            <p:ph type="sldImg"/>
          </p:nvPr>
        </p:nvSpPr>
        <p:spPr>
          <a:ln/>
        </p:spPr>
      </p:sp>
      <p:sp>
        <p:nvSpPr>
          <p:cNvPr id="41988" name="Rectangle 3">
            <a:extLst>
              <a:ext uri="{FF2B5EF4-FFF2-40B4-BE49-F238E27FC236}">
                <a16:creationId xmlns:a16="http://schemas.microsoft.com/office/drawing/2014/main" id="{0C253214-871E-4354-BCE1-21C2E2FEBA3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361D587-19C1-4B4C-9461-AF6AD8CA20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E1257F5-1907-48C4-8D5D-8FDB136FA95A}" type="slidenum">
              <a:rPr lang="en-US" altLang="en-US" sz="1200" b="0">
                <a:latin typeface="Times New Roman" panose="02020603050405020304" pitchFamily="18" charset="0"/>
              </a:rPr>
              <a:pPr/>
              <a:t>28</a:t>
            </a:fld>
            <a:endParaRPr lang="en-US" altLang="en-US" sz="1200" b="0">
              <a:latin typeface="Times New Roman" panose="02020603050405020304" pitchFamily="18" charset="0"/>
            </a:endParaRPr>
          </a:p>
        </p:txBody>
      </p:sp>
      <p:sp>
        <p:nvSpPr>
          <p:cNvPr id="44035" name="Rectangle 2">
            <a:extLst>
              <a:ext uri="{FF2B5EF4-FFF2-40B4-BE49-F238E27FC236}">
                <a16:creationId xmlns:a16="http://schemas.microsoft.com/office/drawing/2014/main" id="{54460723-932F-408B-BE45-EC763A3BD4F4}"/>
              </a:ext>
            </a:extLst>
          </p:cNvPr>
          <p:cNvSpPr>
            <a:spLocks noRot="1" noChangeArrowheads="1" noTextEdit="1"/>
          </p:cNvSpPr>
          <p:nvPr>
            <p:ph type="sldImg"/>
          </p:nvPr>
        </p:nvSpPr>
        <p:spPr>
          <a:ln/>
        </p:spPr>
      </p:sp>
      <p:sp>
        <p:nvSpPr>
          <p:cNvPr id="44036" name="Rectangle 3">
            <a:extLst>
              <a:ext uri="{FF2B5EF4-FFF2-40B4-BE49-F238E27FC236}">
                <a16:creationId xmlns:a16="http://schemas.microsoft.com/office/drawing/2014/main" id="{9A0050B3-948A-4CD4-9018-EFD02275C0A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9E8A71A4-DB30-4371-BF1D-229E596FA99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EB029C8-4487-47DC-BB9D-FB0386E23FB4}" type="slidenum">
              <a:rPr lang="en-US" altLang="en-US" sz="1200" b="0">
                <a:latin typeface="Times New Roman" panose="02020603050405020304" pitchFamily="18" charset="0"/>
              </a:rPr>
              <a:pPr/>
              <a:t>30</a:t>
            </a:fld>
            <a:endParaRPr lang="en-US" altLang="en-US" sz="1200" b="0">
              <a:latin typeface="Times New Roman" panose="02020603050405020304" pitchFamily="18" charset="0"/>
            </a:endParaRPr>
          </a:p>
        </p:txBody>
      </p:sp>
      <p:sp>
        <p:nvSpPr>
          <p:cNvPr id="46083" name="Rectangle 2">
            <a:extLst>
              <a:ext uri="{FF2B5EF4-FFF2-40B4-BE49-F238E27FC236}">
                <a16:creationId xmlns:a16="http://schemas.microsoft.com/office/drawing/2014/main" id="{8E4346A5-E400-4A12-8275-65705BF8E8F9}"/>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BF4E0764-30B4-46A0-9E2C-757224A439D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1E85-8D4A-4E53-BF26-0464AD115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E318BE-A8E2-4D17-8FC4-EF6E1680F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131571-F5B4-439E-A858-8A59EE5E1B94}"/>
              </a:ext>
            </a:extLst>
          </p:cNvPr>
          <p:cNvSpPr>
            <a:spLocks noGrp="1"/>
          </p:cNvSpPr>
          <p:nvPr>
            <p:ph type="dt" sz="half" idx="10"/>
          </p:nvPr>
        </p:nvSpPr>
        <p:spPr/>
        <p:txBody>
          <a:bodyPr/>
          <a:lstStyle/>
          <a:p>
            <a:fld id="{B5B3CFB8-C958-4432-9F2A-BC05B3AA1BEE}" type="datetimeFigureOut">
              <a:rPr lang="en-IN" smtClean="0"/>
              <a:t>14-11-2021</a:t>
            </a:fld>
            <a:endParaRPr lang="en-IN"/>
          </a:p>
        </p:txBody>
      </p:sp>
      <p:sp>
        <p:nvSpPr>
          <p:cNvPr id="5" name="Footer Placeholder 4">
            <a:extLst>
              <a:ext uri="{FF2B5EF4-FFF2-40B4-BE49-F238E27FC236}">
                <a16:creationId xmlns:a16="http://schemas.microsoft.com/office/drawing/2014/main" id="{B77D42E7-2F4A-4F3B-9246-FB9A14CE2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5A05F0-7647-46E0-8264-6E3F92129F94}"/>
              </a:ext>
            </a:extLst>
          </p:cNvPr>
          <p:cNvSpPr>
            <a:spLocks noGrp="1"/>
          </p:cNvSpPr>
          <p:nvPr>
            <p:ph type="sldNum" sz="quarter" idx="12"/>
          </p:nvPr>
        </p:nvSpPr>
        <p:spPr/>
        <p:txBody>
          <a:bodyPr/>
          <a:lstStyle/>
          <a:p>
            <a:fld id="{131B4723-1E7B-4DF5-AECB-060F1F9E0C7E}" type="slidenum">
              <a:rPr lang="en-IN" smtClean="0"/>
              <a:t>‹#›</a:t>
            </a:fld>
            <a:endParaRPr lang="en-IN"/>
          </a:p>
        </p:txBody>
      </p:sp>
    </p:spTree>
    <p:extLst>
      <p:ext uri="{BB962C8B-B14F-4D97-AF65-F5344CB8AC3E}">
        <p14:creationId xmlns:p14="http://schemas.microsoft.com/office/powerpoint/2010/main" val="950089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B7DB-904F-4927-B4ED-57EDC15BF7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BDFCEA-B640-41CC-B4E4-9AEA85E9BC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03AB31-01ED-4AC9-92BF-4BF1BFD3C1B3}"/>
              </a:ext>
            </a:extLst>
          </p:cNvPr>
          <p:cNvSpPr>
            <a:spLocks noGrp="1"/>
          </p:cNvSpPr>
          <p:nvPr>
            <p:ph type="dt" sz="half" idx="10"/>
          </p:nvPr>
        </p:nvSpPr>
        <p:spPr/>
        <p:txBody>
          <a:bodyPr/>
          <a:lstStyle/>
          <a:p>
            <a:fld id="{B5B3CFB8-C958-4432-9F2A-BC05B3AA1BEE}" type="datetimeFigureOut">
              <a:rPr lang="en-IN" smtClean="0"/>
              <a:t>14-11-2021</a:t>
            </a:fld>
            <a:endParaRPr lang="en-IN"/>
          </a:p>
        </p:txBody>
      </p:sp>
      <p:sp>
        <p:nvSpPr>
          <p:cNvPr id="5" name="Footer Placeholder 4">
            <a:extLst>
              <a:ext uri="{FF2B5EF4-FFF2-40B4-BE49-F238E27FC236}">
                <a16:creationId xmlns:a16="http://schemas.microsoft.com/office/drawing/2014/main" id="{7433EAFB-6B39-4CFE-B4AF-892BBA6AFB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8168F-4F1C-4537-9E78-9F28F9F415B1}"/>
              </a:ext>
            </a:extLst>
          </p:cNvPr>
          <p:cNvSpPr>
            <a:spLocks noGrp="1"/>
          </p:cNvSpPr>
          <p:nvPr>
            <p:ph type="sldNum" sz="quarter" idx="12"/>
          </p:nvPr>
        </p:nvSpPr>
        <p:spPr/>
        <p:txBody>
          <a:bodyPr/>
          <a:lstStyle/>
          <a:p>
            <a:fld id="{131B4723-1E7B-4DF5-AECB-060F1F9E0C7E}" type="slidenum">
              <a:rPr lang="en-IN" smtClean="0"/>
              <a:t>‹#›</a:t>
            </a:fld>
            <a:endParaRPr lang="en-IN"/>
          </a:p>
        </p:txBody>
      </p:sp>
    </p:spTree>
    <p:extLst>
      <p:ext uri="{BB962C8B-B14F-4D97-AF65-F5344CB8AC3E}">
        <p14:creationId xmlns:p14="http://schemas.microsoft.com/office/powerpoint/2010/main" val="570628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C8F2C6-23E9-4DD7-9C4D-5A0C37EEA2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F021C8-90DA-409D-B1C9-DABD5A210F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1DC24-0529-4967-8668-F3128615CF7E}"/>
              </a:ext>
            </a:extLst>
          </p:cNvPr>
          <p:cNvSpPr>
            <a:spLocks noGrp="1"/>
          </p:cNvSpPr>
          <p:nvPr>
            <p:ph type="dt" sz="half" idx="10"/>
          </p:nvPr>
        </p:nvSpPr>
        <p:spPr/>
        <p:txBody>
          <a:bodyPr/>
          <a:lstStyle/>
          <a:p>
            <a:fld id="{B5B3CFB8-C958-4432-9F2A-BC05B3AA1BEE}" type="datetimeFigureOut">
              <a:rPr lang="en-IN" smtClean="0"/>
              <a:t>14-11-2021</a:t>
            </a:fld>
            <a:endParaRPr lang="en-IN"/>
          </a:p>
        </p:txBody>
      </p:sp>
      <p:sp>
        <p:nvSpPr>
          <p:cNvPr id="5" name="Footer Placeholder 4">
            <a:extLst>
              <a:ext uri="{FF2B5EF4-FFF2-40B4-BE49-F238E27FC236}">
                <a16:creationId xmlns:a16="http://schemas.microsoft.com/office/drawing/2014/main" id="{C824AB9E-7766-47C3-8EEE-29C31ADBA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952712-A22B-4C3F-A089-7D34B0092A4B}"/>
              </a:ext>
            </a:extLst>
          </p:cNvPr>
          <p:cNvSpPr>
            <a:spLocks noGrp="1"/>
          </p:cNvSpPr>
          <p:nvPr>
            <p:ph type="sldNum" sz="quarter" idx="12"/>
          </p:nvPr>
        </p:nvSpPr>
        <p:spPr/>
        <p:txBody>
          <a:bodyPr/>
          <a:lstStyle/>
          <a:p>
            <a:fld id="{131B4723-1E7B-4DF5-AECB-060F1F9E0C7E}" type="slidenum">
              <a:rPr lang="en-IN" smtClean="0"/>
              <a:t>‹#›</a:t>
            </a:fld>
            <a:endParaRPr lang="en-IN"/>
          </a:p>
        </p:txBody>
      </p:sp>
    </p:spTree>
    <p:extLst>
      <p:ext uri="{BB962C8B-B14F-4D97-AF65-F5344CB8AC3E}">
        <p14:creationId xmlns:p14="http://schemas.microsoft.com/office/powerpoint/2010/main" val="226259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FF44-DBBA-4176-ACD5-265DEAE622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BE7457-DB42-457E-BC74-D3C3C87EA2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9F4987-93C4-46DF-AF2D-C728B427E42C}"/>
              </a:ext>
            </a:extLst>
          </p:cNvPr>
          <p:cNvSpPr>
            <a:spLocks noGrp="1"/>
          </p:cNvSpPr>
          <p:nvPr>
            <p:ph type="dt" sz="half" idx="10"/>
          </p:nvPr>
        </p:nvSpPr>
        <p:spPr/>
        <p:txBody>
          <a:bodyPr/>
          <a:lstStyle/>
          <a:p>
            <a:fld id="{B5B3CFB8-C958-4432-9F2A-BC05B3AA1BEE}" type="datetimeFigureOut">
              <a:rPr lang="en-IN" smtClean="0"/>
              <a:t>14-11-2021</a:t>
            </a:fld>
            <a:endParaRPr lang="en-IN"/>
          </a:p>
        </p:txBody>
      </p:sp>
      <p:sp>
        <p:nvSpPr>
          <p:cNvPr id="5" name="Footer Placeholder 4">
            <a:extLst>
              <a:ext uri="{FF2B5EF4-FFF2-40B4-BE49-F238E27FC236}">
                <a16:creationId xmlns:a16="http://schemas.microsoft.com/office/drawing/2014/main" id="{70E77522-578E-4050-B688-649398732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F00312-12D4-4F0F-AECC-79ECFF44A640}"/>
              </a:ext>
            </a:extLst>
          </p:cNvPr>
          <p:cNvSpPr>
            <a:spLocks noGrp="1"/>
          </p:cNvSpPr>
          <p:nvPr>
            <p:ph type="sldNum" sz="quarter" idx="12"/>
          </p:nvPr>
        </p:nvSpPr>
        <p:spPr/>
        <p:txBody>
          <a:bodyPr/>
          <a:lstStyle/>
          <a:p>
            <a:fld id="{131B4723-1E7B-4DF5-AECB-060F1F9E0C7E}" type="slidenum">
              <a:rPr lang="en-IN" smtClean="0"/>
              <a:t>‹#›</a:t>
            </a:fld>
            <a:endParaRPr lang="en-IN"/>
          </a:p>
        </p:txBody>
      </p:sp>
    </p:spTree>
    <p:extLst>
      <p:ext uri="{BB962C8B-B14F-4D97-AF65-F5344CB8AC3E}">
        <p14:creationId xmlns:p14="http://schemas.microsoft.com/office/powerpoint/2010/main" val="181594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36C4-8896-42F5-802D-25DEAF544F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A66B03-5C1A-4D79-A7F4-DB802256AF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45C106-F05A-4350-93E8-23B05C97E998}"/>
              </a:ext>
            </a:extLst>
          </p:cNvPr>
          <p:cNvSpPr>
            <a:spLocks noGrp="1"/>
          </p:cNvSpPr>
          <p:nvPr>
            <p:ph type="dt" sz="half" idx="10"/>
          </p:nvPr>
        </p:nvSpPr>
        <p:spPr/>
        <p:txBody>
          <a:bodyPr/>
          <a:lstStyle/>
          <a:p>
            <a:fld id="{B5B3CFB8-C958-4432-9F2A-BC05B3AA1BEE}" type="datetimeFigureOut">
              <a:rPr lang="en-IN" smtClean="0"/>
              <a:t>14-11-2021</a:t>
            </a:fld>
            <a:endParaRPr lang="en-IN"/>
          </a:p>
        </p:txBody>
      </p:sp>
      <p:sp>
        <p:nvSpPr>
          <p:cNvPr id="5" name="Footer Placeholder 4">
            <a:extLst>
              <a:ext uri="{FF2B5EF4-FFF2-40B4-BE49-F238E27FC236}">
                <a16:creationId xmlns:a16="http://schemas.microsoft.com/office/drawing/2014/main" id="{57A29E6A-F298-42CC-A510-903EC74E56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E4AFF4-42E8-4123-A15C-423DDC945D49}"/>
              </a:ext>
            </a:extLst>
          </p:cNvPr>
          <p:cNvSpPr>
            <a:spLocks noGrp="1"/>
          </p:cNvSpPr>
          <p:nvPr>
            <p:ph type="sldNum" sz="quarter" idx="12"/>
          </p:nvPr>
        </p:nvSpPr>
        <p:spPr/>
        <p:txBody>
          <a:bodyPr/>
          <a:lstStyle/>
          <a:p>
            <a:fld id="{131B4723-1E7B-4DF5-AECB-060F1F9E0C7E}" type="slidenum">
              <a:rPr lang="en-IN" smtClean="0"/>
              <a:t>‹#›</a:t>
            </a:fld>
            <a:endParaRPr lang="en-IN"/>
          </a:p>
        </p:txBody>
      </p:sp>
    </p:spTree>
    <p:extLst>
      <p:ext uri="{BB962C8B-B14F-4D97-AF65-F5344CB8AC3E}">
        <p14:creationId xmlns:p14="http://schemas.microsoft.com/office/powerpoint/2010/main" val="155417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19C2-8D4E-4AFB-9FEA-60C97F1243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A53E6A-7E5D-432A-A64C-4B84A223B3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D65686-3D86-40EC-9A32-E7444D77D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AFBAF3-C3B9-4A9C-96A7-C0471DE092B8}"/>
              </a:ext>
            </a:extLst>
          </p:cNvPr>
          <p:cNvSpPr>
            <a:spLocks noGrp="1"/>
          </p:cNvSpPr>
          <p:nvPr>
            <p:ph type="dt" sz="half" idx="10"/>
          </p:nvPr>
        </p:nvSpPr>
        <p:spPr/>
        <p:txBody>
          <a:bodyPr/>
          <a:lstStyle/>
          <a:p>
            <a:fld id="{B5B3CFB8-C958-4432-9F2A-BC05B3AA1BEE}" type="datetimeFigureOut">
              <a:rPr lang="en-IN" smtClean="0"/>
              <a:t>14-11-2021</a:t>
            </a:fld>
            <a:endParaRPr lang="en-IN"/>
          </a:p>
        </p:txBody>
      </p:sp>
      <p:sp>
        <p:nvSpPr>
          <p:cNvPr id="6" name="Footer Placeholder 5">
            <a:extLst>
              <a:ext uri="{FF2B5EF4-FFF2-40B4-BE49-F238E27FC236}">
                <a16:creationId xmlns:a16="http://schemas.microsoft.com/office/drawing/2014/main" id="{3C308510-5FDB-4C15-A4F9-690C171A40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312D8C-CB43-434F-A52F-A2ED4BE67A5D}"/>
              </a:ext>
            </a:extLst>
          </p:cNvPr>
          <p:cNvSpPr>
            <a:spLocks noGrp="1"/>
          </p:cNvSpPr>
          <p:nvPr>
            <p:ph type="sldNum" sz="quarter" idx="12"/>
          </p:nvPr>
        </p:nvSpPr>
        <p:spPr/>
        <p:txBody>
          <a:bodyPr/>
          <a:lstStyle/>
          <a:p>
            <a:fld id="{131B4723-1E7B-4DF5-AECB-060F1F9E0C7E}" type="slidenum">
              <a:rPr lang="en-IN" smtClean="0"/>
              <a:t>‹#›</a:t>
            </a:fld>
            <a:endParaRPr lang="en-IN"/>
          </a:p>
        </p:txBody>
      </p:sp>
    </p:spTree>
    <p:extLst>
      <p:ext uri="{BB962C8B-B14F-4D97-AF65-F5344CB8AC3E}">
        <p14:creationId xmlns:p14="http://schemas.microsoft.com/office/powerpoint/2010/main" val="503678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B3BAA-1F58-47EE-9219-95C44B101C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E11F84-9EF2-4571-B4E9-32315E4431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654EB2-55B5-4E60-B073-CC4E881191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732B6B-57F6-45B4-B0F1-5EA9942FE6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465D6A-C2BF-430A-BF48-E730FD31BF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ADF9A7-891D-4ECB-AB63-7FEAA6B542A1}"/>
              </a:ext>
            </a:extLst>
          </p:cNvPr>
          <p:cNvSpPr>
            <a:spLocks noGrp="1"/>
          </p:cNvSpPr>
          <p:nvPr>
            <p:ph type="dt" sz="half" idx="10"/>
          </p:nvPr>
        </p:nvSpPr>
        <p:spPr/>
        <p:txBody>
          <a:bodyPr/>
          <a:lstStyle/>
          <a:p>
            <a:fld id="{B5B3CFB8-C958-4432-9F2A-BC05B3AA1BEE}" type="datetimeFigureOut">
              <a:rPr lang="en-IN" smtClean="0"/>
              <a:t>14-11-2021</a:t>
            </a:fld>
            <a:endParaRPr lang="en-IN"/>
          </a:p>
        </p:txBody>
      </p:sp>
      <p:sp>
        <p:nvSpPr>
          <p:cNvPr id="8" name="Footer Placeholder 7">
            <a:extLst>
              <a:ext uri="{FF2B5EF4-FFF2-40B4-BE49-F238E27FC236}">
                <a16:creationId xmlns:a16="http://schemas.microsoft.com/office/drawing/2014/main" id="{3A051663-5317-431D-8D9F-E6AD379AD0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CA1E66-1A0B-4807-AC9E-6C8895B8B5B9}"/>
              </a:ext>
            </a:extLst>
          </p:cNvPr>
          <p:cNvSpPr>
            <a:spLocks noGrp="1"/>
          </p:cNvSpPr>
          <p:nvPr>
            <p:ph type="sldNum" sz="quarter" idx="12"/>
          </p:nvPr>
        </p:nvSpPr>
        <p:spPr/>
        <p:txBody>
          <a:bodyPr/>
          <a:lstStyle/>
          <a:p>
            <a:fld id="{131B4723-1E7B-4DF5-AECB-060F1F9E0C7E}" type="slidenum">
              <a:rPr lang="en-IN" smtClean="0"/>
              <a:t>‹#›</a:t>
            </a:fld>
            <a:endParaRPr lang="en-IN"/>
          </a:p>
        </p:txBody>
      </p:sp>
    </p:spTree>
    <p:extLst>
      <p:ext uri="{BB962C8B-B14F-4D97-AF65-F5344CB8AC3E}">
        <p14:creationId xmlns:p14="http://schemas.microsoft.com/office/powerpoint/2010/main" val="256915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52E7-5378-4EF1-9D3D-64C0BEDCA4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14B60-21A6-4A61-93ED-06C94B406FC3}"/>
              </a:ext>
            </a:extLst>
          </p:cNvPr>
          <p:cNvSpPr>
            <a:spLocks noGrp="1"/>
          </p:cNvSpPr>
          <p:nvPr>
            <p:ph type="dt" sz="half" idx="10"/>
          </p:nvPr>
        </p:nvSpPr>
        <p:spPr/>
        <p:txBody>
          <a:bodyPr/>
          <a:lstStyle/>
          <a:p>
            <a:fld id="{B5B3CFB8-C958-4432-9F2A-BC05B3AA1BEE}" type="datetimeFigureOut">
              <a:rPr lang="en-IN" smtClean="0"/>
              <a:t>14-11-2021</a:t>
            </a:fld>
            <a:endParaRPr lang="en-IN"/>
          </a:p>
        </p:txBody>
      </p:sp>
      <p:sp>
        <p:nvSpPr>
          <p:cNvPr id="4" name="Footer Placeholder 3">
            <a:extLst>
              <a:ext uri="{FF2B5EF4-FFF2-40B4-BE49-F238E27FC236}">
                <a16:creationId xmlns:a16="http://schemas.microsoft.com/office/drawing/2014/main" id="{5E04BCF0-93F5-49A2-872B-98126CFA22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AE511A-B63B-4465-A089-BF7E2394883E}"/>
              </a:ext>
            </a:extLst>
          </p:cNvPr>
          <p:cNvSpPr>
            <a:spLocks noGrp="1"/>
          </p:cNvSpPr>
          <p:nvPr>
            <p:ph type="sldNum" sz="quarter" idx="12"/>
          </p:nvPr>
        </p:nvSpPr>
        <p:spPr/>
        <p:txBody>
          <a:bodyPr/>
          <a:lstStyle/>
          <a:p>
            <a:fld id="{131B4723-1E7B-4DF5-AECB-060F1F9E0C7E}" type="slidenum">
              <a:rPr lang="en-IN" smtClean="0"/>
              <a:t>‹#›</a:t>
            </a:fld>
            <a:endParaRPr lang="en-IN"/>
          </a:p>
        </p:txBody>
      </p:sp>
    </p:spTree>
    <p:extLst>
      <p:ext uri="{BB962C8B-B14F-4D97-AF65-F5344CB8AC3E}">
        <p14:creationId xmlns:p14="http://schemas.microsoft.com/office/powerpoint/2010/main" val="152426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0B3788-09B3-429B-8DDB-BC48AE142E8F}"/>
              </a:ext>
            </a:extLst>
          </p:cNvPr>
          <p:cNvSpPr>
            <a:spLocks noGrp="1"/>
          </p:cNvSpPr>
          <p:nvPr>
            <p:ph type="dt" sz="half" idx="10"/>
          </p:nvPr>
        </p:nvSpPr>
        <p:spPr/>
        <p:txBody>
          <a:bodyPr/>
          <a:lstStyle/>
          <a:p>
            <a:fld id="{B5B3CFB8-C958-4432-9F2A-BC05B3AA1BEE}" type="datetimeFigureOut">
              <a:rPr lang="en-IN" smtClean="0"/>
              <a:t>14-11-2021</a:t>
            </a:fld>
            <a:endParaRPr lang="en-IN"/>
          </a:p>
        </p:txBody>
      </p:sp>
      <p:sp>
        <p:nvSpPr>
          <p:cNvPr id="3" name="Footer Placeholder 2">
            <a:extLst>
              <a:ext uri="{FF2B5EF4-FFF2-40B4-BE49-F238E27FC236}">
                <a16:creationId xmlns:a16="http://schemas.microsoft.com/office/drawing/2014/main" id="{B3E6AA36-687D-4BE0-BE8E-6F288220E7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DA74A3-31FC-4DA0-9D83-B3F097BC21F4}"/>
              </a:ext>
            </a:extLst>
          </p:cNvPr>
          <p:cNvSpPr>
            <a:spLocks noGrp="1"/>
          </p:cNvSpPr>
          <p:nvPr>
            <p:ph type="sldNum" sz="quarter" idx="12"/>
          </p:nvPr>
        </p:nvSpPr>
        <p:spPr/>
        <p:txBody>
          <a:bodyPr/>
          <a:lstStyle/>
          <a:p>
            <a:fld id="{131B4723-1E7B-4DF5-AECB-060F1F9E0C7E}" type="slidenum">
              <a:rPr lang="en-IN" smtClean="0"/>
              <a:t>‹#›</a:t>
            </a:fld>
            <a:endParaRPr lang="en-IN"/>
          </a:p>
        </p:txBody>
      </p:sp>
    </p:spTree>
    <p:extLst>
      <p:ext uri="{BB962C8B-B14F-4D97-AF65-F5344CB8AC3E}">
        <p14:creationId xmlns:p14="http://schemas.microsoft.com/office/powerpoint/2010/main" val="155185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5D03-081D-4262-B195-1D46C2A27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08D7C3-506B-4192-B06C-0E84D7E30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05C424-37CA-4C49-A890-78934FEB7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4953E-874F-4FFD-8950-9338E4837510}"/>
              </a:ext>
            </a:extLst>
          </p:cNvPr>
          <p:cNvSpPr>
            <a:spLocks noGrp="1"/>
          </p:cNvSpPr>
          <p:nvPr>
            <p:ph type="dt" sz="half" idx="10"/>
          </p:nvPr>
        </p:nvSpPr>
        <p:spPr/>
        <p:txBody>
          <a:bodyPr/>
          <a:lstStyle/>
          <a:p>
            <a:fld id="{B5B3CFB8-C958-4432-9F2A-BC05B3AA1BEE}" type="datetimeFigureOut">
              <a:rPr lang="en-IN" smtClean="0"/>
              <a:t>14-11-2021</a:t>
            </a:fld>
            <a:endParaRPr lang="en-IN"/>
          </a:p>
        </p:txBody>
      </p:sp>
      <p:sp>
        <p:nvSpPr>
          <p:cNvPr id="6" name="Footer Placeholder 5">
            <a:extLst>
              <a:ext uri="{FF2B5EF4-FFF2-40B4-BE49-F238E27FC236}">
                <a16:creationId xmlns:a16="http://schemas.microsoft.com/office/drawing/2014/main" id="{22E049C3-DD62-4D97-92CC-55945494F9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844C9A-72FA-46B4-93FE-50884A82B38A}"/>
              </a:ext>
            </a:extLst>
          </p:cNvPr>
          <p:cNvSpPr>
            <a:spLocks noGrp="1"/>
          </p:cNvSpPr>
          <p:nvPr>
            <p:ph type="sldNum" sz="quarter" idx="12"/>
          </p:nvPr>
        </p:nvSpPr>
        <p:spPr/>
        <p:txBody>
          <a:bodyPr/>
          <a:lstStyle/>
          <a:p>
            <a:fld id="{131B4723-1E7B-4DF5-AECB-060F1F9E0C7E}" type="slidenum">
              <a:rPr lang="en-IN" smtClean="0"/>
              <a:t>‹#›</a:t>
            </a:fld>
            <a:endParaRPr lang="en-IN"/>
          </a:p>
        </p:txBody>
      </p:sp>
    </p:spTree>
    <p:extLst>
      <p:ext uri="{BB962C8B-B14F-4D97-AF65-F5344CB8AC3E}">
        <p14:creationId xmlns:p14="http://schemas.microsoft.com/office/powerpoint/2010/main" val="3903842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ABF-1B59-4E6D-9898-20532BA38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2E32AE-4401-41D9-9BFC-8D7866E53B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A1AF95-FFC2-4096-BAF6-9456711D4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012060-658A-491F-B611-747AD928F8CD}"/>
              </a:ext>
            </a:extLst>
          </p:cNvPr>
          <p:cNvSpPr>
            <a:spLocks noGrp="1"/>
          </p:cNvSpPr>
          <p:nvPr>
            <p:ph type="dt" sz="half" idx="10"/>
          </p:nvPr>
        </p:nvSpPr>
        <p:spPr/>
        <p:txBody>
          <a:bodyPr/>
          <a:lstStyle/>
          <a:p>
            <a:fld id="{B5B3CFB8-C958-4432-9F2A-BC05B3AA1BEE}" type="datetimeFigureOut">
              <a:rPr lang="en-IN" smtClean="0"/>
              <a:t>14-11-2021</a:t>
            </a:fld>
            <a:endParaRPr lang="en-IN"/>
          </a:p>
        </p:txBody>
      </p:sp>
      <p:sp>
        <p:nvSpPr>
          <p:cNvPr id="6" name="Footer Placeholder 5">
            <a:extLst>
              <a:ext uri="{FF2B5EF4-FFF2-40B4-BE49-F238E27FC236}">
                <a16:creationId xmlns:a16="http://schemas.microsoft.com/office/drawing/2014/main" id="{12F04024-B284-421E-B8DF-2922D85B05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4F918C-9B41-40C9-9F2F-FFBFF13E8257}"/>
              </a:ext>
            </a:extLst>
          </p:cNvPr>
          <p:cNvSpPr>
            <a:spLocks noGrp="1"/>
          </p:cNvSpPr>
          <p:nvPr>
            <p:ph type="sldNum" sz="quarter" idx="12"/>
          </p:nvPr>
        </p:nvSpPr>
        <p:spPr/>
        <p:txBody>
          <a:bodyPr/>
          <a:lstStyle/>
          <a:p>
            <a:fld id="{131B4723-1E7B-4DF5-AECB-060F1F9E0C7E}" type="slidenum">
              <a:rPr lang="en-IN" smtClean="0"/>
              <a:t>‹#›</a:t>
            </a:fld>
            <a:endParaRPr lang="en-IN"/>
          </a:p>
        </p:txBody>
      </p:sp>
    </p:spTree>
    <p:extLst>
      <p:ext uri="{BB962C8B-B14F-4D97-AF65-F5344CB8AC3E}">
        <p14:creationId xmlns:p14="http://schemas.microsoft.com/office/powerpoint/2010/main" val="1103615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F4ED2F-4BD1-4730-B9D5-2A80C0152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891CD2-1750-4F2E-9C99-88FBE5F7EA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C054E7-A492-464A-B04D-485012460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3CFB8-C958-4432-9F2A-BC05B3AA1BEE}" type="datetimeFigureOut">
              <a:rPr lang="en-IN" smtClean="0"/>
              <a:t>14-11-2021</a:t>
            </a:fld>
            <a:endParaRPr lang="en-IN"/>
          </a:p>
        </p:txBody>
      </p:sp>
      <p:sp>
        <p:nvSpPr>
          <p:cNvPr id="5" name="Footer Placeholder 4">
            <a:extLst>
              <a:ext uri="{FF2B5EF4-FFF2-40B4-BE49-F238E27FC236}">
                <a16:creationId xmlns:a16="http://schemas.microsoft.com/office/drawing/2014/main" id="{C11870A5-49DF-4D2A-8EF1-C67889EE4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EBE56D-D1F1-475A-959F-9DB0BAB48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B4723-1E7B-4DF5-AECB-060F1F9E0C7E}" type="slidenum">
              <a:rPr lang="en-IN" smtClean="0"/>
              <a:t>‹#›</a:t>
            </a:fld>
            <a:endParaRPr lang="en-IN"/>
          </a:p>
        </p:txBody>
      </p:sp>
    </p:spTree>
    <p:extLst>
      <p:ext uri="{BB962C8B-B14F-4D97-AF65-F5344CB8AC3E}">
        <p14:creationId xmlns:p14="http://schemas.microsoft.com/office/powerpoint/2010/main" val="1033790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526E-5F00-4F25-A20C-172758C714A8}"/>
              </a:ext>
            </a:extLst>
          </p:cNvPr>
          <p:cNvSpPr>
            <a:spLocks noGrp="1"/>
          </p:cNvSpPr>
          <p:nvPr>
            <p:ph type="ctrTitle"/>
          </p:nvPr>
        </p:nvSpPr>
        <p:spPr/>
        <p:txBody>
          <a:bodyPr/>
          <a:lstStyle/>
          <a:p>
            <a:r>
              <a:rPr lang="en-IN" b="1" dirty="0">
                <a:solidFill>
                  <a:srgbClr val="7030A0"/>
                </a:solidFill>
              </a:rPr>
              <a:t>Application Layer</a:t>
            </a:r>
          </a:p>
        </p:txBody>
      </p:sp>
      <p:sp>
        <p:nvSpPr>
          <p:cNvPr id="3" name="Subtitle 2">
            <a:extLst>
              <a:ext uri="{FF2B5EF4-FFF2-40B4-BE49-F238E27FC236}">
                <a16:creationId xmlns:a16="http://schemas.microsoft.com/office/drawing/2014/main" id="{A5B33A8B-E9DA-45F8-BA97-54DDE863072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9426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4">
            <a:extLst>
              <a:ext uri="{FF2B5EF4-FFF2-40B4-BE49-F238E27FC236}">
                <a16:creationId xmlns:a16="http://schemas.microsoft.com/office/drawing/2014/main" id="{9D857BFF-0E6C-4468-A74D-D947208B4AFD}"/>
              </a:ext>
            </a:extLst>
          </p:cNvPr>
          <p:cNvSpPr txBox="1">
            <a:spLocks noChangeArrowheads="1"/>
          </p:cNvSpPr>
          <p:nvPr/>
        </p:nvSpPr>
        <p:spPr bwMode="auto">
          <a:xfrm>
            <a:off x="167242" y="128013"/>
            <a:ext cx="3627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latin typeface="Times New Roman" panose="02020603050405020304" pitchFamily="18" charset="0"/>
              </a:rPr>
              <a:t>Domain name space</a:t>
            </a:r>
          </a:p>
        </p:txBody>
      </p:sp>
      <p:pic>
        <p:nvPicPr>
          <p:cNvPr id="12295" name="Picture 7">
            <a:extLst>
              <a:ext uri="{FF2B5EF4-FFF2-40B4-BE49-F238E27FC236}">
                <a16:creationId xmlns:a16="http://schemas.microsoft.com/office/drawing/2014/main" id="{408D362A-8C9F-47D7-85F6-EA9FEB376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098" y="712788"/>
            <a:ext cx="9815804" cy="411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6" name="Rectangle 1">
            <a:extLst>
              <a:ext uri="{FF2B5EF4-FFF2-40B4-BE49-F238E27FC236}">
                <a16:creationId xmlns:a16="http://schemas.microsoft.com/office/drawing/2014/main" id="{F84E4E6C-663D-46AF-ADA2-62D41F159BFF}"/>
              </a:ext>
            </a:extLst>
          </p:cNvPr>
          <p:cNvSpPr>
            <a:spLocks noChangeArrowheads="1"/>
          </p:cNvSpPr>
          <p:nvPr/>
        </p:nvSpPr>
        <p:spPr bwMode="auto">
          <a:xfrm>
            <a:off x="580053" y="5182118"/>
            <a:ext cx="11031894"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t>Each node in the tree has a label, which is a string with a maximum of 63 characters.</a:t>
            </a:r>
          </a:p>
          <a:p>
            <a:r>
              <a:rPr lang="en-US" altLang="en-US" sz="2800" dirty="0"/>
              <a:t>The root label is a null string (empty string).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A2F7-7790-4AE4-879E-AD13C20A0F55}"/>
              </a:ext>
            </a:extLst>
          </p:cNvPr>
          <p:cNvSpPr>
            <a:spLocks noGrp="1"/>
          </p:cNvSpPr>
          <p:nvPr>
            <p:ph type="title"/>
          </p:nvPr>
        </p:nvSpPr>
        <p:spPr/>
        <p:txBody>
          <a:bodyPr/>
          <a:lstStyle/>
          <a:p>
            <a:r>
              <a:rPr lang="en-US" dirty="0"/>
              <a:t>Label</a:t>
            </a:r>
            <a:br>
              <a:rPr lang="en-US" dirty="0"/>
            </a:br>
            <a:endParaRPr lang="en-IN" dirty="0"/>
          </a:p>
        </p:txBody>
      </p:sp>
      <p:sp>
        <p:nvSpPr>
          <p:cNvPr id="3" name="Content Placeholder 2">
            <a:extLst>
              <a:ext uri="{FF2B5EF4-FFF2-40B4-BE49-F238E27FC236}">
                <a16:creationId xmlns:a16="http://schemas.microsoft.com/office/drawing/2014/main" id="{E719F757-61B0-4ABA-A51C-DFE3CA953D38}"/>
              </a:ext>
            </a:extLst>
          </p:cNvPr>
          <p:cNvSpPr>
            <a:spLocks noGrp="1"/>
          </p:cNvSpPr>
          <p:nvPr>
            <p:ph idx="1"/>
          </p:nvPr>
        </p:nvSpPr>
        <p:spPr>
          <a:xfrm>
            <a:off x="838200" y="1253331"/>
            <a:ext cx="10515600" cy="4351338"/>
          </a:xfrm>
        </p:spPr>
        <p:txBody>
          <a:bodyPr/>
          <a:lstStyle/>
          <a:p>
            <a:r>
              <a:rPr lang="en-US" dirty="0"/>
              <a:t>Each node in the tree has a label, which is a string with a maximum of 63 characters.</a:t>
            </a:r>
          </a:p>
          <a:p>
            <a:r>
              <a:rPr lang="en-US" dirty="0"/>
              <a:t>The root label is a null string (empty string). DNS requires that children of a node</a:t>
            </a:r>
          </a:p>
          <a:p>
            <a:r>
              <a:rPr lang="en-US" dirty="0"/>
              <a:t>(nodes that branch from the same node) have different labels, which guarantees the uniqueness of the domain names.</a:t>
            </a:r>
            <a:endParaRPr lang="en-IN" dirty="0"/>
          </a:p>
        </p:txBody>
      </p:sp>
    </p:spTree>
    <p:extLst>
      <p:ext uri="{BB962C8B-B14F-4D97-AF65-F5344CB8AC3E}">
        <p14:creationId xmlns:p14="http://schemas.microsoft.com/office/powerpoint/2010/main" val="299124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2A7D-CF0C-4CD2-8027-E7939EE8DEF7}"/>
              </a:ext>
            </a:extLst>
          </p:cNvPr>
          <p:cNvSpPr>
            <a:spLocks noGrp="1"/>
          </p:cNvSpPr>
          <p:nvPr>
            <p:ph type="title"/>
          </p:nvPr>
        </p:nvSpPr>
        <p:spPr/>
        <p:txBody>
          <a:bodyPr/>
          <a:lstStyle/>
          <a:p>
            <a:r>
              <a:rPr lang="en-US" dirty="0"/>
              <a:t>Domain Name</a:t>
            </a:r>
            <a:br>
              <a:rPr lang="en-US" dirty="0"/>
            </a:br>
            <a:endParaRPr lang="en-IN" dirty="0"/>
          </a:p>
        </p:txBody>
      </p:sp>
      <p:sp>
        <p:nvSpPr>
          <p:cNvPr id="3" name="Content Placeholder 2">
            <a:extLst>
              <a:ext uri="{FF2B5EF4-FFF2-40B4-BE49-F238E27FC236}">
                <a16:creationId xmlns:a16="http://schemas.microsoft.com/office/drawing/2014/main" id="{A1DBDE93-B322-45EF-A9CF-0A08C94AE01B}"/>
              </a:ext>
            </a:extLst>
          </p:cNvPr>
          <p:cNvSpPr>
            <a:spLocks noGrp="1"/>
          </p:cNvSpPr>
          <p:nvPr>
            <p:ph idx="1"/>
          </p:nvPr>
        </p:nvSpPr>
        <p:spPr>
          <a:xfrm>
            <a:off x="149291" y="1231641"/>
            <a:ext cx="11840546" cy="5393094"/>
          </a:xfrm>
        </p:spPr>
        <p:txBody>
          <a:bodyPr>
            <a:normAutofit fontScale="92500"/>
          </a:bodyPr>
          <a:lstStyle/>
          <a:p>
            <a:r>
              <a:rPr lang="en-US" dirty="0"/>
              <a:t>Each node in the tree has a domain name.</a:t>
            </a:r>
          </a:p>
          <a:p>
            <a:r>
              <a:rPr lang="en-US" dirty="0"/>
              <a:t> A full domain name is a sequence of labels separated by dots (.). </a:t>
            </a:r>
          </a:p>
          <a:p>
            <a:r>
              <a:rPr lang="en-US" dirty="0"/>
              <a:t>The domain names are always read from the node up to the root.</a:t>
            </a:r>
          </a:p>
          <a:p>
            <a:r>
              <a:rPr lang="en-US" dirty="0"/>
              <a:t>The last label is the label of the root (null). </a:t>
            </a:r>
          </a:p>
          <a:p>
            <a:r>
              <a:rPr lang="en-US" dirty="0"/>
              <a:t>If a label is terminated by a null string, it is called a </a:t>
            </a:r>
            <a:r>
              <a:rPr lang="en-US" b="1" dirty="0">
                <a:solidFill>
                  <a:srgbClr val="FF0066"/>
                </a:solidFill>
              </a:rPr>
              <a:t>fully qualified domain name (FQDN).</a:t>
            </a:r>
            <a:r>
              <a:rPr lang="en-US" dirty="0"/>
              <a:t> The name must end with a null label, but because null means nothing, the label ends with a dot. </a:t>
            </a:r>
          </a:p>
          <a:p>
            <a:r>
              <a:rPr lang="en-US" dirty="0"/>
              <a:t>If a label is not terminated by a null string, it is called a </a:t>
            </a:r>
            <a:r>
              <a:rPr lang="en-US" b="1" dirty="0">
                <a:solidFill>
                  <a:srgbClr val="FF0066"/>
                </a:solidFill>
              </a:rPr>
              <a:t>partially qualified domain name (PQDN). </a:t>
            </a:r>
          </a:p>
          <a:p>
            <a:r>
              <a:rPr lang="en-US" dirty="0"/>
              <a:t>A PQDN starts from a node, but it does not reach the root. It is used when the name to be resolved belongs to the same site as the client.</a:t>
            </a:r>
          </a:p>
          <a:p>
            <a:r>
              <a:rPr lang="en-US" dirty="0"/>
              <a:t>Here the resolver can supply the missing part, called the suffix, to create an FQDN.</a:t>
            </a:r>
            <a:endParaRPr lang="en-IN" dirty="0"/>
          </a:p>
        </p:txBody>
      </p:sp>
    </p:spTree>
    <p:extLst>
      <p:ext uri="{BB962C8B-B14F-4D97-AF65-F5344CB8AC3E}">
        <p14:creationId xmlns:p14="http://schemas.microsoft.com/office/powerpoint/2010/main" val="24607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59AB41-E030-44A4-A92E-771B141D9A92}"/>
              </a:ext>
            </a:extLst>
          </p:cNvPr>
          <p:cNvPicPr>
            <a:picLocks noChangeAspect="1"/>
          </p:cNvPicPr>
          <p:nvPr/>
        </p:nvPicPr>
        <p:blipFill>
          <a:blip r:embed="rId2"/>
          <a:stretch>
            <a:fillRect/>
          </a:stretch>
        </p:blipFill>
        <p:spPr>
          <a:xfrm>
            <a:off x="429210" y="326571"/>
            <a:ext cx="6643394" cy="6428792"/>
          </a:xfrm>
          <a:prstGeom prst="rect">
            <a:avLst/>
          </a:prstGeom>
        </p:spPr>
      </p:pic>
      <p:pic>
        <p:nvPicPr>
          <p:cNvPr id="5" name="Picture 4">
            <a:extLst>
              <a:ext uri="{FF2B5EF4-FFF2-40B4-BE49-F238E27FC236}">
                <a16:creationId xmlns:a16="http://schemas.microsoft.com/office/drawing/2014/main" id="{715ADFAD-5818-4CFF-AB60-A364720EBEED}"/>
              </a:ext>
            </a:extLst>
          </p:cNvPr>
          <p:cNvPicPr>
            <a:picLocks noChangeAspect="1"/>
          </p:cNvPicPr>
          <p:nvPr/>
        </p:nvPicPr>
        <p:blipFill>
          <a:blip r:embed="rId3"/>
          <a:stretch>
            <a:fillRect/>
          </a:stretch>
        </p:blipFill>
        <p:spPr>
          <a:xfrm>
            <a:off x="6944560" y="326571"/>
            <a:ext cx="5073269" cy="6428792"/>
          </a:xfrm>
          <a:prstGeom prst="rect">
            <a:avLst/>
          </a:prstGeom>
        </p:spPr>
      </p:pic>
    </p:spTree>
    <p:extLst>
      <p:ext uri="{BB962C8B-B14F-4D97-AF65-F5344CB8AC3E}">
        <p14:creationId xmlns:p14="http://schemas.microsoft.com/office/powerpoint/2010/main" val="2666213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AECF6D-D856-4A09-91A1-D16BF2CEBFBE}"/>
              </a:ext>
            </a:extLst>
          </p:cNvPr>
          <p:cNvPicPr>
            <a:picLocks noChangeAspect="1"/>
          </p:cNvPicPr>
          <p:nvPr/>
        </p:nvPicPr>
        <p:blipFill>
          <a:blip r:embed="rId2"/>
          <a:stretch>
            <a:fillRect/>
          </a:stretch>
        </p:blipFill>
        <p:spPr>
          <a:xfrm>
            <a:off x="707572" y="317241"/>
            <a:ext cx="10776856" cy="3111760"/>
          </a:xfrm>
          <a:prstGeom prst="rect">
            <a:avLst/>
          </a:prstGeom>
        </p:spPr>
      </p:pic>
      <p:pic>
        <p:nvPicPr>
          <p:cNvPr id="3" name="Picture 2">
            <a:extLst>
              <a:ext uri="{FF2B5EF4-FFF2-40B4-BE49-F238E27FC236}">
                <a16:creationId xmlns:a16="http://schemas.microsoft.com/office/drawing/2014/main" id="{E5BC53BE-9691-41DD-B98C-5483D1774722}"/>
              </a:ext>
            </a:extLst>
          </p:cNvPr>
          <p:cNvPicPr>
            <a:picLocks noChangeAspect="1"/>
          </p:cNvPicPr>
          <p:nvPr/>
        </p:nvPicPr>
        <p:blipFill>
          <a:blip r:embed="rId3"/>
          <a:stretch>
            <a:fillRect/>
          </a:stretch>
        </p:blipFill>
        <p:spPr>
          <a:xfrm>
            <a:off x="2817359" y="3559629"/>
            <a:ext cx="6296025" cy="3111759"/>
          </a:xfrm>
          <a:prstGeom prst="rect">
            <a:avLst/>
          </a:prstGeom>
        </p:spPr>
      </p:pic>
    </p:spTree>
    <p:extLst>
      <p:ext uri="{BB962C8B-B14F-4D97-AF65-F5344CB8AC3E}">
        <p14:creationId xmlns:p14="http://schemas.microsoft.com/office/powerpoint/2010/main" val="1063742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E072B12C-D25D-4910-9D0B-56C0F3AA709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25.</a:t>
            </a:r>
            <a:fld id="{28C06C05-EFD1-4C04-AC00-62B8473F13A1}" type="slidenum">
              <a:rPr lang="en-US" altLang="en-US" sz="2000">
                <a:solidFill>
                  <a:schemeClr val="bg2"/>
                </a:solidFill>
              </a:rPr>
              <a:pPr/>
              <a:t>15</a:t>
            </a:fld>
            <a:endParaRPr lang="en-US" altLang="en-US" sz="2000">
              <a:solidFill>
                <a:schemeClr val="bg2"/>
              </a:solidFill>
            </a:endParaRPr>
          </a:p>
        </p:txBody>
      </p:sp>
      <p:sp>
        <p:nvSpPr>
          <p:cNvPr id="858115" name="Text Box 3">
            <a:extLst>
              <a:ext uri="{FF2B5EF4-FFF2-40B4-BE49-F238E27FC236}">
                <a16:creationId xmlns:a16="http://schemas.microsoft.com/office/drawing/2014/main" id="{ADF12F1F-D460-4F07-87C6-588BEED5931B}"/>
              </a:ext>
            </a:extLst>
          </p:cNvPr>
          <p:cNvSpPr txBox="1">
            <a:spLocks noChangeArrowheads="1"/>
          </p:cNvSpPr>
          <p:nvPr/>
        </p:nvSpPr>
        <p:spPr bwMode="auto">
          <a:xfrm>
            <a:off x="474306" y="266441"/>
            <a:ext cx="5840125" cy="523220"/>
          </a:xfrm>
          <a:prstGeom prst="rect">
            <a:avLst/>
          </a:prstGeom>
          <a:noFill/>
          <a:ln>
            <a:noFill/>
          </a:ln>
          <a:effectLst/>
        </p:spPr>
        <p:txBody>
          <a:bodyPr wrap="none">
            <a:spAutoFit/>
          </a:bodyPr>
          <a:lstStyle/>
          <a:p>
            <a:pPr>
              <a:defRPr/>
            </a:pPr>
            <a:r>
              <a:rPr lang="en-US" sz="2800" b="1" dirty="0">
                <a:solidFill>
                  <a:srgbClr val="0070C0"/>
                </a:solidFill>
                <a:effectLst>
                  <a:outerShdw blurRad="38100" dist="38100" dir="2700000" algn="tl">
                    <a:srgbClr val="C0C0C0"/>
                  </a:outerShdw>
                </a:effectLst>
                <a:latin typeface="Times" pitchFamily="18" charset="0"/>
              </a:rPr>
              <a:t>DISTRIBUTION OF NAME SPACE</a:t>
            </a:r>
          </a:p>
        </p:txBody>
      </p:sp>
      <p:sp>
        <p:nvSpPr>
          <p:cNvPr id="20485" name="Text Box 4">
            <a:extLst>
              <a:ext uri="{FF2B5EF4-FFF2-40B4-BE49-F238E27FC236}">
                <a16:creationId xmlns:a16="http://schemas.microsoft.com/office/drawing/2014/main" id="{E2B3303E-261E-4059-BB73-C40CB2A91F4C}"/>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CA3FE8F0-D0EF-4C72-A1B9-849AD9141C18}"/>
              </a:ext>
            </a:extLst>
          </p:cNvPr>
          <p:cNvSpPr>
            <a:spLocks noChangeArrowheads="1"/>
          </p:cNvSpPr>
          <p:nvPr/>
        </p:nvSpPr>
        <p:spPr bwMode="auto">
          <a:xfrm>
            <a:off x="317241" y="1851471"/>
            <a:ext cx="11569959" cy="1384995"/>
          </a:xfrm>
          <a:prstGeom prst="rect">
            <a:avLst/>
          </a:prstGeom>
          <a:noFill/>
          <a:ln>
            <a:noFill/>
          </a:ln>
          <a:effectLst/>
        </p:spPr>
        <p:txBody>
          <a:bodyPr wrap="square" anchor="ctr">
            <a:spAutoFit/>
          </a:bodyPr>
          <a:lstStyle/>
          <a:p>
            <a:pPr algn="just" eaLnBrk="1" hangingPunct="1">
              <a:defRPr/>
            </a:pPr>
            <a:r>
              <a:rPr lang="en-US" sz="2800" i="1" dirty="0">
                <a:effectLst>
                  <a:outerShdw blurRad="38100" dist="38100" dir="2700000" algn="tl">
                    <a:srgbClr val="C0C0C0"/>
                  </a:outerShdw>
                </a:effectLst>
                <a:latin typeface="Times New Roman" pitchFamily="18" charset="0"/>
              </a:rPr>
              <a:t>The information contained in the domain name space must be stored. However, it is very inefficient and also unreliable to have just one computer store such a huge amount of information. </a:t>
            </a:r>
          </a:p>
        </p:txBody>
      </p:sp>
      <p:sp>
        <p:nvSpPr>
          <p:cNvPr id="20487" name="Rectangle 6">
            <a:extLst>
              <a:ext uri="{FF2B5EF4-FFF2-40B4-BE49-F238E27FC236}">
                <a16:creationId xmlns:a16="http://schemas.microsoft.com/office/drawing/2014/main" id="{558B5406-7275-43B3-8571-3440518429EC}"/>
              </a:ext>
            </a:extLst>
          </p:cNvPr>
          <p:cNvSpPr>
            <a:spLocks noChangeArrowheads="1"/>
          </p:cNvSpPr>
          <p:nvPr/>
        </p:nvSpPr>
        <p:spPr bwMode="auto">
          <a:xfrm>
            <a:off x="1667070" y="4638885"/>
            <a:ext cx="670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Hierarchy of Name Servers</a:t>
            </a:r>
          </a:p>
          <a:p>
            <a:pPr>
              <a:buClr>
                <a:schemeClr val="tx1"/>
              </a:buClr>
              <a:buSzPct val="117000"/>
              <a:buFont typeface="Wingdings" panose="05000000000000000000" pitchFamily="2" charset="2"/>
              <a:buNone/>
            </a:pPr>
            <a:r>
              <a:rPr lang="fr-FR" altLang="en-US" sz="2400" dirty="0">
                <a:solidFill>
                  <a:srgbClr val="0033CC"/>
                </a:solidFill>
                <a:latin typeface="Times New Roman" panose="02020603050405020304" pitchFamily="18" charset="0"/>
              </a:rPr>
              <a:t>Zone</a:t>
            </a:r>
            <a:br>
              <a:rPr lang="fr-FR" altLang="en-US" sz="2400" dirty="0">
                <a:solidFill>
                  <a:srgbClr val="0033CC"/>
                </a:solidFill>
                <a:latin typeface="Times New Roman" panose="02020603050405020304" pitchFamily="18" charset="0"/>
              </a:rPr>
            </a:br>
            <a:r>
              <a:rPr lang="fr-FR" altLang="en-US" sz="2400" dirty="0">
                <a:solidFill>
                  <a:srgbClr val="0033CC"/>
                </a:solidFill>
                <a:latin typeface="Times New Roman" panose="02020603050405020304" pitchFamily="18" charset="0"/>
              </a:rPr>
              <a:t>Root Server</a:t>
            </a:r>
            <a:br>
              <a:rPr lang="fr-FR" altLang="en-US" sz="2400" dirty="0">
                <a:solidFill>
                  <a:srgbClr val="0033CC"/>
                </a:solidFill>
                <a:latin typeface="Times New Roman" panose="02020603050405020304" pitchFamily="18" charset="0"/>
              </a:rPr>
            </a:br>
            <a:r>
              <a:rPr lang="en-US" altLang="en-US" sz="2400" dirty="0">
                <a:solidFill>
                  <a:srgbClr val="0033CC"/>
                </a:solidFill>
                <a:latin typeface="Times New Roman" panose="02020603050405020304" pitchFamily="18" charset="0"/>
              </a:rPr>
              <a:t>Primary and Secondary Servers</a:t>
            </a:r>
          </a:p>
        </p:txBody>
      </p:sp>
      <p:sp>
        <p:nvSpPr>
          <p:cNvPr id="858119" name="Text Box 7">
            <a:extLst>
              <a:ext uri="{FF2B5EF4-FFF2-40B4-BE49-F238E27FC236}">
                <a16:creationId xmlns:a16="http://schemas.microsoft.com/office/drawing/2014/main" id="{19669BD1-341B-4150-AD06-16AB62E3BA27}"/>
              </a:ext>
            </a:extLst>
          </p:cNvPr>
          <p:cNvSpPr txBox="1">
            <a:spLocks noChangeArrowheads="1"/>
          </p:cNvSpPr>
          <p:nvPr/>
        </p:nvSpPr>
        <p:spPr bwMode="auto">
          <a:xfrm>
            <a:off x="838200" y="3649988"/>
            <a:ext cx="4862513" cy="519113"/>
          </a:xfrm>
          <a:prstGeom prst="rect">
            <a:avLst/>
          </a:prstGeom>
          <a:noFill/>
          <a:ln>
            <a:noFill/>
          </a:ln>
          <a:effectLst/>
        </p:spPr>
        <p:txBody>
          <a:bodyPr wrap="none">
            <a:spAutoFit/>
          </a:bodyPr>
          <a:lstStyle/>
          <a:p>
            <a:pPr algn="ctr">
              <a:defRPr/>
            </a:pPr>
            <a:r>
              <a:rPr lang="en-US" sz="2800" i="1" u="sng" dirty="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6354545C-4266-4E8C-BB36-D91B4A5C50D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25.</a:t>
            </a:r>
            <a:fld id="{4658FD1B-6F27-4149-9DE2-C7D381C14F4B}" type="slidenum">
              <a:rPr lang="en-US" altLang="en-US" sz="2000">
                <a:solidFill>
                  <a:schemeClr val="bg2"/>
                </a:solidFill>
              </a:rPr>
              <a:pPr/>
              <a:t>16</a:t>
            </a:fld>
            <a:endParaRPr lang="en-US" altLang="en-US" sz="2000">
              <a:solidFill>
                <a:schemeClr val="bg2"/>
              </a:solidFill>
            </a:endParaRPr>
          </a:p>
        </p:txBody>
      </p:sp>
      <p:sp>
        <p:nvSpPr>
          <p:cNvPr id="22531" name="Line 2">
            <a:extLst>
              <a:ext uri="{FF2B5EF4-FFF2-40B4-BE49-F238E27FC236}">
                <a16:creationId xmlns:a16="http://schemas.microsoft.com/office/drawing/2014/main" id="{F256D798-5897-48F6-88A7-CA021AEE004B}"/>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32" name="Line 3">
            <a:extLst>
              <a:ext uri="{FF2B5EF4-FFF2-40B4-BE49-F238E27FC236}">
                <a16:creationId xmlns:a16="http://schemas.microsoft.com/office/drawing/2014/main" id="{A61092F9-FB3F-4486-A7A8-40867B3F6199}"/>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33" name="Text Box 4">
            <a:extLst>
              <a:ext uri="{FF2B5EF4-FFF2-40B4-BE49-F238E27FC236}">
                <a16:creationId xmlns:a16="http://schemas.microsoft.com/office/drawing/2014/main" id="{71CA0342-0D0C-4DD8-8BDD-76E44FE548DA}"/>
              </a:ext>
            </a:extLst>
          </p:cNvPr>
          <p:cNvSpPr txBox="1">
            <a:spLocks noChangeArrowheads="1"/>
          </p:cNvSpPr>
          <p:nvPr/>
        </p:nvSpPr>
        <p:spPr bwMode="auto">
          <a:xfrm>
            <a:off x="1828801" y="762000"/>
            <a:ext cx="458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25.6  </a:t>
            </a:r>
            <a:r>
              <a:rPr lang="en-US" altLang="en-US" sz="2000" i="1">
                <a:latin typeface="Times New Roman" panose="02020603050405020304" pitchFamily="18" charset="0"/>
              </a:rPr>
              <a:t>Hierarchy of name servers</a:t>
            </a:r>
          </a:p>
        </p:txBody>
      </p:sp>
      <p:sp>
        <p:nvSpPr>
          <p:cNvPr id="22534" name="Line 5">
            <a:extLst>
              <a:ext uri="{FF2B5EF4-FFF2-40B4-BE49-F238E27FC236}">
                <a16:creationId xmlns:a16="http://schemas.microsoft.com/office/drawing/2014/main" id="{9114AD72-19CE-4F44-9F7C-EE9B170D2DA9}"/>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22535" name="Picture 6">
            <a:extLst>
              <a:ext uri="{FF2B5EF4-FFF2-40B4-BE49-F238E27FC236}">
                <a16:creationId xmlns:a16="http://schemas.microsoft.com/office/drawing/2014/main" id="{5720D19F-CF4E-4F72-999C-F87F0EC89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600200"/>
            <a:ext cx="7158038"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A16BD-15CA-4E46-8073-186E42CE0330}"/>
              </a:ext>
            </a:extLst>
          </p:cNvPr>
          <p:cNvSpPr>
            <a:spLocks noGrp="1"/>
          </p:cNvSpPr>
          <p:nvPr>
            <p:ph type="title"/>
          </p:nvPr>
        </p:nvSpPr>
        <p:spPr>
          <a:xfrm>
            <a:off x="530290" y="234496"/>
            <a:ext cx="10515600" cy="1325563"/>
          </a:xfrm>
        </p:spPr>
        <p:txBody>
          <a:bodyPr/>
          <a:lstStyle/>
          <a:p>
            <a:r>
              <a:rPr lang="en-IN" dirty="0"/>
              <a:t>hierarchical name space</a:t>
            </a:r>
          </a:p>
        </p:txBody>
      </p:sp>
      <p:sp>
        <p:nvSpPr>
          <p:cNvPr id="3" name="Content Placeholder 2">
            <a:extLst>
              <a:ext uri="{FF2B5EF4-FFF2-40B4-BE49-F238E27FC236}">
                <a16:creationId xmlns:a16="http://schemas.microsoft.com/office/drawing/2014/main" id="{4AD7B156-5C60-48DB-9584-4A206B85779C}"/>
              </a:ext>
            </a:extLst>
          </p:cNvPr>
          <p:cNvSpPr>
            <a:spLocks noGrp="1"/>
          </p:cNvSpPr>
          <p:nvPr>
            <p:ph idx="1"/>
          </p:nvPr>
        </p:nvSpPr>
        <p:spPr>
          <a:xfrm>
            <a:off x="373223" y="1483567"/>
            <a:ext cx="11681927" cy="5009308"/>
          </a:xfrm>
        </p:spPr>
        <p:txBody>
          <a:bodyPr>
            <a:normAutofit/>
          </a:bodyPr>
          <a:lstStyle/>
          <a:p>
            <a:r>
              <a:rPr lang="en-US" sz="3200" dirty="0"/>
              <a:t>In hierarchical name space, each name consists of several parts.</a:t>
            </a:r>
          </a:p>
          <a:p>
            <a:r>
              <a:rPr lang="en-US" sz="3200" dirty="0"/>
              <a:t>First part defines the nature of the organization, second part defines the name of an organization, third part defines department of the organization, and so on.</a:t>
            </a:r>
          </a:p>
          <a:p>
            <a:r>
              <a:rPr lang="en-US" sz="3200" dirty="0"/>
              <a:t>In hierarchical name space, the authority to assign and control the name spaces can be decentralized.</a:t>
            </a:r>
          </a:p>
          <a:p>
            <a:r>
              <a:rPr lang="en-US" sz="3200" dirty="0"/>
              <a:t>Authority for names in each partition is passed to each designated agent.</a:t>
            </a:r>
            <a:endParaRPr lang="en-IN" sz="3200" dirty="0"/>
          </a:p>
        </p:txBody>
      </p:sp>
    </p:spTree>
    <p:extLst>
      <p:ext uri="{BB962C8B-B14F-4D97-AF65-F5344CB8AC3E}">
        <p14:creationId xmlns:p14="http://schemas.microsoft.com/office/powerpoint/2010/main" val="2904628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DF45-666E-4D86-BE6B-892530AF4202}"/>
              </a:ext>
            </a:extLst>
          </p:cNvPr>
          <p:cNvSpPr>
            <a:spLocks noGrp="1"/>
          </p:cNvSpPr>
          <p:nvPr>
            <p:ph type="title"/>
          </p:nvPr>
        </p:nvSpPr>
        <p:spPr>
          <a:xfrm>
            <a:off x="343678" y="273053"/>
            <a:ext cx="1783702" cy="754548"/>
          </a:xfrm>
        </p:spPr>
        <p:txBody>
          <a:bodyPr/>
          <a:lstStyle/>
          <a:p>
            <a:r>
              <a:rPr lang="en-IN" dirty="0"/>
              <a:t>Zone</a:t>
            </a:r>
          </a:p>
        </p:txBody>
      </p:sp>
      <p:sp>
        <p:nvSpPr>
          <p:cNvPr id="3" name="Content Placeholder 2">
            <a:extLst>
              <a:ext uri="{FF2B5EF4-FFF2-40B4-BE49-F238E27FC236}">
                <a16:creationId xmlns:a16="http://schemas.microsoft.com/office/drawing/2014/main" id="{784E6825-6188-4307-A40C-D2FB32A66BDA}"/>
              </a:ext>
            </a:extLst>
          </p:cNvPr>
          <p:cNvSpPr>
            <a:spLocks noGrp="1"/>
          </p:cNvSpPr>
          <p:nvPr>
            <p:ph idx="1"/>
          </p:nvPr>
        </p:nvSpPr>
        <p:spPr>
          <a:xfrm>
            <a:off x="838200" y="1082302"/>
            <a:ext cx="10515600" cy="4693396"/>
          </a:xfrm>
        </p:spPr>
        <p:txBody>
          <a:bodyPr/>
          <a:lstStyle/>
          <a:p>
            <a:r>
              <a:rPr lang="en-US" dirty="0"/>
              <a:t>the complete domain name hierarchy cannot be stored on a single server, it is divided among many servers. What a server is responsible for or has authority over is called a zone.</a:t>
            </a:r>
            <a:endParaRPr lang="en-IN" dirty="0"/>
          </a:p>
        </p:txBody>
      </p:sp>
      <p:pic>
        <p:nvPicPr>
          <p:cNvPr id="5" name="Picture 4">
            <a:extLst>
              <a:ext uri="{FF2B5EF4-FFF2-40B4-BE49-F238E27FC236}">
                <a16:creationId xmlns:a16="http://schemas.microsoft.com/office/drawing/2014/main" id="{4DD058B6-AAD4-4323-85A9-DCAE4CA404EF}"/>
              </a:ext>
            </a:extLst>
          </p:cNvPr>
          <p:cNvPicPr>
            <a:picLocks noChangeAspect="1"/>
          </p:cNvPicPr>
          <p:nvPr/>
        </p:nvPicPr>
        <p:blipFill>
          <a:blip r:embed="rId2"/>
          <a:stretch>
            <a:fillRect/>
          </a:stretch>
        </p:blipFill>
        <p:spPr>
          <a:xfrm>
            <a:off x="1903445" y="2500604"/>
            <a:ext cx="8546841" cy="4132325"/>
          </a:xfrm>
          <a:prstGeom prst="rect">
            <a:avLst/>
          </a:prstGeom>
        </p:spPr>
      </p:pic>
    </p:spTree>
    <p:extLst>
      <p:ext uri="{BB962C8B-B14F-4D97-AF65-F5344CB8AC3E}">
        <p14:creationId xmlns:p14="http://schemas.microsoft.com/office/powerpoint/2010/main" val="2178903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50C0-46E1-4891-94F4-FDC8F64F4B86}"/>
              </a:ext>
            </a:extLst>
          </p:cNvPr>
          <p:cNvSpPr>
            <a:spLocks noGrp="1"/>
          </p:cNvSpPr>
          <p:nvPr>
            <p:ph type="title"/>
          </p:nvPr>
        </p:nvSpPr>
        <p:spPr/>
        <p:txBody>
          <a:bodyPr/>
          <a:lstStyle/>
          <a:p>
            <a:r>
              <a:rPr lang="en-IN" dirty="0"/>
              <a:t>Root Server</a:t>
            </a:r>
          </a:p>
        </p:txBody>
      </p:sp>
      <p:sp>
        <p:nvSpPr>
          <p:cNvPr id="3" name="Content Placeholder 2">
            <a:extLst>
              <a:ext uri="{FF2B5EF4-FFF2-40B4-BE49-F238E27FC236}">
                <a16:creationId xmlns:a16="http://schemas.microsoft.com/office/drawing/2014/main" id="{B1C99CC1-DC6B-4DE9-AEC7-9AF706AB4AE7}"/>
              </a:ext>
            </a:extLst>
          </p:cNvPr>
          <p:cNvSpPr>
            <a:spLocks noGrp="1"/>
          </p:cNvSpPr>
          <p:nvPr>
            <p:ph idx="1"/>
          </p:nvPr>
        </p:nvSpPr>
        <p:spPr/>
        <p:txBody>
          <a:bodyPr/>
          <a:lstStyle/>
          <a:p>
            <a:r>
              <a:rPr lang="en-US" dirty="0"/>
              <a:t>A root server usually does not store any information about domains but delegates its authority to other servers, keeping references to those servers. </a:t>
            </a:r>
          </a:p>
          <a:p>
            <a:r>
              <a:rPr lang="en-US" dirty="0"/>
              <a:t>There are several root servers, each covering the whole domain name space. The root servers are distributed all around the world.</a:t>
            </a:r>
            <a:endParaRPr lang="en-IN" dirty="0"/>
          </a:p>
        </p:txBody>
      </p:sp>
    </p:spTree>
    <p:extLst>
      <p:ext uri="{BB962C8B-B14F-4D97-AF65-F5344CB8AC3E}">
        <p14:creationId xmlns:p14="http://schemas.microsoft.com/office/powerpoint/2010/main" val="126947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586E-7477-4C24-868D-33EBA7E41D33}"/>
              </a:ext>
            </a:extLst>
          </p:cNvPr>
          <p:cNvSpPr>
            <a:spLocks noGrp="1"/>
          </p:cNvSpPr>
          <p:nvPr>
            <p:ph type="title"/>
          </p:nvPr>
        </p:nvSpPr>
        <p:spPr/>
        <p:txBody>
          <a:bodyPr/>
          <a:lstStyle/>
          <a:p>
            <a:r>
              <a:rPr lang="en-IN" b="1" dirty="0">
                <a:solidFill>
                  <a:srgbClr val="C00000"/>
                </a:solidFill>
              </a:rPr>
              <a:t>Application Layer</a:t>
            </a:r>
          </a:p>
        </p:txBody>
      </p:sp>
      <p:sp>
        <p:nvSpPr>
          <p:cNvPr id="3" name="Content Placeholder 2">
            <a:extLst>
              <a:ext uri="{FF2B5EF4-FFF2-40B4-BE49-F238E27FC236}">
                <a16:creationId xmlns:a16="http://schemas.microsoft.com/office/drawing/2014/main" id="{9399DE96-9F7D-487C-9D6E-1E5523116B84}"/>
              </a:ext>
            </a:extLst>
          </p:cNvPr>
          <p:cNvSpPr>
            <a:spLocks noGrp="1"/>
          </p:cNvSpPr>
          <p:nvPr>
            <p:ph idx="1"/>
          </p:nvPr>
        </p:nvSpPr>
        <p:spPr>
          <a:xfrm>
            <a:off x="838200" y="1825625"/>
            <a:ext cx="10890380" cy="4351338"/>
          </a:xfrm>
        </p:spPr>
        <p:txBody>
          <a:bodyPr/>
          <a:lstStyle/>
          <a:p>
            <a:r>
              <a:rPr lang="en-US" dirty="0"/>
              <a:t>The application layer provides </a:t>
            </a:r>
            <a:r>
              <a:rPr lang="en-US" b="1" dirty="0">
                <a:solidFill>
                  <a:srgbClr val="002060"/>
                </a:solidFill>
              </a:rPr>
              <a:t>services to the user</a:t>
            </a:r>
            <a:r>
              <a:rPr lang="en-US" dirty="0"/>
              <a:t>. </a:t>
            </a:r>
          </a:p>
          <a:p>
            <a:r>
              <a:rPr lang="en-US" dirty="0"/>
              <a:t>Communication is provided using a logical connection, which means that the two application layers assume that there is an imaginary direct connection through which they </a:t>
            </a:r>
            <a:r>
              <a:rPr lang="en-US" b="1" dirty="0">
                <a:solidFill>
                  <a:srgbClr val="00B050"/>
                </a:solidFill>
              </a:rPr>
              <a:t>can send and receive messages</a:t>
            </a:r>
            <a:r>
              <a:rPr lang="en-US" dirty="0"/>
              <a:t>.</a:t>
            </a:r>
          </a:p>
          <a:p>
            <a:r>
              <a:rPr lang="en-US" dirty="0"/>
              <a:t>The application layer in the OSI model is the closest layer to the end user which means that the application layer and end user can interact directly with the software application. The application layer programs are based on client and servers.</a:t>
            </a:r>
            <a:endParaRPr lang="en-IN" dirty="0"/>
          </a:p>
        </p:txBody>
      </p:sp>
    </p:spTree>
    <p:extLst>
      <p:ext uri="{BB962C8B-B14F-4D97-AF65-F5344CB8AC3E}">
        <p14:creationId xmlns:p14="http://schemas.microsoft.com/office/powerpoint/2010/main" val="2462832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5C22-FD8D-48B6-9AB4-24DC2BA77A77}"/>
              </a:ext>
            </a:extLst>
          </p:cNvPr>
          <p:cNvSpPr>
            <a:spLocks noGrp="1"/>
          </p:cNvSpPr>
          <p:nvPr>
            <p:ph type="title"/>
          </p:nvPr>
        </p:nvSpPr>
        <p:spPr/>
        <p:txBody>
          <a:bodyPr/>
          <a:lstStyle/>
          <a:p>
            <a:r>
              <a:rPr lang="en-US" dirty="0"/>
              <a:t>DNS defines two types of servers</a:t>
            </a:r>
            <a:endParaRPr lang="en-IN" dirty="0"/>
          </a:p>
        </p:txBody>
      </p:sp>
      <p:sp>
        <p:nvSpPr>
          <p:cNvPr id="3" name="Content Placeholder 2">
            <a:extLst>
              <a:ext uri="{FF2B5EF4-FFF2-40B4-BE49-F238E27FC236}">
                <a16:creationId xmlns:a16="http://schemas.microsoft.com/office/drawing/2014/main" id="{89CEA7BA-9619-44F3-B980-1A4D2410D6B7}"/>
              </a:ext>
            </a:extLst>
          </p:cNvPr>
          <p:cNvSpPr>
            <a:spLocks noGrp="1"/>
          </p:cNvSpPr>
          <p:nvPr>
            <p:ph idx="1"/>
          </p:nvPr>
        </p:nvSpPr>
        <p:spPr>
          <a:xfrm>
            <a:off x="317241" y="1380931"/>
            <a:ext cx="11663265" cy="5243804"/>
          </a:xfrm>
        </p:spPr>
        <p:txBody>
          <a:bodyPr>
            <a:normAutofit/>
          </a:bodyPr>
          <a:lstStyle/>
          <a:p>
            <a:pPr marL="514350" indent="-514350">
              <a:buFont typeface="+mj-lt"/>
              <a:buAutoNum type="arabicPeriod"/>
            </a:pPr>
            <a:r>
              <a:rPr lang="en-US" dirty="0"/>
              <a:t>primary  server and </a:t>
            </a:r>
          </a:p>
          <a:p>
            <a:pPr marL="514350" indent="-514350">
              <a:buFont typeface="+mj-lt"/>
              <a:buAutoNum type="arabicPeriod"/>
            </a:pPr>
            <a:r>
              <a:rPr lang="en-US" dirty="0"/>
              <a:t>Secondary server. </a:t>
            </a:r>
          </a:p>
          <a:p>
            <a:pPr marL="0" indent="0">
              <a:buNone/>
            </a:pPr>
            <a:r>
              <a:rPr lang="en-US" b="1" dirty="0">
                <a:solidFill>
                  <a:srgbClr val="0070C0"/>
                </a:solidFill>
              </a:rPr>
              <a:t>A primary server </a:t>
            </a:r>
            <a:r>
              <a:rPr lang="en-US" dirty="0"/>
              <a:t>is a server that </a:t>
            </a:r>
            <a:r>
              <a:rPr lang="en-US" b="1" dirty="0">
                <a:solidFill>
                  <a:srgbClr val="FF0066"/>
                </a:solidFill>
              </a:rPr>
              <a:t>stores a file about the zone </a:t>
            </a:r>
            <a:r>
              <a:rPr lang="en-US" dirty="0"/>
              <a:t>for which </a:t>
            </a:r>
            <a:r>
              <a:rPr lang="en-US" b="1" dirty="0">
                <a:solidFill>
                  <a:srgbClr val="00B050"/>
                </a:solidFill>
              </a:rPr>
              <a:t>it is an authority</a:t>
            </a:r>
            <a:r>
              <a:rPr lang="en-US" dirty="0"/>
              <a:t>. It is responsible for creating, maintaining, and updating the zone file. It stores the zone file on a local disk.</a:t>
            </a:r>
          </a:p>
          <a:p>
            <a:pPr marL="0" indent="0">
              <a:buNone/>
            </a:pPr>
            <a:r>
              <a:rPr lang="en-US" b="1" dirty="0">
                <a:solidFill>
                  <a:srgbClr val="0070C0"/>
                </a:solidFill>
              </a:rPr>
              <a:t>A secondary server </a:t>
            </a:r>
            <a:r>
              <a:rPr lang="en-US" dirty="0"/>
              <a:t>is a server </a:t>
            </a:r>
            <a:r>
              <a:rPr lang="en-US" b="1" dirty="0">
                <a:solidFill>
                  <a:srgbClr val="FF0066"/>
                </a:solidFill>
              </a:rPr>
              <a:t>that transfers the complete information about a zone from another server </a:t>
            </a:r>
            <a:r>
              <a:rPr lang="en-US" dirty="0"/>
              <a:t>(primary or secondary) and stores the file on its local disk. </a:t>
            </a:r>
          </a:p>
          <a:p>
            <a:pPr marL="0" indent="0">
              <a:buNone/>
            </a:pPr>
            <a:r>
              <a:rPr lang="en-US" dirty="0"/>
              <a:t>The secondary server neither creates nor updates the zone files. If updating is required, it must be done by the primary server, which sends the updated version to the secondary.</a:t>
            </a:r>
            <a:endParaRPr lang="en-IN" dirty="0"/>
          </a:p>
        </p:txBody>
      </p:sp>
    </p:spTree>
    <p:extLst>
      <p:ext uri="{BB962C8B-B14F-4D97-AF65-F5344CB8AC3E}">
        <p14:creationId xmlns:p14="http://schemas.microsoft.com/office/powerpoint/2010/main" val="667855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1">
            <a:extLst>
              <a:ext uri="{FF2B5EF4-FFF2-40B4-BE49-F238E27FC236}">
                <a16:creationId xmlns:a16="http://schemas.microsoft.com/office/drawing/2014/main" id="{832D3CB4-38C7-4C93-BAFC-9B897434176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25.</a:t>
            </a:r>
            <a:fld id="{AA90B503-9701-4EC4-B6E4-B27B8A934250}" type="slidenum">
              <a:rPr lang="en-US" altLang="en-US" sz="2000">
                <a:solidFill>
                  <a:schemeClr val="bg2"/>
                </a:solidFill>
              </a:rPr>
              <a:pPr/>
              <a:t>21</a:t>
            </a:fld>
            <a:endParaRPr lang="en-US" altLang="en-US" sz="2000">
              <a:solidFill>
                <a:schemeClr val="bg2"/>
              </a:solidFill>
            </a:endParaRPr>
          </a:p>
        </p:txBody>
      </p:sp>
      <p:sp>
        <p:nvSpPr>
          <p:cNvPr id="859139" name="Text Box 3">
            <a:extLst>
              <a:ext uri="{FF2B5EF4-FFF2-40B4-BE49-F238E27FC236}">
                <a16:creationId xmlns:a16="http://schemas.microsoft.com/office/drawing/2014/main" id="{ACA03C71-E0D3-4CD7-9A42-432CE7BAAB15}"/>
              </a:ext>
            </a:extLst>
          </p:cNvPr>
          <p:cNvSpPr txBox="1">
            <a:spLocks noChangeArrowheads="1"/>
          </p:cNvSpPr>
          <p:nvPr/>
        </p:nvSpPr>
        <p:spPr bwMode="auto">
          <a:xfrm>
            <a:off x="408992" y="331389"/>
            <a:ext cx="5344412" cy="646331"/>
          </a:xfrm>
          <a:prstGeom prst="rect">
            <a:avLst/>
          </a:prstGeom>
          <a:noFill/>
          <a:ln>
            <a:noFill/>
          </a:ln>
          <a:effectLst/>
        </p:spPr>
        <p:txBody>
          <a:bodyPr wrap="none">
            <a:spAutoFit/>
          </a:bodyPr>
          <a:lstStyle/>
          <a:p>
            <a:pPr>
              <a:defRPr/>
            </a:pPr>
            <a:r>
              <a:rPr lang="en-US" sz="3600" b="1" dirty="0">
                <a:solidFill>
                  <a:srgbClr val="FF0066"/>
                </a:solidFill>
                <a:effectLst>
                  <a:outerShdw blurRad="38100" dist="38100" dir="2700000" algn="tl">
                    <a:srgbClr val="C0C0C0"/>
                  </a:outerShdw>
                </a:effectLst>
                <a:latin typeface="Times" pitchFamily="18" charset="0"/>
              </a:rPr>
              <a:t>DNS IN THE INTERNET</a:t>
            </a:r>
          </a:p>
        </p:txBody>
      </p:sp>
      <p:sp>
        <p:nvSpPr>
          <p:cNvPr id="28677" name="Text Box 4">
            <a:extLst>
              <a:ext uri="{FF2B5EF4-FFF2-40B4-BE49-F238E27FC236}">
                <a16:creationId xmlns:a16="http://schemas.microsoft.com/office/drawing/2014/main" id="{0EF501DA-31AB-48FB-A70C-27513F1FF03E}"/>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859141" name="Rectangle 5">
            <a:extLst>
              <a:ext uri="{FF2B5EF4-FFF2-40B4-BE49-F238E27FC236}">
                <a16:creationId xmlns:a16="http://schemas.microsoft.com/office/drawing/2014/main" id="{7326E112-8179-4412-8BFB-4EE75DC96DD8}"/>
              </a:ext>
            </a:extLst>
          </p:cNvPr>
          <p:cNvSpPr>
            <a:spLocks noChangeArrowheads="1"/>
          </p:cNvSpPr>
          <p:nvPr/>
        </p:nvSpPr>
        <p:spPr bwMode="auto">
          <a:xfrm>
            <a:off x="531845" y="1254950"/>
            <a:ext cx="11430000" cy="2062103"/>
          </a:xfrm>
          <a:prstGeom prst="rect">
            <a:avLst/>
          </a:prstGeom>
          <a:noFill/>
          <a:ln>
            <a:noFill/>
          </a:ln>
          <a:effectLst/>
        </p:spPr>
        <p:txBody>
          <a:bodyPr wrap="square" anchor="ctr">
            <a:spAutoFit/>
          </a:bodyPr>
          <a:lstStyle/>
          <a:p>
            <a:pPr marL="457200" indent="-457200" algn="just" eaLnBrk="1" hangingPunct="1">
              <a:buFont typeface="Arial" panose="020B0604020202020204" pitchFamily="34" charset="0"/>
              <a:buChar char="•"/>
              <a:defRPr/>
            </a:pPr>
            <a:r>
              <a:rPr lang="en-US" sz="3200" i="1" dirty="0">
                <a:effectLst>
                  <a:outerShdw blurRad="38100" dist="38100" dir="2700000" algn="tl">
                    <a:srgbClr val="C0C0C0"/>
                  </a:outerShdw>
                </a:effectLst>
                <a:latin typeface="Times New Roman" pitchFamily="18" charset="0"/>
              </a:rPr>
              <a:t>DNS is a protocol that can be used in different platforms. </a:t>
            </a:r>
          </a:p>
          <a:p>
            <a:pPr marL="457200" indent="-457200" algn="just" eaLnBrk="1" hangingPunct="1">
              <a:buFont typeface="Arial" panose="020B0604020202020204" pitchFamily="34" charset="0"/>
              <a:buChar char="•"/>
              <a:defRPr/>
            </a:pPr>
            <a:r>
              <a:rPr lang="en-US" sz="3200" i="1" dirty="0">
                <a:effectLst>
                  <a:outerShdw blurRad="38100" dist="38100" dir="2700000" algn="tl">
                    <a:srgbClr val="C0C0C0"/>
                  </a:outerShdw>
                </a:effectLst>
                <a:latin typeface="Times New Roman" pitchFamily="18" charset="0"/>
              </a:rPr>
              <a:t>In the Internet, the domain name space (tree) is divided into three different sections: generic domains, country domains, and the inverse domain.</a:t>
            </a:r>
          </a:p>
        </p:txBody>
      </p:sp>
      <p:sp>
        <p:nvSpPr>
          <p:cNvPr id="28679" name="Rectangle 6">
            <a:extLst>
              <a:ext uri="{FF2B5EF4-FFF2-40B4-BE49-F238E27FC236}">
                <a16:creationId xmlns:a16="http://schemas.microsoft.com/office/drawing/2014/main" id="{19ADC3F7-E140-448D-8561-AEA60A2A12DB}"/>
              </a:ext>
            </a:extLst>
          </p:cNvPr>
          <p:cNvSpPr>
            <a:spLocks noChangeArrowheads="1"/>
          </p:cNvSpPr>
          <p:nvPr/>
        </p:nvSpPr>
        <p:spPr bwMode="auto">
          <a:xfrm>
            <a:off x="1611086" y="3429000"/>
            <a:ext cx="670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pPr>
            <a:r>
              <a:rPr lang="en-US" altLang="en-US" dirty="0">
                <a:solidFill>
                  <a:srgbClr val="0033CC"/>
                </a:solidFill>
                <a:latin typeface="Times New Roman" panose="02020603050405020304" pitchFamily="18" charset="0"/>
              </a:rPr>
              <a:t>Generic Domains</a:t>
            </a:r>
            <a:br>
              <a:rPr lang="fr-FR" altLang="en-US" dirty="0">
                <a:solidFill>
                  <a:srgbClr val="0033CC"/>
                </a:solidFill>
                <a:latin typeface="Times New Roman" panose="02020603050405020304" pitchFamily="18" charset="0"/>
              </a:rPr>
            </a:br>
            <a:r>
              <a:rPr lang="fr-FR" altLang="en-US" dirty="0">
                <a:solidFill>
                  <a:srgbClr val="0033CC"/>
                </a:solidFill>
                <a:latin typeface="Times New Roman" panose="02020603050405020304" pitchFamily="18" charset="0"/>
              </a:rPr>
              <a:t>Country </a:t>
            </a:r>
            <a:r>
              <a:rPr lang="fr-FR" altLang="en-US" dirty="0" err="1">
                <a:solidFill>
                  <a:srgbClr val="0033CC"/>
                </a:solidFill>
                <a:latin typeface="Times New Roman" panose="02020603050405020304" pitchFamily="18" charset="0"/>
              </a:rPr>
              <a:t>Domains</a:t>
            </a:r>
            <a:br>
              <a:rPr lang="fr-FR" altLang="en-US" dirty="0">
                <a:solidFill>
                  <a:srgbClr val="0033CC"/>
                </a:solidFill>
                <a:latin typeface="Times New Roman" panose="02020603050405020304" pitchFamily="18" charset="0"/>
              </a:rPr>
            </a:br>
            <a:r>
              <a:rPr lang="fr-FR" altLang="en-US" dirty="0">
                <a:solidFill>
                  <a:srgbClr val="0033CC"/>
                </a:solidFill>
                <a:latin typeface="Times New Roman" panose="02020603050405020304" pitchFamily="18" charset="0"/>
              </a:rPr>
              <a:t>Inverse Domain</a:t>
            </a:r>
            <a:endParaRPr lang="en-US" altLang="en-US" dirty="0">
              <a:solidFill>
                <a:srgbClr val="0033CC"/>
              </a:solidFill>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80EA-6340-4C70-9C2A-7B233553CC43}"/>
              </a:ext>
            </a:extLst>
          </p:cNvPr>
          <p:cNvSpPr>
            <a:spLocks noGrp="1"/>
          </p:cNvSpPr>
          <p:nvPr>
            <p:ph type="title"/>
          </p:nvPr>
        </p:nvSpPr>
        <p:spPr>
          <a:xfrm>
            <a:off x="241040" y="197076"/>
            <a:ext cx="3845767" cy="483961"/>
          </a:xfrm>
        </p:spPr>
        <p:txBody>
          <a:bodyPr>
            <a:normAutofit fontScale="90000"/>
          </a:bodyPr>
          <a:lstStyle/>
          <a:p>
            <a:r>
              <a:rPr lang="en-IN" dirty="0"/>
              <a:t>Generic Domains</a:t>
            </a:r>
          </a:p>
        </p:txBody>
      </p:sp>
      <p:sp>
        <p:nvSpPr>
          <p:cNvPr id="3" name="Content Placeholder 2">
            <a:extLst>
              <a:ext uri="{FF2B5EF4-FFF2-40B4-BE49-F238E27FC236}">
                <a16:creationId xmlns:a16="http://schemas.microsoft.com/office/drawing/2014/main" id="{6ABA7060-0595-444F-90E5-6824F463C776}"/>
              </a:ext>
            </a:extLst>
          </p:cNvPr>
          <p:cNvSpPr>
            <a:spLocks noGrp="1"/>
          </p:cNvSpPr>
          <p:nvPr>
            <p:ph idx="1"/>
          </p:nvPr>
        </p:nvSpPr>
        <p:spPr>
          <a:xfrm>
            <a:off x="538843" y="681037"/>
            <a:ext cx="11114314" cy="4351338"/>
          </a:xfrm>
        </p:spPr>
        <p:txBody>
          <a:bodyPr/>
          <a:lstStyle/>
          <a:p>
            <a:r>
              <a:rPr lang="en-US" dirty="0"/>
              <a:t>It defines the registered hosts according to their generic behavior.</a:t>
            </a:r>
          </a:p>
          <a:p>
            <a:r>
              <a:rPr lang="en-US" dirty="0"/>
              <a:t>Each node in a tree defines the domain name, which is an index to the DNS database.</a:t>
            </a:r>
          </a:p>
          <a:p>
            <a:r>
              <a:rPr lang="en-US" dirty="0"/>
              <a:t>It uses three-character labels, and these labels describe the organization type.</a:t>
            </a:r>
            <a:endParaRPr lang="en-IN" dirty="0"/>
          </a:p>
        </p:txBody>
      </p:sp>
      <p:sp>
        <p:nvSpPr>
          <p:cNvPr id="5" name="TextBox 4">
            <a:extLst>
              <a:ext uri="{FF2B5EF4-FFF2-40B4-BE49-F238E27FC236}">
                <a16:creationId xmlns:a16="http://schemas.microsoft.com/office/drawing/2014/main" id="{F496E507-321C-4C61-B7BA-1AF420DAAF92}"/>
              </a:ext>
            </a:extLst>
          </p:cNvPr>
          <p:cNvSpPr txBox="1"/>
          <p:nvPr/>
        </p:nvSpPr>
        <p:spPr>
          <a:xfrm>
            <a:off x="2341983" y="2618125"/>
            <a:ext cx="5197151" cy="4247317"/>
          </a:xfrm>
          <a:prstGeom prst="rect">
            <a:avLst/>
          </a:prstGeom>
          <a:noFill/>
        </p:spPr>
        <p:txBody>
          <a:bodyPr wrap="square">
            <a:spAutoFit/>
          </a:bodyPr>
          <a:lstStyle/>
          <a:p>
            <a:r>
              <a:rPr lang="en-IN" b="1" dirty="0">
                <a:solidFill>
                  <a:srgbClr val="FF0066"/>
                </a:solidFill>
              </a:rPr>
              <a:t>Label	Description</a:t>
            </a:r>
          </a:p>
          <a:p>
            <a:r>
              <a:rPr lang="en-IN" b="1" dirty="0">
                <a:solidFill>
                  <a:srgbClr val="7030A0"/>
                </a:solidFill>
              </a:rPr>
              <a:t>aero	Airlines and aerospace companies</a:t>
            </a:r>
          </a:p>
          <a:p>
            <a:r>
              <a:rPr lang="en-IN" b="1" dirty="0">
                <a:solidFill>
                  <a:srgbClr val="7030A0"/>
                </a:solidFill>
              </a:rPr>
              <a:t>biz	Businesses or firms</a:t>
            </a:r>
          </a:p>
          <a:p>
            <a:r>
              <a:rPr lang="en-IN" b="1" dirty="0">
                <a:solidFill>
                  <a:srgbClr val="7030A0"/>
                </a:solidFill>
              </a:rPr>
              <a:t>com	Commercial Organizations</a:t>
            </a:r>
          </a:p>
          <a:p>
            <a:r>
              <a:rPr lang="en-IN" b="1" dirty="0">
                <a:solidFill>
                  <a:srgbClr val="7030A0"/>
                </a:solidFill>
              </a:rPr>
              <a:t>coop	Cooperative business Organizations</a:t>
            </a:r>
          </a:p>
          <a:p>
            <a:r>
              <a:rPr lang="en-IN" b="1" dirty="0" err="1">
                <a:solidFill>
                  <a:srgbClr val="7030A0"/>
                </a:solidFill>
              </a:rPr>
              <a:t>edu</a:t>
            </a:r>
            <a:r>
              <a:rPr lang="en-IN" b="1" dirty="0">
                <a:solidFill>
                  <a:srgbClr val="7030A0"/>
                </a:solidFill>
              </a:rPr>
              <a:t>	Educational institutions</a:t>
            </a:r>
          </a:p>
          <a:p>
            <a:r>
              <a:rPr lang="en-IN" b="1" dirty="0">
                <a:solidFill>
                  <a:srgbClr val="7030A0"/>
                </a:solidFill>
              </a:rPr>
              <a:t>gov	Government institutions</a:t>
            </a:r>
          </a:p>
          <a:p>
            <a:r>
              <a:rPr lang="en-IN" b="1" dirty="0">
                <a:solidFill>
                  <a:srgbClr val="7030A0"/>
                </a:solidFill>
              </a:rPr>
              <a:t>info	Information service providers</a:t>
            </a:r>
          </a:p>
          <a:p>
            <a:r>
              <a:rPr lang="en-IN" b="1" dirty="0">
                <a:solidFill>
                  <a:srgbClr val="7030A0"/>
                </a:solidFill>
              </a:rPr>
              <a:t>int	International Organizations</a:t>
            </a:r>
          </a:p>
          <a:p>
            <a:r>
              <a:rPr lang="en-IN" b="1" dirty="0">
                <a:solidFill>
                  <a:srgbClr val="7030A0"/>
                </a:solidFill>
              </a:rPr>
              <a:t>mil	Military groups</a:t>
            </a:r>
          </a:p>
          <a:p>
            <a:r>
              <a:rPr lang="en-IN" b="1" dirty="0">
                <a:solidFill>
                  <a:srgbClr val="7030A0"/>
                </a:solidFill>
              </a:rPr>
              <a:t>museum	Museum &amp; other </a:t>
            </a:r>
            <a:r>
              <a:rPr lang="en-IN" b="1" dirty="0" err="1">
                <a:solidFill>
                  <a:srgbClr val="7030A0"/>
                </a:solidFill>
              </a:rPr>
              <a:t>nonprofit</a:t>
            </a:r>
            <a:r>
              <a:rPr lang="en-IN" b="1" dirty="0">
                <a:solidFill>
                  <a:srgbClr val="7030A0"/>
                </a:solidFill>
              </a:rPr>
              <a:t> organizations</a:t>
            </a:r>
          </a:p>
          <a:p>
            <a:r>
              <a:rPr lang="en-IN" b="1" dirty="0">
                <a:solidFill>
                  <a:srgbClr val="7030A0"/>
                </a:solidFill>
              </a:rPr>
              <a:t>name	Personal names</a:t>
            </a:r>
          </a:p>
          <a:p>
            <a:r>
              <a:rPr lang="en-IN" b="1" dirty="0">
                <a:solidFill>
                  <a:srgbClr val="7030A0"/>
                </a:solidFill>
              </a:rPr>
              <a:t>net	Network Support </a:t>
            </a:r>
            <a:r>
              <a:rPr lang="en-IN" b="1" dirty="0" err="1">
                <a:solidFill>
                  <a:srgbClr val="7030A0"/>
                </a:solidFill>
              </a:rPr>
              <a:t>centers</a:t>
            </a:r>
            <a:endParaRPr lang="en-IN" b="1" dirty="0">
              <a:solidFill>
                <a:srgbClr val="7030A0"/>
              </a:solidFill>
            </a:endParaRPr>
          </a:p>
          <a:p>
            <a:r>
              <a:rPr lang="en-IN" b="1" dirty="0">
                <a:solidFill>
                  <a:srgbClr val="7030A0"/>
                </a:solidFill>
              </a:rPr>
              <a:t>org	</a:t>
            </a:r>
            <a:r>
              <a:rPr lang="en-IN" b="1" dirty="0" err="1">
                <a:solidFill>
                  <a:srgbClr val="7030A0"/>
                </a:solidFill>
              </a:rPr>
              <a:t>Nonprofit</a:t>
            </a:r>
            <a:r>
              <a:rPr lang="en-IN" b="1" dirty="0">
                <a:solidFill>
                  <a:srgbClr val="7030A0"/>
                </a:solidFill>
              </a:rPr>
              <a:t> Organizations</a:t>
            </a:r>
          </a:p>
          <a:p>
            <a:r>
              <a:rPr lang="en-IN" b="1" dirty="0">
                <a:solidFill>
                  <a:srgbClr val="7030A0"/>
                </a:solidFill>
              </a:rPr>
              <a:t>pro	Professional individual Organizations</a:t>
            </a:r>
          </a:p>
        </p:txBody>
      </p:sp>
      <p:pic>
        <p:nvPicPr>
          <p:cNvPr id="1026" name="Picture 2" descr="Computer Network DNS">
            <a:extLst>
              <a:ext uri="{FF2B5EF4-FFF2-40B4-BE49-F238E27FC236}">
                <a16:creationId xmlns:a16="http://schemas.microsoft.com/office/drawing/2014/main" id="{3B132473-9105-4C99-8921-25FDFF3A4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713" y="2610683"/>
            <a:ext cx="3495675" cy="4106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757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9631-130E-4DDA-9D61-39B735BC0CB4}"/>
              </a:ext>
            </a:extLst>
          </p:cNvPr>
          <p:cNvSpPr>
            <a:spLocks noGrp="1"/>
          </p:cNvSpPr>
          <p:nvPr>
            <p:ph type="title"/>
          </p:nvPr>
        </p:nvSpPr>
        <p:spPr>
          <a:xfrm>
            <a:off x="306355" y="233265"/>
            <a:ext cx="3864429" cy="791871"/>
          </a:xfrm>
        </p:spPr>
        <p:txBody>
          <a:bodyPr/>
          <a:lstStyle/>
          <a:p>
            <a:r>
              <a:rPr lang="en-IN" dirty="0"/>
              <a:t>Country Domain</a:t>
            </a:r>
          </a:p>
        </p:txBody>
      </p:sp>
      <p:sp>
        <p:nvSpPr>
          <p:cNvPr id="3" name="Content Placeholder 2">
            <a:extLst>
              <a:ext uri="{FF2B5EF4-FFF2-40B4-BE49-F238E27FC236}">
                <a16:creationId xmlns:a16="http://schemas.microsoft.com/office/drawing/2014/main" id="{D114C625-CA92-495B-81F1-FB1DB4D3D353}"/>
              </a:ext>
            </a:extLst>
          </p:cNvPr>
          <p:cNvSpPr>
            <a:spLocks noGrp="1"/>
          </p:cNvSpPr>
          <p:nvPr>
            <p:ph idx="1"/>
          </p:nvPr>
        </p:nvSpPr>
        <p:spPr>
          <a:xfrm>
            <a:off x="306355" y="1025136"/>
            <a:ext cx="11737911" cy="4351338"/>
          </a:xfrm>
        </p:spPr>
        <p:txBody>
          <a:bodyPr/>
          <a:lstStyle/>
          <a:p>
            <a:r>
              <a:rPr lang="en-US" dirty="0"/>
              <a:t>The format of country domain is same as a generic domain, but it uses two-character country abbreviations (e.g., us for the United States) in place of three character organizational abbreviations.</a:t>
            </a:r>
            <a:endParaRPr lang="en-IN" dirty="0"/>
          </a:p>
        </p:txBody>
      </p:sp>
      <p:pic>
        <p:nvPicPr>
          <p:cNvPr id="5" name="Picture 4">
            <a:extLst>
              <a:ext uri="{FF2B5EF4-FFF2-40B4-BE49-F238E27FC236}">
                <a16:creationId xmlns:a16="http://schemas.microsoft.com/office/drawing/2014/main" id="{9BC3B5B1-A40C-4CA0-896A-52ACCE26EDFA}"/>
              </a:ext>
            </a:extLst>
          </p:cNvPr>
          <p:cNvPicPr>
            <a:picLocks noChangeAspect="1"/>
          </p:cNvPicPr>
          <p:nvPr/>
        </p:nvPicPr>
        <p:blipFill>
          <a:blip r:embed="rId2"/>
          <a:stretch>
            <a:fillRect/>
          </a:stretch>
        </p:blipFill>
        <p:spPr>
          <a:xfrm>
            <a:off x="2406465" y="2413357"/>
            <a:ext cx="8221102" cy="4351338"/>
          </a:xfrm>
          <a:prstGeom prst="rect">
            <a:avLst/>
          </a:prstGeom>
        </p:spPr>
      </p:pic>
    </p:spTree>
    <p:extLst>
      <p:ext uri="{BB962C8B-B14F-4D97-AF65-F5344CB8AC3E}">
        <p14:creationId xmlns:p14="http://schemas.microsoft.com/office/powerpoint/2010/main" val="1960243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7D67-E451-41CA-B15E-09F6F8D809B6}"/>
              </a:ext>
            </a:extLst>
          </p:cNvPr>
          <p:cNvSpPr>
            <a:spLocks noGrp="1"/>
          </p:cNvSpPr>
          <p:nvPr>
            <p:ph type="title"/>
          </p:nvPr>
        </p:nvSpPr>
        <p:spPr>
          <a:xfrm>
            <a:off x="371670" y="79519"/>
            <a:ext cx="4032380" cy="754548"/>
          </a:xfrm>
        </p:spPr>
        <p:txBody>
          <a:bodyPr/>
          <a:lstStyle/>
          <a:p>
            <a:r>
              <a:rPr lang="en-IN" dirty="0"/>
              <a:t>Inverse Domain</a:t>
            </a:r>
          </a:p>
        </p:txBody>
      </p:sp>
      <p:sp>
        <p:nvSpPr>
          <p:cNvPr id="3" name="Content Placeholder 2">
            <a:extLst>
              <a:ext uri="{FF2B5EF4-FFF2-40B4-BE49-F238E27FC236}">
                <a16:creationId xmlns:a16="http://schemas.microsoft.com/office/drawing/2014/main" id="{3FB5EC44-FF24-404C-ADD8-06D4509A2FEF}"/>
              </a:ext>
            </a:extLst>
          </p:cNvPr>
          <p:cNvSpPr>
            <a:spLocks noGrp="1"/>
          </p:cNvSpPr>
          <p:nvPr>
            <p:ph idx="1"/>
          </p:nvPr>
        </p:nvSpPr>
        <p:spPr>
          <a:xfrm>
            <a:off x="171061" y="746450"/>
            <a:ext cx="11849878" cy="4351338"/>
          </a:xfrm>
        </p:spPr>
        <p:txBody>
          <a:bodyPr/>
          <a:lstStyle/>
          <a:p>
            <a:r>
              <a:rPr lang="en-US" dirty="0"/>
              <a:t>The inverse domain is used for mapping an address to a name. When the server has received a request from the client, and the server contains the files of only authorized clients. </a:t>
            </a:r>
          </a:p>
          <a:p>
            <a:r>
              <a:rPr lang="en-US" dirty="0"/>
              <a:t>To determine whether the client is on the authorized list or not, it sends a query to the DNS server and ask for mapping an address to the name.</a:t>
            </a:r>
            <a:endParaRPr lang="en-IN" dirty="0"/>
          </a:p>
        </p:txBody>
      </p:sp>
      <p:pic>
        <p:nvPicPr>
          <p:cNvPr id="4" name="Picture 3">
            <a:extLst>
              <a:ext uri="{FF2B5EF4-FFF2-40B4-BE49-F238E27FC236}">
                <a16:creationId xmlns:a16="http://schemas.microsoft.com/office/drawing/2014/main" id="{3E5BB68B-6FC8-4129-AE12-8769AAEE9BD5}"/>
              </a:ext>
            </a:extLst>
          </p:cNvPr>
          <p:cNvPicPr>
            <a:picLocks noChangeAspect="1"/>
          </p:cNvPicPr>
          <p:nvPr/>
        </p:nvPicPr>
        <p:blipFill>
          <a:blip r:embed="rId2"/>
          <a:stretch>
            <a:fillRect/>
          </a:stretch>
        </p:blipFill>
        <p:spPr>
          <a:xfrm>
            <a:off x="4246557" y="2836506"/>
            <a:ext cx="4090771" cy="3941975"/>
          </a:xfrm>
          <a:prstGeom prst="rect">
            <a:avLst/>
          </a:prstGeom>
        </p:spPr>
      </p:pic>
    </p:spTree>
    <p:extLst>
      <p:ext uri="{BB962C8B-B14F-4D97-AF65-F5344CB8AC3E}">
        <p14:creationId xmlns:p14="http://schemas.microsoft.com/office/powerpoint/2010/main" val="3246699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1F8448-8E0C-49EF-9A70-664C1AF13041}"/>
              </a:ext>
            </a:extLst>
          </p:cNvPr>
          <p:cNvPicPr>
            <a:picLocks noChangeAspect="1"/>
          </p:cNvPicPr>
          <p:nvPr/>
        </p:nvPicPr>
        <p:blipFill>
          <a:blip r:embed="rId2"/>
          <a:stretch>
            <a:fillRect/>
          </a:stretch>
        </p:blipFill>
        <p:spPr>
          <a:xfrm>
            <a:off x="662473" y="95250"/>
            <a:ext cx="11047445" cy="6667500"/>
          </a:xfrm>
          <a:prstGeom prst="rect">
            <a:avLst/>
          </a:prstGeom>
        </p:spPr>
      </p:pic>
    </p:spTree>
    <p:extLst>
      <p:ext uri="{BB962C8B-B14F-4D97-AF65-F5344CB8AC3E}">
        <p14:creationId xmlns:p14="http://schemas.microsoft.com/office/powerpoint/2010/main" val="1955719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1">
            <a:extLst>
              <a:ext uri="{FF2B5EF4-FFF2-40B4-BE49-F238E27FC236}">
                <a16:creationId xmlns:a16="http://schemas.microsoft.com/office/drawing/2014/main" id="{EDEA534B-608E-47CF-908D-2EAB4D7C3F0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25.</a:t>
            </a:r>
            <a:fld id="{A057D3DB-1908-455F-B96F-62C3526EAFCB}" type="slidenum">
              <a:rPr lang="en-US" altLang="en-US" sz="2000">
                <a:solidFill>
                  <a:schemeClr val="bg2"/>
                </a:solidFill>
              </a:rPr>
              <a:pPr/>
              <a:t>26</a:t>
            </a:fld>
            <a:endParaRPr lang="en-US" altLang="en-US" sz="2000">
              <a:solidFill>
                <a:schemeClr val="bg2"/>
              </a:solidFill>
            </a:endParaRPr>
          </a:p>
        </p:txBody>
      </p:sp>
      <p:sp>
        <p:nvSpPr>
          <p:cNvPr id="860163" name="Text Box 3">
            <a:extLst>
              <a:ext uri="{FF2B5EF4-FFF2-40B4-BE49-F238E27FC236}">
                <a16:creationId xmlns:a16="http://schemas.microsoft.com/office/drawing/2014/main" id="{54CCC10F-7262-4804-86A3-57B69045B931}"/>
              </a:ext>
            </a:extLst>
          </p:cNvPr>
          <p:cNvSpPr txBox="1">
            <a:spLocks noChangeArrowheads="1"/>
          </p:cNvSpPr>
          <p:nvPr/>
        </p:nvSpPr>
        <p:spPr bwMode="auto">
          <a:xfrm>
            <a:off x="367502" y="274717"/>
            <a:ext cx="2922595" cy="584775"/>
          </a:xfrm>
          <a:prstGeom prst="rect">
            <a:avLst/>
          </a:prstGeom>
          <a:noFill/>
          <a:ln>
            <a:noFill/>
          </a:ln>
          <a:effectLst/>
        </p:spPr>
        <p:txBody>
          <a:bodyPr wrap="none">
            <a:spAutoFit/>
          </a:bodyPr>
          <a:lstStyle/>
          <a:p>
            <a:pPr>
              <a:defRPr/>
            </a:pPr>
            <a:r>
              <a:rPr lang="en-US" sz="3200" b="1" dirty="0">
                <a:solidFill>
                  <a:srgbClr val="FF0066"/>
                </a:solidFill>
                <a:effectLst>
                  <a:outerShdw blurRad="38100" dist="38100" dir="2700000" algn="tl">
                    <a:srgbClr val="C0C0C0"/>
                  </a:outerShdw>
                </a:effectLst>
                <a:latin typeface="Times" pitchFamily="18" charset="0"/>
              </a:rPr>
              <a:t>RESOLUTION</a:t>
            </a:r>
          </a:p>
        </p:txBody>
      </p:sp>
      <p:sp>
        <p:nvSpPr>
          <p:cNvPr id="40965" name="Text Box 4">
            <a:extLst>
              <a:ext uri="{FF2B5EF4-FFF2-40B4-BE49-F238E27FC236}">
                <a16:creationId xmlns:a16="http://schemas.microsoft.com/office/drawing/2014/main" id="{74317FA4-A956-4BB1-B747-9873C224362E}"/>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860165" name="Rectangle 5">
            <a:extLst>
              <a:ext uri="{FF2B5EF4-FFF2-40B4-BE49-F238E27FC236}">
                <a16:creationId xmlns:a16="http://schemas.microsoft.com/office/drawing/2014/main" id="{EFBB52AA-FF2C-42AF-982E-87A6A1EFC80C}"/>
              </a:ext>
            </a:extLst>
          </p:cNvPr>
          <p:cNvSpPr>
            <a:spLocks noChangeArrowheads="1"/>
          </p:cNvSpPr>
          <p:nvPr/>
        </p:nvSpPr>
        <p:spPr bwMode="auto">
          <a:xfrm>
            <a:off x="270588" y="1018262"/>
            <a:ext cx="11579290" cy="1077218"/>
          </a:xfrm>
          <a:prstGeom prst="rect">
            <a:avLst/>
          </a:prstGeom>
          <a:noFill/>
          <a:ln>
            <a:noFill/>
          </a:ln>
          <a:effectLst/>
        </p:spPr>
        <p:txBody>
          <a:bodyPr wrap="square" anchor="ctr">
            <a:spAutoFit/>
          </a:bodyPr>
          <a:lstStyle/>
          <a:p>
            <a:pPr algn="just" eaLnBrk="1" hangingPunct="1">
              <a:defRPr/>
            </a:pPr>
            <a:r>
              <a:rPr lang="en-US" sz="3200" i="1" dirty="0">
                <a:effectLst>
                  <a:outerShdw blurRad="38100" dist="38100" dir="2700000" algn="tl">
                    <a:srgbClr val="C0C0C0"/>
                  </a:outerShdw>
                </a:effectLst>
                <a:latin typeface="Times New Roman" pitchFamily="18" charset="0"/>
              </a:rPr>
              <a:t>Mapping a name to an address or an address to a name is called name-address resolution.</a:t>
            </a:r>
          </a:p>
        </p:txBody>
      </p:sp>
      <p:sp>
        <p:nvSpPr>
          <p:cNvPr id="40967" name="Rectangle 6">
            <a:extLst>
              <a:ext uri="{FF2B5EF4-FFF2-40B4-BE49-F238E27FC236}">
                <a16:creationId xmlns:a16="http://schemas.microsoft.com/office/drawing/2014/main" id="{92679083-58DB-432C-BC93-AECCD75E673E}"/>
              </a:ext>
            </a:extLst>
          </p:cNvPr>
          <p:cNvSpPr>
            <a:spLocks noChangeArrowheads="1"/>
          </p:cNvSpPr>
          <p:nvPr/>
        </p:nvSpPr>
        <p:spPr bwMode="auto">
          <a:xfrm>
            <a:off x="1051249" y="2547646"/>
            <a:ext cx="6705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Resolver</a:t>
            </a:r>
            <a:br>
              <a:rPr lang="fr-FR" altLang="en-US" sz="2400" dirty="0">
                <a:solidFill>
                  <a:srgbClr val="0033CC"/>
                </a:solidFill>
                <a:latin typeface="Times New Roman" panose="02020603050405020304" pitchFamily="18" charset="0"/>
              </a:rPr>
            </a:br>
            <a:r>
              <a:rPr lang="fr-FR" altLang="en-US" sz="2400" dirty="0">
                <a:solidFill>
                  <a:srgbClr val="0033CC"/>
                </a:solidFill>
                <a:latin typeface="Times New Roman" panose="02020603050405020304" pitchFamily="18" charset="0"/>
              </a:rPr>
              <a:t>Mapping </a:t>
            </a:r>
            <a:r>
              <a:rPr lang="fr-FR" altLang="en-US" sz="2400" dirty="0" err="1">
                <a:solidFill>
                  <a:srgbClr val="0033CC"/>
                </a:solidFill>
                <a:latin typeface="Times New Roman" panose="02020603050405020304" pitchFamily="18" charset="0"/>
              </a:rPr>
              <a:t>Names</a:t>
            </a:r>
            <a:r>
              <a:rPr lang="fr-FR" altLang="en-US" sz="2400" dirty="0">
                <a:solidFill>
                  <a:srgbClr val="0033CC"/>
                </a:solidFill>
                <a:latin typeface="Times New Roman" panose="02020603050405020304" pitchFamily="18" charset="0"/>
              </a:rPr>
              <a:t> to </a:t>
            </a:r>
            <a:r>
              <a:rPr lang="fr-FR" altLang="en-US" sz="2400" dirty="0" err="1">
                <a:solidFill>
                  <a:srgbClr val="0033CC"/>
                </a:solidFill>
                <a:latin typeface="Times New Roman" panose="02020603050405020304" pitchFamily="18" charset="0"/>
              </a:rPr>
              <a:t>Addresses</a:t>
            </a:r>
            <a:br>
              <a:rPr lang="fr-FR" altLang="en-US" sz="2400" dirty="0">
                <a:solidFill>
                  <a:srgbClr val="0033CC"/>
                </a:solidFill>
                <a:latin typeface="Times New Roman" panose="02020603050405020304" pitchFamily="18" charset="0"/>
              </a:rPr>
            </a:br>
            <a:r>
              <a:rPr lang="fr-FR" altLang="en-US" sz="2400" dirty="0">
                <a:solidFill>
                  <a:srgbClr val="0033CC"/>
                </a:solidFill>
                <a:latin typeface="Times New Roman" panose="02020603050405020304" pitchFamily="18" charset="0"/>
              </a:rPr>
              <a:t>Mapping </a:t>
            </a:r>
            <a:r>
              <a:rPr lang="fr-FR" altLang="en-US" sz="2400" dirty="0" err="1">
                <a:solidFill>
                  <a:srgbClr val="0033CC"/>
                </a:solidFill>
                <a:latin typeface="Times New Roman" panose="02020603050405020304" pitchFamily="18" charset="0"/>
              </a:rPr>
              <a:t>Addresses</a:t>
            </a:r>
            <a:r>
              <a:rPr lang="fr-FR" altLang="en-US" sz="2400" dirty="0">
                <a:solidFill>
                  <a:srgbClr val="0033CC"/>
                </a:solidFill>
                <a:latin typeface="Times New Roman" panose="02020603050405020304" pitchFamily="18" charset="0"/>
              </a:rPr>
              <a:t> to </a:t>
            </a:r>
            <a:r>
              <a:rPr lang="fr-FR" altLang="en-US" sz="2400" dirty="0" err="1">
                <a:solidFill>
                  <a:srgbClr val="0033CC"/>
                </a:solidFill>
                <a:latin typeface="Times New Roman" panose="02020603050405020304" pitchFamily="18" charset="0"/>
              </a:rPr>
              <a:t>Names</a:t>
            </a:r>
            <a:endParaRPr lang="fr-FR" altLang="en-US" sz="2400" dirty="0">
              <a:solidFill>
                <a:srgbClr val="0033CC"/>
              </a:solidFill>
              <a:latin typeface="Times New Roman" panose="02020603050405020304" pitchFamily="18" charset="0"/>
            </a:endParaRP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Recursive Resolution</a:t>
            </a: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Caching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49CE-AC94-4FC3-9160-E2FF548728C4}"/>
              </a:ext>
            </a:extLst>
          </p:cNvPr>
          <p:cNvSpPr>
            <a:spLocks noGrp="1"/>
          </p:cNvSpPr>
          <p:nvPr>
            <p:ph type="title"/>
          </p:nvPr>
        </p:nvSpPr>
        <p:spPr>
          <a:xfrm>
            <a:off x="317241" y="192152"/>
            <a:ext cx="2752530" cy="796795"/>
          </a:xfrm>
        </p:spPr>
        <p:txBody>
          <a:bodyPr/>
          <a:lstStyle/>
          <a:p>
            <a:r>
              <a:rPr lang="en-IN" dirty="0"/>
              <a:t>Resolution</a:t>
            </a:r>
          </a:p>
        </p:txBody>
      </p:sp>
      <p:sp>
        <p:nvSpPr>
          <p:cNvPr id="3" name="Content Placeholder 2">
            <a:extLst>
              <a:ext uri="{FF2B5EF4-FFF2-40B4-BE49-F238E27FC236}">
                <a16:creationId xmlns:a16="http://schemas.microsoft.com/office/drawing/2014/main" id="{99E19CD8-F412-4CC6-A073-3A8D69867D6B}"/>
              </a:ext>
            </a:extLst>
          </p:cNvPr>
          <p:cNvSpPr>
            <a:spLocks noGrp="1"/>
          </p:cNvSpPr>
          <p:nvPr>
            <p:ph idx="1"/>
          </p:nvPr>
        </p:nvSpPr>
        <p:spPr>
          <a:xfrm>
            <a:off x="202164" y="920556"/>
            <a:ext cx="11989836" cy="4351338"/>
          </a:xfrm>
        </p:spPr>
        <p:txBody>
          <a:bodyPr/>
          <a:lstStyle/>
          <a:p>
            <a:r>
              <a:rPr lang="en-US" dirty="0"/>
              <a:t>A host that needs to map an address to a name or a name to an address calls a DNS client called a resolver</a:t>
            </a:r>
          </a:p>
          <a:p>
            <a:r>
              <a:rPr lang="en-IN" dirty="0"/>
              <a:t>Recursive Resolution</a:t>
            </a:r>
          </a:p>
        </p:txBody>
      </p:sp>
      <p:pic>
        <p:nvPicPr>
          <p:cNvPr id="5" name="Picture 4">
            <a:extLst>
              <a:ext uri="{FF2B5EF4-FFF2-40B4-BE49-F238E27FC236}">
                <a16:creationId xmlns:a16="http://schemas.microsoft.com/office/drawing/2014/main" id="{972D73B8-1B34-471E-86AA-4914E8BE4639}"/>
              </a:ext>
            </a:extLst>
          </p:cNvPr>
          <p:cNvPicPr>
            <a:picLocks noChangeAspect="1"/>
          </p:cNvPicPr>
          <p:nvPr/>
        </p:nvPicPr>
        <p:blipFill>
          <a:blip r:embed="rId2"/>
          <a:stretch>
            <a:fillRect/>
          </a:stretch>
        </p:blipFill>
        <p:spPr>
          <a:xfrm>
            <a:off x="1250302" y="2333692"/>
            <a:ext cx="9582539" cy="4020455"/>
          </a:xfrm>
          <a:prstGeom prst="rect">
            <a:avLst/>
          </a:prstGeom>
        </p:spPr>
      </p:pic>
    </p:spTree>
    <p:extLst>
      <p:ext uri="{BB962C8B-B14F-4D97-AF65-F5344CB8AC3E}">
        <p14:creationId xmlns:p14="http://schemas.microsoft.com/office/powerpoint/2010/main" val="658208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a:extLst>
              <a:ext uri="{FF2B5EF4-FFF2-40B4-BE49-F238E27FC236}">
                <a16:creationId xmlns:a16="http://schemas.microsoft.com/office/drawing/2014/main" id="{953E5F29-D935-494D-824E-35CDD1999A3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25.</a:t>
            </a:r>
            <a:fld id="{CEB05569-B0E7-4271-B2A5-EAD5ED27E614}" type="slidenum">
              <a:rPr lang="en-US" altLang="en-US" sz="2000">
                <a:solidFill>
                  <a:schemeClr val="bg2"/>
                </a:solidFill>
              </a:rPr>
              <a:pPr/>
              <a:t>28</a:t>
            </a:fld>
            <a:endParaRPr lang="en-US" altLang="en-US" sz="2000">
              <a:solidFill>
                <a:schemeClr val="bg2"/>
              </a:solidFill>
            </a:endParaRPr>
          </a:p>
        </p:txBody>
      </p:sp>
      <p:sp>
        <p:nvSpPr>
          <p:cNvPr id="43011" name="Line 2">
            <a:extLst>
              <a:ext uri="{FF2B5EF4-FFF2-40B4-BE49-F238E27FC236}">
                <a16:creationId xmlns:a16="http://schemas.microsoft.com/office/drawing/2014/main" id="{4B228B5F-E948-4BD7-93F3-F4836E7FC527}"/>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2" name="Line 3">
            <a:extLst>
              <a:ext uri="{FF2B5EF4-FFF2-40B4-BE49-F238E27FC236}">
                <a16:creationId xmlns:a16="http://schemas.microsoft.com/office/drawing/2014/main" id="{42CF99CA-4F4C-4761-B3D6-426C1F2DD052}"/>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3" name="Text Box 4">
            <a:extLst>
              <a:ext uri="{FF2B5EF4-FFF2-40B4-BE49-F238E27FC236}">
                <a16:creationId xmlns:a16="http://schemas.microsoft.com/office/drawing/2014/main" id="{8EAC09DA-69D4-450E-B97D-5053DC24396D}"/>
              </a:ext>
            </a:extLst>
          </p:cNvPr>
          <p:cNvSpPr txBox="1">
            <a:spLocks noChangeArrowheads="1"/>
          </p:cNvSpPr>
          <p:nvPr/>
        </p:nvSpPr>
        <p:spPr bwMode="auto">
          <a:xfrm>
            <a:off x="1828800" y="762000"/>
            <a:ext cx="23535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a:latin typeface="Times New Roman" panose="02020603050405020304" pitchFamily="18" charset="0"/>
              </a:rPr>
              <a:t>Recursive resolution</a:t>
            </a:r>
          </a:p>
        </p:txBody>
      </p:sp>
      <p:sp>
        <p:nvSpPr>
          <p:cNvPr id="43014" name="Line 5">
            <a:extLst>
              <a:ext uri="{FF2B5EF4-FFF2-40B4-BE49-F238E27FC236}">
                <a16:creationId xmlns:a16="http://schemas.microsoft.com/office/drawing/2014/main" id="{158D44EF-E81D-41EA-89B6-7A49E1A7B572}"/>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43015" name="Picture 6">
            <a:extLst>
              <a:ext uri="{FF2B5EF4-FFF2-40B4-BE49-F238E27FC236}">
                <a16:creationId xmlns:a16="http://schemas.microsoft.com/office/drawing/2014/main" id="{9AC386DF-4F50-403E-B087-1FC32FE97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524000"/>
            <a:ext cx="7212012"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7E82-47AA-4229-89EF-F7D8D148CF5B}"/>
              </a:ext>
            </a:extLst>
          </p:cNvPr>
          <p:cNvSpPr>
            <a:spLocks noGrp="1"/>
          </p:cNvSpPr>
          <p:nvPr>
            <p:ph type="title"/>
          </p:nvPr>
        </p:nvSpPr>
        <p:spPr>
          <a:xfrm>
            <a:off x="241040" y="243827"/>
            <a:ext cx="10515600" cy="642581"/>
          </a:xfrm>
        </p:spPr>
        <p:txBody>
          <a:bodyPr>
            <a:normAutofit fontScale="90000"/>
          </a:bodyPr>
          <a:lstStyle/>
          <a:p>
            <a:r>
              <a:rPr lang="en-IN" dirty="0"/>
              <a:t>Iterative Resolution</a:t>
            </a:r>
          </a:p>
        </p:txBody>
      </p:sp>
      <p:sp>
        <p:nvSpPr>
          <p:cNvPr id="3" name="Content Placeholder 2">
            <a:extLst>
              <a:ext uri="{FF2B5EF4-FFF2-40B4-BE49-F238E27FC236}">
                <a16:creationId xmlns:a16="http://schemas.microsoft.com/office/drawing/2014/main" id="{708194DC-F3B4-4409-A5EC-881E7A882F96}"/>
              </a:ext>
            </a:extLst>
          </p:cNvPr>
          <p:cNvSpPr>
            <a:spLocks noGrp="1"/>
          </p:cNvSpPr>
          <p:nvPr>
            <p:ph idx="1"/>
          </p:nvPr>
        </p:nvSpPr>
        <p:spPr>
          <a:xfrm>
            <a:off x="838200" y="976539"/>
            <a:ext cx="10515600" cy="4351338"/>
          </a:xfrm>
        </p:spPr>
        <p:txBody>
          <a:bodyPr/>
          <a:lstStyle/>
          <a:p>
            <a:r>
              <a:rPr lang="en-US" dirty="0"/>
              <a:t>In iterative resolution, each server that does not know the mapping sends the IP address of the next server back to the one that requested it.</a:t>
            </a:r>
            <a:endParaRPr lang="en-IN" dirty="0"/>
          </a:p>
        </p:txBody>
      </p:sp>
      <p:pic>
        <p:nvPicPr>
          <p:cNvPr id="5" name="Picture 4">
            <a:extLst>
              <a:ext uri="{FF2B5EF4-FFF2-40B4-BE49-F238E27FC236}">
                <a16:creationId xmlns:a16="http://schemas.microsoft.com/office/drawing/2014/main" id="{7C3495B8-0AC6-4C43-AB1D-7F52C8692FF6}"/>
              </a:ext>
            </a:extLst>
          </p:cNvPr>
          <p:cNvPicPr>
            <a:picLocks noChangeAspect="1"/>
          </p:cNvPicPr>
          <p:nvPr/>
        </p:nvPicPr>
        <p:blipFill>
          <a:blip r:embed="rId2"/>
          <a:stretch>
            <a:fillRect/>
          </a:stretch>
        </p:blipFill>
        <p:spPr>
          <a:xfrm>
            <a:off x="1324947" y="2265453"/>
            <a:ext cx="10356979" cy="4348720"/>
          </a:xfrm>
          <a:prstGeom prst="rect">
            <a:avLst/>
          </a:prstGeom>
        </p:spPr>
      </p:pic>
    </p:spTree>
    <p:extLst>
      <p:ext uri="{BB962C8B-B14F-4D97-AF65-F5344CB8AC3E}">
        <p14:creationId xmlns:p14="http://schemas.microsoft.com/office/powerpoint/2010/main" val="252593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2F959-DB2E-4743-A7BD-145B0BDAE3D5}"/>
              </a:ext>
            </a:extLst>
          </p:cNvPr>
          <p:cNvSpPr>
            <a:spLocks noGrp="1"/>
          </p:cNvSpPr>
          <p:nvPr>
            <p:ph type="title"/>
          </p:nvPr>
        </p:nvSpPr>
        <p:spPr>
          <a:xfrm>
            <a:off x="213049" y="187844"/>
            <a:ext cx="10515600" cy="614589"/>
          </a:xfrm>
        </p:spPr>
        <p:txBody>
          <a:bodyPr>
            <a:normAutofit fontScale="90000"/>
          </a:bodyPr>
          <a:lstStyle/>
          <a:p>
            <a:r>
              <a:rPr lang="en-IN" dirty="0"/>
              <a:t>Services of Application Layers</a:t>
            </a:r>
          </a:p>
        </p:txBody>
      </p:sp>
      <p:sp>
        <p:nvSpPr>
          <p:cNvPr id="3" name="Content Placeholder 2">
            <a:extLst>
              <a:ext uri="{FF2B5EF4-FFF2-40B4-BE49-F238E27FC236}">
                <a16:creationId xmlns:a16="http://schemas.microsoft.com/office/drawing/2014/main" id="{572B51AA-CC0C-4825-B0B8-4020F4ED2E2F}"/>
              </a:ext>
            </a:extLst>
          </p:cNvPr>
          <p:cNvSpPr>
            <a:spLocks noGrp="1"/>
          </p:cNvSpPr>
          <p:nvPr>
            <p:ph idx="1"/>
          </p:nvPr>
        </p:nvSpPr>
        <p:spPr>
          <a:xfrm>
            <a:off x="213049" y="933062"/>
            <a:ext cx="11765902" cy="5337110"/>
          </a:xfrm>
        </p:spPr>
        <p:txBody>
          <a:bodyPr>
            <a:normAutofit/>
          </a:bodyPr>
          <a:lstStyle/>
          <a:p>
            <a:r>
              <a:rPr lang="en-US" b="1" dirty="0">
                <a:solidFill>
                  <a:srgbClr val="C00000"/>
                </a:solidFill>
              </a:rPr>
              <a:t>Network Virtual terminal</a:t>
            </a:r>
            <a:r>
              <a:rPr lang="en-US" dirty="0"/>
              <a:t>: An application layer allows a user to log on to a remote host. </a:t>
            </a:r>
          </a:p>
          <a:p>
            <a:r>
              <a:rPr lang="en-US" b="1" dirty="0">
                <a:solidFill>
                  <a:srgbClr val="C00000"/>
                </a:solidFill>
              </a:rPr>
              <a:t>File Transfer, Access, and Management </a:t>
            </a:r>
            <a:r>
              <a:rPr lang="en-US" dirty="0"/>
              <a:t>(FTAM): An application allows a user to access files in a remote computer, to retrieve files from a computer and to manage files in a remote computer. </a:t>
            </a:r>
          </a:p>
          <a:p>
            <a:r>
              <a:rPr lang="en-US" b="1" dirty="0">
                <a:solidFill>
                  <a:srgbClr val="C00000"/>
                </a:solidFill>
              </a:rPr>
              <a:t>Addressing</a:t>
            </a:r>
            <a:r>
              <a:rPr lang="en-US" dirty="0"/>
              <a:t>: To obtain communication between client and server, there is a need for addressing. DNS is used.</a:t>
            </a:r>
          </a:p>
          <a:p>
            <a:r>
              <a:rPr lang="en-US" b="1" dirty="0">
                <a:solidFill>
                  <a:srgbClr val="C00000"/>
                </a:solidFill>
              </a:rPr>
              <a:t>Mail Services</a:t>
            </a:r>
            <a:r>
              <a:rPr lang="en-US" dirty="0"/>
              <a:t>: An application layer provides Email forwarding and storage.</a:t>
            </a:r>
          </a:p>
          <a:p>
            <a:r>
              <a:rPr lang="en-US" b="1" dirty="0">
                <a:solidFill>
                  <a:srgbClr val="C00000"/>
                </a:solidFill>
              </a:rPr>
              <a:t>Directory Services</a:t>
            </a:r>
            <a:r>
              <a:rPr lang="en-US" dirty="0"/>
              <a:t>: An application contains a distributed database that provides access for global information about various objects and services.</a:t>
            </a:r>
          </a:p>
          <a:p>
            <a:r>
              <a:rPr lang="en-US" b="1" dirty="0">
                <a:solidFill>
                  <a:srgbClr val="C00000"/>
                </a:solidFill>
              </a:rPr>
              <a:t>Authentication</a:t>
            </a:r>
            <a:r>
              <a:rPr lang="en-US" dirty="0"/>
              <a:t>: It authenticates the sender or receiver's message or both.</a:t>
            </a:r>
          </a:p>
          <a:p>
            <a:endParaRPr lang="en-IN" dirty="0"/>
          </a:p>
        </p:txBody>
      </p:sp>
    </p:spTree>
    <p:extLst>
      <p:ext uri="{BB962C8B-B14F-4D97-AF65-F5344CB8AC3E}">
        <p14:creationId xmlns:p14="http://schemas.microsoft.com/office/powerpoint/2010/main" val="3882332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a:extLst>
              <a:ext uri="{FF2B5EF4-FFF2-40B4-BE49-F238E27FC236}">
                <a16:creationId xmlns:a16="http://schemas.microsoft.com/office/drawing/2014/main" id="{14274A80-491F-4FB9-820B-E5000D43CE9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25.</a:t>
            </a:r>
            <a:fld id="{9FA7DCA8-4ABA-466C-A278-15F0DCBDE1E8}" type="slidenum">
              <a:rPr lang="en-US" altLang="en-US" sz="2000">
                <a:solidFill>
                  <a:schemeClr val="bg2"/>
                </a:solidFill>
              </a:rPr>
              <a:pPr/>
              <a:t>30</a:t>
            </a:fld>
            <a:endParaRPr lang="en-US" altLang="en-US" sz="2000">
              <a:solidFill>
                <a:schemeClr val="bg2"/>
              </a:solidFill>
            </a:endParaRPr>
          </a:p>
        </p:txBody>
      </p:sp>
      <p:sp>
        <p:nvSpPr>
          <p:cNvPr id="45059" name="Line 2">
            <a:extLst>
              <a:ext uri="{FF2B5EF4-FFF2-40B4-BE49-F238E27FC236}">
                <a16:creationId xmlns:a16="http://schemas.microsoft.com/office/drawing/2014/main" id="{B49B53C0-2489-477C-80B2-EB91808572C6}"/>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0" name="Line 3">
            <a:extLst>
              <a:ext uri="{FF2B5EF4-FFF2-40B4-BE49-F238E27FC236}">
                <a16:creationId xmlns:a16="http://schemas.microsoft.com/office/drawing/2014/main" id="{8EEAE094-44BA-4BCD-B632-2519F9129507}"/>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1" name="Text Box 4">
            <a:extLst>
              <a:ext uri="{FF2B5EF4-FFF2-40B4-BE49-F238E27FC236}">
                <a16:creationId xmlns:a16="http://schemas.microsoft.com/office/drawing/2014/main" id="{D9948F3D-D782-4FDC-A5C0-CF525995B579}"/>
              </a:ext>
            </a:extLst>
          </p:cNvPr>
          <p:cNvSpPr txBox="1">
            <a:spLocks noChangeArrowheads="1"/>
          </p:cNvSpPr>
          <p:nvPr/>
        </p:nvSpPr>
        <p:spPr bwMode="auto">
          <a:xfrm>
            <a:off x="1828800" y="762000"/>
            <a:ext cx="21948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a:latin typeface="Times New Roman" panose="02020603050405020304" pitchFamily="18" charset="0"/>
              </a:rPr>
              <a:t>Iterative resolution</a:t>
            </a:r>
          </a:p>
        </p:txBody>
      </p:sp>
      <p:sp>
        <p:nvSpPr>
          <p:cNvPr id="45062" name="Line 5">
            <a:extLst>
              <a:ext uri="{FF2B5EF4-FFF2-40B4-BE49-F238E27FC236}">
                <a16:creationId xmlns:a16="http://schemas.microsoft.com/office/drawing/2014/main" id="{F0C598CA-6126-40F0-8646-F10508575AE3}"/>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45063" name="Picture 6">
            <a:extLst>
              <a:ext uri="{FF2B5EF4-FFF2-40B4-BE49-F238E27FC236}">
                <a16:creationId xmlns:a16="http://schemas.microsoft.com/office/drawing/2014/main" id="{9D807F73-4EDE-4651-B5AA-8456F8551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538" y="1693864"/>
            <a:ext cx="5859462" cy="409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5114-AC16-4565-858A-BEEEA3EB5D8E}"/>
              </a:ext>
            </a:extLst>
          </p:cNvPr>
          <p:cNvSpPr>
            <a:spLocks noGrp="1"/>
          </p:cNvSpPr>
          <p:nvPr>
            <p:ph type="title"/>
          </p:nvPr>
        </p:nvSpPr>
        <p:spPr>
          <a:xfrm>
            <a:off x="838200" y="365125"/>
            <a:ext cx="1988976" cy="530517"/>
          </a:xfrm>
        </p:spPr>
        <p:txBody>
          <a:bodyPr>
            <a:normAutofit fontScale="90000"/>
          </a:bodyPr>
          <a:lstStyle/>
          <a:p>
            <a:r>
              <a:rPr lang="en-IN" dirty="0"/>
              <a:t>Caching</a:t>
            </a:r>
          </a:p>
        </p:txBody>
      </p:sp>
      <p:sp>
        <p:nvSpPr>
          <p:cNvPr id="3" name="Content Placeholder 2">
            <a:extLst>
              <a:ext uri="{FF2B5EF4-FFF2-40B4-BE49-F238E27FC236}">
                <a16:creationId xmlns:a16="http://schemas.microsoft.com/office/drawing/2014/main" id="{15DE4775-EC7F-477B-8796-B243A0A3C361}"/>
              </a:ext>
            </a:extLst>
          </p:cNvPr>
          <p:cNvSpPr>
            <a:spLocks noGrp="1"/>
          </p:cNvSpPr>
          <p:nvPr>
            <p:ph idx="1"/>
          </p:nvPr>
        </p:nvSpPr>
        <p:spPr>
          <a:xfrm>
            <a:off x="259702" y="1069844"/>
            <a:ext cx="11672596" cy="4351338"/>
          </a:xfrm>
        </p:spPr>
        <p:txBody>
          <a:bodyPr>
            <a:normAutofit/>
          </a:bodyPr>
          <a:lstStyle/>
          <a:p>
            <a:r>
              <a:rPr lang="en-US" dirty="0"/>
              <a:t>Each time a server receives a query for a name that is not in its domain, it needs to search its database for a server IP address. </a:t>
            </a:r>
          </a:p>
          <a:p>
            <a:r>
              <a:rPr lang="en-US" dirty="0"/>
              <a:t>Reduction of this search time would increase efficiency. DNS handles this with a mechanism called caching.</a:t>
            </a:r>
          </a:p>
          <a:p>
            <a:r>
              <a:rPr lang="en-US" dirty="0"/>
              <a:t>First, the authoritative server always adds information to the mapping called time to live (TTL). It defines the time in seconds that the receiving server can cache the information. </a:t>
            </a:r>
          </a:p>
          <a:p>
            <a:r>
              <a:rPr lang="en-US" dirty="0"/>
              <a:t>Second, DNS requires that each server keep a TTL counter for each mapping it caches.</a:t>
            </a:r>
            <a:endParaRPr lang="en-IN" dirty="0"/>
          </a:p>
        </p:txBody>
      </p:sp>
    </p:spTree>
    <p:extLst>
      <p:ext uri="{BB962C8B-B14F-4D97-AF65-F5344CB8AC3E}">
        <p14:creationId xmlns:p14="http://schemas.microsoft.com/office/powerpoint/2010/main" val="688596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F3C5-3445-4E9B-BDFE-00B5322D65E9}"/>
              </a:ext>
            </a:extLst>
          </p:cNvPr>
          <p:cNvSpPr>
            <a:spLocks noGrp="1"/>
          </p:cNvSpPr>
          <p:nvPr>
            <p:ph type="title"/>
          </p:nvPr>
        </p:nvSpPr>
        <p:spPr>
          <a:xfrm>
            <a:off x="838200" y="365125"/>
            <a:ext cx="3957735" cy="493291"/>
          </a:xfrm>
        </p:spPr>
        <p:txBody>
          <a:bodyPr>
            <a:normAutofit fontScale="90000"/>
          </a:bodyPr>
          <a:lstStyle/>
          <a:p>
            <a:r>
              <a:rPr lang="en-IN" dirty="0"/>
              <a:t>Resource Records</a:t>
            </a:r>
            <a:br>
              <a:rPr lang="en-IN" dirty="0"/>
            </a:br>
            <a:endParaRPr lang="en-IN" dirty="0"/>
          </a:p>
        </p:txBody>
      </p:sp>
      <p:sp>
        <p:nvSpPr>
          <p:cNvPr id="3" name="Content Placeholder 2">
            <a:extLst>
              <a:ext uri="{FF2B5EF4-FFF2-40B4-BE49-F238E27FC236}">
                <a16:creationId xmlns:a16="http://schemas.microsoft.com/office/drawing/2014/main" id="{1560AFCA-DC0F-4EC6-A413-0311AEBAC80B}"/>
              </a:ext>
            </a:extLst>
          </p:cNvPr>
          <p:cNvSpPr>
            <a:spLocks noGrp="1"/>
          </p:cNvSpPr>
          <p:nvPr>
            <p:ph idx="1"/>
          </p:nvPr>
        </p:nvSpPr>
        <p:spPr>
          <a:xfrm>
            <a:off x="306355" y="611770"/>
            <a:ext cx="11579290" cy="4351338"/>
          </a:xfrm>
        </p:spPr>
        <p:txBody>
          <a:bodyPr>
            <a:normAutofit/>
          </a:bodyPr>
          <a:lstStyle/>
          <a:p>
            <a:r>
              <a:rPr lang="en-US" dirty="0"/>
              <a:t>The zone information associated with a server is implemented as a set of resource records. </a:t>
            </a:r>
          </a:p>
          <a:p>
            <a:r>
              <a:rPr lang="en-US" dirty="0"/>
              <a:t>In other words, a name server stores a database of resource records. </a:t>
            </a:r>
          </a:p>
          <a:p>
            <a:r>
              <a:rPr lang="en-US" dirty="0"/>
              <a:t>A resource record is a 5-tuple structure</a:t>
            </a:r>
          </a:p>
          <a:p>
            <a:pPr marL="0" indent="0">
              <a:buNone/>
            </a:pPr>
            <a:r>
              <a:rPr lang="en-US" dirty="0"/>
              <a:t>                    (Domain Name, Type, Class, TTL, Value)</a:t>
            </a:r>
            <a:endParaRPr lang="en-IN" dirty="0"/>
          </a:p>
          <a:p>
            <a:r>
              <a:rPr lang="en-US" dirty="0"/>
              <a:t>The domain name field is what identifies the resource record. </a:t>
            </a:r>
          </a:p>
          <a:p>
            <a:r>
              <a:rPr lang="en-US" dirty="0"/>
              <a:t>The value defines the information kept about the domain name. </a:t>
            </a:r>
          </a:p>
          <a:p>
            <a:r>
              <a:rPr lang="en-US" dirty="0"/>
              <a:t>The TTL defines the number of Iterative resolution seconds for which the information is valid.</a:t>
            </a:r>
          </a:p>
        </p:txBody>
      </p:sp>
      <p:pic>
        <p:nvPicPr>
          <p:cNvPr id="5" name="Picture 4">
            <a:extLst>
              <a:ext uri="{FF2B5EF4-FFF2-40B4-BE49-F238E27FC236}">
                <a16:creationId xmlns:a16="http://schemas.microsoft.com/office/drawing/2014/main" id="{8403AC95-D2CC-4FC8-B994-220017367070}"/>
              </a:ext>
            </a:extLst>
          </p:cNvPr>
          <p:cNvPicPr>
            <a:picLocks noChangeAspect="1"/>
          </p:cNvPicPr>
          <p:nvPr/>
        </p:nvPicPr>
        <p:blipFill>
          <a:blip r:embed="rId2"/>
          <a:stretch>
            <a:fillRect/>
          </a:stretch>
        </p:blipFill>
        <p:spPr>
          <a:xfrm>
            <a:off x="3627987" y="4710205"/>
            <a:ext cx="6130344" cy="1990928"/>
          </a:xfrm>
          <a:prstGeom prst="rect">
            <a:avLst/>
          </a:prstGeom>
        </p:spPr>
      </p:pic>
    </p:spTree>
    <p:extLst>
      <p:ext uri="{BB962C8B-B14F-4D97-AF65-F5344CB8AC3E}">
        <p14:creationId xmlns:p14="http://schemas.microsoft.com/office/powerpoint/2010/main" val="3999120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14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4DB1-8643-4CF9-B34A-B54F62428422}"/>
              </a:ext>
            </a:extLst>
          </p:cNvPr>
          <p:cNvSpPr>
            <a:spLocks noGrp="1"/>
          </p:cNvSpPr>
          <p:nvPr>
            <p:ph type="title"/>
          </p:nvPr>
        </p:nvSpPr>
        <p:spPr>
          <a:xfrm>
            <a:off x="427654" y="141190"/>
            <a:ext cx="10515600" cy="605259"/>
          </a:xfrm>
        </p:spPr>
        <p:txBody>
          <a:bodyPr>
            <a:normAutofit fontScale="90000"/>
          </a:bodyPr>
          <a:lstStyle/>
          <a:p>
            <a:r>
              <a:rPr lang="en-IN" b="0" i="0" dirty="0">
                <a:solidFill>
                  <a:srgbClr val="000000"/>
                </a:solidFill>
                <a:effectLst/>
                <a:latin typeface="inter-regular"/>
              </a:rPr>
              <a:t> </a:t>
            </a:r>
            <a:r>
              <a:rPr lang="en-IN" b="0" i="0" dirty="0">
                <a:solidFill>
                  <a:srgbClr val="00B050"/>
                </a:solidFill>
                <a:effectLst/>
                <a:latin typeface="inter-regular"/>
              </a:rPr>
              <a:t>Domain Name System(</a:t>
            </a:r>
            <a:r>
              <a:rPr lang="en-IN" dirty="0">
                <a:solidFill>
                  <a:srgbClr val="00B050"/>
                </a:solidFill>
              </a:rPr>
              <a:t>DNS)</a:t>
            </a:r>
          </a:p>
        </p:txBody>
      </p:sp>
      <p:sp>
        <p:nvSpPr>
          <p:cNvPr id="3" name="Content Placeholder 2">
            <a:extLst>
              <a:ext uri="{FF2B5EF4-FFF2-40B4-BE49-F238E27FC236}">
                <a16:creationId xmlns:a16="http://schemas.microsoft.com/office/drawing/2014/main" id="{5E93B529-88CE-4DFB-AD6E-DEBF0BDBD16F}"/>
              </a:ext>
            </a:extLst>
          </p:cNvPr>
          <p:cNvSpPr>
            <a:spLocks noGrp="1"/>
          </p:cNvSpPr>
          <p:nvPr>
            <p:ph idx="1"/>
          </p:nvPr>
        </p:nvSpPr>
        <p:spPr>
          <a:xfrm>
            <a:off x="279918" y="821094"/>
            <a:ext cx="11728580" cy="5355869"/>
          </a:xfrm>
        </p:spPr>
        <p:txBody>
          <a:bodyPr>
            <a:normAutofit/>
          </a:bodyPr>
          <a:lstStyle/>
          <a:p>
            <a:pPr algn="just"/>
            <a:r>
              <a:rPr lang="en-US" dirty="0"/>
              <a:t>It is a </a:t>
            </a:r>
            <a:r>
              <a:rPr lang="en-US" b="1" dirty="0">
                <a:solidFill>
                  <a:srgbClr val="C00000"/>
                </a:solidFill>
              </a:rPr>
              <a:t>directory service </a:t>
            </a:r>
            <a:r>
              <a:rPr lang="en-US" dirty="0"/>
              <a:t>that provides a </a:t>
            </a:r>
            <a:r>
              <a:rPr lang="en-US" b="1" dirty="0">
                <a:solidFill>
                  <a:srgbClr val="00B0F0"/>
                </a:solidFill>
              </a:rPr>
              <a:t>mapping between the name of a host on the network and its numerical address</a:t>
            </a:r>
            <a:r>
              <a:rPr lang="en-US" dirty="0"/>
              <a:t>.</a:t>
            </a:r>
          </a:p>
          <a:p>
            <a:pPr algn="just"/>
            <a:r>
              <a:rPr lang="en-US" dirty="0"/>
              <a:t>DNS is required for the functioning of the internet.</a:t>
            </a:r>
          </a:p>
          <a:p>
            <a:pPr algn="just"/>
            <a:r>
              <a:rPr lang="en-US" dirty="0"/>
              <a:t>Each node in a tree has a domain name, and a full domain name is a sequence of symbols specified by dots.</a:t>
            </a:r>
          </a:p>
          <a:p>
            <a:pPr algn="just"/>
            <a:r>
              <a:rPr lang="en-US" dirty="0"/>
              <a:t>DNS is a </a:t>
            </a:r>
            <a:r>
              <a:rPr lang="en-US" b="1" dirty="0">
                <a:solidFill>
                  <a:srgbClr val="FF0000"/>
                </a:solidFill>
              </a:rPr>
              <a:t>service that translates the domain name into IP addresses</a:t>
            </a:r>
            <a:r>
              <a:rPr lang="en-US" dirty="0"/>
              <a:t>. This allows the users of networks to utilize user-friendly names when looking for other hosts instead of remembering the IP addresses.</a:t>
            </a:r>
          </a:p>
          <a:p>
            <a:pPr algn="just"/>
            <a:r>
              <a:rPr lang="en-US" dirty="0"/>
              <a:t>For example, suppose the FTP site at </a:t>
            </a:r>
            <a:r>
              <a:rPr lang="en-US" dirty="0" err="1"/>
              <a:t>EduSoft</a:t>
            </a:r>
            <a:r>
              <a:rPr lang="en-US" dirty="0"/>
              <a:t> had an IP address of </a:t>
            </a:r>
            <a:r>
              <a:rPr lang="en-US" b="1" dirty="0">
                <a:solidFill>
                  <a:srgbClr val="FF0066"/>
                </a:solidFill>
              </a:rPr>
              <a:t>132.147.165.50</a:t>
            </a:r>
            <a:r>
              <a:rPr lang="en-US" dirty="0"/>
              <a:t>, most people would reach this site by specifying </a:t>
            </a:r>
            <a:r>
              <a:rPr lang="en-US" b="1" dirty="0">
                <a:solidFill>
                  <a:srgbClr val="7030A0"/>
                </a:solidFill>
              </a:rPr>
              <a:t>ftp.EduSoft.com</a:t>
            </a:r>
            <a:r>
              <a:rPr lang="en-US" dirty="0"/>
              <a:t>. Therefore, the domain name is more reliable than IP address.</a:t>
            </a:r>
            <a:endParaRPr lang="en-IN" dirty="0"/>
          </a:p>
        </p:txBody>
      </p:sp>
    </p:spTree>
    <p:extLst>
      <p:ext uri="{BB962C8B-B14F-4D97-AF65-F5344CB8AC3E}">
        <p14:creationId xmlns:p14="http://schemas.microsoft.com/office/powerpoint/2010/main" val="4252525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a:extLst>
              <a:ext uri="{FF2B5EF4-FFF2-40B4-BE49-F238E27FC236}">
                <a16:creationId xmlns:a16="http://schemas.microsoft.com/office/drawing/2014/main" id="{B661B1E1-30AE-40E4-9DC0-3226D7E91E8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25.</a:t>
            </a:r>
            <a:fld id="{4D09191B-87B3-42CE-9755-FB7D13F11E3B}" type="slidenum">
              <a:rPr lang="en-US" altLang="en-US" sz="2000">
                <a:solidFill>
                  <a:schemeClr val="bg2"/>
                </a:solidFill>
              </a:rPr>
              <a:pPr/>
              <a:t>5</a:t>
            </a:fld>
            <a:endParaRPr lang="en-US" altLang="en-US" sz="2000">
              <a:solidFill>
                <a:schemeClr val="bg2"/>
              </a:solidFill>
            </a:endParaRPr>
          </a:p>
        </p:txBody>
      </p:sp>
      <p:sp>
        <p:nvSpPr>
          <p:cNvPr id="6149" name="Text Box 4">
            <a:extLst>
              <a:ext uri="{FF2B5EF4-FFF2-40B4-BE49-F238E27FC236}">
                <a16:creationId xmlns:a16="http://schemas.microsoft.com/office/drawing/2014/main" id="{B4E42894-6A5C-4A3C-B7E2-99C7857401F0}"/>
              </a:ext>
            </a:extLst>
          </p:cNvPr>
          <p:cNvSpPr txBox="1">
            <a:spLocks noChangeArrowheads="1"/>
          </p:cNvSpPr>
          <p:nvPr/>
        </p:nvSpPr>
        <p:spPr bwMode="auto">
          <a:xfrm>
            <a:off x="354564" y="132318"/>
            <a:ext cx="67120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3600" i="1" dirty="0">
                <a:latin typeface="Times New Roman" panose="02020603050405020304" pitchFamily="18" charset="0"/>
              </a:rPr>
              <a:t>Example of using the DNS service</a:t>
            </a:r>
          </a:p>
        </p:txBody>
      </p:sp>
      <p:pic>
        <p:nvPicPr>
          <p:cNvPr id="6151" name="Picture 7">
            <a:extLst>
              <a:ext uri="{FF2B5EF4-FFF2-40B4-BE49-F238E27FC236}">
                <a16:creationId xmlns:a16="http://schemas.microsoft.com/office/drawing/2014/main" id="{5AAF4BF7-AD18-4AA9-81DC-7FA8162B3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10" y="886598"/>
            <a:ext cx="11028784" cy="5469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DEC4673D-2271-445F-9F0E-808E026B2672}"/>
              </a:ext>
            </a:extLst>
          </p:cNvPr>
          <p:cNvSpPr/>
          <p:nvPr/>
        </p:nvSpPr>
        <p:spPr>
          <a:xfrm>
            <a:off x="4452256" y="6356350"/>
            <a:ext cx="6669833" cy="369332"/>
          </a:xfrm>
          <a:prstGeom prst="rect">
            <a:avLst/>
          </a:prstGeom>
        </p:spPr>
        <p:txBody>
          <a:bodyPr wrap="square">
            <a:spAutoFit/>
          </a:bodyPr>
          <a:lstStyle/>
          <a:p>
            <a:pPr>
              <a:defRPr/>
            </a:pPr>
            <a:r>
              <a:rPr lang="en-US" i="1" dirty="0">
                <a:effectLst>
                  <a:outerShdw blurRad="38100" dist="38100" dir="2700000" algn="tl">
                    <a:srgbClr val="C0C0C0"/>
                  </a:outerShdw>
                </a:effectLst>
                <a:latin typeface="Times New Roman" pitchFamily="18" charset="0"/>
              </a:rPr>
              <a:t>the binding between the names and IP addresses.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9AE129-529F-4BAA-812D-93F72AE705E3}"/>
              </a:ext>
            </a:extLst>
          </p:cNvPr>
          <p:cNvPicPr>
            <a:picLocks noChangeAspect="1"/>
          </p:cNvPicPr>
          <p:nvPr/>
        </p:nvPicPr>
        <p:blipFill>
          <a:blip r:embed="rId2"/>
          <a:stretch>
            <a:fillRect/>
          </a:stretch>
        </p:blipFill>
        <p:spPr>
          <a:xfrm>
            <a:off x="429208" y="214604"/>
            <a:ext cx="10720873" cy="6288833"/>
          </a:xfrm>
          <a:prstGeom prst="rect">
            <a:avLst/>
          </a:prstGeom>
        </p:spPr>
      </p:pic>
    </p:spTree>
    <p:extLst>
      <p:ext uri="{BB962C8B-B14F-4D97-AF65-F5344CB8AC3E}">
        <p14:creationId xmlns:p14="http://schemas.microsoft.com/office/powerpoint/2010/main" val="1643590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1">
            <a:extLst>
              <a:ext uri="{FF2B5EF4-FFF2-40B4-BE49-F238E27FC236}">
                <a16:creationId xmlns:a16="http://schemas.microsoft.com/office/drawing/2014/main" id="{5E1D301E-6DE6-414A-8545-404F83C4258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25.</a:t>
            </a:r>
            <a:fld id="{4676CE6E-694E-40CF-9C43-8367B91A13C6}" type="slidenum">
              <a:rPr lang="en-US" altLang="en-US" sz="2000">
                <a:solidFill>
                  <a:schemeClr val="bg2"/>
                </a:solidFill>
              </a:rPr>
              <a:pPr/>
              <a:t>7</a:t>
            </a:fld>
            <a:endParaRPr lang="en-US" altLang="en-US" sz="2000">
              <a:solidFill>
                <a:schemeClr val="bg2"/>
              </a:solidFill>
            </a:endParaRPr>
          </a:p>
        </p:txBody>
      </p:sp>
      <p:sp>
        <p:nvSpPr>
          <p:cNvPr id="565251" name="Text Box 3">
            <a:extLst>
              <a:ext uri="{FF2B5EF4-FFF2-40B4-BE49-F238E27FC236}">
                <a16:creationId xmlns:a16="http://schemas.microsoft.com/office/drawing/2014/main" id="{5FE27504-024F-4DF1-855C-52841DD8AB3B}"/>
              </a:ext>
            </a:extLst>
          </p:cNvPr>
          <p:cNvSpPr txBox="1">
            <a:spLocks noChangeArrowheads="1"/>
          </p:cNvSpPr>
          <p:nvPr/>
        </p:nvSpPr>
        <p:spPr bwMode="auto">
          <a:xfrm>
            <a:off x="1752600" y="406400"/>
            <a:ext cx="2215350" cy="369332"/>
          </a:xfrm>
          <a:prstGeom prst="rect">
            <a:avLst/>
          </a:prstGeom>
          <a:noFill/>
          <a:ln>
            <a:noFill/>
          </a:ln>
          <a:effectLst/>
        </p:spPr>
        <p:txBody>
          <a:bodyPr wrap="none">
            <a:spAutoFit/>
          </a:bodyPr>
          <a:lstStyle/>
          <a:p>
            <a:pPr>
              <a:defRPr/>
            </a:pPr>
            <a:r>
              <a:rPr lang="en-US" dirty="0">
                <a:effectLst>
                  <a:outerShdw blurRad="38100" dist="38100" dir="2700000" algn="tl">
                    <a:srgbClr val="C0C0C0"/>
                  </a:outerShdw>
                </a:effectLst>
                <a:latin typeface="Times" pitchFamily="18" charset="0"/>
              </a:rPr>
              <a:t>25-1   NAME SPACE</a:t>
            </a:r>
          </a:p>
        </p:txBody>
      </p:sp>
      <p:sp>
        <p:nvSpPr>
          <p:cNvPr id="8197" name="Text Box 4">
            <a:extLst>
              <a:ext uri="{FF2B5EF4-FFF2-40B4-BE49-F238E27FC236}">
                <a16:creationId xmlns:a16="http://schemas.microsoft.com/office/drawing/2014/main" id="{424FB3DD-9048-40F0-8651-E5B0DB8E43EE}"/>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17063539-1E4D-4689-830D-2300420D0F7B}"/>
              </a:ext>
            </a:extLst>
          </p:cNvPr>
          <p:cNvSpPr>
            <a:spLocks noChangeArrowheads="1"/>
          </p:cNvSpPr>
          <p:nvPr/>
        </p:nvSpPr>
        <p:spPr bwMode="auto">
          <a:xfrm>
            <a:off x="948612" y="1237695"/>
            <a:ext cx="10599575" cy="1384995"/>
          </a:xfrm>
          <a:prstGeom prst="rect">
            <a:avLst/>
          </a:prstGeom>
          <a:noFill/>
          <a:ln>
            <a:noFill/>
          </a:ln>
          <a:effectLst/>
        </p:spPr>
        <p:txBody>
          <a:bodyPr wrap="square" anchor="ctr">
            <a:spAutoFit/>
          </a:bodyPr>
          <a:lstStyle/>
          <a:p>
            <a:pPr algn="just" eaLnBrk="1" hangingPunct="1">
              <a:defRPr/>
            </a:pPr>
            <a:r>
              <a:rPr lang="en-US" sz="2800" i="1" dirty="0">
                <a:effectLst>
                  <a:outerShdw blurRad="38100" dist="38100" dir="2700000" algn="tl">
                    <a:srgbClr val="C0C0C0"/>
                  </a:outerShdw>
                </a:effectLst>
                <a:latin typeface="Times New Roman" pitchFamily="18" charset="0"/>
              </a:rPr>
              <a:t>To be unambiguous, the names assigned to machines must be carefully selected from a name space with complete control over the binding between the names and IP addresses.</a:t>
            </a:r>
          </a:p>
        </p:txBody>
      </p:sp>
      <p:sp>
        <p:nvSpPr>
          <p:cNvPr id="8199" name="Rectangle 29">
            <a:extLst>
              <a:ext uri="{FF2B5EF4-FFF2-40B4-BE49-F238E27FC236}">
                <a16:creationId xmlns:a16="http://schemas.microsoft.com/office/drawing/2014/main" id="{3458AF5E-762B-4062-A4CD-98368EF764CE}"/>
              </a:ext>
            </a:extLst>
          </p:cNvPr>
          <p:cNvSpPr>
            <a:spLocks noChangeArrowheads="1"/>
          </p:cNvSpPr>
          <p:nvPr/>
        </p:nvSpPr>
        <p:spPr bwMode="auto">
          <a:xfrm>
            <a:off x="1752600" y="3608388"/>
            <a:ext cx="67056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Flat Name Space</a:t>
            </a:r>
            <a:br>
              <a:rPr lang="fr-FR" altLang="en-US" sz="2400">
                <a:solidFill>
                  <a:srgbClr val="0033CC"/>
                </a:solidFill>
                <a:latin typeface="Times New Roman" panose="02020603050405020304" pitchFamily="18" charset="0"/>
              </a:rPr>
            </a:br>
            <a:endParaRPr lang="en-US" altLang="en-US" sz="2400">
              <a:solidFill>
                <a:srgbClr val="0033CC"/>
              </a:solidFill>
              <a:latin typeface="Times New Roman" panose="02020603050405020304" pitchFamily="18" charset="0"/>
            </a:endParaRPr>
          </a:p>
        </p:txBody>
      </p:sp>
      <p:sp>
        <p:nvSpPr>
          <p:cNvPr id="8200" name="Rectangle 1">
            <a:extLst>
              <a:ext uri="{FF2B5EF4-FFF2-40B4-BE49-F238E27FC236}">
                <a16:creationId xmlns:a16="http://schemas.microsoft.com/office/drawing/2014/main" id="{B5F45A10-1D47-4CAA-BF88-D90B53DF88A0}"/>
              </a:ext>
            </a:extLst>
          </p:cNvPr>
          <p:cNvSpPr>
            <a:spLocks noChangeArrowheads="1"/>
          </p:cNvSpPr>
          <p:nvPr/>
        </p:nvSpPr>
        <p:spPr bwMode="auto">
          <a:xfrm>
            <a:off x="1828800" y="4048126"/>
            <a:ext cx="853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t>a name is assigned to an address. A name in this space is a Sequence of characters without structure. </a:t>
            </a:r>
          </a:p>
        </p:txBody>
      </p:sp>
      <p:sp>
        <p:nvSpPr>
          <p:cNvPr id="8201" name="Rectangle 2">
            <a:extLst>
              <a:ext uri="{FF2B5EF4-FFF2-40B4-BE49-F238E27FC236}">
                <a16:creationId xmlns:a16="http://schemas.microsoft.com/office/drawing/2014/main" id="{7FC3223C-8A31-4FA4-9196-105E81FD0170}"/>
              </a:ext>
            </a:extLst>
          </p:cNvPr>
          <p:cNvSpPr>
            <a:spLocks noChangeArrowheads="1"/>
          </p:cNvSpPr>
          <p:nvPr/>
        </p:nvSpPr>
        <p:spPr bwMode="auto">
          <a:xfrm>
            <a:off x="1638300" y="5006976"/>
            <a:ext cx="461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rgbClr val="000000"/>
              </a:buClr>
              <a:buSzPct val="117000"/>
            </a:pPr>
            <a:r>
              <a:rPr lang="fr-FR" altLang="en-US" sz="2400">
                <a:solidFill>
                  <a:srgbClr val="0033CC"/>
                </a:solidFill>
                <a:latin typeface="Times New Roman" panose="02020603050405020304" pitchFamily="18" charset="0"/>
              </a:rPr>
              <a:t>Hierarchical Name Space</a:t>
            </a:r>
            <a:endParaRPr lang="en-US" altLang="en-US" sz="2400">
              <a:solidFill>
                <a:srgbClr val="0033CC"/>
              </a:solidFill>
              <a:latin typeface="Times New Roman" panose="02020603050405020304" pitchFamily="18" charset="0"/>
            </a:endParaRPr>
          </a:p>
        </p:txBody>
      </p:sp>
      <p:sp>
        <p:nvSpPr>
          <p:cNvPr id="8202" name="Rectangle 3">
            <a:extLst>
              <a:ext uri="{FF2B5EF4-FFF2-40B4-BE49-F238E27FC236}">
                <a16:creationId xmlns:a16="http://schemas.microsoft.com/office/drawing/2014/main" id="{3EA0D827-DD4D-41AA-BD10-3DDC7F838DF0}"/>
              </a:ext>
            </a:extLst>
          </p:cNvPr>
          <p:cNvSpPr>
            <a:spLocks noChangeArrowheads="1"/>
          </p:cNvSpPr>
          <p:nvPr/>
        </p:nvSpPr>
        <p:spPr bwMode="auto">
          <a:xfrm>
            <a:off x="1905000" y="5468939"/>
            <a:ext cx="876300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t>each name is made of several parts. </a:t>
            </a:r>
          </a:p>
          <a:p>
            <a:r>
              <a:rPr lang="en-US" altLang="en-US" sz="2000"/>
              <a:t>The first part can define </a:t>
            </a:r>
            <a:r>
              <a:rPr lang="en-US" altLang="en-US" sz="2000">
                <a:solidFill>
                  <a:srgbClr val="FF0000"/>
                </a:solidFill>
              </a:rPr>
              <a:t>the nature of the organization</a:t>
            </a:r>
            <a:r>
              <a:rPr lang="en-US" altLang="en-US" sz="2000"/>
              <a:t>, </a:t>
            </a:r>
          </a:p>
          <a:p>
            <a:r>
              <a:rPr lang="en-US" altLang="en-US" sz="2000"/>
              <a:t>the second part can define </a:t>
            </a:r>
            <a:r>
              <a:rPr lang="en-US" altLang="en-US" sz="2000">
                <a:solidFill>
                  <a:srgbClr val="FF0000"/>
                </a:solidFill>
              </a:rPr>
              <a:t>the name of an </a:t>
            </a:r>
            <a:r>
              <a:rPr lang="en-US" altLang="en-US" sz="2000"/>
              <a:t>organization, </a:t>
            </a:r>
          </a:p>
          <a:p>
            <a:r>
              <a:rPr lang="en-US" altLang="en-US" sz="2000"/>
              <a:t>the third part can define </a:t>
            </a:r>
            <a:r>
              <a:rPr lang="en-US" altLang="en-US" sz="2000">
                <a:solidFill>
                  <a:srgbClr val="FF0000"/>
                </a:solidFill>
              </a:rPr>
              <a:t>departments in the </a:t>
            </a:r>
            <a:r>
              <a:rPr lang="en-US" altLang="en-US" sz="2000"/>
              <a:t>organization,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4636-9A31-457D-A0F5-D745B7EAC4B7}"/>
              </a:ext>
            </a:extLst>
          </p:cNvPr>
          <p:cNvSpPr>
            <a:spLocks noGrp="1"/>
          </p:cNvSpPr>
          <p:nvPr>
            <p:ph type="title"/>
          </p:nvPr>
        </p:nvSpPr>
        <p:spPr>
          <a:xfrm>
            <a:off x="315686" y="262488"/>
            <a:ext cx="3453882" cy="586597"/>
          </a:xfrm>
        </p:spPr>
        <p:txBody>
          <a:bodyPr>
            <a:normAutofit fontScale="90000"/>
          </a:bodyPr>
          <a:lstStyle/>
          <a:p>
            <a:r>
              <a:rPr lang="en-IN" dirty="0"/>
              <a:t>Name Space</a:t>
            </a:r>
          </a:p>
        </p:txBody>
      </p:sp>
      <p:sp>
        <p:nvSpPr>
          <p:cNvPr id="3" name="Content Placeholder 2">
            <a:extLst>
              <a:ext uri="{FF2B5EF4-FFF2-40B4-BE49-F238E27FC236}">
                <a16:creationId xmlns:a16="http://schemas.microsoft.com/office/drawing/2014/main" id="{07F09130-C4EB-4000-8A8E-84B1634AD30B}"/>
              </a:ext>
            </a:extLst>
          </p:cNvPr>
          <p:cNvSpPr>
            <a:spLocks noGrp="1"/>
          </p:cNvSpPr>
          <p:nvPr>
            <p:ph idx="1"/>
          </p:nvPr>
        </p:nvSpPr>
        <p:spPr>
          <a:xfrm>
            <a:off x="195943" y="933062"/>
            <a:ext cx="11996057" cy="5756988"/>
          </a:xfrm>
        </p:spPr>
        <p:txBody>
          <a:bodyPr>
            <a:normAutofit/>
          </a:bodyPr>
          <a:lstStyle/>
          <a:p>
            <a:r>
              <a:rPr lang="en-US" dirty="0"/>
              <a:t>A name space that </a:t>
            </a:r>
            <a:r>
              <a:rPr lang="en-US" b="1" dirty="0">
                <a:solidFill>
                  <a:srgbClr val="00B050"/>
                </a:solidFill>
              </a:rPr>
              <a:t>maps each address to a unique name </a:t>
            </a:r>
          </a:p>
          <a:p>
            <a:r>
              <a:rPr lang="en-US" dirty="0"/>
              <a:t>A name in this space is a sequence of characters without structure</a:t>
            </a:r>
            <a:endParaRPr lang="en-US" b="1" dirty="0">
              <a:solidFill>
                <a:srgbClr val="00B050"/>
              </a:solidFill>
            </a:endParaRPr>
          </a:p>
          <a:p>
            <a:r>
              <a:rPr lang="en-US" dirty="0"/>
              <a:t>It can be organized in two ways: </a:t>
            </a:r>
            <a:r>
              <a:rPr lang="en-US" b="1" dirty="0">
                <a:solidFill>
                  <a:srgbClr val="FF0066"/>
                </a:solidFill>
              </a:rPr>
              <a:t>flat name space or hierarchical name space . </a:t>
            </a:r>
          </a:p>
          <a:p>
            <a:r>
              <a:rPr lang="en-US" b="1" dirty="0">
                <a:solidFill>
                  <a:srgbClr val="FF0066"/>
                </a:solidFill>
              </a:rPr>
              <a:t>Flat : </a:t>
            </a:r>
            <a:r>
              <a:rPr lang="en-US" b="1" dirty="0"/>
              <a:t>a name is assigned to an address. A name in this space is a </a:t>
            </a:r>
            <a:r>
              <a:rPr lang="en-US" b="1" dirty="0">
                <a:solidFill>
                  <a:schemeClr val="accent2">
                    <a:lumMod val="75000"/>
                  </a:schemeClr>
                </a:solidFill>
              </a:rPr>
              <a:t>Sequence of characters without structure. </a:t>
            </a:r>
          </a:p>
          <a:p>
            <a:r>
              <a:rPr lang="en-US" b="1" dirty="0">
                <a:solidFill>
                  <a:srgbClr val="FF0066"/>
                </a:solidFill>
              </a:rPr>
              <a:t>hierarchical name space </a:t>
            </a:r>
            <a:r>
              <a:rPr lang="en-US" dirty="0"/>
              <a:t>: each name is made of several parts. </a:t>
            </a:r>
          </a:p>
          <a:p>
            <a:pPr marL="514350" indent="-514350">
              <a:buFont typeface="+mj-lt"/>
              <a:buAutoNum type="arabicPeriod"/>
            </a:pPr>
            <a:r>
              <a:rPr lang="en-US" dirty="0"/>
              <a:t>The first part can define </a:t>
            </a:r>
            <a:r>
              <a:rPr lang="en-US" b="1" dirty="0">
                <a:solidFill>
                  <a:srgbClr val="FF0066"/>
                </a:solidFill>
              </a:rPr>
              <a:t>the nature of the organization</a:t>
            </a:r>
            <a:endParaRPr lang="en-US" dirty="0"/>
          </a:p>
          <a:p>
            <a:pPr marL="514350" indent="-514350">
              <a:buFont typeface="+mj-lt"/>
              <a:buAutoNum type="arabicPeriod"/>
            </a:pPr>
            <a:r>
              <a:rPr lang="en-US" dirty="0"/>
              <a:t>the second part can define </a:t>
            </a:r>
            <a:r>
              <a:rPr lang="en-US" b="1" dirty="0">
                <a:solidFill>
                  <a:srgbClr val="7030A0"/>
                </a:solidFill>
              </a:rPr>
              <a:t>the name of an organization</a:t>
            </a:r>
            <a:endParaRPr lang="en-US" dirty="0"/>
          </a:p>
          <a:p>
            <a:pPr marL="514350" indent="-514350">
              <a:buFont typeface="+mj-lt"/>
              <a:buAutoNum type="arabicPeriod"/>
            </a:pPr>
            <a:r>
              <a:rPr lang="en-US" dirty="0"/>
              <a:t>the third part can </a:t>
            </a:r>
            <a:r>
              <a:rPr lang="en-US" b="1" dirty="0">
                <a:solidFill>
                  <a:srgbClr val="00B0F0"/>
                </a:solidFill>
              </a:rPr>
              <a:t>define departments in the organization</a:t>
            </a:r>
            <a:endParaRPr lang="en-IN" dirty="0"/>
          </a:p>
        </p:txBody>
      </p:sp>
    </p:spTree>
    <p:extLst>
      <p:ext uri="{BB962C8B-B14F-4D97-AF65-F5344CB8AC3E}">
        <p14:creationId xmlns:p14="http://schemas.microsoft.com/office/powerpoint/2010/main" val="2300186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7099-CC9F-4A69-B48B-9ED944396C7A}"/>
              </a:ext>
            </a:extLst>
          </p:cNvPr>
          <p:cNvSpPr>
            <a:spLocks noGrp="1"/>
          </p:cNvSpPr>
          <p:nvPr>
            <p:ph type="title"/>
          </p:nvPr>
        </p:nvSpPr>
        <p:spPr>
          <a:xfrm>
            <a:off x="381000" y="122530"/>
            <a:ext cx="4862804" cy="717226"/>
          </a:xfrm>
        </p:spPr>
        <p:txBody>
          <a:bodyPr/>
          <a:lstStyle/>
          <a:p>
            <a:r>
              <a:rPr lang="en-IN" b="1" dirty="0">
                <a:solidFill>
                  <a:srgbClr val="FF0066"/>
                </a:solidFill>
              </a:rPr>
              <a:t>Domain Name Space</a:t>
            </a:r>
          </a:p>
        </p:txBody>
      </p:sp>
      <p:sp>
        <p:nvSpPr>
          <p:cNvPr id="3" name="Content Placeholder 2">
            <a:extLst>
              <a:ext uri="{FF2B5EF4-FFF2-40B4-BE49-F238E27FC236}">
                <a16:creationId xmlns:a16="http://schemas.microsoft.com/office/drawing/2014/main" id="{80332341-8063-49D4-9AC4-F42DAAC7D890}"/>
              </a:ext>
            </a:extLst>
          </p:cNvPr>
          <p:cNvSpPr>
            <a:spLocks noGrp="1"/>
          </p:cNvSpPr>
          <p:nvPr>
            <p:ph idx="1"/>
          </p:nvPr>
        </p:nvSpPr>
        <p:spPr>
          <a:xfrm>
            <a:off x="548951" y="1163151"/>
            <a:ext cx="10515600" cy="4351338"/>
          </a:xfrm>
        </p:spPr>
        <p:txBody>
          <a:bodyPr>
            <a:normAutofit/>
          </a:bodyPr>
          <a:lstStyle/>
          <a:p>
            <a:r>
              <a:rPr lang="en-US" dirty="0"/>
              <a:t>DNS is broken up into domains, a logical organization of computers that exist in a larger network. </a:t>
            </a:r>
          </a:p>
          <a:p>
            <a:r>
              <a:rPr lang="en-US" dirty="0"/>
              <a:t>To have a hierarchical name space, a domain name space was designed. </a:t>
            </a:r>
          </a:p>
          <a:p>
            <a:r>
              <a:rPr lang="en-US" dirty="0"/>
              <a:t>In this design the names are defined in an inverted-tree structure with the root at the top. The tree can have only 128 levels: level 0 (root) to level 127. </a:t>
            </a:r>
          </a:p>
          <a:p>
            <a:r>
              <a:rPr lang="en-US" dirty="0"/>
              <a:t>The domain name space is divided into three different sections: generic domains, country domains, and inverse domain. </a:t>
            </a:r>
          </a:p>
          <a:p>
            <a:endParaRPr lang="en-IN" dirty="0"/>
          </a:p>
        </p:txBody>
      </p:sp>
    </p:spTree>
    <p:extLst>
      <p:ext uri="{BB962C8B-B14F-4D97-AF65-F5344CB8AC3E}">
        <p14:creationId xmlns:p14="http://schemas.microsoft.com/office/powerpoint/2010/main" val="3145846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1853</Words>
  <Application>Microsoft Office PowerPoint</Application>
  <PresentationFormat>Widescreen</PresentationFormat>
  <Paragraphs>151</Paragraphs>
  <Slides>33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inter-regular</vt:lpstr>
      <vt:lpstr>Times</vt:lpstr>
      <vt:lpstr>Times New Roman</vt:lpstr>
      <vt:lpstr>Wingdings</vt:lpstr>
      <vt:lpstr>Office Theme</vt:lpstr>
      <vt:lpstr>Application Layer</vt:lpstr>
      <vt:lpstr>Application Layer</vt:lpstr>
      <vt:lpstr>Services of Application Layers</vt:lpstr>
      <vt:lpstr> Domain Name System(DNS)</vt:lpstr>
      <vt:lpstr>PowerPoint Presentation</vt:lpstr>
      <vt:lpstr>PowerPoint Presentation</vt:lpstr>
      <vt:lpstr>PowerPoint Presentation</vt:lpstr>
      <vt:lpstr>Name Space</vt:lpstr>
      <vt:lpstr>Domain Name Space</vt:lpstr>
      <vt:lpstr>PowerPoint Presentation</vt:lpstr>
      <vt:lpstr>Label </vt:lpstr>
      <vt:lpstr>Domain Name </vt:lpstr>
      <vt:lpstr>PowerPoint Presentation</vt:lpstr>
      <vt:lpstr>PowerPoint Presentation</vt:lpstr>
      <vt:lpstr>PowerPoint Presentation</vt:lpstr>
      <vt:lpstr>PowerPoint Presentation</vt:lpstr>
      <vt:lpstr>hierarchical name space</vt:lpstr>
      <vt:lpstr>Zone</vt:lpstr>
      <vt:lpstr>Root Server</vt:lpstr>
      <vt:lpstr>DNS defines two types of servers</vt:lpstr>
      <vt:lpstr>PowerPoint Presentation</vt:lpstr>
      <vt:lpstr>Generic Domains</vt:lpstr>
      <vt:lpstr>Country Domain</vt:lpstr>
      <vt:lpstr>Inverse Domain</vt:lpstr>
      <vt:lpstr>PowerPoint Presentation</vt:lpstr>
      <vt:lpstr>PowerPoint Presentation</vt:lpstr>
      <vt:lpstr>Resolution</vt:lpstr>
      <vt:lpstr>PowerPoint Presentation</vt:lpstr>
      <vt:lpstr>Iterative Resolution</vt:lpstr>
      <vt:lpstr>PowerPoint Presentation</vt:lpstr>
      <vt:lpstr>Caching</vt:lpstr>
      <vt:lpstr>Resource Records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Layer</dc:title>
  <dc:creator>hai</dc:creator>
  <cp:lastModifiedBy>hai</cp:lastModifiedBy>
  <cp:revision>6</cp:revision>
  <dcterms:created xsi:type="dcterms:W3CDTF">2021-11-14T16:44:57Z</dcterms:created>
  <dcterms:modified xsi:type="dcterms:W3CDTF">2021-11-14T17:46:43Z</dcterms:modified>
</cp:coreProperties>
</file>