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0" r:id="rId6"/>
    <p:sldId id="258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81" r:id="rId17"/>
    <p:sldId id="273" r:id="rId18"/>
    <p:sldId id="274" r:id="rId19"/>
    <p:sldId id="279" r:id="rId20"/>
    <p:sldId id="275" r:id="rId21"/>
    <p:sldId id="272" r:id="rId22"/>
    <p:sldId id="276" r:id="rId23"/>
    <p:sldId id="280" r:id="rId24"/>
    <p:sldId id="278" r:id="rId25"/>
    <p:sldId id="277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6EF3-BE98-4099-81BF-1F18A93CE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36260-8F31-4EC9-B97B-A81FABAB8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41947-167F-4D6B-B72F-5B3F85344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CA6B-8E0C-43EF-8659-63AF5E404821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5C66F-1F3E-41A9-A65F-4DA2C8A77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757DE-0B4F-4C84-92E2-9725579F9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BC4F8-D028-4ADF-89A2-9A405DB9D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783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4DFB5-EAFE-4BAE-92B2-EBF9BA3E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8147A-A298-4CC0-AAD3-D3F8CEF8B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86319-2C6B-4778-AC9E-BDF9864EE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CA6B-8E0C-43EF-8659-63AF5E404821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02CEE-E095-464B-80F0-ECB7DA85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05F10-2C6A-45B9-8B97-4CB1EAB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BC4F8-D028-4ADF-89A2-9A405DB9D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28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AD2A9D-735F-4797-8D9F-0B3F9E72C1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30FC7A-2914-46DF-AB3A-840936F30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3FB96-5192-4443-B601-3A14CF7FF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CA6B-8E0C-43EF-8659-63AF5E404821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B97F4-6759-4EB2-9E3F-A62BB389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A2001-99FA-4550-8137-31C8737C3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BC4F8-D028-4ADF-89A2-9A405DB9D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18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76CF9-144C-4531-B064-EC089B3F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FC44C-A36B-4C24-929F-A3C18C55C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470BB-9D04-4B12-87D9-62CC0A836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CA6B-8E0C-43EF-8659-63AF5E404821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30117-E9C4-41D3-9276-DF87D9C3E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B38AC-4523-45B6-A280-FCE42E0FD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BC4F8-D028-4ADF-89A2-9A405DB9D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26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5287F-6C4A-4AB1-81DE-61B25CC38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94F1D-4EB3-4C85-BC98-2FE457100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4AAAC-BB3D-4602-9351-F4E435E70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CA6B-8E0C-43EF-8659-63AF5E404821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D97BB-2151-4B5A-BCCD-6F36741DD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FAE45-511E-4692-B510-D0DBC62A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BC4F8-D028-4ADF-89A2-9A405DB9D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80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4A4A6-7BD7-4F54-BDE5-E8E5A5A94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30E19-625D-44F1-876B-119513AA4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1D28E-BA5C-493F-913E-4D6E56ABC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959AF-D839-45E8-9296-70E185947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CA6B-8E0C-43EF-8659-63AF5E404821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50ED6-928B-44FA-8065-25167FF48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79D2C-6A2A-4268-B037-761F405E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BC4F8-D028-4ADF-89A2-9A405DB9D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740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8061-30D7-4936-BBA5-2CEAF26E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77A7F-E9F8-4E30-95CB-2E220EF91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B1EC7-8C24-41C3-9016-24C92A985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2800B3-4A08-4C39-9E63-D21484E9B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CC4F-2363-466B-8BF2-C2576AC97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35583D-BBB3-46E7-873B-D624881CD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CA6B-8E0C-43EF-8659-63AF5E404821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22F106-C027-4DA6-850A-F3F58EB5A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8BFFEF-267E-43D6-BB8D-C80C3FEE3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BC4F8-D028-4ADF-89A2-9A405DB9D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62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B036D-5667-4415-BF32-F5D932205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E8B50C-3AAC-41E7-A15C-2FEBB7396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CA6B-8E0C-43EF-8659-63AF5E404821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228E8-FFF7-4856-AAA3-CB937472C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C36F9-2F08-493C-985B-C5CF5E561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BC4F8-D028-4ADF-89A2-9A405DB9D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77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7195A3-7ADC-4C71-9132-314FC9764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CA6B-8E0C-43EF-8659-63AF5E404821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6E1FE4-EA73-44D2-8122-0BE1B2E8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EFE29E-9A54-4343-8EFA-2FBF09A4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BC4F8-D028-4ADF-89A2-9A405DB9D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90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A2997-B5B1-44D4-B923-D1419B422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37E0C-B8E9-4CB7-B951-0BAE0B814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25D32-61F2-455A-ABC0-1EDEAD2E5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9F144-1C97-44CD-ADA7-2B0A4675D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CA6B-8E0C-43EF-8659-63AF5E404821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15DEB-6265-4D14-8D53-5AD588EF0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4429C-17E1-468E-82E0-9472E36F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BC4F8-D028-4ADF-89A2-9A405DB9D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4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B06A6-FCA3-4BEF-8716-11945C11D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315293-F4F0-41F3-9F28-5C584A745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0743A-2265-481B-B43A-3C0329EC1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0ECDE-E0A5-48B4-9A22-C199060CA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CA6B-8E0C-43EF-8659-63AF5E404821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D9B72-FC66-4093-925E-22F46B0A6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E83C5-959C-4DCC-A676-29C21043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BC4F8-D028-4ADF-89A2-9A405DB9D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569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C2777C-8421-4326-9FAB-0A94E2CD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20012-7CA7-49E2-9446-FD8FEAE7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CA2F4-A096-49AE-943E-0787636A8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0CA6B-8E0C-43EF-8659-63AF5E404821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86C4D-2CAD-41D2-9A83-AC732E777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A6B65-EDAE-4B36-91DE-30F099827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BC4F8-D028-4ADF-89A2-9A405DB9DD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3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9F40-60D0-4932-BEE1-4B7D4E2FB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66"/>
                </a:solidFill>
              </a:rPr>
              <a:t>Error Detection &amp; Correction Techniques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1FB446A-5408-3A1A-A09A-765E9D8C69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043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92980-B8D4-4E2C-AB6F-3470AA500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66"/>
                </a:solidFill>
              </a:rPr>
              <a:t>Standard Polynomials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4B7BF-7AB8-42FE-AC23-E174FB06B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72" y="1862846"/>
            <a:ext cx="10179698" cy="437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12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09D41-DEAB-4174-9F1F-9C4924F61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Cyclic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F91B0-C282-47C6-9B70-9F16B00A3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performance in detecting single-bit errors, double errors, an odd number of errors, and burst errors.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766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7187-D84F-4054-B29D-755093BF0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600" b="1" dirty="0">
                <a:solidFill>
                  <a:srgbClr val="FF0066"/>
                </a:solidFill>
              </a:rPr>
              <a:t>CHECKSUM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9A1E1-8F28-46AE-BF0D-08944DC65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Checksum is an error-detecting technique that can be applied to a message of any length.</a:t>
            </a:r>
          </a:p>
          <a:p>
            <a:r>
              <a:rPr lang="en-US" sz="4000" dirty="0"/>
              <a:t>In the Internet, the checksum technique is used at the network and transport layer rather than the data-link layer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929291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370134-BAE3-4B2F-81B8-B46A58CC1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58" y="466531"/>
            <a:ext cx="10496939" cy="614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26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1BF5A-0504-4EF0-BC82-299A53BC7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264" y="1051183"/>
            <a:ext cx="11394233" cy="5628303"/>
          </a:xfrm>
        </p:spPr>
        <p:txBody>
          <a:bodyPr>
            <a:normAutofit/>
          </a:bodyPr>
          <a:lstStyle/>
          <a:p>
            <a:r>
              <a:rPr lang="en-US" dirty="0"/>
              <a:t>For error detection by checksums, data is divided into fixed sized frames or segments.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FF0066"/>
                </a:solidFill>
              </a:rPr>
              <a:t>Sender’s End </a:t>
            </a:r>
            <a:r>
              <a:rPr lang="en-US" dirty="0"/>
              <a:t>− The sender adds the segments using </a:t>
            </a:r>
            <a:r>
              <a:rPr lang="en-US" b="1" dirty="0">
                <a:solidFill>
                  <a:srgbClr val="FF0066"/>
                </a:solidFill>
              </a:rPr>
              <a:t>1’s complement </a:t>
            </a:r>
            <a:r>
              <a:rPr lang="en-US" dirty="0"/>
              <a:t>arithmetic to get the sum. It then complements the sum to get the checksum and sends it along with the data frames.</a:t>
            </a:r>
          </a:p>
          <a:p>
            <a:r>
              <a:rPr lang="en-US" dirty="0">
                <a:solidFill>
                  <a:srgbClr val="FF0066"/>
                </a:solidFill>
              </a:rPr>
              <a:t>Receiver’s End </a:t>
            </a:r>
            <a:r>
              <a:rPr lang="en-US" dirty="0"/>
              <a:t>− The receiver adds the incoming segments along with the checksum using </a:t>
            </a:r>
            <a:r>
              <a:rPr lang="en-US" dirty="0">
                <a:solidFill>
                  <a:srgbClr val="FF0066"/>
                </a:solidFill>
              </a:rPr>
              <a:t>1’s complement arithmetic </a:t>
            </a:r>
            <a:r>
              <a:rPr lang="en-US" dirty="0"/>
              <a:t>to get the sum and then complements it.</a:t>
            </a:r>
          </a:p>
          <a:p>
            <a:pPr lvl="1"/>
            <a:r>
              <a:rPr lang="en-US" sz="2800" dirty="0"/>
              <a:t>If the result is zero, the received frames are accepted; otherwise they are discarded.</a:t>
            </a:r>
            <a:endParaRPr lang="en-IN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5FC39F3-2CCD-457E-B00A-A194C2D46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41" y="178513"/>
            <a:ext cx="7074159" cy="726557"/>
          </a:xfrm>
        </p:spPr>
        <p:txBody>
          <a:bodyPr/>
          <a:lstStyle/>
          <a:p>
            <a:r>
              <a:rPr lang="en-IN" b="1" dirty="0">
                <a:solidFill>
                  <a:srgbClr val="FF0066"/>
                </a:solidFill>
              </a:rPr>
              <a:t>Error Detection by Checksums</a:t>
            </a:r>
          </a:p>
        </p:txBody>
      </p:sp>
    </p:spTree>
    <p:extLst>
      <p:ext uri="{BB962C8B-B14F-4D97-AF65-F5344CB8AC3E}">
        <p14:creationId xmlns:p14="http://schemas.microsoft.com/office/powerpoint/2010/main" val="3745237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37D6C-31A7-48BC-9E04-7089BFCF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66"/>
                </a:solidFill>
              </a:rPr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F7340-6180-4EE5-8DDB-52CE074A9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4906"/>
            <a:ext cx="11039669" cy="51411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 :</a:t>
            </a:r>
          </a:p>
          <a:p>
            <a:r>
              <a:rPr lang="en-US" dirty="0"/>
              <a:t>Suppose the message is a list of five 4-bit numbers that we want to send to a destination.</a:t>
            </a:r>
          </a:p>
          <a:p>
            <a:r>
              <a:rPr lang="en-IN" b="0" i="0" u="none" strike="noStrike" baseline="0" dirty="0">
                <a:solidFill>
                  <a:srgbClr val="000000"/>
                </a:solidFill>
                <a:latin typeface="Times-Roman"/>
              </a:rPr>
              <a:t>set of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-Roman"/>
              </a:rPr>
              <a:t>numbers is (7, 11, 12, 0, 6), we send (7, 11, 12, 0, 6, </a:t>
            </a:r>
            <a:r>
              <a:rPr lang="en-US" b="1" i="0" u="none" strike="noStrike" baseline="0" dirty="0">
                <a:solidFill>
                  <a:srgbClr val="FF0066"/>
                </a:solidFill>
                <a:latin typeface="Times-Bold"/>
              </a:rPr>
              <a:t>36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-Roman"/>
              </a:rPr>
              <a:t>), </a:t>
            </a: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Times-Roman"/>
              </a:rPr>
              <a:t>where </a:t>
            </a:r>
            <a:r>
              <a:rPr lang="en-US" b="0" i="0" u="none" strike="noStrike" baseline="0" dirty="0">
                <a:solidFill>
                  <a:srgbClr val="FF0066"/>
                </a:solidFill>
                <a:latin typeface="Times-Roman"/>
              </a:rPr>
              <a:t>36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-Roman"/>
              </a:rPr>
              <a:t> is the </a:t>
            </a:r>
            <a:r>
              <a:rPr lang="en-US" b="0" i="0" u="none" strike="noStrike" baseline="0" dirty="0">
                <a:solidFill>
                  <a:srgbClr val="FF0066"/>
                </a:solidFill>
                <a:latin typeface="Times-Roman"/>
              </a:rPr>
              <a:t>sum of the original numbers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-Roman"/>
              </a:rPr>
              <a:t>.</a:t>
            </a: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Times-Roman"/>
              </a:rPr>
              <a:t>The receiver adds the five numbers and compares the result with the sum. </a:t>
            </a: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Times-Roman"/>
              </a:rPr>
              <a:t>If the </a:t>
            </a:r>
            <a:r>
              <a:rPr lang="en-US" b="0" i="0" u="none" strike="noStrike" baseline="0" dirty="0">
                <a:solidFill>
                  <a:srgbClr val="FF0066"/>
                </a:solidFill>
                <a:latin typeface="Times-Roman"/>
              </a:rPr>
              <a:t>two are the same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-Roman"/>
              </a:rPr>
              <a:t>, the receiver assumes no error, </a:t>
            </a:r>
            <a:r>
              <a:rPr lang="en-US" b="0" i="0" u="none" strike="noStrike" baseline="0" dirty="0">
                <a:solidFill>
                  <a:srgbClr val="FF0066"/>
                </a:solidFill>
                <a:latin typeface="Times-Roman"/>
              </a:rPr>
              <a:t>accepts the five numbers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-Roman"/>
              </a:rPr>
              <a:t>, and discards the sum. </a:t>
            </a: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Times-Roman"/>
              </a:rPr>
              <a:t>Otherwise, there is an </a:t>
            </a:r>
            <a:r>
              <a:rPr lang="en-US" b="0" i="0" u="none" strike="noStrike" baseline="0" dirty="0">
                <a:solidFill>
                  <a:srgbClr val="FF0066"/>
                </a:solidFill>
                <a:latin typeface="Times-Roman"/>
              </a:rPr>
              <a:t>error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-Roman"/>
              </a:rPr>
              <a:t>somewhere and the message is </a:t>
            </a:r>
            <a:r>
              <a:rPr lang="en-US" b="0" i="0" u="none" strike="noStrike" baseline="0" dirty="0">
                <a:solidFill>
                  <a:srgbClr val="FF0066"/>
                </a:solidFill>
                <a:latin typeface="Times-Roman"/>
              </a:rPr>
              <a:t>not accepted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-Roman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6298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4DF59F-2791-4E3B-A09A-3D8A59F77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80" y="1017037"/>
            <a:ext cx="10189027" cy="540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54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644C-0F63-4C1C-82EA-79BD0C9F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199" y="267615"/>
            <a:ext cx="2062066" cy="6067871"/>
          </a:xfrm>
        </p:spPr>
        <p:txBody>
          <a:bodyPr>
            <a:normAutofit fontScale="90000"/>
          </a:bodyPr>
          <a:lstStyle/>
          <a:p>
            <a:r>
              <a:rPr lang="en-US" dirty="0"/>
              <a:t>  Step 1:</a:t>
            </a:r>
            <a:br>
              <a:rPr lang="en-US" dirty="0"/>
            </a:br>
            <a:r>
              <a:rPr lang="en-US" dirty="0"/>
              <a:t>  0111</a:t>
            </a:r>
            <a:br>
              <a:rPr lang="en-US" dirty="0"/>
            </a:br>
            <a:r>
              <a:rPr lang="en-US" dirty="0"/>
              <a:t>  1011</a:t>
            </a:r>
            <a:br>
              <a:rPr lang="en-US" dirty="0"/>
            </a:br>
            <a:r>
              <a:rPr lang="en-US" dirty="0"/>
              <a:t>  -------</a:t>
            </a:r>
            <a:br>
              <a:rPr lang="en-US" dirty="0"/>
            </a:br>
            <a:r>
              <a:rPr lang="en-US" dirty="0"/>
              <a:t>1)0010</a:t>
            </a:r>
            <a:br>
              <a:rPr lang="en-US" dirty="0"/>
            </a:br>
            <a:r>
              <a:rPr lang="en-US" dirty="0"/>
              <a:t>           1</a:t>
            </a:r>
            <a:br>
              <a:rPr lang="en-US" dirty="0"/>
            </a:br>
            <a:r>
              <a:rPr lang="en-US" dirty="0"/>
              <a:t>  -------</a:t>
            </a:r>
            <a:br>
              <a:rPr lang="en-US" dirty="0"/>
            </a:br>
            <a:r>
              <a:rPr lang="en-US" dirty="0"/>
              <a:t>    0011</a:t>
            </a:r>
            <a:br>
              <a:rPr lang="en-US" dirty="0"/>
            </a:br>
            <a:r>
              <a:rPr lang="en-US" dirty="0"/>
              <a:t>----------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043C7-15CD-4EB4-8088-9FD1D8A40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11" y="1046109"/>
            <a:ext cx="3920412" cy="4351338"/>
          </a:xfrm>
        </p:spPr>
        <p:txBody>
          <a:bodyPr/>
          <a:lstStyle/>
          <a:p>
            <a:r>
              <a:rPr lang="en-US" dirty="0"/>
              <a:t>7 binary form   :  111</a:t>
            </a:r>
          </a:p>
          <a:p>
            <a:r>
              <a:rPr lang="en-IN" dirty="0"/>
              <a:t>11 binary form :  1011</a:t>
            </a:r>
          </a:p>
          <a:p>
            <a:r>
              <a:rPr lang="en-IN" dirty="0"/>
              <a:t>12 binary form :  1100</a:t>
            </a:r>
          </a:p>
          <a:p>
            <a:r>
              <a:rPr lang="en-IN" dirty="0"/>
              <a:t>0 binary form   :   0000</a:t>
            </a:r>
          </a:p>
          <a:p>
            <a:r>
              <a:rPr lang="en-IN" dirty="0"/>
              <a:t>6 binary form   :   110</a:t>
            </a:r>
          </a:p>
          <a:p>
            <a:pPr marL="0" indent="0">
              <a:buNone/>
            </a:pPr>
            <a:r>
              <a:rPr lang="en-IN" dirty="0"/>
              <a:t>------------------------------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1A8787-8659-44F3-BF16-2C6B413CED2B}"/>
              </a:ext>
            </a:extLst>
          </p:cNvPr>
          <p:cNvSpPr txBox="1">
            <a:spLocks/>
          </p:cNvSpPr>
          <p:nvPr/>
        </p:nvSpPr>
        <p:spPr>
          <a:xfrm>
            <a:off x="6214186" y="187843"/>
            <a:ext cx="2062066" cy="6067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 Step 2:</a:t>
            </a:r>
            <a:br>
              <a:rPr lang="en-US" dirty="0"/>
            </a:br>
            <a:r>
              <a:rPr lang="en-US" dirty="0"/>
              <a:t>  0011</a:t>
            </a:r>
            <a:br>
              <a:rPr lang="en-US" dirty="0"/>
            </a:br>
            <a:r>
              <a:rPr lang="en-US" dirty="0"/>
              <a:t>  1100</a:t>
            </a:r>
            <a:br>
              <a:rPr lang="en-US" dirty="0"/>
            </a:br>
            <a:r>
              <a:rPr lang="en-US" dirty="0"/>
              <a:t>  -------</a:t>
            </a:r>
            <a:br>
              <a:rPr lang="en-US" dirty="0"/>
            </a:br>
            <a:r>
              <a:rPr lang="en-US" dirty="0"/>
              <a:t>  1111</a:t>
            </a:r>
            <a:br>
              <a:rPr lang="en-US" dirty="0"/>
            </a:br>
            <a:r>
              <a:rPr lang="en-US" dirty="0"/>
              <a:t>  -------</a:t>
            </a:r>
            <a:br>
              <a:rPr lang="en-US" dirty="0"/>
            </a:br>
            <a:r>
              <a:rPr lang="en-US" dirty="0"/>
              <a:t>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0106D28-0CF7-4592-9433-052F2B61DBCA}"/>
              </a:ext>
            </a:extLst>
          </p:cNvPr>
          <p:cNvSpPr txBox="1">
            <a:spLocks/>
          </p:cNvSpPr>
          <p:nvPr/>
        </p:nvSpPr>
        <p:spPr>
          <a:xfrm>
            <a:off x="8161173" y="144880"/>
            <a:ext cx="2062066" cy="6067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 Step 3:</a:t>
            </a:r>
            <a:br>
              <a:rPr lang="en-US" dirty="0"/>
            </a:br>
            <a:r>
              <a:rPr lang="en-US" dirty="0"/>
              <a:t>  1111</a:t>
            </a:r>
            <a:br>
              <a:rPr lang="en-US" dirty="0"/>
            </a:br>
            <a:r>
              <a:rPr lang="en-US" dirty="0"/>
              <a:t>  0000</a:t>
            </a:r>
            <a:br>
              <a:rPr lang="en-US" dirty="0"/>
            </a:br>
            <a:r>
              <a:rPr lang="en-US" dirty="0"/>
              <a:t>  -------</a:t>
            </a:r>
            <a:br>
              <a:rPr lang="en-US" dirty="0"/>
            </a:br>
            <a:r>
              <a:rPr lang="en-US" dirty="0"/>
              <a:t>  1111</a:t>
            </a:r>
            <a:br>
              <a:rPr lang="en-US" dirty="0"/>
            </a:br>
            <a:r>
              <a:rPr lang="en-US" dirty="0"/>
              <a:t>  -------</a:t>
            </a:r>
            <a:br>
              <a:rPr lang="en-US" dirty="0"/>
            </a:br>
            <a:r>
              <a:rPr lang="en-US" dirty="0"/>
              <a:t>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33A5982-FDA1-4C44-BB85-E60319168B4C}"/>
              </a:ext>
            </a:extLst>
          </p:cNvPr>
          <p:cNvSpPr txBox="1">
            <a:spLocks/>
          </p:cNvSpPr>
          <p:nvPr/>
        </p:nvSpPr>
        <p:spPr>
          <a:xfrm>
            <a:off x="9937100" y="187843"/>
            <a:ext cx="2062066" cy="6067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 Step 4:</a:t>
            </a:r>
            <a:br>
              <a:rPr lang="en-US" dirty="0"/>
            </a:br>
            <a:r>
              <a:rPr lang="en-US" dirty="0"/>
              <a:t>  1111</a:t>
            </a:r>
            <a:br>
              <a:rPr lang="en-US" dirty="0"/>
            </a:br>
            <a:r>
              <a:rPr lang="en-US" dirty="0"/>
              <a:t>  0110</a:t>
            </a:r>
            <a:br>
              <a:rPr lang="en-US" dirty="0"/>
            </a:br>
            <a:r>
              <a:rPr lang="en-US" dirty="0"/>
              <a:t>  -------</a:t>
            </a:r>
            <a:br>
              <a:rPr lang="en-US" dirty="0"/>
            </a:br>
            <a:r>
              <a:rPr lang="en-US" dirty="0"/>
              <a:t>1)0101</a:t>
            </a:r>
            <a:br>
              <a:rPr lang="en-US" dirty="0"/>
            </a:br>
            <a:r>
              <a:rPr lang="en-US" dirty="0"/>
              <a:t>           1</a:t>
            </a:r>
            <a:br>
              <a:rPr lang="en-US" dirty="0"/>
            </a:br>
            <a:r>
              <a:rPr lang="en-US" dirty="0"/>
              <a:t>  -------</a:t>
            </a:r>
            <a:br>
              <a:rPr lang="en-US" dirty="0"/>
            </a:br>
            <a:r>
              <a:rPr lang="en-US" dirty="0"/>
              <a:t>    0110</a:t>
            </a:r>
          </a:p>
          <a:p>
            <a:r>
              <a:rPr lang="en-US" dirty="0"/>
              <a:t>----------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102939-3125-4C4D-889F-8EE72DB99999}"/>
              </a:ext>
            </a:extLst>
          </p:cNvPr>
          <p:cNvSpPr txBox="1"/>
          <p:nvPr/>
        </p:nvSpPr>
        <p:spPr>
          <a:xfrm>
            <a:off x="192834" y="4282061"/>
            <a:ext cx="53680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Step 5</a:t>
            </a:r>
            <a:r>
              <a:rPr lang="en-US" sz="3600" dirty="0"/>
              <a:t> : </a:t>
            </a:r>
          </a:p>
          <a:p>
            <a:r>
              <a:rPr lang="en-US" sz="3600" dirty="0"/>
              <a:t>Take 1’s complement : 1001</a:t>
            </a:r>
          </a:p>
          <a:p>
            <a:r>
              <a:rPr lang="en-US" sz="3600" dirty="0"/>
              <a:t>Check sum is  :1001</a:t>
            </a:r>
          </a:p>
          <a:p>
            <a:r>
              <a:rPr lang="en-US" sz="3600" dirty="0"/>
              <a:t>Decimal value is :9</a:t>
            </a:r>
            <a:endParaRPr lang="en-IN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855F07-67F3-4143-83D1-5EDCF80B2A15}"/>
              </a:ext>
            </a:extLst>
          </p:cNvPr>
          <p:cNvSpPr txBox="1"/>
          <p:nvPr/>
        </p:nvSpPr>
        <p:spPr>
          <a:xfrm>
            <a:off x="772760" y="-21407"/>
            <a:ext cx="2392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Sender Side</a:t>
            </a:r>
            <a:endParaRPr lang="en-IN" sz="3600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FB07BB-06EC-4E79-B204-C4D3793AA966}"/>
              </a:ext>
            </a:extLst>
          </p:cNvPr>
          <p:cNvSpPr txBox="1"/>
          <p:nvPr/>
        </p:nvSpPr>
        <p:spPr>
          <a:xfrm>
            <a:off x="3853755" y="6313537"/>
            <a:ext cx="8098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Sender Side : Data : 0111 1011 1100 0000 0110 Checksum 1001</a:t>
            </a:r>
            <a:endParaRPr lang="en-IN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031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644C-0F63-4C1C-82EA-79BD0C9F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34" y="1657877"/>
            <a:ext cx="2062066" cy="4836230"/>
          </a:xfrm>
        </p:spPr>
        <p:txBody>
          <a:bodyPr>
            <a:normAutofit fontScale="90000"/>
          </a:bodyPr>
          <a:lstStyle/>
          <a:p>
            <a:r>
              <a:rPr lang="en-US" dirty="0"/>
              <a:t>  Step 1:</a:t>
            </a:r>
            <a:br>
              <a:rPr lang="en-US" dirty="0"/>
            </a:br>
            <a:r>
              <a:rPr lang="en-US" dirty="0"/>
              <a:t>  0111</a:t>
            </a:r>
            <a:br>
              <a:rPr lang="en-US" dirty="0"/>
            </a:br>
            <a:r>
              <a:rPr lang="en-US" dirty="0"/>
              <a:t>  1011</a:t>
            </a:r>
            <a:br>
              <a:rPr lang="en-US" dirty="0"/>
            </a:br>
            <a:r>
              <a:rPr lang="en-US" dirty="0"/>
              <a:t>  -------</a:t>
            </a:r>
            <a:br>
              <a:rPr lang="en-US" dirty="0"/>
            </a:br>
            <a:r>
              <a:rPr lang="en-US" dirty="0"/>
              <a:t>1)0010</a:t>
            </a:r>
            <a:br>
              <a:rPr lang="en-US" dirty="0"/>
            </a:br>
            <a:r>
              <a:rPr lang="en-US" dirty="0"/>
              <a:t>           1</a:t>
            </a:r>
            <a:br>
              <a:rPr lang="en-US" dirty="0"/>
            </a:br>
            <a:r>
              <a:rPr lang="en-US" dirty="0"/>
              <a:t>  -------</a:t>
            </a:r>
            <a:br>
              <a:rPr lang="en-US" dirty="0"/>
            </a:br>
            <a:r>
              <a:rPr lang="en-US" dirty="0"/>
              <a:t>    0011</a:t>
            </a:r>
            <a:br>
              <a:rPr lang="en-US" dirty="0"/>
            </a:br>
            <a:r>
              <a:rPr lang="en-US" dirty="0"/>
              <a:t>----------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1A8787-8659-44F3-BF16-2C6B413CED2B}"/>
              </a:ext>
            </a:extLst>
          </p:cNvPr>
          <p:cNvSpPr txBox="1">
            <a:spLocks/>
          </p:cNvSpPr>
          <p:nvPr/>
        </p:nvSpPr>
        <p:spPr>
          <a:xfrm>
            <a:off x="1962788" y="837864"/>
            <a:ext cx="2062066" cy="4225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 Step 2:</a:t>
            </a:r>
            <a:br>
              <a:rPr lang="en-US" dirty="0"/>
            </a:br>
            <a:r>
              <a:rPr lang="en-US" dirty="0"/>
              <a:t>  0011</a:t>
            </a:r>
            <a:br>
              <a:rPr lang="en-US" dirty="0"/>
            </a:br>
            <a:r>
              <a:rPr lang="en-US" dirty="0"/>
              <a:t>  1100</a:t>
            </a:r>
            <a:br>
              <a:rPr lang="en-US" dirty="0"/>
            </a:br>
            <a:r>
              <a:rPr lang="en-US" dirty="0"/>
              <a:t>  -------</a:t>
            </a:r>
            <a:br>
              <a:rPr lang="en-US" dirty="0"/>
            </a:br>
            <a:r>
              <a:rPr lang="en-US" dirty="0"/>
              <a:t>  1111</a:t>
            </a:r>
            <a:br>
              <a:rPr lang="en-US" dirty="0"/>
            </a:br>
            <a:r>
              <a:rPr lang="en-US" dirty="0"/>
              <a:t>  -------</a:t>
            </a:r>
            <a:br>
              <a:rPr lang="en-US" dirty="0"/>
            </a:br>
            <a:r>
              <a:rPr lang="en-US" dirty="0"/>
              <a:t>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0106D28-0CF7-4592-9433-052F2B61DBCA}"/>
              </a:ext>
            </a:extLst>
          </p:cNvPr>
          <p:cNvSpPr txBox="1">
            <a:spLocks/>
          </p:cNvSpPr>
          <p:nvPr/>
        </p:nvSpPr>
        <p:spPr>
          <a:xfrm>
            <a:off x="3643357" y="640839"/>
            <a:ext cx="2062066" cy="4938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 Step 3:</a:t>
            </a:r>
            <a:br>
              <a:rPr lang="en-US" dirty="0"/>
            </a:br>
            <a:r>
              <a:rPr lang="en-US" dirty="0"/>
              <a:t>  1111</a:t>
            </a:r>
            <a:br>
              <a:rPr lang="en-US" dirty="0"/>
            </a:br>
            <a:r>
              <a:rPr lang="en-US" dirty="0"/>
              <a:t>  0000</a:t>
            </a:r>
            <a:br>
              <a:rPr lang="en-US" dirty="0"/>
            </a:br>
            <a:r>
              <a:rPr lang="en-US" dirty="0"/>
              <a:t>  -------</a:t>
            </a:r>
            <a:br>
              <a:rPr lang="en-US" dirty="0"/>
            </a:br>
            <a:r>
              <a:rPr lang="en-US" dirty="0"/>
              <a:t>  1111</a:t>
            </a:r>
            <a:br>
              <a:rPr lang="en-US" dirty="0"/>
            </a:br>
            <a:r>
              <a:rPr lang="en-US" dirty="0"/>
              <a:t>  -------</a:t>
            </a:r>
            <a:br>
              <a:rPr lang="en-US" dirty="0"/>
            </a:br>
            <a:r>
              <a:rPr lang="en-US" dirty="0"/>
              <a:t>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33A5982-FDA1-4C44-BB85-E60319168B4C}"/>
              </a:ext>
            </a:extLst>
          </p:cNvPr>
          <p:cNvSpPr txBox="1">
            <a:spLocks/>
          </p:cNvSpPr>
          <p:nvPr/>
        </p:nvSpPr>
        <p:spPr>
          <a:xfrm>
            <a:off x="5388180" y="814793"/>
            <a:ext cx="2062066" cy="4671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 Step 4:</a:t>
            </a:r>
            <a:br>
              <a:rPr lang="en-US" dirty="0"/>
            </a:br>
            <a:r>
              <a:rPr lang="en-US" dirty="0"/>
              <a:t>  1111</a:t>
            </a:r>
            <a:br>
              <a:rPr lang="en-US" dirty="0"/>
            </a:br>
            <a:r>
              <a:rPr lang="en-US" dirty="0"/>
              <a:t>  0110</a:t>
            </a:r>
            <a:br>
              <a:rPr lang="en-US" dirty="0"/>
            </a:br>
            <a:r>
              <a:rPr lang="en-US" dirty="0"/>
              <a:t>  -------</a:t>
            </a:r>
            <a:br>
              <a:rPr lang="en-US" dirty="0"/>
            </a:br>
            <a:r>
              <a:rPr lang="en-US" dirty="0"/>
              <a:t>1)0101</a:t>
            </a:r>
            <a:br>
              <a:rPr lang="en-US" dirty="0"/>
            </a:br>
            <a:r>
              <a:rPr lang="en-US" dirty="0"/>
              <a:t>           1</a:t>
            </a:r>
            <a:br>
              <a:rPr lang="en-US" dirty="0"/>
            </a:br>
            <a:r>
              <a:rPr lang="en-US" dirty="0"/>
              <a:t>  -------</a:t>
            </a:r>
            <a:br>
              <a:rPr lang="en-US" dirty="0"/>
            </a:br>
            <a:r>
              <a:rPr lang="en-US" dirty="0"/>
              <a:t>    0110</a:t>
            </a:r>
          </a:p>
          <a:p>
            <a:r>
              <a:rPr lang="en-US" dirty="0"/>
              <a:t>----------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855F07-67F3-4143-83D1-5EDCF80B2A15}"/>
              </a:ext>
            </a:extLst>
          </p:cNvPr>
          <p:cNvSpPr txBox="1"/>
          <p:nvPr/>
        </p:nvSpPr>
        <p:spPr>
          <a:xfrm>
            <a:off x="574331" y="191533"/>
            <a:ext cx="2776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Receiver  Side</a:t>
            </a:r>
            <a:endParaRPr lang="en-IN" sz="3600" dirty="0">
              <a:solidFill>
                <a:srgbClr val="7030A0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7A6C3DB-A5D6-491F-B9A8-D694BDAE9BE1}"/>
              </a:ext>
            </a:extLst>
          </p:cNvPr>
          <p:cNvSpPr txBox="1">
            <a:spLocks/>
          </p:cNvSpPr>
          <p:nvPr/>
        </p:nvSpPr>
        <p:spPr>
          <a:xfrm>
            <a:off x="7093880" y="774468"/>
            <a:ext cx="4905286" cy="4671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 Step 5:</a:t>
            </a:r>
            <a:br>
              <a:rPr lang="en-US" dirty="0"/>
            </a:br>
            <a:r>
              <a:rPr lang="en-US" dirty="0"/>
              <a:t>  0110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rgbClr val="FF0066"/>
                </a:solidFill>
              </a:rPr>
              <a:t>1001  </a:t>
            </a:r>
            <a:r>
              <a:rPr lang="en-US" dirty="0">
                <a:solidFill>
                  <a:srgbClr val="FF0066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FF0066"/>
                </a:solidFill>
              </a:rPr>
              <a:t>checksum</a:t>
            </a:r>
            <a:br>
              <a:rPr lang="en-US" dirty="0"/>
            </a:br>
            <a:r>
              <a:rPr lang="en-US" dirty="0"/>
              <a:t>  -------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solidFill>
                  <a:schemeClr val="accent2"/>
                </a:solidFill>
              </a:rPr>
              <a:t>1111   </a:t>
            </a: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en-US" sz="3400" dirty="0">
                <a:solidFill>
                  <a:schemeClr val="accent2"/>
                </a:solidFill>
                <a:sym typeface="Wingdings" panose="05000000000000000000" pitchFamily="2" charset="2"/>
              </a:rPr>
              <a:t>take complement</a:t>
            </a:r>
            <a:endParaRPr lang="en-US" sz="3400" dirty="0">
              <a:solidFill>
                <a:schemeClr val="accent2"/>
              </a:solidFill>
            </a:endParaRPr>
          </a:p>
          <a:p>
            <a:r>
              <a:rPr lang="en-US" dirty="0"/>
              <a:t>---------</a:t>
            </a:r>
          </a:p>
          <a:p>
            <a:r>
              <a:rPr lang="en-US" dirty="0"/>
              <a:t>Result is  : 0000</a:t>
            </a:r>
          </a:p>
          <a:p>
            <a:br>
              <a:rPr lang="en-US" dirty="0"/>
            </a:br>
            <a:r>
              <a:rPr lang="en-US" b="1" dirty="0">
                <a:solidFill>
                  <a:schemeClr val="accent2"/>
                </a:solidFill>
              </a:rPr>
              <a:t>If all the bits in result is 0, then, accept the data.</a:t>
            </a:r>
          </a:p>
          <a:p>
            <a:r>
              <a:rPr lang="en-US" b="1" dirty="0">
                <a:solidFill>
                  <a:srgbClr val="FF0066"/>
                </a:solidFill>
              </a:rPr>
              <a:t>Else, discard the data because there is an error.</a:t>
            </a:r>
            <a:br>
              <a:rPr lang="en-US" b="1" dirty="0">
                <a:solidFill>
                  <a:srgbClr val="FF0066"/>
                </a:solidFill>
              </a:rPr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6851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FD52-8F33-4B7F-ADA0-487A0061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2AB5B-9AC1-4E11-AC32-CFD6CB838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a message 1001 1100 1010 0011 is transmitted using Internet Checksum (4-bit word). What is the value of the checksum?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7850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885E-BD0A-476B-8CAA-56617F366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365125"/>
            <a:ext cx="10961914" cy="1325563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Polynomial codes for error detection/correction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6C202-543B-4209-86C4-FA7C9D88A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Bitstring represents polynomial.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          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Eg.</a:t>
            </a:r>
            <a:r>
              <a:rPr lang="en-I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110001 represents: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            = 1 . x</a:t>
            </a:r>
            <a:r>
              <a:rPr lang="en-IN" b="0" i="0" baseline="3000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5</a:t>
            </a:r>
            <a:r>
              <a:rPr lang="en-I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+ 1 . x</a:t>
            </a:r>
            <a:r>
              <a:rPr lang="en-IN" b="0" i="0" baseline="3000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4</a:t>
            </a:r>
            <a:r>
              <a:rPr lang="en-I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+ 0 . x</a:t>
            </a:r>
            <a:r>
              <a:rPr lang="en-IN" b="0" i="0" baseline="3000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+ 0 . x</a:t>
            </a:r>
            <a:r>
              <a:rPr lang="en-IN" b="0" i="0" baseline="3000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+ 0 . x</a:t>
            </a:r>
            <a:r>
              <a:rPr lang="en-IN" b="0" i="0" baseline="3000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+ 1 . x</a:t>
            </a:r>
            <a:r>
              <a:rPr lang="en-IN" b="0" i="0" baseline="3000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0</a:t>
            </a:r>
            <a:br>
              <a:rPr lang="en-IN" dirty="0"/>
            </a:br>
            <a:r>
              <a:rPr lang="en-IN" dirty="0"/>
              <a:t>             </a:t>
            </a:r>
            <a:r>
              <a:rPr lang="en-I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= x</a:t>
            </a:r>
            <a:r>
              <a:rPr lang="en-IN" b="0" i="0" baseline="3000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5</a:t>
            </a:r>
            <a:r>
              <a:rPr lang="en-I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+ x</a:t>
            </a:r>
            <a:r>
              <a:rPr lang="en-IN" b="0" i="0" baseline="3000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4</a:t>
            </a:r>
            <a:r>
              <a:rPr lang="en-I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+ x</a:t>
            </a:r>
            <a:r>
              <a:rPr lang="en-IN" b="0" i="0" baseline="3000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0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53812C-2563-4C33-984C-3ED16CC7B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053" y="3888096"/>
            <a:ext cx="9647853" cy="260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1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0405-3FC7-4F88-86E9-79F928D60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6585-51DC-4316-AEDA-B90761A67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the sender wants to send 4 frames each of 8 bits, where the frames are 11001100, 10101010, 11110000 and 11000011.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052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096FB-1ED4-4AC8-AC6D-EDA89DA04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025" y="141191"/>
            <a:ext cx="2427514" cy="689234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745F9-6876-4901-9F90-653A8C4B2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9" y="830425"/>
            <a:ext cx="10515600" cy="4351338"/>
          </a:xfrm>
        </p:spPr>
        <p:txBody>
          <a:bodyPr/>
          <a:lstStyle/>
          <a:p>
            <a:r>
              <a:rPr lang="en-US" dirty="0"/>
              <a:t>Suppose that the sender wants to send 4 frames each of 8 bits, where the frames are 11001100, 10101010, 11110000 and 11000011.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171E1-34BC-4F7C-B942-3DDD77975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76237"/>
            <a:ext cx="7494037" cy="518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55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6EF4F-B6BE-46EF-B9EB-824BF6B4B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4D07E-6C47-43E6-85C2-56C45AB01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the data we want to send consists of the following three words:</a:t>
            </a:r>
          </a:p>
          <a:p>
            <a:endParaRPr lang="en-US" dirty="0"/>
          </a:p>
          <a:p>
            <a:r>
              <a:rPr lang="en-US" dirty="0"/>
              <a:t>0110011001100000</a:t>
            </a:r>
          </a:p>
          <a:p>
            <a:r>
              <a:rPr lang="en-US" dirty="0"/>
              <a:t>0101010101010101</a:t>
            </a:r>
          </a:p>
          <a:p>
            <a:r>
              <a:rPr lang="en-US" dirty="0"/>
              <a:t>1000111100001100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0568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B4EC4-8518-4EF7-9301-9E7A9E2F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4657D-5F70-4A7C-BBC9-9A5458AE9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check sum of 10010010 and 00111000 (8 bit segment) is ___________ :</a:t>
            </a:r>
          </a:p>
          <a:p>
            <a:r>
              <a:rPr lang="en-US" dirty="0"/>
              <a:t>(1)	00110110</a:t>
            </a:r>
          </a:p>
          <a:p>
            <a:r>
              <a:rPr lang="en-US" dirty="0"/>
              <a:t>(2)	11001010</a:t>
            </a:r>
          </a:p>
          <a:p>
            <a:r>
              <a:rPr lang="en-US" dirty="0"/>
              <a:t>(3)	00110101</a:t>
            </a:r>
          </a:p>
          <a:p>
            <a:r>
              <a:rPr lang="en-US"/>
              <a:t>(4)	None of these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108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021C9-B9CB-4EAD-9E29-8EBA6EF4B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282D-E4B9-4A28-B6A0-CC8559F35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data unit to be transmitted is 10101001 00111001, the following procedure is used at Sender site and Receiver site.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1153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2905C-3F40-4D9B-84C9-9133DF0D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EFBBC-BBD0-480E-862C-BA5F3AAE1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message 11001001 is to be transmitted using the CRC polynomial x^3 + 1 to protect it from errors. The message that should be transmitted is:</a:t>
            </a:r>
          </a:p>
          <a:p>
            <a:r>
              <a:rPr lang="en-US" dirty="0"/>
              <a:t>(A) 11001001000</a:t>
            </a:r>
          </a:p>
          <a:p>
            <a:r>
              <a:rPr lang="en-US" dirty="0"/>
              <a:t>(B) 11001001011</a:t>
            </a:r>
          </a:p>
          <a:p>
            <a:r>
              <a:rPr lang="en-US" dirty="0"/>
              <a:t>(C) 11001010</a:t>
            </a:r>
          </a:p>
          <a:p>
            <a:r>
              <a:rPr lang="en-US" dirty="0"/>
              <a:t>(D) 110010010011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7507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119F-1F96-FD5D-5A13-B8C2765F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41C39-EB11-5E58-87FC-414DA51C3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https://www.mathsisfun.com/algebra/polynomials-division-long.html</a:t>
            </a:r>
          </a:p>
        </p:txBody>
      </p:sp>
    </p:spTree>
    <p:extLst>
      <p:ext uri="{BB962C8B-B14F-4D97-AF65-F5344CB8AC3E}">
        <p14:creationId xmlns:p14="http://schemas.microsoft.com/office/powerpoint/2010/main" val="118487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72B0-A4C9-448D-9C1C-EFB940179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Degree of a Polynomial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4D5C6-CE77-4A61-9E4A-F392B6B0B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degree of the polynomial is 6</a:t>
            </a:r>
          </a:p>
          <a:p>
            <a:r>
              <a:rPr lang="en-US" dirty="0"/>
              <a:t>The bit pattern in this case has 7 bits.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7707E3-D94D-4B3B-84E1-76A6E43BE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078" y="1825625"/>
            <a:ext cx="4289103" cy="130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6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6855B-43D6-4995-A2C6-20E417CEA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38" y="347695"/>
            <a:ext cx="10515600" cy="1325563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We define addition and subtraction as modulo 2 with no carries or borrows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>
                <a:solidFill>
                  <a:srgbClr val="FF0066"/>
                </a:solidFill>
              </a:rPr>
              <a:t>This means addition = subtraction = XOR.</a:t>
            </a:r>
            <a:endParaRPr lang="en-IN" b="1" dirty="0">
              <a:solidFill>
                <a:srgbClr val="FF006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77E13-B67E-410A-87D3-0C6D5BC34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011 + (or minus)</a:t>
            </a:r>
          </a:p>
          <a:p>
            <a:pPr marL="0" indent="0">
              <a:buNone/>
            </a:pPr>
            <a:r>
              <a:rPr lang="en-US" dirty="0"/>
              <a:t>110</a:t>
            </a:r>
          </a:p>
          <a:p>
            <a:pPr marL="0" indent="0">
              <a:buNone/>
            </a:pPr>
            <a:r>
              <a:rPr lang="en-US" dirty="0"/>
              <a:t>------</a:t>
            </a:r>
          </a:p>
          <a:p>
            <a:pPr marL="0" indent="0">
              <a:buNone/>
            </a:pPr>
            <a:r>
              <a:rPr lang="en-US" dirty="0"/>
              <a:t>101</a:t>
            </a:r>
          </a:p>
          <a:p>
            <a:pPr marL="0" indent="0">
              <a:buNone/>
            </a:pPr>
            <a:r>
              <a:rPr lang="en-US" dirty="0"/>
              <a:t>------</a:t>
            </a:r>
          </a:p>
          <a:p>
            <a:pPr marL="0" indent="0">
              <a:buNone/>
            </a:pPr>
            <a:r>
              <a:rPr lang="en-US" dirty="0"/>
              <a:t>Consider the polynomials:</a:t>
            </a:r>
          </a:p>
          <a:p>
            <a:pPr marL="0" indent="0">
              <a:buNone/>
            </a:pPr>
            <a:r>
              <a:rPr lang="en-US" dirty="0"/>
              <a:t>x + 1 +</a:t>
            </a:r>
          </a:p>
          <a:p>
            <a:pPr marL="0" indent="0">
              <a:buNone/>
            </a:pP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 + x</a:t>
            </a:r>
          </a:p>
          <a:p>
            <a:pPr marL="0" indent="0">
              <a:buNone/>
            </a:pPr>
            <a:r>
              <a:rPr lang="en-US" dirty="0"/>
              <a:t>-------------</a:t>
            </a:r>
          </a:p>
          <a:p>
            <a:pPr marL="0" indent="0">
              <a:buNone/>
            </a:pPr>
            <a:r>
              <a:rPr lang="en-US" dirty="0"/>
              <a:t>x</a:t>
            </a:r>
            <a:r>
              <a:rPr lang="en-US" baseline="30000" dirty="0"/>
              <a:t>2</a:t>
            </a:r>
            <a:r>
              <a:rPr lang="en-US" dirty="0"/>
              <a:t> + 2x + 1</a:t>
            </a:r>
          </a:p>
          <a:p>
            <a:pPr marL="0" indent="0">
              <a:buNone/>
            </a:pPr>
            <a:r>
              <a:rPr lang="en-US" dirty="0"/>
              <a:t>= x</a:t>
            </a:r>
            <a:r>
              <a:rPr lang="en-US" baseline="30000" dirty="0"/>
              <a:t>2</a:t>
            </a:r>
            <a:r>
              <a:rPr lang="en-US" dirty="0"/>
              <a:t> + 1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9384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677735-1326-4FC7-B16F-C80A55700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06" y="531845"/>
            <a:ext cx="11084767" cy="609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19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56C0-CDB1-46C6-A52E-6B8979473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7030A0"/>
                </a:solidFill>
              </a:rPr>
              <a:t>Error detection with CRC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AF604-4575-4061-84F3-5F26E7CDF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message 110010 represented by the polynomial </a:t>
            </a:r>
          </a:p>
          <a:p>
            <a:pPr marL="0" indent="0">
              <a:buNone/>
            </a:pPr>
            <a:r>
              <a:rPr lang="en-US" dirty="0"/>
              <a:t>                  M(x) = x5 + x4 + x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Consider a </a:t>
            </a:r>
            <a:r>
              <a:rPr lang="en-IN" b="0" i="1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generating polynomial</a:t>
            </a:r>
            <a:r>
              <a:rPr lang="en-I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G(x) = x</a:t>
            </a:r>
            <a:r>
              <a:rPr lang="en-IN" b="0" i="0" baseline="3000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+ x</a:t>
            </a:r>
            <a:r>
              <a:rPr lang="en-IN" b="0" i="0" baseline="3000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2</a:t>
            </a:r>
            <a:r>
              <a:rPr lang="en-I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 + 1 (</a:t>
            </a:r>
            <a:r>
              <a:rPr lang="en-IN" sz="3200" b="1" i="0" dirty="0">
                <a:solidFill>
                  <a:srgbClr val="7030A0"/>
                </a:solidFill>
                <a:effectLst/>
                <a:latin typeface="Georgia" panose="02040502050405020303" pitchFamily="18" charset="0"/>
              </a:rPr>
              <a:t>1101</a:t>
            </a:r>
            <a:r>
              <a:rPr lang="en-I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)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This is used </a:t>
            </a:r>
            <a:r>
              <a:rPr lang="en-US" b="1" i="0" dirty="0">
                <a:solidFill>
                  <a:srgbClr val="FF0000"/>
                </a:solidFill>
                <a:effectLst/>
                <a:latin typeface="Georgia" panose="02040502050405020303" pitchFamily="18" charset="0"/>
              </a:rPr>
              <a:t>to generate a </a:t>
            </a:r>
            <a:r>
              <a:rPr lang="en-US" b="1" i="0" dirty="0">
                <a:solidFill>
                  <a:srgbClr val="7030A0"/>
                </a:solidFill>
                <a:effectLst/>
                <a:latin typeface="Georgia" panose="02040502050405020303" pitchFamily="18" charset="0"/>
              </a:rPr>
              <a:t>3 bit (</a:t>
            </a:r>
            <a:r>
              <a:rPr lang="en-US" b="1" i="0" dirty="0">
                <a:solidFill>
                  <a:srgbClr val="00B050"/>
                </a:solidFill>
                <a:effectLst/>
                <a:latin typeface="Georgia" panose="02040502050405020303" pitchFamily="18" charset="0"/>
              </a:rPr>
              <a:t>G(x) – 1</a:t>
            </a:r>
            <a:r>
              <a:rPr lang="en-US" b="1" i="0" dirty="0">
                <a:solidFill>
                  <a:srgbClr val="7030A0"/>
                </a:solidFill>
                <a:effectLst/>
                <a:latin typeface="Georgia" panose="02040502050405020303" pitchFamily="18" charset="0"/>
              </a:rPr>
              <a:t>) </a:t>
            </a:r>
            <a:r>
              <a:rPr lang="en-US" b="1" i="0" dirty="0">
                <a:solidFill>
                  <a:srgbClr val="FF0000"/>
                </a:solidFill>
                <a:effectLst/>
                <a:latin typeface="Georgia" panose="02040502050405020303" pitchFamily="18" charset="0"/>
              </a:rPr>
              <a:t>CRC </a:t>
            </a:r>
            <a:r>
              <a:rPr 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= C(x) to be </a:t>
            </a:r>
            <a:r>
              <a:rPr lang="en-US" b="1" i="0" dirty="0">
                <a:solidFill>
                  <a:srgbClr val="7030A0"/>
                </a:solidFill>
                <a:effectLst/>
                <a:latin typeface="Georgia" panose="02040502050405020303" pitchFamily="18" charset="0"/>
              </a:rPr>
              <a:t>appended</a:t>
            </a:r>
            <a:r>
              <a:rPr lang="en-US" b="1" i="0" dirty="0">
                <a:solidFill>
                  <a:srgbClr val="FF0000"/>
                </a:solidFill>
                <a:effectLst/>
                <a:latin typeface="Georgia" panose="02040502050405020303" pitchFamily="18" charset="0"/>
              </a:rPr>
              <a:t> to M(x).</a:t>
            </a:r>
          </a:p>
          <a:p>
            <a:r>
              <a:rPr lang="en-US" b="1" dirty="0">
                <a:solidFill>
                  <a:srgbClr val="FF0000"/>
                </a:solidFill>
                <a:latin typeface="Georgia" panose="02040502050405020303" pitchFamily="18" charset="0"/>
              </a:rPr>
              <a:t>M(x) = 110010</a:t>
            </a:r>
            <a:r>
              <a:rPr lang="en-US" b="1" dirty="0">
                <a:solidFill>
                  <a:srgbClr val="7030A0"/>
                </a:solidFill>
                <a:latin typeface="Georgia" panose="02040502050405020303" pitchFamily="18" charset="0"/>
              </a:rPr>
              <a:t>000</a:t>
            </a:r>
            <a:endParaRPr lang="en-I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707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111438-60F4-4FE2-A0D3-61B05C16C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51" y="830424"/>
            <a:ext cx="5470849" cy="57849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5C7AC8-FAE4-44E4-8F52-7C86B7EF5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216" y="948317"/>
            <a:ext cx="4469364" cy="56670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202F21-8218-4A40-9150-A55D52DA217C}"/>
              </a:ext>
            </a:extLst>
          </p:cNvPr>
          <p:cNvSpPr txBox="1"/>
          <p:nvPr/>
        </p:nvSpPr>
        <p:spPr>
          <a:xfrm>
            <a:off x="1584924" y="184093"/>
            <a:ext cx="2361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Sender side</a:t>
            </a:r>
            <a:endParaRPr lang="en-IN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9E1088-8FCA-4A6A-B8AC-01C8C025A3FD}"/>
              </a:ext>
            </a:extLst>
          </p:cNvPr>
          <p:cNvSpPr txBox="1"/>
          <p:nvPr/>
        </p:nvSpPr>
        <p:spPr>
          <a:xfrm>
            <a:off x="6872305" y="404622"/>
            <a:ext cx="2746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Receiver  side</a:t>
            </a:r>
            <a:endParaRPr lang="en-IN" sz="3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1FFB9D-FFF1-4AF4-89B2-C3463FFA2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9390" y="590027"/>
            <a:ext cx="2352414" cy="2755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A28F52-19CA-4195-937F-02A0EA8796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2005" y="1502228"/>
            <a:ext cx="2727990" cy="133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498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5C05B59-8D41-4647-92CD-D5E8D927C8BE}"/>
              </a:ext>
            </a:extLst>
          </p:cNvPr>
          <p:cNvSpPr txBox="1"/>
          <p:nvPr/>
        </p:nvSpPr>
        <p:spPr>
          <a:xfrm>
            <a:off x="271480" y="69057"/>
            <a:ext cx="11513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Receiver  side : Assume that,</a:t>
            </a:r>
          </a:p>
          <a:p>
            <a:r>
              <a:rPr lang="en-US" sz="1800" b="0" i="0" u="none" strike="noStrike" baseline="0" dirty="0">
                <a:latin typeface="Times-Roman"/>
              </a:rPr>
              <a:t> </a:t>
            </a:r>
            <a:r>
              <a:rPr lang="en-US" sz="3600" dirty="0"/>
              <a:t>there is a single error. The syndrome is not all 0s (it is 011) </a:t>
            </a:r>
            <a:endParaRPr lang="en-IN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A44B1C-7912-4503-93D6-3A821BA9C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251" y="1429668"/>
            <a:ext cx="5830758" cy="509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93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78069E-431B-4416-8AB2-A422BDA61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608" y="307910"/>
            <a:ext cx="983446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21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1051</Words>
  <Application>Microsoft Office PowerPoint</Application>
  <PresentationFormat>Widescreen</PresentationFormat>
  <Paragraphs>106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Georgia</vt:lpstr>
      <vt:lpstr>Times-Bold</vt:lpstr>
      <vt:lpstr>Times-Roman</vt:lpstr>
      <vt:lpstr>Office Theme</vt:lpstr>
      <vt:lpstr>Error Detection &amp; Correction Techniques</vt:lpstr>
      <vt:lpstr>Polynomial codes for error detection/correction</vt:lpstr>
      <vt:lpstr>Degree of a Polynomial</vt:lpstr>
      <vt:lpstr>We define addition and subtraction as modulo 2 with no carries or borrows.         This means addition = subtraction = XOR.</vt:lpstr>
      <vt:lpstr>PowerPoint Presentation</vt:lpstr>
      <vt:lpstr>Error detection with CRC</vt:lpstr>
      <vt:lpstr>PowerPoint Presentation</vt:lpstr>
      <vt:lpstr>PowerPoint Presentation</vt:lpstr>
      <vt:lpstr>PowerPoint Presentation</vt:lpstr>
      <vt:lpstr>Standard Polynomials</vt:lpstr>
      <vt:lpstr>Advantages of Cyclic Codes</vt:lpstr>
      <vt:lpstr>CHECKSUM</vt:lpstr>
      <vt:lpstr>PowerPoint Presentation</vt:lpstr>
      <vt:lpstr>Error Detection by Checksums</vt:lpstr>
      <vt:lpstr>Concept</vt:lpstr>
      <vt:lpstr>PowerPoint Presentation</vt:lpstr>
      <vt:lpstr>  Step 1:   0111   1011   ------- 1)0010            1   -------     0011 ----------   </vt:lpstr>
      <vt:lpstr>  Step 1:   0111   1011   ------- 1)0010            1   -------     0011 ----------   </vt:lpstr>
      <vt:lpstr>Problem </vt:lpstr>
      <vt:lpstr>Problem </vt:lpstr>
      <vt:lpstr>Example</vt:lpstr>
      <vt:lpstr>Problem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Correction Techniques</dc:title>
  <dc:creator>hai</dc:creator>
  <cp:lastModifiedBy>hai</cp:lastModifiedBy>
  <cp:revision>15</cp:revision>
  <dcterms:created xsi:type="dcterms:W3CDTF">2021-09-02T03:57:51Z</dcterms:created>
  <dcterms:modified xsi:type="dcterms:W3CDTF">2023-08-21T12:13:30Z</dcterms:modified>
</cp:coreProperties>
</file>