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3" r:id="rId8"/>
    <p:sldId id="262" r:id="rId9"/>
    <p:sldId id="270" r:id="rId10"/>
    <p:sldId id="271" r:id="rId11"/>
    <p:sldId id="264" r:id="rId12"/>
    <p:sldId id="265" r:id="rId13"/>
    <p:sldId id="266" r:id="rId14"/>
    <p:sldId id="267" r:id="rId15"/>
    <p:sldId id="268" r:id="rId16"/>
    <p:sldId id="269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55" d="100"/>
          <a:sy n="55" d="100"/>
        </p:scale>
        <p:origin x="-180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892C9-179D-4B8E-8C75-304AEA22DB34}" type="datetimeFigureOut">
              <a:rPr lang="en-US" smtClean="0"/>
              <a:t>11/11/2023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2DF3D-ED73-4219-BB08-A8C2CAD9B3B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892C9-179D-4B8E-8C75-304AEA22DB34}" type="datetimeFigureOut">
              <a:rPr lang="en-US" smtClean="0"/>
              <a:t>11/11/2023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2DF3D-ED73-4219-BB08-A8C2CAD9B3B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892C9-179D-4B8E-8C75-304AEA22DB34}" type="datetimeFigureOut">
              <a:rPr lang="en-US" smtClean="0"/>
              <a:t>11/11/2023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2DF3D-ED73-4219-BB08-A8C2CAD9B3B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892C9-179D-4B8E-8C75-304AEA22DB34}" type="datetimeFigureOut">
              <a:rPr lang="en-US" smtClean="0"/>
              <a:t>11/11/2023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2DF3D-ED73-4219-BB08-A8C2CAD9B3B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892C9-179D-4B8E-8C75-304AEA22DB34}" type="datetimeFigureOut">
              <a:rPr lang="en-US" smtClean="0"/>
              <a:t>11/11/2023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2DF3D-ED73-4219-BB08-A8C2CAD9B3B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892C9-179D-4B8E-8C75-304AEA22DB34}" type="datetimeFigureOut">
              <a:rPr lang="en-US" smtClean="0"/>
              <a:t>11/11/2023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2DF3D-ED73-4219-BB08-A8C2CAD9B3B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892C9-179D-4B8E-8C75-304AEA22DB34}" type="datetimeFigureOut">
              <a:rPr lang="en-US" smtClean="0"/>
              <a:t>11/11/2023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2DF3D-ED73-4219-BB08-A8C2CAD9B3B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892C9-179D-4B8E-8C75-304AEA22DB34}" type="datetimeFigureOut">
              <a:rPr lang="en-US" smtClean="0"/>
              <a:t>11/11/2023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2DF3D-ED73-4219-BB08-A8C2CAD9B3B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892C9-179D-4B8E-8C75-304AEA22DB34}" type="datetimeFigureOut">
              <a:rPr lang="en-US" smtClean="0"/>
              <a:t>11/11/2023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2DF3D-ED73-4219-BB08-A8C2CAD9B3B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892C9-179D-4B8E-8C75-304AEA22DB34}" type="datetimeFigureOut">
              <a:rPr lang="en-US" smtClean="0"/>
              <a:t>11/11/2023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2DF3D-ED73-4219-BB08-A8C2CAD9B3B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892C9-179D-4B8E-8C75-304AEA22DB34}" type="datetimeFigureOut">
              <a:rPr lang="en-US" smtClean="0"/>
              <a:t>11/11/2023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2DF3D-ED73-4219-BB08-A8C2CAD9B3B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9892C9-179D-4B8E-8C75-304AEA22DB34}" type="datetimeFigureOut">
              <a:rPr lang="en-US" smtClean="0"/>
              <a:t>11/11/2023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D2DF3D-ED73-4219-BB08-A8C2CAD9B3B8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42985"/>
            <a:ext cx="7772400" cy="1857387"/>
          </a:xfrm>
        </p:spPr>
        <p:txBody>
          <a:bodyPr/>
          <a:lstStyle/>
          <a:p>
            <a:r>
              <a:rPr lang="en-IN" dirty="0" smtClean="0"/>
              <a:t>FTP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FF0000"/>
                </a:solidFill>
              </a:rPr>
              <a:t>S. </a:t>
            </a:r>
            <a:r>
              <a:rPr lang="en-IN" dirty="0" err="1" smtClean="0">
                <a:solidFill>
                  <a:srgbClr val="FF0000"/>
                </a:solidFill>
              </a:rPr>
              <a:t>Varadhaganapathy</a:t>
            </a:r>
            <a:endParaRPr lang="en-IN" dirty="0" smtClean="0">
              <a:solidFill>
                <a:srgbClr val="FF0000"/>
              </a:solidFill>
            </a:endParaRPr>
          </a:p>
          <a:p>
            <a:r>
              <a:rPr lang="en-IN" dirty="0" smtClean="0">
                <a:solidFill>
                  <a:srgbClr val="FF0000"/>
                </a:solidFill>
              </a:rPr>
              <a:t>Professor/IT</a:t>
            </a:r>
          </a:p>
          <a:p>
            <a:r>
              <a:rPr lang="en-IN" dirty="0" smtClean="0">
                <a:solidFill>
                  <a:srgbClr val="FF0000"/>
                </a:solidFill>
              </a:rPr>
              <a:t>KEC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/>
          <a:lstStyle/>
          <a:p>
            <a:r>
              <a:rPr lang="en-IN" dirty="0" smtClean="0"/>
              <a:t>Retrieving a file using FTP</a:t>
            </a:r>
            <a:endParaRPr lang="en-IN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00100" y="1071546"/>
            <a:ext cx="7500990" cy="5500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 Connection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dirty="0"/>
              <a:t>The data connection uses the well-known port 20 at the server site. </a:t>
            </a:r>
            <a:endParaRPr lang="en-IN" dirty="0" smtClean="0"/>
          </a:p>
          <a:p>
            <a:r>
              <a:rPr lang="en-IN" dirty="0" smtClean="0"/>
              <a:t>However</a:t>
            </a:r>
            <a:r>
              <a:rPr lang="en-IN" dirty="0"/>
              <a:t>, the </a:t>
            </a:r>
            <a:r>
              <a:rPr lang="en-IN" dirty="0" smtClean="0"/>
              <a:t>creation of </a:t>
            </a:r>
            <a:r>
              <a:rPr lang="en-IN" dirty="0"/>
              <a:t>a data connection is different from the control connection. </a:t>
            </a:r>
            <a:endParaRPr lang="en-IN" dirty="0" smtClean="0"/>
          </a:p>
          <a:p>
            <a:r>
              <a:rPr lang="en-IN" dirty="0" smtClean="0"/>
              <a:t>The following shows </a:t>
            </a:r>
            <a:r>
              <a:rPr lang="en-IN" dirty="0"/>
              <a:t>the steps:</a:t>
            </a:r>
          </a:p>
          <a:p>
            <a:pPr lvl="1"/>
            <a:r>
              <a:rPr lang="en-IN" dirty="0" smtClean="0"/>
              <a:t>The </a:t>
            </a:r>
            <a:r>
              <a:rPr lang="en-IN" dirty="0"/>
              <a:t>client, not the server, issues a passive open using an ephemeral port. </a:t>
            </a:r>
            <a:r>
              <a:rPr lang="en-IN" dirty="0" smtClean="0"/>
              <a:t> This </a:t>
            </a:r>
            <a:r>
              <a:rPr lang="en-IN" dirty="0"/>
              <a:t>must </a:t>
            </a:r>
            <a:r>
              <a:rPr lang="en-IN" dirty="0" smtClean="0"/>
              <a:t>be done </a:t>
            </a:r>
            <a:r>
              <a:rPr lang="en-IN" dirty="0"/>
              <a:t>by the client because it is the client that issues the commands for transferring files.</a:t>
            </a:r>
          </a:p>
          <a:p>
            <a:pPr lvl="1"/>
            <a:r>
              <a:rPr lang="en-IN" dirty="0" smtClean="0"/>
              <a:t>Using </a:t>
            </a:r>
            <a:r>
              <a:rPr lang="en-IN" dirty="0"/>
              <a:t>the PORT command the client sends this port number to the server.</a:t>
            </a:r>
          </a:p>
          <a:p>
            <a:pPr lvl="1"/>
            <a:r>
              <a:rPr lang="en-IN" dirty="0" smtClean="0"/>
              <a:t>The </a:t>
            </a:r>
            <a:r>
              <a:rPr lang="en-IN" dirty="0"/>
              <a:t>server receives the port number and issues an active open using the </a:t>
            </a:r>
            <a:r>
              <a:rPr lang="en-IN" dirty="0" err="1" smtClean="0"/>
              <a:t>wellknown</a:t>
            </a:r>
            <a:r>
              <a:rPr lang="en-IN" dirty="0" smtClean="0"/>
              <a:t> port </a:t>
            </a:r>
            <a:r>
              <a:rPr lang="en-IN" dirty="0"/>
              <a:t>20 and the received ephemeral port number.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i="1" dirty="0" smtClean="0"/>
              <a:t>Communication over Data Connection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dirty="0" smtClean="0"/>
              <a:t>The </a:t>
            </a:r>
            <a:r>
              <a:rPr lang="en-IN" dirty="0"/>
              <a:t>purpose and implementation of the data connection are different from those of the </a:t>
            </a:r>
            <a:r>
              <a:rPr lang="en-IN" dirty="0" smtClean="0"/>
              <a:t>control connection</a:t>
            </a:r>
            <a:r>
              <a:rPr lang="en-IN" dirty="0"/>
              <a:t>. </a:t>
            </a:r>
            <a:endParaRPr lang="en-IN" dirty="0" smtClean="0"/>
          </a:p>
          <a:p>
            <a:r>
              <a:rPr lang="en-IN" dirty="0" smtClean="0"/>
              <a:t>We </a:t>
            </a:r>
            <a:r>
              <a:rPr lang="en-IN" dirty="0"/>
              <a:t>want to transfer files through the data connection. </a:t>
            </a:r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/>
              <a:t>client </a:t>
            </a:r>
            <a:r>
              <a:rPr lang="en-IN" dirty="0" smtClean="0"/>
              <a:t>must define </a:t>
            </a:r>
            <a:r>
              <a:rPr lang="en-IN" dirty="0"/>
              <a:t>the type of file to be transferred, the structure of the data, and the transmission mode.</a:t>
            </a:r>
          </a:p>
          <a:p>
            <a:r>
              <a:rPr lang="en-IN" dirty="0"/>
              <a:t>Before sending the file through the data connection, we prepare for transmission </a:t>
            </a:r>
            <a:r>
              <a:rPr lang="en-IN" dirty="0" smtClean="0"/>
              <a:t>through the </a:t>
            </a:r>
            <a:r>
              <a:rPr lang="en-IN" dirty="0"/>
              <a:t>control connection. </a:t>
            </a:r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/>
              <a:t>heterogeneity problem is resolved by defining three </a:t>
            </a:r>
            <a:r>
              <a:rPr lang="en-IN" dirty="0" smtClean="0"/>
              <a:t>attributes of </a:t>
            </a:r>
            <a:r>
              <a:rPr lang="en-IN" dirty="0"/>
              <a:t>communication: file type, data structure, and transmission </a:t>
            </a:r>
            <a:r>
              <a:rPr lang="en-IN" dirty="0" smtClean="0"/>
              <a:t>mode.</a:t>
            </a:r>
          </a:p>
          <a:p>
            <a:pPr>
              <a:buNone/>
            </a:pPr>
            <a:r>
              <a:rPr lang="en-IN" b="1" i="1" dirty="0"/>
              <a:t>File Type</a:t>
            </a:r>
          </a:p>
          <a:p>
            <a:r>
              <a:rPr lang="en-IN" dirty="0"/>
              <a:t>FTP can transfer one of the following file types across the data connection: ASCII file</a:t>
            </a:r>
            <a:r>
              <a:rPr lang="en-IN" dirty="0" smtClean="0"/>
              <a:t>, EBCDIC </a:t>
            </a:r>
            <a:r>
              <a:rPr lang="en-IN" dirty="0"/>
              <a:t>file, or image file.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i="1" dirty="0" smtClean="0"/>
              <a:t>Communication over Data Connection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5500702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IN" b="1" i="1" dirty="0"/>
              <a:t>Data Structure</a:t>
            </a:r>
          </a:p>
          <a:p>
            <a:r>
              <a:rPr lang="en-IN" dirty="0"/>
              <a:t>FTP can transfer a file across the data connection using one of the following </a:t>
            </a:r>
            <a:r>
              <a:rPr lang="en-IN" dirty="0" smtClean="0"/>
              <a:t>interpretations of </a:t>
            </a:r>
            <a:r>
              <a:rPr lang="en-IN" dirty="0"/>
              <a:t>the structure of the data: </a:t>
            </a:r>
            <a:r>
              <a:rPr lang="en-IN" i="1" dirty="0"/>
              <a:t>file structure, record structure, or page structure. </a:t>
            </a:r>
            <a:endParaRPr lang="en-IN" i="1" dirty="0" smtClean="0"/>
          </a:p>
          <a:p>
            <a:r>
              <a:rPr lang="en-IN" i="1" dirty="0" smtClean="0"/>
              <a:t>The </a:t>
            </a:r>
            <a:r>
              <a:rPr lang="en-IN" dirty="0" smtClean="0"/>
              <a:t>file </a:t>
            </a:r>
            <a:r>
              <a:rPr lang="en-IN" dirty="0"/>
              <a:t>structure format </a:t>
            </a:r>
            <a:r>
              <a:rPr lang="en-IN" dirty="0" smtClean="0"/>
              <a:t> has </a:t>
            </a:r>
            <a:r>
              <a:rPr lang="en-IN" dirty="0"/>
              <a:t>no structure. It is a continuous stream </a:t>
            </a:r>
            <a:r>
              <a:rPr lang="en-IN" dirty="0" smtClean="0"/>
              <a:t>of bytes</a:t>
            </a:r>
            <a:r>
              <a:rPr lang="en-IN" dirty="0"/>
              <a:t>. </a:t>
            </a:r>
            <a:endParaRPr lang="en-IN" dirty="0" smtClean="0"/>
          </a:p>
          <a:p>
            <a:r>
              <a:rPr lang="en-IN" dirty="0" smtClean="0"/>
              <a:t>In </a:t>
            </a:r>
            <a:r>
              <a:rPr lang="en-IN" dirty="0"/>
              <a:t>the record structure, the file is divided into </a:t>
            </a:r>
            <a:r>
              <a:rPr lang="en-IN" i="1" dirty="0"/>
              <a:t>records. This can be used only </a:t>
            </a:r>
            <a:r>
              <a:rPr lang="en-IN" i="1" dirty="0" smtClean="0"/>
              <a:t>with </a:t>
            </a:r>
            <a:r>
              <a:rPr lang="en-IN" dirty="0" smtClean="0"/>
              <a:t>text </a:t>
            </a:r>
            <a:r>
              <a:rPr lang="en-IN" dirty="0"/>
              <a:t>files. </a:t>
            </a:r>
            <a:endParaRPr lang="en-IN" dirty="0" smtClean="0"/>
          </a:p>
          <a:p>
            <a:r>
              <a:rPr lang="en-IN" dirty="0" smtClean="0"/>
              <a:t>In </a:t>
            </a:r>
            <a:r>
              <a:rPr lang="en-IN" dirty="0"/>
              <a:t>the page structure, the file is divided into pages, with each page having </a:t>
            </a:r>
            <a:r>
              <a:rPr lang="en-IN" dirty="0" smtClean="0"/>
              <a:t>a page </a:t>
            </a:r>
            <a:r>
              <a:rPr lang="en-IN" dirty="0"/>
              <a:t>number and a page header. The pages can be stored and accessed randomly </a:t>
            </a:r>
            <a:r>
              <a:rPr lang="en-IN" dirty="0" smtClean="0"/>
              <a:t>or sequentially</a:t>
            </a:r>
            <a:r>
              <a:rPr lang="en-IN" dirty="0"/>
              <a:t>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i="1" dirty="0" smtClean="0"/>
              <a:t>Communication over Data Connection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IN" b="1" i="1" dirty="0"/>
              <a:t>Transmission Mode</a:t>
            </a:r>
          </a:p>
          <a:p>
            <a:r>
              <a:rPr lang="en-IN" dirty="0"/>
              <a:t>FTP can transfer a file across the data connection using one of the following </a:t>
            </a:r>
            <a:r>
              <a:rPr lang="en-IN" dirty="0" smtClean="0"/>
              <a:t>three transmission </a:t>
            </a:r>
            <a:r>
              <a:rPr lang="en-IN" dirty="0"/>
              <a:t>modes: </a:t>
            </a:r>
            <a:r>
              <a:rPr lang="en-IN" i="1" dirty="0"/>
              <a:t>stream mode, block mode, or compressed mode. </a:t>
            </a:r>
            <a:endParaRPr lang="en-IN" i="1" dirty="0" smtClean="0"/>
          </a:p>
          <a:p>
            <a:r>
              <a:rPr lang="en-IN" i="1" dirty="0" smtClean="0"/>
              <a:t>The </a:t>
            </a:r>
            <a:r>
              <a:rPr lang="en-IN" i="1" dirty="0"/>
              <a:t>stream </a:t>
            </a:r>
            <a:r>
              <a:rPr lang="en-IN" i="1" dirty="0" smtClean="0"/>
              <a:t>mode </a:t>
            </a:r>
            <a:r>
              <a:rPr lang="en-IN" dirty="0" smtClean="0"/>
              <a:t>is </a:t>
            </a:r>
            <a:r>
              <a:rPr lang="en-IN" dirty="0"/>
              <a:t>the default mode; data are delivered from FTP to TCP as a continuous stream </a:t>
            </a:r>
            <a:r>
              <a:rPr lang="en-IN" dirty="0" smtClean="0"/>
              <a:t>of bytes</a:t>
            </a:r>
            <a:r>
              <a:rPr lang="en-IN" dirty="0"/>
              <a:t>. </a:t>
            </a:r>
            <a:endParaRPr lang="en-IN" dirty="0" smtClean="0"/>
          </a:p>
          <a:p>
            <a:r>
              <a:rPr lang="en-IN" dirty="0" smtClean="0"/>
              <a:t>In </a:t>
            </a:r>
            <a:r>
              <a:rPr lang="en-IN" dirty="0"/>
              <a:t>the block mode, data can be delivered from FTP to TCP in blocks. In this case</a:t>
            </a:r>
            <a:r>
              <a:rPr lang="en-IN" dirty="0" smtClean="0"/>
              <a:t>, each </a:t>
            </a:r>
            <a:r>
              <a:rPr lang="en-IN" dirty="0"/>
              <a:t>block is preceded by a 3-byte header. The first byte is called the </a:t>
            </a:r>
            <a:r>
              <a:rPr lang="en-IN" i="1" dirty="0"/>
              <a:t>block </a:t>
            </a:r>
            <a:r>
              <a:rPr lang="en-IN" i="1" dirty="0" smtClean="0"/>
              <a:t>descriptor; </a:t>
            </a:r>
            <a:r>
              <a:rPr lang="en-IN" dirty="0" smtClean="0"/>
              <a:t>the </a:t>
            </a:r>
            <a:r>
              <a:rPr lang="en-IN" dirty="0"/>
              <a:t>next two bytes define the size of the block in bytes.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i="1" dirty="0" smtClean="0"/>
              <a:t>Communication over Data Connection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b="1" i="1" dirty="0"/>
              <a:t>File Transfer</a:t>
            </a:r>
          </a:p>
          <a:p>
            <a:r>
              <a:rPr lang="en-IN" dirty="0"/>
              <a:t>File transfer occurs over the data connection under the control of the commands </a:t>
            </a:r>
            <a:r>
              <a:rPr lang="en-IN" dirty="0" smtClean="0"/>
              <a:t>sent over </a:t>
            </a:r>
            <a:r>
              <a:rPr lang="en-IN" dirty="0"/>
              <a:t>the control connection. </a:t>
            </a:r>
            <a:endParaRPr lang="en-IN" dirty="0" smtClean="0"/>
          </a:p>
          <a:p>
            <a:r>
              <a:rPr lang="en-IN" dirty="0" smtClean="0"/>
              <a:t>File </a:t>
            </a:r>
            <a:r>
              <a:rPr lang="en-IN" dirty="0"/>
              <a:t>transfer in </a:t>
            </a:r>
            <a:r>
              <a:rPr lang="en-IN" dirty="0" smtClean="0"/>
              <a:t>FTP means </a:t>
            </a:r>
            <a:r>
              <a:rPr lang="en-IN" dirty="0"/>
              <a:t>one of three things: </a:t>
            </a:r>
            <a:r>
              <a:rPr lang="en-IN" i="1" dirty="0"/>
              <a:t>retrieving a file (server to client), storing a file (client </a:t>
            </a:r>
            <a:r>
              <a:rPr lang="en-IN" i="1" dirty="0" smtClean="0"/>
              <a:t>to </a:t>
            </a:r>
            <a:r>
              <a:rPr lang="en-IN" dirty="0" smtClean="0"/>
              <a:t>server</a:t>
            </a:r>
            <a:r>
              <a:rPr lang="en-IN" dirty="0"/>
              <a:t>), and </a:t>
            </a:r>
            <a:r>
              <a:rPr lang="en-IN" i="1" dirty="0"/>
              <a:t>directory listing (server to client).</a:t>
            </a:r>
            <a:endParaRPr lang="en-IN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Security for FTP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Although FTP </a:t>
            </a:r>
            <a:r>
              <a:rPr lang="en-IN" dirty="0" smtClean="0"/>
              <a:t>requires a </a:t>
            </a:r>
            <a:r>
              <a:rPr lang="en-IN" dirty="0"/>
              <a:t>password, the password is sent in plaintext (unencrypted), which means it can be </a:t>
            </a:r>
            <a:r>
              <a:rPr lang="en-IN" dirty="0" smtClean="0"/>
              <a:t>intercepted and </a:t>
            </a:r>
            <a:r>
              <a:rPr lang="en-IN" dirty="0"/>
              <a:t>used by an attacker. </a:t>
            </a:r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/>
              <a:t>data transfer connection also transfers data in plaintext</a:t>
            </a:r>
            <a:r>
              <a:rPr lang="en-IN" dirty="0" smtClean="0"/>
              <a:t>, which </a:t>
            </a:r>
            <a:r>
              <a:rPr lang="en-IN" dirty="0"/>
              <a:t>is insecure. </a:t>
            </a:r>
            <a:endParaRPr lang="en-IN" dirty="0" smtClean="0"/>
          </a:p>
          <a:p>
            <a:r>
              <a:rPr lang="en-IN" dirty="0" smtClean="0"/>
              <a:t>To </a:t>
            </a:r>
            <a:r>
              <a:rPr lang="en-IN" dirty="0"/>
              <a:t>be secure, one can add a Secure Socket Layer between the </a:t>
            </a:r>
            <a:r>
              <a:rPr lang="en-IN" dirty="0" smtClean="0"/>
              <a:t>FTP application </a:t>
            </a:r>
            <a:r>
              <a:rPr lang="en-IN" dirty="0"/>
              <a:t>layer and the TCP layer.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400568"/>
          </a:xfrm>
        </p:spPr>
        <p:txBody>
          <a:bodyPr>
            <a:normAutofit fontScale="85000" lnSpcReduction="20000"/>
          </a:bodyPr>
          <a:lstStyle/>
          <a:p>
            <a:r>
              <a:rPr lang="en-IN" dirty="0"/>
              <a:t>File Transfer Protocol (FTP) is the standard protocol provided by TCP/IP for </a:t>
            </a:r>
            <a:r>
              <a:rPr lang="en-IN" dirty="0" smtClean="0"/>
              <a:t>copying a </a:t>
            </a:r>
            <a:r>
              <a:rPr lang="en-IN" dirty="0"/>
              <a:t>file from one host to another. </a:t>
            </a:r>
            <a:endParaRPr lang="en-IN" dirty="0" smtClean="0"/>
          </a:p>
          <a:p>
            <a:pPr>
              <a:buNone/>
            </a:pPr>
            <a:r>
              <a:rPr lang="en-IN" dirty="0" smtClean="0"/>
              <a:t>Problems</a:t>
            </a:r>
            <a:endParaRPr lang="en-IN" dirty="0"/>
          </a:p>
          <a:p>
            <a:pPr lvl="1"/>
            <a:r>
              <a:rPr lang="en-IN" dirty="0" smtClean="0"/>
              <a:t>Two </a:t>
            </a:r>
            <a:r>
              <a:rPr lang="en-IN" dirty="0"/>
              <a:t>systems may use different file name conventions. </a:t>
            </a:r>
            <a:endParaRPr lang="en-IN" dirty="0" smtClean="0"/>
          </a:p>
          <a:p>
            <a:pPr lvl="1"/>
            <a:r>
              <a:rPr lang="en-IN" dirty="0" smtClean="0"/>
              <a:t>Two </a:t>
            </a:r>
            <a:r>
              <a:rPr lang="en-IN" dirty="0"/>
              <a:t>systems </a:t>
            </a:r>
            <a:r>
              <a:rPr lang="en-IN" dirty="0" smtClean="0"/>
              <a:t>may have </a:t>
            </a:r>
            <a:r>
              <a:rPr lang="en-IN" dirty="0"/>
              <a:t>different ways to represent data. </a:t>
            </a:r>
            <a:endParaRPr lang="en-IN" dirty="0" smtClean="0"/>
          </a:p>
          <a:p>
            <a:pPr lvl="1"/>
            <a:r>
              <a:rPr lang="en-IN" dirty="0" smtClean="0"/>
              <a:t>Two </a:t>
            </a:r>
            <a:r>
              <a:rPr lang="en-IN" dirty="0"/>
              <a:t>systems may have different </a:t>
            </a:r>
            <a:r>
              <a:rPr lang="en-IN" dirty="0" smtClean="0"/>
              <a:t>directory structures.</a:t>
            </a:r>
          </a:p>
          <a:p>
            <a:r>
              <a:rPr lang="en-IN" dirty="0" smtClean="0"/>
              <a:t> </a:t>
            </a:r>
            <a:r>
              <a:rPr lang="en-IN" dirty="0"/>
              <a:t>All of these problems have been solved by FTP in a very simple and </a:t>
            </a:r>
            <a:r>
              <a:rPr lang="en-IN" dirty="0" smtClean="0"/>
              <a:t>elegant approach</a:t>
            </a:r>
            <a:r>
              <a:rPr lang="en-IN" dirty="0"/>
              <a:t>. </a:t>
            </a:r>
            <a:endParaRPr lang="en-IN" dirty="0" smtClean="0"/>
          </a:p>
          <a:p>
            <a:r>
              <a:rPr lang="en-IN" dirty="0" smtClean="0"/>
              <a:t>Although </a:t>
            </a:r>
            <a:r>
              <a:rPr lang="en-IN" dirty="0"/>
              <a:t>we can transfer files using HTTP, FTP is a better choice </a:t>
            </a:r>
            <a:r>
              <a:rPr lang="en-IN" dirty="0" smtClean="0"/>
              <a:t>to transfer </a:t>
            </a:r>
            <a:r>
              <a:rPr lang="en-IN" dirty="0"/>
              <a:t>large files or to transfer files using different formats.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FTP</a:t>
            </a:r>
            <a:endParaRPr lang="en-IN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19137" y="1714488"/>
            <a:ext cx="7705725" cy="4572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86320"/>
          </a:xfrm>
        </p:spPr>
        <p:txBody>
          <a:bodyPr>
            <a:normAutofit fontScale="70000" lnSpcReduction="20000"/>
          </a:bodyPr>
          <a:lstStyle/>
          <a:p>
            <a:r>
              <a:rPr lang="en-IN" dirty="0"/>
              <a:t>The client has three components: the user interface, the </a:t>
            </a:r>
            <a:r>
              <a:rPr lang="en-IN" dirty="0" smtClean="0"/>
              <a:t>client control </a:t>
            </a:r>
            <a:r>
              <a:rPr lang="en-IN" dirty="0"/>
              <a:t>process, and the client data transfer process. </a:t>
            </a:r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/>
              <a:t>server has two components</a:t>
            </a:r>
            <a:r>
              <a:rPr lang="en-IN" dirty="0" smtClean="0"/>
              <a:t>: the </a:t>
            </a:r>
            <a:r>
              <a:rPr lang="en-IN" dirty="0"/>
              <a:t>server control process and the server data transfer process. </a:t>
            </a:r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/>
              <a:t>control </a:t>
            </a:r>
            <a:r>
              <a:rPr lang="en-IN" dirty="0" smtClean="0"/>
              <a:t>connection is </a:t>
            </a:r>
            <a:r>
              <a:rPr lang="en-IN" dirty="0"/>
              <a:t>made between the control processes. </a:t>
            </a:r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/>
              <a:t>data connection is made between </a:t>
            </a:r>
            <a:r>
              <a:rPr lang="en-IN" dirty="0" smtClean="0"/>
              <a:t>the data </a:t>
            </a:r>
            <a:r>
              <a:rPr lang="en-IN" dirty="0"/>
              <a:t>transfer processes</a:t>
            </a:r>
            <a:r>
              <a:rPr lang="en-IN" dirty="0" smtClean="0"/>
              <a:t>.</a:t>
            </a:r>
          </a:p>
          <a:p>
            <a:r>
              <a:rPr lang="en-IN" dirty="0"/>
              <a:t>Separation of commands and data transfer makes FTP more efficient. </a:t>
            </a:r>
            <a:endParaRPr lang="en-IN" dirty="0" smtClean="0"/>
          </a:p>
          <a:p>
            <a:r>
              <a:rPr lang="en-IN" dirty="0" smtClean="0"/>
              <a:t>The control connection </a:t>
            </a:r>
            <a:r>
              <a:rPr lang="en-IN" dirty="0"/>
              <a:t>uses very simple rules of communication. </a:t>
            </a:r>
            <a:endParaRPr lang="en-IN" dirty="0" smtClean="0"/>
          </a:p>
          <a:p>
            <a:r>
              <a:rPr lang="en-IN" dirty="0" smtClean="0"/>
              <a:t>We </a:t>
            </a:r>
            <a:r>
              <a:rPr lang="en-IN" dirty="0"/>
              <a:t>need to transfer only a line </a:t>
            </a:r>
            <a:r>
              <a:rPr lang="en-IN" dirty="0" smtClean="0"/>
              <a:t>of command </a:t>
            </a:r>
            <a:r>
              <a:rPr lang="en-IN" dirty="0"/>
              <a:t>or a line of response at a time. </a:t>
            </a:r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/>
              <a:t>data </a:t>
            </a:r>
            <a:r>
              <a:rPr lang="en-IN" dirty="0" smtClean="0"/>
              <a:t>connection needs more </a:t>
            </a:r>
            <a:r>
              <a:rPr lang="en-IN" dirty="0"/>
              <a:t>complex rules due to the variety of data types transferred.</a:t>
            </a:r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Two Connections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5500702"/>
          </a:xfrm>
        </p:spPr>
        <p:txBody>
          <a:bodyPr>
            <a:normAutofit fontScale="77500" lnSpcReduction="20000"/>
          </a:bodyPr>
          <a:lstStyle/>
          <a:p>
            <a:r>
              <a:rPr lang="en-IN" dirty="0"/>
              <a:t>The two connections in FTP have different lifetimes. </a:t>
            </a:r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/>
              <a:t>control connection </a:t>
            </a:r>
            <a:r>
              <a:rPr lang="en-IN" dirty="0" smtClean="0"/>
              <a:t>remains connected </a:t>
            </a:r>
            <a:r>
              <a:rPr lang="en-IN" dirty="0"/>
              <a:t>during the entire interactive FTP session. </a:t>
            </a:r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/>
              <a:t>data connection is opened </a:t>
            </a:r>
            <a:r>
              <a:rPr lang="en-IN" dirty="0" smtClean="0"/>
              <a:t>and then </a:t>
            </a:r>
            <a:r>
              <a:rPr lang="en-IN" dirty="0"/>
              <a:t>closed for each file transfer activity. </a:t>
            </a:r>
            <a:endParaRPr lang="en-IN" dirty="0" smtClean="0"/>
          </a:p>
          <a:p>
            <a:r>
              <a:rPr lang="en-IN" dirty="0" smtClean="0"/>
              <a:t>It </a:t>
            </a:r>
            <a:r>
              <a:rPr lang="en-IN" dirty="0"/>
              <a:t>opens each time commands that </a:t>
            </a:r>
            <a:r>
              <a:rPr lang="en-IN" dirty="0" smtClean="0"/>
              <a:t>involve transferring </a:t>
            </a:r>
            <a:r>
              <a:rPr lang="en-IN" dirty="0"/>
              <a:t>files are used, and it closes when the file is transferred. </a:t>
            </a:r>
            <a:endParaRPr lang="en-IN" dirty="0" smtClean="0"/>
          </a:p>
          <a:p>
            <a:r>
              <a:rPr lang="en-IN" dirty="0" smtClean="0"/>
              <a:t>In </a:t>
            </a:r>
            <a:r>
              <a:rPr lang="en-IN" dirty="0"/>
              <a:t>other words</a:t>
            </a:r>
            <a:r>
              <a:rPr lang="en-IN" dirty="0" smtClean="0"/>
              <a:t>, when </a:t>
            </a:r>
            <a:r>
              <a:rPr lang="en-IN" dirty="0"/>
              <a:t>a user starts an FTP session, the control connection opens. </a:t>
            </a:r>
            <a:endParaRPr lang="en-IN" dirty="0" smtClean="0"/>
          </a:p>
          <a:p>
            <a:r>
              <a:rPr lang="en-IN" dirty="0" smtClean="0"/>
              <a:t>While </a:t>
            </a:r>
            <a:r>
              <a:rPr lang="en-IN" dirty="0"/>
              <a:t>the control </a:t>
            </a:r>
            <a:r>
              <a:rPr lang="en-IN" dirty="0" smtClean="0"/>
              <a:t>connection is </a:t>
            </a:r>
            <a:r>
              <a:rPr lang="en-IN" dirty="0"/>
              <a:t>open, the data connection can be opened and closed multiple times if </a:t>
            </a:r>
            <a:r>
              <a:rPr lang="en-IN" dirty="0" smtClean="0"/>
              <a:t>several files </a:t>
            </a:r>
            <a:r>
              <a:rPr lang="en-IN" dirty="0"/>
              <a:t>are transferred. </a:t>
            </a:r>
            <a:endParaRPr lang="en-IN" dirty="0" smtClean="0"/>
          </a:p>
          <a:p>
            <a:r>
              <a:rPr lang="en-IN" dirty="0" smtClean="0"/>
              <a:t>FTP </a:t>
            </a:r>
            <a:r>
              <a:rPr lang="en-IN" dirty="0"/>
              <a:t>uses two well-known TCP ports: port 21 is used for the </a:t>
            </a:r>
            <a:r>
              <a:rPr lang="en-IN" dirty="0" err="1" smtClean="0"/>
              <a:t>controlconnection</a:t>
            </a:r>
            <a:r>
              <a:rPr lang="en-IN" dirty="0"/>
              <a:t>, and port 20 is used for the data connection.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Control Connection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6286544"/>
          </a:xfrm>
        </p:spPr>
        <p:txBody>
          <a:bodyPr>
            <a:normAutofit fontScale="77500" lnSpcReduction="20000"/>
          </a:bodyPr>
          <a:lstStyle/>
          <a:p>
            <a:r>
              <a:rPr lang="en-IN" dirty="0"/>
              <a:t>For control communication, FTP uses the same approach as TELNET </a:t>
            </a:r>
          </a:p>
          <a:p>
            <a:r>
              <a:rPr lang="en-IN" dirty="0"/>
              <a:t>It uses the NVT ASCII character set as used by TELNET. Communication is </a:t>
            </a:r>
            <a:r>
              <a:rPr lang="en-IN" dirty="0" smtClean="0"/>
              <a:t>achieved through </a:t>
            </a:r>
            <a:r>
              <a:rPr lang="en-IN" dirty="0"/>
              <a:t>commands and responses. </a:t>
            </a:r>
            <a:endParaRPr lang="en-IN" dirty="0" smtClean="0"/>
          </a:p>
          <a:p>
            <a:r>
              <a:rPr lang="en-IN" dirty="0" smtClean="0"/>
              <a:t>This </a:t>
            </a:r>
            <a:r>
              <a:rPr lang="en-IN" dirty="0"/>
              <a:t>simple method is adequate for the control </a:t>
            </a:r>
            <a:r>
              <a:rPr lang="en-IN" dirty="0" smtClean="0"/>
              <a:t>connection because </a:t>
            </a:r>
            <a:r>
              <a:rPr lang="en-IN" dirty="0"/>
              <a:t>we send one command (or response) at a time. </a:t>
            </a:r>
            <a:endParaRPr lang="en-IN" dirty="0" smtClean="0"/>
          </a:p>
          <a:p>
            <a:r>
              <a:rPr lang="en-IN" dirty="0" smtClean="0"/>
              <a:t>Each </a:t>
            </a:r>
            <a:r>
              <a:rPr lang="en-IN" dirty="0"/>
              <a:t>line is </a:t>
            </a:r>
            <a:r>
              <a:rPr lang="en-IN" dirty="0" smtClean="0"/>
              <a:t>terminated with </a:t>
            </a:r>
            <a:r>
              <a:rPr lang="en-IN" dirty="0"/>
              <a:t>a two-character (carriage return and line feed) end-of-line token.</a:t>
            </a:r>
          </a:p>
          <a:p>
            <a:r>
              <a:rPr lang="en-IN" dirty="0"/>
              <a:t>During this control connection, commands are sent from the client to the server </a:t>
            </a:r>
            <a:r>
              <a:rPr lang="en-IN" dirty="0" smtClean="0"/>
              <a:t>and responses </a:t>
            </a:r>
            <a:r>
              <a:rPr lang="en-IN" dirty="0"/>
              <a:t>are sent from the server to the client. </a:t>
            </a:r>
            <a:endParaRPr lang="en-IN" dirty="0" smtClean="0"/>
          </a:p>
          <a:p>
            <a:r>
              <a:rPr lang="en-IN" dirty="0" smtClean="0"/>
              <a:t>Commands</a:t>
            </a:r>
            <a:r>
              <a:rPr lang="en-IN" dirty="0"/>
              <a:t>, which are sent from the </a:t>
            </a:r>
            <a:r>
              <a:rPr lang="en-IN" dirty="0" smtClean="0"/>
              <a:t>FTP client </a:t>
            </a:r>
            <a:r>
              <a:rPr lang="en-IN" dirty="0"/>
              <a:t>control process, are in the form of ASCII uppercase, which may or may not be </a:t>
            </a:r>
            <a:r>
              <a:rPr lang="en-IN" dirty="0" smtClean="0"/>
              <a:t>followed by </a:t>
            </a:r>
            <a:r>
              <a:rPr lang="en-IN" dirty="0"/>
              <a:t>an argument. </a:t>
            </a:r>
            <a:endParaRPr lang="en-IN" dirty="0" smtClean="0"/>
          </a:p>
          <a:p>
            <a:r>
              <a:rPr lang="en-IN" dirty="0" smtClean="0"/>
              <a:t>Some </a:t>
            </a:r>
            <a:r>
              <a:rPr lang="en-IN" dirty="0"/>
              <a:t>of the most common commands are shown in </a:t>
            </a:r>
            <a:r>
              <a:rPr lang="en-IN" dirty="0" smtClean="0"/>
              <a:t> the following table:</a:t>
            </a: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FTP Commands</a:t>
            </a:r>
            <a:endParaRPr lang="en-IN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57224" y="1357298"/>
            <a:ext cx="7786742" cy="5500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Responses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IN" dirty="0"/>
              <a:t>Every FTP command generates at least one response. </a:t>
            </a:r>
            <a:endParaRPr lang="en-IN" dirty="0" smtClean="0"/>
          </a:p>
          <a:p>
            <a:r>
              <a:rPr lang="en-IN" dirty="0" smtClean="0"/>
              <a:t>A </a:t>
            </a:r>
            <a:r>
              <a:rPr lang="en-IN" dirty="0"/>
              <a:t>response has two parts: </a:t>
            </a:r>
            <a:r>
              <a:rPr lang="en-IN" dirty="0" smtClean="0"/>
              <a:t>a three-digit </a:t>
            </a:r>
            <a:r>
              <a:rPr lang="en-IN" dirty="0"/>
              <a:t>number followed by text. </a:t>
            </a:r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/>
              <a:t>numeric part defines the code; the text </a:t>
            </a:r>
            <a:r>
              <a:rPr lang="en-IN" dirty="0" smtClean="0"/>
              <a:t>part defines </a:t>
            </a:r>
            <a:r>
              <a:rPr lang="en-IN" dirty="0"/>
              <a:t>needed parameters or further explanations. </a:t>
            </a:r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/>
              <a:t>first digit defines the status </a:t>
            </a:r>
            <a:r>
              <a:rPr lang="en-IN" dirty="0" smtClean="0"/>
              <a:t>of the </a:t>
            </a:r>
            <a:r>
              <a:rPr lang="en-IN" dirty="0"/>
              <a:t>command. </a:t>
            </a:r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/>
              <a:t>second digit defines the area in which the status applies. </a:t>
            </a:r>
            <a:endParaRPr lang="en-IN" dirty="0" smtClean="0"/>
          </a:p>
          <a:p>
            <a:r>
              <a:rPr lang="en-IN" dirty="0" smtClean="0"/>
              <a:t>The third digit </a:t>
            </a:r>
            <a:r>
              <a:rPr lang="en-IN" dirty="0"/>
              <a:t>provides additional information. </a:t>
            </a:r>
            <a:endParaRPr lang="en-IN" dirty="0" smtClean="0"/>
          </a:p>
          <a:p>
            <a:r>
              <a:rPr lang="en-IN" dirty="0" smtClean="0"/>
              <a:t>Following Table  shows </a:t>
            </a:r>
            <a:r>
              <a:rPr lang="en-IN" dirty="0"/>
              <a:t>some common responses.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Responses</a:t>
            </a:r>
            <a:endParaRPr lang="en-IN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28596" y="1714488"/>
            <a:ext cx="8358246" cy="3929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1135</Words>
  <Application>Microsoft Office PowerPoint</Application>
  <PresentationFormat>On-screen Show (4:3)</PresentationFormat>
  <Paragraphs>82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FTP</vt:lpstr>
      <vt:lpstr>Introduction</vt:lpstr>
      <vt:lpstr>FTP</vt:lpstr>
      <vt:lpstr>Slide 4</vt:lpstr>
      <vt:lpstr>Two Connections</vt:lpstr>
      <vt:lpstr>Control Connection</vt:lpstr>
      <vt:lpstr>FTP Commands</vt:lpstr>
      <vt:lpstr>Responses</vt:lpstr>
      <vt:lpstr>Responses</vt:lpstr>
      <vt:lpstr>Retrieving a file using FTP</vt:lpstr>
      <vt:lpstr>Data Connection</vt:lpstr>
      <vt:lpstr>Communication over Data Connection</vt:lpstr>
      <vt:lpstr>Communication over Data Connection</vt:lpstr>
      <vt:lpstr>Communication over Data Connection</vt:lpstr>
      <vt:lpstr>Communication over Data Connection</vt:lpstr>
      <vt:lpstr>Security for FTP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FTP</dc:title>
  <dc:creator>Admin</dc:creator>
  <cp:lastModifiedBy>Admin</cp:lastModifiedBy>
  <cp:revision>1</cp:revision>
  <dcterms:created xsi:type="dcterms:W3CDTF">2023-11-11T02:07:01Z</dcterms:created>
  <dcterms:modified xsi:type="dcterms:W3CDTF">2023-11-11T04:55:37Z</dcterms:modified>
</cp:coreProperties>
</file>