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4" r:id="rId2"/>
    <p:sldId id="285" r:id="rId3"/>
    <p:sldId id="286" r:id="rId4"/>
    <p:sldId id="287" r:id="rId5"/>
    <p:sldId id="288" r:id="rId6"/>
    <p:sldId id="289" r:id="rId7"/>
    <p:sldId id="283" r:id="rId8"/>
    <p:sldId id="271" r:id="rId9"/>
    <p:sldId id="290" r:id="rId10"/>
    <p:sldId id="272" r:id="rId11"/>
    <p:sldId id="273" r:id="rId12"/>
    <p:sldId id="274" r:id="rId13"/>
    <p:sldId id="276" r:id="rId14"/>
    <p:sldId id="275" r:id="rId15"/>
    <p:sldId id="260" r:id="rId16"/>
    <p:sldId id="277" r:id="rId17"/>
    <p:sldId id="278" r:id="rId18"/>
    <p:sldId id="261" r:id="rId19"/>
    <p:sldId id="280" r:id="rId20"/>
    <p:sldId id="281" r:id="rId21"/>
    <p:sldId id="282" r:id="rId22"/>
    <p:sldId id="26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9124C-E99B-4AF9-8A80-6AFFA84452AC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E257-0757-4A58-B7AD-7BA7D5BA02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965C3-5349-4BA2-A2B5-B5145150FF80}" type="slidenum">
              <a:rPr lang="en-US"/>
              <a:pPr/>
              <a:t>15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AE1F7C-A0F3-46D2-B973-1CF67B514A7F}" type="slidenum">
              <a:rPr lang="en-US"/>
              <a:pPr/>
              <a:t>18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39EBE-5C18-4B39-9010-C020D819C3A3}" type="slidenum">
              <a:rPr lang="en-US"/>
              <a:pPr/>
              <a:t>22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97E52-5DC4-4846-8AFD-89EA2A1C00F6}" type="slidenum">
              <a:rPr lang="en-US"/>
              <a:pPr/>
              <a:t>23</a:t>
            </a:fld>
            <a:endParaRPr lang="en-US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9DFB9-ABCE-4251-811E-975D552C10FB}" type="datetimeFigureOut">
              <a:rPr lang="en-US" smtClean="0"/>
              <a:pPr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26ED-7EF3-4196-9040-01095A55F8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CA44-16D4-4DE7-B48F-BA09A9799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DLC SERVICES</a:t>
            </a:r>
          </a:p>
        </p:txBody>
      </p:sp>
    </p:spTree>
    <p:extLst>
      <p:ext uri="{BB962C8B-B14F-4D97-AF65-F5344CB8AC3E}">
        <p14:creationId xmlns:p14="http://schemas.microsoft.com/office/powerpoint/2010/main" val="1911844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Configurations and Transfer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Two common transfer modes</a:t>
            </a:r>
          </a:p>
          <a:p>
            <a:pPr>
              <a:buNone/>
            </a:pPr>
            <a:r>
              <a:rPr lang="en-US" i="1" dirty="0"/>
              <a:t>1. normal response mode (NRM) and </a:t>
            </a:r>
          </a:p>
          <a:p>
            <a:pPr>
              <a:buNone/>
            </a:pPr>
            <a:r>
              <a:rPr lang="en-US" i="1" dirty="0"/>
              <a:t>2. asynchronous balanced mode (ABM). 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Normal response mode (NRM)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NRM - the station configuration is unbalanced. We have one primary </a:t>
            </a:r>
            <a:r>
              <a:rPr lang="en-US" dirty="0"/>
              <a:t>station and multiple secondary stations. </a:t>
            </a:r>
          </a:p>
          <a:p>
            <a:r>
              <a:rPr lang="en-US" dirty="0"/>
              <a:t>A </a:t>
            </a:r>
            <a:r>
              <a:rPr lang="en-US" i="1" dirty="0"/>
              <a:t>primary station can send commands; </a:t>
            </a:r>
          </a:p>
          <a:p>
            <a:r>
              <a:rPr lang="en-US" i="1" dirty="0"/>
              <a:t>a secondary station can only respond.</a:t>
            </a:r>
          </a:p>
          <a:p>
            <a:r>
              <a:rPr lang="en-US" dirty="0"/>
              <a:t>The NRM is used for both point-to-point and multipoint links</a:t>
            </a:r>
            <a:endParaRPr lang="en-US" b="1" i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Asynchronous balanced mode (ABM)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configuration is balanced. </a:t>
            </a:r>
          </a:p>
          <a:p>
            <a:r>
              <a:rPr lang="en-US" dirty="0"/>
              <a:t>The link is point-to-point, and each station can function as a primary and a secondary </a:t>
            </a:r>
          </a:p>
          <a:p>
            <a:pPr>
              <a:buNone/>
            </a:pPr>
            <a:r>
              <a:rPr lang="en-US" dirty="0"/>
              <a:t>   (acting as peers)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063" y="200025"/>
            <a:ext cx="890587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754563"/>
          </a:xfrm>
        </p:spPr>
        <p:txBody>
          <a:bodyPr/>
          <a:lstStyle/>
          <a:p>
            <a:pPr>
              <a:buNone/>
            </a:pPr>
            <a:r>
              <a:rPr lang="en-US" dirty="0"/>
              <a:t>HDLC defines three types of frames: </a:t>
            </a:r>
          </a:p>
          <a:p>
            <a:r>
              <a:rPr lang="en-US" i="1" dirty="0"/>
              <a:t>information frames (I-frames) - </a:t>
            </a:r>
            <a:r>
              <a:rPr lang="en-US" dirty="0"/>
              <a:t>to data-link user data and control information relating to </a:t>
            </a:r>
            <a:r>
              <a:rPr lang="en-US" b="1" dirty="0">
                <a:solidFill>
                  <a:srgbClr val="FF0000"/>
                </a:solidFill>
              </a:rPr>
              <a:t>user data </a:t>
            </a:r>
            <a:r>
              <a:rPr lang="en-US" dirty="0"/>
              <a:t>(piggybacking)</a:t>
            </a:r>
            <a:endParaRPr lang="en-US" i="1" dirty="0"/>
          </a:p>
          <a:p>
            <a:r>
              <a:rPr lang="en-US" i="1" dirty="0"/>
              <a:t>supervisory frames (S-frames) - </a:t>
            </a:r>
            <a:r>
              <a:rPr lang="en-US" dirty="0"/>
              <a:t>to transport control information</a:t>
            </a:r>
            <a:endParaRPr lang="en-US" i="1" dirty="0"/>
          </a:p>
          <a:p>
            <a:r>
              <a:rPr lang="en-US" i="1" dirty="0"/>
              <a:t>unnumbered frames (U-frames) - </a:t>
            </a:r>
            <a:r>
              <a:rPr lang="en-US" dirty="0"/>
              <a:t>reserved</a:t>
            </a:r>
          </a:p>
          <a:p>
            <a:pPr>
              <a:buNone/>
            </a:pPr>
            <a:r>
              <a:rPr lang="en-US" dirty="0"/>
              <a:t>                                    for system management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D5BE8DF1-62A9-43B1-AAA1-F0D948D99B53}" type="slidenum">
              <a:rPr lang="en-US"/>
              <a:pPr/>
              <a:t>15</a:t>
            </a:fld>
            <a:endParaRPr lang="en-US"/>
          </a:p>
        </p:txBody>
      </p:sp>
      <p:sp>
        <p:nvSpPr>
          <p:cNvPr id="893954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395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3448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11.27  </a:t>
            </a:r>
            <a:r>
              <a:rPr lang="en-US" sz="2000" i="1" baseline="0">
                <a:latin typeface="Times New Roman" pitchFamily="18" charset="0"/>
              </a:rPr>
              <a:t>HDLC frames</a:t>
            </a:r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939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5" y="1752600"/>
            <a:ext cx="8702675" cy="38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frame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/>
              <a:t>Flag field - This field contains synchronization pattern 01111110, which identifies </a:t>
            </a:r>
            <a:r>
              <a:rPr lang="en-US" dirty="0"/>
              <a:t>both the beginning and the end of a frame</a:t>
            </a:r>
          </a:p>
          <a:p>
            <a:pPr>
              <a:buNone/>
            </a:pPr>
            <a:r>
              <a:rPr lang="en-US" b="1" i="1" dirty="0"/>
              <a:t>Address field. This field contains the address of the secondary station.</a:t>
            </a:r>
          </a:p>
          <a:p>
            <a:r>
              <a:rPr lang="en-US" b="1" i="1" dirty="0"/>
              <a:t> If a primary </a:t>
            </a:r>
            <a:r>
              <a:rPr lang="en-US" dirty="0"/>
              <a:t>station created the frame, it contains a </a:t>
            </a:r>
            <a:r>
              <a:rPr lang="en-US" b="1" i="1" dirty="0">
                <a:solidFill>
                  <a:srgbClr val="FF0000"/>
                </a:solidFill>
              </a:rPr>
              <a:t>to address</a:t>
            </a:r>
            <a:r>
              <a:rPr lang="en-US" i="1" dirty="0"/>
              <a:t>. </a:t>
            </a:r>
          </a:p>
          <a:p>
            <a:r>
              <a:rPr lang="en-US" i="1" dirty="0"/>
              <a:t>If a secondary station creates the </a:t>
            </a:r>
            <a:r>
              <a:rPr lang="en-US" dirty="0"/>
              <a:t>frame, it contains a </a:t>
            </a:r>
            <a:r>
              <a:rPr lang="en-US" b="1" dirty="0">
                <a:solidFill>
                  <a:srgbClr val="FF0000"/>
                </a:solidFill>
              </a:rPr>
              <a:t>from address.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b="1" i="1" dirty="0"/>
              <a:t>Control field. </a:t>
            </a:r>
            <a:r>
              <a:rPr lang="en-US" i="1" dirty="0"/>
              <a:t>The control field is one or two bytes used for </a:t>
            </a:r>
            <a:r>
              <a:rPr lang="en-US" b="1" i="1" dirty="0">
                <a:solidFill>
                  <a:srgbClr val="FF0000"/>
                </a:solidFill>
              </a:rPr>
              <a:t>flow and error control</a:t>
            </a:r>
            <a:r>
              <a:rPr lang="en-US" b="1" i="1" dirty="0"/>
              <a:t>.</a:t>
            </a:r>
          </a:p>
          <a:p>
            <a:r>
              <a:rPr lang="en-US" b="1" i="1" dirty="0"/>
              <a:t>Information field. </a:t>
            </a:r>
            <a:r>
              <a:rPr lang="en-US" i="1" dirty="0"/>
              <a:t>The information field contains the </a:t>
            </a:r>
            <a:r>
              <a:rPr lang="en-US" b="1" i="1" dirty="0">
                <a:solidFill>
                  <a:srgbClr val="FF0000"/>
                </a:solidFill>
              </a:rPr>
              <a:t>user’s data </a:t>
            </a:r>
            <a:r>
              <a:rPr lang="en-US" i="1" dirty="0"/>
              <a:t>from the network </a:t>
            </a:r>
            <a:r>
              <a:rPr lang="en-US" dirty="0"/>
              <a:t>layer or management information. </a:t>
            </a:r>
          </a:p>
          <a:p>
            <a:r>
              <a:rPr lang="en-US" b="1" i="1" dirty="0"/>
              <a:t>FCS field. </a:t>
            </a:r>
            <a:r>
              <a:rPr lang="en-US" i="1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frame check sequence </a:t>
            </a:r>
            <a:r>
              <a:rPr lang="en-US" i="1" dirty="0"/>
              <a:t>(FCS) is the HDLC error detection field. </a:t>
            </a:r>
          </a:p>
          <a:p>
            <a:r>
              <a:rPr lang="en-US" i="1" dirty="0"/>
              <a:t>It </a:t>
            </a:r>
            <a:r>
              <a:rPr lang="en-US" dirty="0"/>
              <a:t>can contain either a 2- or 4-byte CRC.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5B624932-A22E-4456-91D7-112E96BA47E8}" type="slidenum">
              <a:rPr lang="en-US"/>
              <a:pPr/>
              <a:t>18</a:t>
            </a:fld>
            <a:endParaRPr lang="en-US"/>
          </a:p>
        </p:txBody>
      </p:sp>
      <p:sp>
        <p:nvSpPr>
          <p:cNvPr id="894978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4980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04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11.28  </a:t>
            </a:r>
            <a:r>
              <a:rPr lang="en-US" sz="2000" i="1" baseline="0">
                <a:latin typeface="Times New Roman" pitchFamily="18" charset="0"/>
              </a:rPr>
              <a:t>Control field format for the different frame types</a:t>
            </a:r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9498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5675" y="2025650"/>
            <a:ext cx="4479925" cy="307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-frames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I-frames - to carry user data from the network layer</a:t>
            </a:r>
          </a:p>
          <a:p>
            <a:r>
              <a:rPr lang="en-US" i="1" dirty="0"/>
              <a:t>N(S), define the sequence number of the frame</a:t>
            </a:r>
          </a:p>
          <a:p>
            <a:pPr>
              <a:buNone/>
            </a:pPr>
            <a:r>
              <a:rPr lang="en-US" i="1" dirty="0"/>
              <a:t>            (</a:t>
            </a:r>
            <a:r>
              <a:rPr lang="en-US" dirty="0"/>
              <a:t>between 0 and 7)</a:t>
            </a:r>
          </a:p>
          <a:p>
            <a:r>
              <a:rPr lang="en-US" i="1" dirty="0"/>
              <a:t>N(R), set the </a:t>
            </a:r>
            <a:r>
              <a:rPr lang="en-US" dirty="0"/>
              <a:t>acknowledgment number when piggybacking is used</a:t>
            </a:r>
          </a:p>
          <a:p>
            <a:r>
              <a:rPr lang="en-US" dirty="0"/>
              <a:t> P/F field is a single bit </a:t>
            </a:r>
          </a:p>
          <a:p>
            <a:r>
              <a:rPr lang="en-US" dirty="0"/>
              <a:t> Poll - the frame is sent by a primary station to a secondary ( contains the address of the receiver )</a:t>
            </a:r>
          </a:p>
          <a:p>
            <a:r>
              <a:rPr lang="en-US" i="1" dirty="0"/>
              <a:t>final when the frame is sent by a secondary to a</a:t>
            </a:r>
          </a:p>
          <a:p>
            <a:r>
              <a:rPr lang="en-US" dirty="0"/>
              <a:t>primary (the address of the sender).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3F577-882C-4E11-B074-E2D0E099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DLC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AAD2-DDD3-4018-8BAF-1C926A4D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525963"/>
          </a:xfrm>
        </p:spPr>
        <p:txBody>
          <a:bodyPr/>
          <a:lstStyle/>
          <a:p>
            <a:r>
              <a:rPr lang="en-US" dirty="0"/>
              <a:t>data link control (DLC) deals with procedures for communication between two node-to-node communication</a:t>
            </a:r>
          </a:p>
          <a:p>
            <a:pPr algn="l"/>
            <a:r>
              <a:rPr lang="en-US" dirty="0"/>
              <a:t>Data link control functions include framing and flow and error </a:t>
            </a:r>
            <a:r>
              <a:rPr lang="en-IN" dirty="0"/>
              <a:t>control.</a:t>
            </a:r>
          </a:p>
        </p:txBody>
      </p:sp>
    </p:spTree>
    <p:extLst>
      <p:ext uri="{BB962C8B-B14F-4D97-AF65-F5344CB8AC3E}">
        <p14:creationId xmlns:p14="http://schemas.microsoft.com/office/powerpoint/2010/main" val="277649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S-Frames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for flow and error control</a:t>
            </a:r>
          </a:p>
          <a:p>
            <a:r>
              <a:rPr lang="en-US" dirty="0"/>
              <a:t>acknowledgment number (ACK) or negative acknowledgment number (NAK), depending on the type of S-frame</a:t>
            </a:r>
          </a:p>
          <a:p>
            <a:pPr>
              <a:buNone/>
            </a:pPr>
            <a:r>
              <a:rPr lang="en-US" dirty="0"/>
              <a:t>four types of S-frames</a:t>
            </a:r>
          </a:p>
          <a:p>
            <a:r>
              <a:rPr lang="en-US" i="1" dirty="0"/>
              <a:t>Receive ready (RR) - &gt; </a:t>
            </a:r>
            <a:r>
              <a:rPr lang="en-US" sz="2400" i="1" dirty="0"/>
              <a:t>If the value of the code subfield is 00</a:t>
            </a:r>
          </a:p>
          <a:p>
            <a:r>
              <a:rPr lang="en-US" sz="2400" i="1" dirty="0"/>
              <a:t>Receive not ready (RNR)-&gt; If the value of the code subfield is 10</a:t>
            </a:r>
          </a:p>
          <a:p>
            <a:r>
              <a:rPr lang="en-US" sz="2400" i="1" dirty="0"/>
              <a:t>Reject (REJ)-&gt; If the value of the code subfield is 01</a:t>
            </a:r>
          </a:p>
          <a:p>
            <a:r>
              <a:rPr lang="en-US" sz="2400" i="1" dirty="0"/>
              <a:t>Selective reject (SREJ)-&gt; If the value of the code subfield is 11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Control Field for U-Frames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/>
              <a:t>Unnumbered frames are used to exchange session management and control information between connected devices.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3D7EA297-E753-408A-AD82-3408A54FF468}" type="slidenum">
              <a:rPr lang="en-US"/>
              <a:pPr/>
              <a:t>22</a:t>
            </a:fld>
            <a:endParaRPr lang="en-US"/>
          </a:p>
        </p:txBody>
      </p:sp>
      <p:sp>
        <p:nvSpPr>
          <p:cNvPr id="910338" name="Text Box 2"/>
          <p:cNvSpPr txBox="1">
            <a:spLocks noChangeArrowheads="1"/>
          </p:cNvSpPr>
          <p:nvPr/>
        </p:nvSpPr>
        <p:spPr bwMode="auto">
          <a:xfrm>
            <a:off x="304800" y="685800"/>
            <a:ext cx="591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Table 11.1  </a:t>
            </a:r>
            <a:r>
              <a:rPr lang="en-US" sz="2000" i="1" baseline="0">
                <a:latin typeface="Times New Roman" pitchFamily="18" charset="0"/>
              </a:rPr>
              <a:t>U-frame control command and response</a:t>
            </a:r>
          </a:p>
        </p:txBody>
      </p:sp>
      <p:pic>
        <p:nvPicPr>
          <p:cNvPr id="910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" y="1158875"/>
            <a:ext cx="8756650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11.</a:t>
            </a:r>
            <a:fld id="{28CF5FDB-ED5D-4E9B-96A1-3B3C220C41B8}" type="slidenum">
              <a:rPr lang="en-US"/>
              <a:pPr/>
              <a:t>23</a:t>
            </a:fld>
            <a:endParaRPr lang="en-US"/>
          </a:p>
        </p:txBody>
      </p:sp>
      <p:sp>
        <p:nvSpPr>
          <p:cNvPr id="896002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6004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357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aseline="0">
                <a:solidFill>
                  <a:schemeClr val="folHlink"/>
                </a:solidFill>
                <a:latin typeface="Times New Roman" pitchFamily="18" charset="0"/>
              </a:rPr>
              <a:t>Figure 11.29  </a:t>
            </a:r>
            <a:r>
              <a:rPr lang="en-US" sz="2000" i="1" baseline="0">
                <a:latin typeface="Times New Roman" pitchFamily="18" charset="0"/>
              </a:rPr>
              <a:t>Example of connection and disconnection</a:t>
            </a:r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960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43000"/>
            <a:ext cx="4652963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9070-8DA7-4AEE-8DDC-94E5855B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C52C-8975-4CA3-8D3A-105AB7ED0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81600"/>
          </a:xfrm>
        </p:spPr>
        <p:txBody>
          <a:bodyPr>
            <a:normAutofit/>
          </a:bodyPr>
          <a:lstStyle/>
          <a:p>
            <a:r>
              <a:rPr lang="en-US" dirty="0"/>
              <a:t>The data-link layer, needs to pack bits into frames</a:t>
            </a:r>
          </a:p>
          <a:p>
            <a:r>
              <a:rPr lang="en-US" dirty="0"/>
              <a:t>Framing in the data-link layer separates a message from one source to a destination by adding a sender address and a destination address.</a:t>
            </a:r>
          </a:p>
          <a:p>
            <a:r>
              <a:rPr lang="en-US" dirty="0"/>
              <a:t>whole message could be packed in one frame,</a:t>
            </a:r>
          </a:p>
          <a:p>
            <a:r>
              <a:rPr lang="en-US" dirty="0"/>
              <a:t>frame can be very large -&gt; making flow and error control very inefficient.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158C-E73A-4977-A5A1-5B25DE8E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80D8-0041-42E4-88B5-2AFC4F70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can be of fixed or variable size. 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fixed-size framing</a:t>
            </a:r>
            <a:r>
              <a:rPr lang="en-US" dirty="0"/>
              <a:t>, there is no need for defining the boundaries of the frames; the size itself can be used as a delimiter. </a:t>
            </a:r>
          </a:p>
          <a:p>
            <a:pPr marL="0" indent="0">
              <a:buNone/>
            </a:pPr>
            <a:r>
              <a:rPr lang="en-US" dirty="0"/>
              <a:t>An example</a:t>
            </a:r>
          </a:p>
          <a:p>
            <a:r>
              <a:rPr lang="en-US" dirty="0"/>
              <a:t>type of framing is the ATM WAN, which uses frames of fixed size called cells.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C0C1-3311-4115-A2C2-393D0CBC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variable-size framing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2E95-9483-430D-A15B-1C07FB6B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in local-area networks. In variable-size framing, </a:t>
            </a:r>
          </a:p>
          <a:p>
            <a:r>
              <a:rPr lang="en-US" dirty="0"/>
              <a:t>need a way to define the end of one frame and the beginning of the next. </a:t>
            </a:r>
          </a:p>
          <a:p>
            <a:pPr marL="0" indent="0">
              <a:buNone/>
            </a:pPr>
            <a:r>
              <a:rPr lang="en-US" dirty="0"/>
              <a:t>two approaches were used for this purpose: </a:t>
            </a:r>
          </a:p>
          <a:p>
            <a:r>
              <a:rPr lang="en-US" dirty="0"/>
              <a:t>a character-oriented approach and </a:t>
            </a:r>
          </a:p>
          <a:p>
            <a:r>
              <a:rPr lang="en-US" dirty="0"/>
              <a:t>a bit-oriented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5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FF82-A6C0-4E67-AB39-25E032DE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Data Link Layer Protocols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06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EA17-10D1-4E17-8BC8-CE5B5152D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High-level Data Link Control (HDLC)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84937-4DD9-49D9-8512-34B3DBFCC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17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High-level Data Link Control (HDLC)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 is a bit-oriented protocol for communication over point-to-point and multipoint links.</a:t>
            </a:r>
          </a:p>
          <a:p>
            <a:pPr algn="l"/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 implements the Stop-and-Wait protocol</a:t>
            </a:r>
          </a:p>
          <a:p>
            <a:pPr marL="0" indent="0" algn="l">
              <a:buNone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lang="en-US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 </a:t>
            </a:r>
            <a:r>
              <a:rPr lang="en-IN" sz="2400" b="0" i="0" u="none" strike="noStrike" baseline="0" dirty="0">
                <a:latin typeface="Times-Roman"/>
              </a:rPr>
              <a:t>uses both flow and error control</a:t>
            </a:r>
          </a:p>
          <a:p>
            <a:pPr marL="0" indent="0" algn="l">
              <a:buNone/>
            </a:pPr>
            <a:r>
              <a:rPr lang="en-IN" sz="24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-Roman"/>
              </a:rPr>
              <a:t>	- </a:t>
            </a:r>
            <a:r>
              <a:rPr lang="en-US" sz="2400" b="0" i="0" u="none" strike="noStrike" baseline="0" dirty="0">
                <a:latin typeface="Times-Roman"/>
              </a:rPr>
              <a:t>In this protocol, the sender sends one frame at a time and</a:t>
            </a:r>
          </a:p>
          <a:p>
            <a:pPr marL="0" indent="0" algn="l">
              <a:buNone/>
            </a:pPr>
            <a:r>
              <a:rPr lang="en-US" sz="2400" dirty="0">
                <a:latin typeface="Times-Roman"/>
              </a:rPr>
              <a:t>             </a:t>
            </a:r>
            <a:r>
              <a:rPr lang="en-US" sz="2400" b="0" i="0" u="none" strike="noStrike" baseline="0" dirty="0">
                <a:latin typeface="Times-Roman"/>
              </a:rPr>
              <a:t> waits for an acknowledgment before sending the next</a:t>
            </a:r>
          </a:p>
          <a:p>
            <a:pPr marL="0" indent="0" algn="l">
              <a:buNone/>
            </a:pPr>
            <a:r>
              <a:rPr lang="en-US" sz="2400" dirty="0">
                <a:latin typeface="Times-Roman"/>
              </a:rPr>
              <a:t>             </a:t>
            </a:r>
            <a:r>
              <a:rPr lang="en-US" sz="2400" b="0" i="0" u="none" strike="noStrike" baseline="0" dirty="0">
                <a:latin typeface="Times-Roman"/>
              </a:rPr>
              <a:t> one.</a:t>
            </a:r>
            <a:endParaRPr 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It implements the ARQ mechanisms </a:t>
            </a:r>
          </a:p>
          <a:p>
            <a:pPr marL="0" indent="0">
              <a:buNone/>
            </a:pP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-</a:t>
            </a:r>
            <a:r>
              <a:rPr lang="en-IN" sz="2400" dirty="0">
                <a:latin typeface="Times-Roman"/>
              </a:rPr>
              <a:t>Automatic Repeat </a:t>
            </a:r>
            <a:r>
              <a:rPr lang="en-IN" sz="2400" dirty="0" err="1">
                <a:latin typeface="Times-Roman"/>
              </a:rPr>
              <a:t>ReQuest</a:t>
            </a:r>
            <a:r>
              <a:rPr lang="en-IN" sz="2400" dirty="0">
                <a:latin typeface="Times-Roman"/>
              </a:rPr>
              <a:t> (ARQ) 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202124"/>
                </a:solidFill>
                <a:latin typeface="arial" panose="020B0604020202020204" pitchFamily="34" charset="0"/>
              </a:rPr>
              <a:t>	- </a:t>
            </a:r>
            <a:r>
              <a:rPr lang="en-US" sz="2400" dirty="0">
                <a:latin typeface="Times-Roman"/>
              </a:rPr>
              <a:t>is an error-control mechanism for data transmission which uses acknowledgements (or negative acknowledgements) and timeouts to achieve reliable data transmission over an unreliable communication link.</a:t>
            </a:r>
            <a:endParaRPr lang="en-IN" sz="2400" dirty="0">
              <a:latin typeface="Times-Roman"/>
            </a:endParaRPr>
          </a:p>
          <a:p>
            <a:pPr marL="0" indent="0">
              <a:buNone/>
            </a:pPr>
            <a:endParaRPr lang="en-US" sz="24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9EAD2-8BB8-45D8-B1C9-0E6D0900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"/>
            <a:ext cx="7772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1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822</Words>
  <Application>Microsoft Office PowerPoint</Application>
  <PresentationFormat>On-screen Show (4:3)</PresentationFormat>
  <Paragraphs>91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Times-Roman</vt:lpstr>
      <vt:lpstr>Office Theme</vt:lpstr>
      <vt:lpstr>DLC SERVICES</vt:lpstr>
      <vt:lpstr>DLC SERVICES</vt:lpstr>
      <vt:lpstr>Framing</vt:lpstr>
      <vt:lpstr>Frame Size</vt:lpstr>
      <vt:lpstr>variable-size framing</vt:lpstr>
      <vt:lpstr>Data Link Layer Protocols </vt:lpstr>
      <vt:lpstr>High-level Data Link Control (HDLC) </vt:lpstr>
      <vt:lpstr>High-level Data Link Control (HDLC) </vt:lpstr>
      <vt:lpstr>PowerPoint Presentation</vt:lpstr>
      <vt:lpstr>Configurations and Transfer Modes</vt:lpstr>
      <vt:lpstr>Normal response mode (NRM)</vt:lpstr>
      <vt:lpstr>Asynchronous balanced mode (ABM)</vt:lpstr>
      <vt:lpstr>PowerPoint Presentation</vt:lpstr>
      <vt:lpstr>Framing</vt:lpstr>
      <vt:lpstr>PowerPoint Presentation</vt:lpstr>
      <vt:lpstr>Different frame types</vt:lpstr>
      <vt:lpstr>PowerPoint Presentation</vt:lpstr>
      <vt:lpstr>PowerPoint Presentation</vt:lpstr>
      <vt:lpstr>I -frames</vt:lpstr>
      <vt:lpstr>S-Frames</vt:lpstr>
      <vt:lpstr>Control Field for U-Frames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Lenovoi3</dc:creator>
  <cp:lastModifiedBy>hai</cp:lastModifiedBy>
  <cp:revision>28</cp:revision>
  <dcterms:created xsi:type="dcterms:W3CDTF">2015-10-01T18:28:09Z</dcterms:created>
  <dcterms:modified xsi:type="dcterms:W3CDTF">2021-09-08T07:52:18Z</dcterms:modified>
</cp:coreProperties>
</file>