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2" r:id="rId3"/>
    <p:sldId id="264" r:id="rId4"/>
    <p:sldId id="257" r:id="rId5"/>
    <p:sldId id="260" r:id="rId6"/>
    <p:sldId id="258" r:id="rId7"/>
    <p:sldId id="261" r:id="rId8"/>
    <p:sldId id="262" r:id="rId9"/>
    <p:sldId id="263" r:id="rId10"/>
    <p:sldId id="280" r:id="rId11"/>
    <p:sldId id="265" r:id="rId12"/>
    <p:sldId id="270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A0B2-F65F-44E3-93F6-35C37B7F9D3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3480D-2864-4976-9F77-133F7854F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A62DB-EED8-43CA-8168-86600796B3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58B2-F490-4B76-AF84-FE9118B790E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29C9-AE8A-422E-B126-491E2BC87B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15.09.2021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Access Control (MAC)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Aloha/slotted aloha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Pure ALOHA and Slotted ALOHA both are the </a:t>
            </a:r>
            <a:r>
              <a:rPr lang="en-US" dirty="0">
                <a:solidFill>
                  <a:srgbClr val="FF0000"/>
                </a:solidFill>
              </a:rPr>
              <a:t>Random Access Protocols</a:t>
            </a:r>
          </a:p>
          <a:p>
            <a:pPr marL="0" indent="0">
              <a:buNone/>
            </a:pPr>
            <a:r>
              <a:rPr lang="en-US" b="1" dirty="0"/>
              <a:t>Pure ALOHA </a:t>
            </a:r>
            <a:r>
              <a:rPr lang="en-US" dirty="0"/>
              <a:t>- each station sends a frame whenever it has a frame to send.</a:t>
            </a:r>
          </a:p>
          <a:p>
            <a:r>
              <a:rPr lang="en-US" b="1" dirty="0"/>
              <a:t>does not require Slots</a:t>
            </a:r>
            <a:r>
              <a:rPr lang="en-US" dirty="0"/>
              <a:t>.</a:t>
            </a:r>
          </a:p>
          <a:p>
            <a:r>
              <a:rPr lang="en-US" dirty="0"/>
              <a:t>only one channel to share, there is the possibility of collision between frames from different stations.</a:t>
            </a:r>
          </a:p>
          <a:p>
            <a:r>
              <a:rPr lang="en-US" dirty="0"/>
              <a:t>Each station can access at any time</a:t>
            </a:r>
          </a:p>
          <a:p>
            <a:pPr marL="0" indent="0">
              <a:buNone/>
            </a:pPr>
            <a:r>
              <a:rPr lang="en-US" b="1" dirty="0"/>
              <a:t>Slotted ALOHA </a:t>
            </a:r>
            <a:r>
              <a:rPr lang="en-US" dirty="0"/>
              <a:t>station </a:t>
            </a:r>
            <a:r>
              <a:rPr lang="en-US" b="1" dirty="0"/>
              <a:t>cannot send data </a:t>
            </a:r>
            <a:r>
              <a:rPr lang="en-US" dirty="0"/>
              <a:t>in continuous time manner. It divides the </a:t>
            </a:r>
            <a:r>
              <a:rPr lang="en-US" b="1" dirty="0"/>
              <a:t>time in slot</a:t>
            </a:r>
            <a:r>
              <a:rPr lang="en-US" dirty="0"/>
              <a:t>.</a:t>
            </a:r>
          </a:p>
          <a:p>
            <a:r>
              <a:rPr lang="en-US" dirty="0"/>
              <a:t>All senders have to be synchronized </a:t>
            </a:r>
          </a:p>
          <a:p>
            <a:r>
              <a:rPr lang="en-US" dirty="0"/>
              <a:t>It do not allow the user whenever they have data.</a:t>
            </a:r>
          </a:p>
        </p:txBody>
      </p:sp>
    </p:spTree>
    <p:extLst>
      <p:ext uri="{BB962C8B-B14F-4D97-AF65-F5344CB8AC3E}">
        <p14:creationId xmlns:p14="http://schemas.microsoft.com/office/powerpoint/2010/main" val="325360555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Aloha 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Protocol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station sends data it waits for an acknowledgement. </a:t>
            </a:r>
          </a:p>
          <a:p>
            <a:r>
              <a:rPr lang="en-US" dirty="0"/>
              <a:t>If the acknowledgement doesn’t come within the allotted time then the station </a:t>
            </a:r>
            <a:r>
              <a:rPr lang="en-US" b="1" dirty="0">
                <a:solidFill>
                  <a:srgbClr val="7030A0"/>
                </a:solidFill>
              </a:rPr>
              <a:t>waits for a random amount of time called </a:t>
            </a:r>
            <a:r>
              <a:rPr lang="en-US" b="1" dirty="0">
                <a:solidFill>
                  <a:srgbClr val="FF0000"/>
                </a:solidFill>
              </a:rPr>
              <a:t>back-off time </a:t>
            </a:r>
            <a:r>
              <a:rPr lang="en-US" b="1" dirty="0">
                <a:solidFill>
                  <a:srgbClr val="7030A0"/>
                </a:solidFill>
              </a:rPr>
              <a:t>(Tb) and re-sends the data. </a:t>
            </a:r>
          </a:p>
          <a:p>
            <a:r>
              <a:rPr lang="en-US" dirty="0"/>
              <a:t>Since different stations wait for different amount of time, the probability of further collision decreases.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ALOHA Protocols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Pure ALOHA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Protocol Description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Stations transmit at equal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transmission time (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all stations produce frames with equal frame lengths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station that has data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can transmit at any time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After transmitting a frame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the sender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waits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for an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acknowledgment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for an amount of time (time out) equal to the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478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" y="5780782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a total of eight frames on the shared medium.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 propagation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/>
              <a:t>each station waits a random amount of time before resending its frame  - the </a:t>
            </a:r>
            <a:r>
              <a:rPr lang="en-US" i="1" dirty="0" err="1"/>
              <a:t>backoff</a:t>
            </a:r>
            <a:r>
              <a:rPr lang="en-US" i="1" dirty="0"/>
              <a:t> time T</a:t>
            </a:r>
            <a:r>
              <a:rPr lang="en-US" i="1" baseline="-25000" dirty="0"/>
              <a:t>B</a:t>
            </a:r>
          </a:p>
          <a:p>
            <a:r>
              <a:rPr lang="en-US" dirty="0"/>
              <a:t>maximum number of retransmission attempts-</a:t>
            </a:r>
            <a:r>
              <a:rPr lang="en-US" i="1" dirty="0" err="1"/>
              <a:t>K</a:t>
            </a:r>
            <a:r>
              <a:rPr lang="en-US" i="1" baseline="-25000" dirty="0" err="1"/>
              <a:t>max</a:t>
            </a:r>
            <a:r>
              <a:rPr lang="en-US" i="1" baseline="-25000" dirty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 propagation delay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prop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time it takes for a bit of  a frame to travel between the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separated stations.</a:t>
            </a:r>
          </a:p>
          <a:p>
            <a:endParaRPr lang="en-US" i="1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80000"/>
              </a:lnSpc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 round-trip propagation delay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= 2*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prop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 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was received, sender assumes that the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frame or ACK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been destroyed 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frame after 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waits 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amount of time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station fails to receive an ACK after repeated transmissions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round-trip propagation delay = 2* Frame transmission time (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/>
              <a:t>twice the amount of time required to send a frame between</a:t>
            </a:r>
            <a:endParaRPr lang="en-US" baseline="-25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Slotted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pure aloha, except that we </a:t>
            </a:r>
            <a:r>
              <a:rPr lang="en-US" b="1" dirty="0">
                <a:solidFill>
                  <a:srgbClr val="FF0000"/>
                </a:solidFill>
              </a:rPr>
              <a:t>divide time into slots and sending of data </a:t>
            </a:r>
            <a:r>
              <a:rPr lang="en-US" dirty="0"/>
              <a:t>is allowed only at the beginning of these slots. </a:t>
            </a:r>
          </a:p>
          <a:p>
            <a:r>
              <a:rPr lang="en-US" b="1" dirty="0">
                <a:solidFill>
                  <a:srgbClr val="7030A0"/>
                </a:solidFill>
              </a:rPr>
              <a:t>If a station misses out the allowed time, it must wait for the next slot. </a:t>
            </a:r>
            <a:r>
              <a:rPr lang="en-US" dirty="0"/>
              <a:t>This reduces the probability of collision.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1"/>
            <a:ext cx="861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4572000"/>
            <a:ext cx="7620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slotted ALOHA  - divide the time into slots of </a:t>
            </a:r>
            <a:r>
              <a:rPr lang="en-US" sz="2800" b="1" i="1" dirty="0" err="1"/>
              <a:t>T</a:t>
            </a:r>
            <a:r>
              <a:rPr lang="en-US" sz="2800" b="1" i="1" baseline="-25000" dirty="0" err="1"/>
              <a:t>fr</a:t>
            </a:r>
            <a:r>
              <a:rPr lang="en-US" b="1" i="1" dirty="0"/>
              <a:t> seconds and force the station </a:t>
            </a:r>
            <a:r>
              <a:rPr lang="en-US" dirty="0"/>
              <a:t>to send only at the beginning of the time slot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CSMA –</a:t>
            </a:r>
            <a:r>
              <a:rPr lang="en-US" dirty="0"/>
              <a:t> Carrier Sense Multiple 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station first listen / sense to the medium (or check the state of the medium) for </a:t>
            </a:r>
            <a:r>
              <a:rPr lang="en-US" b="1" dirty="0">
                <a:solidFill>
                  <a:srgbClr val="FF0000"/>
                </a:solidFill>
              </a:rPr>
              <a:t>idle or busy</a:t>
            </a:r>
            <a:r>
              <a:rPr lang="en-US" dirty="0"/>
              <a:t> before transmitting data. </a:t>
            </a:r>
          </a:p>
          <a:p>
            <a:r>
              <a:rPr lang="en-US" dirty="0"/>
              <a:t>If it is idle then it sends data, otherwise it waits till the channel becomes idle. </a:t>
            </a:r>
          </a:p>
          <a:p>
            <a:r>
              <a:rPr lang="en-US" dirty="0"/>
              <a:t>However there is still chance of collision in CSMA due to propagation delay.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Data Link Control Layer (DLC)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14375" y="1384300"/>
            <a:ext cx="7715250" cy="4724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main role of the DLC layer is to establish reliable point to point or point to multi-point connection between different devices over wired or wireless medium.</a:t>
            </a:r>
          </a:p>
          <a:p>
            <a:r>
              <a:rPr lang="en-GB" dirty="0"/>
              <a:t>The DLC layer is subdivided into two sub-layers:</a:t>
            </a:r>
          </a:p>
          <a:p>
            <a:pPr lvl="1"/>
            <a:r>
              <a:rPr lang="en-GB" dirty="0">
                <a:cs typeface="Arial" pitchFamily="34" charset="0"/>
              </a:rPr>
              <a:t>The logical link control (LLC) </a:t>
            </a:r>
          </a:p>
          <a:p>
            <a:pPr lvl="1"/>
            <a:r>
              <a:rPr lang="en-GB" dirty="0">
                <a:cs typeface="Arial" pitchFamily="34" charset="0"/>
              </a:rPr>
              <a:t> The medium access control (MAC)</a:t>
            </a:r>
          </a:p>
          <a:p>
            <a:r>
              <a:rPr lang="en-GB" dirty="0"/>
              <a:t>Medium Access Control comprises all mechanisms that regulate user access to a medium</a:t>
            </a:r>
          </a:p>
        </p:txBody>
      </p:sp>
    </p:spTree>
    <p:extLst>
      <p:ext uri="{BB962C8B-B14F-4D97-AF65-F5344CB8AC3E}">
        <p14:creationId xmlns:p14="http://schemas.microsoft.com/office/powerpoint/2010/main" val="341381715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if station A wants to send data, it will first </a:t>
            </a:r>
            <a:r>
              <a:rPr lang="en-US" b="1" dirty="0">
                <a:solidFill>
                  <a:srgbClr val="7030A0"/>
                </a:solidFill>
              </a:rPr>
              <a:t>sense the medium.</a:t>
            </a:r>
          </a:p>
          <a:p>
            <a:r>
              <a:rPr lang="en-US" dirty="0"/>
              <a:t>If it finds the channel idle, it will start sending data. </a:t>
            </a:r>
          </a:p>
          <a:p>
            <a:r>
              <a:rPr lang="en-US" dirty="0"/>
              <a:t>However, by the time the first bit of data is transmitted (delayed due to propagation delay) from station A, if station B requests to send data and senses the medium it will also find it idle and will also send data. </a:t>
            </a:r>
          </a:p>
          <a:p>
            <a:r>
              <a:rPr lang="en-US" dirty="0"/>
              <a:t>This will result in collision of data from station A and 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1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4953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time </a:t>
            </a:r>
            <a:r>
              <a:rPr lang="en-US" i="1" dirty="0"/>
              <a:t>t1, station B senses the medium and finds it idle, so it sends a frame. </a:t>
            </a:r>
          </a:p>
          <a:p>
            <a:r>
              <a:rPr lang="en-US" i="1" dirty="0"/>
              <a:t>At </a:t>
            </a:r>
            <a:r>
              <a:rPr lang="en-US" dirty="0"/>
              <a:t>time </a:t>
            </a:r>
            <a:r>
              <a:rPr lang="en-US" i="1" dirty="0"/>
              <a:t>t2 (t2 &gt; t1), station C senses the medium and finds it idle because, at this time, the </a:t>
            </a:r>
            <a:r>
              <a:rPr lang="en-US" dirty="0"/>
              <a:t>first bits from station B have not reached station C. </a:t>
            </a:r>
          </a:p>
          <a:p>
            <a:r>
              <a:rPr lang="en-US" dirty="0"/>
              <a:t>Station C also sends a frame. The two signals collide and both frames are destroyed.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1"/>
            <a:ext cx="8229600" cy="434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54563"/>
          </a:xfrm>
        </p:spPr>
        <p:txBody>
          <a:bodyPr>
            <a:normAutofit/>
          </a:bodyPr>
          <a:lstStyle/>
          <a:p>
            <a:r>
              <a:rPr lang="en-US" dirty="0"/>
              <a:t>What should a station do if the channel is busy? What should a station do if the channel is idle? </a:t>
            </a:r>
          </a:p>
          <a:p>
            <a:pPr>
              <a:buNone/>
            </a:pPr>
            <a:r>
              <a:rPr lang="en-US" dirty="0"/>
              <a:t>Three methods </a:t>
            </a:r>
          </a:p>
          <a:p>
            <a:r>
              <a:rPr lang="en-US" b="1" dirty="0"/>
              <a:t>1-persistent method,  </a:t>
            </a:r>
          </a:p>
          <a:p>
            <a:r>
              <a:rPr lang="en-US" b="1" dirty="0"/>
              <a:t>Non persistent method, and </a:t>
            </a:r>
          </a:p>
          <a:p>
            <a:r>
              <a:rPr lang="en-US" b="1" i="1" dirty="0"/>
              <a:t>p-persistent method.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1-persistent: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 </a:t>
            </a:r>
            <a:r>
              <a:rPr lang="en-US" dirty="0"/>
              <a:t>The node senses the channel, if </a:t>
            </a:r>
            <a:r>
              <a:rPr lang="en-US" b="1" dirty="0">
                <a:solidFill>
                  <a:srgbClr val="7030A0"/>
                </a:solidFill>
              </a:rPr>
              <a:t>idle</a:t>
            </a:r>
            <a:r>
              <a:rPr lang="en-US" dirty="0"/>
              <a:t> it sends the data, </a:t>
            </a:r>
          </a:p>
          <a:p>
            <a:pPr fontAlgn="base"/>
            <a:r>
              <a:rPr lang="en-US" dirty="0"/>
              <a:t>otherwise it continuously keeps on checking the medium for being idle and transmits unconditionally (with 1 probability) as soon as the channel gets idle.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Non-Persistent: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The node senses the channel, if idle it sends the data, otherwise it checks the medium after a random amount of time (not continuously) and transmits when found idle.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P-persistent: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 </a:t>
            </a:r>
            <a:r>
              <a:rPr lang="en-US" dirty="0"/>
              <a:t>The node senses the medium, if idle it sends the data with p probability. </a:t>
            </a:r>
          </a:p>
          <a:p>
            <a:r>
              <a:rPr lang="en-US" dirty="0"/>
              <a:t>If the data is not transmitted ((1-p) probability) then it waits for some time and checks the medium again,</a:t>
            </a:r>
          </a:p>
          <a:p>
            <a:r>
              <a:rPr lang="en-US" dirty="0"/>
              <a:t> now if it is found idle then it send with p probability. </a:t>
            </a:r>
          </a:p>
          <a:p>
            <a:r>
              <a:rPr lang="en-US" dirty="0"/>
              <a:t>This repeat continues until the frame is sent. </a:t>
            </a:r>
          </a:p>
          <a:p>
            <a:r>
              <a:rPr lang="en-US" b="1" dirty="0">
                <a:solidFill>
                  <a:srgbClr val="7030A0"/>
                </a:solidFill>
              </a:rPr>
              <a:t>It is used in </a:t>
            </a:r>
            <a:r>
              <a:rPr lang="en-US" b="1" dirty="0" err="1">
                <a:solidFill>
                  <a:srgbClr val="7030A0"/>
                </a:solidFill>
              </a:rPr>
              <a:t>Wifi</a:t>
            </a:r>
            <a:r>
              <a:rPr lang="en-US" b="1" dirty="0">
                <a:solidFill>
                  <a:srgbClr val="7030A0"/>
                </a:solidFill>
              </a:rPr>
              <a:t> and packet radio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8001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Carrier sense multiple access with collision detection(</a:t>
            </a:r>
            <a:r>
              <a:rPr lang="en-US" b="1" dirty="0"/>
              <a:t>CSMA/CD)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Stations can terminate transmission of data if collision is detected. </a:t>
            </a:r>
          </a:p>
          <a:p>
            <a:r>
              <a:rPr lang="en-US" dirty="0"/>
              <a:t>a station monitors the medium after it sends a frame to see if the transmission was successful. </a:t>
            </a:r>
          </a:p>
          <a:p>
            <a:r>
              <a:rPr lang="en-US" dirty="0"/>
              <a:t>If so, the station is finished. If, however, there is a collision, the frame is sent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medium</a:t>
            </a:r>
            <a:r>
              <a:rPr lang="en-US" dirty="0"/>
              <a:t> is shared between the stations.</a:t>
            </a:r>
          </a:p>
          <a:p>
            <a:r>
              <a:rPr lang="en-US" dirty="0"/>
              <a:t>When a station sends data, another station may attempt to do so at the same time. </a:t>
            </a:r>
          </a:p>
          <a:p>
            <a:r>
              <a:rPr lang="en-US" dirty="0"/>
              <a:t>The data from the two stations collide and become corrupted (garbled).</a:t>
            </a:r>
          </a:p>
          <a:p>
            <a:r>
              <a:rPr lang="en-US" altLang="zh-TW" dirty="0">
                <a:ea typeface="新細明體" pitchFamily="18" charset="-120"/>
              </a:rPr>
              <a:t>It is the protocol that controls access to the physical transmission medium on a 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Media Access Control (MAC)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CSMA/CD - Minimum Frame Size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CSMA/CD to work, we need a restriction on the frame size. </a:t>
            </a:r>
          </a:p>
          <a:p>
            <a:r>
              <a:rPr lang="en-US" dirty="0"/>
              <a:t>Before sending the last bit of the frame, the sending station must detect a collision, if any, and abort the transmission.</a:t>
            </a:r>
          </a:p>
          <a:p>
            <a:r>
              <a:rPr lang="en-US" dirty="0"/>
              <a:t>once the entire frame is sent, does not keep a copy of the frame and does not monitor the line for collision detection.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305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Carrier sense multiple access with collision avoidance (CSMA/CA)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wireless networks. </a:t>
            </a:r>
          </a:p>
          <a:p>
            <a:pPr>
              <a:buNone/>
            </a:pPr>
            <a:r>
              <a:rPr lang="en-US" dirty="0"/>
              <a:t>Three strategies: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interframe</a:t>
            </a:r>
            <a:r>
              <a:rPr lang="en-US" dirty="0"/>
              <a:t> space (IFS),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contention window,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acknowledgments,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Interframe</a:t>
            </a:r>
            <a:r>
              <a:rPr lang="en-US" b="1" dirty="0"/>
              <a:t>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Station waits for medium to become idle and if found idle </a:t>
            </a:r>
            <a:r>
              <a:rPr lang="en-US" b="1" dirty="0">
                <a:solidFill>
                  <a:srgbClr val="7030A0"/>
                </a:solidFill>
              </a:rPr>
              <a:t>it does not immediately send data </a:t>
            </a:r>
            <a:r>
              <a:rPr lang="en-US" dirty="0"/>
              <a:t>(to avoid collision due to propagation delay) rather it waits for a period of time called </a:t>
            </a:r>
            <a:r>
              <a:rPr lang="en-US" dirty="0" err="1"/>
              <a:t>Interframe</a:t>
            </a:r>
            <a:r>
              <a:rPr lang="en-US" dirty="0"/>
              <a:t> space or IFS. </a:t>
            </a:r>
          </a:p>
          <a:p>
            <a:pPr fontAlgn="base"/>
            <a:r>
              <a:rPr lang="en-US" dirty="0"/>
              <a:t>After this time it again checks the medium for being idle. </a:t>
            </a:r>
          </a:p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IFS duration depends on the priority of station.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Contention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It is the </a:t>
            </a:r>
            <a:r>
              <a:rPr lang="en-US" b="1" dirty="0">
                <a:solidFill>
                  <a:srgbClr val="7030A0"/>
                </a:solidFill>
              </a:rPr>
              <a:t>amount of time divided into slots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If the sender is ready to send data, it chooses a </a:t>
            </a:r>
            <a:r>
              <a:rPr lang="en-US" b="1" dirty="0">
                <a:solidFill>
                  <a:srgbClr val="7030A0"/>
                </a:solidFill>
              </a:rPr>
              <a:t>random number of slots as wait time </a:t>
            </a:r>
            <a:r>
              <a:rPr lang="en-US" dirty="0"/>
              <a:t>which doubles every time medium is not found idle.</a:t>
            </a:r>
          </a:p>
          <a:p>
            <a:pPr fontAlgn="base"/>
            <a:r>
              <a:rPr lang="en-US" dirty="0"/>
              <a:t> If the </a:t>
            </a:r>
            <a:r>
              <a:rPr lang="en-US" b="1" dirty="0">
                <a:solidFill>
                  <a:srgbClr val="7030A0"/>
                </a:solidFill>
              </a:rPr>
              <a:t>medium is found busy it does not restart the entire process</a:t>
            </a:r>
            <a:r>
              <a:rPr lang="en-US" dirty="0"/>
              <a:t>, rather it restarts the timer when the channel is found idle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re-transmits the data if acknowledgement is not received before time-out.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CONTROLLED ACCESS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stations consult one another to find which station has the right to send. </a:t>
            </a:r>
          </a:p>
          <a:p>
            <a:r>
              <a:rPr lang="en-US" dirty="0"/>
              <a:t>A station cannot send unless it has been authorized by other stations.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station needs to make a reservation before sending data.</a:t>
            </a:r>
          </a:p>
          <a:p>
            <a:r>
              <a:rPr lang="en-US" dirty="0"/>
              <a:t>Time is divided into intervals. </a:t>
            </a:r>
          </a:p>
          <a:p>
            <a:r>
              <a:rPr lang="en-US" dirty="0"/>
              <a:t>In each interval, a reservation frame precedes the data frames sent in that interval.</a:t>
            </a:r>
          </a:p>
          <a:p>
            <a:r>
              <a:rPr lang="en-US" dirty="0"/>
              <a:t>If there are </a:t>
            </a:r>
            <a:r>
              <a:rPr lang="en-US" i="1" dirty="0"/>
              <a:t>N stations in the system, there are exactly N reservation </a:t>
            </a:r>
            <a:r>
              <a:rPr lang="en-US" i="1" dirty="0" err="1"/>
              <a:t>minislots</a:t>
            </a:r>
            <a:r>
              <a:rPr lang="en-US" i="1" dirty="0"/>
              <a:t> in the </a:t>
            </a:r>
            <a:r>
              <a:rPr lang="en-US" dirty="0"/>
              <a:t>reservation frame. </a:t>
            </a:r>
          </a:p>
          <a:p>
            <a:r>
              <a:rPr lang="en-US" dirty="0"/>
              <a:t>Each </a:t>
            </a:r>
            <a:r>
              <a:rPr lang="en-US" dirty="0" err="1"/>
              <a:t>minislot</a:t>
            </a:r>
            <a:r>
              <a:rPr lang="en-US" dirty="0"/>
              <a:t> belongs to a station. </a:t>
            </a:r>
          </a:p>
          <a:p>
            <a:r>
              <a:rPr lang="en-US" dirty="0"/>
              <a:t>When a station needs to send a data frame, it makes a reservation in its own </a:t>
            </a:r>
            <a:r>
              <a:rPr lang="en-US" dirty="0" err="1"/>
              <a:t>minislot</a:t>
            </a:r>
            <a:r>
              <a:rPr lang="en-US" dirty="0"/>
              <a:t>. </a:t>
            </a:r>
          </a:p>
          <a:p>
            <a:r>
              <a:rPr lang="en-US" dirty="0"/>
              <a:t>The stations that have made reservations can send their data frames after the reservation frame.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It works with topologies in which one device is designated as a </a:t>
            </a:r>
            <a:r>
              <a:rPr lang="en-US" b="1" i="1" dirty="0"/>
              <a:t>primary station and </a:t>
            </a:r>
            <a:r>
              <a:rPr lang="en-US" dirty="0"/>
              <a:t>the other devices are </a:t>
            </a:r>
            <a:r>
              <a:rPr lang="en-US" b="1" i="1" dirty="0"/>
              <a:t>secondary stations.</a:t>
            </a:r>
          </a:p>
          <a:p>
            <a:r>
              <a:rPr lang="en-US" dirty="0"/>
              <a:t>The primary device controls the link; </a:t>
            </a:r>
          </a:p>
          <a:p>
            <a:r>
              <a:rPr lang="en-US" dirty="0"/>
              <a:t>the secondary devices follow its instructions. </a:t>
            </a:r>
          </a:p>
          <a:p>
            <a:r>
              <a:rPr lang="en-US" dirty="0"/>
              <a:t>It is up to the primary device to determine which device is allowed to use the channel at a given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nodes or stations are connected and use a common link, called a </a:t>
            </a:r>
            <a:r>
              <a:rPr lang="en-US" i="1" dirty="0">
                <a:solidFill>
                  <a:srgbClr val="FF0000"/>
                </a:solidFill>
              </a:rPr>
              <a:t>multipoint or broadcast link</a:t>
            </a:r>
          </a:p>
          <a:p>
            <a:r>
              <a:rPr lang="en-US" i="1" dirty="0"/>
              <a:t>need a multiple-access protocol </a:t>
            </a:r>
            <a:r>
              <a:rPr lang="en-US" b="1" i="1" dirty="0">
                <a:solidFill>
                  <a:srgbClr val="FF0000"/>
                </a:solidFill>
              </a:rPr>
              <a:t>to coordinate access to the link</a:t>
            </a:r>
          </a:p>
          <a:p>
            <a:r>
              <a:rPr lang="en-US" dirty="0"/>
              <a:t>Media access control (MAC) is a </a:t>
            </a:r>
            <a:r>
              <a:rPr lang="en-US" dirty="0" err="1"/>
              <a:t>sublayer</a:t>
            </a:r>
            <a:r>
              <a:rPr lang="en-US" dirty="0"/>
              <a:t> of the data link layer (DLL) </a:t>
            </a:r>
          </a:p>
          <a:p>
            <a:r>
              <a:rPr lang="en-US" dirty="0"/>
              <a:t>Multiple access protocols are required </a:t>
            </a:r>
            <a:r>
              <a:rPr lang="en-US" b="1" dirty="0">
                <a:solidFill>
                  <a:srgbClr val="FF0000"/>
                </a:solidFill>
              </a:rPr>
              <a:t>to decrease collision and avoid crosstalk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poll and select functions to prevent collisions. </a:t>
            </a:r>
          </a:p>
          <a:p>
            <a:r>
              <a:rPr lang="en-US" dirty="0"/>
              <a:t>the drawback is if the primary station fails, the system goes down.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special packet called a </a:t>
            </a:r>
            <a:r>
              <a:rPr lang="en-US" b="1" i="1" dirty="0"/>
              <a:t>token circulates through the ring. </a:t>
            </a:r>
          </a:p>
          <a:p>
            <a:r>
              <a:rPr lang="en-US" dirty="0"/>
              <a:t>the token gives the station the right to access the channel and send its data. </a:t>
            </a:r>
          </a:p>
          <a:p>
            <a:r>
              <a:rPr lang="en-US" dirty="0"/>
              <a:t>When a station has some data to send, it waits until it receives the token from its    predecessor. </a:t>
            </a:r>
          </a:p>
          <a:p>
            <a:r>
              <a:rPr lang="en-US" dirty="0"/>
              <a:t> for each station, there is a </a:t>
            </a:r>
            <a:r>
              <a:rPr lang="en-US" i="1" dirty="0"/>
              <a:t>predecessor and a successor. </a:t>
            </a:r>
          </a:p>
          <a:p>
            <a:r>
              <a:rPr lang="en-US" i="1" dirty="0"/>
              <a:t>The predecessor </a:t>
            </a:r>
            <a:r>
              <a:rPr lang="en-US" dirty="0"/>
              <a:t>is the station which is logically before the station in The ring;</a:t>
            </a:r>
          </a:p>
          <a:p>
            <a:r>
              <a:rPr lang="en-US" dirty="0"/>
              <a:t>the successor is the station which is after the station in the 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the stations in a network are organized in a logical ring</a:t>
            </a:r>
          </a:p>
          <a:p>
            <a:r>
              <a:rPr lang="en-US" dirty="0"/>
              <a:t>four different physical topologies that can create a logical ring.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514600"/>
            <a:ext cx="74676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Figure 12.2  </a:t>
            </a:r>
            <a:r>
              <a:rPr lang="en-US" b="1" i="1">
                <a:latin typeface="Times New Roman" pitchFamily="18" charset="0"/>
              </a:rPr>
              <a:t>Taxonomy of multiple-access protocols discussed in this chapter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286000" y="4876800"/>
            <a:ext cx="1066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224" name="Straight Arrow Connector 8"/>
          <p:cNvCxnSpPr>
            <a:cxnSpLocks noChangeShapeType="1"/>
          </p:cNvCxnSpPr>
          <p:nvPr/>
        </p:nvCxnSpPr>
        <p:spPr bwMode="auto">
          <a:xfrm>
            <a:off x="3276600" y="5334000"/>
            <a:ext cx="9144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4191000" y="5562600"/>
            <a:ext cx="220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For wireless not included with 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All stations have </a:t>
            </a:r>
            <a:r>
              <a:rPr lang="en-US" dirty="0">
                <a:solidFill>
                  <a:srgbClr val="0070C0"/>
                </a:solidFill>
              </a:rPr>
              <a:t>same superiority that is no station </a:t>
            </a:r>
            <a:r>
              <a:rPr lang="en-US" dirty="0"/>
              <a:t>has more priority than another station. </a:t>
            </a:r>
          </a:p>
          <a:p>
            <a:pPr fontAlgn="base"/>
            <a:r>
              <a:rPr lang="en-US" dirty="0"/>
              <a:t>Any station can send data depending on medium’s state( </a:t>
            </a:r>
            <a:r>
              <a:rPr lang="en-US" dirty="0">
                <a:solidFill>
                  <a:srgbClr val="0070C0"/>
                </a:solidFill>
              </a:rPr>
              <a:t>idle or busy</a:t>
            </a:r>
            <a:r>
              <a:rPr lang="en-US" dirty="0"/>
              <a:t>). </a:t>
            </a:r>
          </a:p>
          <a:p>
            <a:pPr fontAlgn="base">
              <a:buNone/>
            </a:pPr>
            <a:r>
              <a:rPr lang="en-US" dirty="0"/>
              <a:t>It has two features: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fixed time for sending data </a:t>
            </a:r>
          </a:p>
          <a:p>
            <a:pPr lvl="1"/>
            <a:r>
              <a:rPr lang="en-US" dirty="0"/>
              <a:t>no scheduled time for a station to transmit. </a:t>
            </a:r>
          </a:p>
          <a:p>
            <a:pPr lvl="1"/>
            <a:r>
              <a:rPr lang="en-US" dirty="0"/>
              <a:t>Transmission is random among the stations. </a:t>
            </a:r>
          </a:p>
          <a:p>
            <a:pPr lvl="1"/>
            <a:r>
              <a:rPr lang="en-US" dirty="0"/>
              <a:t>That is why these methods are called </a:t>
            </a:r>
            <a:r>
              <a:rPr lang="en-US" i="1" dirty="0"/>
              <a:t>random access.</a:t>
            </a:r>
            <a:endParaRPr lang="en-US" dirty="0"/>
          </a:p>
          <a:p>
            <a:pPr fontAlgn="base"/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fixed sequence of stations sending data</a:t>
            </a:r>
          </a:p>
          <a:p>
            <a:pPr lvl="1"/>
            <a:r>
              <a:rPr lang="en-US" dirty="0"/>
              <a:t>no rules specify which station should send next.</a:t>
            </a:r>
          </a:p>
          <a:p>
            <a:pPr lvl="1"/>
            <a:r>
              <a:rPr lang="en-US" dirty="0"/>
              <a:t> Stations compete with one another to access the medium. </a:t>
            </a:r>
          </a:p>
          <a:p>
            <a:pPr lvl="1"/>
            <a:r>
              <a:rPr lang="en-US" dirty="0"/>
              <a:t> That is why these methods are also called </a:t>
            </a:r>
            <a:r>
              <a:rPr lang="en-US" i="1" dirty="0"/>
              <a:t>contention methods.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if more than one station tries to send, there is an access conflict—</a:t>
            </a:r>
            <a:r>
              <a:rPr lang="en-US" b="1" i="1" dirty="0"/>
              <a:t>collision—and the frames will be either destroyed or modified.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To avoid access conflict or to resolve it when it happens, each station follows a procedure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❑ When can the station access the medium?</a:t>
            </a:r>
          </a:p>
          <a:p>
            <a:pPr>
              <a:buNone/>
            </a:pPr>
            <a:r>
              <a:rPr lang="en-US" dirty="0"/>
              <a:t>❑ What can the station do if the medium is busy?</a:t>
            </a:r>
          </a:p>
          <a:p>
            <a:pPr>
              <a:buNone/>
            </a:pPr>
            <a:r>
              <a:rPr lang="en-US" dirty="0"/>
              <a:t>❑ How can the station determine the success or failure of the transmission?</a:t>
            </a:r>
          </a:p>
          <a:p>
            <a:pPr>
              <a:buNone/>
            </a:pPr>
            <a:r>
              <a:rPr lang="en-US" dirty="0"/>
              <a:t>❑ What can the station do if there is an access conflict?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Developed at the University of Hawaii </a:t>
            </a:r>
            <a:r>
              <a:rPr lang="en-US" dirty="0"/>
              <a:t>in early 1970. </a:t>
            </a:r>
          </a:p>
          <a:p>
            <a:r>
              <a:rPr lang="en-US" dirty="0"/>
              <a:t>It was designed for a radio (wireless) LAN, but it can be used on any shared medium.</a:t>
            </a:r>
          </a:p>
          <a:p>
            <a:r>
              <a:rPr lang="en-US" b="1" dirty="0"/>
              <a:t>Pure Aloha &amp; Slotted Aloha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1946</Words>
  <Application>Microsoft Office PowerPoint</Application>
  <PresentationFormat>On-screen Show (4:3)</PresentationFormat>
  <Paragraphs>162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Media Access Control (MAC)</vt:lpstr>
      <vt:lpstr>Data Link Control Layer (DLC)</vt:lpstr>
      <vt:lpstr>PowerPoint Presentation</vt:lpstr>
      <vt:lpstr>Media Access Control (MAC)</vt:lpstr>
      <vt:lpstr>PowerPoint Presentation</vt:lpstr>
      <vt:lpstr>RANDOM ACCESS</vt:lpstr>
      <vt:lpstr>collision</vt:lpstr>
      <vt:lpstr>To avoid access conflict or to resolve it when it happens, each station follows a procedure </vt:lpstr>
      <vt:lpstr>ALOHA</vt:lpstr>
      <vt:lpstr>Pure Aloha/slotted aloha</vt:lpstr>
      <vt:lpstr>Pure Aloha  - Protocol Description</vt:lpstr>
      <vt:lpstr>ALOHA Protocols  </vt:lpstr>
      <vt:lpstr>PowerPoint Presentation</vt:lpstr>
      <vt:lpstr>Round-trip propagation delay</vt:lpstr>
      <vt:lpstr>PowerPoint Presentation</vt:lpstr>
      <vt:lpstr>PowerPoint Presentation</vt:lpstr>
      <vt:lpstr>Slotted Aloha</vt:lpstr>
      <vt:lpstr>PowerPoint Presentation</vt:lpstr>
      <vt:lpstr>CSMA – Carrier Sense Multiple Access </vt:lpstr>
      <vt:lpstr>For example</vt:lpstr>
      <vt:lpstr>PowerPoint Presentation</vt:lpstr>
      <vt:lpstr>PowerPoint Presentation</vt:lpstr>
      <vt:lpstr>CSMA</vt:lpstr>
      <vt:lpstr>1-persistent:</vt:lpstr>
      <vt:lpstr>Non-Persistent:</vt:lpstr>
      <vt:lpstr>P-persistent:</vt:lpstr>
      <vt:lpstr>PowerPoint Presentation</vt:lpstr>
      <vt:lpstr>PowerPoint Presentation</vt:lpstr>
      <vt:lpstr>Carrier sense multiple access with collision detection(CSMA/CD) </vt:lpstr>
      <vt:lpstr>CSMA/CD - Minimum Frame Size </vt:lpstr>
      <vt:lpstr>PowerPoint Presentation</vt:lpstr>
      <vt:lpstr>Carrier sense multiple access with collision avoidance (CSMA/CA)</vt:lpstr>
      <vt:lpstr>Interframe space </vt:lpstr>
      <vt:lpstr>Contention Window </vt:lpstr>
      <vt:lpstr>Acknowledgement</vt:lpstr>
      <vt:lpstr>CONTROLLED ACCESS </vt:lpstr>
      <vt:lpstr>Reservation</vt:lpstr>
      <vt:lpstr>PowerPoint Presentation</vt:lpstr>
      <vt:lpstr>Polling</vt:lpstr>
      <vt:lpstr>Polling</vt:lpstr>
      <vt:lpstr>PowerPoint Presentation</vt:lpstr>
      <vt:lpstr>Token Passing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KONGU ENG</dc:creator>
  <cp:lastModifiedBy>hai</cp:lastModifiedBy>
  <cp:revision>82</cp:revision>
  <dcterms:created xsi:type="dcterms:W3CDTF">2019-08-07T00:01:24Z</dcterms:created>
  <dcterms:modified xsi:type="dcterms:W3CDTF">2021-09-15T07:57:03Z</dcterms:modified>
</cp:coreProperties>
</file>