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0"/>
  </p:notesMasterIdLst>
  <p:sldIdLst>
    <p:sldId id="256" r:id="rId2"/>
    <p:sldId id="257" r:id="rId3"/>
    <p:sldId id="396" r:id="rId4"/>
    <p:sldId id="397" r:id="rId5"/>
    <p:sldId id="399" r:id="rId6"/>
    <p:sldId id="258" r:id="rId7"/>
    <p:sldId id="259" r:id="rId8"/>
    <p:sldId id="400" r:id="rId9"/>
    <p:sldId id="401" r:id="rId10"/>
    <p:sldId id="402" r:id="rId11"/>
    <p:sldId id="403" r:id="rId12"/>
    <p:sldId id="404" r:id="rId13"/>
    <p:sldId id="405" r:id="rId14"/>
    <p:sldId id="407" r:id="rId15"/>
    <p:sldId id="408" r:id="rId16"/>
    <p:sldId id="406" r:id="rId17"/>
    <p:sldId id="410" r:id="rId18"/>
    <p:sldId id="411" r:id="rId19"/>
    <p:sldId id="412" r:id="rId20"/>
    <p:sldId id="409" r:id="rId21"/>
    <p:sldId id="414" r:id="rId22"/>
    <p:sldId id="415" r:id="rId23"/>
    <p:sldId id="416" r:id="rId24"/>
    <p:sldId id="417" r:id="rId25"/>
    <p:sldId id="418" r:id="rId26"/>
    <p:sldId id="419" r:id="rId27"/>
    <p:sldId id="420" r:id="rId28"/>
    <p:sldId id="42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B6DEA-9E20-45D4-A866-03ECF55FB26A}" type="datetimeFigureOut">
              <a:rPr lang="en-US" smtClean="0"/>
              <a:pPr/>
              <a:t>10/5/2023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5C9A1-58E3-4B47-9F69-BC96E9CFF4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A55017-D56D-4194-B41C-F27010835F32}"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55017-D56D-4194-B41C-F27010835F32}"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55017-D56D-4194-B41C-F27010835F32}"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55017-D56D-4194-B41C-F27010835F32}"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55017-D56D-4194-B41C-F27010835F32}"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A55017-D56D-4194-B41C-F27010835F32}"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A55017-D56D-4194-B41C-F27010835F32}"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A55017-D56D-4194-B41C-F27010835F32}"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55017-D56D-4194-B41C-F27010835F32}"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55017-D56D-4194-B41C-F27010835F32}"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55017-D56D-4194-B41C-F27010835F32}"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C4B20-A7AA-469C-965E-3EC8B02AA6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55017-D56D-4194-B41C-F27010835F32}" type="datetimeFigureOut">
              <a:rPr lang="en-US" smtClean="0"/>
              <a:pPr/>
              <a:t>10/5/2023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C4B20-A7AA-469C-965E-3EC8B02AA6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5788"/>
            <a:ext cx="7772400" cy="1470025"/>
          </a:xfrm>
        </p:spPr>
        <p:txBody>
          <a:bodyPr/>
          <a:lstStyle/>
          <a:p>
            <a:r>
              <a:rPr lang="en-US" b="1" dirty="0"/>
              <a:t>NETWORK-LAYER SERVICES</a:t>
            </a:r>
            <a:br>
              <a:rPr lang="en-US" b="1" dirty="0"/>
            </a:br>
            <a:endParaRPr lang="en-US" dirty="0"/>
          </a:p>
        </p:txBody>
      </p:sp>
      <p:sp>
        <p:nvSpPr>
          <p:cNvPr id="5" name="Subtitle 4">
            <a:extLst>
              <a:ext uri="{FF2B5EF4-FFF2-40B4-BE49-F238E27FC236}">
                <a16:creationId xmlns:a16="http://schemas.microsoft.com/office/drawing/2014/main" id="{38CAC463-22DB-417E-8F61-0F8E63B00528}"/>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3610-197C-4C3F-BEA9-6F8ABFA40648}"/>
              </a:ext>
            </a:extLst>
          </p:cNvPr>
          <p:cNvSpPr>
            <a:spLocks noGrp="1"/>
          </p:cNvSpPr>
          <p:nvPr>
            <p:ph type="title"/>
          </p:nvPr>
        </p:nvSpPr>
        <p:spPr/>
        <p:txBody>
          <a:bodyPr>
            <a:normAutofit/>
          </a:bodyPr>
          <a:lstStyle/>
          <a:p>
            <a:r>
              <a:rPr lang="en-IN" dirty="0"/>
              <a:t>PACKET SWITCHING </a:t>
            </a:r>
          </a:p>
        </p:txBody>
      </p:sp>
      <p:sp>
        <p:nvSpPr>
          <p:cNvPr id="3" name="Content Placeholder 2">
            <a:extLst>
              <a:ext uri="{FF2B5EF4-FFF2-40B4-BE49-F238E27FC236}">
                <a16:creationId xmlns:a16="http://schemas.microsoft.com/office/drawing/2014/main" id="{8A6E39CC-FF38-4B41-8873-D9FB99EFFDF4}"/>
              </a:ext>
            </a:extLst>
          </p:cNvPr>
          <p:cNvSpPr>
            <a:spLocks noGrp="1"/>
          </p:cNvSpPr>
          <p:nvPr>
            <p:ph idx="1"/>
          </p:nvPr>
        </p:nvSpPr>
        <p:spPr>
          <a:xfrm>
            <a:off x="457200" y="1600200"/>
            <a:ext cx="8686800" cy="4525963"/>
          </a:xfrm>
        </p:spPr>
        <p:txBody>
          <a:bodyPr/>
          <a:lstStyle/>
          <a:p>
            <a:r>
              <a:rPr lang="en-US" dirty="0"/>
              <a:t>packet-switched network can use two different approaches to route the packets:</a:t>
            </a:r>
          </a:p>
          <a:p>
            <a:r>
              <a:rPr lang="en-US" dirty="0"/>
              <a:t>The datagram approach and </a:t>
            </a:r>
          </a:p>
          <a:p>
            <a:r>
              <a:rPr lang="en-US" dirty="0"/>
              <a:t>the virtual circuit approach.</a:t>
            </a:r>
            <a:endParaRPr lang="en-IN" dirty="0"/>
          </a:p>
        </p:txBody>
      </p:sp>
    </p:spTree>
    <p:extLst>
      <p:ext uri="{BB962C8B-B14F-4D97-AF65-F5344CB8AC3E}">
        <p14:creationId xmlns:p14="http://schemas.microsoft.com/office/powerpoint/2010/main" val="224198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F72F-6224-4D11-9BDB-91BC4596BC2E}"/>
              </a:ext>
            </a:extLst>
          </p:cNvPr>
          <p:cNvSpPr>
            <a:spLocks noGrp="1"/>
          </p:cNvSpPr>
          <p:nvPr>
            <p:ph type="title"/>
          </p:nvPr>
        </p:nvSpPr>
        <p:spPr/>
        <p:txBody>
          <a:bodyPr>
            <a:normAutofit fontScale="90000"/>
          </a:bodyPr>
          <a:lstStyle/>
          <a:p>
            <a:r>
              <a:rPr lang="en-IN" dirty="0"/>
              <a:t>Datagram Approach: Connectionless Service</a:t>
            </a:r>
          </a:p>
        </p:txBody>
      </p:sp>
      <p:sp>
        <p:nvSpPr>
          <p:cNvPr id="3" name="Content Placeholder 2">
            <a:extLst>
              <a:ext uri="{FF2B5EF4-FFF2-40B4-BE49-F238E27FC236}">
                <a16:creationId xmlns:a16="http://schemas.microsoft.com/office/drawing/2014/main" id="{310A1633-EA1C-49D9-BC0F-5BFB93022354}"/>
              </a:ext>
            </a:extLst>
          </p:cNvPr>
          <p:cNvSpPr>
            <a:spLocks noGrp="1"/>
          </p:cNvSpPr>
          <p:nvPr>
            <p:ph idx="1"/>
          </p:nvPr>
        </p:nvSpPr>
        <p:spPr>
          <a:xfrm>
            <a:off x="457200" y="1600200"/>
            <a:ext cx="8534400" cy="4525963"/>
          </a:xfrm>
        </p:spPr>
        <p:txBody>
          <a:bodyPr>
            <a:normAutofit fontScale="92500" lnSpcReduction="10000"/>
          </a:bodyPr>
          <a:lstStyle/>
          <a:p>
            <a:r>
              <a:rPr lang="en-US" dirty="0"/>
              <a:t>When the network layer provides a connectionless service, each packet traveling in the Internet is an independent entity; </a:t>
            </a:r>
          </a:p>
          <a:p>
            <a:r>
              <a:rPr lang="en-US" dirty="0"/>
              <a:t>there is no relationship between packets belonging to the same message. </a:t>
            </a:r>
          </a:p>
          <a:p>
            <a:r>
              <a:rPr lang="en-US" dirty="0"/>
              <a:t>The switches in this type of network are called routers. </a:t>
            </a:r>
          </a:p>
          <a:p>
            <a:r>
              <a:rPr lang="en-US" dirty="0"/>
              <a:t>A packet belonging to a message may be followed by a packet belonging to the same message or to a different message.</a:t>
            </a:r>
            <a:endParaRPr lang="en-IN" dirty="0"/>
          </a:p>
        </p:txBody>
      </p:sp>
    </p:spTree>
    <p:extLst>
      <p:ext uri="{BB962C8B-B14F-4D97-AF65-F5344CB8AC3E}">
        <p14:creationId xmlns:p14="http://schemas.microsoft.com/office/powerpoint/2010/main" val="394814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D4D4C-39CE-455B-8FEA-BAB7AFC879D4}"/>
              </a:ext>
            </a:extLst>
          </p:cNvPr>
          <p:cNvPicPr>
            <a:picLocks noChangeAspect="1"/>
          </p:cNvPicPr>
          <p:nvPr/>
        </p:nvPicPr>
        <p:blipFill>
          <a:blip r:embed="rId2"/>
          <a:stretch>
            <a:fillRect/>
          </a:stretch>
        </p:blipFill>
        <p:spPr>
          <a:xfrm>
            <a:off x="381000" y="1066800"/>
            <a:ext cx="8381999" cy="4724400"/>
          </a:xfrm>
          <a:prstGeom prst="rect">
            <a:avLst/>
          </a:prstGeom>
        </p:spPr>
      </p:pic>
      <p:sp>
        <p:nvSpPr>
          <p:cNvPr id="5" name="TextBox 4">
            <a:extLst>
              <a:ext uri="{FF2B5EF4-FFF2-40B4-BE49-F238E27FC236}">
                <a16:creationId xmlns:a16="http://schemas.microsoft.com/office/drawing/2014/main" id="{B6F6665B-7264-469B-B934-6BEF5C1B6554}"/>
              </a:ext>
            </a:extLst>
          </p:cNvPr>
          <p:cNvSpPr txBox="1"/>
          <p:nvPr/>
        </p:nvSpPr>
        <p:spPr>
          <a:xfrm>
            <a:off x="228600" y="6019800"/>
            <a:ext cx="8381999" cy="646331"/>
          </a:xfrm>
          <a:prstGeom prst="rect">
            <a:avLst/>
          </a:prstGeom>
          <a:noFill/>
        </p:spPr>
        <p:txBody>
          <a:bodyPr wrap="square">
            <a:spAutoFit/>
          </a:bodyPr>
          <a:lstStyle/>
          <a:p>
            <a:r>
              <a:rPr lang="en-US" dirty="0">
                <a:solidFill>
                  <a:srgbClr val="FF0000"/>
                </a:solidFill>
              </a:rPr>
              <a:t>In the datagram approach, the forwarding decision is based on the destination address of the packet</a:t>
            </a:r>
            <a:endParaRPr lang="en-IN" dirty="0">
              <a:solidFill>
                <a:srgbClr val="FF0000"/>
              </a:solidFill>
            </a:endParaRPr>
          </a:p>
        </p:txBody>
      </p:sp>
    </p:spTree>
    <p:extLst>
      <p:ext uri="{BB962C8B-B14F-4D97-AF65-F5344CB8AC3E}">
        <p14:creationId xmlns:p14="http://schemas.microsoft.com/office/powerpoint/2010/main" val="244097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A8F3A9-EA2E-40DF-912C-2C2EC187A47F}"/>
              </a:ext>
            </a:extLst>
          </p:cNvPr>
          <p:cNvPicPr>
            <a:picLocks noChangeAspect="1"/>
          </p:cNvPicPr>
          <p:nvPr/>
        </p:nvPicPr>
        <p:blipFill>
          <a:blip r:embed="rId2"/>
          <a:stretch>
            <a:fillRect/>
          </a:stretch>
        </p:blipFill>
        <p:spPr>
          <a:xfrm>
            <a:off x="533400" y="990600"/>
            <a:ext cx="8229600" cy="5181600"/>
          </a:xfrm>
          <a:prstGeom prst="rect">
            <a:avLst/>
          </a:prstGeom>
        </p:spPr>
      </p:pic>
    </p:spTree>
    <p:extLst>
      <p:ext uri="{BB962C8B-B14F-4D97-AF65-F5344CB8AC3E}">
        <p14:creationId xmlns:p14="http://schemas.microsoft.com/office/powerpoint/2010/main" val="176636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5268-F19D-4310-B781-A41559DCA7A2}"/>
              </a:ext>
            </a:extLst>
          </p:cNvPr>
          <p:cNvSpPr>
            <a:spLocks noGrp="1"/>
          </p:cNvSpPr>
          <p:nvPr>
            <p:ph type="title"/>
          </p:nvPr>
        </p:nvSpPr>
        <p:spPr/>
        <p:txBody>
          <a:bodyPr>
            <a:normAutofit fontScale="90000"/>
          </a:bodyPr>
          <a:lstStyle/>
          <a:p>
            <a:r>
              <a:rPr lang="en-IN" dirty="0"/>
              <a:t>Virtual-Circuit Approach: Connection-Oriented Service</a:t>
            </a:r>
          </a:p>
        </p:txBody>
      </p:sp>
      <p:sp>
        <p:nvSpPr>
          <p:cNvPr id="3" name="Content Placeholder 2">
            <a:extLst>
              <a:ext uri="{FF2B5EF4-FFF2-40B4-BE49-F238E27FC236}">
                <a16:creationId xmlns:a16="http://schemas.microsoft.com/office/drawing/2014/main" id="{8E799E96-6635-4748-A1E5-0F1AE6B02CC6}"/>
              </a:ext>
            </a:extLst>
          </p:cNvPr>
          <p:cNvSpPr>
            <a:spLocks noGrp="1"/>
          </p:cNvSpPr>
          <p:nvPr>
            <p:ph idx="1"/>
          </p:nvPr>
        </p:nvSpPr>
        <p:spPr/>
        <p:txBody>
          <a:bodyPr>
            <a:normAutofit/>
          </a:bodyPr>
          <a:lstStyle/>
          <a:p>
            <a:r>
              <a:rPr lang="en-US" dirty="0"/>
              <a:t>In a connection-oriented service (also called virtual-circuit approach), there is </a:t>
            </a:r>
            <a:r>
              <a:rPr lang="en-US" dirty="0" err="1"/>
              <a:t>arelationship</a:t>
            </a:r>
            <a:endParaRPr lang="en-US" dirty="0"/>
          </a:p>
          <a:p>
            <a:r>
              <a:rPr lang="en-US" dirty="0"/>
              <a:t>between all packets belonging to a message.</a:t>
            </a:r>
          </a:p>
          <a:p>
            <a:r>
              <a:rPr lang="en-US" dirty="0"/>
              <a:t>Before all datagrams in a message can be sent, a virtual connection should be set up to define the path for the datagrams. </a:t>
            </a:r>
          </a:p>
          <a:p>
            <a:r>
              <a:rPr lang="en-US" dirty="0"/>
              <a:t>After connection setup, the datagrams can all follow the same path. </a:t>
            </a:r>
            <a:endParaRPr lang="en-IN" dirty="0"/>
          </a:p>
        </p:txBody>
      </p:sp>
    </p:spTree>
    <p:extLst>
      <p:ext uri="{BB962C8B-B14F-4D97-AF65-F5344CB8AC3E}">
        <p14:creationId xmlns:p14="http://schemas.microsoft.com/office/powerpoint/2010/main" val="92609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1488-479F-4068-A29C-E379D1760767}"/>
              </a:ext>
            </a:extLst>
          </p:cNvPr>
          <p:cNvSpPr>
            <a:spLocks noGrp="1"/>
          </p:cNvSpPr>
          <p:nvPr>
            <p:ph type="title"/>
          </p:nvPr>
        </p:nvSpPr>
        <p:spPr/>
        <p:txBody>
          <a:bodyPr>
            <a:normAutofit fontScale="90000"/>
          </a:bodyPr>
          <a:lstStyle/>
          <a:p>
            <a:r>
              <a:rPr lang="en-IN" dirty="0"/>
              <a:t>Virtual-Circuit Approach: Connection-Oriented Service</a:t>
            </a:r>
          </a:p>
        </p:txBody>
      </p:sp>
      <p:sp>
        <p:nvSpPr>
          <p:cNvPr id="3" name="Content Placeholder 2">
            <a:extLst>
              <a:ext uri="{FF2B5EF4-FFF2-40B4-BE49-F238E27FC236}">
                <a16:creationId xmlns:a16="http://schemas.microsoft.com/office/drawing/2014/main" id="{184581D0-29B1-48A3-91B3-8AF16EAEE200}"/>
              </a:ext>
            </a:extLst>
          </p:cNvPr>
          <p:cNvSpPr>
            <a:spLocks noGrp="1"/>
          </p:cNvSpPr>
          <p:nvPr>
            <p:ph idx="1"/>
          </p:nvPr>
        </p:nvSpPr>
        <p:spPr>
          <a:xfrm>
            <a:off x="152400" y="1453285"/>
            <a:ext cx="8839200" cy="5105400"/>
          </a:xfrm>
        </p:spPr>
        <p:txBody>
          <a:bodyPr>
            <a:normAutofit fontScale="25000" lnSpcReduction="20000"/>
          </a:bodyPr>
          <a:lstStyle/>
          <a:p>
            <a:r>
              <a:rPr lang="en-US" sz="11200" dirty="0"/>
              <a:t>the packet contain the source and destination addresses, it must also contain a flow label, a virtual circuit identifier</a:t>
            </a:r>
          </a:p>
          <a:p>
            <a:pPr marL="514350" indent="-514350">
              <a:buFont typeface="+mj-lt"/>
              <a:buAutoNum type="arabicPeriod"/>
            </a:pPr>
            <a:r>
              <a:rPr lang="en-IN" sz="11200" b="1" dirty="0">
                <a:solidFill>
                  <a:srgbClr val="FF3399"/>
                </a:solidFill>
              </a:rPr>
              <a:t>Setup Phase </a:t>
            </a:r>
            <a:r>
              <a:rPr lang="en-IN" sz="11200" dirty="0"/>
              <a:t>- </a:t>
            </a:r>
            <a:r>
              <a:rPr lang="en-US" sz="11200" dirty="0"/>
              <a:t>a router creates an entry for a virtual circuit</a:t>
            </a:r>
          </a:p>
          <a:p>
            <a:pPr marL="514350" indent="-514350">
              <a:buFont typeface="+mj-lt"/>
              <a:buAutoNum type="arabicPeriod"/>
            </a:pPr>
            <a:r>
              <a:rPr lang="en-IN" sz="11200" b="1" dirty="0">
                <a:solidFill>
                  <a:srgbClr val="FF3399"/>
                </a:solidFill>
              </a:rPr>
              <a:t>Request packet </a:t>
            </a:r>
            <a:r>
              <a:rPr lang="en-IN" sz="11200" dirty="0"/>
              <a:t>- </a:t>
            </a:r>
            <a:r>
              <a:rPr lang="en-US" sz="11200" dirty="0"/>
              <a:t>is sent from the source to the destination. This auxiliary packet carries the source and destination addresses.</a:t>
            </a:r>
          </a:p>
          <a:p>
            <a:pPr marL="514350" indent="-514350">
              <a:buFont typeface="+mj-lt"/>
              <a:buAutoNum type="arabicPeriod"/>
            </a:pPr>
            <a:r>
              <a:rPr lang="en-IN" sz="11200" b="1" dirty="0">
                <a:solidFill>
                  <a:srgbClr val="FF3399"/>
                </a:solidFill>
              </a:rPr>
              <a:t>Acknowledgment Packet </a:t>
            </a:r>
            <a:r>
              <a:rPr lang="en-IN" sz="11200" dirty="0"/>
              <a:t>- </a:t>
            </a:r>
            <a:r>
              <a:rPr lang="en-US" sz="11200" dirty="0"/>
              <a:t>special packet, called the acknowledgment packet, completes the entries in the switching tables.</a:t>
            </a:r>
          </a:p>
          <a:p>
            <a:pPr marL="514350" indent="-514350">
              <a:buFont typeface="+mj-lt"/>
              <a:buAutoNum type="arabicPeriod"/>
            </a:pPr>
            <a:r>
              <a:rPr lang="en-IN" sz="11200" b="1" dirty="0">
                <a:solidFill>
                  <a:srgbClr val="FF3399"/>
                </a:solidFill>
              </a:rPr>
              <a:t>Data-Transfer Phase </a:t>
            </a:r>
            <a:r>
              <a:rPr lang="en-IN" sz="11200" dirty="0"/>
              <a:t>- </a:t>
            </a:r>
            <a:r>
              <a:rPr lang="en-US" sz="11200" dirty="0"/>
              <a:t>After all routers have created their forwarding table for a specific virtual circuit, then the network-layer packets  belonging to one message can be sent one after another.</a:t>
            </a:r>
            <a:endParaRPr lang="en-IN" sz="11200" dirty="0"/>
          </a:p>
          <a:p>
            <a:endParaRPr lang="en-IN" dirty="0"/>
          </a:p>
        </p:txBody>
      </p:sp>
    </p:spTree>
    <p:extLst>
      <p:ext uri="{BB962C8B-B14F-4D97-AF65-F5344CB8AC3E}">
        <p14:creationId xmlns:p14="http://schemas.microsoft.com/office/powerpoint/2010/main" val="225224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A6DFFD-53A1-4705-8C8E-875CB05DBDD1}"/>
              </a:ext>
            </a:extLst>
          </p:cNvPr>
          <p:cNvPicPr>
            <a:picLocks noChangeAspect="1"/>
          </p:cNvPicPr>
          <p:nvPr/>
        </p:nvPicPr>
        <p:blipFill>
          <a:blip r:embed="rId2"/>
          <a:stretch>
            <a:fillRect/>
          </a:stretch>
        </p:blipFill>
        <p:spPr>
          <a:xfrm>
            <a:off x="457200" y="224136"/>
            <a:ext cx="8229600" cy="5791199"/>
          </a:xfrm>
          <a:prstGeom prst="rect">
            <a:avLst/>
          </a:prstGeom>
        </p:spPr>
      </p:pic>
      <p:sp>
        <p:nvSpPr>
          <p:cNvPr id="5" name="TextBox 4">
            <a:extLst>
              <a:ext uri="{FF2B5EF4-FFF2-40B4-BE49-F238E27FC236}">
                <a16:creationId xmlns:a16="http://schemas.microsoft.com/office/drawing/2014/main" id="{084E930A-307B-4FB5-85A6-757F3732A798}"/>
              </a:ext>
            </a:extLst>
          </p:cNvPr>
          <p:cNvSpPr txBox="1"/>
          <p:nvPr/>
        </p:nvSpPr>
        <p:spPr>
          <a:xfrm>
            <a:off x="304800" y="6015335"/>
            <a:ext cx="8534400" cy="646331"/>
          </a:xfrm>
          <a:prstGeom prst="rect">
            <a:avLst/>
          </a:prstGeom>
          <a:noFill/>
        </p:spPr>
        <p:txBody>
          <a:bodyPr wrap="square">
            <a:spAutoFit/>
          </a:bodyPr>
          <a:lstStyle/>
          <a:p>
            <a:r>
              <a:rPr lang="en-US" b="1" dirty="0">
                <a:solidFill>
                  <a:srgbClr val="FF0000"/>
                </a:solidFill>
              </a:rPr>
              <a:t>In the virtual-circuit approach, the forwarding decision is based on the label of the packet.</a:t>
            </a:r>
            <a:endParaRPr lang="en-IN" b="1" dirty="0">
              <a:solidFill>
                <a:srgbClr val="FF0000"/>
              </a:solidFill>
            </a:endParaRPr>
          </a:p>
        </p:txBody>
      </p:sp>
    </p:spTree>
    <p:extLst>
      <p:ext uri="{BB962C8B-B14F-4D97-AF65-F5344CB8AC3E}">
        <p14:creationId xmlns:p14="http://schemas.microsoft.com/office/powerpoint/2010/main" val="128163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EADF9-4816-4EC2-8B5C-5857537133EE}"/>
              </a:ext>
            </a:extLst>
          </p:cNvPr>
          <p:cNvPicPr>
            <a:picLocks noChangeAspect="1"/>
          </p:cNvPicPr>
          <p:nvPr/>
        </p:nvPicPr>
        <p:blipFill>
          <a:blip r:embed="rId2"/>
          <a:stretch>
            <a:fillRect/>
          </a:stretch>
        </p:blipFill>
        <p:spPr>
          <a:xfrm>
            <a:off x="304800" y="304800"/>
            <a:ext cx="8153399" cy="6324599"/>
          </a:xfrm>
          <a:prstGeom prst="rect">
            <a:avLst/>
          </a:prstGeom>
        </p:spPr>
      </p:pic>
    </p:spTree>
    <p:extLst>
      <p:ext uri="{BB962C8B-B14F-4D97-AF65-F5344CB8AC3E}">
        <p14:creationId xmlns:p14="http://schemas.microsoft.com/office/powerpoint/2010/main" val="15377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89195-8773-416B-9917-CF063434BA64}"/>
              </a:ext>
            </a:extLst>
          </p:cNvPr>
          <p:cNvPicPr>
            <a:picLocks noChangeAspect="1"/>
          </p:cNvPicPr>
          <p:nvPr/>
        </p:nvPicPr>
        <p:blipFill>
          <a:blip r:embed="rId2"/>
          <a:stretch>
            <a:fillRect/>
          </a:stretch>
        </p:blipFill>
        <p:spPr>
          <a:xfrm>
            <a:off x="457200" y="228600"/>
            <a:ext cx="8458200" cy="6400800"/>
          </a:xfrm>
          <a:prstGeom prst="rect">
            <a:avLst/>
          </a:prstGeom>
        </p:spPr>
      </p:pic>
    </p:spTree>
    <p:extLst>
      <p:ext uri="{BB962C8B-B14F-4D97-AF65-F5344CB8AC3E}">
        <p14:creationId xmlns:p14="http://schemas.microsoft.com/office/powerpoint/2010/main" val="113417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5F05A2-2C05-44B4-9409-1177F1B30664}"/>
              </a:ext>
            </a:extLst>
          </p:cNvPr>
          <p:cNvPicPr>
            <a:picLocks noChangeAspect="1"/>
          </p:cNvPicPr>
          <p:nvPr/>
        </p:nvPicPr>
        <p:blipFill>
          <a:blip r:embed="rId2"/>
          <a:stretch>
            <a:fillRect/>
          </a:stretch>
        </p:blipFill>
        <p:spPr>
          <a:xfrm>
            <a:off x="304800" y="152400"/>
            <a:ext cx="8610600" cy="6553199"/>
          </a:xfrm>
          <a:prstGeom prst="rect">
            <a:avLst/>
          </a:prstGeom>
        </p:spPr>
      </p:pic>
    </p:spTree>
    <p:extLst>
      <p:ext uri="{BB962C8B-B14F-4D97-AF65-F5344CB8AC3E}">
        <p14:creationId xmlns:p14="http://schemas.microsoft.com/office/powerpoint/2010/main" val="36908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NETWORK-LAYER SERVICES</a:t>
            </a:r>
            <a:endParaRPr lang="en-US" dirty="0"/>
          </a:p>
        </p:txBody>
      </p:sp>
      <p:sp>
        <p:nvSpPr>
          <p:cNvPr id="3" name="Content Placeholder 2"/>
          <p:cNvSpPr>
            <a:spLocks noGrp="1"/>
          </p:cNvSpPr>
          <p:nvPr>
            <p:ph idx="1"/>
          </p:nvPr>
        </p:nvSpPr>
        <p:spPr/>
        <p:txBody>
          <a:bodyPr/>
          <a:lstStyle/>
          <a:p>
            <a:r>
              <a:rPr lang="en-US" dirty="0"/>
              <a:t>Internet is made of many networks (or links) connected through the connecting devices.</a:t>
            </a:r>
          </a:p>
          <a:p>
            <a:r>
              <a:rPr lang="en-US" dirty="0"/>
              <a:t>Internet is an internetwork, a combination of LANs and WANs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4124B4-51DD-440C-BB9A-00C0EF75D1BB}"/>
              </a:ext>
            </a:extLst>
          </p:cNvPr>
          <p:cNvPicPr>
            <a:picLocks noChangeAspect="1"/>
          </p:cNvPicPr>
          <p:nvPr/>
        </p:nvPicPr>
        <p:blipFill>
          <a:blip r:embed="rId2"/>
          <a:stretch>
            <a:fillRect/>
          </a:stretch>
        </p:blipFill>
        <p:spPr>
          <a:xfrm>
            <a:off x="533401" y="304800"/>
            <a:ext cx="8001000" cy="5943600"/>
          </a:xfrm>
          <a:prstGeom prst="rect">
            <a:avLst/>
          </a:prstGeom>
        </p:spPr>
      </p:pic>
    </p:spTree>
    <p:extLst>
      <p:ext uri="{BB962C8B-B14F-4D97-AF65-F5344CB8AC3E}">
        <p14:creationId xmlns:p14="http://schemas.microsoft.com/office/powerpoint/2010/main" val="46207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94CE-5C59-48F7-A731-12CAF82B8828}"/>
              </a:ext>
            </a:extLst>
          </p:cNvPr>
          <p:cNvSpPr>
            <a:spLocks noGrp="1"/>
          </p:cNvSpPr>
          <p:nvPr>
            <p:ph type="title"/>
          </p:nvPr>
        </p:nvSpPr>
        <p:spPr/>
        <p:txBody>
          <a:bodyPr/>
          <a:lstStyle/>
          <a:p>
            <a:r>
              <a:rPr lang="en-IN" dirty="0"/>
              <a:t>NETWORK-LAYER PERFORMANCE</a:t>
            </a:r>
          </a:p>
        </p:txBody>
      </p:sp>
      <p:sp>
        <p:nvSpPr>
          <p:cNvPr id="3" name="Content Placeholder 2">
            <a:extLst>
              <a:ext uri="{FF2B5EF4-FFF2-40B4-BE49-F238E27FC236}">
                <a16:creationId xmlns:a16="http://schemas.microsoft.com/office/drawing/2014/main" id="{115177BF-825E-4808-A817-6809E03442B9}"/>
              </a:ext>
            </a:extLst>
          </p:cNvPr>
          <p:cNvSpPr>
            <a:spLocks noGrp="1"/>
          </p:cNvSpPr>
          <p:nvPr>
            <p:ph idx="1"/>
          </p:nvPr>
        </p:nvSpPr>
        <p:spPr>
          <a:xfrm>
            <a:off x="152400" y="1219200"/>
            <a:ext cx="8534400" cy="5486400"/>
          </a:xfrm>
        </p:spPr>
        <p:txBody>
          <a:bodyPr>
            <a:normAutofit fontScale="25000" lnSpcReduction="20000"/>
          </a:bodyPr>
          <a:lstStyle/>
          <a:p>
            <a:r>
              <a:rPr lang="en-US" sz="11200" dirty="0"/>
              <a:t>The performance of a network can be measured in terms of delay, throughput, and packet loss.</a:t>
            </a:r>
          </a:p>
          <a:p>
            <a:r>
              <a:rPr lang="en-IN" sz="11200" dirty="0"/>
              <a:t>Delay - </a:t>
            </a:r>
            <a:r>
              <a:rPr lang="en-US" sz="11200" dirty="0"/>
              <a:t>All of us expect instantaneous response from a network, but a packet, from its source to its destination, encounters delays. </a:t>
            </a:r>
          </a:p>
          <a:p>
            <a:r>
              <a:rPr lang="en-US" sz="11200" dirty="0"/>
              <a:t>The delays in a network can be divided into four types: </a:t>
            </a:r>
          </a:p>
          <a:p>
            <a:pPr lvl="1"/>
            <a:r>
              <a:rPr lang="en-US" sz="11200" dirty="0"/>
              <a:t>transmission delay, </a:t>
            </a:r>
          </a:p>
          <a:p>
            <a:pPr lvl="1"/>
            <a:r>
              <a:rPr lang="en-US" sz="11200" dirty="0"/>
              <a:t>propagation delay, </a:t>
            </a:r>
          </a:p>
          <a:p>
            <a:pPr lvl="1"/>
            <a:r>
              <a:rPr lang="en-US" sz="11200" dirty="0"/>
              <a:t>processing delay, and </a:t>
            </a:r>
          </a:p>
          <a:p>
            <a:pPr lvl="1"/>
            <a:r>
              <a:rPr lang="en-US" sz="11200" dirty="0"/>
              <a:t>queuing delay.</a:t>
            </a:r>
          </a:p>
          <a:p>
            <a:r>
              <a:rPr lang="en-IN" sz="11200" dirty="0"/>
              <a:t>Throughput</a:t>
            </a:r>
          </a:p>
          <a:p>
            <a:r>
              <a:rPr lang="en-IN" sz="11200" dirty="0"/>
              <a:t>Packet Loss</a:t>
            </a:r>
          </a:p>
          <a:p>
            <a:r>
              <a:rPr lang="en-IN" sz="11200" dirty="0"/>
              <a:t>Congestion Control</a:t>
            </a:r>
          </a:p>
          <a:p>
            <a:endParaRPr lang="en-IN" dirty="0"/>
          </a:p>
          <a:p>
            <a:endParaRPr lang="en-IN" dirty="0"/>
          </a:p>
        </p:txBody>
      </p:sp>
    </p:spTree>
    <p:extLst>
      <p:ext uri="{BB962C8B-B14F-4D97-AF65-F5344CB8AC3E}">
        <p14:creationId xmlns:p14="http://schemas.microsoft.com/office/powerpoint/2010/main" val="253993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7BAF-FF27-4CE4-BC4A-B401E7102D44}"/>
              </a:ext>
            </a:extLst>
          </p:cNvPr>
          <p:cNvSpPr>
            <a:spLocks noGrp="1"/>
          </p:cNvSpPr>
          <p:nvPr>
            <p:ph type="title"/>
          </p:nvPr>
        </p:nvSpPr>
        <p:spPr/>
        <p:txBody>
          <a:bodyPr/>
          <a:lstStyle/>
          <a:p>
            <a:r>
              <a:rPr lang="en-IN" dirty="0"/>
              <a:t>Transmission Delay</a:t>
            </a:r>
          </a:p>
        </p:txBody>
      </p:sp>
      <p:sp>
        <p:nvSpPr>
          <p:cNvPr id="3" name="Content Placeholder 2">
            <a:extLst>
              <a:ext uri="{FF2B5EF4-FFF2-40B4-BE49-F238E27FC236}">
                <a16:creationId xmlns:a16="http://schemas.microsoft.com/office/drawing/2014/main" id="{6E93D231-F1DC-4CD0-A311-8819167039AE}"/>
              </a:ext>
            </a:extLst>
          </p:cNvPr>
          <p:cNvSpPr>
            <a:spLocks noGrp="1"/>
          </p:cNvSpPr>
          <p:nvPr>
            <p:ph idx="1"/>
          </p:nvPr>
        </p:nvSpPr>
        <p:spPr>
          <a:xfrm>
            <a:off x="457200" y="1600200"/>
            <a:ext cx="8610600" cy="4525963"/>
          </a:xfrm>
        </p:spPr>
        <p:txBody>
          <a:bodyPr/>
          <a:lstStyle/>
          <a:p>
            <a:r>
              <a:rPr lang="en-US" dirty="0"/>
              <a:t>A source host or a router cannot send a packet instantaneously. </a:t>
            </a:r>
          </a:p>
          <a:p>
            <a:r>
              <a:rPr lang="en-US" dirty="0"/>
              <a:t>A sender needs to put the bits in a packet on the line one by one. </a:t>
            </a:r>
          </a:p>
          <a:p>
            <a:r>
              <a:rPr lang="en-US" dirty="0"/>
              <a:t>If the first bit of the packet is put on the line at time t</a:t>
            </a:r>
            <a:r>
              <a:rPr lang="en-US" baseline="-25000" dirty="0"/>
              <a:t>1</a:t>
            </a:r>
            <a:r>
              <a:rPr lang="en-US" dirty="0"/>
              <a:t> and the last bit is put on the line at time t</a:t>
            </a:r>
            <a:r>
              <a:rPr lang="en-US" baseline="-25000" dirty="0"/>
              <a:t>2</a:t>
            </a:r>
            <a:r>
              <a:rPr lang="en-US" dirty="0"/>
              <a:t>, transmission delay of the packet is (t</a:t>
            </a:r>
            <a:r>
              <a:rPr lang="en-US" baseline="-25000" dirty="0"/>
              <a:t>2</a:t>
            </a:r>
            <a:r>
              <a:rPr lang="en-US" dirty="0"/>
              <a:t> − t</a:t>
            </a:r>
            <a:r>
              <a:rPr lang="en-US" baseline="-25000" dirty="0"/>
              <a:t>1</a:t>
            </a:r>
            <a:r>
              <a:rPr lang="en-US" dirty="0"/>
              <a:t>).</a:t>
            </a:r>
            <a:endParaRPr lang="en-IN" dirty="0"/>
          </a:p>
        </p:txBody>
      </p:sp>
      <p:pic>
        <p:nvPicPr>
          <p:cNvPr id="5" name="Picture 4">
            <a:extLst>
              <a:ext uri="{FF2B5EF4-FFF2-40B4-BE49-F238E27FC236}">
                <a16:creationId xmlns:a16="http://schemas.microsoft.com/office/drawing/2014/main" id="{64227F30-C6C2-4F21-A8FF-8EB4B009E1F2}"/>
              </a:ext>
            </a:extLst>
          </p:cNvPr>
          <p:cNvPicPr>
            <a:picLocks noChangeAspect="1"/>
          </p:cNvPicPr>
          <p:nvPr/>
        </p:nvPicPr>
        <p:blipFill>
          <a:blip r:embed="rId2"/>
          <a:stretch>
            <a:fillRect/>
          </a:stretch>
        </p:blipFill>
        <p:spPr>
          <a:xfrm>
            <a:off x="1981200" y="5715000"/>
            <a:ext cx="6172200" cy="710118"/>
          </a:xfrm>
          <a:prstGeom prst="rect">
            <a:avLst/>
          </a:prstGeom>
        </p:spPr>
      </p:pic>
    </p:spTree>
    <p:extLst>
      <p:ext uri="{BB962C8B-B14F-4D97-AF65-F5344CB8AC3E}">
        <p14:creationId xmlns:p14="http://schemas.microsoft.com/office/powerpoint/2010/main" val="2394780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5CF3-D85F-4767-8D61-D9AEEF00CBBD}"/>
              </a:ext>
            </a:extLst>
          </p:cNvPr>
          <p:cNvSpPr>
            <a:spLocks noGrp="1"/>
          </p:cNvSpPr>
          <p:nvPr>
            <p:ph type="title"/>
          </p:nvPr>
        </p:nvSpPr>
        <p:spPr/>
        <p:txBody>
          <a:bodyPr/>
          <a:lstStyle/>
          <a:p>
            <a:r>
              <a:rPr lang="en-IN" dirty="0"/>
              <a:t>Propagation Delay</a:t>
            </a:r>
          </a:p>
        </p:txBody>
      </p:sp>
      <p:sp>
        <p:nvSpPr>
          <p:cNvPr id="3" name="Content Placeholder 2">
            <a:extLst>
              <a:ext uri="{FF2B5EF4-FFF2-40B4-BE49-F238E27FC236}">
                <a16:creationId xmlns:a16="http://schemas.microsoft.com/office/drawing/2014/main" id="{0FFDD4B2-FC01-40FF-9884-3D45865BE6F2}"/>
              </a:ext>
            </a:extLst>
          </p:cNvPr>
          <p:cNvSpPr>
            <a:spLocks noGrp="1"/>
          </p:cNvSpPr>
          <p:nvPr>
            <p:ph idx="1"/>
          </p:nvPr>
        </p:nvSpPr>
        <p:spPr/>
        <p:txBody>
          <a:bodyPr/>
          <a:lstStyle/>
          <a:p>
            <a:r>
              <a:rPr lang="en-US" dirty="0"/>
              <a:t>Propagation delay is the time it takes for a bit to travel from point A to point B in the transmission media. </a:t>
            </a:r>
          </a:p>
          <a:p>
            <a:r>
              <a:rPr lang="en-US" dirty="0"/>
              <a:t>The propagation delay for a packet-switched network depends on the propagation delay of each network (LAN or WAN). </a:t>
            </a:r>
          </a:p>
          <a:p>
            <a:r>
              <a:rPr lang="en-US" dirty="0"/>
              <a:t>The propagation delay depends on the propagation speed of the media</a:t>
            </a:r>
            <a:endParaRPr lang="en-IN" dirty="0"/>
          </a:p>
        </p:txBody>
      </p:sp>
      <p:pic>
        <p:nvPicPr>
          <p:cNvPr id="5" name="Picture 4">
            <a:extLst>
              <a:ext uri="{FF2B5EF4-FFF2-40B4-BE49-F238E27FC236}">
                <a16:creationId xmlns:a16="http://schemas.microsoft.com/office/drawing/2014/main" id="{71A2B001-B785-4C95-A3E9-10EA68A84C38}"/>
              </a:ext>
            </a:extLst>
          </p:cNvPr>
          <p:cNvPicPr>
            <a:picLocks noChangeAspect="1"/>
          </p:cNvPicPr>
          <p:nvPr/>
        </p:nvPicPr>
        <p:blipFill>
          <a:blip r:embed="rId2"/>
          <a:stretch>
            <a:fillRect/>
          </a:stretch>
        </p:blipFill>
        <p:spPr>
          <a:xfrm>
            <a:off x="1828800" y="5996460"/>
            <a:ext cx="5867400" cy="480539"/>
          </a:xfrm>
          <a:prstGeom prst="rect">
            <a:avLst/>
          </a:prstGeom>
        </p:spPr>
      </p:pic>
    </p:spTree>
    <p:extLst>
      <p:ext uri="{BB962C8B-B14F-4D97-AF65-F5344CB8AC3E}">
        <p14:creationId xmlns:p14="http://schemas.microsoft.com/office/powerpoint/2010/main" val="417750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DFDD-A9CF-49C8-940E-A45195BBDCAB}"/>
              </a:ext>
            </a:extLst>
          </p:cNvPr>
          <p:cNvSpPr>
            <a:spLocks noGrp="1"/>
          </p:cNvSpPr>
          <p:nvPr>
            <p:ph type="title"/>
          </p:nvPr>
        </p:nvSpPr>
        <p:spPr/>
        <p:txBody>
          <a:bodyPr/>
          <a:lstStyle/>
          <a:p>
            <a:r>
              <a:rPr lang="en-IN" dirty="0"/>
              <a:t>Processing Delay</a:t>
            </a:r>
          </a:p>
        </p:txBody>
      </p:sp>
      <p:sp>
        <p:nvSpPr>
          <p:cNvPr id="3" name="Content Placeholder 2">
            <a:extLst>
              <a:ext uri="{FF2B5EF4-FFF2-40B4-BE49-F238E27FC236}">
                <a16:creationId xmlns:a16="http://schemas.microsoft.com/office/drawing/2014/main" id="{A8A7901A-77D1-4462-9868-E0553E625366}"/>
              </a:ext>
            </a:extLst>
          </p:cNvPr>
          <p:cNvSpPr>
            <a:spLocks noGrp="1"/>
          </p:cNvSpPr>
          <p:nvPr>
            <p:ph idx="1"/>
          </p:nvPr>
        </p:nvSpPr>
        <p:spPr>
          <a:xfrm>
            <a:off x="152400" y="1600200"/>
            <a:ext cx="8991600" cy="4525963"/>
          </a:xfrm>
        </p:spPr>
        <p:txBody>
          <a:bodyPr/>
          <a:lstStyle/>
          <a:p>
            <a:r>
              <a:rPr lang="en-US" dirty="0"/>
              <a:t>The processing delay is the time required for a router or a </a:t>
            </a:r>
            <a:r>
              <a:rPr lang="en-US" dirty="0">
                <a:solidFill>
                  <a:srgbClr val="FF3399"/>
                </a:solidFill>
              </a:rPr>
              <a:t>destination host to receive a packet from its input port, remove the header, perform an error detection procedure, and deliver the packet to the output port</a:t>
            </a:r>
            <a:r>
              <a:rPr lang="en-US" dirty="0"/>
              <a:t> (in the case of a router) or deliver the packet to the upper-layer protocol (in the case of the destination host).</a:t>
            </a:r>
            <a:endParaRPr lang="en-IN" dirty="0"/>
          </a:p>
        </p:txBody>
      </p:sp>
      <p:pic>
        <p:nvPicPr>
          <p:cNvPr id="5" name="Picture 4">
            <a:extLst>
              <a:ext uri="{FF2B5EF4-FFF2-40B4-BE49-F238E27FC236}">
                <a16:creationId xmlns:a16="http://schemas.microsoft.com/office/drawing/2014/main" id="{C305EB36-95DA-4B29-903E-610365A49038}"/>
              </a:ext>
            </a:extLst>
          </p:cNvPr>
          <p:cNvPicPr>
            <a:picLocks noChangeAspect="1"/>
          </p:cNvPicPr>
          <p:nvPr/>
        </p:nvPicPr>
        <p:blipFill>
          <a:blip r:embed="rId2"/>
          <a:stretch>
            <a:fillRect/>
          </a:stretch>
        </p:blipFill>
        <p:spPr>
          <a:xfrm>
            <a:off x="533400" y="5486400"/>
            <a:ext cx="8153400" cy="1096962"/>
          </a:xfrm>
          <a:prstGeom prst="rect">
            <a:avLst/>
          </a:prstGeom>
        </p:spPr>
      </p:pic>
    </p:spTree>
    <p:extLst>
      <p:ext uri="{BB962C8B-B14F-4D97-AF65-F5344CB8AC3E}">
        <p14:creationId xmlns:p14="http://schemas.microsoft.com/office/powerpoint/2010/main" val="2101086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4F4C-36B7-4CC3-A877-82D400BFC637}"/>
              </a:ext>
            </a:extLst>
          </p:cNvPr>
          <p:cNvSpPr>
            <a:spLocks noGrp="1"/>
          </p:cNvSpPr>
          <p:nvPr>
            <p:ph type="title"/>
          </p:nvPr>
        </p:nvSpPr>
        <p:spPr/>
        <p:txBody>
          <a:bodyPr/>
          <a:lstStyle/>
          <a:p>
            <a:r>
              <a:rPr lang="en-IN" dirty="0"/>
              <a:t>Queuing Delay</a:t>
            </a:r>
          </a:p>
        </p:txBody>
      </p:sp>
      <p:sp>
        <p:nvSpPr>
          <p:cNvPr id="3" name="Content Placeholder 2">
            <a:extLst>
              <a:ext uri="{FF2B5EF4-FFF2-40B4-BE49-F238E27FC236}">
                <a16:creationId xmlns:a16="http://schemas.microsoft.com/office/drawing/2014/main" id="{B8FA4B80-296C-47E4-A924-810200D3ACF1}"/>
              </a:ext>
            </a:extLst>
          </p:cNvPr>
          <p:cNvSpPr>
            <a:spLocks noGrp="1"/>
          </p:cNvSpPr>
          <p:nvPr>
            <p:ph idx="1"/>
          </p:nvPr>
        </p:nvSpPr>
        <p:spPr/>
        <p:txBody>
          <a:bodyPr>
            <a:normAutofit fontScale="92500" lnSpcReduction="10000"/>
          </a:bodyPr>
          <a:lstStyle/>
          <a:p>
            <a:r>
              <a:rPr lang="en-US" dirty="0"/>
              <a:t>Queuing delay can normally happen in a router</a:t>
            </a:r>
          </a:p>
          <a:p>
            <a:r>
              <a:rPr lang="en-US" dirty="0"/>
              <a:t>router has an input queue connected to each of its input ports to store packets waiting to be processed; </a:t>
            </a:r>
          </a:p>
          <a:p>
            <a:r>
              <a:rPr lang="en-US" dirty="0"/>
              <a:t>the router also has an output queue connected to each of its output ports to store packets waiting to be transmitted. </a:t>
            </a:r>
          </a:p>
          <a:p>
            <a:r>
              <a:rPr lang="en-US" dirty="0"/>
              <a:t>The queuing delay for a packet in a router is measured as the time a packet waits in the input queue and output queue of a router.</a:t>
            </a:r>
            <a:endParaRPr lang="en-IN" dirty="0"/>
          </a:p>
        </p:txBody>
      </p:sp>
      <p:pic>
        <p:nvPicPr>
          <p:cNvPr id="5" name="Picture 4">
            <a:extLst>
              <a:ext uri="{FF2B5EF4-FFF2-40B4-BE49-F238E27FC236}">
                <a16:creationId xmlns:a16="http://schemas.microsoft.com/office/drawing/2014/main" id="{5B2FE386-0761-4314-AE97-DBD65C546DD3}"/>
              </a:ext>
            </a:extLst>
          </p:cNvPr>
          <p:cNvPicPr>
            <a:picLocks noChangeAspect="1"/>
          </p:cNvPicPr>
          <p:nvPr/>
        </p:nvPicPr>
        <p:blipFill>
          <a:blip r:embed="rId2"/>
          <a:stretch>
            <a:fillRect/>
          </a:stretch>
        </p:blipFill>
        <p:spPr>
          <a:xfrm>
            <a:off x="838200" y="6127142"/>
            <a:ext cx="7315199" cy="578458"/>
          </a:xfrm>
          <a:prstGeom prst="rect">
            <a:avLst/>
          </a:prstGeom>
        </p:spPr>
      </p:pic>
    </p:spTree>
    <p:extLst>
      <p:ext uri="{BB962C8B-B14F-4D97-AF65-F5344CB8AC3E}">
        <p14:creationId xmlns:p14="http://schemas.microsoft.com/office/powerpoint/2010/main" val="301279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8BFE-0E93-4D73-9A20-FDE8FD81F265}"/>
              </a:ext>
            </a:extLst>
          </p:cNvPr>
          <p:cNvSpPr>
            <a:spLocks noGrp="1"/>
          </p:cNvSpPr>
          <p:nvPr>
            <p:ph type="title"/>
          </p:nvPr>
        </p:nvSpPr>
        <p:spPr/>
        <p:txBody>
          <a:bodyPr/>
          <a:lstStyle/>
          <a:p>
            <a:r>
              <a:rPr lang="en-IN" dirty="0"/>
              <a:t>Total Delay</a:t>
            </a:r>
          </a:p>
        </p:txBody>
      </p:sp>
      <p:pic>
        <p:nvPicPr>
          <p:cNvPr id="5" name="Picture 4">
            <a:extLst>
              <a:ext uri="{FF2B5EF4-FFF2-40B4-BE49-F238E27FC236}">
                <a16:creationId xmlns:a16="http://schemas.microsoft.com/office/drawing/2014/main" id="{53BD6789-55A8-4546-91C9-6588A49F138D}"/>
              </a:ext>
            </a:extLst>
          </p:cNvPr>
          <p:cNvPicPr>
            <a:picLocks noChangeAspect="1"/>
          </p:cNvPicPr>
          <p:nvPr/>
        </p:nvPicPr>
        <p:blipFill>
          <a:blip r:embed="rId2"/>
          <a:stretch>
            <a:fillRect/>
          </a:stretch>
        </p:blipFill>
        <p:spPr>
          <a:xfrm>
            <a:off x="685800" y="3048000"/>
            <a:ext cx="7772400" cy="990600"/>
          </a:xfrm>
          <a:prstGeom prst="rect">
            <a:avLst/>
          </a:prstGeom>
        </p:spPr>
      </p:pic>
    </p:spTree>
    <p:extLst>
      <p:ext uri="{BB962C8B-B14F-4D97-AF65-F5344CB8AC3E}">
        <p14:creationId xmlns:p14="http://schemas.microsoft.com/office/powerpoint/2010/main" val="1633420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0A55-BDB6-46A2-833D-E2ED9A73F002}"/>
              </a:ext>
            </a:extLst>
          </p:cNvPr>
          <p:cNvSpPr>
            <a:spLocks noGrp="1"/>
          </p:cNvSpPr>
          <p:nvPr>
            <p:ph type="title"/>
          </p:nvPr>
        </p:nvSpPr>
        <p:spPr>
          <a:xfrm>
            <a:off x="457200" y="228600"/>
            <a:ext cx="8229600" cy="792162"/>
          </a:xfrm>
        </p:spPr>
        <p:txBody>
          <a:bodyPr/>
          <a:lstStyle/>
          <a:p>
            <a:r>
              <a:rPr lang="en-IN" dirty="0"/>
              <a:t>Throughput</a:t>
            </a:r>
          </a:p>
        </p:txBody>
      </p:sp>
      <p:sp>
        <p:nvSpPr>
          <p:cNvPr id="3" name="Content Placeholder 2">
            <a:extLst>
              <a:ext uri="{FF2B5EF4-FFF2-40B4-BE49-F238E27FC236}">
                <a16:creationId xmlns:a16="http://schemas.microsoft.com/office/drawing/2014/main" id="{A9833729-25BE-4A48-9294-FAB754102A04}"/>
              </a:ext>
            </a:extLst>
          </p:cNvPr>
          <p:cNvSpPr>
            <a:spLocks noGrp="1"/>
          </p:cNvSpPr>
          <p:nvPr>
            <p:ph idx="1"/>
          </p:nvPr>
        </p:nvSpPr>
        <p:spPr>
          <a:xfrm>
            <a:off x="190500" y="1020762"/>
            <a:ext cx="8763000" cy="4525963"/>
          </a:xfrm>
        </p:spPr>
        <p:txBody>
          <a:bodyPr/>
          <a:lstStyle/>
          <a:p>
            <a:r>
              <a:rPr lang="en-US" dirty="0"/>
              <a:t>Throughput at any point in a network is defined as the number of bits passing through the point in a second, which is actually the transmission rate of data at that point. </a:t>
            </a:r>
          </a:p>
          <a:p>
            <a:r>
              <a:rPr lang="en-US" dirty="0"/>
              <a:t>In a path from source to destination, a packet may pass through several links (networks), each with a different transmission rate.</a:t>
            </a:r>
            <a:endParaRPr lang="en-IN" dirty="0"/>
          </a:p>
        </p:txBody>
      </p:sp>
      <p:pic>
        <p:nvPicPr>
          <p:cNvPr id="5" name="Picture 4">
            <a:extLst>
              <a:ext uri="{FF2B5EF4-FFF2-40B4-BE49-F238E27FC236}">
                <a16:creationId xmlns:a16="http://schemas.microsoft.com/office/drawing/2014/main" id="{C951E4F8-545E-46DC-B621-3A58403EA921}"/>
              </a:ext>
            </a:extLst>
          </p:cNvPr>
          <p:cNvPicPr>
            <a:picLocks noChangeAspect="1"/>
          </p:cNvPicPr>
          <p:nvPr/>
        </p:nvPicPr>
        <p:blipFill>
          <a:blip r:embed="rId2"/>
          <a:stretch>
            <a:fillRect/>
          </a:stretch>
        </p:blipFill>
        <p:spPr>
          <a:xfrm>
            <a:off x="1447800" y="4582804"/>
            <a:ext cx="6705600" cy="2241077"/>
          </a:xfrm>
          <a:prstGeom prst="rect">
            <a:avLst/>
          </a:prstGeom>
        </p:spPr>
      </p:pic>
    </p:spTree>
    <p:extLst>
      <p:ext uri="{BB962C8B-B14F-4D97-AF65-F5344CB8AC3E}">
        <p14:creationId xmlns:p14="http://schemas.microsoft.com/office/powerpoint/2010/main" val="115349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61D9-031E-4671-9271-9C220D5477E4}"/>
              </a:ext>
            </a:extLst>
          </p:cNvPr>
          <p:cNvSpPr>
            <a:spLocks noGrp="1"/>
          </p:cNvSpPr>
          <p:nvPr>
            <p:ph type="title"/>
          </p:nvPr>
        </p:nvSpPr>
        <p:spPr/>
        <p:txBody>
          <a:bodyPr/>
          <a:lstStyle/>
          <a:p>
            <a:r>
              <a:rPr lang="en-IN" dirty="0"/>
              <a:t>Packet Loss</a:t>
            </a:r>
          </a:p>
        </p:txBody>
      </p:sp>
      <p:sp>
        <p:nvSpPr>
          <p:cNvPr id="3" name="Content Placeholder 2">
            <a:extLst>
              <a:ext uri="{FF2B5EF4-FFF2-40B4-BE49-F238E27FC236}">
                <a16:creationId xmlns:a16="http://schemas.microsoft.com/office/drawing/2014/main" id="{23D351FB-EB1C-4059-88FE-49643D2CB81A}"/>
              </a:ext>
            </a:extLst>
          </p:cNvPr>
          <p:cNvSpPr>
            <a:spLocks noGrp="1"/>
          </p:cNvSpPr>
          <p:nvPr>
            <p:ph idx="1"/>
          </p:nvPr>
        </p:nvSpPr>
        <p:spPr/>
        <p:txBody>
          <a:bodyPr/>
          <a:lstStyle/>
          <a:p>
            <a:r>
              <a:rPr lang="en-US" dirty="0"/>
              <a:t>When a router receives a packet while processing another packet, the received packet needs to be stored in the input buffer waiting for its turn. </a:t>
            </a:r>
          </a:p>
          <a:p>
            <a:r>
              <a:rPr lang="en-US" dirty="0"/>
              <a:t>A router, however, has an input buffer with a limited size. A time may come when the buffer is full and the next packet needs to be dropped.</a:t>
            </a:r>
            <a:endParaRPr lang="en-IN" dirty="0"/>
          </a:p>
        </p:txBody>
      </p:sp>
    </p:spTree>
    <p:extLst>
      <p:ext uri="{BB962C8B-B14F-4D97-AF65-F5344CB8AC3E}">
        <p14:creationId xmlns:p14="http://schemas.microsoft.com/office/powerpoint/2010/main" val="376776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8AB7B5-D67E-4844-830F-9E8657A45078}"/>
              </a:ext>
            </a:extLst>
          </p:cNvPr>
          <p:cNvPicPr>
            <a:picLocks noChangeAspect="1"/>
          </p:cNvPicPr>
          <p:nvPr/>
        </p:nvPicPr>
        <p:blipFill>
          <a:blip r:embed="rId2"/>
          <a:stretch>
            <a:fillRect/>
          </a:stretch>
        </p:blipFill>
        <p:spPr>
          <a:xfrm>
            <a:off x="304800" y="8106"/>
            <a:ext cx="8610600" cy="6841787"/>
          </a:xfrm>
          <a:prstGeom prst="rect">
            <a:avLst/>
          </a:prstGeom>
        </p:spPr>
      </p:pic>
    </p:spTree>
    <p:extLst>
      <p:ext uri="{BB962C8B-B14F-4D97-AF65-F5344CB8AC3E}">
        <p14:creationId xmlns:p14="http://schemas.microsoft.com/office/powerpoint/2010/main" val="361488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768B-8CEF-407C-9450-51F4EBC3BCA1}"/>
              </a:ext>
            </a:extLst>
          </p:cNvPr>
          <p:cNvSpPr>
            <a:spLocks noGrp="1"/>
          </p:cNvSpPr>
          <p:nvPr>
            <p:ph type="title"/>
          </p:nvPr>
        </p:nvSpPr>
        <p:spPr/>
        <p:txBody>
          <a:bodyPr/>
          <a:lstStyle/>
          <a:p>
            <a:r>
              <a:rPr lang="en-IN" dirty="0"/>
              <a:t>Functions of Network Layer</a:t>
            </a:r>
          </a:p>
        </p:txBody>
      </p:sp>
      <p:sp>
        <p:nvSpPr>
          <p:cNvPr id="3" name="Content Placeholder 2">
            <a:extLst>
              <a:ext uri="{FF2B5EF4-FFF2-40B4-BE49-F238E27FC236}">
                <a16:creationId xmlns:a16="http://schemas.microsoft.com/office/drawing/2014/main" id="{48B506CD-0F10-410A-836A-DDFA55B102AD}"/>
              </a:ext>
            </a:extLst>
          </p:cNvPr>
          <p:cNvSpPr>
            <a:spLocks noGrp="1"/>
          </p:cNvSpPr>
          <p:nvPr>
            <p:ph idx="1"/>
          </p:nvPr>
        </p:nvSpPr>
        <p:spPr/>
        <p:txBody>
          <a:bodyPr>
            <a:normAutofit fontScale="92500" lnSpcReduction="10000"/>
          </a:bodyPr>
          <a:lstStyle/>
          <a:p>
            <a:r>
              <a:rPr lang="en-US" dirty="0"/>
              <a:t>It translates </a:t>
            </a:r>
            <a:r>
              <a:rPr lang="en-US" dirty="0">
                <a:solidFill>
                  <a:srgbClr val="FF0000"/>
                </a:solidFill>
              </a:rPr>
              <a:t>logical network address into physical address</a:t>
            </a:r>
            <a:r>
              <a:rPr lang="en-US" dirty="0"/>
              <a:t>. Concerned with circuit, message or packet switching.</a:t>
            </a:r>
          </a:p>
          <a:p>
            <a:r>
              <a:rPr lang="en-US" dirty="0">
                <a:solidFill>
                  <a:srgbClr val="FF0000"/>
                </a:solidFill>
              </a:rPr>
              <a:t>Routers and gateways </a:t>
            </a:r>
            <a:r>
              <a:rPr lang="en-US" dirty="0"/>
              <a:t>operate in the network layer. Mechanism is provided by Network Layer for routing the packets to final destination.</a:t>
            </a:r>
          </a:p>
          <a:p>
            <a:r>
              <a:rPr lang="en-US" dirty="0"/>
              <a:t>Connection services are provided including network layer flow control, network layer error control and packet sequence control.</a:t>
            </a:r>
          </a:p>
          <a:p>
            <a:r>
              <a:rPr lang="en-US" dirty="0"/>
              <a:t>Breaks larger </a:t>
            </a:r>
            <a:r>
              <a:rPr lang="en-US" dirty="0">
                <a:solidFill>
                  <a:srgbClr val="FF0000"/>
                </a:solidFill>
              </a:rPr>
              <a:t>packets into small packets</a:t>
            </a:r>
            <a:r>
              <a:rPr lang="en-US" dirty="0"/>
              <a:t>.</a:t>
            </a:r>
            <a:endParaRPr lang="en-IN" dirty="0"/>
          </a:p>
        </p:txBody>
      </p:sp>
    </p:spTree>
    <p:extLst>
      <p:ext uri="{BB962C8B-B14F-4D97-AF65-F5344CB8AC3E}">
        <p14:creationId xmlns:p14="http://schemas.microsoft.com/office/powerpoint/2010/main" val="39677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26942-4E31-45FA-9AE1-A8F440CF93D6}"/>
              </a:ext>
            </a:extLst>
          </p:cNvPr>
          <p:cNvPicPr>
            <a:picLocks noChangeAspect="1"/>
          </p:cNvPicPr>
          <p:nvPr/>
        </p:nvPicPr>
        <p:blipFill>
          <a:blip r:embed="rId2"/>
          <a:stretch>
            <a:fillRect/>
          </a:stretch>
        </p:blipFill>
        <p:spPr>
          <a:xfrm>
            <a:off x="381000" y="914400"/>
            <a:ext cx="8381999" cy="4800600"/>
          </a:xfrm>
          <a:prstGeom prst="rect">
            <a:avLst/>
          </a:prstGeom>
        </p:spPr>
      </p:pic>
    </p:spTree>
    <p:extLst>
      <p:ext uri="{BB962C8B-B14F-4D97-AF65-F5344CB8AC3E}">
        <p14:creationId xmlns:p14="http://schemas.microsoft.com/office/powerpoint/2010/main" val="272375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b="1" dirty="0"/>
              <a:t>Packetizing : </a:t>
            </a:r>
            <a:r>
              <a:rPr lang="en-US" dirty="0"/>
              <a:t>to carry a payload from the source to the destination without changing  it or using it</a:t>
            </a:r>
          </a:p>
          <a:p>
            <a:r>
              <a:rPr lang="en-US" b="1" dirty="0"/>
              <a:t>Routing and Forwarding :</a:t>
            </a:r>
          </a:p>
          <a:p>
            <a:r>
              <a:rPr lang="en-US" b="1" dirty="0"/>
              <a:t>Routing </a:t>
            </a:r>
            <a:r>
              <a:rPr lang="en-US" dirty="0"/>
              <a:t>is responsible for routing the packet from its source to the destination</a:t>
            </a:r>
          </a:p>
          <a:p>
            <a:r>
              <a:rPr lang="en-US" dirty="0"/>
              <a:t>Forwarding : If routing is applying strategies and running some routing protocols to create the decision-making tables for each router</a:t>
            </a:r>
            <a:endParaRPr lang="en-US"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Services</a:t>
            </a:r>
            <a:endParaRPr lang="en-US" dirty="0"/>
          </a:p>
        </p:txBody>
      </p:sp>
      <p:sp>
        <p:nvSpPr>
          <p:cNvPr id="3" name="Content Placeholder 2"/>
          <p:cNvSpPr>
            <a:spLocks noGrp="1"/>
          </p:cNvSpPr>
          <p:nvPr>
            <p:ph idx="1"/>
          </p:nvPr>
        </p:nvSpPr>
        <p:spPr>
          <a:xfrm>
            <a:off x="457200" y="1417638"/>
            <a:ext cx="8229600" cy="5059362"/>
          </a:xfrm>
        </p:spPr>
        <p:txBody>
          <a:bodyPr>
            <a:normAutofit fontScale="92500" lnSpcReduction="20000"/>
          </a:bodyPr>
          <a:lstStyle/>
          <a:p>
            <a:r>
              <a:rPr lang="en-US" b="1" i="1" dirty="0"/>
              <a:t>Error Control</a:t>
            </a:r>
          </a:p>
          <a:p>
            <a:r>
              <a:rPr lang="en-US" b="1" i="1" dirty="0"/>
              <a:t>Flow Control</a:t>
            </a:r>
          </a:p>
          <a:p>
            <a:pPr lvl="1"/>
            <a:r>
              <a:rPr lang="en-US" b="0" i="0" dirty="0">
                <a:solidFill>
                  <a:srgbClr val="333333"/>
                </a:solidFill>
                <a:effectLst/>
                <a:latin typeface="PT Serif" panose="020B0604020202020204" pitchFamily="18" charset="0"/>
              </a:rPr>
              <a:t>Flow control tells the sender how much data should be sent to the receiver so that it is not lost. This mechanism makes the sender wait for an acknowledgment before sending the next data. There are two ways to control the flow of data:</a:t>
            </a:r>
          </a:p>
          <a:p>
            <a:pPr lvl="2">
              <a:buFont typeface="+mj-lt"/>
              <a:buAutoNum type="arabicPeriod"/>
            </a:pPr>
            <a:r>
              <a:rPr lang="en-US" b="0" i="0" dirty="0">
                <a:solidFill>
                  <a:srgbClr val="333333"/>
                </a:solidFill>
                <a:effectLst/>
                <a:latin typeface="PT Serif" panose="020B0604020202020204" pitchFamily="18" charset="0"/>
              </a:rPr>
              <a:t>Stop and Wait Protocol</a:t>
            </a:r>
          </a:p>
          <a:p>
            <a:pPr lvl="2">
              <a:buFont typeface="+mj-lt"/>
              <a:buAutoNum type="arabicPeriod"/>
            </a:pPr>
            <a:r>
              <a:rPr lang="en-US" b="0" i="0" dirty="0">
                <a:solidFill>
                  <a:srgbClr val="333333"/>
                </a:solidFill>
                <a:effectLst/>
                <a:latin typeface="PT Serif" panose="020B0604020202020204" pitchFamily="18" charset="0"/>
              </a:rPr>
              <a:t>Sliding Window Protocol</a:t>
            </a:r>
          </a:p>
          <a:p>
            <a:r>
              <a:rPr lang="en-US" b="1" i="1" dirty="0"/>
              <a:t>Congestion Control</a:t>
            </a:r>
          </a:p>
          <a:p>
            <a:r>
              <a:rPr lang="en-US" b="1" i="1" dirty="0"/>
              <a:t>Quality of Service</a:t>
            </a:r>
          </a:p>
          <a:p>
            <a:r>
              <a:rPr lang="en-US" b="1" i="1" dirty="0"/>
              <a:t>Security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8B49-222F-4785-9D8B-4F384906520C}"/>
              </a:ext>
            </a:extLst>
          </p:cNvPr>
          <p:cNvSpPr>
            <a:spLocks noGrp="1"/>
          </p:cNvSpPr>
          <p:nvPr>
            <p:ph type="title"/>
          </p:nvPr>
        </p:nvSpPr>
        <p:spPr/>
        <p:txBody>
          <a:bodyPr>
            <a:normAutofit fontScale="90000"/>
          </a:bodyPr>
          <a:lstStyle/>
          <a:p>
            <a:r>
              <a:rPr lang="en-IN" dirty="0"/>
              <a:t>Congestion Control</a:t>
            </a:r>
            <a:br>
              <a:rPr lang="en-IN" dirty="0"/>
            </a:br>
            <a:endParaRPr lang="en-IN" dirty="0"/>
          </a:p>
        </p:txBody>
      </p:sp>
      <p:sp>
        <p:nvSpPr>
          <p:cNvPr id="3" name="Content Placeholder 2">
            <a:extLst>
              <a:ext uri="{FF2B5EF4-FFF2-40B4-BE49-F238E27FC236}">
                <a16:creationId xmlns:a16="http://schemas.microsoft.com/office/drawing/2014/main" id="{57763847-959A-47A1-8FF0-573F9203C698}"/>
              </a:ext>
            </a:extLst>
          </p:cNvPr>
          <p:cNvSpPr>
            <a:spLocks noGrp="1"/>
          </p:cNvSpPr>
          <p:nvPr>
            <p:ph idx="1"/>
          </p:nvPr>
        </p:nvSpPr>
        <p:spPr/>
        <p:txBody>
          <a:bodyPr/>
          <a:lstStyle/>
          <a:p>
            <a:r>
              <a:rPr lang="en-US" dirty="0"/>
              <a:t>When too many packets are transmitted through a network, congestion occurs At very high traffic, performance collapses completely, and almost no packets are delivered</a:t>
            </a:r>
            <a:endParaRPr lang="en-IN" dirty="0"/>
          </a:p>
        </p:txBody>
      </p:sp>
    </p:spTree>
    <p:extLst>
      <p:ext uri="{BB962C8B-B14F-4D97-AF65-F5344CB8AC3E}">
        <p14:creationId xmlns:p14="http://schemas.microsoft.com/office/powerpoint/2010/main" val="423173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1B41-1E26-4443-B92E-3E0399B4573B}"/>
              </a:ext>
            </a:extLst>
          </p:cNvPr>
          <p:cNvSpPr>
            <a:spLocks noGrp="1"/>
          </p:cNvSpPr>
          <p:nvPr>
            <p:ph type="title"/>
          </p:nvPr>
        </p:nvSpPr>
        <p:spPr>
          <a:xfrm>
            <a:off x="114300" y="381000"/>
            <a:ext cx="8915400" cy="1371600"/>
          </a:xfrm>
        </p:spPr>
        <p:txBody>
          <a:bodyPr>
            <a:normAutofit fontScale="90000"/>
          </a:bodyPr>
          <a:lstStyle/>
          <a:p>
            <a:r>
              <a:rPr lang="en-IN" dirty="0"/>
              <a:t>PACKET SWITCHING </a:t>
            </a:r>
            <a:br>
              <a:rPr lang="en-IN" dirty="0"/>
            </a:br>
            <a:endParaRPr lang="en-IN" dirty="0"/>
          </a:p>
        </p:txBody>
      </p:sp>
      <p:sp>
        <p:nvSpPr>
          <p:cNvPr id="3" name="Content Placeholder 2">
            <a:extLst>
              <a:ext uri="{FF2B5EF4-FFF2-40B4-BE49-F238E27FC236}">
                <a16:creationId xmlns:a16="http://schemas.microsoft.com/office/drawing/2014/main" id="{EDE8C0C0-44FB-4622-8DD0-FB1874BFE534}"/>
              </a:ext>
            </a:extLst>
          </p:cNvPr>
          <p:cNvSpPr>
            <a:spLocks noGrp="1"/>
          </p:cNvSpPr>
          <p:nvPr>
            <p:ph idx="1"/>
          </p:nvPr>
        </p:nvSpPr>
        <p:spPr>
          <a:xfrm>
            <a:off x="457200" y="1600200"/>
            <a:ext cx="8572500" cy="4525963"/>
          </a:xfrm>
        </p:spPr>
        <p:txBody>
          <a:bodyPr>
            <a:normAutofit lnSpcReduction="10000"/>
          </a:bodyPr>
          <a:lstStyle/>
          <a:p>
            <a:endParaRPr lang="en-US" dirty="0"/>
          </a:p>
          <a:p>
            <a:r>
              <a:rPr lang="en-US" dirty="0"/>
              <a:t>data communication switching techniques are divided into </a:t>
            </a:r>
            <a:r>
              <a:rPr lang="en-US" dirty="0">
                <a:solidFill>
                  <a:srgbClr val="FF0000"/>
                </a:solidFill>
              </a:rPr>
              <a:t>two broad categories</a:t>
            </a:r>
            <a:r>
              <a:rPr lang="en-US" dirty="0"/>
              <a:t>, </a:t>
            </a:r>
          </a:p>
          <a:p>
            <a:r>
              <a:rPr lang="en-US" dirty="0">
                <a:solidFill>
                  <a:srgbClr val="FF0000"/>
                </a:solidFill>
              </a:rPr>
              <a:t>circuit switching </a:t>
            </a:r>
            <a:r>
              <a:rPr lang="en-US" dirty="0"/>
              <a:t>- is used at the physical layer; the electrical switch mentioned earlier is a kind of circuit switch. </a:t>
            </a:r>
          </a:p>
          <a:p>
            <a:r>
              <a:rPr lang="en-US" dirty="0">
                <a:solidFill>
                  <a:srgbClr val="FF0000"/>
                </a:solidFill>
              </a:rPr>
              <a:t>packet switching </a:t>
            </a:r>
            <a:r>
              <a:rPr lang="en-US" dirty="0"/>
              <a:t>- only packet switching is used at the network layer because the unit of data at this layer is a packet. </a:t>
            </a:r>
          </a:p>
        </p:txBody>
      </p:sp>
    </p:spTree>
    <p:extLst>
      <p:ext uri="{BB962C8B-B14F-4D97-AF65-F5344CB8AC3E}">
        <p14:creationId xmlns:p14="http://schemas.microsoft.com/office/powerpoint/2010/main" val="2016016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TotalTime>
  <Words>1092</Words>
  <Application>Microsoft Office PowerPoint</Application>
  <PresentationFormat>On-screen Show (4:3)</PresentationFormat>
  <Paragraphs>85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PT Serif</vt:lpstr>
      <vt:lpstr>Office Theme</vt:lpstr>
      <vt:lpstr>NETWORK-LAYER SERVICES </vt:lpstr>
      <vt:lpstr>NETWORK-LAYER SERVICES</vt:lpstr>
      <vt:lpstr>PowerPoint Presentation</vt:lpstr>
      <vt:lpstr>Functions of Network Layer</vt:lpstr>
      <vt:lpstr>PowerPoint Presentation</vt:lpstr>
      <vt:lpstr>Services</vt:lpstr>
      <vt:lpstr>Other Services</vt:lpstr>
      <vt:lpstr>Congestion Control </vt:lpstr>
      <vt:lpstr>PACKET SWITCHING  </vt:lpstr>
      <vt:lpstr>PACKET SWITCHING </vt:lpstr>
      <vt:lpstr>Datagram Approach: Connectionless Service</vt:lpstr>
      <vt:lpstr>PowerPoint Presentation</vt:lpstr>
      <vt:lpstr>PowerPoint Presentation</vt:lpstr>
      <vt:lpstr>Virtual-Circuit Approach: Connection-Oriented Service</vt:lpstr>
      <vt:lpstr>Virtual-Circuit Approach: Connection-Oriented Service</vt:lpstr>
      <vt:lpstr>PowerPoint Presentation</vt:lpstr>
      <vt:lpstr>PowerPoint Presentation</vt:lpstr>
      <vt:lpstr>PowerPoint Presentation</vt:lpstr>
      <vt:lpstr>PowerPoint Presentation</vt:lpstr>
      <vt:lpstr>PowerPoint Presentation</vt:lpstr>
      <vt:lpstr>NETWORK-LAYER PERFORMANCE</vt:lpstr>
      <vt:lpstr>Transmission Delay</vt:lpstr>
      <vt:lpstr>Propagation Delay</vt:lpstr>
      <vt:lpstr>Processing Delay</vt:lpstr>
      <vt:lpstr>Queuing Delay</vt:lpstr>
      <vt:lpstr>Total Delay</vt:lpstr>
      <vt:lpstr>Throughput</vt:lpstr>
      <vt:lpstr>Packet Loss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NETWORK-LAYER SERVICES</dc:title>
  <dc:creator>KONGU ENG</dc:creator>
  <cp:lastModifiedBy>hai</cp:lastModifiedBy>
  <cp:revision>221</cp:revision>
  <dcterms:created xsi:type="dcterms:W3CDTF">2019-08-18T11:56:33Z</dcterms:created>
  <dcterms:modified xsi:type="dcterms:W3CDTF">2023-10-05T04:06:18Z</dcterms:modified>
</cp:coreProperties>
</file>