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F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86A7-C6B1-4D7F-A93A-3B9987E5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8A649-F002-4A9A-B597-F5C7E58AF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55A8-1916-4BF9-A3AF-0FF06ECA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855A-69CB-44B4-BFD4-2CA52061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AC55-2161-4E81-B72E-813075D1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3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C968-F446-4E18-A294-CEA1709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81E3D-7DAD-46DF-B99A-8A9327FD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1BAA-FC3C-4A95-803E-DA363C4F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D57E-F8B2-4BE1-8FFE-4D1EE244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DCB1-B5F8-41F6-8AAA-0A2FDA06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5D6F4-37FE-48AC-B094-35F6CDE98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D72A-06D4-4E82-A19B-B7F4BAFB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B922-4B17-4872-89F3-0ED720F7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EBAD-7C66-4E8F-9152-39F2E67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17F0-2DAF-42A7-A6FB-CD3BF98E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CE65-26D7-465D-9437-72D3847D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65E0-7BD7-4125-9812-CCC5286F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8503-97DB-4AC3-AC7A-C40824B3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AC2E-513A-41BB-8B09-A3638651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7E86-CA0A-4C64-9866-44986EF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3D62-E598-472D-8B5E-D0CF019E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1FB2-BF57-4CD1-93DB-034427D9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AAE0-17F9-451F-885E-6CC1B67C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7AA2-D146-4F63-B2A0-3E2B4A8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488C-22AB-4424-9428-24D219EC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002E-6935-4002-BC1E-563281D7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BC03-63F9-4BF2-963C-8C35C6D0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3FC3-4309-4C56-9DA7-E9A096A0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D8259-B28A-4BB4-8EEA-EC3E7319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F5FAB-E46E-4E76-8326-7785660F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581D-8C19-4978-9C57-DEB39DED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3F08-4C73-4F66-825C-A7D58E41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A79D-8143-491C-BA7B-2226423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F6D9B-DD1E-41B3-815B-840CC205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12B6-7C0B-4BFD-B28C-DEF72337D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C203-E9F4-48FD-845C-23448BFCC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A91DE-51C8-4130-AAFD-BBC3629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58210-BCD0-42D7-B18C-86700998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25653-CB79-4DDA-A460-CFC8B3B7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F0F-53ED-4070-B471-7DE8E8F7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D33EB-CA48-4CF7-B10A-841678DE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6A323-EA52-48EC-B3A8-1D9B8EF1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9221-D532-4FAF-9117-EBAA53D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4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9DFAE-B46C-443D-9F07-53166D9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806FE-0BC7-4CCE-9AF6-336755CF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C3F0-A4C9-412E-BBF3-56076579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35A-45C0-49CD-B582-D28ED832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B76A-0EA1-4A79-9681-DF3DB138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5934-63D3-450A-AAFA-D4D30E8C5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36FF-A3D7-4D73-AEFA-B43825F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92B5B-3ADA-408B-A584-AF4DD0F1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F13E-1477-4820-A5A0-2E778E18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095B-D7C4-458D-91F5-F936CA0F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41D0F-59EC-4CDB-A34D-3EC30E268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4E5A8-C55F-4E49-B246-88C169FC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E4A7-6048-4CED-836B-DDA0AF9D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80D4A-4B04-45AF-BD36-71E01E6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23EE4-031F-435A-88D8-6A660A9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71A26-CAF7-416B-9633-C0A9F504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2F81-AED7-46F6-A66D-0A493CE5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0FF6-138A-41CE-97DE-22E256AC1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77F7-D503-4ECE-8F92-1F258D5C876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E63A-7457-459F-A477-293FD451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7EE2-CB02-423E-BB1A-AFF86C0A1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3912-C9CB-405C-96D6-DC27A8017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7414-4A87-40B8-B361-05B8865C7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POINT-TO-POINT PROTOCOL (PPP)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2B81-E8BA-4E15-964B-B515D9F06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9426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C4DE5-E69F-48EA-977F-9FD3AA60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7" y="160655"/>
            <a:ext cx="9386596" cy="4905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4D933-1DB9-465F-B837-022DF2FA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12" y="5066522"/>
            <a:ext cx="5022761" cy="16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5183-651A-49B3-B01A-CF087668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Authentication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31B2-BC1F-4A03-93EE-4212F6D8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validating the identity of a user who needs to access a set of resources. </a:t>
            </a:r>
          </a:p>
          <a:p>
            <a:r>
              <a:rPr lang="en-US" dirty="0"/>
              <a:t>PPP has created two protocols for authentication: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Password Authentication Protocol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 Handshake Authentication Protocol.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91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0ABE-3241-471E-95CB-98B6A143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Password Authentication Protocol (PAP)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6EE0-0D62-44C9-8E8E-99F442D8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The user who wants to access a system sends an authentication identification (usually the user name) and a password.</a:t>
            </a:r>
          </a:p>
          <a:p>
            <a:r>
              <a:rPr lang="en-US" dirty="0"/>
              <a:t>b. The system checks the validity of the identification and password and either accepts or denies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74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7FBA-A762-450F-A5D2-5268BF7E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Challenge Handshake Authentication Protocol (CHAP)</a:t>
            </a: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103E-8684-433D-9EE6-D2A9712F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three-way handshaking authentication protocol </a:t>
            </a:r>
            <a:r>
              <a:rPr lang="en-US" dirty="0"/>
              <a:t>that provides greater security than PAP. </a:t>
            </a:r>
          </a:p>
          <a:p>
            <a:pPr marL="0" indent="0">
              <a:buNone/>
            </a:pPr>
            <a:r>
              <a:rPr lang="en-US" dirty="0"/>
              <a:t>In this method, the password is kept secret; it is never sent online.</a:t>
            </a:r>
          </a:p>
          <a:p>
            <a:pPr marL="0" indent="0">
              <a:buNone/>
            </a:pPr>
            <a:r>
              <a:rPr lang="en-US" dirty="0"/>
              <a:t>a. The system sends the user a challenge packet containing a challenge value, usually a few bytes.</a:t>
            </a:r>
          </a:p>
          <a:p>
            <a:pPr marL="0" indent="0">
              <a:buNone/>
            </a:pPr>
            <a:r>
              <a:rPr lang="en-US" dirty="0"/>
              <a:t>b. The user applies a predefined function that takes the challenge value and the user’s own password and creates a result. The user sends the result in the response packet to the system.</a:t>
            </a:r>
          </a:p>
          <a:p>
            <a:pPr marL="0" indent="0">
              <a:buNone/>
            </a:pPr>
            <a:r>
              <a:rPr lang="en-US" dirty="0"/>
              <a:t>c. The system does the same. It applies the same function to the password of the user (known to the system) and the challenge value to create a result. If the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5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722DB-CE5F-448A-B9D3-84C0FA08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662474"/>
            <a:ext cx="10431623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0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2FAD5-6E52-4FF4-8E3B-3BD5F77B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261258"/>
            <a:ext cx="10021077" cy="62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A0B-2FCE-4620-8516-CFD047AF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Network Control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F496-99A5-45DA-8F2D-C4EC6060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PPP is a multiple-network-layer protocol. </a:t>
            </a:r>
          </a:p>
          <a:p>
            <a:r>
              <a:rPr lang="en-US" dirty="0"/>
              <a:t>It can carry a network-layer data packet from protocols defined by the Internet, OSI, Xerox, </a:t>
            </a:r>
            <a:r>
              <a:rPr lang="en-US" dirty="0" err="1"/>
              <a:t>DECnet</a:t>
            </a:r>
            <a:r>
              <a:rPr lang="en-US" dirty="0"/>
              <a:t>, AppleTalk, Novel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</a:p>
          <a:p>
            <a:r>
              <a:rPr lang="en-US" dirty="0"/>
              <a:t>IPCP (Internet Protocol Control Protocol)  - configures the link for carrying IP data packets. </a:t>
            </a:r>
          </a:p>
          <a:p>
            <a:r>
              <a:rPr lang="en-US" dirty="0"/>
              <a:t>Xerox CP does the same for the Xerox protocol data packets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55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8D7-A87D-41A1-9DE0-6F872C02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Network Control Protocols :Internet Protocol Control Protocol (IPCP)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923B5-9202-4923-B8FA-AD91767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28" y="1690688"/>
            <a:ext cx="7160654" cy="2289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CBD3-E647-4BF9-AD0F-6C545183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76" y="3979289"/>
            <a:ext cx="4687910" cy="26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4609-14E4-4A9F-BCA0-0E6D1A7C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2" y="1487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Multilink PPP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0828-99F1-4579-A09F-C35CD13B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125828"/>
            <a:ext cx="10515600" cy="4351338"/>
          </a:xfrm>
        </p:spPr>
        <p:txBody>
          <a:bodyPr/>
          <a:lstStyle/>
          <a:p>
            <a:r>
              <a:rPr lang="en-US" dirty="0"/>
              <a:t>logical PPP frame is divided into several actual PPP frames. </a:t>
            </a:r>
          </a:p>
          <a:p>
            <a:r>
              <a:rPr lang="en-US" dirty="0"/>
              <a:t>A segment of the logical frame is carried in the payload of an actual PPP frame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1CEBE-7CC2-47CD-B783-4FA3212B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55" y="2451391"/>
            <a:ext cx="8537510" cy="3317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8ED7A3-1B7D-44F8-A6C9-9F111BF70730}"/>
              </a:ext>
            </a:extLst>
          </p:cNvPr>
          <p:cNvSpPr txBox="1"/>
          <p:nvPr/>
        </p:nvSpPr>
        <p:spPr>
          <a:xfrm>
            <a:off x="1782148" y="5934670"/>
            <a:ext cx="8882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In networking, one piece of a data packet that has been broken into smaller pieces in order to accommodate the maximum transmission unit (MTU) size of a network.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9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AB544-2D89-4EC9-8F6A-94E99D47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3" y="0"/>
            <a:ext cx="84162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53625-56CB-4B2E-AB38-8285289461F7}"/>
              </a:ext>
            </a:extLst>
          </p:cNvPr>
          <p:cNvSpPr txBox="1"/>
          <p:nvPr/>
        </p:nvSpPr>
        <p:spPr>
          <a:xfrm>
            <a:off x="8817428" y="1308432"/>
            <a:ext cx="285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layer packet as it is transmitted through a</a:t>
            </a:r>
          </a:p>
          <a:p>
            <a:r>
              <a:rPr lang="en-US" dirty="0"/>
              <a:t>PPP connection. Figure 11.29 shows the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08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5821-6344-407A-A6D2-037AA08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-72232"/>
            <a:ext cx="4937449" cy="1325563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Introduction to PPP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05A4-63CF-4F2C-9DC7-D2482894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824122"/>
            <a:ext cx="11431554" cy="5791281"/>
          </a:xfrm>
        </p:spPr>
        <p:txBody>
          <a:bodyPr>
            <a:noAutofit/>
          </a:bodyPr>
          <a:lstStyle/>
          <a:p>
            <a:r>
              <a:rPr lang="en-US" sz="4000" dirty="0"/>
              <a:t>It is a </a:t>
            </a:r>
            <a:r>
              <a:rPr lang="en-US" sz="4000" dirty="0">
                <a:solidFill>
                  <a:srgbClr val="0070C0"/>
                </a:solidFill>
              </a:rPr>
              <a:t>communication protocol </a:t>
            </a:r>
            <a:r>
              <a:rPr lang="en-US" sz="4000" dirty="0"/>
              <a:t>of the data link layer</a:t>
            </a:r>
          </a:p>
          <a:p>
            <a:r>
              <a:rPr lang="en-US" sz="4000" dirty="0"/>
              <a:t>It is used to </a:t>
            </a:r>
            <a:r>
              <a:rPr lang="en-US" sz="4000" dirty="0">
                <a:solidFill>
                  <a:srgbClr val="0070C0"/>
                </a:solidFill>
              </a:rPr>
              <a:t>transmit multiprotocol data </a:t>
            </a:r>
            <a:r>
              <a:rPr lang="en-US" sz="4000" dirty="0"/>
              <a:t>between two directly connected (point-to-point) computers. </a:t>
            </a:r>
          </a:p>
          <a:p>
            <a:r>
              <a:rPr lang="en-US" sz="4000" dirty="0"/>
              <a:t>It is a </a:t>
            </a:r>
            <a:r>
              <a:rPr lang="en-US" sz="4000" dirty="0">
                <a:solidFill>
                  <a:srgbClr val="0070C0"/>
                </a:solidFill>
              </a:rPr>
              <a:t>byte - oriented protocol </a:t>
            </a:r>
            <a:r>
              <a:rPr lang="en-US" sz="4000" dirty="0"/>
              <a:t>that is widely used in broadband communications having heavy loads and high speeds. </a:t>
            </a:r>
          </a:p>
          <a:p>
            <a:r>
              <a:rPr lang="en-US" sz="4000" dirty="0"/>
              <a:t>it is a </a:t>
            </a:r>
            <a:r>
              <a:rPr lang="en-US" sz="4000" dirty="0">
                <a:solidFill>
                  <a:srgbClr val="0070C0"/>
                </a:solidFill>
              </a:rPr>
              <a:t>data link layer protocol</a:t>
            </a:r>
            <a:r>
              <a:rPr lang="en-US" sz="4000" dirty="0"/>
              <a:t>, data is transmitted in frames. </a:t>
            </a:r>
          </a:p>
          <a:p>
            <a:r>
              <a:rPr lang="en-US" sz="4000" dirty="0"/>
              <a:t>It is also known as </a:t>
            </a:r>
            <a:r>
              <a:rPr lang="en-US" sz="4000" dirty="0">
                <a:solidFill>
                  <a:srgbClr val="0070C0"/>
                </a:solidFill>
              </a:rPr>
              <a:t>RFC 1661.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78EC-BB55-409D-90D1-63299EEB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21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Services Provided by PPP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42B9-25CC-4E85-B46A-C39B2C79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5" y="1382778"/>
            <a:ext cx="11356911" cy="4351338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Defining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frame format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data to be transmitted.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Defining the 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procedure of establishing link between two points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exchange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Stating the method of </a:t>
            </a:r>
            <a:r>
              <a:rPr lang="en-US" b="0" i="0" dirty="0"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encapsulation of network layer data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frame.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Stating </a:t>
            </a:r>
            <a:r>
              <a:rPr lang="en-US" b="0" i="0" dirty="0"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authentication rules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communicating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Providing </a:t>
            </a:r>
            <a:r>
              <a:rPr lang="en-US" b="0" i="0" dirty="0"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address for network communication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Providing connections over </a:t>
            </a:r>
            <a:r>
              <a:rPr lang="en-US" b="0" i="0" dirty="0"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multiple links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Supporting a variety of </a:t>
            </a:r>
            <a:r>
              <a:rPr lang="en-US" b="0" i="0" dirty="0"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network layer protocols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providing a range of services.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98BC3-A66A-4B76-B693-65093733232E}"/>
              </a:ext>
            </a:extLst>
          </p:cNvPr>
          <p:cNvSpPr txBox="1"/>
          <p:nvPr/>
        </p:nvSpPr>
        <p:spPr>
          <a:xfrm>
            <a:off x="1742493" y="5846544"/>
            <a:ext cx="8241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feature of PPP is that it provides network address configuration.</a:t>
            </a:r>
            <a:endParaRPr lang="en-IN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65-2BA4-4E16-BB64-C6E7E020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Services Not Provided by PPP</a:t>
            </a: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EBBE-FB7A-42D4-9834-FA8EE880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-Roman"/>
              </a:rPr>
              <a:t>does not provide flow control</a:t>
            </a:r>
          </a:p>
          <a:p>
            <a:pPr algn="l"/>
            <a:r>
              <a:rPr lang="en-IN" dirty="0">
                <a:latin typeface="Times-Roman"/>
              </a:rPr>
              <a:t>Lack of </a:t>
            </a:r>
            <a:r>
              <a:rPr lang="en-US" dirty="0">
                <a:latin typeface="Times-Roman"/>
              </a:rPr>
              <a:t>error control and sequence </a:t>
            </a:r>
            <a:r>
              <a:rPr lang="en-US" sz="2800" b="0" i="0" u="none" strike="noStrike" baseline="0" dirty="0">
                <a:latin typeface="Times-Roman"/>
              </a:rPr>
              <a:t>numbering</a:t>
            </a:r>
          </a:p>
          <a:p>
            <a:pPr algn="l"/>
            <a:r>
              <a:rPr lang="en-US" sz="2800" b="0" i="0" u="none" strike="noStrike" baseline="0" dirty="0">
                <a:latin typeface="Times-Roman"/>
              </a:rPr>
              <a:t>does not provide a sophisticated addressing mechanism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7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1E10-05A2-4CAD-B333-9DF62781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159852"/>
            <a:ext cx="2464837" cy="1325563"/>
          </a:xfrm>
        </p:spPr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0CF1-7C3A-4ECF-93B7-EBA28B31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5" y="2463799"/>
            <a:ext cx="11579290" cy="380575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. A PPP frame starts and ends with a 1-byte flag with the bit pattern 01111110.</a:t>
            </a:r>
          </a:p>
          <a:p>
            <a:r>
              <a:rPr lang="en-US" dirty="0">
                <a:solidFill>
                  <a:srgbClr val="0070C0"/>
                </a:solidFill>
              </a:rPr>
              <a:t>Address</a:t>
            </a:r>
            <a:r>
              <a:rPr lang="en-US" dirty="0"/>
              <a:t>. The address field in this protocol is a constant value and set to 11111111 (broadcast address).</a:t>
            </a:r>
          </a:p>
          <a:p>
            <a:r>
              <a:rPr lang="en-US" dirty="0">
                <a:solidFill>
                  <a:srgbClr val="0070C0"/>
                </a:solidFill>
              </a:rPr>
              <a:t>Control</a:t>
            </a:r>
            <a:r>
              <a:rPr lang="en-US" dirty="0"/>
              <a:t>. This field is set to the constant value 00000011</a:t>
            </a:r>
          </a:p>
          <a:p>
            <a:r>
              <a:rPr lang="en-US" dirty="0">
                <a:solidFill>
                  <a:srgbClr val="0070C0"/>
                </a:solidFill>
              </a:rPr>
              <a:t>Protocol</a:t>
            </a:r>
            <a:r>
              <a:rPr lang="en-US" dirty="0"/>
              <a:t>.  defines what is being carried in the data field: either user data or other information. </a:t>
            </a:r>
          </a:p>
          <a:p>
            <a:r>
              <a:rPr lang="en-IN" dirty="0">
                <a:solidFill>
                  <a:srgbClr val="0070C0"/>
                </a:solidFill>
              </a:rPr>
              <a:t>Payload field </a:t>
            </a:r>
            <a:r>
              <a:rPr lang="en-IN" dirty="0"/>
              <a:t>. user data  : maximum of 1500 bytes</a:t>
            </a:r>
          </a:p>
          <a:p>
            <a:r>
              <a:rPr lang="en-US" dirty="0">
                <a:solidFill>
                  <a:srgbClr val="0070C0"/>
                </a:solidFill>
              </a:rPr>
              <a:t>FCS.</a:t>
            </a:r>
            <a:r>
              <a:rPr lang="en-US" dirty="0"/>
              <a:t> The frame check sequence (FCS) is simply a 2-byte or 4-byte standard CRC.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4779A-FD40-4E5C-A3DF-CDC0068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26" y="434748"/>
            <a:ext cx="8720750" cy="17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59AB-A72E-4B5A-8622-0BF7D050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Byte Stuffing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CDE9-95C0-459C-BB57-13260D6B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PPP is a </a:t>
            </a:r>
            <a:r>
              <a:rPr lang="en-US" dirty="0">
                <a:solidFill>
                  <a:srgbClr val="0070C0"/>
                </a:solidFill>
              </a:rPr>
              <a:t>byte-oriented protocol</a:t>
            </a:r>
            <a:r>
              <a:rPr lang="en-US" dirty="0"/>
              <a:t>, the flag in PPP is a byte that needs to be escaped whenever it appears in the data section of the frame. </a:t>
            </a:r>
          </a:p>
          <a:p>
            <a:r>
              <a:rPr lang="en-US" dirty="0"/>
              <a:t>The escape byte is 01111101</a:t>
            </a:r>
          </a:p>
        </p:txBody>
      </p:sp>
    </p:spTree>
    <p:extLst>
      <p:ext uri="{BB962C8B-B14F-4D97-AF65-F5344CB8AC3E}">
        <p14:creationId xmlns:p14="http://schemas.microsoft.com/office/powerpoint/2010/main" val="303732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97C-71BF-451D-9DF2-085EB5D7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Transition Phases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FE94E-EB92-4DFE-A260-BB91ED7A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8" y="1395918"/>
            <a:ext cx="10245012" cy="51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39BA-FCF1-460D-AD0E-8657B7F4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4" y="-82745"/>
            <a:ext cx="11748795" cy="1325563"/>
          </a:xfrm>
        </p:spPr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513B-55C9-4AEB-A1AD-A9D3C231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670"/>
            <a:ext cx="10515600" cy="4351338"/>
          </a:xfrm>
        </p:spPr>
        <p:txBody>
          <a:bodyPr/>
          <a:lstStyle/>
          <a:p>
            <a:r>
              <a:rPr lang="en-IN" dirty="0"/>
              <a:t>PPP is a link-layer protocol</a:t>
            </a:r>
          </a:p>
          <a:p>
            <a:r>
              <a:rPr lang="en-US" dirty="0"/>
              <a:t>Three sets of protocols are defined to make PPP powerful: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Link Control Protocol (LCP),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Authentication Protocols (APs),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several Network Control Protocols (NCPs).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655EA-9099-42B6-BF6A-12B9EEE2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29" y="3568661"/>
            <a:ext cx="8937457" cy="3093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7832D-5C33-4148-B1CD-B3DBF71690DB}"/>
              </a:ext>
            </a:extLst>
          </p:cNvPr>
          <p:cNvSpPr txBox="1"/>
          <p:nvPr/>
        </p:nvSpPr>
        <p:spPr>
          <a:xfrm>
            <a:off x="5209591" y="195943"/>
            <a:ext cx="6696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Multiplexing is the technology that is 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able to combine multiple communication signals together in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order for them to traverse an otherwise single signal communication medium simultaneously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7DEC-DC44-496E-B3AD-8E0D12DF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Link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7A26-4DE9-4E9A-85B8-A1790C1E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5612" cy="4351338"/>
          </a:xfrm>
        </p:spPr>
        <p:txBody>
          <a:bodyPr/>
          <a:lstStyle/>
          <a:p>
            <a:r>
              <a:rPr lang="en-US" dirty="0"/>
              <a:t>is responsible for establishing, maintaining, configuring, and terminating links. </a:t>
            </a:r>
          </a:p>
          <a:p>
            <a:r>
              <a:rPr lang="en-US" dirty="0"/>
              <a:t>It provides negotiation mechanisms to set options between the two endpoints. Both endpoints of the link must reach an agreement about the options before the link can be established.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A7D0E-3BE6-4B7F-AD09-1A9B2A17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16" y="3928188"/>
            <a:ext cx="7657268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0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801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Times-Roman</vt:lpstr>
      <vt:lpstr>Office Theme</vt:lpstr>
      <vt:lpstr>POINT-TO-POINT PROTOCOL (PPP)</vt:lpstr>
      <vt:lpstr>Introduction to PPP</vt:lpstr>
      <vt:lpstr>Services Provided by PPP</vt:lpstr>
      <vt:lpstr>Services Not Provided by PPP</vt:lpstr>
      <vt:lpstr>Framing</vt:lpstr>
      <vt:lpstr>Byte Stuffing</vt:lpstr>
      <vt:lpstr>Transition Phases</vt:lpstr>
      <vt:lpstr>Multiplexing</vt:lpstr>
      <vt:lpstr>Link Control Protocol</vt:lpstr>
      <vt:lpstr>PowerPoint Presentation</vt:lpstr>
      <vt:lpstr>Authentication Protocols</vt:lpstr>
      <vt:lpstr>Password Authentication Protocol (PAP)</vt:lpstr>
      <vt:lpstr>Challenge Handshake Authentication Protocol (CHAP)</vt:lpstr>
      <vt:lpstr>PowerPoint Presentation</vt:lpstr>
      <vt:lpstr>PowerPoint Presentation</vt:lpstr>
      <vt:lpstr>Network Control Protocols</vt:lpstr>
      <vt:lpstr>Network Control Protocols :Internet Protocol Control Protocol (IPCP)</vt:lpstr>
      <vt:lpstr>Multilink PPP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POINT-TO-POINT PROTOCOL (PPP)</dc:title>
  <dc:creator>hai</dc:creator>
  <cp:lastModifiedBy>hai</cp:lastModifiedBy>
  <cp:revision>10</cp:revision>
  <dcterms:created xsi:type="dcterms:W3CDTF">2021-09-12T06:14:56Z</dcterms:created>
  <dcterms:modified xsi:type="dcterms:W3CDTF">2023-09-24T15:53:41Z</dcterms:modified>
</cp:coreProperties>
</file>