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0" r:id="rId3"/>
    <p:sldId id="294" r:id="rId4"/>
    <p:sldId id="266" r:id="rId5"/>
    <p:sldId id="295" r:id="rId6"/>
    <p:sldId id="282" r:id="rId7"/>
    <p:sldId id="283" r:id="rId8"/>
    <p:sldId id="268" r:id="rId9"/>
    <p:sldId id="285" r:id="rId10"/>
    <p:sldId id="286" r:id="rId11"/>
    <p:sldId id="287" r:id="rId12"/>
    <p:sldId id="290" r:id="rId13"/>
    <p:sldId id="291" r:id="rId14"/>
    <p:sldId id="288" r:id="rId15"/>
    <p:sldId id="292" r:id="rId16"/>
    <p:sldId id="293" r:id="rId17"/>
    <p:sldId id="289" r:id="rId18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61" autoAdjust="0"/>
  </p:normalViewPr>
  <p:slideViewPr>
    <p:cSldViewPr>
      <p:cViewPr varScale="1">
        <p:scale>
          <a:sx n="72" d="100"/>
          <a:sy n="72" d="100"/>
        </p:scale>
        <p:origin x="155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0200" y="7162800"/>
            <a:ext cx="457200" cy="381000"/>
          </a:xfrm>
        </p:spPr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pPr marL="25400">
                <a:lnSpc>
                  <a:spcPct val="100000"/>
                </a:lnSpc>
              </a:p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pPr marL="25400">
                <a:lnSpc>
                  <a:spcPct val="100000"/>
                </a:lnSpc>
              </a:p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pPr marL="25400">
                <a:lnSpc>
                  <a:spcPct val="100000"/>
                </a:lnSpc>
              </a:p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pPr marL="25400">
                <a:lnSpc>
                  <a:spcPct val="100000"/>
                </a:lnSpc>
              </a:p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pPr marL="25400">
                <a:lnSpc>
                  <a:spcPct val="100000"/>
                </a:lnSpc>
              </a:p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0200" y="7162800"/>
            <a:ext cx="373821" cy="35376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pPr marL="25400">
                <a:lnSpc>
                  <a:spcPct val="100000"/>
                </a:lnSpc>
              </a:p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752600"/>
            <a:ext cx="8382000" cy="4658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835" algn="ctr">
              <a:lnSpc>
                <a:spcPct val="120000"/>
              </a:lnSpc>
            </a:pPr>
            <a:r>
              <a:rPr lang="en-US" sz="6600" b="1" dirty="0">
                <a:solidFill>
                  <a:srgbClr val="7030A0"/>
                </a:solidFill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Data Transmission Modes</a:t>
            </a:r>
          </a:p>
          <a:p>
            <a:pPr marL="76835" algn="ctr">
              <a:lnSpc>
                <a:spcPct val="120000"/>
              </a:lnSpc>
            </a:pPr>
            <a:endParaRPr lang="en-US" sz="6600" b="1" dirty="0">
              <a:solidFill>
                <a:srgbClr val="7030A0"/>
              </a:solidFill>
              <a:effectLst>
                <a:innerShdw blurRad="114300">
                  <a:prstClr val="black"/>
                </a:innerShdw>
              </a:effectLst>
              <a:latin typeface="Times New Roman"/>
              <a:cs typeface="Times New Roman"/>
            </a:endParaRPr>
          </a:p>
          <a:p>
            <a:pPr marL="76835" algn="ctr">
              <a:lnSpc>
                <a:spcPct val="120000"/>
              </a:lnSpc>
            </a:pPr>
            <a:endParaRPr lang="en-US" sz="5400" b="1" dirty="0">
              <a:effectLst>
                <a:innerShdw blurRad="114300">
                  <a:prstClr val="black"/>
                </a:inn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629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67647-180E-4094-95C7-785B9836A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4400" b="0" i="0" u="none" strike="noStrike" baseline="0" dirty="0">
                <a:latin typeface="Times-Roman"/>
              </a:rPr>
              <a:t>Serial transmission occurs in one of three ways: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b="0" i="0" u="none" strike="noStrike" baseline="0" dirty="0">
                <a:latin typeface="Times-Roman"/>
              </a:rPr>
              <a:t>asynchronous,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b="0" i="0" u="none" strike="noStrike" baseline="0" dirty="0">
                <a:latin typeface="Times-Roman"/>
              </a:rPr>
              <a:t>synchronous, and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4400" b="0" i="0" u="none" strike="noStrike" baseline="0" dirty="0">
                <a:latin typeface="Times-Roman"/>
              </a:rPr>
              <a:t>isochronous.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0348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DEC6-412C-434F-BB47-AC3AE245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6" y="45082"/>
            <a:ext cx="9052560" cy="1243584"/>
          </a:xfrm>
        </p:spPr>
        <p:txBody>
          <a:bodyPr/>
          <a:lstStyle/>
          <a:p>
            <a:r>
              <a:rPr lang="en-IN" sz="4000" b="1" dirty="0">
                <a:solidFill>
                  <a:srgbClr val="D60093"/>
                </a:solidFill>
              </a:rPr>
              <a:t>Asynchronous Transmission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C2BB4-1445-48B1-8CE3-F4C93066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217" y="666874"/>
            <a:ext cx="9753600" cy="51297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sent in form of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or character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transmission is the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duplex type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transmission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bits and stop bits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added with data.</a:t>
            </a:r>
          </a:p>
          <a:p>
            <a:pPr algn="l"/>
            <a:r>
              <a:rPr lang="en-US" sz="3200" b="1" i="0" u="none" strike="noStrike" baseline="0" dirty="0">
                <a:latin typeface="Times-Bold"/>
              </a:rPr>
              <a:t>In asynchronous transmission, we send 1 start bit (0) at the beginning and 1 or more stop bits (1s) at the end of each byte. There may be a gap between bytes.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AEB26-734F-4A6A-8D1F-E3084712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4444622"/>
            <a:ext cx="9585960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2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CF43-3AAA-4E16-A7C4-29DC83BA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Advantages of Asynchronous Transmission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4D4AB-0ABA-4B1D-9E1E-3B9A550A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321308"/>
            <a:ext cx="9601200" cy="51297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is </a:t>
            </a:r>
            <a:r>
              <a:rPr lang="en-US" sz="3200" b="1" dirty="0">
                <a:solidFill>
                  <a:srgbClr val="FF0000"/>
                </a:solidFill>
              </a:rPr>
              <a:t>a highly flexible </a:t>
            </a:r>
            <a:r>
              <a:rPr lang="en-US" sz="3200" dirty="0"/>
              <a:t>method of data transmission.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Synchronization between the receiver and transmitter is </a:t>
            </a:r>
            <a:r>
              <a:rPr lang="en-US" sz="3200" b="1" dirty="0">
                <a:solidFill>
                  <a:srgbClr val="FF0000"/>
                </a:solidFill>
              </a:rPr>
              <a:t>unnecessary.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helps you to </a:t>
            </a:r>
            <a:r>
              <a:rPr lang="en-US" sz="3200" dirty="0" err="1"/>
              <a:t>trans</a:t>
            </a:r>
            <a:r>
              <a:rPr lang="en-US" sz="3200" b="1" dirty="0" err="1">
                <a:solidFill>
                  <a:srgbClr val="FF0000"/>
                </a:solidFill>
              </a:rPr>
              <a:t>different</a:t>
            </a:r>
            <a:r>
              <a:rPr lang="en-US" sz="3200" b="1" dirty="0">
                <a:solidFill>
                  <a:srgbClr val="FF0000"/>
                </a:solidFill>
              </a:rPr>
              <a:t> bit </a:t>
            </a:r>
            <a:r>
              <a:rPr lang="en-US" sz="3200" b="1" dirty="0" err="1">
                <a:solidFill>
                  <a:srgbClr val="FF0000"/>
                </a:solidFill>
              </a:rPr>
              <a:t>rates</a:t>
            </a:r>
            <a:r>
              <a:rPr lang="en-US" sz="3200" dirty="0" err="1"/>
              <a:t>mit</a:t>
            </a:r>
            <a:r>
              <a:rPr lang="en-US" sz="3200" dirty="0"/>
              <a:t> signals from the sources which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Transmission can </a:t>
            </a:r>
            <a:r>
              <a:rPr lang="en-US" sz="3200" b="1" dirty="0">
                <a:solidFill>
                  <a:srgbClr val="FF0000"/>
                </a:solidFill>
              </a:rPr>
              <a:t>resume as soon as the data </a:t>
            </a:r>
            <a:r>
              <a:rPr lang="en-US" sz="3200" dirty="0"/>
              <a:t>byte transmission is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mode of Transmission is </a:t>
            </a:r>
            <a:r>
              <a:rPr lang="en-US" sz="3200" b="1" dirty="0">
                <a:solidFill>
                  <a:srgbClr val="FF0000"/>
                </a:solidFill>
              </a:rPr>
              <a:t>easy for implementation.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4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75DD-BE77-4511-B8C2-C54C5D6D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D60093"/>
                </a:solidFill>
              </a:rPr>
              <a:t>Disadvantages of </a:t>
            </a:r>
            <a:r>
              <a:rPr lang="en-IN" sz="3600" b="1" dirty="0" err="1">
                <a:solidFill>
                  <a:srgbClr val="D60093"/>
                </a:solidFill>
              </a:rPr>
              <a:t>ASynchronous</a:t>
            </a:r>
            <a:r>
              <a:rPr lang="en-IN" sz="3600" b="1" dirty="0">
                <a:solidFill>
                  <a:srgbClr val="D60093"/>
                </a:solidFill>
              </a:rPr>
              <a:t> Transmission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CDD12-93D8-4E72-BFC6-74D0023FD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Asynchronous Transmission, </a:t>
            </a:r>
            <a:r>
              <a:rPr lang="en-US" sz="3200" b="1" dirty="0">
                <a:solidFill>
                  <a:srgbClr val="7030A0"/>
                </a:solidFill>
              </a:rPr>
              <a:t>additional bits </a:t>
            </a:r>
            <a:r>
              <a:rPr lang="en-US" sz="3200" dirty="0"/>
              <a:t>called start and stop bits are required to be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timing error </a:t>
            </a:r>
            <a:r>
              <a:rPr lang="en-US" sz="3200" dirty="0"/>
              <a:t>may take place as it is difficult to determine synchronicity.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has a </a:t>
            </a:r>
            <a:r>
              <a:rPr lang="en-US" sz="3200" b="1" dirty="0">
                <a:solidFill>
                  <a:srgbClr val="7030A0"/>
                </a:solidFill>
              </a:rPr>
              <a:t>slower</a:t>
            </a:r>
            <a:r>
              <a:rPr lang="en-US" sz="3200" dirty="0"/>
              <a:t> transmission 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May create false recognition of these bits because of </a:t>
            </a:r>
            <a:r>
              <a:rPr lang="en-US" sz="3200" b="1" dirty="0">
                <a:solidFill>
                  <a:srgbClr val="7030A0"/>
                </a:solidFill>
              </a:rPr>
              <a:t>noise </a:t>
            </a:r>
            <a:r>
              <a:rPr lang="en-US" sz="3200" dirty="0"/>
              <a:t>on the channel.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6603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C41C-71F2-42AF-87DC-090625E6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rgbClr val="D60093"/>
                </a:solidFill>
              </a:rPr>
              <a:t>Synchronous Transmission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D6DCD-C08C-4C8F-A4E3-9FE288C0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478" y="1219200"/>
            <a:ext cx="9052560" cy="512978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i="0" u="none" strike="noStrike" baseline="0" dirty="0">
                <a:latin typeface="Times-Bold"/>
              </a:rPr>
              <a:t>send bits one after another </a:t>
            </a:r>
            <a:r>
              <a:rPr lang="en-US" sz="3200" b="1" i="0" u="none" strike="noStrike" baseline="0" dirty="0">
                <a:solidFill>
                  <a:srgbClr val="7030A0"/>
                </a:solidFill>
                <a:latin typeface="Times-Bold"/>
              </a:rPr>
              <a:t>without start or stop bits </a:t>
            </a:r>
            <a:r>
              <a:rPr lang="en-US" sz="3200" i="0" u="none" strike="noStrike" baseline="0" dirty="0">
                <a:latin typeface="Times-Bold"/>
              </a:rPr>
              <a:t>or gaps.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i="0" u="none" strike="noStrike" baseline="0" dirty="0">
                <a:latin typeface="Times-Bold"/>
              </a:rPr>
              <a:t>It is the responsibility of the receiver to group the bits.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-Bold"/>
              </a:rPr>
              <a:t>the bit stream is combined into longer “frames,” which </a:t>
            </a:r>
            <a:r>
              <a:rPr lang="en-IN" sz="3200" dirty="0">
                <a:latin typeface="Times-Bold"/>
              </a:rPr>
              <a:t>may contain multiple bytes.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AF60E-0C07-4939-9462-189DF871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58" y="4261104"/>
            <a:ext cx="8229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7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13A5-A73D-4E19-BC41-C3C0B65B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D60093"/>
                </a:solidFill>
              </a:rPr>
              <a:t>Advantages of Synchronous Transmission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A4D6-4FA6-4D9D-80E9-9C29136B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87652"/>
            <a:ext cx="9677400" cy="512978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It helps you to transfer a </a:t>
            </a:r>
            <a:r>
              <a:rPr lang="en-US" sz="4000" b="1" i="0" dirty="0">
                <a:solidFill>
                  <a:srgbClr val="7030A0"/>
                </a:solidFill>
                <a:effectLst/>
                <a:latin typeface="Source Sans Pro" panose="020B0503030403020204" pitchFamily="34" charset="0"/>
              </a:rPr>
              <a:t>large amount of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It offers </a:t>
            </a:r>
            <a:r>
              <a:rPr lang="en-US" sz="4000" b="1" i="0" dirty="0">
                <a:solidFill>
                  <a:srgbClr val="7030A0"/>
                </a:solidFill>
                <a:effectLst/>
                <a:latin typeface="Source Sans Pro" panose="020B0503030403020204" pitchFamily="34" charset="0"/>
              </a:rPr>
              <a:t>real-time communication </a:t>
            </a:r>
            <a:r>
              <a:rPr lang="en-US" sz="4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between connected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Each byte is transmitted without a gap between the next byte.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It also </a:t>
            </a:r>
            <a:r>
              <a:rPr lang="en-US" sz="4000" b="1" i="0" dirty="0">
                <a:solidFill>
                  <a:srgbClr val="7030A0"/>
                </a:solidFill>
                <a:effectLst/>
                <a:latin typeface="Source Sans Pro" panose="020B0503030403020204" pitchFamily="34" charset="0"/>
              </a:rPr>
              <a:t>reduces time timing </a:t>
            </a:r>
            <a:r>
              <a:rPr lang="en-US" sz="4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51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70BF-AB9D-416B-9BE6-EC87574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Disadvantages of Synchronous Transmission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4EB4B-15AD-45F4-9B19-E8DDE3CAD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accuracy of the received data depends on the receiver's ability to count the received bits accurately.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transmitter and receiver need to operate simultaneously with the same clock frequency.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2734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17EB-4A49-444D-B68B-F67F8805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Isochronous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2568-FD8C-49C4-934A-A7E19EC1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787652"/>
            <a:ext cx="9677400" cy="51297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system combines the features of an asynchronous and synchronous data transfer system.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isochronous transmission guarantees that the data arrive at a fixed rate.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1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920F-EB3B-4624-93AE-606F1610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solidFill>
                  <a:srgbClr val="D60093"/>
                </a:solidFill>
              </a:rPr>
              <a:t>Data Transmission Modes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A718D-CCF7-4EC4-9711-C331D6A2C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Data transmission refers to the movement of data in form of bits between two or more digital devices.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9169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5FEA-0C95-4B37-B1B4-25ED9D21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57200"/>
            <a:ext cx="9052560" cy="1243584"/>
          </a:xfrm>
        </p:spPr>
        <p:txBody>
          <a:bodyPr/>
          <a:lstStyle/>
          <a:p>
            <a:r>
              <a:rPr lang="en-US" sz="6000" b="1" dirty="0">
                <a:solidFill>
                  <a:srgbClr val="7030A0"/>
                </a:solidFill>
              </a:rPr>
              <a:t>Data Bus</a:t>
            </a:r>
            <a:endParaRPr lang="en-IN" sz="6000" b="1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5F2F1-58CB-4C7A-A7CD-53ED294CF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4" y="1828800"/>
            <a:ext cx="8183117" cy="3434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F51FDB-ADF0-4BE3-90D9-D661966C19F0}"/>
              </a:ext>
            </a:extLst>
          </p:cNvPr>
          <p:cNvSpPr txBox="1"/>
          <p:nvPr/>
        </p:nvSpPr>
        <p:spPr>
          <a:xfrm>
            <a:off x="228600" y="5562600"/>
            <a:ext cx="9601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data bus is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computer subsystem that allows for the transferring of data from one component to another on a motherboard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or system board, or between two computers.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can include transferring data to and from the memory, or from the central processing unit (CPU) to other components.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466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D60093"/>
                </a:solidFill>
                <a:latin typeface="Times New Roman"/>
                <a:cs typeface="Times New Roman"/>
              </a:rPr>
              <a:t>Transmission Modes    </a:t>
            </a:r>
          </a:p>
          <a:p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r>
              <a:rPr lang="en-US" sz="2800" dirty="0">
                <a:latin typeface="Times New Roman"/>
                <a:cs typeface="Times New Roman"/>
              </a:rPr>
              <a:t>Transmission modes can be divided into two fundamental categories:</a:t>
            </a:r>
          </a:p>
          <a:p>
            <a:r>
              <a:rPr lang="en-US" sz="2800" dirty="0">
                <a:latin typeface="Times New Roman"/>
                <a:cs typeface="Times New Roman"/>
              </a:rPr>
              <a:t>     </a:t>
            </a:r>
            <a:r>
              <a:rPr lang="en-US" sz="2800" b="1" dirty="0">
                <a:latin typeface="Times New Roman"/>
                <a:cs typeface="Times New Roman"/>
              </a:rPr>
              <a:t>Serial</a:t>
            </a:r>
            <a:r>
              <a:rPr lang="en-US" sz="2800" dirty="0">
                <a:latin typeface="Times New Roman"/>
                <a:cs typeface="Times New Roman"/>
              </a:rPr>
              <a:t> — one bit is sent at a time</a:t>
            </a:r>
          </a:p>
          <a:p>
            <a:pPr lvl="1"/>
            <a:r>
              <a:rPr lang="en-US" sz="2800" b="1" dirty="0">
                <a:latin typeface="Times New Roman"/>
                <a:cs typeface="Times New Roman"/>
              </a:rPr>
              <a:t>Parallel</a:t>
            </a:r>
            <a:r>
              <a:rPr lang="en-US" sz="2800" dirty="0">
                <a:latin typeface="Times New Roman"/>
                <a:cs typeface="Times New Roman"/>
              </a:rPr>
              <a:t> — multiple bits are sent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8EFAD-D319-48E9-A46E-72457757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54452"/>
            <a:ext cx="9144000" cy="40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C133-6CB3-45C1-8032-468C6737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Convertor</a:t>
            </a:r>
            <a:endParaRPr lang="en-IN" sz="4800" b="1" dirty="0"/>
          </a:p>
        </p:txBody>
      </p:sp>
      <p:pic>
        <p:nvPicPr>
          <p:cNvPr id="1026" name="Picture 2" descr="RS-232 / Parallel High Speed Bidirectional Converter - SXP500, ATEN  Industry Controls | ATEN Corporate Headquarters">
            <a:extLst>
              <a:ext uri="{FF2B5EF4-FFF2-40B4-BE49-F238E27FC236}">
                <a16:creationId xmlns:a16="http://schemas.microsoft.com/office/drawing/2014/main" id="{AC7DFFB2-B965-4FAB-95B3-83AEE05E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5187"/>
            <a:ext cx="4572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71181-B907-4C77-A2D6-4D96579BDF8E}"/>
              </a:ext>
            </a:extLst>
          </p:cNvPr>
          <p:cNvSpPr txBox="1"/>
          <p:nvPr/>
        </p:nvSpPr>
        <p:spPr>
          <a:xfrm>
            <a:off x="914400" y="5334000"/>
            <a:ext cx="8534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conversion process in which the stream of data elements received all at once is converted and sent as a stream of data at one bit at a time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3200" dirty="0"/>
          </a:p>
        </p:txBody>
      </p:sp>
      <p:pic>
        <p:nvPicPr>
          <p:cNvPr id="1028" name="Picture 4" descr="Read from and write to a serial port">
            <a:extLst>
              <a:ext uri="{FF2B5EF4-FFF2-40B4-BE49-F238E27FC236}">
                <a16:creationId xmlns:a16="http://schemas.microsoft.com/office/drawing/2014/main" id="{653AB342-D1AB-486D-8434-956FEBFF8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549" y="221298"/>
            <a:ext cx="4534786" cy="26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23570-543D-07C8-FD06-2A0E6B4A86B2}"/>
              </a:ext>
            </a:extLst>
          </p:cNvPr>
          <p:cNvSpPr txBox="1"/>
          <p:nvPr/>
        </p:nvSpPr>
        <p:spPr>
          <a:xfrm>
            <a:off x="529501" y="4558484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VGA 15 Pin Male to Male Plug Computer Monitor Cable Wire Cord 1.5M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EDC4E-E512-B005-6184-AB4CD31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530" y="240189"/>
            <a:ext cx="129540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98461-A1FD-97F8-6FA2-811A248E3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702" y="3048000"/>
            <a:ext cx="4173634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1C88-1D63-45E8-807D-C4193C12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none" strike="noStrike" baseline="0" dirty="0">
                <a:solidFill>
                  <a:srgbClr val="D60093"/>
                </a:solidFill>
                <a:latin typeface="Times-BoldItalic"/>
              </a:rPr>
              <a:t>Parallel transmission</a:t>
            </a:r>
            <a:endParaRPr lang="en-IN" sz="4000" dirty="0">
              <a:solidFill>
                <a:srgbClr val="D6009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B77AA-601D-452B-8F01-772EA4EBF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32688"/>
            <a:ext cx="9601200" cy="5129784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Times-Roman"/>
              </a:rPr>
              <a:t>all the bits of </a:t>
            </a:r>
            <a:r>
              <a:rPr lang="en-US" sz="3600" dirty="0">
                <a:solidFill>
                  <a:srgbClr val="7030A0"/>
                </a:solidFill>
                <a:latin typeface="Times-Roman"/>
              </a:rPr>
              <a:t>data are transmitted simultaneously </a:t>
            </a:r>
            <a:r>
              <a:rPr lang="en-US" sz="3600" dirty="0">
                <a:latin typeface="Times-Roman"/>
              </a:rPr>
              <a:t>on separate communication lines.</a:t>
            </a:r>
            <a:endParaRPr lang="en-IN" sz="3600" dirty="0">
              <a:latin typeface="Times-Roman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3600" b="0" i="0" u="none" strike="noStrike" baseline="0" dirty="0">
                <a:latin typeface="Times-Roman"/>
              </a:rPr>
              <a:t>Send </a:t>
            </a:r>
            <a:r>
              <a:rPr lang="en-US" sz="3600" b="0" i="0" u="none" strike="noStrike" baseline="0" dirty="0">
                <a:latin typeface="Times-Roman"/>
              </a:rPr>
              <a:t>data </a:t>
            </a:r>
            <a:r>
              <a:rPr lang="en-US" sz="3600" b="0" i="1" u="none" strike="noStrike" baseline="0" dirty="0">
                <a:latin typeface="Times-Italic"/>
              </a:rPr>
              <a:t>n </a:t>
            </a:r>
            <a:r>
              <a:rPr lang="en-US" sz="3600" b="0" i="0" u="none" strike="noStrike" baseline="0" dirty="0">
                <a:latin typeface="Times-Roman"/>
              </a:rPr>
              <a:t>bits at a time instead of 1. This is called </a:t>
            </a:r>
            <a:r>
              <a:rPr lang="en-US" sz="3600" b="1" i="1" u="none" strike="noStrike" baseline="0" dirty="0">
                <a:latin typeface="Times-BoldItalic"/>
              </a:rPr>
              <a:t>parallel transmission.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Times-Roman"/>
              </a:rPr>
              <a:t>Use </a:t>
            </a:r>
            <a:r>
              <a:rPr lang="en-US" sz="3600" dirty="0">
                <a:solidFill>
                  <a:srgbClr val="7030A0"/>
                </a:solidFill>
                <a:latin typeface="Times-Roman"/>
              </a:rPr>
              <a:t>n wires to send n bits </a:t>
            </a:r>
            <a:r>
              <a:rPr lang="en-US" sz="3600" dirty="0">
                <a:latin typeface="Times-Roman"/>
              </a:rPr>
              <a:t>at one time.</a:t>
            </a:r>
            <a:endParaRPr lang="en-IN" sz="3600" dirty="0">
              <a:latin typeface="Times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B7FB2-2E26-4492-864D-BBBC891C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6" y="4614672"/>
            <a:ext cx="931447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153B-574E-49D8-B39A-983960D1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 &amp; Disadvantage</a:t>
            </a:r>
            <a:br>
              <a:rPr lang="en-US" b="1" i="0" dirty="0">
                <a:solidFill>
                  <a:srgbClr val="000000"/>
                </a:solidFill>
                <a:effectLst/>
                <a:latin typeface="oswald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93A61-F950-4B04-8BCC-5B26F4F7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321308"/>
            <a:ext cx="9829800" cy="5129784"/>
          </a:xfrm>
        </p:spPr>
        <p:txBody>
          <a:bodyPr/>
          <a:lstStyle/>
          <a:p>
            <a:pPr algn="just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 :</a:t>
            </a:r>
          </a:p>
          <a:p>
            <a:pPr algn="just"/>
            <a:endParaRPr lang="en-US" sz="3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</a:t>
            </a:r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speedy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way of transmitting data as multiple bits are transmitted simultaneously with a single clock pulse.</a:t>
            </a:r>
          </a:p>
          <a:p>
            <a:pPr algn="just"/>
            <a:b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Disadvantage: </a:t>
            </a:r>
          </a:p>
          <a:p>
            <a:pPr algn="just"/>
            <a:endParaRPr lang="en-US" sz="3600" b="1" i="0" dirty="0">
              <a:solidFill>
                <a:srgbClr val="000000"/>
              </a:solidFill>
              <a:effectLst/>
              <a:latin typeface="oswald"/>
            </a:endParaRPr>
          </a:p>
          <a:p>
            <a:pPr algn="just"/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</a:t>
            </a:r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costly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 of data transmission as it requires </a:t>
            </a:r>
            <a:r>
              <a:rPr lang="en-US" sz="3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 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lines to transmit </a:t>
            </a:r>
            <a:r>
              <a:rPr lang="en-US" sz="3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 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bits at the same time.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1796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D60093"/>
                </a:solidFill>
                <a:latin typeface="Times New Roman"/>
                <a:cs typeface="Times New Roman"/>
              </a:rPr>
              <a:t>Serial Transmission    </a:t>
            </a:r>
            <a:endParaRPr lang="en-US" sz="4000" dirty="0">
              <a:solidFill>
                <a:srgbClr val="D60093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/>
                <a:cs typeface="Times New Roman"/>
              </a:rPr>
              <a:t>Data is transmitted as a single bit at a time using a fixed time interval for each bit.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/>
                <a:cs typeface="Times New Roman"/>
              </a:rPr>
              <a:t>Serial transmission sends one bit at a time.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E742F-238C-4643-A805-6B402F7E2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58705"/>
            <a:ext cx="8305800" cy="31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B616-445D-40B4-B738-A6699B622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9052560" cy="5129784"/>
          </a:xfrm>
        </p:spPr>
        <p:txBody>
          <a:bodyPr/>
          <a:lstStyle/>
          <a:p>
            <a:pPr algn="just"/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</a:t>
            </a:r>
            <a:endParaRPr lang="en-US" sz="3200" b="1" i="0" dirty="0">
              <a:solidFill>
                <a:srgbClr val="000000"/>
              </a:solidFill>
              <a:effectLst/>
              <a:latin typeface="oswald"/>
            </a:endParaRP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of single communication line </a:t>
            </a:r>
            <a:r>
              <a:rPr lang="en-US" sz="3200" b="1" i="0" dirty="0">
                <a:solidFill>
                  <a:srgbClr val="D60093"/>
                </a:solidFill>
                <a:effectLst/>
                <a:latin typeface="arial" panose="020B0604020202020204" pitchFamily="34" charset="0"/>
              </a:rPr>
              <a:t>reduces the transmission line cost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by the factor of </a:t>
            </a:r>
            <a:r>
              <a:rPr lang="en-US" sz="32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compared to parallel transmission.</a:t>
            </a:r>
          </a:p>
          <a:p>
            <a:pPr algn="just"/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Disadvantages</a:t>
            </a:r>
            <a:endParaRPr lang="en-US" sz="3200" b="1" i="0" dirty="0">
              <a:solidFill>
                <a:srgbClr val="000000"/>
              </a:solidFill>
              <a:effectLst/>
              <a:latin typeface="oswald"/>
            </a:endParaRP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Use of conversion devices at source and destination end may lead to increase in overall transmission cost.</a:t>
            </a: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This method is </a:t>
            </a:r>
            <a:r>
              <a:rPr lang="en-US" sz="3200" b="1" i="0" dirty="0">
                <a:solidFill>
                  <a:srgbClr val="D60093"/>
                </a:solidFill>
                <a:effectLst/>
                <a:latin typeface="arial" panose="020B0604020202020204" pitchFamily="34" charset="0"/>
              </a:rPr>
              <a:t>slower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 compared to parallel transmission as bits are transmitted serially one after the other.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C85D1F-7818-43EF-98E3-80F4C691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43013"/>
          </a:xfrm>
        </p:spPr>
        <p:txBody>
          <a:bodyPr/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 &amp; Disadvantage</a:t>
            </a:r>
            <a:br>
              <a:rPr lang="en-US" b="1" i="0" dirty="0">
                <a:solidFill>
                  <a:srgbClr val="000000"/>
                </a:solidFill>
                <a:effectLst/>
                <a:latin typeface="oswald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24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714</Words>
  <Application>Microsoft Office PowerPoint</Application>
  <PresentationFormat>Custom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Arial</vt:lpstr>
      <vt:lpstr>Calibri</vt:lpstr>
      <vt:lpstr>oswald</vt:lpstr>
      <vt:lpstr>Source Sans Pro</vt:lpstr>
      <vt:lpstr>Times New Roman</vt:lpstr>
      <vt:lpstr>Times-Bold</vt:lpstr>
      <vt:lpstr>Times-BoldItalic</vt:lpstr>
      <vt:lpstr>Times-Italic</vt:lpstr>
      <vt:lpstr>Times-Roman</vt:lpstr>
      <vt:lpstr>Verdana</vt:lpstr>
      <vt:lpstr>Wingdings</vt:lpstr>
      <vt:lpstr>Office Theme</vt:lpstr>
      <vt:lpstr>PowerPoint Presentation</vt:lpstr>
      <vt:lpstr>Data Transmission Modes </vt:lpstr>
      <vt:lpstr>Data Bus</vt:lpstr>
      <vt:lpstr>PowerPoint Presentation</vt:lpstr>
      <vt:lpstr>Convertor</vt:lpstr>
      <vt:lpstr>Parallel transmission</vt:lpstr>
      <vt:lpstr>Advantage &amp; Disadvantage </vt:lpstr>
      <vt:lpstr>PowerPoint Presentation</vt:lpstr>
      <vt:lpstr>Advantage &amp; Disadvantage </vt:lpstr>
      <vt:lpstr>PowerPoint Presentation</vt:lpstr>
      <vt:lpstr>Asynchronous Transmission</vt:lpstr>
      <vt:lpstr>Advantages of Asynchronous Transmission </vt:lpstr>
      <vt:lpstr>Disadvantages of ASynchronous Transmission</vt:lpstr>
      <vt:lpstr>Synchronous Transmission</vt:lpstr>
      <vt:lpstr>Advantages of Synchronous Transmission</vt:lpstr>
      <vt:lpstr>Disadvantages of Synchronous Transmission </vt:lpstr>
      <vt:lpstr>Isochronous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BSCCT</dc:creator>
  <cp:lastModifiedBy>hai</cp:lastModifiedBy>
  <cp:revision>49</cp:revision>
  <dcterms:created xsi:type="dcterms:W3CDTF">2013-07-30T09:49:45Z</dcterms:created>
  <dcterms:modified xsi:type="dcterms:W3CDTF">2023-08-14T06:19:35Z</dcterms:modified>
</cp:coreProperties>
</file>