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87" r:id="rId5"/>
    <p:sldId id="281" r:id="rId6"/>
    <p:sldId id="285" r:id="rId7"/>
    <p:sldId id="291" r:id="rId8"/>
    <p:sldId id="286" r:id="rId9"/>
    <p:sldId id="290" r:id="rId10"/>
    <p:sldId id="293" r:id="rId11"/>
    <p:sldId id="295" r:id="rId12"/>
    <p:sldId id="296" r:id="rId13"/>
    <p:sldId id="297" r:id="rId14"/>
    <p:sldId id="298" r:id="rId15"/>
    <p:sldId id="299" r:id="rId16"/>
    <p:sldId id="300" r:id="rId17"/>
    <p:sldId id="309" r:id="rId18"/>
    <p:sldId id="302" r:id="rId19"/>
    <p:sldId id="301" r:id="rId20"/>
    <p:sldId id="303" r:id="rId21"/>
    <p:sldId id="294" r:id="rId22"/>
    <p:sldId id="282" r:id="rId23"/>
    <p:sldId id="304" r:id="rId24"/>
    <p:sldId id="305" r:id="rId25"/>
    <p:sldId id="306" r:id="rId26"/>
    <p:sldId id="307" r:id="rId27"/>
    <p:sldId id="308" r:id="rId28"/>
    <p:sldId id="313" r:id="rId29"/>
    <p:sldId id="314" r:id="rId30"/>
    <p:sldId id="315" r:id="rId31"/>
    <p:sldId id="312" r:id="rId32"/>
    <p:sldId id="317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BBBE-6590-498C-8541-7742A1AA3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FFA8-B379-446D-9EC1-7BF4BD5AE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8BB5-48E8-45D2-BFE7-1D2EE97B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62AA6-190D-4710-97AD-2468D6F5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2070-7392-4B6D-AF70-F8829E0F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5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7B33-EC90-4C21-8AC2-97DE2A476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C5825-34B8-460D-9627-0DC543CF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6E67-B4C0-4298-BC81-45662A0B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EDF64-E51C-4D78-BC81-6FA8AA10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B5612-DBE3-42F1-8C01-30F3E3ED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499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60065-92B2-4236-A6A7-0560E371B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4F499-4F8E-4CF2-98B0-EDA1DD5B9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A158-3A22-4FE1-B0F5-D0C8999A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FB25C-4BFB-4422-9DEB-2EE5C487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B1D2-8B69-41E6-975A-D4C45C64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FA6E-3EED-4BD9-939A-63C064CE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08D1-4788-4164-90CC-D0BA4057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79FE0-9045-4B3C-B3B4-D9858C7C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0E6E-C277-4442-931A-9AFD41A4F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55F9F-48E4-4039-BB4E-4AA1742C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79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8E46-B115-4AFB-B5E1-BE5808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408E-AEE8-48C3-9165-494686B10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2BC9-0C8A-44C2-AA98-E56A6969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73927-8A07-47D7-B6D7-DB599DBD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E18F-2B0C-4379-9275-834689D5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1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1AB-7C3D-4E09-BB02-7F1970BB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8F563-A2B9-48B3-8434-02173ECA0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A791-0712-4119-910A-FE11AE072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A57AF-D46D-4C11-8AF7-389F26F7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0191-44ED-415E-AF44-BD6562B1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3D08B-544D-4BCA-A2C7-9496D41A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53B6-79B8-4149-BE61-FD811ED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3ED3-BADD-451C-AD1B-EA8F32DF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49D4-B7D7-4330-B555-2C48E7F87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67258-6191-43C8-9024-16F78A0A9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39D5B-51CA-49DC-8A93-7845244D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62158-B28D-418D-B03B-F830B394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3F755-5844-4249-B50E-7CAD04D8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B310A7-E653-4951-9162-D661A272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3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44C2-CE30-4779-A3E7-4098B1B0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72EFD-93FF-46B5-931D-E383BA0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8E2AF-E8DC-4AC5-81D0-C986F441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6219A-8309-4424-A49D-39A18E8D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99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C0347-5079-456C-8DE7-4FB9A831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FE4BD-4D72-4A28-927F-F31A974B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C3DAB-334C-40D8-BDA5-66DFDD1D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6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40D69-61B8-42DB-A723-86B136F3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1744-87B6-4976-8021-4719D0F1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821A5-7AD3-4EB9-A474-7152BA532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6AD98-84C3-4016-AEBA-9076701B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FE138-17E8-44E6-A66C-FB2B5018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9E6EA-46F5-4981-8A80-12A1C6F4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7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EA92-7618-4F02-8A52-6BF816971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EA86D-CD77-4F5F-A9BF-95B6BDB27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135F3-80C5-4735-8E0F-5B3C60E7D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D7463-5A17-47FB-9289-290EB880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90764-2F62-4F50-9E9E-4DA249B9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131BD-775F-4310-9800-9EEF148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1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B04F6-C7FA-42D6-819D-CD852032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7AAB-B04A-4A95-AA58-876D1936B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B445E-77D9-4922-B5DF-CB14BD467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B6A8-33BC-44F8-BE5B-C273A02F8946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7CD2-BC62-4B1D-B99F-39FC4A2CB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22FF-ECE9-44C7-B71B-448B978E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4A0A-4482-4858-8064-21180423C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3BC3-FD70-457A-953D-AB3B76465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Transport layer protocols: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FB62-F665-4DD6-AF9D-F2FCCB178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67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5B9E-3B49-43A2-9EBD-4D508185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Go-Back-N Protocol (GBN)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592F-0D07-4B13-9910-E010C6AD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multiple frames </a:t>
            </a:r>
            <a:r>
              <a:rPr lang="en-US" dirty="0"/>
              <a:t>can be sent at a time.</a:t>
            </a:r>
          </a:p>
          <a:p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is the </a:t>
            </a:r>
            <a:r>
              <a:rPr lang="en-US" b="1" dirty="0">
                <a:solidFill>
                  <a:srgbClr val="FF0000"/>
                </a:solidFill>
              </a:rPr>
              <a:t>sender's window size</a:t>
            </a:r>
            <a:r>
              <a:rPr lang="en-US" dirty="0"/>
              <a:t>. </a:t>
            </a:r>
          </a:p>
          <a:p>
            <a:r>
              <a:rPr lang="en-US" dirty="0"/>
              <a:t>Suppose we say that </a:t>
            </a:r>
            <a:r>
              <a:rPr lang="en-US" b="1" dirty="0">
                <a:solidFill>
                  <a:srgbClr val="0070C0"/>
                </a:solidFill>
              </a:rPr>
              <a:t>Go-Back-3</a:t>
            </a:r>
            <a:r>
              <a:rPr lang="en-US" dirty="0"/>
              <a:t>, which means that </a:t>
            </a:r>
            <a:r>
              <a:rPr lang="en-US" b="1" dirty="0">
                <a:solidFill>
                  <a:srgbClr val="FF0000"/>
                </a:solidFill>
              </a:rPr>
              <a:t>the three frames can be sent at a time</a:t>
            </a:r>
            <a:r>
              <a:rPr lang="en-US" dirty="0"/>
              <a:t> before expecting the acknowledgment from the receiver.</a:t>
            </a:r>
          </a:p>
          <a:p>
            <a:r>
              <a:rPr lang="en-US" dirty="0"/>
              <a:t>If the size of the sender's window is 4 then the sequence number will be </a:t>
            </a:r>
            <a:r>
              <a:rPr lang="en-US" dirty="0">
                <a:solidFill>
                  <a:srgbClr val="00B0F0"/>
                </a:solidFill>
              </a:rPr>
              <a:t>0,1,2,3</a:t>
            </a:r>
            <a:r>
              <a:rPr lang="en-US" dirty="0"/>
              <a:t>,</a:t>
            </a:r>
            <a:r>
              <a:rPr lang="en-US" dirty="0">
                <a:solidFill>
                  <a:srgbClr val="92D050"/>
                </a:solidFill>
              </a:rPr>
              <a:t>0,1,2,3</a:t>
            </a:r>
            <a:r>
              <a:rPr lang="en-US" dirty="0"/>
              <a:t>,</a:t>
            </a:r>
            <a:r>
              <a:rPr lang="en-US" dirty="0">
                <a:solidFill>
                  <a:srgbClr val="00B0F0"/>
                </a:solidFill>
              </a:rPr>
              <a:t>0,1,2, and so on</a:t>
            </a:r>
            <a:r>
              <a:rPr lang="en-US" dirty="0"/>
              <a:t>. </a:t>
            </a:r>
          </a:p>
          <a:p>
            <a:r>
              <a:rPr lang="en-US" dirty="0"/>
              <a:t>several data packets and acknowledgments can be in the channel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D408-E7FA-4E2F-866B-0AFE5B931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85206"/>
            <a:ext cx="6467669" cy="857185"/>
          </a:xfrm>
        </p:spPr>
        <p:txBody>
          <a:bodyPr/>
          <a:lstStyle/>
          <a:p>
            <a:r>
              <a:rPr lang="en-IN" dirty="0"/>
              <a:t>Working of Go-Back-N 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E079-0D9F-4851-B4EF-7D0993D1D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06" y="942391"/>
            <a:ext cx="11700587" cy="4351338"/>
          </a:xfrm>
        </p:spPr>
        <p:txBody>
          <a:bodyPr/>
          <a:lstStyle/>
          <a:p>
            <a:r>
              <a:rPr lang="en-US" dirty="0"/>
              <a:t>Suppose there are a sender and a receiver, and let's </a:t>
            </a:r>
            <a:r>
              <a:rPr lang="en-US" b="1" dirty="0">
                <a:solidFill>
                  <a:srgbClr val="00B0F0"/>
                </a:solidFill>
              </a:rPr>
              <a:t>assume that there are 11 frames to be sent</a:t>
            </a:r>
            <a:r>
              <a:rPr lang="en-US" dirty="0"/>
              <a:t>. </a:t>
            </a:r>
          </a:p>
          <a:p>
            <a:r>
              <a:rPr lang="en-US" dirty="0"/>
              <a:t>These frames are represented as </a:t>
            </a:r>
            <a:r>
              <a:rPr lang="en-US" b="1" dirty="0">
                <a:solidFill>
                  <a:srgbClr val="FF0000"/>
                </a:solidFill>
              </a:rPr>
              <a:t>0,1,2,3,4,5,6,7,8,9,10,</a:t>
            </a:r>
            <a:r>
              <a:rPr lang="en-US" dirty="0"/>
              <a:t> and these are the sequence numbers of the frames.</a:t>
            </a:r>
          </a:p>
          <a:p>
            <a:r>
              <a:rPr lang="en-US" dirty="0"/>
              <a:t>the sequence number is decided by the sender's window size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16FE7-7579-4EB8-91BF-730F58E2D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139" y="3292166"/>
            <a:ext cx="7100207" cy="34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97CD29-76E5-4B60-8C51-03DCB47235A8}"/>
              </a:ext>
            </a:extLst>
          </p:cNvPr>
          <p:cNvSpPr txBox="1"/>
          <p:nvPr/>
        </p:nvSpPr>
        <p:spPr>
          <a:xfrm>
            <a:off x="410548" y="213345"/>
            <a:ext cx="115606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Let's assume that the receiver has sent the acknowledgment for the 0 frame, and the receiver has successfully received it.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F87A21-D4FA-4FD7-81BF-7E183985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" y="1277128"/>
            <a:ext cx="11140750" cy="524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5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DA61C-C96B-4268-BB2F-06E5D8C0D48E}"/>
              </a:ext>
            </a:extLst>
          </p:cNvPr>
          <p:cNvSpPr txBox="1"/>
          <p:nvPr/>
        </p:nvSpPr>
        <p:spPr>
          <a:xfrm>
            <a:off x="513184" y="185354"/>
            <a:ext cx="115886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sender will then send the next frame, i.e., 4, and the window slides containing four frames (1,2,3,4).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97DFF-5E0C-4993-8147-8A0FFF83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771650"/>
            <a:ext cx="10748866" cy="45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55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D1C69-0547-4B5D-99AA-D57B8C61D2E7}"/>
              </a:ext>
            </a:extLst>
          </p:cNvPr>
          <p:cNvSpPr txBox="1"/>
          <p:nvPr/>
        </p:nvSpPr>
        <p:spPr>
          <a:xfrm>
            <a:off x="279918" y="262918"/>
            <a:ext cx="117005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receiver will then send the acknowledgment for the frame no 1. </a:t>
            </a:r>
          </a:p>
          <a:p>
            <a:r>
              <a:rPr lang="en-US" sz="2800" dirty="0"/>
              <a:t>After receiving the acknowledgment, the sender will send the next frame, i.e., frame no 5, and the window will slide having four frames (2,3,4,5).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CB3F2-E28F-439F-A9C1-8E633DA7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8" y="1771650"/>
            <a:ext cx="1017036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03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31CD7F-BC91-4384-A5AA-80B82F851A19}"/>
              </a:ext>
            </a:extLst>
          </p:cNvPr>
          <p:cNvSpPr txBox="1"/>
          <p:nvPr/>
        </p:nvSpPr>
        <p:spPr>
          <a:xfrm>
            <a:off x="427653" y="335902"/>
            <a:ext cx="1133669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Now, let's assume that the receiver is not acknowledging the frame no 2, either the frame is lost, or the acknowledgment is lost. </a:t>
            </a:r>
          </a:p>
          <a:p>
            <a:endParaRPr lang="en-US" sz="2800" dirty="0"/>
          </a:p>
          <a:p>
            <a:r>
              <a:rPr lang="en-US" sz="2800" dirty="0"/>
              <a:t>Instead of sending the frame no 6, the sender Go-Back to 2, which is the first frame of the current window, retransmits all the frames in the current window, i.e., 2,3,4,5.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97259-4804-4835-AB64-15A478FE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2881992"/>
            <a:ext cx="10300995" cy="39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3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E15826-8A23-4D96-A53F-796D0753A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541176"/>
            <a:ext cx="10319658" cy="57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9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9436-54B3-4F57-9024-EAA4CFE6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3FB17-A927-41F2-B253-FDE7CBDA1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931"/>
            <a:ext cx="10515600" cy="479603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3399"/>
                </a:solidFill>
              </a:rPr>
              <a:t>Receiver maintains an acknowledgement timer</a:t>
            </a:r>
            <a:r>
              <a:rPr lang="en-US" dirty="0"/>
              <a:t>.</a:t>
            </a:r>
          </a:p>
          <a:p>
            <a:r>
              <a:rPr lang="en-US" dirty="0"/>
              <a:t>Each time the receiver receives a new frame, it starts a new acknowledgement timer.</a:t>
            </a:r>
          </a:p>
          <a:p>
            <a:r>
              <a:rPr lang="en-US" dirty="0"/>
              <a:t>After the timer expires, receiver sends the cumulative acknowledgement for all the frames that are unacknowledged at that moment.</a:t>
            </a:r>
          </a:p>
          <a:p>
            <a:r>
              <a:rPr lang="en-US" dirty="0"/>
              <a:t>A new acknowledgement timer does not start after the expiry of old acknowledgement timer.</a:t>
            </a:r>
          </a:p>
          <a:p>
            <a:r>
              <a:rPr lang="en-US" dirty="0"/>
              <a:t>It starts after a new frame is received.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08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D496-BCDF-4361-AEAF-8CB01B9A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 related to Go-Back-N ARQ: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0CB0-5F4B-44B2-AFE2-7DEFF507B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7" y="1825625"/>
            <a:ext cx="1162594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In Go-Back-N, N determines the sender's window size, and the size of </a:t>
            </a:r>
            <a:r>
              <a:rPr lang="en-US" sz="3200" b="1" dirty="0">
                <a:solidFill>
                  <a:srgbClr val="FF0000"/>
                </a:solidFill>
              </a:rPr>
              <a:t>the receiver's window is always 1</a:t>
            </a:r>
            <a:r>
              <a:rPr lang="en-US" sz="3200" dirty="0"/>
              <a:t>.</a:t>
            </a:r>
          </a:p>
          <a:p>
            <a:r>
              <a:rPr lang="en-US" sz="3200" dirty="0"/>
              <a:t>It does not consider the corrupted frames and simply discards them.</a:t>
            </a:r>
          </a:p>
          <a:p>
            <a:r>
              <a:rPr lang="en-US" sz="3200" dirty="0"/>
              <a:t>It </a:t>
            </a:r>
            <a:r>
              <a:rPr lang="en-US" sz="3200" b="1" dirty="0">
                <a:solidFill>
                  <a:srgbClr val="FF0000"/>
                </a:solidFill>
              </a:rPr>
              <a:t>does not accept the frames which are out of order </a:t>
            </a:r>
            <a:r>
              <a:rPr lang="en-US" sz="3200" dirty="0"/>
              <a:t>and discards them.</a:t>
            </a:r>
          </a:p>
          <a:p>
            <a:r>
              <a:rPr lang="en-US" sz="3200" dirty="0"/>
              <a:t>If the </a:t>
            </a:r>
            <a:r>
              <a:rPr lang="en-US" sz="3200" b="1" dirty="0">
                <a:solidFill>
                  <a:srgbClr val="00B0F0"/>
                </a:solidFill>
              </a:rPr>
              <a:t>sender does not receive the acknowledgment</a:t>
            </a:r>
            <a:r>
              <a:rPr lang="en-US" sz="3200" dirty="0"/>
              <a:t>, it leads to the </a:t>
            </a:r>
            <a:r>
              <a:rPr lang="en-US" sz="3200" b="1" dirty="0">
                <a:solidFill>
                  <a:srgbClr val="002060"/>
                </a:solidFill>
              </a:rPr>
              <a:t>retransmission of all the current window frames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720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C182B0-6D65-4C41-BC7A-A81C98292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9" y="250106"/>
            <a:ext cx="10786188" cy="437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7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8F27-C96B-4380-931D-3B19C2E8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150424"/>
            <a:ext cx="10515600" cy="810532"/>
          </a:xfrm>
        </p:spPr>
        <p:txBody>
          <a:bodyPr/>
          <a:lstStyle/>
          <a:p>
            <a:r>
              <a:rPr lang="en-IN" dirty="0"/>
              <a:t>Simple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696D-0DED-479C-81F6-8B8EFD375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4" y="960956"/>
            <a:ext cx="10515600" cy="4351338"/>
          </a:xfrm>
        </p:spPr>
        <p:txBody>
          <a:bodyPr/>
          <a:lstStyle/>
          <a:p>
            <a:r>
              <a:rPr lang="en-US" dirty="0"/>
              <a:t>Use connectionless protocol with neither flow nor error control.</a:t>
            </a:r>
          </a:p>
          <a:p>
            <a:r>
              <a:rPr lang="en-US" dirty="0"/>
              <a:t>Assume that the receiver can never be overwhelmed with incoming packets.</a:t>
            </a:r>
          </a:p>
          <a:p>
            <a:r>
              <a:rPr lang="en-US" dirty="0"/>
              <a:t>The sender sends packets one after another without even thinking about the receiver.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4D9D0-0525-4C79-B689-5EE822E5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43" y="3230259"/>
            <a:ext cx="9397484" cy="347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7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17187-5363-4F97-87A6-D03BEE3B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4" y="886408"/>
            <a:ext cx="10730203" cy="55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7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AB7E-0B96-4BF4-8DB1-13507839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CECD8-7FAC-4B1C-B75C-3EFC69A8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35" y="1763486"/>
            <a:ext cx="10422294" cy="44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5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FD29-F39C-4657-AF98-1160CE09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03869"/>
            <a:ext cx="7408506" cy="67057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Go-Back-N Protocol (GBN)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0D0A-8124-4B33-BFF9-73CB2A9A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6" y="774441"/>
            <a:ext cx="11840546" cy="5738326"/>
          </a:xfrm>
        </p:spPr>
        <p:txBody>
          <a:bodyPr>
            <a:noAutofit/>
          </a:bodyPr>
          <a:lstStyle/>
          <a:p>
            <a:r>
              <a:rPr lang="en-US" sz="3200" dirty="0"/>
              <a:t>This protocol improves the efficiency of stop and wait protocol by allowing </a:t>
            </a:r>
            <a:r>
              <a:rPr lang="en-US" sz="3200" dirty="0">
                <a:solidFill>
                  <a:srgbClr val="FF0000"/>
                </a:solidFill>
              </a:rPr>
              <a:t>multiple frames to be transmitted </a:t>
            </a:r>
            <a:r>
              <a:rPr lang="en-US" sz="3200" dirty="0"/>
              <a:t>before receiving an acknowledgment.</a:t>
            </a:r>
          </a:p>
          <a:p>
            <a:r>
              <a:rPr lang="en-US" sz="3200" dirty="0"/>
              <a:t>Both the sender and the receiver has </a:t>
            </a:r>
            <a:r>
              <a:rPr lang="en-US" sz="3200" b="1" dirty="0">
                <a:solidFill>
                  <a:srgbClr val="FF0000"/>
                </a:solidFill>
              </a:rPr>
              <a:t>finite sized buffers called windows</a:t>
            </a:r>
            <a:r>
              <a:rPr lang="en-US" sz="3200" dirty="0"/>
              <a:t>. The sender and the receiver agrees upon the number of frames to be sent based upon the buffer size.</a:t>
            </a:r>
          </a:p>
          <a:p>
            <a:r>
              <a:rPr lang="en-US" sz="3200" dirty="0"/>
              <a:t>The sender sends multiple frames in a sequence, without waiting for acknowledgment. </a:t>
            </a:r>
          </a:p>
          <a:p>
            <a:r>
              <a:rPr lang="en-US" sz="3200" dirty="0"/>
              <a:t>When its sending window is filled, it waits for acknowledgment. On receiving acknowledgment, it advances the window and transmits the next frames, according to the number of acknowledgments received.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6216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42D590-E44D-4FCF-8C4A-955AA2DC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0" y="1716833"/>
            <a:ext cx="9414588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52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6FB14-CB15-4DA5-B711-F5650DC1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354563"/>
            <a:ext cx="10170367" cy="64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66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20E09-283A-4D47-A1C1-B14BC5DD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8" y="685800"/>
            <a:ext cx="9218643" cy="59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8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8F59-6B9A-4D00-9AEF-01979EAE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Go-Back-N versus Stop-and-Wait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BA454-7804-4930-BBB2-AB4F91A9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Go-Back-N protocol simplifies the process at the receiver. </a:t>
            </a:r>
          </a:p>
          <a:p>
            <a:r>
              <a:rPr lang="en-US" dirty="0"/>
              <a:t>The receiver keeps track of only one variable, and there is no need to buffer out-of-order packets; they are simply discarded. </a:t>
            </a:r>
          </a:p>
          <a:p>
            <a:r>
              <a:rPr lang="en-US" dirty="0"/>
              <a:t>this protocol is inefficient </a:t>
            </a:r>
          </a:p>
          <a:p>
            <a:r>
              <a:rPr lang="en-US" dirty="0"/>
              <a:t>Each time a single packet is lost or corrupted, the sender resends all outstanding packets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00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C664-E0D5-4A77-B825-65BF0456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Selective-Repeat</a:t>
            </a:r>
            <a:r>
              <a:rPr lang="en-IN" b="1" dirty="0">
                <a:solidFill>
                  <a:srgbClr val="FF3399"/>
                </a:solidFill>
              </a:rPr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44B46-C7F8-4C14-BF8B-CBC9D86E7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Selective Repeat attempts </a:t>
            </a:r>
            <a:r>
              <a:rPr lang="en-US" b="1" dirty="0">
                <a:solidFill>
                  <a:srgbClr val="FF3399"/>
                </a:solidFill>
              </a:rPr>
              <a:t>to retransmit only those packets that are actually lost</a:t>
            </a:r>
            <a:r>
              <a:rPr lang="en-US" dirty="0"/>
              <a:t> (due to errors)</a:t>
            </a:r>
          </a:p>
          <a:p>
            <a:r>
              <a:rPr lang="en-US" dirty="0"/>
              <a:t>In this protocol, the size of the sender window is always equal to the size of the receiver window. </a:t>
            </a:r>
          </a:p>
          <a:p>
            <a:r>
              <a:rPr lang="en-US" dirty="0"/>
              <a:t>If the receiver receives a corrupt frame, it does not directly discard it.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rgbClr val="002060"/>
                </a:solidFill>
              </a:rPr>
              <a:t>sends a negative acknowledgment </a:t>
            </a:r>
            <a:r>
              <a:rPr lang="en-US" b="1" dirty="0">
                <a:solidFill>
                  <a:srgbClr val="FF3399"/>
                </a:solidFill>
              </a:rPr>
              <a:t>to the sender</a:t>
            </a:r>
            <a:r>
              <a:rPr lang="en-US" dirty="0"/>
              <a:t>. </a:t>
            </a:r>
          </a:p>
          <a:p>
            <a:r>
              <a:rPr lang="en-US" dirty="0"/>
              <a:t>The sender sends that frame again as soon as on the receiving negative acknowledgment. There is no waiting for any time-out to send that frame.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702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2B329-FBEE-43A2-8DEB-A6F9D722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5" y="0"/>
            <a:ext cx="9330612" cy="4030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A6855-F44D-445C-9B6D-4E88481A8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65" y="3699753"/>
            <a:ext cx="9088017" cy="31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8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D925-974A-4DE1-8C9A-BDF99768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3399"/>
                </a:solidFill>
              </a:rPr>
              <a:t>Timer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BF04-DD20-469A-BD98-0503590DB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250302"/>
            <a:ext cx="11064551" cy="540242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Selective-Repeat uses one timer </a:t>
            </a:r>
            <a:r>
              <a:rPr lang="en-US" sz="3600" b="1" dirty="0">
                <a:solidFill>
                  <a:srgbClr val="FF3399"/>
                </a:solidFill>
              </a:rPr>
              <a:t>for each outstanding packet. </a:t>
            </a:r>
          </a:p>
          <a:p>
            <a:r>
              <a:rPr lang="en-US" sz="3600" dirty="0"/>
              <a:t>When a timer expires, only the corresponding packet is resent. </a:t>
            </a:r>
          </a:p>
          <a:p>
            <a:r>
              <a:rPr lang="en-US" sz="3600" b="1" dirty="0">
                <a:solidFill>
                  <a:srgbClr val="FF3399"/>
                </a:solidFill>
              </a:rPr>
              <a:t>GBN treats outstanding packets as a group;</a:t>
            </a:r>
            <a:r>
              <a:rPr lang="en-US" sz="3600" dirty="0"/>
              <a:t> </a:t>
            </a:r>
          </a:p>
          <a:p>
            <a:r>
              <a:rPr lang="en-US" sz="3600" dirty="0"/>
              <a:t>SR treats them individually. </a:t>
            </a:r>
          </a:p>
          <a:p>
            <a:r>
              <a:rPr lang="en-US" sz="3600" dirty="0"/>
              <a:t>However, most transport-layer protocols that implement SR use only a single timer. For this reason, we use only one timer.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7673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94BAB-C63A-4C08-ACCC-06491D12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503853"/>
            <a:ext cx="10245011" cy="59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507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FD2C1-1E24-4E3C-B0D4-058B4796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0"/>
            <a:ext cx="8565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26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DE4D4A-D6E6-4ED3-8010-2998561A6F65}"/>
              </a:ext>
            </a:extLst>
          </p:cNvPr>
          <p:cNvSpPr txBox="1"/>
          <p:nvPr/>
        </p:nvSpPr>
        <p:spPr>
          <a:xfrm>
            <a:off x="111967" y="213345"/>
            <a:ext cx="11821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3399"/>
                </a:solidFill>
              </a:rPr>
              <a:t>Difference between the Go-Back-N ARQ and Selective Repeat ARQ?</a:t>
            </a:r>
            <a:endParaRPr lang="en-IN" sz="3200" b="1" dirty="0">
              <a:solidFill>
                <a:srgbClr val="FF339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AD2A27-F9A8-4C64-B219-C51DFA9F1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27136"/>
              </p:ext>
            </p:extLst>
          </p:nvPr>
        </p:nvGraphicFramePr>
        <p:xfrm>
          <a:off x="283028" y="1749843"/>
          <a:ext cx="11479763" cy="3967125"/>
        </p:xfrm>
        <a:graphic>
          <a:graphicData uri="http://schemas.openxmlformats.org/drawingml/2006/table">
            <a:tbl>
              <a:tblPr/>
              <a:tblGrid>
                <a:gridCol w="5464629">
                  <a:extLst>
                    <a:ext uri="{9D8B030D-6E8A-4147-A177-3AD203B41FA5}">
                      <a16:colId xmlns:a16="http://schemas.microsoft.com/office/drawing/2014/main" val="2179418606"/>
                    </a:ext>
                  </a:extLst>
                </a:gridCol>
                <a:gridCol w="6015134">
                  <a:extLst>
                    <a:ext uri="{9D8B030D-6E8A-4147-A177-3AD203B41FA5}">
                      <a16:colId xmlns:a16="http://schemas.microsoft.com/office/drawing/2014/main" val="1459198933"/>
                    </a:ext>
                  </a:extLst>
                </a:gridCol>
              </a:tblGrid>
              <a:tr h="452261"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Go-Back-N ARQ</a:t>
                      </a:r>
                    </a:p>
                  </a:txBody>
                  <a:tcPr marL="62162" marR="62162" marT="62162" marB="62162">
                    <a:lnL w="7620" cap="flat" cmpd="sng" algn="ctr">
                      <a:solidFill>
                        <a:srgbClr val="7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3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Selective Repeat ARQ</a:t>
                      </a:r>
                    </a:p>
                  </a:txBody>
                  <a:tcPr marL="62162" marR="62162" marT="62162" marB="62162">
                    <a:lnL w="7620" cap="flat" cmpd="sng" algn="ctr">
                      <a:solidFill>
                        <a:srgbClr val="7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42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830346"/>
                  </a:ext>
                </a:extLst>
              </a:tr>
              <a:tr h="107481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frame is corrupted or lost in it,</a:t>
                      </a:r>
                    </a:p>
                    <a:p>
                      <a:pPr algn="just" fontAlgn="t"/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subsequent frames have to be sent again.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this, only the frame is sent again, which is corrupted or lost.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7400"/>
                  </a:ext>
                </a:extLst>
              </a:tr>
              <a:tr h="85831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it has a high error rate, it wastes a lot of bandwidth.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 loss of low bandwidth.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457828"/>
                  </a:ext>
                </a:extLst>
              </a:tr>
              <a:tr h="131664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less complex.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more complex because it has to do sorting and searching as well. And it also requires more storage.</a:t>
                      </a:r>
                    </a:p>
                  </a:txBody>
                  <a:tcPr marL="41441" marR="41441" marT="41441" marB="41441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72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88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9D45-FCBE-41A6-956A-0D9652E8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3399"/>
                </a:solidFill>
              </a:rPr>
              <a:t>Piggybacking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38D9-9E4F-4C49-9E69-3E620CD2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551"/>
            <a:ext cx="10515600" cy="51131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data packets flow in only one direction and acknowledgments travel in the other direction. </a:t>
            </a:r>
          </a:p>
          <a:p>
            <a:r>
              <a:rPr lang="en-US" dirty="0"/>
              <a:t>In real life, </a:t>
            </a:r>
            <a:r>
              <a:rPr lang="en-US" b="1" dirty="0">
                <a:solidFill>
                  <a:srgbClr val="FF3399"/>
                </a:solidFill>
              </a:rPr>
              <a:t>data packets are normally flowing in both directions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from client to server and from server to client</a:t>
            </a:r>
            <a:r>
              <a:rPr lang="en-US" dirty="0"/>
              <a:t>. This means that acknowledgments also need to flow in both directions. A technique called piggybacking </a:t>
            </a:r>
          </a:p>
          <a:p>
            <a:r>
              <a:rPr lang="en-US" dirty="0"/>
              <a:t>It is used to improve the efficiency of the bidirectional protocols.</a:t>
            </a:r>
          </a:p>
          <a:p>
            <a:r>
              <a:rPr lang="en-US" dirty="0"/>
              <a:t>When a packet is carrying data from A to B, it can also carry acknowledgment feedback about arrived packets from B; when a packet is carrying data from B to A, it can also carry acknowledgment feedback about the arrived packets from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565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83BC-3B52-4394-A36B-DBED1323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062D-AF45-4BFD-8C6E-368B30A0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3399"/>
                </a:solidFill>
              </a:rPr>
              <a:t>Piggybacking</a:t>
            </a:r>
            <a:r>
              <a:rPr lang="en-US" sz="3200" dirty="0"/>
              <a:t> is a method of attaching acknowledgment to the outgoing data packet.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4542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4CE4-AD68-44C7-9B12-0734E705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Stop and Wait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B899-E629-4C25-824A-ACEA2DD2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772817"/>
            <a:ext cx="11588620" cy="4049486"/>
          </a:xfrm>
        </p:spPr>
        <p:txBody>
          <a:bodyPr>
            <a:normAutofit fontScale="92500"/>
          </a:bodyPr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rgbClr val="7030A0"/>
                </a:solidFill>
              </a:rPr>
              <a:t>connection-oriented protocol </a:t>
            </a:r>
            <a:r>
              <a:rPr lang="en-US" dirty="0"/>
              <a:t>called the Stop-and-Wait protocol</a:t>
            </a:r>
          </a:p>
          <a:p>
            <a:r>
              <a:rPr lang="en-US" dirty="0"/>
              <a:t>which </a:t>
            </a:r>
            <a:r>
              <a:rPr lang="en-US" b="1" dirty="0">
                <a:solidFill>
                  <a:schemeClr val="accent2"/>
                </a:solidFill>
              </a:rPr>
              <a:t>uses both flow and error control</a:t>
            </a:r>
          </a:p>
          <a:p>
            <a:r>
              <a:rPr lang="en-US" dirty="0"/>
              <a:t>The sender </a:t>
            </a:r>
            <a:r>
              <a:rPr lang="en-US" b="1" dirty="0">
                <a:solidFill>
                  <a:srgbClr val="00B0F0"/>
                </a:solidFill>
              </a:rPr>
              <a:t>sends one packet at a time and waits </a:t>
            </a:r>
            <a:r>
              <a:rPr lang="en-US" dirty="0"/>
              <a:t>for an acknowledgment before sending the next one. </a:t>
            </a:r>
          </a:p>
          <a:p>
            <a:r>
              <a:rPr lang="en-US" dirty="0"/>
              <a:t>To detect corrupted packets, we need to add a checksum to each data packet. 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rgbClr val="FF0000"/>
                </a:solidFill>
              </a:rPr>
              <a:t>packet arrives at the receiver site</a:t>
            </a:r>
            <a:r>
              <a:rPr lang="en-US" dirty="0"/>
              <a:t>, it is checked. If its checksum is incorrect, the packet is corrupted and silently discarded.</a:t>
            </a:r>
          </a:p>
          <a:p>
            <a:r>
              <a:rPr lang="en-US" dirty="0"/>
              <a:t>the sender can send only </a:t>
            </a:r>
            <a:r>
              <a:rPr lang="en-US" b="1" dirty="0">
                <a:solidFill>
                  <a:srgbClr val="FF0000"/>
                </a:solidFill>
              </a:rPr>
              <a:t>one frame at a time and cannot send the next frame without receiving the acknowledgment </a:t>
            </a:r>
            <a:r>
              <a:rPr lang="en-US" dirty="0"/>
              <a:t>of the previously sent 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6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1592-FEC3-49A5-B444-3E10319F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Stop and Wait Protocol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071C-5642-4892-8206-C3C0E7B4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405746"/>
            <a:ext cx="11672596" cy="4901747"/>
          </a:xfrm>
        </p:spPr>
        <p:txBody>
          <a:bodyPr>
            <a:normAutofit/>
          </a:bodyPr>
          <a:lstStyle/>
          <a:p>
            <a:r>
              <a:rPr lang="en-US" dirty="0"/>
              <a:t>In the method, the </a:t>
            </a:r>
            <a:r>
              <a:rPr lang="en-US" b="1" dirty="0">
                <a:solidFill>
                  <a:srgbClr val="002060"/>
                </a:solidFill>
              </a:rPr>
              <a:t>sender waits for an acknowledgement after every frame it sends.</a:t>
            </a:r>
          </a:p>
          <a:p>
            <a:r>
              <a:rPr lang="en-US" dirty="0"/>
              <a:t>When </a:t>
            </a:r>
            <a:r>
              <a:rPr lang="en-US" b="1" dirty="0">
                <a:solidFill>
                  <a:srgbClr val="FF0000"/>
                </a:solidFill>
              </a:rPr>
              <a:t>acknowledgement is received, then only next frame is sent</a:t>
            </a:r>
            <a:r>
              <a:rPr lang="en-US" dirty="0"/>
              <a:t>. The process of alternately sending and waiting of a frame continues until the sender transmits the EOT (End of transmission) frame.</a:t>
            </a:r>
          </a:p>
          <a:p>
            <a:r>
              <a:rPr lang="en-US" dirty="0"/>
              <a:t>The sender sends a frame and waits for acknowledgment.</a:t>
            </a:r>
          </a:p>
          <a:p>
            <a:r>
              <a:rPr lang="en-US" dirty="0"/>
              <a:t>Once the receiver receives the frame, it sends an acknowledgment frame back to the sender.</a:t>
            </a:r>
          </a:p>
          <a:p>
            <a:r>
              <a:rPr lang="en-US" dirty="0"/>
              <a:t>On receiving the acknowledgment frame, the sender understands that the receiver is ready to accept the next frame. So it sender the next frame in queue.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31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3EE923-7812-4D5F-BC40-F0484091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39959"/>
            <a:ext cx="9759821" cy="6718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7FDE-DAFC-4E7E-A4CA-00BC7642A1D7}"/>
              </a:ext>
            </a:extLst>
          </p:cNvPr>
          <p:cNvSpPr txBox="1"/>
          <p:nvPr/>
        </p:nvSpPr>
        <p:spPr>
          <a:xfrm>
            <a:off x="9227976" y="2205344"/>
            <a:ext cx="28551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Sequence numbers are 0, 1, 0, 1, 0, 1, . . . ; </a:t>
            </a:r>
          </a:p>
          <a:p>
            <a:endParaRPr lang="en-US" dirty="0"/>
          </a:p>
          <a:p>
            <a:r>
              <a:rPr lang="en-US" dirty="0"/>
              <a:t>The acknowledgment numbers can also be </a:t>
            </a:r>
          </a:p>
          <a:p>
            <a:r>
              <a:rPr lang="en-US" dirty="0"/>
              <a:t>1, 0, 1, 0, 1, 0, … </a:t>
            </a:r>
          </a:p>
          <a:p>
            <a:endParaRPr lang="en-US" dirty="0"/>
          </a:p>
          <a:p>
            <a:r>
              <a:rPr lang="en-US" dirty="0"/>
              <a:t>In other words,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sequence numbers</a:t>
            </a:r>
          </a:p>
          <a:p>
            <a:r>
              <a:rPr lang="en-US" dirty="0"/>
              <a:t>start with 0, </a:t>
            </a:r>
          </a:p>
          <a:p>
            <a:endParaRPr lang="en-US" dirty="0"/>
          </a:p>
          <a:p>
            <a:r>
              <a:rPr lang="en-US" dirty="0"/>
              <a:t>the acknowledgment numbers start with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52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55265-ABDB-4B3C-9DC1-2C08A2FA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397212"/>
            <a:ext cx="9246637" cy="62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6DB23-A801-4660-A588-6B4CFB9E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18" y="643812"/>
            <a:ext cx="104689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F317F-AAD5-4158-AA0C-1C0BBDC8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158620"/>
            <a:ext cx="9890449" cy="644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5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1304</Words>
  <Application>Microsoft Office PowerPoint</Application>
  <PresentationFormat>Widescreen</PresentationFormat>
  <Paragraphs>97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Transport layer protocols:</vt:lpstr>
      <vt:lpstr>Simple Protocol</vt:lpstr>
      <vt:lpstr>PowerPoint Presentation</vt:lpstr>
      <vt:lpstr>Stop and Wait Protocol</vt:lpstr>
      <vt:lpstr>Stop and Wait Protocol </vt:lpstr>
      <vt:lpstr>PowerPoint Presentation</vt:lpstr>
      <vt:lpstr>PowerPoint Presentation</vt:lpstr>
      <vt:lpstr>PowerPoint Presentation</vt:lpstr>
      <vt:lpstr>PowerPoint Presentation</vt:lpstr>
      <vt:lpstr>Go-Back-N Protocol (GBN)</vt:lpstr>
      <vt:lpstr>Working of Go-Back-N ARQ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 back N </vt:lpstr>
      <vt:lpstr>Important points related to Go-Back-N ARQ:</vt:lpstr>
      <vt:lpstr>PowerPoint Presentation</vt:lpstr>
      <vt:lpstr>PowerPoint Presentation</vt:lpstr>
      <vt:lpstr>Receive Window</vt:lpstr>
      <vt:lpstr>Go-Back-N Protocol (GBN)</vt:lpstr>
      <vt:lpstr>PowerPoint Presentation</vt:lpstr>
      <vt:lpstr>PowerPoint Presentation</vt:lpstr>
      <vt:lpstr>PowerPoint Presentation</vt:lpstr>
      <vt:lpstr>Go-Back-N versus Stop-and-Wait</vt:lpstr>
      <vt:lpstr>Selective-Repeat Protocol</vt:lpstr>
      <vt:lpstr>PowerPoint Presentation</vt:lpstr>
      <vt:lpstr>Timer </vt:lpstr>
      <vt:lpstr>PowerPoint Presentation</vt:lpstr>
      <vt:lpstr>PowerPoint Presentation</vt:lpstr>
      <vt:lpstr>Piggybacking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protocols:</dc:title>
  <dc:creator>hai</dc:creator>
  <cp:lastModifiedBy>hai</cp:lastModifiedBy>
  <cp:revision>11</cp:revision>
  <dcterms:created xsi:type="dcterms:W3CDTF">2021-11-08T03:26:22Z</dcterms:created>
  <dcterms:modified xsi:type="dcterms:W3CDTF">2021-11-09T10:43:24Z</dcterms:modified>
</cp:coreProperties>
</file>