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59" r:id="rId6"/>
    <p:sldId id="261" r:id="rId7"/>
    <p:sldId id="262" r:id="rId8"/>
    <p:sldId id="263" r:id="rId9"/>
    <p:sldId id="264" r:id="rId10"/>
    <p:sldId id="286" r:id="rId11"/>
    <p:sldId id="287" r:id="rId12"/>
    <p:sldId id="265" r:id="rId13"/>
    <p:sldId id="288" r:id="rId14"/>
    <p:sldId id="289" r:id="rId15"/>
    <p:sldId id="290" r:id="rId16"/>
    <p:sldId id="291" r:id="rId17"/>
    <p:sldId id="292" r:id="rId18"/>
    <p:sldId id="266" r:id="rId19"/>
    <p:sldId id="267" r:id="rId20"/>
    <p:sldId id="268" r:id="rId21"/>
    <p:sldId id="270" r:id="rId22"/>
    <p:sldId id="271" r:id="rId23"/>
    <p:sldId id="272" r:id="rId24"/>
    <p:sldId id="273" r:id="rId25"/>
    <p:sldId id="274" r:id="rId26"/>
    <p:sldId id="275" r:id="rId27"/>
    <p:sldId id="276" r:id="rId28"/>
    <p:sldId id="277" r:id="rId29"/>
    <p:sldId id="293" r:id="rId30"/>
    <p:sldId id="279" r:id="rId31"/>
    <p:sldId id="280" r:id="rId32"/>
    <p:sldId id="281" r:id="rId33"/>
    <p:sldId id="282" r:id="rId34"/>
    <p:sldId id="294" r:id="rId35"/>
    <p:sldId id="284" r:id="rId36"/>
    <p:sldId id="296" r:id="rId37"/>
    <p:sldId id="297" r:id="rId38"/>
    <p:sldId id="295" r:id="rId39"/>
    <p:sldId id="28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F860B9-0D20-400A-804B-51AF03B5DCAB}" type="datetimeFigureOut">
              <a:rPr lang="en-US" smtClean="0"/>
              <a:t>9/4/2019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9E1FF-2632-47BC-B0D3-71CFF205DE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27331" name="Rectangle 3"/>
          <p:cNvSpPr>
            <a:spLocks noGrp="1" noChangeArrowheads="1"/>
          </p:cNvSpPr>
          <p:nvPr>
            <p:ph type="dt" sz="quarter" idx="1"/>
          </p:nvPr>
        </p:nvSpPr>
        <p:spPr>
          <a:noFill/>
        </p:spPr>
        <p:txBody>
          <a:bodyPr/>
          <a:lstStyle/>
          <a:p>
            <a:fld id="{0DBAECCD-DA7A-4DA6-829D-BCDE1EE8F313}" type="datetime3">
              <a:rPr lang="en-US" smtClean="0">
                <a:latin typeface="Times New Roman" charset="0"/>
              </a:rPr>
              <a:pPr/>
              <a:t>4 September 2019</a:t>
            </a:fld>
            <a:endParaRPr lang="en-US" smtClean="0">
              <a:latin typeface="Times New Roman" charset="0"/>
            </a:endParaRPr>
          </a:p>
        </p:txBody>
      </p:sp>
      <p:sp>
        <p:nvSpPr>
          <p:cNvPr id="227332"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27333" name="Rectangle 7"/>
          <p:cNvSpPr>
            <a:spLocks noGrp="1" noChangeArrowheads="1"/>
          </p:cNvSpPr>
          <p:nvPr>
            <p:ph type="sldNum" sz="quarter" idx="5"/>
          </p:nvPr>
        </p:nvSpPr>
        <p:spPr>
          <a:noFill/>
        </p:spPr>
        <p:txBody>
          <a:bodyPr/>
          <a:lstStyle/>
          <a:p>
            <a:fld id="{7DEFC1CF-9427-42C7-9923-BF8ED088AD87}" type="slidenum">
              <a:rPr lang="en-US" smtClean="0">
                <a:latin typeface="Times New Roman" charset="0"/>
              </a:rPr>
              <a:pPr/>
              <a:t>11</a:t>
            </a:fld>
            <a:endParaRPr lang="en-US" smtClean="0">
              <a:latin typeface="Times New Roman" charset="0"/>
            </a:endParaRPr>
          </a:p>
        </p:txBody>
      </p:sp>
      <p:sp>
        <p:nvSpPr>
          <p:cNvPr id="227334" name="Rectangle 2"/>
          <p:cNvSpPr>
            <a:spLocks noChangeArrowheads="1" noTextEdit="1"/>
          </p:cNvSpPr>
          <p:nvPr>
            <p:ph type="sldImg"/>
          </p:nvPr>
        </p:nvSpPr>
        <p:spPr>
          <a:ln/>
        </p:spPr>
      </p:sp>
      <p:sp>
        <p:nvSpPr>
          <p:cNvPr id="227335"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43715" name="Rectangle 3"/>
          <p:cNvSpPr>
            <a:spLocks noGrp="1" noChangeArrowheads="1"/>
          </p:cNvSpPr>
          <p:nvPr>
            <p:ph type="dt" sz="quarter" idx="1"/>
          </p:nvPr>
        </p:nvSpPr>
        <p:spPr>
          <a:noFill/>
        </p:spPr>
        <p:txBody>
          <a:bodyPr/>
          <a:lstStyle/>
          <a:p>
            <a:fld id="{7D415E09-7111-4A19-89D2-4A1839292C0E}" type="datetime3">
              <a:rPr lang="en-US" smtClean="0">
                <a:latin typeface="Times New Roman" charset="0"/>
              </a:rPr>
              <a:pPr/>
              <a:t>4 September 2019</a:t>
            </a:fld>
            <a:endParaRPr lang="en-US" smtClean="0">
              <a:latin typeface="Times New Roman" charset="0"/>
            </a:endParaRPr>
          </a:p>
        </p:txBody>
      </p:sp>
      <p:sp>
        <p:nvSpPr>
          <p:cNvPr id="243716"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43717" name="Rectangle 7"/>
          <p:cNvSpPr>
            <a:spLocks noGrp="1" noChangeArrowheads="1"/>
          </p:cNvSpPr>
          <p:nvPr>
            <p:ph type="sldNum" sz="quarter" idx="5"/>
          </p:nvPr>
        </p:nvSpPr>
        <p:spPr>
          <a:noFill/>
        </p:spPr>
        <p:txBody>
          <a:bodyPr/>
          <a:lstStyle/>
          <a:p>
            <a:fld id="{490BFE7C-0C75-476E-A782-C78AF041BCEE}" type="slidenum">
              <a:rPr lang="en-US" smtClean="0">
                <a:latin typeface="Times New Roman" charset="0"/>
              </a:rPr>
              <a:pPr/>
              <a:t>38</a:t>
            </a:fld>
            <a:endParaRPr lang="en-US" smtClean="0">
              <a:latin typeface="Times New Roman" charset="0"/>
            </a:endParaRPr>
          </a:p>
        </p:txBody>
      </p:sp>
      <p:sp>
        <p:nvSpPr>
          <p:cNvPr id="243718" name="Rectangle 2"/>
          <p:cNvSpPr>
            <a:spLocks noChangeArrowheads="1" noTextEdit="1"/>
          </p:cNvSpPr>
          <p:nvPr>
            <p:ph type="sldImg"/>
          </p:nvPr>
        </p:nvSpPr>
        <p:spPr>
          <a:ln/>
        </p:spPr>
      </p:sp>
      <p:sp>
        <p:nvSpPr>
          <p:cNvPr id="243719"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E11A741-9394-404B-AC5D-A063CE37F50F}" type="slidenum">
              <a:rPr lang="en-US"/>
              <a:pPr/>
              <a:t>39</a:t>
            </a:fld>
            <a:endParaRPr lang="en-US"/>
          </a:p>
        </p:txBody>
      </p:sp>
      <p:sp>
        <p:nvSpPr>
          <p:cNvPr id="46083" name="Rectangle 2"/>
          <p:cNvSpPr>
            <a:spLocks noChangeArrowheads="1" noTextEdit="1"/>
          </p:cNvSpPr>
          <p:nvPr>
            <p:ph type="sldImg"/>
          </p:nvPr>
        </p:nvSpPr>
        <p:spPr>
          <a:xfrm>
            <a:off x="1114425" y="681038"/>
            <a:ext cx="4621213" cy="3467100"/>
          </a:xfrm>
          <a:ln/>
        </p:spPr>
      </p:sp>
      <p:sp>
        <p:nvSpPr>
          <p:cNvPr id="46084" name="Rectangle 3"/>
          <p:cNvSpPr>
            <a:spLocks noGrp="1" noChangeArrowheads="1"/>
          </p:cNvSpPr>
          <p:nvPr>
            <p:ph type="body" idx="1"/>
          </p:nvPr>
        </p:nvSpPr>
        <p:spPr>
          <a:xfrm>
            <a:off x="903387" y="4376965"/>
            <a:ext cx="5037832" cy="4074583"/>
          </a:xfrm>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28355" name="Rectangle 3"/>
          <p:cNvSpPr>
            <a:spLocks noGrp="1" noChangeArrowheads="1"/>
          </p:cNvSpPr>
          <p:nvPr>
            <p:ph type="dt" sz="quarter" idx="1"/>
          </p:nvPr>
        </p:nvSpPr>
        <p:spPr>
          <a:noFill/>
        </p:spPr>
        <p:txBody>
          <a:bodyPr/>
          <a:lstStyle/>
          <a:p>
            <a:fld id="{D054CF53-E777-4142-957D-6012CA3B8E33}" type="datetime3">
              <a:rPr lang="en-US" smtClean="0">
                <a:latin typeface="Times New Roman" charset="0"/>
              </a:rPr>
              <a:pPr/>
              <a:t>4 September 2019</a:t>
            </a:fld>
            <a:endParaRPr lang="en-US" smtClean="0">
              <a:latin typeface="Times New Roman" charset="0"/>
            </a:endParaRPr>
          </a:p>
        </p:txBody>
      </p:sp>
      <p:sp>
        <p:nvSpPr>
          <p:cNvPr id="228356"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28357" name="Rectangle 7"/>
          <p:cNvSpPr>
            <a:spLocks noGrp="1" noChangeArrowheads="1"/>
          </p:cNvSpPr>
          <p:nvPr>
            <p:ph type="sldNum" sz="quarter" idx="5"/>
          </p:nvPr>
        </p:nvSpPr>
        <p:spPr>
          <a:noFill/>
        </p:spPr>
        <p:txBody>
          <a:bodyPr/>
          <a:lstStyle/>
          <a:p>
            <a:fld id="{D1145824-7561-4611-86D1-31998C2C1FAF}" type="slidenum">
              <a:rPr lang="en-US" smtClean="0">
                <a:latin typeface="Times New Roman" charset="0"/>
              </a:rPr>
              <a:pPr/>
              <a:t>13</a:t>
            </a:fld>
            <a:endParaRPr lang="en-US" smtClean="0">
              <a:latin typeface="Times New Roman" charset="0"/>
            </a:endParaRPr>
          </a:p>
        </p:txBody>
      </p:sp>
      <p:sp>
        <p:nvSpPr>
          <p:cNvPr id="228358" name="Rectangle 2"/>
          <p:cNvSpPr>
            <a:spLocks noChangeArrowheads="1" noTextEdit="1"/>
          </p:cNvSpPr>
          <p:nvPr>
            <p:ph type="sldImg"/>
          </p:nvPr>
        </p:nvSpPr>
        <p:spPr>
          <a:ln/>
        </p:spPr>
      </p:sp>
      <p:sp>
        <p:nvSpPr>
          <p:cNvPr id="228359"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29379" name="Rectangle 3"/>
          <p:cNvSpPr>
            <a:spLocks noGrp="1" noChangeArrowheads="1"/>
          </p:cNvSpPr>
          <p:nvPr>
            <p:ph type="dt" sz="quarter" idx="1"/>
          </p:nvPr>
        </p:nvSpPr>
        <p:spPr>
          <a:noFill/>
        </p:spPr>
        <p:txBody>
          <a:bodyPr/>
          <a:lstStyle/>
          <a:p>
            <a:fld id="{3B02378C-E3B2-4399-AC55-76F430418DC2}" type="datetime3">
              <a:rPr lang="en-US" smtClean="0">
                <a:latin typeface="Times New Roman" charset="0"/>
              </a:rPr>
              <a:pPr/>
              <a:t>4 September 2019</a:t>
            </a:fld>
            <a:endParaRPr lang="en-US" smtClean="0">
              <a:latin typeface="Times New Roman" charset="0"/>
            </a:endParaRPr>
          </a:p>
        </p:txBody>
      </p:sp>
      <p:sp>
        <p:nvSpPr>
          <p:cNvPr id="229380"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29381" name="Rectangle 7"/>
          <p:cNvSpPr>
            <a:spLocks noGrp="1" noChangeArrowheads="1"/>
          </p:cNvSpPr>
          <p:nvPr>
            <p:ph type="sldNum" sz="quarter" idx="5"/>
          </p:nvPr>
        </p:nvSpPr>
        <p:spPr>
          <a:noFill/>
        </p:spPr>
        <p:txBody>
          <a:bodyPr/>
          <a:lstStyle/>
          <a:p>
            <a:fld id="{62888A91-7CF3-42D2-950D-FD670E6CDC1F}" type="slidenum">
              <a:rPr lang="en-US" smtClean="0">
                <a:latin typeface="Times New Roman" charset="0"/>
              </a:rPr>
              <a:pPr/>
              <a:t>14</a:t>
            </a:fld>
            <a:endParaRPr lang="en-US" smtClean="0">
              <a:latin typeface="Times New Roman" charset="0"/>
            </a:endParaRPr>
          </a:p>
        </p:txBody>
      </p:sp>
      <p:sp>
        <p:nvSpPr>
          <p:cNvPr id="229382" name="Rectangle 2"/>
          <p:cNvSpPr>
            <a:spLocks noChangeArrowheads="1" noTextEdit="1"/>
          </p:cNvSpPr>
          <p:nvPr>
            <p:ph type="sldImg"/>
          </p:nvPr>
        </p:nvSpPr>
        <p:spPr>
          <a:ln/>
        </p:spPr>
      </p:sp>
      <p:sp>
        <p:nvSpPr>
          <p:cNvPr id="229383"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30403" name="Rectangle 3"/>
          <p:cNvSpPr>
            <a:spLocks noGrp="1" noChangeArrowheads="1"/>
          </p:cNvSpPr>
          <p:nvPr>
            <p:ph type="dt" sz="quarter" idx="1"/>
          </p:nvPr>
        </p:nvSpPr>
        <p:spPr>
          <a:noFill/>
        </p:spPr>
        <p:txBody>
          <a:bodyPr/>
          <a:lstStyle/>
          <a:p>
            <a:fld id="{C98E102D-EFCF-4B66-980C-777EFF9A3962}" type="datetime3">
              <a:rPr lang="en-US" smtClean="0">
                <a:latin typeface="Times New Roman" charset="0"/>
              </a:rPr>
              <a:pPr/>
              <a:t>4 September 2019</a:t>
            </a:fld>
            <a:endParaRPr lang="en-US" smtClean="0">
              <a:latin typeface="Times New Roman" charset="0"/>
            </a:endParaRPr>
          </a:p>
        </p:txBody>
      </p:sp>
      <p:sp>
        <p:nvSpPr>
          <p:cNvPr id="230404"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30405" name="Rectangle 7"/>
          <p:cNvSpPr>
            <a:spLocks noGrp="1" noChangeArrowheads="1"/>
          </p:cNvSpPr>
          <p:nvPr>
            <p:ph type="sldNum" sz="quarter" idx="5"/>
          </p:nvPr>
        </p:nvSpPr>
        <p:spPr>
          <a:noFill/>
        </p:spPr>
        <p:txBody>
          <a:bodyPr/>
          <a:lstStyle/>
          <a:p>
            <a:fld id="{F7309418-DDE7-4037-922B-C714B13A175F}" type="slidenum">
              <a:rPr lang="en-US" smtClean="0">
                <a:latin typeface="Times New Roman" charset="0"/>
              </a:rPr>
              <a:pPr/>
              <a:t>15</a:t>
            </a:fld>
            <a:endParaRPr lang="en-US" smtClean="0">
              <a:latin typeface="Times New Roman" charset="0"/>
            </a:endParaRPr>
          </a:p>
        </p:txBody>
      </p:sp>
      <p:sp>
        <p:nvSpPr>
          <p:cNvPr id="230406" name="Rectangle 2"/>
          <p:cNvSpPr>
            <a:spLocks noChangeArrowheads="1" noTextEdit="1"/>
          </p:cNvSpPr>
          <p:nvPr>
            <p:ph type="sldImg"/>
          </p:nvPr>
        </p:nvSpPr>
        <p:spPr>
          <a:ln/>
        </p:spPr>
      </p:sp>
      <p:sp>
        <p:nvSpPr>
          <p:cNvPr id="230407"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31427" name="Rectangle 3"/>
          <p:cNvSpPr>
            <a:spLocks noGrp="1" noChangeArrowheads="1"/>
          </p:cNvSpPr>
          <p:nvPr>
            <p:ph type="dt" sz="quarter" idx="1"/>
          </p:nvPr>
        </p:nvSpPr>
        <p:spPr>
          <a:noFill/>
        </p:spPr>
        <p:txBody>
          <a:bodyPr/>
          <a:lstStyle/>
          <a:p>
            <a:fld id="{0B9A8390-745B-4C0C-B328-2FF07F78328C}" type="datetime3">
              <a:rPr lang="en-US" smtClean="0">
                <a:latin typeface="Times New Roman" charset="0"/>
              </a:rPr>
              <a:pPr/>
              <a:t>4 September 2019</a:t>
            </a:fld>
            <a:endParaRPr lang="en-US" smtClean="0">
              <a:latin typeface="Times New Roman" charset="0"/>
            </a:endParaRPr>
          </a:p>
        </p:txBody>
      </p:sp>
      <p:sp>
        <p:nvSpPr>
          <p:cNvPr id="231428"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31429" name="Rectangle 7"/>
          <p:cNvSpPr>
            <a:spLocks noGrp="1" noChangeArrowheads="1"/>
          </p:cNvSpPr>
          <p:nvPr>
            <p:ph type="sldNum" sz="quarter" idx="5"/>
          </p:nvPr>
        </p:nvSpPr>
        <p:spPr>
          <a:noFill/>
        </p:spPr>
        <p:txBody>
          <a:bodyPr/>
          <a:lstStyle/>
          <a:p>
            <a:fld id="{111C2F9B-A589-4401-945F-5DE923B26FA8}" type="slidenum">
              <a:rPr lang="en-US" smtClean="0">
                <a:latin typeface="Times New Roman" charset="0"/>
              </a:rPr>
              <a:pPr/>
              <a:t>16</a:t>
            </a:fld>
            <a:endParaRPr lang="en-US" smtClean="0">
              <a:latin typeface="Times New Roman" charset="0"/>
            </a:endParaRPr>
          </a:p>
        </p:txBody>
      </p:sp>
      <p:sp>
        <p:nvSpPr>
          <p:cNvPr id="231430" name="Rectangle 2"/>
          <p:cNvSpPr>
            <a:spLocks noChangeArrowheads="1" noTextEdit="1"/>
          </p:cNvSpPr>
          <p:nvPr>
            <p:ph type="sldImg"/>
          </p:nvPr>
        </p:nvSpPr>
        <p:spPr>
          <a:ln/>
        </p:spPr>
      </p:sp>
      <p:sp>
        <p:nvSpPr>
          <p:cNvPr id="231431"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32451" name="Rectangle 3"/>
          <p:cNvSpPr>
            <a:spLocks noGrp="1" noChangeArrowheads="1"/>
          </p:cNvSpPr>
          <p:nvPr>
            <p:ph type="dt" sz="quarter" idx="1"/>
          </p:nvPr>
        </p:nvSpPr>
        <p:spPr>
          <a:noFill/>
        </p:spPr>
        <p:txBody>
          <a:bodyPr/>
          <a:lstStyle/>
          <a:p>
            <a:fld id="{F3A78C53-1173-4FC2-B6AF-FB0619C44D2D}" type="datetime3">
              <a:rPr lang="en-US" smtClean="0">
                <a:latin typeface="Times New Roman" charset="0"/>
              </a:rPr>
              <a:pPr/>
              <a:t>4 September 2019</a:t>
            </a:fld>
            <a:endParaRPr lang="en-US" smtClean="0">
              <a:latin typeface="Times New Roman" charset="0"/>
            </a:endParaRPr>
          </a:p>
        </p:txBody>
      </p:sp>
      <p:sp>
        <p:nvSpPr>
          <p:cNvPr id="232452"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32453" name="Rectangle 7"/>
          <p:cNvSpPr>
            <a:spLocks noGrp="1" noChangeArrowheads="1"/>
          </p:cNvSpPr>
          <p:nvPr>
            <p:ph type="sldNum" sz="quarter" idx="5"/>
          </p:nvPr>
        </p:nvSpPr>
        <p:spPr>
          <a:noFill/>
        </p:spPr>
        <p:txBody>
          <a:bodyPr/>
          <a:lstStyle/>
          <a:p>
            <a:fld id="{1C105F1C-8B06-4659-94F4-51600BCCE3C4}" type="slidenum">
              <a:rPr lang="en-US" smtClean="0">
                <a:latin typeface="Times New Roman" charset="0"/>
              </a:rPr>
              <a:pPr/>
              <a:t>17</a:t>
            </a:fld>
            <a:endParaRPr lang="en-US" smtClean="0">
              <a:latin typeface="Times New Roman" charset="0"/>
            </a:endParaRPr>
          </a:p>
        </p:txBody>
      </p:sp>
      <p:sp>
        <p:nvSpPr>
          <p:cNvPr id="232454" name="Rectangle 2"/>
          <p:cNvSpPr>
            <a:spLocks noChangeArrowheads="1" noTextEdit="1"/>
          </p:cNvSpPr>
          <p:nvPr>
            <p:ph type="sldImg"/>
          </p:nvPr>
        </p:nvSpPr>
        <p:spPr>
          <a:ln/>
        </p:spPr>
      </p:sp>
      <p:sp>
        <p:nvSpPr>
          <p:cNvPr id="232455"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38595" name="Rectangle 3"/>
          <p:cNvSpPr>
            <a:spLocks noGrp="1" noChangeArrowheads="1"/>
          </p:cNvSpPr>
          <p:nvPr>
            <p:ph type="dt" sz="quarter" idx="1"/>
          </p:nvPr>
        </p:nvSpPr>
        <p:spPr>
          <a:noFill/>
        </p:spPr>
        <p:txBody>
          <a:bodyPr/>
          <a:lstStyle/>
          <a:p>
            <a:fld id="{C9CFA86C-A7CD-4AF4-A4A1-D44710119DF8}" type="datetime3">
              <a:rPr lang="en-US" smtClean="0">
                <a:latin typeface="Times New Roman" charset="0"/>
              </a:rPr>
              <a:pPr/>
              <a:t>4 September 2019</a:t>
            </a:fld>
            <a:endParaRPr lang="en-US" smtClean="0">
              <a:latin typeface="Times New Roman" charset="0"/>
            </a:endParaRPr>
          </a:p>
        </p:txBody>
      </p:sp>
      <p:sp>
        <p:nvSpPr>
          <p:cNvPr id="238596"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38597" name="Rectangle 7"/>
          <p:cNvSpPr>
            <a:spLocks noGrp="1" noChangeArrowheads="1"/>
          </p:cNvSpPr>
          <p:nvPr>
            <p:ph type="sldNum" sz="quarter" idx="5"/>
          </p:nvPr>
        </p:nvSpPr>
        <p:spPr>
          <a:noFill/>
        </p:spPr>
        <p:txBody>
          <a:bodyPr/>
          <a:lstStyle/>
          <a:p>
            <a:fld id="{777FCF76-860B-4596-AAB3-576AAFB68E44}" type="slidenum">
              <a:rPr lang="en-US" smtClean="0">
                <a:latin typeface="Times New Roman" charset="0"/>
              </a:rPr>
              <a:pPr/>
              <a:t>29</a:t>
            </a:fld>
            <a:endParaRPr lang="en-US" smtClean="0">
              <a:latin typeface="Times New Roman" charset="0"/>
            </a:endParaRPr>
          </a:p>
        </p:txBody>
      </p:sp>
      <p:sp>
        <p:nvSpPr>
          <p:cNvPr id="238598" name="Rectangle 2"/>
          <p:cNvSpPr>
            <a:spLocks noChangeArrowheads="1" noTextEdit="1"/>
          </p:cNvSpPr>
          <p:nvPr>
            <p:ph type="sldImg"/>
          </p:nvPr>
        </p:nvSpPr>
        <p:spPr>
          <a:ln/>
        </p:spPr>
      </p:sp>
      <p:sp>
        <p:nvSpPr>
          <p:cNvPr id="238599"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3D6255F9-9D17-44D6-8478-0530A18F8DDA}" type="slidenum">
              <a:rPr lang="en-US"/>
              <a:pPr/>
              <a:t>30</a:t>
            </a:fld>
            <a:endParaRPr lang="en-US"/>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a:noFill/>
        </p:spPr>
        <p:txBody>
          <a:bodyPr/>
          <a:lstStyle/>
          <a:p>
            <a:r>
              <a:rPr lang="en-US" smtClean="0">
                <a:latin typeface="Times New Roman" charset="0"/>
              </a:rPr>
              <a:t>The University of Adelaide, School of Computer Science</a:t>
            </a:r>
          </a:p>
        </p:txBody>
      </p:sp>
      <p:sp>
        <p:nvSpPr>
          <p:cNvPr id="239619" name="Rectangle 3"/>
          <p:cNvSpPr>
            <a:spLocks noGrp="1" noChangeArrowheads="1"/>
          </p:cNvSpPr>
          <p:nvPr>
            <p:ph type="dt" sz="quarter" idx="1"/>
          </p:nvPr>
        </p:nvSpPr>
        <p:spPr>
          <a:noFill/>
        </p:spPr>
        <p:txBody>
          <a:bodyPr/>
          <a:lstStyle/>
          <a:p>
            <a:fld id="{4FF7CA96-A435-42BF-A0D8-7ED0E354217F}" type="datetime3">
              <a:rPr lang="en-US" smtClean="0">
                <a:latin typeface="Times New Roman" charset="0"/>
              </a:rPr>
              <a:pPr/>
              <a:t>4 September 2019</a:t>
            </a:fld>
            <a:endParaRPr lang="en-US" smtClean="0">
              <a:latin typeface="Times New Roman" charset="0"/>
            </a:endParaRPr>
          </a:p>
        </p:txBody>
      </p:sp>
      <p:sp>
        <p:nvSpPr>
          <p:cNvPr id="239620" name="Rectangle 6"/>
          <p:cNvSpPr>
            <a:spLocks noGrp="1" noChangeArrowheads="1"/>
          </p:cNvSpPr>
          <p:nvPr>
            <p:ph type="ftr" sz="quarter" idx="4"/>
          </p:nvPr>
        </p:nvSpPr>
        <p:spPr>
          <a:noFill/>
        </p:spPr>
        <p:txBody>
          <a:bodyPr/>
          <a:lstStyle/>
          <a:p>
            <a:r>
              <a:rPr lang="en-US" smtClean="0">
                <a:latin typeface="Times New Roman" charset="0"/>
              </a:rPr>
              <a:t>Chapter 2 — Instructions: Language of the Computer</a:t>
            </a:r>
          </a:p>
        </p:txBody>
      </p:sp>
      <p:sp>
        <p:nvSpPr>
          <p:cNvPr id="239621" name="Rectangle 7"/>
          <p:cNvSpPr>
            <a:spLocks noGrp="1" noChangeArrowheads="1"/>
          </p:cNvSpPr>
          <p:nvPr>
            <p:ph type="sldNum" sz="quarter" idx="5"/>
          </p:nvPr>
        </p:nvSpPr>
        <p:spPr>
          <a:noFill/>
        </p:spPr>
        <p:txBody>
          <a:bodyPr/>
          <a:lstStyle/>
          <a:p>
            <a:fld id="{C1463729-F699-4835-ACBC-0055F987BDC5}" type="slidenum">
              <a:rPr lang="en-US" smtClean="0">
                <a:latin typeface="Times New Roman" charset="0"/>
              </a:rPr>
              <a:pPr/>
              <a:t>34</a:t>
            </a:fld>
            <a:endParaRPr lang="en-US" smtClean="0">
              <a:latin typeface="Times New Roman" charset="0"/>
            </a:endParaRPr>
          </a:p>
        </p:txBody>
      </p:sp>
      <p:sp>
        <p:nvSpPr>
          <p:cNvPr id="239622" name="Rectangle 2"/>
          <p:cNvSpPr>
            <a:spLocks noChangeArrowheads="1" noTextEdit="1"/>
          </p:cNvSpPr>
          <p:nvPr>
            <p:ph type="sldImg"/>
          </p:nvPr>
        </p:nvSpPr>
        <p:spPr>
          <a:ln/>
        </p:spPr>
      </p:sp>
      <p:sp>
        <p:nvSpPr>
          <p:cNvPr id="239623" name="Rectangle 3"/>
          <p:cNvSpPr>
            <a:spLocks noGrp="1" noChangeArrowheads="1"/>
          </p:cNvSpPr>
          <p:nvPr>
            <p:ph type="body" idx="1"/>
          </p:nvPr>
        </p:nvSpPr>
        <p:spPr>
          <a:noFill/>
          <a:ln/>
        </p:spPr>
        <p:txBody>
          <a:bodyPr/>
          <a:lstStyle/>
          <a:p>
            <a:pPr eaLnBrk="1" hangingPunct="1"/>
            <a:endParaRPr lang="en-AU"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887D10-DD00-461B-BEC0-6880479B256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87D10-DD00-461B-BEC0-6880479B256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87D10-DD00-461B-BEC0-6880479B256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887D10-DD00-461B-BEC0-6880479B256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887D10-DD00-461B-BEC0-6880479B2562}"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887D10-DD00-461B-BEC0-6880479B2562}"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887D10-DD00-461B-BEC0-6880479B2562}" type="datetimeFigureOut">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887D10-DD00-461B-BEC0-6880479B2562}" type="datetimeFigureOut">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87D10-DD00-461B-BEC0-6880479B2562}" type="datetimeFigureOut">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87D10-DD00-461B-BEC0-6880479B2562}"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87D10-DD00-461B-BEC0-6880479B2562}"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5623A-3B6E-46EA-8F34-95BFC18363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87D10-DD00-461B-BEC0-6880479B2562}" type="datetimeFigureOut">
              <a:rPr lang="en-US" smtClean="0"/>
              <a:pPr/>
              <a:t>9/4/2019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5623A-3B6E-46EA-8F34-95BFC18363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8.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Unicast Routing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r>
              <a:rPr lang="en-US" smtClean="0"/>
              <a:t>Approaches to Shortest Path Routing</a:t>
            </a:r>
          </a:p>
        </p:txBody>
      </p:sp>
      <p:sp>
        <p:nvSpPr>
          <p:cNvPr id="12291" name="Rectangle 3"/>
          <p:cNvSpPr>
            <a:spLocks noGrp="1" noChangeArrowheads="1"/>
          </p:cNvSpPr>
          <p:nvPr>
            <p:ph type="body" idx="1"/>
          </p:nvPr>
        </p:nvSpPr>
        <p:spPr>
          <a:xfrm>
            <a:off x="633413" y="1600200"/>
            <a:ext cx="7877175" cy="4724400"/>
          </a:xfrm>
        </p:spPr>
        <p:txBody>
          <a:bodyPr>
            <a:normAutofit lnSpcReduction="10000"/>
          </a:bodyPr>
          <a:lstStyle/>
          <a:p>
            <a:r>
              <a:rPr lang="en-US" b="1" dirty="0" smtClean="0">
                <a:solidFill>
                  <a:srgbClr val="FF0000"/>
                </a:solidFill>
              </a:rPr>
              <a:t>1. Link State Routing 	</a:t>
            </a:r>
          </a:p>
          <a:p>
            <a:pPr lvl="1"/>
            <a:r>
              <a:rPr lang="en-US" sz="2000" dirty="0" smtClean="0"/>
              <a:t> Each node knows the distance to its neighbors</a:t>
            </a:r>
          </a:p>
          <a:p>
            <a:pPr lvl="1"/>
            <a:r>
              <a:rPr lang="en-US" sz="2000" dirty="0" smtClean="0"/>
              <a:t>The distance information (=link state) is broadcast to all nodes in the network</a:t>
            </a:r>
          </a:p>
          <a:p>
            <a:pPr lvl="1"/>
            <a:r>
              <a:rPr lang="en-US" sz="2000" dirty="0" smtClean="0"/>
              <a:t>Each node calculates the routing tables independently</a:t>
            </a:r>
          </a:p>
          <a:p>
            <a:pPr>
              <a:buFontTx/>
              <a:buNone/>
            </a:pPr>
            <a:endParaRPr lang="en-US" b="1" dirty="0" smtClean="0">
              <a:solidFill>
                <a:srgbClr val="FF0000"/>
              </a:solidFill>
            </a:endParaRPr>
          </a:p>
          <a:p>
            <a:pPr>
              <a:buFontTx/>
              <a:buNone/>
            </a:pPr>
            <a:r>
              <a:rPr lang="en-US" b="1" dirty="0" smtClean="0">
                <a:solidFill>
                  <a:srgbClr val="FF0000"/>
                </a:solidFill>
              </a:rPr>
              <a:t>2. Distance Vector Routing</a:t>
            </a:r>
            <a:r>
              <a:rPr lang="en-US" dirty="0" smtClean="0"/>
              <a:t>  		</a:t>
            </a:r>
          </a:p>
          <a:p>
            <a:pPr lvl="1"/>
            <a:r>
              <a:rPr lang="en-US" sz="2000" dirty="0" smtClean="0"/>
              <a:t>Each node knows the distance (=cost) to its directly connected neighbors</a:t>
            </a:r>
          </a:p>
          <a:p>
            <a:pPr lvl="1"/>
            <a:r>
              <a:rPr lang="en-US" sz="2000" dirty="0" smtClean="0"/>
              <a:t>A node sends a list to its neighbors with the current distances to all nodes</a:t>
            </a:r>
          </a:p>
          <a:p>
            <a:pPr lvl="1"/>
            <a:r>
              <a:rPr lang="en-US" sz="2000" dirty="0" smtClean="0"/>
              <a:t>If all nodes update their distances, the routing tables eventually converge</a:t>
            </a:r>
            <a:endParaRPr lang="en-US" b="1" dirty="0" smtClean="0">
              <a:solidFill>
                <a:srgbClr val="FF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11188" y="171450"/>
            <a:ext cx="8281987" cy="646113"/>
          </a:xfrm>
        </p:spPr>
        <p:txBody>
          <a:bodyPr/>
          <a:lstStyle/>
          <a:p>
            <a:pPr eaLnBrk="1" hangingPunct="1"/>
            <a:r>
              <a:rPr lang="en-US" sz="3600" smtClean="0"/>
              <a:t>Distance Vector</a:t>
            </a:r>
            <a:endParaRPr lang="en-AU" sz="3600" smtClean="0"/>
          </a:p>
        </p:txBody>
      </p:sp>
      <p:sp>
        <p:nvSpPr>
          <p:cNvPr id="105475" name="Rectangle 3"/>
          <p:cNvSpPr>
            <a:spLocks noGrp="1" noChangeArrowheads="1"/>
          </p:cNvSpPr>
          <p:nvPr>
            <p:ph type="body" idx="1"/>
          </p:nvPr>
        </p:nvSpPr>
        <p:spPr/>
        <p:txBody>
          <a:bodyPr/>
          <a:lstStyle/>
          <a:p>
            <a:r>
              <a:rPr lang="en-US" sz="2400" smtClean="0"/>
              <a:t>Each node constructs a one dimensional array (a vector) containing the “distances” (costs) to all other nodes and distributes that vector to its immediate neighbors</a:t>
            </a:r>
          </a:p>
          <a:p>
            <a:r>
              <a:rPr lang="en-US" sz="2400" smtClean="0"/>
              <a:t>Starting assumption is that each node knows the cost of the link to each of its directly connected neighbors</a:t>
            </a:r>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pic>
        <p:nvPicPr>
          <p:cNvPr id="105476" name="Picture 5" descr="f03-29-9780123850591 copy"/>
          <p:cNvPicPr>
            <a:picLocks noChangeAspect="1" noChangeArrowheads="1"/>
          </p:cNvPicPr>
          <p:nvPr/>
        </p:nvPicPr>
        <p:blipFill>
          <a:blip r:embed="rId3"/>
          <a:srcRect/>
          <a:stretch>
            <a:fillRect/>
          </a:stretch>
        </p:blipFill>
        <p:spPr bwMode="auto">
          <a:xfrm>
            <a:off x="2484438" y="3500438"/>
            <a:ext cx="4032250" cy="212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Distance-vector routing</a:t>
            </a:r>
            <a:endParaRPr lang="en-US" dirty="0"/>
          </a:p>
        </p:txBody>
      </p:sp>
      <p:sp>
        <p:nvSpPr>
          <p:cNvPr id="3" name="Content Placeholder 2"/>
          <p:cNvSpPr>
            <a:spLocks noGrp="1"/>
          </p:cNvSpPr>
          <p:nvPr>
            <p:ph idx="1"/>
          </p:nvPr>
        </p:nvSpPr>
        <p:spPr>
          <a:xfrm>
            <a:off x="228600" y="1600200"/>
            <a:ext cx="8686800" cy="4525963"/>
          </a:xfrm>
        </p:spPr>
        <p:txBody>
          <a:bodyPr>
            <a:normAutofit lnSpcReduction="10000"/>
          </a:bodyPr>
          <a:lstStyle/>
          <a:p>
            <a:r>
              <a:rPr lang="en-US" dirty="0" smtClean="0"/>
              <a:t>the first each node creates is its own least-cost tree</a:t>
            </a:r>
          </a:p>
          <a:p>
            <a:r>
              <a:rPr lang="en-US" dirty="0" smtClean="0"/>
              <a:t>The incomplete trees are exchanged between immediate neighbors to make the trees more and more complete and to represent the whole internet.</a:t>
            </a:r>
          </a:p>
          <a:p>
            <a:r>
              <a:rPr lang="en-US" dirty="0" smtClean="0"/>
              <a:t>A router continuously tells all of its neighbors what it knows about the whole internet (although the knowledge can be incomplete)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11188" y="171450"/>
            <a:ext cx="8281987" cy="646113"/>
          </a:xfrm>
        </p:spPr>
        <p:txBody>
          <a:bodyPr/>
          <a:lstStyle/>
          <a:p>
            <a:pPr eaLnBrk="1" hangingPunct="1"/>
            <a:r>
              <a:rPr lang="en-US" sz="3600" smtClean="0"/>
              <a:t>Distance Vector</a:t>
            </a:r>
            <a:endParaRPr lang="en-AU" sz="3600" smtClean="0"/>
          </a:p>
        </p:txBody>
      </p:sp>
      <p:sp>
        <p:nvSpPr>
          <p:cNvPr id="106499" name="Rectangle 3"/>
          <p:cNvSpPr>
            <a:spLocks noGrp="1" noChangeArrowheads="1"/>
          </p:cNvSpPr>
          <p:nvPr>
            <p:ph type="body" idx="1"/>
          </p:nvPr>
        </p:nvSpPr>
        <p:spPr/>
        <p:txBody>
          <a:bodyPr/>
          <a:lstStyle/>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pPr>
              <a:spcBef>
                <a:spcPct val="50000"/>
              </a:spcBef>
              <a:buFont typeface="Wingdings" charset="2"/>
              <a:buNone/>
            </a:pPr>
            <a:r>
              <a:rPr lang="en-US" sz="2400" smtClean="0"/>
              <a:t>	Initial distances stored at each node (global view)</a:t>
            </a:r>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pic>
        <p:nvPicPr>
          <p:cNvPr id="106500" name="Picture 5" descr="f03-29-9780123850591 copy"/>
          <p:cNvPicPr>
            <a:picLocks noChangeAspect="1" noChangeArrowheads="1"/>
          </p:cNvPicPr>
          <p:nvPr/>
        </p:nvPicPr>
        <p:blipFill>
          <a:blip r:embed="rId3"/>
          <a:srcRect/>
          <a:stretch>
            <a:fillRect/>
          </a:stretch>
        </p:blipFill>
        <p:spPr bwMode="auto">
          <a:xfrm>
            <a:off x="3059113" y="981075"/>
            <a:ext cx="3168650" cy="1671638"/>
          </a:xfrm>
          <a:prstGeom prst="rect">
            <a:avLst/>
          </a:prstGeom>
          <a:noFill/>
          <a:ln w="9525">
            <a:noFill/>
            <a:miter lim="800000"/>
            <a:headEnd/>
            <a:tailEnd/>
          </a:ln>
        </p:spPr>
      </p:pic>
      <p:pic>
        <p:nvPicPr>
          <p:cNvPr id="106501" name="Picture 8"/>
          <p:cNvPicPr>
            <a:picLocks noChangeAspect="1" noChangeArrowheads="1"/>
          </p:cNvPicPr>
          <p:nvPr/>
        </p:nvPicPr>
        <p:blipFill>
          <a:blip r:embed="rId4"/>
          <a:srcRect/>
          <a:stretch>
            <a:fillRect/>
          </a:stretch>
        </p:blipFill>
        <p:spPr bwMode="auto">
          <a:xfrm>
            <a:off x="1966913" y="2794000"/>
            <a:ext cx="4862512" cy="23844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8"/>
          <p:cNvPicPr>
            <a:picLocks noChangeAspect="1" noChangeArrowheads="1"/>
          </p:cNvPicPr>
          <p:nvPr/>
        </p:nvPicPr>
        <p:blipFill>
          <a:blip r:embed="rId3"/>
          <a:srcRect/>
          <a:stretch>
            <a:fillRect/>
          </a:stretch>
        </p:blipFill>
        <p:spPr bwMode="auto">
          <a:xfrm>
            <a:off x="2700338" y="2997200"/>
            <a:ext cx="3600450" cy="2286000"/>
          </a:xfrm>
          <a:prstGeom prst="rect">
            <a:avLst/>
          </a:prstGeom>
          <a:noFill/>
          <a:ln w="9525" algn="ctr">
            <a:noFill/>
            <a:miter lim="800000"/>
            <a:headEnd/>
            <a:tailEnd/>
          </a:ln>
        </p:spPr>
      </p:pic>
      <p:sp>
        <p:nvSpPr>
          <p:cNvPr id="107523" name="Rectangle 2"/>
          <p:cNvSpPr>
            <a:spLocks noGrp="1" noChangeArrowheads="1"/>
          </p:cNvSpPr>
          <p:nvPr>
            <p:ph type="title"/>
          </p:nvPr>
        </p:nvSpPr>
        <p:spPr>
          <a:xfrm>
            <a:off x="611188" y="171450"/>
            <a:ext cx="8281987" cy="646113"/>
          </a:xfrm>
        </p:spPr>
        <p:txBody>
          <a:bodyPr/>
          <a:lstStyle/>
          <a:p>
            <a:pPr eaLnBrk="1" hangingPunct="1"/>
            <a:r>
              <a:rPr lang="en-US" sz="3600" smtClean="0"/>
              <a:t>Distance Vector</a:t>
            </a:r>
            <a:endParaRPr lang="en-AU" sz="3600" smtClean="0"/>
          </a:p>
        </p:txBody>
      </p:sp>
      <p:sp>
        <p:nvSpPr>
          <p:cNvPr id="107524" name="Rectangle 3"/>
          <p:cNvSpPr>
            <a:spLocks noGrp="1" noChangeArrowheads="1"/>
          </p:cNvSpPr>
          <p:nvPr>
            <p:ph type="body" idx="1"/>
          </p:nvPr>
        </p:nvSpPr>
        <p:spPr/>
        <p:txBody>
          <a:bodyPr/>
          <a:lstStyle/>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pPr>
              <a:spcBef>
                <a:spcPct val="50000"/>
              </a:spcBef>
              <a:buFont typeface="Wingdings" charset="2"/>
              <a:buNone/>
            </a:pPr>
            <a:r>
              <a:rPr lang="en-US" sz="2400" smtClean="0"/>
              <a:t>			Initial routing table at node A</a:t>
            </a:r>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pic>
        <p:nvPicPr>
          <p:cNvPr id="107525" name="Picture 5" descr="f03-29-9780123850591 copy"/>
          <p:cNvPicPr>
            <a:picLocks noChangeAspect="1" noChangeArrowheads="1"/>
          </p:cNvPicPr>
          <p:nvPr/>
        </p:nvPicPr>
        <p:blipFill>
          <a:blip r:embed="rId4"/>
          <a:srcRect/>
          <a:stretch>
            <a:fillRect/>
          </a:stretch>
        </p:blipFill>
        <p:spPr bwMode="auto">
          <a:xfrm>
            <a:off x="3068638" y="1204913"/>
            <a:ext cx="3168650" cy="1671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11188" y="171450"/>
            <a:ext cx="8281987" cy="646113"/>
          </a:xfrm>
        </p:spPr>
        <p:txBody>
          <a:bodyPr/>
          <a:lstStyle/>
          <a:p>
            <a:pPr eaLnBrk="1" hangingPunct="1"/>
            <a:r>
              <a:rPr lang="en-US" sz="3600" smtClean="0"/>
              <a:t>Distance Vector</a:t>
            </a:r>
            <a:endParaRPr lang="en-AU" sz="3600" smtClean="0"/>
          </a:p>
        </p:txBody>
      </p:sp>
      <p:sp>
        <p:nvSpPr>
          <p:cNvPr id="108547" name="Rectangle 3"/>
          <p:cNvSpPr>
            <a:spLocks noGrp="1" noChangeArrowheads="1"/>
          </p:cNvSpPr>
          <p:nvPr>
            <p:ph type="body" idx="1"/>
          </p:nvPr>
        </p:nvSpPr>
        <p:spPr/>
        <p:txBody>
          <a:bodyPr/>
          <a:lstStyle/>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pPr>
              <a:spcBef>
                <a:spcPct val="50000"/>
              </a:spcBef>
              <a:buFont typeface="Wingdings" charset="2"/>
              <a:buNone/>
            </a:pPr>
            <a:r>
              <a:rPr lang="en-US" sz="2400" smtClean="0"/>
              <a:t>			Final routing table at node A</a:t>
            </a:r>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pic>
        <p:nvPicPr>
          <p:cNvPr id="108548" name="Picture 8"/>
          <p:cNvPicPr>
            <a:picLocks noChangeAspect="1" noChangeArrowheads="1"/>
          </p:cNvPicPr>
          <p:nvPr/>
        </p:nvPicPr>
        <p:blipFill>
          <a:blip r:embed="rId3"/>
          <a:srcRect/>
          <a:stretch>
            <a:fillRect/>
          </a:stretch>
        </p:blipFill>
        <p:spPr bwMode="auto">
          <a:xfrm>
            <a:off x="2555875" y="2905125"/>
            <a:ext cx="3590925" cy="2324100"/>
          </a:xfrm>
          <a:prstGeom prst="rect">
            <a:avLst/>
          </a:prstGeom>
          <a:noFill/>
          <a:ln w="9525" algn="ctr">
            <a:noFill/>
            <a:miter lim="800000"/>
            <a:headEnd/>
            <a:tailEnd/>
          </a:ln>
        </p:spPr>
      </p:pic>
      <p:pic>
        <p:nvPicPr>
          <p:cNvPr id="108549" name="Picture 5" descr="f03-29-9780123850591 copy"/>
          <p:cNvPicPr>
            <a:picLocks noChangeAspect="1" noChangeArrowheads="1"/>
          </p:cNvPicPr>
          <p:nvPr/>
        </p:nvPicPr>
        <p:blipFill>
          <a:blip r:embed="rId4"/>
          <a:srcRect/>
          <a:stretch>
            <a:fillRect/>
          </a:stretch>
        </p:blipFill>
        <p:spPr bwMode="auto">
          <a:xfrm>
            <a:off x="2916238" y="1052513"/>
            <a:ext cx="3168650" cy="1671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11188" y="171450"/>
            <a:ext cx="8281987" cy="646113"/>
          </a:xfrm>
        </p:spPr>
        <p:txBody>
          <a:bodyPr/>
          <a:lstStyle/>
          <a:p>
            <a:pPr eaLnBrk="1" hangingPunct="1"/>
            <a:r>
              <a:rPr lang="en-US" sz="3600" smtClean="0"/>
              <a:t>Distance Vector</a:t>
            </a:r>
            <a:endParaRPr lang="en-AU" sz="3600" smtClean="0"/>
          </a:p>
        </p:txBody>
      </p:sp>
      <p:sp>
        <p:nvSpPr>
          <p:cNvPr id="109571" name="Rectangle 3"/>
          <p:cNvSpPr>
            <a:spLocks noGrp="1" noChangeArrowheads="1"/>
          </p:cNvSpPr>
          <p:nvPr>
            <p:ph type="body" idx="1"/>
          </p:nvPr>
        </p:nvSpPr>
        <p:spPr/>
        <p:txBody>
          <a:bodyPr/>
          <a:lstStyle/>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endParaRPr lang="en-US" sz="2400" smtClean="0"/>
          </a:p>
          <a:p>
            <a:pPr>
              <a:spcBef>
                <a:spcPct val="50000"/>
              </a:spcBef>
              <a:buFont typeface="Wingdings" charset="2"/>
              <a:buNone/>
            </a:pPr>
            <a:r>
              <a:rPr lang="en-US" sz="2400" smtClean="0"/>
              <a:t>	Final distances stored at each node (global view)</a:t>
            </a:r>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pic>
        <p:nvPicPr>
          <p:cNvPr id="109572" name="Picture 8"/>
          <p:cNvPicPr>
            <a:picLocks noChangeAspect="1" noChangeArrowheads="1"/>
          </p:cNvPicPr>
          <p:nvPr/>
        </p:nvPicPr>
        <p:blipFill>
          <a:blip r:embed="rId3"/>
          <a:srcRect/>
          <a:stretch>
            <a:fillRect/>
          </a:stretch>
        </p:blipFill>
        <p:spPr bwMode="auto">
          <a:xfrm>
            <a:off x="2051050" y="2852738"/>
            <a:ext cx="4873625" cy="2366962"/>
          </a:xfrm>
          <a:prstGeom prst="rect">
            <a:avLst/>
          </a:prstGeom>
          <a:noFill/>
          <a:ln w="9525" algn="ctr">
            <a:noFill/>
            <a:miter lim="800000"/>
            <a:headEnd/>
            <a:tailEnd/>
          </a:ln>
        </p:spPr>
      </p:pic>
      <p:pic>
        <p:nvPicPr>
          <p:cNvPr id="109573" name="Picture 5" descr="f03-29-9780123850591 copy"/>
          <p:cNvPicPr>
            <a:picLocks noChangeAspect="1" noChangeArrowheads="1"/>
          </p:cNvPicPr>
          <p:nvPr/>
        </p:nvPicPr>
        <p:blipFill>
          <a:blip r:embed="rId4"/>
          <a:srcRect/>
          <a:stretch>
            <a:fillRect/>
          </a:stretch>
        </p:blipFill>
        <p:spPr bwMode="auto">
          <a:xfrm>
            <a:off x="2916238" y="1052513"/>
            <a:ext cx="3168650" cy="1671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611188" y="171450"/>
            <a:ext cx="8281987" cy="646113"/>
          </a:xfrm>
        </p:spPr>
        <p:txBody>
          <a:bodyPr/>
          <a:lstStyle/>
          <a:p>
            <a:pPr eaLnBrk="1" hangingPunct="1"/>
            <a:r>
              <a:rPr lang="en-US" sz="3600" smtClean="0"/>
              <a:t>Distance Vector</a:t>
            </a:r>
            <a:endParaRPr lang="en-AU" sz="3600" smtClean="0"/>
          </a:p>
        </p:txBody>
      </p:sp>
      <p:sp>
        <p:nvSpPr>
          <p:cNvPr id="110595" name="Rectangle 3"/>
          <p:cNvSpPr>
            <a:spLocks noGrp="1" noChangeArrowheads="1"/>
          </p:cNvSpPr>
          <p:nvPr>
            <p:ph type="body" idx="1"/>
          </p:nvPr>
        </p:nvSpPr>
        <p:spPr/>
        <p:txBody>
          <a:bodyPr/>
          <a:lstStyle/>
          <a:p>
            <a:r>
              <a:rPr lang="en-US" sz="2400" smtClean="0">
                <a:solidFill>
                  <a:srgbClr val="0033CC"/>
                </a:solidFill>
              </a:rPr>
              <a:t>The distance vector routing algorithm is sometimes called as Bellman-Ford algorithm</a:t>
            </a:r>
          </a:p>
          <a:p>
            <a:pPr>
              <a:buFontTx/>
              <a:buNone/>
            </a:pPr>
            <a:endParaRPr lang="en-US" sz="2400" smtClean="0">
              <a:solidFill>
                <a:srgbClr val="0033CC"/>
              </a:solidFill>
            </a:endParaRPr>
          </a:p>
          <a:p>
            <a:r>
              <a:rPr lang="en-US" sz="2400" smtClean="0">
                <a:solidFill>
                  <a:srgbClr val="0033CC"/>
                </a:solidFill>
              </a:rPr>
              <a:t>Every T seconds each router sends its table to its neighbor each each router then updates its table based on the new information</a:t>
            </a:r>
          </a:p>
          <a:p>
            <a:endParaRPr lang="en-US" sz="2400" smtClean="0">
              <a:solidFill>
                <a:srgbClr val="0033CC"/>
              </a:solidFill>
            </a:endParaRPr>
          </a:p>
          <a:p>
            <a:r>
              <a:rPr lang="en-US" sz="2400" smtClean="0">
                <a:solidFill>
                  <a:srgbClr val="0033CC"/>
                </a:solidFill>
              </a:rPr>
              <a:t>Problems include fast response to good new and slow response to bad news.  Also too many messages to update</a:t>
            </a:r>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Bellman-Ford Equation</a:t>
            </a:r>
            <a:endParaRPr lang="en-US" dirty="0"/>
          </a:p>
        </p:txBody>
      </p:sp>
      <p:sp>
        <p:nvSpPr>
          <p:cNvPr id="3" name="Content Placeholder 2"/>
          <p:cNvSpPr>
            <a:spLocks noGrp="1"/>
          </p:cNvSpPr>
          <p:nvPr>
            <p:ph idx="1"/>
          </p:nvPr>
        </p:nvSpPr>
        <p:spPr/>
        <p:txBody>
          <a:bodyPr/>
          <a:lstStyle/>
          <a:p>
            <a:r>
              <a:rPr lang="en-US" dirty="0" smtClean="0"/>
              <a:t>This equation is used to find the least cost (shortest distance) between a source node, </a:t>
            </a:r>
            <a:r>
              <a:rPr lang="en-US" b="1" i="1" dirty="0" smtClean="0"/>
              <a:t>x, and a destination </a:t>
            </a:r>
            <a:r>
              <a:rPr lang="en-US" dirty="0" smtClean="0"/>
              <a:t>node, </a:t>
            </a:r>
            <a:r>
              <a:rPr lang="en-US" b="1" i="1" dirty="0" smtClean="0"/>
              <a:t>y</a:t>
            </a:r>
          </a:p>
          <a:p>
            <a:endParaRPr lang="en-US" b="1" i="1" dirty="0" smtClean="0"/>
          </a:p>
          <a:p>
            <a:endParaRPr lang="en-US" b="1" i="1" dirty="0" smtClean="0"/>
          </a:p>
          <a:p>
            <a:r>
              <a:rPr lang="en-US" dirty="0" err="1" smtClean="0"/>
              <a:t>D</a:t>
            </a:r>
            <a:r>
              <a:rPr lang="en-US" b="1" i="1" baseline="-25000" dirty="0" err="1" smtClean="0"/>
              <a:t>ij</a:t>
            </a:r>
            <a:r>
              <a:rPr lang="en-US" b="1" i="1" dirty="0" smtClean="0"/>
              <a:t> is the shortest </a:t>
            </a:r>
            <a:r>
              <a:rPr lang="en-US" dirty="0" smtClean="0"/>
              <a:t>distance and </a:t>
            </a:r>
            <a:r>
              <a:rPr lang="en-US" dirty="0" err="1" smtClean="0"/>
              <a:t>c</a:t>
            </a:r>
            <a:r>
              <a:rPr lang="en-US" b="1" i="1" baseline="-25000" dirty="0" err="1" smtClean="0"/>
              <a:t>ij</a:t>
            </a:r>
            <a:r>
              <a:rPr lang="en-US" b="1" i="1" dirty="0" smtClean="0"/>
              <a:t> is the cost between nodes </a:t>
            </a:r>
            <a:r>
              <a:rPr lang="en-US" b="1" i="1" dirty="0" err="1" smtClean="0"/>
              <a:t>i</a:t>
            </a:r>
            <a:r>
              <a:rPr lang="en-US" b="1" i="1" dirty="0" smtClean="0"/>
              <a:t> and j.</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981200" y="3319463"/>
            <a:ext cx="5410200" cy="49053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514600" y="5334000"/>
            <a:ext cx="4343400" cy="990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752600"/>
            <a:ext cx="7924799" cy="3886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Protocols</a:t>
            </a:r>
            <a:endParaRPr lang="en-US" dirty="0"/>
          </a:p>
        </p:txBody>
      </p:sp>
      <p:sp>
        <p:nvSpPr>
          <p:cNvPr id="3" name="Content Placeholder 2"/>
          <p:cNvSpPr>
            <a:spLocks noGrp="1"/>
          </p:cNvSpPr>
          <p:nvPr>
            <p:ph idx="1"/>
          </p:nvPr>
        </p:nvSpPr>
        <p:spPr/>
        <p:txBody>
          <a:bodyPr>
            <a:normAutofit lnSpcReduction="10000"/>
          </a:bodyPr>
          <a:lstStyle/>
          <a:p>
            <a:r>
              <a:rPr lang="en-US" dirty="0"/>
              <a:t>the goal of the network layer is to deliver a datagram from its source </a:t>
            </a:r>
            <a:r>
              <a:rPr lang="en-US" dirty="0" smtClean="0"/>
              <a:t>to its </a:t>
            </a:r>
            <a:r>
              <a:rPr lang="en-US" dirty="0"/>
              <a:t>destination or </a:t>
            </a:r>
            <a:r>
              <a:rPr lang="en-US" dirty="0" smtClean="0"/>
              <a:t>destinations</a:t>
            </a:r>
          </a:p>
          <a:p>
            <a:r>
              <a:rPr lang="en-US" dirty="0"/>
              <a:t>If a datagram </a:t>
            </a:r>
            <a:r>
              <a:rPr lang="en-US" dirty="0">
                <a:solidFill>
                  <a:srgbClr val="FF0000"/>
                </a:solidFill>
              </a:rPr>
              <a:t>is destined for only one </a:t>
            </a:r>
            <a:r>
              <a:rPr lang="en-US" dirty="0" smtClean="0">
                <a:solidFill>
                  <a:srgbClr val="FF0000"/>
                </a:solidFill>
              </a:rPr>
              <a:t>destination (</a:t>
            </a:r>
            <a:r>
              <a:rPr lang="en-US" dirty="0">
                <a:solidFill>
                  <a:srgbClr val="FF0000"/>
                </a:solidFill>
              </a:rPr>
              <a:t>one-to-one delivery), </a:t>
            </a:r>
            <a:r>
              <a:rPr lang="en-US" dirty="0"/>
              <a:t>we have </a:t>
            </a:r>
            <a:r>
              <a:rPr lang="en-US" b="1" i="1" dirty="0"/>
              <a:t>unicast </a:t>
            </a:r>
            <a:r>
              <a:rPr lang="en-US" b="1" i="1" dirty="0" smtClean="0"/>
              <a:t>routing</a:t>
            </a:r>
          </a:p>
          <a:p>
            <a:r>
              <a:rPr lang="en-US" dirty="0"/>
              <a:t>If the datagram is destined </a:t>
            </a:r>
            <a:r>
              <a:rPr lang="en-US" dirty="0">
                <a:solidFill>
                  <a:srgbClr val="FF0000"/>
                </a:solidFill>
              </a:rPr>
              <a:t>for </a:t>
            </a:r>
            <a:r>
              <a:rPr lang="en-US" dirty="0" smtClean="0">
                <a:solidFill>
                  <a:srgbClr val="FF0000"/>
                </a:solidFill>
              </a:rPr>
              <a:t>several destinations</a:t>
            </a:r>
            <a:r>
              <a:rPr lang="en-US" dirty="0" smtClean="0"/>
              <a:t> </a:t>
            </a:r>
            <a:r>
              <a:rPr lang="en-US" dirty="0"/>
              <a:t>(one-to-many delivery), we have </a:t>
            </a:r>
            <a:r>
              <a:rPr lang="en-US" b="1" i="1" dirty="0"/>
              <a:t>multicast routing</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Illustrate the principle of distance vector routing and apply Bellman-Ford</a:t>
            </a:r>
            <a:r>
              <a:rPr lang="en-US" sz="2800" i="1" dirty="0" smtClean="0"/>
              <a:t> </a:t>
            </a:r>
            <a:r>
              <a:rPr lang="en-US" sz="2800" dirty="0" smtClean="0"/>
              <a:t>algorithm</a:t>
            </a:r>
            <a:r>
              <a:rPr lang="en-US" sz="2800" i="1" dirty="0" smtClean="0"/>
              <a:t> </a:t>
            </a:r>
            <a:r>
              <a:rPr lang="en-US" sz="2800" dirty="0" smtClean="0"/>
              <a:t>to find the shortest path tree for node A (or) </a:t>
            </a:r>
            <a:r>
              <a:rPr lang="en-US" sz="2800" i="1" dirty="0" smtClean="0"/>
              <a:t/>
            </a:r>
            <a:br>
              <a:rPr lang="en-US" sz="2800" i="1" dirty="0" smtClean="0"/>
            </a:br>
            <a:r>
              <a:rPr lang="en-US" sz="2800" dirty="0" smtClean="0"/>
              <a:t>to find routing table for given scenario</a:t>
            </a:r>
            <a:endParaRPr lang="en-US" sz="2800" dirty="0"/>
          </a:p>
        </p:txBody>
      </p:sp>
      <p:pic>
        <p:nvPicPr>
          <p:cNvPr id="5124" name="Picture 4"/>
          <p:cNvPicPr>
            <a:picLocks noGrp="1" noChangeAspect="1" noChangeArrowheads="1"/>
          </p:cNvPicPr>
          <p:nvPr>
            <p:ph idx="1"/>
          </p:nvPr>
        </p:nvPicPr>
        <p:blipFill>
          <a:blip r:embed="rId2"/>
          <a:srcRect/>
          <a:stretch>
            <a:fillRect/>
          </a:stretch>
        </p:blipFill>
        <p:spPr bwMode="auto">
          <a:xfrm>
            <a:off x="1295400" y="2438400"/>
            <a:ext cx="6629400" cy="2667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304800" y="457200"/>
            <a:ext cx="8458200" cy="6096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381000" y="685800"/>
            <a:ext cx="8458200" cy="59436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1EB3D42C-4C2F-4EF3-B6AB-D7E03DE93CC5}" type="slidenum">
              <a:rPr lang="en-US"/>
              <a:pPr/>
              <a:t>23</a:t>
            </a:fld>
            <a:endParaRPr lang="en-US" dirty="0"/>
          </a:p>
        </p:txBody>
      </p:sp>
      <p:sp>
        <p:nvSpPr>
          <p:cNvPr id="26627" name="Rectangle 2"/>
          <p:cNvSpPr>
            <a:spLocks noGrp="1" noChangeArrowheads="1"/>
          </p:cNvSpPr>
          <p:nvPr>
            <p:ph type="title"/>
          </p:nvPr>
        </p:nvSpPr>
        <p:spPr/>
        <p:txBody>
          <a:bodyPr>
            <a:normAutofit fontScale="90000"/>
          </a:bodyPr>
          <a:lstStyle/>
          <a:p>
            <a:r>
              <a:rPr lang="en-US" smtClean="0"/>
              <a:t>Characteristics of Distance Vector Routing</a:t>
            </a:r>
          </a:p>
        </p:txBody>
      </p:sp>
      <p:sp>
        <p:nvSpPr>
          <p:cNvPr id="26628" name="Rectangle 3"/>
          <p:cNvSpPr>
            <a:spLocks noGrp="1" noChangeArrowheads="1"/>
          </p:cNvSpPr>
          <p:nvPr>
            <p:ph type="body" idx="1"/>
          </p:nvPr>
        </p:nvSpPr>
        <p:spPr/>
        <p:txBody>
          <a:bodyPr>
            <a:normAutofit fontScale="77500" lnSpcReduction="20000"/>
          </a:bodyPr>
          <a:lstStyle/>
          <a:p>
            <a:r>
              <a:rPr lang="en-US" b="1" dirty="0" smtClean="0">
                <a:solidFill>
                  <a:schemeClr val="accent2"/>
                </a:solidFill>
              </a:rPr>
              <a:t>Periodic Updates:</a:t>
            </a:r>
            <a:r>
              <a:rPr lang="en-US" dirty="0" smtClean="0"/>
              <a:t> Updates to the routing tables are sent at the end of a certain time period. A typical value is 90 seconds.</a:t>
            </a:r>
          </a:p>
          <a:p>
            <a:r>
              <a:rPr lang="en-US" b="1" dirty="0" smtClean="0">
                <a:solidFill>
                  <a:schemeClr val="accent2"/>
                </a:solidFill>
              </a:rPr>
              <a:t>Triggered Updates:</a:t>
            </a:r>
            <a:r>
              <a:rPr lang="en-US" dirty="0" smtClean="0"/>
              <a:t> If a metric changes on a link, a router immediately sends out an update without waiting for the end of the update period.</a:t>
            </a:r>
          </a:p>
          <a:p>
            <a:r>
              <a:rPr lang="en-US" b="1" dirty="0" smtClean="0">
                <a:solidFill>
                  <a:schemeClr val="accent2"/>
                </a:solidFill>
              </a:rPr>
              <a:t>Full Routing Table Update</a:t>
            </a:r>
            <a:r>
              <a:rPr lang="en-US" dirty="0" smtClean="0"/>
              <a:t>: Most  distance vector routing protocol send their neighbors the entire routing table (not only entries which change).</a:t>
            </a:r>
          </a:p>
          <a:p>
            <a:r>
              <a:rPr lang="en-US" b="1" dirty="0" smtClean="0">
                <a:solidFill>
                  <a:schemeClr val="accent2"/>
                </a:solidFill>
              </a:rPr>
              <a:t>Route invalidation timers:</a:t>
            </a:r>
            <a:r>
              <a:rPr lang="en-US" dirty="0" smtClean="0"/>
              <a:t> Routing table entries are invalid if they are not refreshed. A typical value is to invalidate an entry if no update is received after 3-6  update periods.</a:t>
            </a:r>
          </a:p>
          <a:p>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1D314A5C-269F-49DE-B1EB-051D01155F18}" type="slidenum">
              <a:rPr lang="en-US"/>
              <a:pPr/>
              <a:t>24</a:t>
            </a:fld>
            <a:endParaRPr lang="en-US"/>
          </a:p>
        </p:txBody>
      </p:sp>
      <p:sp>
        <p:nvSpPr>
          <p:cNvPr id="27651" name="Rectangle 2"/>
          <p:cNvSpPr>
            <a:spLocks noGrp="1" noChangeArrowheads="1"/>
          </p:cNvSpPr>
          <p:nvPr>
            <p:ph type="title"/>
          </p:nvPr>
        </p:nvSpPr>
        <p:spPr/>
        <p:txBody>
          <a:bodyPr/>
          <a:lstStyle/>
          <a:p>
            <a:r>
              <a:rPr lang="en-US" smtClean="0"/>
              <a:t>The Count-to-Infinity Problem</a:t>
            </a:r>
          </a:p>
        </p:txBody>
      </p:sp>
      <p:sp>
        <p:nvSpPr>
          <p:cNvPr id="27652" name="Rectangle 3"/>
          <p:cNvSpPr>
            <a:spLocks noGrp="1" noChangeArrowheads="1"/>
          </p:cNvSpPr>
          <p:nvPr>
            <p:ph type="body" idx="1"/>
          </p:nvPr>
        </p:nvSpPr>
        <p:spPr/>
        <p:txBody>
          <a:bodyPr/>
          <a:lstStyle/>
          <a:p>
            <a:endParaRPr lang="en-US" dirty="0" smtClean="0"/>
          </a:p>
          <a:p>
            <a:endParaRPr lang="en-US" dirty="0" smtClean="0"/>
          </a:p>
        </p:txBody>
      </p:sp>
      <p:sp>
        <p:nvSpPr>
          <p:cNvPr id="288773" name="Oval 5"/>
          <p:cNvSpPr>
            <a:spLocks noChangeArrowheads="1"/>
          </p:cNvSpPr>
          <p:nvPr/>
        </p:nvSpPr>
        <p:spPr bwMode="auto">
          <a:xfrm>
            <a:off x="990600" y="1371600"/>
            <a:ext cx="642938" cy="619125"/>
          </a:xfrm>
          <a:prstGeom prst="ellipse">
            <a:avLst/>
          </a:prstGeom>
          <a:solidFill>
            <a:srgbClr val="FFFF00"/>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b="1" i="0" dirty="0">
                <a:solidFill>
                  <a:srgbClr val="FF0000"/>
                </a:solidFill>
                <a:latin typeface="Arial" charset="0"/>
              </a:rPr>
              <a:t>A</a:t>
            </a:r>
            <a:endParaRPr lang="en-US" i="0" dirty="0">
              <a:solidFill>
                <a:srgbClr val="FF0000"/>
              </a:solidFill>
              <a:latin typeface="Times New Roman" charset="0"/>
            </a:endParaRPr>
          </a:p>
        </p:txBody>
      </p:sp>
      <p:sp>
        <p:nvSpPr>
          <p:cNvPr id="288774" name="Oval 6"/>
          <p:cNvSpPr>
            <a:spLocks noChangeArrowheads="1"/>
          </p:cNvSpPr>
          <p:nvPr/>
        </p:nvSpPr>
        <p:spPr bwMode="auto">
          <a:xfrm>
            <a:off x="4800600" y="1371600"/>
            <a:ext cx="644525" cy="619125"/>
          </a:xfrm>
          <a:prstGeom prst="ellipse">
            <a:avLst/>
          </a:prstGeom>
          <a:solidFill>
            <a:srgbClr val="FFFF00"/>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b="1" i="0" dirty="0">
                <a:solidFill>
                  <a:srgbClr val="FF0000"/>
                </a:solidFill>
                <a:latin typeface="Arial" charset="0"/>
              </a:rPr>
              <a:t>B</a:t>
            </a:r>
            <a:endParaRPr lang="en-US" i="0" dirty="0">
              <a:solidFill>
                <a:srgbClr val="FF0000"/>
              </a:solidFill>
              <a:latin typeface="Times New Roman" charset="0"/>
            </a:endParaRPr>
          </a:p>
        </p:txBody>
      </p:sp>
      <p:sp>
        <p:nvSpPr>
          <p:cNvPr id="288775" name="Oval 7"/>
          <p:cNvSpPr>
            <a:spLocks noChangeArrowheads="1"/>
          </p:cNvSpPr>
          <p:nvPr/>
        </p:nvSpPr>
        <p:spPr bwMode="auto">
          <a:xfrm>
            <a:off x="7467600" y="1371600"/>
            <a:ext cx="644525" cy="619125"/>
          </a:xfrm>
          <a:prstGeom prst="ellipse">
            <a:avLst/>
          </a:prstGeom>
          <a:solidFill>
            <a:srgbClr val="FFFF00"/>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b="1" i="0" dirty="0">
                <a:solidFill>
                  <a:srgbClr val="FF0000"/>
                </a:solidFill>
                <a:latin typeface="Arial" charset="0"/>
              </a:rPr>
              <a:t>C</a:t>
            </a:r>
            <a:endParaRPr lang="en-US" i="0" dirty="0">
              <a:solidFill>
                <a:srgbClr val="FF0000"/>
              </a:solidFill>
              <a:latin typeface="Times New Roman" charset="0"/>
            </a:endParaRPr>
          </a:p>
        </p:txBody>
      </p:sp>
      <p:cxnSp>
        <p:nvCxnSpPr>
          <p:cNvPr id="27656" name="AutoShape 11"/>
          <p:cNvCxnSpPr>
            <a:cxnSpLocks noChangeShapeType="1"/>
            <a:stCxn id="288773" idx="6"/>
            <a:endCxn id="288774" idx="2"/>
          </p:cNvCxnSpPr>
          <p:nvPr/>
        </p:nvCxnSpPr>
        <p:spPr bwMode="auto">
          <a:xfrm>
            <a:off x="1633538" y="1681163"/>
            <a:ext cx="3167062" cy="0"/>
          </a:xfrm>
          <a:prstGeom prst="straightConnector1">
            <a:avLst/>
          </a:prstGeom>
          <a:noFill/>
          <a:ln w="38100">
            <a:solidFill>
              <a:srgbClr val="FFFF00"/>
            </a:solidFill>
            <a:round/>
            <a:headEnd/>
            <a:tailEnd/>
          </a:ln>
        </p:spPr>
      </p:cxnSp>
      <p:cxnSp>
        <p:nvCxnSpPr>
          <p:cNvPr id="27657" name="AutoShape 13"/>
          <p:cNvCxnSpPr>
            <a:cxnSpLocks noChangeShapeType="1"/>
            <a:stCxn id="288775" idx="2"/>
            <a:endCxn id="288774" idx="6"/>
          </p:cNvCxnSpPr>
          <p:nvPr/>
        </p:nvCxnSpPr>
        <p:spPr bwMode="auto">
          <a:xfrm flipH="1">
            <a:off x="5445125" y="1681163"/>
            <a:ext cx="2022475" cy="0"/>
          </a:xfrm>
          <a:prstGeom prst="straightConnector1">
            <a:avLst/>
          </a:prstGeom>
          <a:noFill/>
          <a:ln w="38100">
            <a:solidFill>
              <a:srgbClr val="FFFF00"/>
            </a:solidFill>
            <a:round/>
            <a:headEnd/>
            <a:tailEnd/>
          </a:ln>
        </p:spPr>
      </p:cxnSp>
      <p:sp>
        <p:nvSpPr>
          <p:cNvPr id="27658" name="Text Box 20"/>
          <p:cNvSpPr txBox="1">
            <a:spLocks noChangeArrowheads="1"/>
          </p:cNvSpPr>
          <p:nvPr/>
        </p:nvSpPr>
        <p:spPr bwMode="auto">
          <a:xfrm>
            <a:off x="3200400" y="13716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b="1" i="0">
                <a:solidFill>
                  <a:schemeClr val="tx1"/>
                </a:solidFill>
                <a:latin typeface="Arial" charset="0"/>
              </a:rPr>
              <a:t>1</a:t>
            </a:r>
            <a:endParaRPr lang="en-US" i="0">
              <a:solidFill>
                <a:schemeClr val="tx1"/>
              </a:solidFill>
              <a:latin typeface="Times New Roman" charset="0"/>
            </a:endParaRPr>
          </a:p>
        </p:txBody>
      </p:sp>
      <p:sp>
        <p:nvSpPr>
          <p:cNvPr id="27659" name="Text Box 29"/>
          <p:cNvSpPr txBox="1">
            <a:spLocks noChangeArrowheads="1"/>
          </p:cNvSpPr>
          <p:nvPr/>
        </p:nvSpPr>
        <p:spPr bwMode="auto">
          <a:xfrm>
            <a:off x="6400800" y="13716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b="1" i="0">
                <a:solidFill>
                  <a:schemeClr val="tx1"/>
                </a:solidFill>
                <a:latin typeface="Arial" charset="0"/>
              </a:rPr>
              <a:t>1</a:t>
            </a:r>
            <a:endParaRPr lang="en-US" i="0">
              <a:solidFill>
                <a:schemeClr val="tx1"/>
              </a:solidFill>
              <a:latin typeface="Times New Roman" charset="0"/>
            </a:endParaRPr>
          </a:p>
        </p:txBody>
      </p:sp>
      <p:graphicFrame>
        <p:nvGraphicFramePr>
          <p:cNvPr id="27660" name="Object 2"/>
          <p:cNvGraphicFramePr>
            <a:graphicFrameLocks noChangeAspect="1"/>
          </p:cNvGraphicFramePr>
          <p:nvPr/>
        </p:nvGraphicFramePr>
        <p:xfrm>
          <a:off x="381000" y="1981200"/>
          <a:ext cx="7905750" cy="4533900"/>
        </p:xfrm>
        <a:graphic>
          <a:graphicData uri="http://schemas.openxmlformats.org/presentationml/2006/ole">
            <p:oleObj spid="_x0000_s1026" name="VISIO" r:id="rId3" imgW="9028176" imgH="5143500" progId="Visio.Drawing.4">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CDD185DF-DD87-48BD-8F98-8E07EE170A99}" type="slidenum">
              <a:rPr lang="en-US"/>
              <a:pPr/>
              <a:t>25</a:t>
            </a:fld>
            <a:endParaRPr lang="en-US"/>
          </a:p>
        </p:txBody>
      </p:sp>
      <p:sp>
        <p:nvSpPr>
          <p:cNvPr id="28675" name="Rectangle 2"/>
          <p:cNvSpPr>
            <a:spLocks noGrp="1" noChangeArrowheads="1"/>
          </p:cNvSpPr>
          <p:nvPr>
            <p:ph type="title"/>
          </p:nvPr>
        </p:nvSpPr>
        <p:spPr/>
        <p:txBody>
          <a:bodyPr/>
          <a:lstStyle/>
          <a:p>
            <a:r>
              <a:rPr lang="en-US" smtClean="0"/>
              <a:t>Count-to-Infinity </a:t>
            </a:r>
          </a:p>
        </p:txBody>
      </p:sp>
      <p:sp>
        <p:nvSpPr>
          <p:cNvPr id="28676" name="Rectangle 3"/>
          <p:cNvSpPr>
            <a:spLocks noGrp="1" noChangeArrowheads="1"/>
          </p:cNvSpPr>
          <p:nvPr>
            <p:ph type="body" idx="1"/>
          </p:nvPr>
        </p:nvSpPr>
        <p:spPr/>
        <p:txBody>
          <a:bodyPr/>
          <a:lstStyle/>
          <a:p>
            <a:r>
              <a:rPr lang="en-US" smtClean="0"/>
              <a:t>The reason for the count-to-infinity problem is that each node only has a “next-hop-view” </a:t>
            </a:r>
          </a:p>
          <a:p>
            <a:r>
              <a:rPr lang="en-US" smtClean="0"/>
              <a:t>For example, in the first step, A did not realize that its route (with cost 2) to C went through node B</a:t>
            </a:r>
          </a:p>
          <a:p>
            <a:endParaRPr lang="en-US" smtClean="0"/>
          </a:p>
          <a:p>
            <a:r>
              <a:rPr lang="en-US" smtClean="0"/>
              <a:t>How can the Count-to-Infinity problem be solved?</a:t>
            </a:r>
          </a:p>
          <a:p>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E923CBBC-52E6-4669-8A6E-CED887E175BA}" type="slidenum">
              <a:rPr lang="en-US"/>
              <a:pPr/>
              <a:t>26</a:t>
            </a:fld>
            <a:endParaRPr lang="en-US"/>
          </a:p>
        </p:txBody>
      </p:sp>
      <p:sp>
        <p:nvSpPr>
          <p:cNvPr id="29699" name="Rectangle 2"/>
          <p:cNvSpPr>
            <a:spLocks noGrp="1" noChangeArrowheads="1"/>
          </p:cNvSpPr>
          <p:nvPr>
            <p:ph type="title"/>
          </p:nvPr>
        </p:nvSpPr>
        <p:spPr/>
        <p:txBody>
          <a:bodyPr/>
          <a:lstStyle/>
          <a:p>
            <a:r>
              <a:rPr lang="en-US" smtClean="0"/>
              <a:t>Count-to-Infinity </a:t>
            </a:r>
          </a:p>
        </p:txBody>
      </p:sp>
      <p:sp>
        <p:nvSpPr>
          <p:cNvPr id="29700" name="Rectangle 3"/>
          <p:cNvSpPr>
            <a:spLocks noGrp="1" noChangeArrowheads="1"/>
          </p:cNvSpPr>
          <p:nvPr>
            <p:ph type="body" idx="1"/>
          </p:nvPr>
        </p:nvSpPr>
        <p:spPr/>
        <p:txBody>
          <a:bodyPr>
            <a:normAutofit fontScale="85000" lnSpcReduction="10000"/>
          </a:bodyPr>
          <a:lstStyle/>
          <a:p>
            <a:r>
              <a:rPr lang="en-US" dirty="0" smtClean="0"/>
              <a:t>The reason for the count-to-infinity problem is that each node only has a “next-hop-view” </a:t>
            </a:r>
          </a:p>
          <a:p>
            <a:r>
              <a:rPr lang="en-US" dirty="0" smtClean="0"/>
              <a:t>For example, in the first step, A did not realize that its route (with cost 2) to C went through node B</a:t>
            </a:r>
          </a:p>
          <a:p>
            <a:endParaRPr lang="en-US" dirty="0" smtClean="0"/>
          </a:p>
          <a:p>
            <a:r>
              <a:rPr lang="en-US" dirty="0" smtClean="0"/>
              <a:t>How can the Count-to-Infinity problem be solved?</a:t>
            </a:r>
          </a:p>
          <a:p>
            <a:r>
              <a:rPr lang="en-US" b="1" dirty="0" smtClean="0">
                <a:solidFill>
                  <a:srgbClr val="FF0000"/>
                </a:solidFill>
              </a:rPr>
              <a:t>Solution 1:</a:t>
            </a:r>
            <a:r>
              <a:rPr lang="en-US" dirty="0" smtClean="0"/>
              <a:t> Always advertise the entire path in an update message (</a:t>
            </a:r>
            <a:r>
              <a:rPr lang="en-US" b="1" dirty="0" smtClean="0">
                <a:solidFill>
                  <a:schemeClr val="accent2"/>
                </a:solidFill>
              </a:rPr>
              <a:t>Path vectors</a:t>
            </a:r>
            <a:r>
              <a:rPr lang="en-US" dirty="0" smtClean="0"/>
              <a:t>)</a:t>
            </a:r>
          </a:p>
          <a:p>
            <a:pPr lvl="3"/>
            <a:r>
              <a:rPr lang="en-US" sz="2400" dirty="0" smtClean="0"/>
              <a:t>If routing tables are large, the routing messages require substantial bandwidth</a:t>
            </a:r>
          </a:p>
          <a:p>
            <a:pPr lvl="3"/>
            <a:r>
              <a:rPr lang="en-US" sz="2400" dirty="0" smtClean="0"/>
              <a:t>BGP uses this solution</a:t>
            </a:r>
            <a:r>
              <a:rPr lang="en-US" dirty="0" smtClean="0"/>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fld id="{FB1EEEE5-1D01-49E7-99DA-6DD76AC7F9A3}" type="slidenum">
              <a:rPr lang="en-US"/>
              <a:pPr/>
              <a:t>27</a:t>
            </a:fld>
            <a:endParaRPr lang="en-US"/>
          </a:p>
        </p:txBody>
      </p:sp>
      <p:sp>
        <p:nvSpPr>
          <p:cNvPr id="30723" name="Rectangle 2"/>
          <p:cNvSpPr>
            <a:spLocks noGrp="1" noChangeArrowheads="1"/>
          </p:cNvSpPr>
          <p:nvPr>
            <p:ph type="title"/>
          </p:nvPr>
        </p:nvSpPr>
        <p:spPr/>
        <p:txBody>
          <a:bodyPr/>
          <a:lstStyle/>
          <a:p>
            <a:r>
              <a:rPr lang="en-US" smtClean="0"/>
              <a:t>Count-to-Infinity </a:t>
            </a:r>
          </a:p>
        </p:txBody>
      </p:sp>
      <p:sp>
        <p:nvSpPr>
          <p:cNvPr id="30724" name="Rectangle 3"/>
          <p:cNvSpPr>
            <a:spLocks noGrp="1" noChangeArrowheads="1"/>
          </p:cNvSpPr>
          <p:nvPr>
            <p:ph type="body" idx="1"/>
          </p:nvPr>
        </p:nvSpPr>
        <p:spPr/>
        <p:txBody>
          <a:bodyPr>
            <a:normAutofit fontScale="85000" lnSpcReduction="20000"/>
          </a:bodyPr>
          <a:lstStyle/>
          <a:p>
            <a:r>
              <a:rPr lang="en-US" smtClean="0"/>
              <a:t>The reason for the count-to-infinity problem is that each node only has a “next-hop-view” </a:t>
            </a:r>
          </a:p>
          <a:p>
            <a:r>
              <a:rPr lang="en-US" smtClean="0"/>
              <a:t>For example, in the first step, A did not realize that its route (with cost 2) to C went through node B</a:t>
            </a:r>
          </a:p>
          <a:p>
            <a:endParaRPr lang="en-US" smtClean="0"/>
          </a:p>
          <a:p>
            <a:r>
              <a:rPr lang="en-US" smtClean="0"/>
              <a:t>How can the Count-to-Infinity problem be solved?</a:t>
            </a:r>
          </a:p>
          <a:p>
            <a:r>
              <a:rPr lang="en-US" b="1" smtClean="0">
                <a:solidFill>
                  <a:srgbClr val="FF0000"/>
                </a:solidFill>
              </a:rPr>
              <a:t>Solution 2:</a:t>
            </a:r>
            <a:r>
              <a:rPr lang="en-US" b="1" smtClean="0"/>
              <a:t> </a:t>
            </a:r>
            <a:r>
              <a:rPr lang="en-US" smtClean="0"/>
              <a:t>Never advertise the cost to a neighbor if this neighbor is the next hop on the current path </a:t>
            </a:r>
            <a:r>
              <a:rPr lang="en-US" b="1" smtClean="0">
                <a:solidFill>
                  <a:schemeClr val="accent2"/>
                </a:solidFill>
              </a:rPr>
              <a:t>(Split Horizon)</a:t>
            </a:r>
            <a:endParaRPr lang="en-US" b="1" smtClean="0"/>
          </a:p>
          <a:p>
            <a:pPr lvl="3"/>
            <a:r>
              <a:rPr lang="en-US" smtClean="0"/>
              <a:t>Example: A would not send the first routing update to B, since B is the next hop on A’s current route to C</a:t>
            </a:r>
          </a:p>
          <a:p>
            <a:pPr lvl="3"/>
            <a:r>
              <a:rPr lang="en-US" smtClean="0"/>
              <a:t>Split Horizon does not solve count-to-infinity in all cases!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0"/>
          </p:nvPr>
        </p:nvSpPr>
        <p:spPr>
          <a:noFill/>
        </p:spPr>
        <p:txBody>
          <a:bodyPr/>
          <a:lstStyle/>
          <a:p>
            <a:fld id="{84F76CDF-394A-4631-8B68-70B57B3897CF}" type="slidenum">
              <a:rPr lang="en-US"/>
              <a:pPr/>
              <a:t>28</a:t>
            </a:fld>
            <a:endParaRPr lang="en-US"/>
          </a:p>
        </p:txBody>
      </p:sp>
      <p:sp>
        <p:nvSpPr>
          <p:cNvPr id="31747" name="Rectangle 4"/>
          <p:cNvSpPr>
            <a:spLocks noGrp="1" noChangeArrowheads="1"/>
          </p:cNvSpPr>
          <p:nvPr>
            <p:ph type="ctrTitle"/>
          </p:nvPr>
        </p:nvSpPr>
        <p:spPr>
          <a:noFill/>
        </p:spPr>
        <p:txBody>
          <a:bodyPr/>
          <a:lstStyle/>
          <a:p>
            <a:pPr algn="ctr"/>
            <a:r>
              <a:rPr lang="en-US" smtClean="0"/>
              <a:t>Link State Routing</a:t>
            </a:r>
          </a:p>
        </p:txBody>
      </p:sp>
      <p:sp>
        <p:nvSpPr>
          <p:cNvPr id="31748" name="Subtitle 5"/>
          <p:cNvSpPr>
            <a:spLocks noGrp="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11188" y="171450"/>
            <a:ext cx="8281987" cy="646113"/>
          </a:xfrm>
        </p:spPr>
        <p:txBody>
          <a:bodyPr/>
          <a:lstStyle/>
          <a:p>
            <a:pPr eaLnBrk="1" hangingPunct="1"/>
            <a:r>
              <a:rPr lang="en-US" sz="3600" smtClean="0"/>
              <a:t>Link State Routing</a:t>
            </a:r>
            <a:endParaRPr lang="en-AU" sz="3600" smtClean="0"/>
          </a:p>
        </p:txBody>
      </p:sp>
      <p:sp>
        <p:nvSpPr>
          <p:cNvPr id="116739" name="Rectangle 3"/>
          <p:cNvSpPr>
            <a:spLocks noGrp="1" noChangeArrowheads="1"/>
          </p:cNvSpPr>
          <p:nvPr>
            <p:ph type="body" idx="1"/>
          </p:nvPr>
        </p:nvSpPr>
        <p:spPr>
          <a:xfrm>
            <a:off x="457200" y="1143000"/>
            <a:ext cx="8229600" cy="4983163"/>
          </a:xfrm>
        </p:spPr>
        <p:txBody>
          <a:bodyPr/>
          <a:lstStyle/>
          <a:p>
            <a:pPr>
              <a:lnSpc>
                <a:spcPct val="80000"/>
              </a:lnSpc>
              <a:buFontTx/>
              <a:buNone/>
            </a:pPr>
            <a:r>
              <a:rPr lang="en-US" sz="2400" dirty="0" smtClean="0"/>
              <a:t>Strategy: Send to all nodes (not just neighbors) information about directly connected links (not entire routing table).</a:t>
            </a:r>
          </a:p>
          <a:p>
            <a:pPr>
              <a:lnSpc>
                <a:spcPct val="85000"/>
              </a:lnSpc>
            </a:pPr>
            <a:r>
              <a:rPr lang="en-US" sz="2400" dirty="0" smtClean="0"/>
              <a:t>Link State Packet (LSP)</a:t>
            </a:r>
          </a:p>
          <a:p>
            <a:pPr lvl="1">
              <a:lnSpc>
                <a:spcPct val="85000"/>
              </a:lnSpc>
            </a:pPr>
            <a:r>
              <a:rPr lang="en-US" sz="2000" dirty="0" smtClean="0"/>
              <a:t>id of the node that created the LSP</a:t>
            </a:r>
          </a:p>
          <a:p>
            <a:pPr lvl="1">
              <a:lnSpc>
                <a:spcPct val="85000"/>
              </a:lnSpc>
            </a:pPr>
            <a:r>
              <a:rPr lang="en-US" sz="2000" dirty="0" smtClean="0"/>
              <a:t>cost of link to each directly connected neighbor</a:t>
            </a:r>
          </a:p>
          <a:p>
            <a:pPr lvl="1">
              <a:lnSpc>
                <a:spcPct val="85000"/>
              </a:lnSpc>
            </a:pPr>
            <a:r>
              <a:rPr lang="en-US" sz="2000" dirty="0" smtClean="0"/>
              <a:t>sequence number (SEQNO)</a:t>
            </a:r>
          </a:p>
          <a:p>
            <a:pPr lvl="1">
              <a:lnSpc>
                <a:spcPct val="85000"/>
              </a:lnSpc>
            </a:pPr>
            <a:r>
              <a:rPr lang="en-US" sz="2000" dirty="0" smtClean="0"/>
              <a:t>time-to-live (TTL) for this packet</a:t>
            </a:r>
          </a:p>
          <a:p>
            <a:pPr>
              <a:lnSpc>
                <a:spcPct val="85000"/>
              </a:lnSpc>
            </a:pPr>
            <a:r>
              <a:rPr lang="en-US" sz="2400" dirty="0" smtClean="0"/>
              <a:t>Reliable Flooding</a:t>
            </a:r>
          </a:p>
          <a:p>
            <a:pPr lvl="1">
              <a:lnSpc>
                <a:spcPct val="85000"/>
              </a:lnSpc>
            </a:pPr>
            <a:r>
              <a:rPr lang="en-US" sz="2000" dirty="0" smtClean="0"/>
              <a:t>store most recent LSP from each node</a:t>
            </a:r>
          </a:p>
          <a:p>
            <a:pPr lvl="1">
              <a:lnSpc>
                <a:spcPct val="85000"/>
              </a:lnSpc>
            </a:pPr>
            <a:r>
              <a:rPr lang="en-US" sz="2000" dirty="0" smtClean="0"/>
              <a:t>forward LSP to all nodes but one that sent it</a:t>
            </a:r>
          </a:p>
          <a:p>
            <a:pPr lvl="1">
              <a:lnSpc>
                <a:spcPct val="85000"/>
              </a:lnSpc>
            </a:pPr>
            <a:r>
              <a:rPr lang="en-US" sz="2000" dirty="0" smtClean="0"/>
              <a:t>generate new LSP periodically; increment SEQNO</a:t>
            </a:r>
          </a:p>
          <a:p>
            <a:pPr lvl="1">
              <a:lnSpc>
                <a:spcPct val="85000"/>
              </a:lnSpc>
            </a:pPr>
            <a:r>
              <a:rPr lang="en-US" sz="2000" dirty="0" smtClean="0"/>
              <a:t>start SEQNO at 0 when reboot</a:t>
            </a:r>
          </a:p>
          <a:p>
            <a:pPr lvl="1">
              <a:lnSpc>
                <a:spcPct val="85000"/>
              </a:lnSpc>
            </a:pPr>
            <a:r>
              <a:rPr lang="en-US" sz="2000" dirty="0" smtClean="0"/>
              <a:t>decrement TTL of each stored LSP; discard when TTL=0</a:t>
            </a:r>
          </a:p>
          <a:p>
            <a:pPr lvl="1">
              <a:buSzPct val="100000"/>
              <a:buFontTx/>
              <a:buChar char="•"/>
            </a:pPr>
            <a:endParaRPr lang="en-US"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a:p>
            <a:pPr lvl="1" eaLnBrk="1" hangingPunct="1">
              <a:lnSpc>
                <a:spcPct val="90000"/>
              </a:lnSpc>
              <a:buFont typeface="Wingdings" charset="2"/>
              <a:buNone/>
            </a:pP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Unicast routing – Introduction </a:t>
            </a:r>
            <a:endParaRPr lang="en-US" dirty="0"/>
          </a:p>
        </p:txBody>
      </p:sp>
      <p:sp>
        <p:nvSpPr>
          <p:cNvPr id="3" name="Content Placeholder 2"/>
          <p:cNvSpPr>
            <a:spLocks noGrp="1"/>
          </p:cNvSpPr>
          <p:nvPr>
            <p:ph idx="1"/>
          </p:nvPr>
        </p:nvSpPr>
        <p:spPr/>
        <p:txBody>
          <a:bodyPr/>
          <a:lstStyle/>
          <a:p>
            <a:r>
              <a:rPr lang="en-US" dirty="0" smtClean="0"/>
              <a:t>In unicast routing , a packet is routed, hop by hop, from its source to its destination by the help of forwarding tables</a:t>
            </a:r>
          </a:p>
          <a:p>
            <a:r>
              <a:rPr lang="en-US" dirty="0" smtClean="0"/>
              <a:t>the networks in the internet need forwarding tables.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481B397E-8350-43B2-A603-BF34984CC3A5}" type="slidenum">
              <a:rPr lang="en-US"/>
              <a:pPr/>
              <a:t>30</a:t>
            </a:fld>
            <a:endParaRPr lang="en-US"/>
          </a:p>
        </p:txBody>
      </p:sp>
      <p:sp>
        <p:nvSpPr>
          <p:cNvPr id="33795" name="Rectangle 2"/>
          <p:cNvSpPr>
            <a:spLocks noGrp="1" noChangeArrowheads="1"/>
          </p:cNvSpPr>
          <p:nvPr>
            <p:ph type="title"/>
          </p:nvPr>
        </p:nvSpPr>
        <p:spPr/>
        <p:txBody>
          <a:bodyPr>
            <a:normAutofit/>
          </a:bodyPr>
          <a:lstStyle/>
          <a:p>
            <a:r>
              <a:rPr lang="en-US" dirty="0" smtClean="0"/>
              <a:t>Link </a:t>
            </a:r>
            <a:r>
              <a:rPr lang="en-US" dirty="0" smtClean="0"/>
              <a:t>State Routing</a:t>
            </a:r>
          </a:p>
        </p:txBody>
      </p:sp>
      <p:sp>
        <p:nvSpPr>
          <p:cNvPr id="33796" name="Rectangle 3"/>
          <p:cNvSpPr>
            <a:spLocks noGrp="1" noChangeArrowheads="1"/>
          </p:cNvSpPr>
          <p:nvPr>
            <p:ph type="body" idx="1"/>
          </p:nvPr>
        </p:nvSpPr>
        <p:spPr/>
        <p:txBody>
          <a:bodyPr>
            <a:normAutofit fontScale="92500" lnSpcReduction="20000"/>
          </a:bodyPr>
          <a:lstStyle/>
          <a:p>
            <a:pPr>
              <a:tabLst>
                <a:tab pos="1771650" algn="l"/>
                <a:tab pos="5661025" algn="l"/>
                <a:tab pos="8629650" algn="r"/>
              </a:tabLst>
            </a:pPr>
            <a:r>
              <a:rPr lang="en-US" dirty="0" smtClean="0"/>
              <a:t>In link state routing, each node has a complete map of the topology</a:t>
            </a:r>
          </a:p>
          <a:p>
            <a:pPr>
              <a:tabLst>
                <a:tab pos="1771650" algn="l"/>
                <a:tab pos="5661025" algn="l"/>
                <a:tab pos="8629650" algn="r"/>
              </a:tabLst>
            </a:pPr>
            <a:endParaRPr lang="en-US" sz="2000" dirty="0" smtClean="0"/>
          </a:p>
          <a:p>
            <a:pPr>
              <a:tabLst>
                <a:tab pos="1771650" algn="l"/>
                <a:tab pos="5661025" algn="l"/>
                <a:tab pos="8629650" algn="r"/>
              </a:tabLst>
            </a:pPr>
            <a:endParaRPr lang="en-US" sz="2000" dirty="0" smtClean="0"/>
          </a:p>
          <a:p>
            <a:pPr>
              <a:tabLst>
                <a:tab pos="1771650" algn="l"/>
                <a:tab pos="5661025" algn="l"/>
                <a:tab pos="8629650" algn="r"/>
              </a:tabLst>
            </a:pPr>
            <a:r>
              <a:rPr lang="en-US" dirty="0" smtClean="0"/>
              <a:t>If a node fails, each </a:t>
            </a:r>
            <a:br>
              <a:rPr lang="en-US" dirty="0" smtClean="0"/>
            </a:br>
            <a:r>
              <a:rPr lang="en-US" dirty="0" smtClean="0"/>
              <a:t>node can calculate </a:t>
            </a:r>
            <a:br>
              <a:rPr lang="en-US" dirty="0" smtClean="0"/>
            </a:br>
            <a:r>
              <a:rPr lang="en-US" dirty="0" smtClean="0"/>
              <a:t>the new route  </a:t>
            </a:r>
            <a:br>
              <a:rPr lang="en-US" dirty="0" smtClean="0"/>
            </a:br>
            <a:endParaRPr lang="en-US" sz="2000" dirty="0" smtClean="0"/>
          </a:p>
          <a:p>
            <a:pPr>
              <a:tabLst>
                <a:tab pos="1771650" algn="l"/>
                <a:tab pos="5661025" algn="l"/>
                <a:tab pos="8629650" algn="r"/>
              </a:tabLst>
            </a:pPr>
            <a:endParaRPr lang="en-US" sz="2000" dirty="0" smtClean="0"/>
          </a:p>
          <a:p>
            <a:pPr>
              <a:tabLst>
                <a:tab pos="1771650" algn="l"/>
                <a:tab pos="5661025" algn="l"/>
                <a:tab pos="8629650" algn="r"/>
              </a:tabLst>
            </a:pPr>
            <a:r>
              <a:rPr lang="en-US" dirty="0" smtClean="0">
                <a:solidFill>
                  <a:srgbClr val="FF0000"/>
                </a:solidFill>
              </a:rPr>
              <a:t>Difficulty:</a:t>
            </a:r>
            <a:r>
              <a:rPr lang="en-US" sz="2000" dirty="0" smtClean="0"/>
              <a:t> </a:t>
            </a:r>
            <a:r>
              <a:rPr lang="en-US" dirty="0" smtClean="0"/>
              <a:t>All nodes need to </a:t>
            </a:r>
            <a:br>
              <a:rPr lang="en-US" dirty="0" smtClean="0"/>
            </a:br>
            <a:r>
              <a:rPr lang="en-US" dirty="0" smtClean="0"/>
              <a:t>have a consistent view of the </a:t>
            </a:r>
            <a:br>
              <a:rPr lang="en-US" dirty="0" smtClean="0"/>
            </a:br>
            <a:r>
              <a:rPr lang="en-US" dirty="0" smtClean="0"/>
              <a:t>network</a:t>
            </a:r>
          </a:p>
        </p:txBody>
      </p:sp>
      <p:graphicFrame>
        <p:nvGraphicFramePr>
          <p:cNvPr id="33797" name="Object 2"/>
          <p:cNvGraphicFramePr>
            <a:graphicFrameLocks noChangeAspect="1"/>
          </p:cNvGraphicFramePr>
          <p:nvPr/>
        </p:nvGraphicFramePr>
        <p:xfrm>
          <a:off x="4592638" y="3427413"/>
          <a:ext cx="376237" cy="176212"/>
        </p:xfrm>
        <a:graphic>
          <a:graphicData uri="http://schemas.openxmlformats.org/presentationml/2006/ole">
            <p:oleObj spid="_x0000_s3074" name="Clip" r:id="rId4" imgW="466543" imgH="218874" progId="MS_ClipArt_Gallery.2">
              <p:embed/>
            </p:oleObj>
          </a:graphicData>
        </a:graphic>
      </p:graphicFrame>
      <p:sp>
        <p:nvSpPr>
          <p:cNvPr id="313349" name="Oval 5"/>
          <p:cNvSpPr>
            <a:spLocks noChangeAspect="1" noChangeArrowheads="1"/>
          </p:cNvSpPr>
          <p:nvPr/>
        </p:nvSpPr>
        <p:spPr bwMode="auto">
          <a:xfrm>
            <a:off x="3975100" y="3048000"/>
            <a:ext cx="520700" cy="501650"/>
          </a:xfrm>
          <a:prstGeom prst="ellipse">
            <a:avLst/>
          </a:prstGeom>
          <a:solidFill>
            <a:srgbClr val="FFCC66"/>
          </a:solidFill>
          <a:ln w="12700">
            <a:solidFill>
              <a:schemeClr val="tx1"/>
            </a:solid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sz="2000" i="0">
                <a:solidFill>
                  <a:schemeClr val="tx1"/>
                </a:solidFill>
                <a:latin typeface="Arial" charset="0"/>
              </a:rPr>
              <a:t>A</a:t>
            </a:r>
            <a:endParaRPr lang="en-US" sz="2000" i="0">
              <a:solidFill>
                <a:schemeClr val="tx1"/>
              </a:solidFill>
              <a:latin typeface="Times New Roman" charset="0"/>
            </a:endParaRPr>
          </a:p>
        </p:txBody>
      </p:sp>
      <p:sp>
        <p:nvSpPr>
          <p:cNvPr id="313350" name="Oval 6"/>
          <p:cNvSpPr>
            <a:spLocks noChangeAspect="1" noChangeArrowheads="1"/>
          </p:cNvSpPr>
          <p:nvPr/>
        </p:nvSpPr>
        <p:spPr bwMode="auto">
          <a:xfrm>
            <a:off x="5524500" y="3048000"/>
            <a:ext cx="520700" cy="501650"/>
          </a:xfrm>
          <a:prstGeom prst="ellipse">
            <a:avLst/>
          </a:prstGeom>
          <a:solidFill>
            <a:srgbClr val="FFFF00"/>
          </a:solidFill>
          <a:ln w="12700">
            <a:solidFill>
              <a:schemeClr val="tx1"/>
            </a:solid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sz="2000" i="0">
                <a:solidFill>
                  <a:schemeClr val="tx1"/>
                </a:solidFill>
                <a:latin typeface="Arial" charset="0"/>
              </a:rPr>
              <a:t>B</a:t>
            </a:r>
            <a:endParaRPr lang="en-US" sz="2000" i="0">
              <a:solidFill>
                <a:schemeClr val="tx1"/>
              </a:solidFill>
              <a:latin typeface="Times New Roman" charset="0"/>
            </a:endParaRPr>
          </a:p>
        </p:txBody>
      </p:sp>
      <p:sp>
        <p:nvSpPr>
          <p:cNvPr id="313351" name="Oval 7"/>
          <p:cNvSpPr>
            <a:spLocks noChangeAspect="1" noChangeArrowheads="1"/>
          </p:cNvSpPr>
          <p:nvPr/>
        </p:nvSpPr>
        <p:spPr bwMode="auto">
          <a:xfrm>
            <a:off x="7086600" y="3048000"/>
            <a:ext cx="522288" cy="501650"/>
          </a:xfrm>
          <a:prstGeom prst="ellipse">
            <a:avLst/>
          </a:prstGeom>
          <a:solidFill>
            <a:srgbClr val="FFFF00"/>
          </a:solidFill>
          <a:ln w="12700">
            <a:solidFill>
              <a:schemeClr val="tx1"/>
            </a:solid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sz="2000" i="0">
                <a:solidFill>
                  <a:schemeClr val="tx1"/>
                </a:solidFill>
                <a:latin typeface="Arial" charset="0"/>
              </a:rPr>
              <a:t>C</a:t>
            </a:r>
            <a:endParaRPr lang="en-US" sz="2000" i="0">
              <a:solidFill>
                <a:schemeClr val="tx1"/>
              </a:solidFill>
              <a:latin typeface="Times New Roman" charset="0"/>
            </a:endParaRPr>
          </a:p>
        </p:txBody>
      </p:sp>
      <p:sp>
        <p:nvSpPr>
          <p:cNvPr id="313352" name="Oval 8"/>
          <p:cNvSpPr>
            <a:spLocks noChangeAspect="1" noChangeArrowheads="1"/>
          </p:cNvSpPr>
          <p:nvPr/>
        </p:nvSpPr>
        <p:spPr bwMode="auto">
          <a:xfrm>
            <a:off x="5524500" y="4702175"/>
            <a:ext cx="520700" cy="501650"/>
          </a:xfrm>
          <a:prstGeom prst="ellipse">
            <a:avLst/>
          </a:prstGeom>
          <a:solidFill>
            <a:srgbClr val="FFFF00"/>
          </a:solidFill>
          <a:ln w="12700">
            <a:solidFill>
              <a:schemeClr val="tx1"/>
            </a:solid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sz="2000" i="0">
                <a:solidFill>
                  <a:schemeClr val="tx1"/>
                </a:solidFill>
                <a:latin typeface="Arial" charset="0"/>
              </a:rPr>
              <a:t>D</a:t>
            </a:r>
            <a:endParaRPr lang="en-US" sz="2000" i="0">
              <a:solidFill>
                <a:schemeClr val="tx1"/>
              </a:solidFill>
              <a:latin typeface="Times New Roman" charset="0"/>
            </a:endParaRPr>
          </a:p>
        </p:txBody>
      </p:sp>
      <p:sp>
        <p:nvSpPr>
          <p:cNvPr id="313353" name="Oval 9"/>
          <p:cNvSpPr>
            <a:spLocks noChangeAspect="1" noChangeArrowheads="1"/>
          </p:cNvSpPr>
          <p:nvPr/>
        </p:nvSpPr>
        <p:spPr bwMode="auto">
          <a:xfrm>
            <a:off x="7086600" y="4702175"/>
            <a:ext cx="522288" cy="501650"/>
          </a:xfrm>
          <a:prstGeom prst="ellipse">
            <a:avLst/>
          </a:prstGeom>
          <a:solidFill>
            <a:srgbClr val="FFFF00"/>
          </a:solidFill>
          <a:ln w="12700">
            <a:solidFill>
              <a:schemeClr val="tx1"/>
            </a:solid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sz="2000" i="0">
                <a:solidFill>
                  <a:schemeClr val="tx1"/>
                </a:solidFill>
                <a:latin typeface="Arial" charset="0"/>
              </a:rPr>
              <a:t>E</a:t>
            </a:r>
          </a:p>
        </p:txBody>
      </p:sp>
      <p:sp>
        <p:nvSpPr>
          <p:cNvPr id="313354" name="Oval 10"/>
          <p:cNvSpPr>
            <a:spLocks noChangeAspect="1" noChangeArrowheads="1"/>
          </p:cNvSpPr>
          <p:nvPr/>
        </p:nvSpPr>
        <p:spPr bwMode="auto">
          <a:xfrm>
            <a:off x="8470900" y="4670425"/>
            <a:ext cx="520700" cy="501650"/>
          </a:xfrm>
          <a:prstGeom prst="ellipse">
            <a:avLst/>
          </a:prstGeom>
          <a:solidFill>
            <a:srgbClr val="FFCC66"/>
          </a:solidFill>
          <a:ln w="12700">
            <a:solidFill>
              <a:schemeClr val="tx1"/>
            </a:solid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sz="2000" i="0">
                <a:solidFill>
                  <a:schemeClr val="tx1"/>
                </a:solidFill>
                <a:latin typeface="Arial" charset="0"/>
              </a:rPr>
              <a:t>F</a:t>
            </a:r>
            <a:endParaRPr lang="en-US" sz="2000" i="0">
              <a:solidFill>
                <a:schemeClr val="tx1"/>
              </a:solidFill>
              <a:latin typeface="Times New Roman" charset="0"/>
            </a:endParaRPr>
          </a:p>
        </p:txBody>
      </p:sp>
      <p:cxnSp>
        <p:nvCxnSpPr>
          <p:cNvPr id="33804" name="AutoShape 11"/>
          <p:cNvCxnSpPr>
            <a:cxnSpLocks noChangeAspect="1" noChangeShapeType="1"/>
            <a:stCxn id="313349" idx="6"/>
            <a:endCxn id="313350" idx="2"/>
          </p:cNvCxnSpPr>
          <p:nvPr/>
        </p:nvCxnSpPr>
        <p:spPr bwMode="auto">
          <a:xfrm>
            <a:off x="4495800" y="3298825"/>
            <a:ext cx="1028700" cy="0"/>
          </a:xfrm>
          <a:prstGeom prst="straightConnector1">
            <a:avLst/>
          </a:prstGeom>
          <a:noFill/>
          <a:ln w="38100">
            <a:solidFill>
              <a:srgbClr val="FFFF00"/>
            </a:solidFill>
            <a:round/>
            <a:headEnd/>
            <a:tailEnd/>
          </a:ln>
        </p:spPr>
      </p:cxnSp>
      <p:cxnSp>
        <p:nvCxnSpPr>
          <p:cNvPr id="33805" name="AutoShape 12"/>
          <p:cNvCxnSpPr>
            <a:cxnSpLocks noChangeAspect="1" noChangeShapeType="1"/>
            <a:stCxn id="313349" idx="5"/>
            <a:endCxn id="313352" idx="2"/>
          </p:cNvCxnSpPr>
          <p:nvPr/>
        </p:nvCxnSpPr>
        <p:spPr bwMode="auto">
          <a:xfrm>
            <a:off x="4419600" y="3476625"/>
            <a:ext cx="1104900" cy="1476375"/>
          </a:xfrm>
          <a:prstGeom prst="straightConnector1">
            <a:avLst/>
          </a:prstGeom>
          <a:noFill/>
          <a:ln w="38100">
            <a:solidFill>
              <a:srgbClr val="FFFF00"/>
            </a:solidFill>
            <a:round/>
            <a:headEnd/>
            <a:tailEnd/>
          </a:ln>
        </p:spPr>
      </p:cxnSp>
      <p:cxnSp>
        <p:nvCxnSpPr>
          <p:cNvPr id="33806" name="AutoShape 13"/>
          <p:cNvCxnSpPr>
            <a:cxnSpLocks noChangeAspect="1" noChangeShapeType="1"/>
            <a:stCxn id="313351" idx="2"/>
            <a:endCxn id="313350" idx="6"/>
          </p:cNvCxnSpPr>
          <p:nvPr/>
        </p:nvCxnSpPr>
        <p:spPr bwMode="auto">
          <a:xfrm flipH="1">
            <a:off x="6045200" y="3298825"/>
            <a:ext cx="1041400" cy="0"/>
          </a:xfrm>
          <a:prstGeom prst="straightConnector1">
            <a:avLst/>
          </a:prstGeom>
          <a:noFill/>
          <a:ln w="38100">
            <a:solidFill>
              <a:srgbClr val="FFFF00"/>
            </a:solidFill>
            <a:round/>
            <a:headEnd/>
            <a:tailEnd/>
          </a:ln>
        </p:spPr>
      </p:cxnSp>
      <p:cxnSp>
        <p:nvCxnSpPr>
          <p:cNvPr id="33807" name="AutoShape 14"/>
          <p:cNvCxnSpPr>
            <a:cxnSpLocks noChangeAspect="1" noChangeShapeType="1"/>
            <a:stCxn id="313353" idx="2"/>
            <a:endCxn id="313352" idx="6"/>
          </p:cNvCxnSpPr>
          <p:nvPr/>
        </p:nvCxnSpPr>
        <p:spPr bwMode="auto">
          <a:xfrm flipH="1">
            <a:off x="6045200" y="4953000"/>
            <a:ext cx="1041400" cy="0"/>
          </a:xfrm>
          <a:prstGeom prst="straightConnector1">
            <a:avLst/>
          </a:prstGeom>
          <a:noFill/>
          <a:ln w="38100">
            <a:solidFill>
              <a:srgbClr val="FFFF00"/>
            </a:solidFill>
            <a:round/>
            <a:headEnd/>
            <a:tailEnd/>
          </a:ln>
        </p:spPr>
      </p:cxnSp>
      <p:cxnSp>
        <p:nvCxnSpPr>
          <p:cNvPr id="33808" name="AutoShape 15"/>
          <p:cNvCxnSpPr>
            <a:cxnSpLocks noChangeAspect="1" noChangeShapeType="1"/>
            <a:stCxn id="313354" idx="2"/>
            <a:endCxn id="313353" idx="6"/>
          </p:cNvCxnSpPr>
          <p:nvPr/>
        </p:nvCxnSpPr>
        <p:spPr bwMode="auto">
          <a:xfrm flipH="1">
            <a:off x="7608888" y="4921250"/>
            <a:ext cx="862012" cy="31750"/>
          </a:xfrm>
          <a:prstGeom prst="straightConnector1">
            <a:avLst/>
          </a:prstGeom>
          <a:noFill/>
          <a:ln w="38100">
            <a:solidFill>
              <a:srgbClr val="FFFF00"/>
            </a:solidFill>
            <a:round/>
            <a:headEnd/>
            <a:tailEnd/>
          </a:ln>
        </p:spPr>
      </p:cxnSp>
      <p:cxnSp>
        <p:nvCxnSpPr>
          <p:cNvPr id="33809" name="AutoShape 16"/>
          <p:cNvCxnSpPr>
            <a:cxnSpLocks noChangeAspect="1" noChangeShapeType="1"/>
            <a:stCxn id="313351" idx="6"/>
            <a:endCxn id="313354" idx="1"/>
          </p:cNvCxnSpPr>
          <p:nvPr/>
        </p:nvCxnSpPr>
        <p:spPr bwMode="auto">
          <a:xfrm>
            <a:off x="7608888" y="3298825"/>
            <a:ext cx="938212" cy="1444625"/>
          </a:xfrm>
          <a:prstGeom prst="straightConnector1">
            <a:avLst/>
          </a:prstGeom>
          <a:noFill/>
          <a:ln w="38100">
            <a:solidFill>
              <a:srgbClr val="FFFF00"/>
            </a:solidFill>
            <a:round/>
            <a:headEnd/>
            <a:tailEnd/>
          </a:ln>
        </p:spPr>
      </p:cxnSp>
      <p:cxnSp>
        <p:nvCxnSpPr>
          <p:cNvPr id="33810" name="AutoShape 17"/>
          <p:cNvCxnSpPr>
            <a:cxnSpLocks noChangeAspect="1" noChangeShapeType="1"/>
            <a:stCxn id="313351" idx="3"/>
            <a:endCxn id="313352" idx="7"/>
          </p:cNvCxnSpPr>
          <p:nvPr/>
        </p:nvCxnSpPr>
        <p:spPr bwMode="auto">
          <a:xfrm flipH="1">
            <a:off x="5970588" y="3476625"/>
            <a:ext cx="1192212" cy="1298575"/>
          </a:xfrm>
          <a:prstGeom prst="straightConnector1">
            <a:avLst/>
          </a:prstGeom>
          <a:noFill/>
          <a:ln w="38100">
            <a:solidFill>
              <a:srgbClr val="FFFF00"/>
            </a:solidFill>
            <a:round/>
            <a:headEnd/>
            <a:tailEnd/>
          </a:ln>
        </p:spPr>
      </p:cxnSp>
      <p:cxnSp>
        <p:nvCxnSpPr>
          <p:cNvPr id="33811" name="AutoShape 18"/>
          <p:cNvCxnSpPr>
            <a:cxnSpLocks noChangeAspect="1" noChangeShapeType="1"/>
            <a:stCxn id="313350" idx="4"/>
            <a:endCxn id="313352" idx="0"/>
          </p:cNvCxnSpPr>
          <p:nvPr/>
        </p:nvCxnSpPr>
        <p:spPr bwMode="auto">
          <a:xfrm>
            <a:off x="5784850" y="3549650"/>
            <a:ext cx="0" cy="1152525"/>
          </a:xfrm>
          <a:prstGeom prst="straightConnector1">
            <a:avLst/>
          </a:prstGeom>
          <a:noFill/>
          <a:ln w="38100">
            <a:solidFill>
              <a:srgbClr val="FFFF00"/>
            </a:solidFill>
            <a:round/>
            <a:headEnd/>
            <a:tailEnd/>
          </a:ln>
        </p:spPr>
      </p:cxnSp>
      <p:cxnSp>
        <p:nvCxnSpPr>
          <p:cNvPr id="33812" name="AutoShape 19"/>
          <p:cNvCxnSpPr>
            <a:cxnSpLocks noChangeAspect="1" noChangeShapeType="1"/>
            <a:stCxn id="313351" idx="4"/>
            <a:endCxn id="313353" idx="0"/>
          </p:cNvCxnSpPr>
          <p:nvPr/>
        </p:nvCxnSpPr>
        <p:spPr bwMode="auto">
          <a:xfrm>
            <a:off x="7348538" y="3549650"/>
            <a:ext cx="0" cy="1152525"/>
          </a:xfrm>
          <a:prstGeom prst="straightConnector1">
            <a:avLst/>
          </a:prstGeom>
          <a:noFill/>
          <a:ln w="38100">
            <a:solidFill>
              <a:srgbClr val="FFFF00"/>
            </a:solidFill>
            <a:round/>
            <a:headEnd/>
            <a:tailEnd/>
          </a:ln>
        </p:spPr>
      </p:cxnSp>
      <p:graphicFrame>
        <p:nvGraphicFramePr>
          <p:cNvPr id="33813" name="Object 3"/>
          <p:cNvGraphicFramePr>
            <a:graphicFrameLocks noChangeAspect="1"/>
          </p:cNvGraphicFramePr>
          <p:nvPr/>
        </p:nvGraphicFramePr>
        <p:xfrm>
          <a:off x="5826125" y="3725863"/>
          <a:ext cx="176213" cy="377825"/>
        </p:xfrm>
        <a:graphic>
          <a:graphicData uri="http://schemas.openxmlformats.org/presentationml/2006/ole">
            <p:oleObj spid="_x0000_s3075" name="Clip" r:id="rId5" imgW="218874" imgH="466543" progId="MS_ClipArt_Gallery.2">
              <p:embed/>
            </p:oleObj>
          </a:graphicData>
        </a:graphic>
      </p:graphicFrame>
      <p:graphicFrame>
        <p:nvGraphicFramePr>
          <p:cNvPr id="33814" name="Object 4"/>
          <p:cNvGraphicFramePr>
            <a:graphicFrameLocks noChangeAspect="1"/>
          </p:cNvGraphicFramePr>
          <p:nvPr/>
        </p:nvGraphicFramePr>
        <p:xfrm>
          <a:off x="6134100" y="4713288"/>
          <a:ext cx="376238" cy="176212"/>
        </p:xfrm>
        <a:graphic>
          <a:graphicData uri="http://schemas.openxmlformats.org/presentationml/2006/ole">
            <p:oleObj spid="_x0000_s3076" name="Clip" r:id="rId6" imgW="466543" imgH="218874" progId="MS_ClipArt_Gallery.2">
              <p:embed/>
            </p:oleObj>
          </a:graphicData>
        </a:graphic>
      </p:graphicFrame>
      <p:graphicFrame>
        <p:nvGraphicFramePr>
          <p:cNvPr id="33815" name="Object 5"/>
          <p:cNvGraphicFramePr>
            <a:graphicFrameLocks noChangeAspect="1"/>
          </p:cNvGraphicFramePr>
          <p:nvPr/>
        </p:nvGraphicFramePr>
        <p:xfrm>
          <a:off x="7785100" y="4670425"/>
          <a:ext cx="376238" cy="176213"/>
        </p:xfrm>
        <a:graphic>
          <a:graphicData uri="http://schemas.openxmlformats.org/presentationml/2006/ole">
            <p:oleObj spid="_x0000_s3077" name="Clip" r:id="rId7" imgW="466543" imgH="218874" progId="MS_ClipArt_Gallery.2">
              <p:embed/>
            </p:oleObj>
          </a:graphicData>
        </a:graphic>
      </p:graphicFrame>
      <p:grpSp>
        <p:nvGrpSpPr>
          <p:cNvPr id="2" name="Group 43"/>
          <p:cNvGrpSpPr>
            <a:grpSpLocks noChangeAspect="1"/>
          </p:cNvGrpSpPr>
          <p:nvPr/>
        </p:nvGrpSpPr>
        <p:grpSpPr bwMode="auto">
          <a:xfrm>
            <a:off x="3429000" y="2438400"/>
            <a:ext cx="1306513" cy="561975"/>
            <a:chOff x="0" y="432"/>
            <a:chExt cx="3160" cy="1358"/>
          </a:xfrm>
        </p:grpSpPr>
        <p:sp>
          <p:nvSpPr>
            <p:cNvPr id="33902" name="Oval 2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A</a:t>
              </a:r>
            </a:p>
          </p:txBody>
        </p:sp>
        <p:sp>
          <p:nvSpPr>
            <p:cNvPr id="33903" name="Oval 2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B</a:t>
              </a:r>
              <a:endParaRPr lang="en-US" sz="900" i="0">
                <a:solidFill>
                  <a:schemeClr val="tx1"/>
                </a:solidFill>
                <a:latin typeface="Times New Roman" charset="0"/>
              </a:endParaRPr>
            </a:p>
          </p:txBody>
        </p:sp>
        <p:sp>
          <p:nvSpPr>
            <p:cNvPr id="33904" name="Oval 2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C</a:t>
              </a:r>
              <a:endParaRPr lang="en-US" sz="900" i="0">
                <a:solidFill>
                  <a:schemeClr val="tx1"/>
                </a:solidFill>
                <a:latin typeface="Times New Roman" charset="0"/>
              </a:endParaRPr>
            </a:p>
          </p:txBody>
        </p:sp>
        <p:sp>
          <p:nvSpPr>
            <p:cNvPr id="33905" name="Oval 2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D</a:t>
              </a:r>
              <a:endParaRPr lang="en-US" sz="900" i="0">
                <a:solidFill>
                  <a:schemeClr val="tx1"/>
                </a:solidFill>
                <a:latin typeface="Times New Roman" charset="0"/>
              </a:endParaRPr>
            </a:p>
          </p:txBody>
        </p:sp>
        <p:sp>
          <p:nvSpPr>
            <p:cNvPr id="33906" name="Oval 2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E</a:t>
              </a:r>
            </a:p>
          </p:txBody>
        </p:sp>
        <p:sp>
          <p:nvSpPr>
            <p:cNvPr id="33907" name="Oval 3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F</a:t>
              </a:r>
            </a:p>
          </p:txBody>
        </p:sp>
        <p:cxnSp>
          <p:nvCxnSpPr>
            <p:cNvPr id="33908" name="AutoShape 31"/>
            <p:cNvCxnSpPr>
              <a:cxnSpLocks noChangeAspect="1" noChangeShapeType="1"/>
              <a:stCxn id="33902" idx="6"/>
              <a:endCxn id="33903" idx="2"/>
            </p:cNvCxnSpPr>
            <p:nvPr/>
          </p:nvCxnSpPr>
          <p:spPr bwMode="auto">
            <a:xfrm>
              <a:off x="328" y="590"/>
              <a:ext cx="648" cy="0"/>
            </a:xfrm>
            <a:prstGeom prst="straightConnector1">
              <a:avLst/>
            </a:prstGeom>
            <a:noFill/>
            <a:ln w="38100">
              <a:solidFill>
                <a:schemeClr val="hlink"/>
              </a:solidFill>
              <a:round/>
              <a:headEnd/>
              <a:tailEnd/>
            </a:ln>
          </p:spPr>
        </p:cxnSp>
        <p:cxnSp>
          <p:nvCxnSpPr>
            <p:cNvPr id="33909" name="AutoShape 32"/>
            <p:cNvCxnSpPr>
              <a:cxnSpLocks noChangeAspect="1" noChangeShapeType="1"/>
              <a:stCxn id="33902" idx="5"/>
              <a:endCxn id="33905" idx="2"/>
            </p:cNvCxnSpPr>
            <p:nvPr/>
          </p:nvCxnSpPr>
          <p:spPr bwMode="auto">
            <a:xfrm>
              <a:off x="280" y="702"/>
              <a:ext cx="696" cy="930"/>
            </a:xfrm>
            <a:prstGeom prst="straightConnector1">
              <a:avLst/>
            </a:prstGeom>
            <a:noFill/>
            <a:ln w="38100">
              <a:solidFill>
                <a:schemeClr val="hlink"/>
              </a:solidFill>
              <a:round/>
              <a:headEnd/>
              <a:tailEnd/>
            </a:ln>
          </p:spPr>
        </p:cxnSp>
        <p:cxnSp>
          <p:nvCxnSpPr>
            <p:cNvPr id="33910" name="AutoShape 33"/>
            <p:cNvCxnSpPr>
              <a:cxnSpLocks noChangeAspect="1" noChangeShapeType="1"/>
              <a:stCxn id="33904" idx="2"/>
              <a:endCxn id="33903" idx="6"/>
            </p:cNvCxnSpPr>
            <p:nvPr/>
          </p:nvCxnSpPr>
          <p:spPr bwMode="auto">
            <a:xfrm flipH="1">
              <a:off x="1304" y="590"/>
              <a:ext cx="656" cy="0"/>
            </a:xfrm>
            <a:prstGeom prst="straightConnector1">
              <a:avLst/>
            </a:prstGeom>
            <a:noFill/>
            <a:ln w="38100">
              <a:solidFill>
                <a:schemeClr val="hlink"/>
              </a:solidFill>
              <a:round/>
              <a:headEnd/>
              <a:tailEnd/>
            </a:ln>
          </p:spPr>
        </p:cxnSp>
        <p:cxnSp>
          <p:nvCxnSpPr>
            <p:cNvPr id="33911" name="AutoShape 34"/>
            <p:cNvCxnSpPr>
              <a:cxnSpLocks noChangeAspect="1" noChangeShapeType="1"/>
              <a:stCxn id="33906" idx="2"/>
              <a:endCxn id="33905" idx="6"/>
            </p:cNvCxnSpPr>
            <p:nvPr/>
          </p:nvCxnSpPr>
          <p:spPr bwMode="auto">
            <a:xfrm flipH="1">
              <a:off x="1304" y="1632"/>
              <a:ext cx="656" cy="0"/>
            </a:xfrm>
            <a:prstGeom prst="straightConnector1">
              <a:avLst/>
            </a:prstGeom>
            <a:noFill/>
            <a:ln w="38100">
              <a:solidFill>
                <a:schemeClr val="hlink"/>
              </a:solidFill>
              <a:round/>
              <a:headEnd/>
              <a:tailEnd/>
            </a:ln>
          </p:spPr>
        </p:cxnSp>
        <p:cxnSp>
          <p:nvCxnSpPr>
            <p:cNvPr id="33912" name="AutoShape 35"/>
            <p:cNvCxnSpPr>
              <a:cxnSpLocks noChangeAspect="1" noChangeShapeType="1"/>
              <a:stCxn id="33907" idx="2"/>
              <a:endCxn id="33906" idx="6"/>
            </p:cNvCxnSpPr>
            <p:nvPr/>
          </p:nvCxnSpPr>
          <p:spPr bwMode="auto">
            <a:xfrm flipH="1">
              <a:off x="2289" y="1612"/>
              <a:ext cx="543" cy="20"/>
            </a:xfrm>
            <a:prstGeom prst="straightConnector1">
              <a:avLst/>
            </a:prstGeom>
            <a:noFill/>
            <a:ln w="38100">
              <a:solidFill>
                <a:schemeClr val="hlink"/>
              </a:solidFill>
              <a:round/>
              <a:headEnd/>
              <a:tailEnd/>
            </a:ln>
          </p:spPr>
        </p:cxnSp>
        <p:cxnSp>
          <p:nvCxnSpPr>
            <p:cNvPr id="33913" name="AutoShape 36"/>
            <p:cNvCxnSpPr>
              <a:cxnSpLocks noChangeAspect="1" noChangeShapeType="1"/>
              <a:stCxn id="33904" idx="6"/>
              <a:endCxn id="33907" idx="1"/>
            </p:cNvCxnSpPr>
            <p:nvPr/>
          </p:nvCxnSpPr>
          <p:spPr bwMode="auto">
            <a:xfrm>
              <a:off x="2289" y="590"/>
              <a:ext cx="591" cy="910"/>
            </a:xfrm>
            <a:prstGeom prst="straightConnector1">
              <a:avLst/>
            </a:prstGeom>
            <a:noFill/>
            <a:ln w="38100">
              <a:solidFill>
                <a:schemeClr val="hlink"/>
              </a:solidFill>
              <a:round/>
              <a:headEnd/>
              <a:tailEnd/>
            </a:ln>
          </p:spPr>
        </p:cxnSp>
        <p:cxnSp>
          <p:nvCxnSpPr>
            <p:cNvPr id="33914" name="AutoShape 37"/>
            <p:cNvCxnSpPr>
              <a:cxnSpLocks noChangeAspect="1" noChangeShapeType="1"/>
              <a:stCxn id="33904" idx="3"/>
              <a:endCxn id="33905" idx="7"/>
            </p:cNvCxnSpPr>
            <p:nvPr/>
          </p:nvCxnSpPr>
          <p:spPr bwMode="auto">
            <a:xfrm flipH="1">
              <a:off x="1256" y="702"/>
              <a:ext cx="752" cy="818"/>
            </a:xfrm>
            <a:prstGeom prst="straightConnector1">
              <a:avLst/>
            </a:prstGeom>
            <a:noFill/>
            <a:ln w="38100">
              <a:solidFill>
                <a:schemeClr val="hlink"/>
              </a:solidFill>
              <a:round/>
              <a:headEnd/>
              <a:tailEnd/>
            </a:ln>
          </p:spPr>
        </p:cxnSp>
        <p:cxnSp>
          <p:nvCxnSpPr>
            <p:cNvPr id="33915" name="AutoShape 38"/>
            <p:cNvCxnSpPr>
              <a:cxnSpLocks noChangeAspect="1" noChangeShapeType="1"/>
              <a:stCxn id="33903" idx="4"/>
              <a:endCxn id="33905" idx="0"/>
            </p:cNvCxnSpPr>
            <p:nvPr/>
          </p:nvCxnSpPr>
          <p:spPr bwMode="auto">
            <a:xfrm>
              <a:off x="1140" y="748"/>
              <a:ext cx="0" cy="726"/>
            </a:xfrm>
            <a:prstGeom prst="straightConnector1">
              <a:avLst/>
            </a:prstGeom>
            <a:noFill/>
            <a:ln w="38100">
              <a:solidFill>
                <a:schemeClr val="hlink"/>
              </a:solidFill>
              <a:round/>
              <a:headEnd/>
              <a:tailEnd/>
            </a:ln>
          </p:spPr>
        </p:cxnSp>
        <p:cxnSp>
          <p:nvCxnSpPr>
            <p:cNvPr id="33916" name="AutoShape 39"/>
            <p:cNvCxnSpPr>
              <a:cxnSpLocks noChangeAspect="1" noChangeShapeType="1"/>
              <a:stCxn id="33904" idx="4"/>
              <a:endCxn id="33906" idx="0"/>
            </p:cNvCxnSpPr>
            <p:nvPr/>
          </p:nvCxnSpPr>
          <p:spPr bwMode="auto">
            <a:xfrm>
              <a:off x="2125" y="748"/>
              <a:ext cx="0" cy="726"/>
            </a:xfrm>
            <a:prstGeom prst="straightConnector1">
              <a:avLst/>
            </a:prstGeom>
            <a:noFill/>
            <a:ln w="38100">
              <a:solidFill>
                <a:schemeClr val="hlink"/>
              </a:solidFill>
              <a:round/>
              <a:headEnd/>
              <a:tailEnd/>
            </a:ln>
          </p:spPr>
        </p:cxnSp>
      </p:grpSp>
      <p:grpSp>
        <p:nvGrpSpPr>
          <p:cNvPr id="3" name="Group 44"/>
          <p:cNvGrpSpPr>
            <a:grpSpLocks noChangeAspect="1"/>
          </p:cNvGrpSpPr>
          <p:nvPr/>
        </p:nvGrpSpPr>
        <p:grpSpPr bwMode="auto">
          <a:xfrm>
            <a:off x="5181600" y="2438400"/>
            <a:ext cx="1306513" cy="561975"/>
            <a:chOff x="0" y="432"/>
            <a:chExt cx="3160" cy="1358"/>
          </a:xfrm>
        </p:grpSpPr>
        <p:sp>
          <p:nvSpPr>
            <p:cNvPr id="33887" name="Oval 45"/>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A</a:t>
              </a:r>
            </a:p>
          </p:txBody>
        </p:sp>
        <p:sp>
          <p:nvSpPr>
            <p:cNvPr id="33888" name="Oval 46"/>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B</a:t>
              </a:r>
              <a:endParaRPr lang="en-US" sz="900" i="0">
                <a:solidFill>
                  <a:schemeClr val="tx1"/>
                </a:solidFill>
                <a:latin typeface="Times New Roman" charset="0"/>
              </a:endParaRPr>
            </a:p>
          </p:txBody>
        </p:sp>
        <p:sp>
          <p:nvSpPr>
            <p:cNvPr id="33889" name="Oval 47"/>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C</a:t>
              </a:r>
              <a:endParaRPr lang="en-US" sz="900" i="0">
                <a:solidFill>
                  <a:schemeClr val="tx1"/>
                </a:solidFill>
                <a:latin typeface="Times New Roman" charset="0"/>
              </a:endParaRPr>
            </a:p>
          </p:txBody>
        </p:sp>
        <p:sp>
          <p:nvSpPr>
            <p:cNvPr id="33890" name="Oval 48"/>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D</a:t>
              </a:r>
              <a:endParaRPr lang="en-US" sz="900" i="0">
                <a:solidFill>
                  <a:schemeClr val="tx1"/>
                </a:solidFill>
                <a:latin typeface="Times New Roman" charset="0"/>
              </a:endParaRPr>
            </a:p>
          </p:txBody>
        </p:sp>
        <p:sp>
          <p:nvSpPr>
            <p:cNvPr id="33891" name="Oval 49"/>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E</a:t>
              </a:r>
            </a:p>
          </p:txBody>
        </p:sp>
        <p:sp>
          <p:nvSpPr>
            <p:cNvPr id="33892" name="Oval 50"/>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F</a:t>
              </a:r>
            </a:p>
          </p:txBody>
        </p:sp>
        <p:cxnSp>
          <p:nvCxnSpPr>
            <p:cNvPr id="33893" name="AutoShape 51"/>
            <p:cNvCxnSpPr>
              <a:cxnSpLocks noChangeAspect="1" noChangeShapeType="1"/>
              <a:stCxn id="33887" idx="6"/>
              <a:endCxn id="33888" idx="2"/>
            </p:cNvCxnSpPr>
            <p:nvPr/>
          </p:nvCxnSpPr>
          <p:spPr bwMode="auto">
            <a:xfrm>
              <a:off x="328" y="590"/>
              <a:ext cx="648" cy="0"/>
            </a:xfrm>
            <a:prstGeom prst="straightConnector1">
              <a:avLst/>
            </a:prstGeom>
            <a:noFill/>
            <a:ln w="38100">
              <a:solidFill>
                <a:schemeClr val="hlink"/>
              </a:solidFill>
              <a:round/>
              <a:headEnd/>
              <a:tailEnd/>
            </a:ln>
          </p:spPr>
        </p:cxnSp>
        <p:cxnSp>
          <p:nvCxnSpPr>
            <p:cNvPr id="33894" name="AutoShape 52"/>
            <p:cNvCxnSpPr>
              <a:cxnSpLocks noChangeAspect="1" noChangeShapeType="1"/>
              <a:stCxn id="33887" idx="5"/>
              <a:endCxn id="33890" idx="2"/>
            </p:cNvCxnSpPr>
            <p:nvPr/>
          </p:nvCxnSpPr>
          <p:spPr bwMode="auto">
            <a:xfrm>
              <a:off x="280" y="702"/>
              <a:ext cx="696" cy="930"/>
            </a:xfrm>
            <a:prstGeom prst="straightConnector1">
              <a:avLst/>
            </a:prstGeom>
            <a:noFill/>
            <a:ln w="38100">
              <a:solidFill>
                <a:schemeClr val="hlink"/>
              </a:solidFill>
              <a:round/>
              <a:headEnd/>
              <a:tailEnd/>
            </a:ln>
          </p:spPr>
        </p:cxnSp>
        <p:cxnSp>
          <p:nvCxnSpPr>
            <p:cNvPr id="33895" name="AutoShape 53"/>
            <p:cNvCxnSpPr>
              <a:cxnSpLocks noChangeAspect="1" noChangeShapeType="1"/>
              <a:stCxn id="33889" idx="2"/>
              <a:endCxn id="33888" idx="6"/>
            </p:cNvCxnSpPr>
            <p:nvPr/>
          </p:nvCxnSpPr>
          <p:spPr bwMode="auto">
            <a:xfrm flipH="1">
              <a:off x="1304" y="590"/>
              <a:ext cx="656" cy="0"/>
            </a:xfrm>
            <a:prstGeom prst="straightConnector1">
              <a:avLst/>
            </a:prstGeom>
            <a:noFill/>
            <a:ln w="38100">
              <a:solidFill>
                <a:schemeClr val="hlink"/>
              </a:solidFill>
              <a:round/>
              <a:headEnd/>
              <a:tailEnd/>
            </a:ln>
          </p:spPr>
        </p:cxnSp>
        <p:cxnSp>
          <p:nvCxnSpPr>
            <p:cNvPr id="33896" name="AutoShape 54"/>
            <p:cNvCxnSpPr>
              <a:cxnSpLocks noChangeAspect="1" noChangeShapeType="1"/>
              <a:stCxn id="33891" idx="2"/>
              <a:endCxn id="33890" idx="6"/>
            </p:cNvCxnSpPr>
            <p:nvPr/>
          </p:nvCxnSpPr>
          <p:spPr bwMode="auto">
            <a:xfrm flipH="1">
              <a:off x="1304" y="1632"/>
              <a:ext cx="656" cy="0"/>
            </a:xfrm>
            <a:prstGeom prst="straightConnector1">
              <a:avLst/>
            </a:prstGeom>
            <a:noFill/>
            <a:ln w="38100">
              <a:solidFill>
                <a:schemeClr val="hlink"/>
              </a:solidFill>
              <a:round/>
              <a:headEnd/>
              <a:tailEnd/>
            </a:ln>
          </p:spPr>
        </p:cxnSp>
        <p:cxnSp>
          <p:nvCxnSpPr>
            <p:cNvPr id="33897" name="AutoShape 55"/>
            <p:cNvCxnSpPr>
              <a:cxnSpLocks noChangeAspect="1" noChangeShapeType="1"/>
              <a:stCxn id="33892" idx="2"/>
              <a:endCxn id="33891" idx="6"/>
            </p:cNvCxnSpPr>
            <p:nvPr/>
          </p:nvCxnSpPr>
          <p:spPr bwMode="auto">
            <a:xfrm flipH="1">
              <a:off x="2289" y="1612"/>
              <a:ext cx="543" cy="20"/>
            </a:xfrm>
            <a:prstGeom prst="straightConnector1">
              <a:avLst/>
            </a:prstGeom>
            <a:noFill/>
            <a:ln w="38100">
              <a:solidFill>
                <a:schemeClr val="hlink"/>
              </a:solidFill>
              <a:round/>
              <a:headEnd/>
              <a:tailEnd/>
            </a:ln>
          </p:spPr>
        </p:cxnSp>
        <p:cxnSp>
          <p:nvCxnSpPr>
            <p:cNvPr id="33898" name="AutoShape 56"/>
            <p:cNvCxnSpPr>
              <a:cxnSpLocks noChangeAspect="1" noChangeShapeType="1"/>
              <a:stCxn id="33889" idx="6"/>
              <a:endCxn id="33892" idx="1"/>
            </p:cNvCxnSpPr>
            <p:nvPr/>
          </p:nvCxnSpPr>
          <p:spPr bwMode="auto">
            <a:xfrm>
              <a:off x="2289" y="590"/>
              <a:ext cx="591" cy="910"/>
            </a:xfrm>
            <a:prstGeom prst="straightConnector1">
              <a:avLst/>
            </a:prstGeom>
            <a:noFill/>
            <a:ln w="38100">
              <a:solidFill>
                <a:schemeClr val="hlink"/>
              </a:solidFill>
              <a:round/>
              <a:headEnd/>
              <a:tailEnd/>
            </a:ln>
          </p:spPr>
        </p:cxnSp>
        <p:cxnSp>
          <p:nvCxnSpPr>
            <p:cNvPr id="33899" name="AutoShape 57"/>
            <p:cNvCxnSpPr>
              <a:cxnSpLocks noChangeAspect="1" noChangeShapeType="1"/>
              <a:stCxn id="33889" idx="3"/>
              <a:endCxn id="33890" idx="7"/>
            </p:cNvCxnSpPr>
            <p:nvPr/>
          </p:nvCxnSpPr>
          <p:spPr bwMode="auto">
            <a:xfrm flipH="1">
              <a:off x="1256" y="702"/>
              <a:ext cx="752" cy="818"/>
            </a:xfrm>
            <a:prstGeom prst="straightConnector1">
              <a:avLst/>
            </a:prstGeom>
            <a:noFill/>
            <a:ln w="38100">
              <a:solidFill>
                <a:schemeClr val="hlink"/>
              </a:solidFill>
              <a:round/>
              <a:headEnd/>
              <a:tailEnd/>
            </a:ln>
          </p:spPr>
        </p:cxnSp>
        <p:cxnSp>
          <p:nvCxnSpPr>
            <p:cNvPr id="33900" name="AutoShape 58"/>
            <p:cNvCxnSpPr>
              <a:cxnSpLocks noChangeAspect="1" noChangeShapeType="1"/>
              <a:stCxn id="33888" idx="4"/>
              <a:endCxn id="33890" idx="0"/>
            </p:cNvCxnSpPr>
            <p:nvPr/>
          </p:nvCxnSpPr>
          <p:spPr bwMode="auto">
            <a:xfrm>
              <a:off x="1140" y="748"/>
              <a:ext cx="0" cy="726"/>
            </a:xfrm>
            <a:prstGeom prst="straightConnector1">
              <a:avLst/>
            </a:prstGeom>
            <a:noFill/>
            <a:ln w="38100">
              <a:solidFill>
                <a:schemeClr val="hlink"/>
              </a:solidFill>
              <a:round/>
              <a:headEnd/>
              <a:tailEnd/>
            </a:ln>
          </p:spPr>
        </p:cxnSp>
        <p:cxnSp>
          <p:nvCxnSpPr>
            <p:cNvPr id="33901" name="AutoShape 59"/>
            <p:cNvCxnSpPr>
              <a:cxnSpLocks noChangeAspect="1" noChangeShapeType="1"/>
              <a:stCxn id="33889" idx="4"/>
              <a:endCxn id="33891" idx="0"/>
            </p:cNvCxnSpPr>
            <p:nvPr/>
          </p:nvCxnSpPr>
          <p:spPr bwMode="auto">
            <a:xfrm>
              <a:off x="2125" y="748"/>
              <a:ext cx="0" cy="726"/>
            </a:xfrm>
            <a:prstGeom prst="straightConnector1">
              <a:avLst/>
            </a:prstGeom>
            <a:noFill/>
            <a:ln w="38100">
              <a:solidFill>
                <a:schemeClr val="hlink"/>
              </a:solidFill>
              <a:round/>
              <a:headEnd/>
              <a:tailEnd/>
            </a:ln>
          </p:spPr>
        </p:cxnSp>
      </p:grpSp>
      <p:grpSp>
        <p:nvGrpSpPr>
          <p:cNvPr id="4" name="Group 60"/>
          <p:cNvGrpSpPr>
            <a:grpSpLocks noChangeAspect="1"/>
          </p:cNvGrpSpPr>
          <p:nvPr/>
        </p:nvGrpSpPr>
        <p:grpSpPr bwMode="auto">
          <a:xfrm>
            <a:off x="6934200" y="2438400"/>
            <a:ext cx="1306513" cy="561975"/>
            <a:chOff x="0" y="432"/>
            <a:chExt cx="3160" cy="1358"/>
          </a:xfrm>
        </p:grpSpPr>
        <p:sp>
          <p:nvSpPr>
            <p:cNvPr id="33872" name="Oval 61"/>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A</a:t>
              </a:r>
            </a:p>
          </p:txBody>
        </p:sp>
        <p:sp>
          <p:nvSpPr>
            <p:cNvPr id="33873" name="Oval 62"/>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B</a:t>
              </a:r>
              <a:endParaRPr lang="en-US" sz="900" i="0">
                <a:solidFill>
                  <a:schemeClr val="tx1"/>
                </a:solidFill>
                <a:latin typeface="Times New Roman" charset="0"/>
              </a:endParaRPr>
            </a:p>
          </p:txBody>
        </p:sp>
        <p:sp>
          <p:nvSpPr>
            <p:cNvPr id="33874" name="Oval 63"/>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C</a:t>
              </a:r>
              <a:endParaRPr lang="en-US" sz="900" i="0">
                <a:solidFill>
                  <a:schemeClr val="tx1"/>
                </a:solidFill>
                <a:latin typeface="Times New Roman" charset="0"/>
              </a:endParaRPr>
            </a:p>
          </p:txBody>
        </p:sp>
        <p:sp>
          <p:nvSpPr>
            <p:cNvPr id="33875" name="Oval 64"/>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D</a:t>
              </a:r>
              <a:endParaRPr lang="en-US" sz="900" i="0">
                <a:solidFill>
                  <a:schemeClr val="tx1"/>
                </a:solidFill>
                <a:latin typeface="Times New Roman" charset="0"/>
              </a:endParaRPr>
            </a:p>
          </p:txBody>
        </p:sp>
        <p:sp>
          <p:nvSpPr>
            <p:cNvPr id="33876" name="Oval 65"/>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E</a:t>
              </a:r>
            </a:p>
          </p:txBody>
        </p:sp>
        <p:sp>
          <p:nvSpPr>
            <p:cNvPr id="33877" name="Oval 66"/>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F</a:t>
              </a:r>
            </a:p>
          </p:txBody>
        </p:sp>
        <p:cxnSp>
          <p:nvCxnSpPr>
            <p:cNvPr id="33878" name="AutoShape 67"/>
            <p:cNvCxnSpPr>
              <a:cxnSpLocks noChangeAspect="1" noChangeShapeType="1"/>
              <a:stCxn id="33872" idx="6"/>
              <a:endCxn id="33873" idx="2"/>
            </p:cNvCxnSpPr>
            <p:nvPr/>
          </p:nvCxnSpPr>
          <p:spPr bwMode="auto">
            <a:xfrm>
              <a:off x="328" y="590"/>
              <a:ext cx="648" cy="0"/>
            </a:xfrm>
            <a:prstGeom prst="straightConnector1">
              <a:avLst/>
            </a:prstGeom>
            <a:noFill/>
            <a:ln w="38100">
              <a:solidFill>
                <a:schemeClr val="hlink"/>
              </a:solidFill>
              <a:round/>
              <a:headEnd/>
              <a:tailEnd/>
            </a:ln>
          </p:spPr>
        </p:cxnSp>
        <p:cxnSp>
          <p:nvCxnSpPr>
            <p:cNvPr id="33879" name="AutoShape 68"/>
            <p:cNvCxnSpPr>
              <a:cxnSpLocks noChangeAspect="1" noChangeShapeType="1"/>
              <a:stCxn id="33872" idx="5"/>
              <a:endCxn id="33875" idx="2"/>
            </p:cNvCxnSpPr>
            <p:nvPr/>
          </p:nvCxnSpPr>
          <p:spPr bwMode="auto">
            <a:xfrm>
              <a:off x="280" y="702"/>
              <a:ext cx="696" cy="930"/>
            </a:xfrm>
            <a:prstGeom prst="straightConnector1">
              <a:avLst/>
            </a:prstGeom>
            <a:noFill/>
            <a:ln w="38100">
              <a:solidFill>
                <a:schemeClr val="hlink"/>
              </a:solidFill>
              <a:round/>
              <a:headEnd/>
              <a:tailEnd/>
            </a:ln>
          </p:spPr>
        </p:cxnSp>
        <p:cxnSp>
          <p:nvCxnSpPr>
            <p:cNvPr id="33880" name="AutoShape 69"/>
            <p:cNvCxnSpPr>
              <a:cxnSpLocks noChangeAspect="1" noChangeShapeType="1"/>
              <a:stCxn id="33874" idx="2"/>
              <a:endCxn id="33873" idx="6"/>
            </p:cNvCxnSpPr>
            <p:nvPr/>
          </p:nvCxnSpPr>
          <p:spPr bwMode="auto">
            <a:xfrm flipH="1">
              <a:off x="1304" y="590"/>
              <a:ext cx="656" cy="0"/>
            </a:xfrm>
            <a:prstGeom prst="straightConnector1">
              <a:avLst/>
            </a:prstGeom>
            <a:noFill/>
            <a:ln w="38100">
              <a:solidFill>
                <a:schemeClr val="hlink"/>
              </a:solidFill>
              <a:round/>
              <a:headEnd/>
              <a:tailEnd/>
            </a:ln>
          </p:spPr>
        </p:cxnSp>
        <p:cxnSp>
          <p:nvCxnSpPr>
            <p:cNvPr id="33881" name="AutoShape 70"/>
            <p:cNvCxnSpPr>
              <a:cxnSpLocks noChangeAspect="1" noChangeShapeType="1"/>
              <a:stCxn id="33876" idx="2"/>
              <a:endCxn id="33875" idx="6"/>
            </p:cNvCxnSpPr>
            <p:nvPr/>
          </p:nvCxnSpPr>
          <p:spPr bwMode="auto">
            <a:xfrm flipH="1">
              <a:off x="1304" y="1632"/>
              <a:ext cx="656" cy="0"/>
            </a:xfrm>
            <a:prstGeom prst="straightConnector1">
              <a:avLst/>
            </a:prstGeom>
            <a:noFill/>
            <a:ln w="38100">
              <a:solidFill>
                <a:schemeClr val="hlink"/>
              </a:solidFill>
              <a:round/>
              <a:headEnd/>
              <a:tailEnd/>
            </a:ln>
          </p:spPr>
        </p:cxnSp>
        <p:cxnSp>
          <p:nvCxnSpPr>
            <p:cNvPr id="33882" name="AutoShape 71"/>
            <p:cNvCxnSpPr>
              <a:cxnSpLocks noChangeAspect="1" noChangeShapeType="1"/>
              <a:stCxn id="33877" idx="2"/>
              <a:endCxn id="33876" idx="6"/>
            </p:cNvCxnSpPr>
            <p:nvPr/>
          </p:nvCxnSpPr>
          <p:spPr bwMode="auto">
            <a:xfrm flipH="1">
              <a:off x="2289" y="1612"/>
              <a:ext cx="543" cy="20"/>
            </a:xfrm>
            <a:prstGeom prst="straightConnector1">
              <a:avLst/>
            </a:prstGeom>
            <a:noFill/>
            <a:ln w="38100">
              <a:solidFill>
                <a:schemeClr val="hlink"/>
              </a:solidFill>
              <a:round/>
              <a:headEnd/>
              <a:tailEnd/>
            </a:ln>
          </p:spPr>
        </p:cxnSp>
        <p:cxnSp>
          <p:nvCxnSpPr>
            <p:cNvPr id="33883" name="AutoShape 72"/>
            <p:cNvCxnSpPr>
              <a:cxnSpLocks noChangeAspect="1" noChangeShapeType="1"/>
              <a:stCxn id="33874" idx="6"/>
              <a:endCxn id="33877" idx="1"/>
            </p:cNvCxnSpPr>
            <p:nvPr/>
          </p:nvCxnSpPr>
          <p:spPr bwMode="auto">
            <a:xfrm>
              <a:off x="2289" y="590"/>
              <a:ext cx="591" cy="910"/>
            </a:xfrm>
            <a:prstGeom prst="straightConnector1">
              <a:avLst/>
            </a:prstGeom>
            <a:noFill/>
            <a:ln w="38100">
              <a:solidFill>
                <a:schemeClr val="hlink"/>
              </a:solidFill>
              <a:round/>
              <a:headEnd/>
              <a:tailEnd/>
            </a:ln>
          </p:spPr>
        </p:cxnSp>
        <p:cxnSp>
          <p:nvCxnSpPr>
            <p:cNvPr id="33884" name="AutoShape 73"/>
            <p:cNvCxnSpPr>
              <a:cxnSpLocks noChangeAspect="1" noChangeShapeType="1"/>
              <a:stCxn id="33874" idx="3"/>
              <a:endCxn id="33875" idx="7"/>
            </p:cNvCxnSpPr>
            <p:nvPr/>
          </p:nvCxnSpPr>
          <p:spPr bwMode="auto">
            <a:xfrm flipH="1">
              <a:off x="1256" y="702"/>
              <a:ext cx="752" cy="818"/>
            </a:xfrm>
            <a:prstGeom prst="straightConnector1">
              <a:avLst/>
            </a:prstGeom>
            <a:noFill/>
            <a:ln w="38100">
              <a:solidFill>
                <a:schemeClr val="hlink"/>
              </a:solidFill>
              <a:round/>
              <a:headEnd/>
              <a:tailEnd/>
            </a:ln>
          </p:spPr>
        </p:cxnSp>
        <p:cxnSp>
          <p:nvCxnSpPr>
            <p:cNvPr id="33885" name="AutoShape 74"/>
            <p:cNvCxnSpPr>
              <a:cxnSpLocks noChangeAspect="1" noChangeShapeType="1"/>
              <a:stCxn id="33873" idx="4"/>
              <a:endCxn id="33875" idx="0"/>
            </p:cNvCxnSpPr>
            <p:nvPr/>
          </p:nvCxnSpPr>
          <p:spPr bwMode="auto">
            <a:xfrm>
              <a:off x="1140" y="748"/>
              <a:ext cx="0" cy="726"/>
            </a:xfrm>
            <a:prstGeom prst="straightConnector1">
              <a:avLst/>
            </a:prstGeom>
            <a:noFill/>
            <a:ln w="38100">
              <a:solidFill>
                <a:schemeClr val="hlink"/>
              </a:solidFill>
              <a:round/>
              <a:headEnd/>
              <a:tailEnd/>
            </a:ln>
          </p:spPr>
        </p:cxnSp>
        <p:cxnSp>
          <p:nvCxnSpPr>
            <p:cNvPr id="33886" name="AutoShape 75"/>
            <p:cNvCxnSpPr>
              <a:cxnSpLocks noChangeAspect="1" noChangeShapeType="1"/>
              <a:stCxn id="33874" idx="4"/>
              <a:endCxn id="33876" idx="0"/>
            </p:cNvCxnSpPr>
            <p:nvPr/>
          </p:nvCxnSpPr>
          <p:spPr bwMode="auto">
            <a:xfrm>
              <a:off x="2125" y="748"/>
              <a:ext cx="0" cy="726"/>
            </a:xfrm>
            <a:prstGeom prst="straightConnector1">
              <a:avLst/>
            </a:prstGeom>
            <a:noFill/>
            <a:ln w="38100">
              <a:solidFill>
                <a:schemeClr val="hlink"/>
              </a:solidFill>
              <a:round/>
              <a:headEnd/>
              <a:tailEnd/>
            </a:ln>
          </p:spPr>
        </p:cxnSp>
      </p:grpSp>
      <p:grpSp>
        <p:nvGrpSpPr>
          <p:cNvPr id="5" name="Group 76"/>
          <p:cNvGrpSpPr>
            <a:grpSpLocks noChangeAspect="1"/>
          </p:cNvGrpSpPr>
          <p:nvPr/>
        </p:nvGrpSpPr>
        <p:grpSpPr bwMode="auto">
          <a:xfrm>
            <a:off x="4648200" y="5257800"/>
            <a:ext cx="1306513" cy="561975"/>
            <a:chOff x="0" y="432"/>
            <a:chExt cx="3160" cy="1358"/>
          </a:xfrm>
        </p:grpSpPr>
        <p:sp>
          <p:nvSpPr>
            <p:cNvPr id="33857" name="Oval 77"/>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A</a:t>
              </a:r>
            </a:p>
          </p:txBody>
        </p:sp>
        <p:sp>
          <p:nvSpPr>
            <p:cNvPr id="33858" name="Oval 78"/>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B</a:t>
              </a:r>
              <a:endParaRPr lang="en-US" sz="900" i="0">
                <a:solidFill>
                  <a:schemeClr val="tx1"/>
                </a:solidFill>
                <a:latin typeface="Times New Roman" charset="0"/>
              </a:endParaRPr>
            </a:p>
          </p:txBody>
        </p:sp>
        <p:sp>
          <p:nvSpPr>
            <p:cNvPr id="33859" name="Oval 79"/>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C</a:t>
              </a:r>
              <a:endParaRPr lang="en-US" sz="900" i="0">
                <a:solidFill>
                  <a:schemeClr val="tx1"/>
                </a:solidFill>
                <a:latin typeface="Times New Roman" charset="0"/>
              </a:endParaRPr>
            </a:p>
          </p:txBody>
        </p:sp>
        <p:sp>
          <p:nvSpPr>
            <p:cNvPr id="33860" name="Oval 80"/>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D</a:t>
              </a:r>
              <a:endParaRPr lang="en-US" sz="900" i="0">
                <a:solidFill>
                  <a:schemeClr val="tx1"/>
                </a:solidFill>
                <a:latin typeface="Times New Roman" charset="0"/>
              </a:endParaRPr>
            </a:p>
          </p:txBody>
        </p:sp>
        <p:sp>
          <p:nvSpPr>
            <p:cNvPr id="33861" name="Oval 81"/>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E</a:t>
              </a:r>
            </a:p>
          </p:txBody>
        </p:sp>
        <p:sp>
          <p:nvSpPr>
            <p:cNvPr id="33862" name="Oval 82"/>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F</a:t>
              </a:r>
            </a:p>
          </p:txBody>
        </p:sp>
        <p:cxnSp>
          <p:nvCxnSpPr>
            <p:cNvPr id="33863" name="AutoShape 83"/>
            <p:cNvCxnSpPr>
              <a:cxnSpLocks noChangeAspect="1" noChangeShapeType="1"/>
              <a:stCxn id="33857" idx="6"/>
              <a:endCxn id="33858" idx="2"/>
            </p:cNvCxnSpPr>
            <p:nvPr/>
          </p:nvCxnSpPr>
          <p:spPr bwMode="auto">
            <a:xfrm>
              <a:off x="328" y="590"/>
              <a:ext cx="648" cy="0"/>
            </a:xfrm>
            <a:prstGeom prst="straightConnector1">
              <a:avLst/>
            </a:prstGeom>
            <a:noFill/>
            <a:ln w="38100">
              <a:solidFill>
                <a:schemeClr val="hlink"/>
              </a:solidFill>
              <a:round/>
              <a:headEnd/>
              <a:tailEnd/>
            </a:ln>
          </p:spPr>
        </p:cxnSp>
        <p:cxnSp>
          <p:nvCxnSpPr>
            <p:cNvPr id="33864" name="AutoShape 84"/>
            <p:cNvCxnSpPr>
              <a:cxnSpLocks noChangeAspect="1" noChangeShapeType="1"/>
              <a:stCxn id="33857" idx="5"/>
              <a:endCxn id="33860" idx="2"/>
            </p:cNvCxnSpPr>
            <p:nvPr/>
          </p:nvCxnSpPr>
          <p:spPr bwMode="auto">
            <a:xfrm>
              <a:off x="280" y="702"/>
              <a:ext cx="696" cy="930"/>
            </a:xfrm>
            <a:prstGeom prst="straightConnector1">
              <a:avLst/>
            </a:prstGeom>
            <a:noFill/>
            <a:ln w="38100">
              <a:solidFill>
                <a:schemeClr val="hlink"/>
              </a:solidFill>
              <a:round/>
              <a:headEnd/>
              <a:tailEnd/>
            </a:ln>
          </p:spPr>
        </p:cxnSp>
        <p:cxnSp>
          <p:nvCxnSpPr>
            <p:cNvPr id="33865" name="AutoShape 85"/>
            <p:cNvCxnSpPr>
              <a:cxnSpLocks noChangeAspect="1" noChangeShapeType="1"/>
              <a:stCxn id="33859" idx="2"/>
              <a:endCxn id="33858" idx="6"/>
            </p:cNvCxnSpPr>
            <p:nvPr/>
          </p:nvCxnSpPr>
          <p:spPr bwMode="auto">
            <a:xfrm flipH="1">
              <a:off x="1304" y="590"/>
              <a:ext cx="656" cy="0"/>
            </a:xfrm>
            <a:prstGeom prst="straightConnector1">
              <a:avLst/>
            </a:prstGeom>
            <a:noFill/>
            <a:ln w="38100">
              <a:solidFill>
                <a:schemeClr val="hlink"/>
              </a:solidFill>
              <a:round/>
              <a:headEnd/>
              <a:tailEnd/>
            </a:ln>
          </p:spPr>
        </p:cxnSp>
        <p:cxnSp>
          <p:nvCxnSpPr>
            <p:cNvPr id="33866" name="AutoShape 86"/>
            <p:cNvCxnSpPr>
              <a:cxnSpLocks noChangeAspect="1" noChangeShapeType="1"/>
              <a:stCxn id="33861" idx="2"/>
              <a:endCxn id="33860" idx="6"/>
            </p:cNvCxnSpPr>
            <p:nvPr/>
          </p:nvCxnSpPr>
          <p:spPr bwMode="auto">
            <a:xfrm flipH="1">
              <a:off x="1304" y="1632"/>
              <a:ext cx="656" cy="0"/>
            </a:xfrm>
            <a:prstGeom prst="straightConnector1">
              <a:avLst/>
            </a:prstGeom>
            <a:noFill/>
            <a:ln w="38100">
              <a:solidFill>
                <a:schemeClr val="hlink"/>
              </a:solidFill>
              <a:round/>
              <a:headEnd/>
              <a:tailEnd/>
            </a:ln>
          </p:spPr>
        </p:cxnSp>
        <p:cxnSp>
          <p:nvCxnSpPr>
            <p:cNvPr id="33867" name="AutoShape 87"/>
            <p:cNvCxnSpPr>
              <a:cxnSpLocks noChangeAspect="1" noChangeShapeType="1"/>
              <a:stCxn id="33862" idx="2"/>
              <a:endCxn id="33861" idx="6"/>
            </p:cNvCxnSpPr>
            <p:nvPr/>
          </p:nvCxnSpPr>
          <p:spPr bwMode="auto">
            <a:xfrm flipH="1">
              <a:off x="2289" y="1612"/>
              <a:ext cx="543" cy="20"/>
            </a:xfrm>
            <a:prstGeom prst="straightConnector1">
              <a:avLst/>
            </a:prstGeom>
            <a:noFill/>
            <a:ln w="38100">
              <a:solidFill>
                <a:schemeClr val="hlink"/>
              </a:solidFill>
              <a:round/>
              <a:headEnd/>
              <a:tailEnd/>
            </a:ln>
          </p:spPr>
        </p:cxnSp>
        <p:cxnSp>
          <p:nvCxnSpPr>
            <p:cNvPr id="33868" name="AutoShape 88"/>
            <p:cNvCxnSpPr>
              <a:cxnSpLocks noChangeAspect="1" noChangeShapeType="1"/>
              <a:stCxn id="33859" idx="6"/>
              <a:endCxn id="33862" idx="1"/>
            </p:cNvCxnSpPr>
            <p:nvPr/>
          </p:nvCxnSpPr>
          <p:spPr bwMode="auto">
            <a:xfrm>
              <a:off x="2289" y="590"/>
              <a:ext cx="591" cy="910"/>
            </a:xfrm>
            <a:prstGeom prst="straightConnector1">
              <a:avLst/>
            </a:prstGeom>
            <a:noFill/>
            <a:ln w="38100">
              <a:solidFill>
                <a:schemeClr val="hlink"/>
              </a:solidFill>
              <a:round/>
              <a:headEnd/>
              <a:tailEnd/>
            </a:ln>
          </p:spPr>
        </p:cxnSp>
        <p:cxnSp>
          <p:nvCxnSpPr>
            <p:cNvPr id="33869" name="AutoShape 89"/>
            <p:cNvCxnSpPr>
              <a:cxnSpLocks noChangeAspect="1" noChangeShapeType="1"/>
              <a:stCxn id="33859" idx="3"/>
              <a:endCxn id="33860" idx="7"/>
            </p:cNvCxnSpPr>
            <p:nvPr/>
          </p:nvCxnSpPr>
          <p:spPr bwMode="auto">
            <a:xfrm flipH="1">
              <a:off x="1256" y="702"/>
              <a:ext cx="752" cy="818"/>
            </a:xfrm>
            <a:prstGeom prst="straightConnector1">
              <a:avLst/>
            </a:prstGeom>
            <a:noFill/>
            <a:ln w="38100">
              <a:solidFill>
                <a:schemeClr val="hlink"/>
              </a:solidFill>
              <a:round/>
              <a:headEnd/>
              <a:tailEnd/>
            </a:ln>
          </p:spPr>
        </p:cxnSp>
        <p:cxnSp>
          <p:nvCxnSpPr>
            <p:cNvPr id="33870" name="AutoShape 90"/>
            <p:cNvCxnSpPr>
              <a:cxnSpLocks noChangeAspect="1" noChangeShapeType="1"/>
              <a:stCxn id="33858" idx="4"/>
              <a:endCxn id="33860" idx="0"/>
            </p:cNvCxnSpPr>
            <p:nvPr/>
          </p:nvCxnSpPr>
          <p:spPr bwMode="auto">
            <a:xfrm>
              <a:off x="1140" y="748"/>
              <a:ext cx="0" cy="726"/>
            </a:xfrm>
            <a:prstGeom prst="straightConnector1">
              <a:avLst/>
            </a:prstGeom>
            <a:noFill/>
            <a:ln w="38100">
              <a:solidFill>
                <a:schemeClr val="hlink"/>
              </a:solidFill>
              <a:round/>
              <a:headEnd/>
              <a:tailEnd/>
            </a:ln>
          </p:spPr>
        </p:cxnSp>
        <p:cxnSp>
          <p:nvCxnSpPr>
            <p:cNvPr id="33871" name="AutoShape 91"/>
            <p:cNvCxnSpPr>
              <a:cxnSpLocks noChangeAspect="1" noChangeShapeType="1"/>
              <a:stCxn id="33859" idx="4"/>
              <a:endCxn id="33861" idx="0"/>
            </p:cNvCxnSpPr>
            <p:nvPr/>
          </p:nvCxnSpPr>
          <p:spPr bwMode="auto">
            <a:xfrm>
              <a:off x="2125" y="748"/>
              <a:ext cx="0" cy="726"/>
            </a:xfrm>
            <a:prstGeom prst="straightConnector1">
              <a:avLst/>
            </a:prstGeom>
            <a:noFill/>
            <a:ln w="38100">
              <a:solidFill>
                <a:schemeClr val="hlink"/>
              </a:solidFill>
              <a:round/>
              <a:headEnd/>
              <a:tailEnd/>
            </a:ln>
          </p:spPr>
        </p:cxnSp>
      </p:grpSp>
      <p:grpSp>
        <p:nvGrpSpPr>
          <p:cNvPr id="6" name="Group 92"/>
          <p:cNvGrpSpPr>
            <a:grpSpLocks noChangeAspect="1"/>
          </p:cNvGrpSpPr>
          <p:nvPr/>
        </p:nvGrpSpPr>
        <p:grpSpPr bwMode="auto">
          <a:xfrm>
            <a:off x="6248400" y="5105400"/>
            <a:ext cx="1306513" cy="561975"/>
            <a:chOff x="0" y="432"/>
            <a:chExt cx="3160" cy="1358"/>
          </a:xfrm>
        </p:grpSpPr>
        <p:sp>
          <p:nvSpPr>
            <p:cNvPr id="33842" name="Oval 93"/>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A</a:t>
              </a:r>
            </a:p>
          </p:txBody>
        </p:sp>
        <p:sp>
          <p:nvSpPr>
            <p:cNvPr id="33843" name="Oval 94"/>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B</a:t>
              </a:r>
              <a:endParaRPr lang="en-US" sz="900" i="0">
                <a:solidFill>
                  <a:schemeClr val="tx1"/>
                </a:solidFill>
                <a:latin typeface="Times New Roman" charset="0"/>
              </a:endParaRPr>
            </a:p>
          </p:txBody>
        </p:sp>
        <p:sp>
          <p:nvSpPr>
            <p:cNvPr id="33844" name="Oval 95"/>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C</a:t>
              </a:r>
              <a:endParaRPr lang="en-US" sz="900" i="0">
                <a:solidFill>
                  <a:schemeClr val="tx1"/>
                </a:solidFill>
                <a:latin typeface="Times New Roman" charset="0"/>
              </a:endParaRPr>
            </a:p>
          </p:txBody>
        </p:sp>
        <p:sp>
          <p:nvSpPr>
            <p:cNvPr id="33845" name="Oval 96"/>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D</a:t>
              </a:r>
              <a:endParaRPr lang="en-US" sz="900" i="0">
                <a:solidFill>
                  <a:schemeClr val="tx1"/>
                </a:solidFill>
                <a:latin typeface="Times New Roman" charset="0"/>
              </a:endParaRPr>
            </a:p>
          </p:txBody>
        </p:sp>
        <p:sp>
          <p:nvSpPr>
            <p:cNvPr id="33846" name="Oval 97"/>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E</a:t>
              </a:r>
            </a:p>
          </p:txBody>
        </p:sp>
        <p:sp>
          <p:nvSpPr>
            <p:cNvPr id="33847" name="Oval 98"/>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F</a:t>
              </a:r>
            </a:p>
          </p:txBody>
        </p:sp>
        <p:cxnSp>
          <p:nvCxnSpPr>
            <p:cNvPr id="33848" name="AutoShape 99"/>
            <p:cNvCxnSpPr>
              <a:cxnSpLocks noChangeAspect="1" noChangeShapeType="1"/>
              <a:stCxn id="33842" idx="6"/>
              <a:endCxn id="33843" idx="2"/>
            </p:cNvCxnSpPr>
            <p:nvPr/>
          </p:nvCxnSpPr>
          <p:spPr bwMode="auto">
            <a:xfrm>
              <a:off x="328" y="590"/>
              <a:ext cx="648" cy="0"/>
            </a:xfrm>
            <a:prstGeom prst="straightConnector1">
              <a:avLst/>
            </a:prstGeom>
            <a:noFill/>
            <a:ln w="38100">
              <a:solidFill>
                <a:schemeClr val="hlink"/>
              </a:solidFill>
              <a:round/>
              <a:headEnd/>
              <a:tailEnd/>
            </a:ln>
          </p:spPr>
        </p:cxnSp>
        <p:cxnSp>
          <p:nvCxnSpPr>
            <p:cNvPr id="33849" name="AutoShape 100"/>
            <p:cNvCxnSpPr>
              <a:cxnSpLocks noChangeAspect="1" noChangeShapeType="1"/>
              <a:stCxn id="33842" idx="5"/>
              <a:endCxn id="33845" idx="2"/>
            </p:cNvCxnSpPr>
            <p:nvPr/>
          </p:nvCxnSpPr>
          <p:spPr bwMode="auto">
            <a:xfrm>
              <a:off x="280" y="702"/>
              <a:ext cx="696" cy="930"/>
            </a:xfrm>
            <a:prstGeom prst="straightConnector1">
              <a:avLst/>
            </a:prstGeom>
            <a:noFill/>
            <a:ln w="38100">
              <a:solidFill>
                <a:schemeClr val="hlink"/>
              </a:solidFill>
              <a:round/>
              <a:headEnd/>
              <a:tailEnd/>
            </a:ln>
          </p:spPr>
        </p:cxnSp>
        <p:cxnSp>
          <p:nvCxnSpPr>
            <p:cNvPr id="33850" name="AutoShape 101"/>
            <p:cNvCxnSpPr>
              <a:cxnSpLocks noChangeAspect="1" noChangeShapeType="1"/>
              <a:stCxn id="33844" idx="2"/>
              <a:endCxn id="33843" idx="6"/>
            </p:cNvCxnSpPr>
            <p:nvPr/>
          </p:nvCxnSpPr>
          <p:spPr bwMode="auto">
            <a:xfrm flipH="1">
              <a:off x="1304" y="590"/>
              <a:ext cx="656" cy="0"/>
            </a:xfrm>
            <a:prstGeom prst="straightConnector1">
              <a:avLst/>
            </a:prstGeom>
            <a:noFill/>
            <a:ln w="38100">
              <a:solidFill>
                <a:schemeClr val="hlink"/>
              </a:solidFill>
              <a:round/>
              <a:headEnd/>
              <a:tailEnd/>
            </a:ln>
          </p:spPr>
        </p:cxnSp>
        <p:cxnSp>
          <p:nvCxnSpPr>
            <p:cNvPr id="33851" name="AutoShape 102"/>
            <p:cNvCxnSpPr>
              <a:cxnSpLocks noChangeAspect="1" noChangeShapeType="1"/>
              <a:stCxn id="33846" idx="2"/>
              <a:endCxn id="33845" idx="6"/>
            </p:cNvCxnSpPr>
            <p:nvPr/>
          </p:nvCxnSpPr>
          <p:spPr bwMode="auto">
            <a:xfrm flipH="1">
              <a:off x="1304" y="1632"/>
              <a:ext cx="656" cy="0"/>
            </a:xfrm>
            <a:prstGeom prst="straightConnector1">
              <a:avLst/>
            </a:prstGeom>
            <a:noFill/>
            <a:ln w="38100">
              <a:solidFill>
                <a:schemeClr val="hlink"/>
              </a:solidFill>
              <a:round/>
              <a:headEnd/>
              <a:tailEnd/>
            </a:ln>
          </p:spPr>
        </p:cxnSp>
        <p:cxnSp>
          <p:nvCxnSpPr>
            <p:cNvPr id="33852" name="AutoShape 103"/>
            <p:cNvCxnSpPr>
              <a:cxnSpLocks noChangeAspect="1" noChangeShapeType="1"/>
              <a:stCxn id="33847" idx="2"/>
              <a:endCxn id="33846" idx="6"/>
            </p:cNvCxnSpPr>
            <p:nvPr/>
          </p:nvCxnSpPr>
          <p:spPr bwMode="auto">
            <a:xfrm flipH="1">
              <a:off x="2289" y="1612"/>
              <a:ext cx="543" cy="20"/>
            </a:xfrm>
            <a:prstGeom prst="straightConnector1">
              <a:avLst/>
            </a:prstGeom>
            <a:noFill/>
            <a:ln w="38100">
              <a:solidFill>
                <a:schemeClr val="hlink"/>
              </a:solidFill>
              <a:round/>
              <a:headEnd/>
              <a:tailEnd/>
            </a:ln>
          </p:spPr>
        </p:cxnSp>
        <p:cxnSp>
          <p:nvCxnSpPr>
            <p:cNvPr id="33853" name="AutoShape 104"/>
            <p:cNvCxnSpPr>
              <a:cxnSpLocks noChangeAspect="1" noChangeShapeType="1"/>
              <a:stCxn id="33844" idx="6"/>
              <a:endCxn id="33847" idx="1"/>
            </p:cNvCxnSpPr>
            <p:nvPr/>
          </p:nvCxnSpPr>
          <p:spPr bwMode="auto">
            <a:xfrm>
              <a:off x="2289" y="590"/>
              <a:ext cx="591" cy="910"/>
            </a:xfrm>
            <a:prstGeom prst="straightConnector1">
              <a:avLst/>
            </a:prstGeom>
            <a:noFill/>
            <a:ln w="38100">
              <a:solidFill>
                <a:schemeClr val="hlink"/>
              </a:solidFill>
              <a:round/>
              <a:headEnd/>
              <a:tailEnd/>
            </a:ln>
          </p:spPr>
        </p:cxnSp>
        <p:cxnSp>
          <p:nvCxnSpPr>
            <p:cNvPr id="33854" name="AutoShape 105"/>
            <p:cNvCxnSpPr>
              <a:cxnSpLocks noChangeAspect="1" noChangeShapeType="1"/>
              <a:stCxn id="33844" idx="3"/>
              <a:endCxn id="33845" idx="7"/>
            </p:cNvCxnSpPr>
            <p:nvPr/>
          </p:nvCxnSpPr>
          <p:spPr bwMode="auto">
            <a:xfrm flipH="1">
              <a:off x="1256" y="702"/>
              <a:ext cx="752" cy="818"/>
            </a:xfrm>
            <a:prstGeom prst="straightConnector1">
              <a:avLst/>
            </a:prstGeom>
            <a:noFill/>
            <a:ln w="38100">
              <a:solidFill>
                <a:schemeClr val="hlink"/>
              </a:solidFill>
              <a:round/>
              <a:headEnd/>
              <a:tailEnd/>
            </a:ln>
          </p:spPr>
        </p:cxnSp>
        <p:cxnSp>
          <p:nvCxnSpPr>
            <p:cNvPr id="33855" name="AutoShape 106"/>
            <p:cNvCxnSpPr>
              <a:cxnSpLocks noChangeAspect="1" noChangeShapeType="1"/>
              <a:stCxn id="33843" idx="4"/>
              <a:endCxn id="33845" idx="0"/>
            </p:cNvCxnSpPr>
            <p:nvPr/>
          </p:nvCxnSpPr>
          <p:spPr bwMode="auto">
            <a:xfrm>
              <a:off x="1140" y="748"/>
              <a:ext cx="0" cy="726"/>
            </a:xfrm>
            <a:prstGeom prst="straightConnector1">
              <a:avLst/>
            </a:prstGeom>
            <a:noFill/>
            <a:ln w="38100">
              <a:solidFill>
                <a:schemeClr val="hlink"/>
              </a:solidFill>
              <a:round/>
              <a:headEnd/>
              <a:tailEnd/>
            </a:ln>
          </p:spPr>
        </p:cxnSp>
        <p:cxnSp>
          <p:nvCxnSpPr>
            <p:cNvPr id="33856" name="AutoShape 107"/>
            <p:cNvCxnSpPr>
              <a:cxnSpLocks noChangeAspect="1" noChangeShapeType="1"/>
              <a:stCxn id="33844" idx="4"/>
              <a:endCxn id="33846" idx="0"/>
            </p:cNvCxnSpPr>
            <p:nvPr/>
          </p:nvCxnSpPr>
          <p:spPr bwMode="auto">
            <a:xfrm>
              <a:off x="2125" y="748"/>
              <a:ext cx="0" cy="726"/>
            </a:xfrm>
            <a:prstGeom prst="straightConnector1">
              <a:avLst/>
            </a:prstGeom>
            <a:noFill/>
            <a:ln w="38100">
              <a:solidFill>
                <a:schemeClr val="hlink"/>
              </a:solidFill>
              <a:round/>
              <a:headEnd/>
              <a:tailEnd/>
            </a:ln>
          </p:spPr>
        </p:cxnSp>
      </p:grpSp>
      <p:grpSp>
        <p:nvGrpSpPr>
          <p:cNvPr id="7" name="Group 108"/>
          <p:cNvGrpSpPr>
            <a:grpSpLocks noChangeAspect="1"/>
          </p:cNvGrpSpPr>
          <p:nvPr/>
        </p:nvGrpSpPr>
        <p:grpSpPr bwMode="auto">
          <a:xfrm>
            <a:off x="7696200" y="5257800"/>
            <a:ext cx="1306513" cy="561975"/>
            <a:chOff x="0" y="432"/>
            <a:chExt cx="3160" cy="1358"/>
          </a:xfrm>
        </p:grpSpPr>
        <p:sp>
          <p:nvSpPr>
            <p:cNvPr id="33827" name="Oval 109"/>
            <p:cNvSpPr>
              <a:spLocks noChangeAspect="1" noChangeArrowheads="1"/>
            </p:cNvSpPr>
            <p:nvPr/>
          </p:nvSpPr>
          <p:spPr bwMode="auto">
            <a:xfrm>
              <a:off x="0"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A</a:t>
              </a:r>
            </a:p>
          </p:txBody>
        </p:sp>
        <p:sp>
          <p:nvSpPr>
            <p:cNvPr id="33828" name="Oval 110"/>
            <p:cNvSpPr>
              <a:spLocks noChangeAspect="1" noChangeArrowheads="1"/>
            </p:cNvSpPr>
            <p:nvPr/>
          </p:nvSpPr>
          <p:spPr bwMode="auto">
            <a:xfrm>
              <a:off x="976" y="432"/>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B</a:t>
              </a:r>
              <a:endParaRPr lang="en-US" sz="900" i="0">
                <a:solidFill>
                  <a:schemeClr val="tx1"/>
                </a:solidFill>
                <a:latin typeface="Times New Roman" charset="0"/>
              </a:endParaRPr>
            </a:p>
          </p:txBody>
        </p:sp>
        <p:sp>
          <p:nvSpPr>
            <p:cNvPr id="33829" name="Oval 111"/>
            <p:cNvSpPr>
              <a:spLocks noChangeAspect="1" noChangeArrowheads="1"/>
            </p:cNvSpPr>
            <p:nvPr/>
          </p:nvSpPr>
          <p:spPr bwMode="auto">
            <a:xfrm>
              <a:off x="1960" y="432"/>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C</a:t>
              </a:r>
              <a:endParaRPr lang="en-US" sz="900" i="0">
                <a:solidFill>
                  <a:schemeClr val="tx1"/>
                </a:solidFill>
                <a:latin typeface="Times New Roman" charset="0"/>
              </a:endParaRPr>
            </a:p>
          </p:txBody>
        </p:sp>
        <p:sp>
          <p:nvSpPr>
            <p:cNvPr id="33830" name="Oval 112"/>
            <p:cNvSpPr>
              <a:spLocks noChangeAspect="1" noChangeArrowheads="1"/>
            </p:cNvSpPr>
            <p:nvPr/>
          </p:nvSpPr>
          <p:spPr bwMode="auto">
            <a:xfrm>
              <a:off x="976" y="147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D</a:t>
              </a:r>
              <a:endParaRPr lang="en-US" sz="900" i="0">
                <a:solidFill>
                  <a:schemeClr val="tx1"/>
                </a:solidFill>
                <a:latin typeface="Times New Roman" charset="0"/>
              </a:endParaRPr>
            </a:p>
          </p:txBody>
        </p:sp>
        <p:sp>
          <p:nvSpPr>
            <p:cNvPr id="33831" name="Oval 113"/>
            <p:cNvSpPr>
              <a:spLocks noChangeAspect="1" noChangeArrowheads="1"/>
            </p:cNvSpPr>
            <p:nvPr/>
          </p:nvSpPr>
          <p:spPr bwMode="auto">
            <a:xfrm>
              <a:off x="1960" y="1474"/>
              <a:ext cx="329"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E</a:t>
              </a:r>
            </a:p>
          </p:txBody>
        </p:sp>
        <p:sp>
          <p:nvSpPr>
            <p:cNvPr id="33832" name="Oval 114"/>
            <p:cNvSpPr>
              <a:spLocks noChangeAspect="1" noChangeArrowheads="1"/>
            </p:cNvSpPr>
            <p:nvPr/>
          </p:nvSpPr>
          <p:spPr bwMode="auto">
            <a:xfrm>
              <a:off x="2832" y="1454"/>
              <a:ext cx="328" cy="316"/>
            </a:xfrm>
            <a:prstGeom prst="ellipse">
              <a:avLst/>
            </a:prstGeom>
            <a:solidFill>
              <a:schemeClr val="hlink"/>
            </a:solidFill>
            <a:ln w="12700">
              <a:solidFill>
                <a:schemeClr val="hlink"/>
              </a:solidFill>
              <a:round/>
              <a:headEnd/>
              <a:tailEnd/>
            </a:ln>
          </p:spPr>
          <p:txBody>
            <a:bodyPr wrap="none" lIns="91433" tIns="137160" rIns="91433" bIns="91440" anchor="ctr"/>
            <a:lstStyle/>
            <a:p>
              <a:pPr algn="ctr">
                <a:spcBef>
                  <a:spcPct val="0"/>
                </a:spcBef>
                <a:spcAft>
                  <a:spcPct val="0"/>
                </a:spcAft>
                <a:buFontTx/>
                <a:buNone/>
              </a:pPr>
              <a:r>
                <a:rPr lang="en-US" sz="900" i="0">
                  <a:solidFill>
                    <a:schemeClr val="tx1"/>
                  </a:solidFill>
                  <a:latin typeface="Arial" charset="0"/>
                </a:rPr>
                <a:t>F</a:t>
              </a:r>
            </a:p>
          </p:txBody>
        </p:sp>
        <p:cxnSp>
          <p:nvCxnSpPr>
            <p:cNvPr id="33833" name="AutoShape 115"/>
            <p:cNvCxnSpPr>
              <a:cxnSpLocks noChangeAspect="1" noChangeShapeType="1"/>
              <a:stCxn id="33827" idx="6"/>
              <a:endCxn id="33828" idx="2"/>
            </p:cNvCxnSpPr>
            <p:nvPr/>
          </p:nvCxnSpPr>
          <p:spPr bwMode="auto">
            <a:xfrm>
              <a:off x="328" y="590"/>
              <a:ext cx="648" cy="0"/>
            </a:xfrm>
            <a:prstGeom prst="straightConnector1">
              <a:avLst/>
            </a:prstGeom>
            <a:noFill/>
            <a:ln w="38100">
              <a:solidFill>
                <a:schemeClr val="hlink"/>
              </a:solidFill>
              <a:round/>
              <a:headEnd/>
              <a:tailEnd/>
            </a:ln>
          </p:spPr>
        </p:cxnSp>
        <p:cxnSp>
          <p:nvCxnSpPr>
            <p:cNvPr id="33834" name="AutoShape 116"/>
            <p:cNvCxnSpPr>
              <a:cxnSpLocks noChangeAspect="1" noChangeShapeType="1"/>
              <a:stCxn id="33827" idx="5"/>
              <a:endCxn id="33830" idx="2"/>
            </p:cNvCxnSpPr>
            <p:nvPr/>
          </p:nvCxnSpPr>
          <p:spPr bwMode="auto">
            <a:xfrm>
              <a:off x="280" y="702"/>
              <a:ext cx="696" cy="930"/>
            </a:xfrm>
            <a:prstGeom prst="straightConnector1">
              <a:avLst/>
            </a:prstGeom>
            <a:noFill/>
            <a:ln w="38100">
              <a:solidFill>
                <a:schemeClr val="hlink"/>
              </a:solidFill>
              <a:round/>
              <a:headEnd/>
              <a:tailEnd/>
            </a:ln>
          </p:spPr>
        </p:cxnSp>
        <p:cxnSp>
          <p:nvCxnSpPr>
            <p:cNvPr id="33835" name="AutoShape 117"/>
            <p:cNvCxnSpPr>
              <a:cxnSpLocks noChangeAspect="1" noChangeShapeType="1"/>
              <a:stCxn id="33829" idx="2"/>
              <a:endCxn id="33828" idx="6"/>
            </p:cNvCxnSpPr>
            <p:nvPr/>
          </p:nvCxnSpPr>
          <p:spPr bwMode="auto">
            <a:xfrm flipH="1">
              <a:off x="1304" y="590"/>
              <a:ext cx="656" cy="0"/>
            </a:xfrm>
            <a:prstGeom prst="straightConnector1">
              <a:avLst/>
            </a:prstGeom>
            <a:noFill/>
            <a:ln w="38100">
              <a:solidFill>
                <a:schemeClr val="hlink"/>
              </a:solidFill>
              <a:round/>
              <a:headEnd/>
              <a:tailEnd/>
            </a:ln>
          </p:spPr>
        </p:cxnSp>
        <p:cxnSp>
          <p:nvCxnSpPr>
            <p:cNvPr id="33836" name="AutoShape 118"/>
            <p:cNvCxnSpPr>
              <a:cxnSpLocks noChangeAspect="1" noChangeShapeType="1"/>
              <a:stCxn id="33831" idx="2"/>
              <a:endCxn id="33830" idx="6"/>
            </p:cNvCxnSpPr>
            <p:nvPr/>
          </p:nvCxnSpPr>
          <p:spPr bwMode="auto">
            <a:xfrm flipH="1">
              <a:off x="1304" y="1632"/>
              <a:ext cx="656" cy="0"/>
            </a:xfrm>
            <a:prstGeom prst="straightConnector1">
              <a:avLst/>
            </a:prstGeom>
            <a:noFill/>
            <a:ln w="38100">
              <a:solidFill>
                <a:schemeClr val="hlink"/>
              </a:solidFill>
              <a:round/>
              <a:headEnd/>
              <a:tailEnd/>
            </a:ln>
          </p:spPr>
        </p:cxnSp>
        <p:cxnSp>
          <p:nvCxnSpPr>
            <p:cNvPr id="33837" name="AutoShape 119"/>
            <p:cNvCxnSpPr>
              <a:cxnSpLocks noChangeAspect="1" noChangeShapeType="1"/>
              <a:stCxn id="33832" idx="2"/>
              <a:endCxn id="33831" idx="6"/>
            </p:cNvCxnSpPr>
            <p:nvPr/>
          </p:nvCxnSpPr>
          <p:spPr bwMode="auto">
            <a:xfrm flipH="1">
              <a:off x="2289" y="1612"/>
              <a:ext cx="543" cy="20"/>
            </a:xfrm>
            <a:prstGeom prst="straightConnector1">
              <a:avLst/>
            </a:prstGeom>
            <a:noFill/>
            <a:ln w="38100">
              <a:solidFill>
                <a:schemeClr val="hlink"/>
              </a:solidFill>
              <a:round/>
              <a:headEnd/>
              <a:tailEnd/>
            </a:ln>
          </p:spPr>
        </p:cxnSp>
        <p:cxnSp>
          <p:nvCxnSpPr>
            <p:cNvPr id="33838" name="AutoShape 120"/>
            <p:cNvCxnSpPr>
              <a:cxnSpLocks noChangeAspect="1" noChangeShapeType="1"/>
              <a:stCxn id="33829" idx="6"/>
              <a:endCxn id="33832" idx="1"/>
            </p:cNvCxnSpPr>
            <p:nvPr/>
          </p:nvCxnSpPr>
          <p:spPr bwMode="auto">
            <a:xfrm>
              <a:off x="2289" y="590"/>
              <a:ext cx="591" cy="910"/>
            </a:xfrm>
            <a:prstGeom prst="straightConnector1">
              <a:avLst/>
            </a:prstGeom>
            <a:noFill/>
            <a:ln w="38100">
              <a:solidFill>
                <a:schemeClr val="hlink"/>
              </a:solidFill>
              <a:round/>
              <a:headEnd/>
              <a:tailEnd/>
            </a:ln>
          </p:spPr>
        </p:cxnSp>
        <p:cxnSp>
          <p:nvCxnSpPr>
            <p:cNvPr id="33839" name="AutoShape 121"/>
            <p:cNvCxnSpPr>
              <a:cxnSpLocks noChangeAspect="1" noChangeShapeType="1"/>
              <a:stCxn id="33829" idx="3"/>
              <a:endCxn id="33830" idx="7"/>
            </p:cNvCxnSpPr>
            <p:nvPr/>
          </p:nvCxnSpPr>
          <p:spPr bwMode="auto">
            <a:xfrm flipH="1">
              <a:off x="1256" y="702"/>
              <a:ext cx="752" cy="818"/>
            </a:xfrm>
            <a:prstGeom prst="straightConnector1">
              <a:avLst/>
            </a:prstGeom>
            <a:noFill/>
            <a:ln w="38100">
              <a:solidFill>
                <a:schemeClr val="hlink"/>
              </a:solidFill>
              <a:round/>
              <a:headEnd/>
              <a:tailEnd/>
            </a:ln>
          </p:spPr>
        </p:cxnSp>
        <p:cxnSp>
          <p:nvCxnSpPr>
            <p:cNvPr id="33840" name="AutoShape 122"/>
            <p:cNvCxnSpPr>
              <a:cxnSpLocks noChangeAspect="1" noChangeShapeType="1"/>
              <a:stCxn id="33828" idx="4"/>
              <a:endCxn id="33830" idx="0"/>
            </p:cNvCxnSpPr>
            <p:nvPr/>
          </p:nvCxnSpPr>
          <p:spPr bwMode="auto">
            <a:xfrm>
              <a:off x="1140" y="748"/>
              <a:ext cx="0" cy="726"/>
            </a:xfrm>
            <a:prstGeom prst="straightConnector1">
              <a:avLst/>
            </a:prstGeom>
            <a:noFill/>
            <a:ln w="38100">
              <a:solidFill>
                <a:schemeClr val="hlink"/>
              </a:solidFill>
              <a:round/>
              <a:headEnd/>
              <a:tailEnd/>
            </a:ln>
          </p:spPr>
        </p:cxnSp>
        <p:cxnSp>
          <p:nvCxnSpPr>
            <p:cNvPr id="33841" name="AutoShape 123"/>
            <p:cNvCxnSpPr>
              <a:cxnSpLocks noChangeAspect="1" noChangeShapeType="1"/>
              <a:stCxn id="33829" idx="4"/>
              <a:endCxn id="33831" idx="0"/>
            </p:cNvCxnSpPr>
            <p:nvPr/>
          </p:nvCxnSpPr>
          <p:spPr bwMode="auto">
            <a:xfrm>
              <a:off x="2125" y="748"/>
              <a:ext cx="0" cy="726"/>
            </a:xfrm>
            <a:prstGeom prst="straightConnector1">
              <a:avLst/>
            </a:prstGeom>
            <a:noFill/>
            <a:ln w="38100">
              <a:solidFill>
                <a:schemeClr val="hlink"/>
              </a:solidFill>
              <a:round/>
              <a:headEnd/>
              <a:tailEnd/>
            </a:ln>
          </p:spPr>
        </p:cxnSp>
      </p:grpSp>
      <p:graphicFrame>
        <p:nvGraphicFramePr>
          <p:cNvPr id="313468" name="Object 6"/>
          <p:cNvGraphicFramePr>
            <a:graphicFrameLocks noChangeAspect="1"/>
          </p:cNvGraphicFramePr>
          <p:nvPr/>
        </p:nvGraphicFramePr>
        <p:xfrm>
          <a:off x="5562600" y="4648200"/>
          <a:ext cx="495300" cy="609600"/>
        </p:xfrm>
        <a:graphic>
          <a:graphicData uri="http://schemas.openxmlformats.org/presentationml/2006/ole">
            <p:oleObj spid="_x0000_s3078" name="Clip" r:id="rId8" imgW="1576426" imgH="1942186" progId="MS_ClipArt_Gallery.2">
              <p:embed/>
            </p:oleObj>
          </a:graphicData>
        </a:graphic>
      </p:graphicFrame>
      <p:graphicFrame>
        <p:nvGraphicFramePr>
          <p:cNvPr id="313470" name="Object 7"/>
          <p:cNvGraphicFramePr>
            <a:graphicFrameLocks noChangeAspect="1"/>
          </p:cNvGraphicFramePr>
          <p:nvPr/>
        </p:nvGraphicFramePr>
        <p:xfrm>
          <a:off x="7467600" y="3810000"/>
          <a:ext cx="176213" cy="377825"/>
        </p:xfrm>
        <a:graphic>
          <a:graphicData uri="http://schemas.openxmlformats.org/presentationml/2006/ole">
            <p:oleObj spid="_x0000_s3079" name="Clip" r:id="rId9" imgW="218874" imgH="466543" progId="MS_ClipArt_Gallery.2">
              <p:embed/>
            </p:oleObj>
          </a:graphicData>
        </a:graphic>
      </p:graphicFrame>
      <p:grpSp>
        <p:nvGrpSpPr>
          <p:cNvPr id="8" name="Group 128"/>
          <p:cNvGrpSpPr>
            <a:grpSpLocks/>
          </p:cNvGrpSpPr>
          <p:nvPr/>
        </p:nvGrpSpPr>
        <p:grpSpPr bwMode="auto">
          <a:xfrm>
            <a:off x="5638800" y="3429000"/>
            <a:ext cx="985838" cy="838200"/>
            <a:chOff x="3552" y="2160"/>
            <a:chExt cx="621" cy="528"/>
          </a:xfrm>
        </p:grpSpPr>
        <p:graphicFrame>
          <p:nvGraphicFramePr>
            <p:cNvPr id="33825" name="Object 8"/>
            <p:cNvGraphicFramePr>
              <a:graphicFrameLocks noChangeAspect="1"/>
            </p:cNvGraphicFramePr>
            <p:nvPr/>
          </p:nvGraphicFramePr>
          <p:xfrm>
            <a:off x="3936" y="2160"/>
            <a:ext cx="237" cy="111"/>
          </p:xfrm>
          <a:graphic>
            <a:graphicData uri="http://schemas.openxmlformats.org/presentationml/2006/ole">
              <p:oleObj spid="_x0000_s3080" name="Clip" r:id="rId10" imgW="466543" imgH="218874" progId="MS_ClipArt_Gallery.2">
                <p:embed/>
              </p:oleObj>
            </a:graphicData>
          </a:graphic>
        </p:graphicFrame>
        <p:graphicFrame>
          <p:nvGraphicFramePr>
            <p:cNvPr id="33826" name="Object 9"/>
            <p:cNvGraphicFramePr>
              <a:graphicFrameLocks noChangeAspect="1"/>
            </p:cNvGraphicFramePr>
            <p:nvPr/>
          </p:nvGraphicFramePr>
          <p:xfrm>
            <a:off x="3552" y="2304"/>
            <a:ext cx="312" cy="384"/>
          </p:xfrm>
          <a:graphic>
            <a:graphicData uri="http://schemas.openxmlformats.org/presentationml/2006/ole">
              <p:oleObj spid="_x0000_s3081" name="Clip" r:id="rId11" imgW="1576426" imgH="1942186" progId="MS_ClipArt_Gallery.2">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34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3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Link State Routing		</a:t>
            </a:r>
          </a:p>
        </p:txBody>
      </p:sp>
      <p:sp>
        <p:nvSpPr>
          <p:cNvPr id="34819" name="Rectangle 3"/>
          <p:cNvSpPr>
            <a:spLocks noGrp="1" noChangeArrowheads="1"/>
          </p:cNvSpPr>
          <p:nvPr>
            <p:ph type="body" idx="1"/>
          </p:nvPr>
        </p:nvSpPr>
        <p:spPr/>
        <p:txBody>
          <a:bodyPr>
            <a:normAutofit fontScale="92500" lnSpcReduction="10000"/>
          </a:bodyPr>
          <a:lstStyle/>
          <a:p>
            <a:r>
              <a:rPr lang="en-US" smtClean="0"/>
              <a:t>Each node must</a:t>
            </a:r>
          </a:p>
          <a:p>
            <a:pPr lvl="1"/>
            <a:r>
              <a:rPr lang="en-US" smtClean="0"/>
              <a:t>discover its neighbors</a:t>
            </a:r>
          </a:p>
          <a:p>
            <a:pPr lvl="1"/>
            <a:r>
              <a:rPr lang="en-US" smtClean="0"/>
              <a:t>measure the delay (=cost) to its neighbors</a:t>
            </a:r>
          </a:p>
          <a:p>
            <a:pPr lvl="1"/>
            <a:r>
              <a:rPr lang="en-US" smtClean="0"/>
              <a:t>broadcast a packet with this information to all other nodes</a:t>
            </a:r>
          </a:p>
          <a:p>
            <a:pPr lvl="1"/>
            <a:r>
              <a:rPr lang="en-US" smtClean="0"/>
              <a:t>compute the shortest paths to every other router</a:t>
            </a:r>
          </a:p>
          <a:p>
            <a:pPr lvl="1"/>
            <a:endParaRPr lang="en-US" smtClean="0"/>
          </a:p>
          <a:p>
            <a:r>
              <a:rPr lang="en-US" smtClean="0"/>
              <a:t>The broadcast can be accomplished by flooding</a:t>
            </a:r>
          </a:p>
          <a:p>
            <a:r>
              <a:rPr lang="en-US" smtClean="0"/>
              <a:t>The shortest paths can be computer with Dijkstra’s algorithm</a:t>
            </a:r>
          </a:p>
          <a:p>
            <a:pPr lvl="1"/>
            <a:endParaRPr lang="en-US" smtClean="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fld id="{686D5DD3-4F15-4828-BDC2-18C109E93EF6}" type="slidenum">
              <a:rPr lang="en-US"/>
              <a:pPr/>
              <a:t>32</a:t>
            </a:fld>
            <a:endParaRPr lang="en-US"/>
          </a:p>
        </p:txBody>
      </p:sp>
      <p:sp>
        <p:nvSpPr>
          <p:cNvPr id="35843" name="Rectangle 2"/>
          <p:cNvSpPr>
            <a:spLocks noGrp="1" noChangeArrowheads="1"/>
          </p:cNvSpPr>
          <p:nvPr>
            <p:ph type="title"/>
          </p:nvPr>
        </p:nvSpPr>
        <p:spPr/>
        <p:txBody>
          <a:bodyPr/>
          <a:lstStyle/>
          <a:p>
            <a:r>
              <a:rPr lang="en-US" smtClean="0"/>
              <a:t>Link State Routing: Basic princples</a:t>
            </a:r>
          </a:p>
        </p:txBody>
      </p:sp>
      <p:sp>
        <p:nvSpPr>
          <p:cNvPr id="35844" name="Rectangle 3"/>
          <p:cNvSpPr>
            <a:spLocks noGrp="1" noChangeArrowheads="1"/>
          </p:cNvSpPr>
          <p:nvPr>
            <p:ph type="body" idx="1"/>
          </p:nvPr>
        </p:nvSpPr>
        <p:spPr/>
        <p:txBody>
          <a:bodyPr>
            <a:normAutofit fontScale="92500" lnSpcReduction="20000"/>
          </a:bodyPr>
          <a:lstStyle/>
          <a:p>
            <a:pPr lvl="1">
              <a:buFontTx/>
              <a:buNone/>
            </a:pPr>
            <a:r>
              <a:rPr lang="en-US" smtClean="0"/>
              <a:t>1. Each router establishes a relationship </a:t>
            </a:r>
            <a:r>
              <a:rPr lang="en-US" i="1" smtClean="0">
                <a:solidFill>
                  <a:schemeClr val="accent2"/>
                </a:solidFill>
              </a:rPr>
              <a:t>(“adjacency”)</a:t>
            </a:r>
            <a:r>
              <a:rPr lang="en-US" smtClean="0"/>
              <a:t> with its neighbors</a:t>
            </a:r>
          </a:p>
          <a:p>
            <a:pPr lvl="1">
              <a:buFontTx/>
              <a:buNone/>
            </a:pPr>
            <a:r>
              <a:rPr lang="en-US" smtClean="0"/>
              <a:t>2.Each router generates </a:t>
            </a:r>
            <a:r>
              <a:rPr lang="en-US" i="1" smtClean="0">
                <a:solidFill>
                  <a:schemeClr val="accent2"/>
                </a:solidFill>
              </a:rPr>
              <a:t>link state advertisements</a:t>
            </a:r>
            <a:r>
              <a:rPr lang="en-US" smtClean="0"/>
              <a:t> </a:t>
            </a:r>
            <a:r>
              <a:rPr lang="en-US" i="1" smtClean="0">
                <a:solidFill>
                  <a:schemeClr val="accent2"/>
                </a:solidFill>
              </a:rPr>
              <a:t>(LSAs) </a:t>
            </a:r>
            <a:r>
              <a:rPr lang="en-US" smtClean="0"/>
              <a:t>which are distributed to all routers </a:t>
            </a:r>
          </a:p>
          <a:p>
            <a:pPr lvl="3">
              <a:buFontTx/>
              <a:buNone/>
            </a:pPr>
            <a:r>
              <a:rPr lang="en-US" smtClean="0"/>
              <a:t>LSA = (link id, state of the link, cost, neighbors of the link)</a:t>
            </a:r>
          </a:p>
          <a:p>
            <a:pPr lvl="1">
              <a:buFontTx/>
              <a:buNone/>
            </a:pPr>
            <a:r>
              <a:rPr lang="en-US" smtClean="0"/>
              <a:t>3. Each router maintains a database of all received LSAs (</a:t>
            </a:r>
            <a:r>
              <a:rPr lang="en-US" i="1" smtClean="0">
                <a:solidFill>
                  <a:schemeClr val="accent2"/>
                </a:solidFill>
              </a:rPr>
              <a:t>topological database</a:t>
            </a:r>
            <a:r>
              <a:rPr lang="en-US" smtClean="0"/>
              <a:t> or </a:t>
            </a:r>
            <a:r>
              <a:rPr lang="en-US" i="1" smtClean="0">
                <a:solidFill>
                  <a:schemeClr val="accent2"/>
                </a:solidFill>
              </a:rPr>
              <a:t>link state database</a:t>
            </a:r>
            <a:r>
              <a:rPr lang="en-US" smtClean="0"/>
              <a:t>), which describes the network has a graph with weighted edges</a:t>
            </a:r>
          </a:p>
          <a:p>
            <a:pPr lvl="1">
              <a:buFontTx/>
              <a:buNone/>
            </a:pPr>
            <a:r>
              <a:rPr lang="en-US" smtClean="0"/>
              <a:t>4. Each router uses its link state database to run a shortest path algorithm (Dijikstra’s algorithm) to produce the shortest path to each network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6C45FED8-592D-4EC5-B391-0E99A66ADA90}" type="slidenum">
              <a:rPr lang="en-US"/>
              <a:pPr/>
              <a:t>33</a:t>
            </a:fld>
            <a:endParaRPr lang="en-US"/>
          </a:p>
        </p:txBody>
      </p:sp>
      <p:sp>
        <p:nvSpPr>
          <p:cNvPr id="36867" name="Rectangle 2"/>
          <p:cNvSpPr>
            <a:spLocks noGrp="1" noChangeArrowheads="1"/>
          </p:cNvSpPr>
          <p:nvPr>
            <p:ph type="title"/>
          </p:nvPr>
        </p:nvSpPr>
        <p:spPr/>
        <p:txBody>
          <a:bodyPr/>
          <a:lstStyle/>
          <a:p>
            <a:r>
              <a:rPr lang="en-US" smtClean="0"/>
              <a:t>Link State Routing: Properties</a:t>
            </a:r>
          </a:p>
        </p:txBody>
      </p:sp>
      <p:sp>
        <p:nvSpPr>
          <p:cNvPr id="36868" name="Rectangle 3"/>
          <p:cNvSpPr>
            <a:spLocks noGrp="1" noChangeArrowheads="1"/>
          </p:cNvSpPr>
          <p:nvPr>
            <p:ph type="body" idx="1"/>
          </p:nvPr>
        </p:nvSpPr>
        <p:spPr/>
        <p:txBody>
          <a:bodyPr/>
          <a:lstStyle/>
          <a:p>
            <a:r>
              <a:rPr lang="en-US" smtClean="0"/>
              <a:t>Each node requires complete topology information</a:t>
            </a:r>
          </a:p>
          <a:p>
            <a:r>
              <a:rPr lang="en-US" smtClean="0"/>
              <a:t>Link state information must be flooded to all nodes</a:t>
            </a:r>
          </a:p>
          <a:p>
            <a:r>
              <a:rPr lang="en-US" smtClean="0"/>
              <a:t>Guaranteed to converge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11188" y="171450"/>
            <a:ext cx="8281987" cy="646113"/>
          </a:xfrm>
        </p:spPr>
        <p:txBody>
          <a:bodyPr/>
          <a:lstStyle/>
          <a:p>
            <a:pPr eaLnBrk="1" hangingPunct="1"/>
            <a:r>
              <a:rPr lang="en-US" sz="3600" smtClean="0"/>
              <a:t>Link State </a:t>
            </a:r>
            <a:endParaRPr lang="en-AU" sz="3600" smtClean="0"/>
          </a:p>
        </p:txBody>
      </p:sp>
      <p:sp>
        <p:nvSpPr>
          <p:cNvPr id="117763" name="Rectangle 3"/>
          <p:cNvSpPr>
            <a:spLocks noGrp="1" noChangeArrowheads="1"/>
          </p:cNvSpPr>
          <p:nvPr>
            <p:ph type="body" idx="1"/>
          </p:nvPr>
        </p:nvSpPr>
        <p:spPr/>
        <p:txBody>
          <a:bodyPr>
            <a:normAutofit lnSpcReduction="10000"/>
          </a:bodyPr>
          <a:lstStyle/>
          <a:p>
            <a:pPr>
              <a:lnSpc>
                <a:spcPct val="80000"/>
              </a:lnSpc>
              <a:buFontTx/>
              <a:buNone/>
            </a:pPr>
            <a:r>
              <a:rPr lang="en-US" sz="2400" smtClean="0"/>
              <a:t>Reliable Flooding</a:t>
            </a:r>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Tx/>
              <a:buNone/>
            </a:pPr>
            <a:endParaRPr lang="en-US" sz="2400" smtClean="0"/>
          </a:p>
          <a:p>
            <a:pPr>
              <a:lnSpc>
                <a:spcPct val="80000"/>
              </a:lnSpc>
              <a:buFont typeface="Wingdings" charset="2"/>
              <a:buNone/>
            </a:pPr>
            <a:r>
              <a:rPr lang="en-US" sz="2000" smtClean="0"/>
              <a:t>Flooding of link-state packets. (a) LSP arrives at node X; (b) X floods LSP to A and C; (c) A and C flood LSP to B (but not X); (d) flooding is complete</a:t>
            </a:r>
          </a:p>
          <a:p>
            <a:pPr>
              <a:lnSpc>
                <a:spcPct val="80000"/>
              </a:lnSpc>
              <a:buFontTx/>
              <a:buNone/>
            </a:pPr>
            <a:endParaRPr lang="en-US" sz="2000" smtClean="0"/>
          </a:p>
          <a:p>
            <a:pPr lvl="1">
              <a:buSzPct val="100000"/>
              <a:buFontTx/>
              <a:buChar char="•"/>
            </a:pPr>
            <a:endParaRPr lang="en-US"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a:p>
            <a:pPr lvl="1" eaLnBrk="1" hangingPunct="1">
              <a:lnSpc>
                <a:spcPct val="90000"/>
              </a:lnSpc>
              <a:buFont typeface="Wingdings" charset="2"/>
              <a:buNone/>
            </a:pPr>
            <a:endParaRPr lang="en-US" sz="2000" smtClean="0"/>
          </a:p>
        </p:txBody>
      </p:sp>
      <p:pic>
        <p:nvPicPr>
          <p:cNvPr id="117764" name="Picture 5" descr="f03-32-9780123850591 copy"/>
          <p:cNvPicPr>
            <a:picLocks noChangeAspect="1" noChangeArrowheads="1"/>
          </p:cNvPicPr>
          <p:nvPr/>
        </p:nvPicPr>
        <p:blipFill>
          <a:blip r:embed="rId3"/>
          <a:srcRect/>
          <a:stretch>
            <a:fillRect/>
          </a:stretch>
        </p:blipFill>
        <p:spPr bwMode="auto">
          <a:xfrm>
            <a:off x="1692275" y="1700213"/>
            <a:ext cx="5757863"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p>
            <a:fld id="{CBB7F63D-5B7B-440A-B417-CCEAF86E8009}" type="slidenum">
              <a:rPr lang="en-US"/>
              <a:pPr/>
              <a:t>35</a:t>
            </a:fld>
            <a:endParaRPr lang="en-US"/>
          </a:p>
        </p:txBody>
      </p:sp>
      <p:sp>
        <p:nvSpPr>
          <p:cNvPr id="38915" name="Rectangle 2"/>
          <p:cNvSpPr>
            <a:spLocks noGrp="1" noChangeArrowheads="1"/>
          </p:cNvSpPr>
          <p:nvPr>
            <p:ph type="title"/>
          </p:nvPr>
        </p:nvSpPr>
        <p:spPr/>
        <p:txBody>
          <a:bodyPr>
            <a:normAutofit fontScale="90000"/>
          </a:bodyPr>
          <a:lstStyle/>
          <a:p>
            <a:r>
              <a:rPr lang="en-US" b="0" smtClean="0">
                <a:solidFill>
                  <a:schemeClr val="accent2"/>
                </a:solidFill>
              </a:rPr>
              <a:t>Dijkstra’s Shortest Path Algorithm for a Graph</a:t>
            </a:r>
          </a:p>
        </p:txBody>
      </p:sp>
      <p:sp>
        <p:nvSpPr>
          <p:cNvPr id="38916" name="Text Box 3"/>
          <p:cNvSpPr txBox="1">
            <a:spLocks noChangeArrowheads="1"/>
          </p:cNvSpPr>
          <p:nvPr/>
        </p:nvSpPr>
        <p:spPr bwMode="auto">
          <a:xfrm>
            <a:off x="304800" y="1371600"/>
            <a:ext cx="8382000" cy="5089525"/>
          </a:xfrm>
          <a:prstGeom prst="rect">
            <a:avLst/>
          </a:prstGeom>
          <a:noFill/>
          <a:ln w="9525">
            <a:noFill/>
            <a:miter lim="800000"/>
            <a:headEnd/>
            <a:tailEnd/>
          </a:ln>
        </p:spPr>
        <p:txBody>
          <a:bodyPr lIns="91433" tIns="45717" rIns="91433" bIns="45717">
            <a:spAutoFit/>
          </a:bodyPr>
          <a:lstStyle/>
          <a:p>
            <a:pPr>
              <a:spcBef>
                <a:spcPct val="0"/>
              </a:spcBef>
              <a:spcAft>
                <a:spcPct val="0"/>
              </a:spcAft>
              <a:buFontTx/>
              <a:buNone/>
            </a:pPr>
            <a:r>
              <a:rPr lang="en-US" sz="2000" i="0">
                <a:solidFill>
                  <a:schemeClr val="tx1"/>
                </a:solidFill>
                <a:latin typeface="Arial" charset="0"/>
              </a:rPr>
              <a:t>Input:</a:t>
            </a:r>
            <a:r>
              <a:rPr lang="en-US" sz="1800" i="0">
                <a:solidFill>
                  <a:schemeClr val="accent2"/>
                </a:solidFill>
              </a:rPr>
              <a:t> </a:t>
            </a:r>
            <a:r>
              <a:rPr lang="en-US" sz="2000" i="0">
                <a:solidFill>
                  <a:schemeClr val="tx1"/>
                </a:solidFill>
                <a:latin typeface="Arial" charset="0"/>
              </a:rPr>
              <a:t>Graph</a:t>
            </a:r>
            <a:r>
              <a:rPr lang="en-US" i="0">
                <a:solidFill>
                  <a:schemeClr val="tx1"/>
                </a:solidFill>
                <a:latin typeface="Times New Roman" charset="0"/>
              </a:rPr>
              <a:t> </a:t>
            </a:r>
            <a:r>
              <a:rPr lang="en-US" sz="1800" i="0">
                <a:solidFill>
                  <a:schemeClr val="accent2"/>
                </a:solidFill>
              </a:rPr>
              <a:t>(N,E) </a:t>
            </a:r>
            <a:r>
              <a:rPr lang="en-US" sz="2000" i="0">
                <a:solidFill>
                  <a:schemeClr val="tx1"/>
                </a:solidFill>
                <a:latin typeface="Arial" charset="0"/>
              </a:rPr>
              <a:t>with</a:t>
            </a:r>
            <a:r>
              <a:rPr lang="en-US" sz="1800" i="0">
                <a:solidFill>
                  <a:schemeClr val="accent2"/>
                </a:solidFill>
              </a:rPr>
              <a:t> </a:t>
            </a:r>
            <a:br>
              <a:rPr lang="en-US" sz="1800" i="0">
                <a:solidFill>
                  <a:schemeClr val="accent2"/>
                </a:solidFill>
              </a:rPr>
            </a:br>
            <a:r>
              <a:rPr lang="en-US" sz="1800" i="0">
                <a:solidFill>
                  <a:schemeClr val="accent2"/>
                </a:solidFill>
              </a:rPr>
              <a:t>		N </a:t>
            </a:r>
            <a:r>
              <a:rPr lang="en-US" sz="2000" i="0">
                <a:solidFill>
                  <a:schemeClr val="tx1"/>
                </a:solidFill>
                <a:latin typeface="Arial" charset="0"/>
              </a:rPr>
              <a:t>the set of nodes and</a:t>
            </a:r>
            <a:r>
              <a:rPr lang="en-US" sz="1800" i="0">
                <a:solidFill>
                  <a:schemeClr val="accent2"/>
                </a:solidFill>
              </a:rPr>
              <a:t> E </a:t>
            </a:r>
            <a:r>
              <a:rPr lang="en-US" sz="1800" i="0">
                <a:solidFill>
                  <a:schemeClr val="accent2"/>
                </a:solidFill>
                <a:sym typeface="Symbol" charset="2"/>
              </a:rPr>
              <a:t></a:t>
            </a:r>
            <a:r>
              <a:rPr lang="en-US" sz="1800" i="0">
                <a:solidFill>
                  <a:schemeClr val="accent2"/>
                </a:solidFill>
                <a:sym typeface="Math B" pitchFamily="2" charset="2"/>
              </a:rPr>
              <a:t> N </a:t>
            </a:r>
            <a:r>
              <a:rPr lang="en-US" sz="1800" i="0">
                <a:solidFill>
                  <a:schemeClr val="accent2"/>
                </a:solidFill>
                <a:latin typeface="Times New Roman" charset="0"/>
                <a:cs typeface="Times New Roman" charset="0"/>
                <a:sym typeface="Math B" pitchFamily="2" charset="2"/>
              </a:rPr>
              <a:t>×</a:t>
            </a:r>
            <a:r>
              <a:rPr lang="en-US" sz="1800" i="0">
                <a:solidFill>
                  <a:schemeClr val="accent2"/>
                </a:solidFill>
                <a:cs typeface="Times New Roman" charset="0"/>
                <a:sym typeface="Math B" pitchFamily="2" charset="2"/>
              </a:rPr>
              <a:t> N </a:t>
            </a:r>
            <a:r>
              <a:rPr lang="en-US" sz="2000" i="0">
                <a:solidFill>
                  <a:schemeClr val="tx1"/>
                </a:solidFill>
                <a:latin typeface="Arial" charset="0"/>
                <a:cs typeface="Times New Roman" charset="0"/>
                <a:sym typeface="Math B" pitchFamily="2" charset="2"/>
              </a:rPr>
              <a:t>the set of edges</a:t>
            </a:r>
          </a:p>
          <a:p>
            <a:pPr>
              <a:spcBef>
                <a:spcPct val="0"/>
              </a:spcBef>
              <a:spcAft>
                <a:spcPct val="0"/>
              </a:spcAft>
              <a:buFontTx/>
              <a:buNone/>
            </a:pPr>
            <a:r>
              <a:rPr lang="en-US" sz="1800" i="0">
                <a:solidFill>
                  <a:schemeClr val="accent2"/>
                </a:solidFill>
                <a:cs typeface="Times New Roman" charset="0"/>
                <a:sym typeface="Math B" pitchFamily="2" charset="2"/>
              </a:rPr>
              <a:t>	d</a:t>
            </a:r>
            <a:r>
              <a:rPr lang="en-US" sz="1800" i="0" baseline="-25000">
                <a:solidFill>
                  <a:schemeClr val="accent2"/>
                </a:solidFill>
                <a:cs typeface="Times New Roman" charset="0"/>
                <a:sym typeface="Math B" pitchFamily="2" charset="2"/>
              </a:rPr>
              <a:t>vw</a:t>
            </a:r>
            <a:r>
              <a:rPr lang="en-US" sz="1800" i="0">
                <a:solidFill>
                  <a:schemeClr val="accent2"/>
                </a:solidFill>
                <a:cs typeface="Times New Roman" charset="0"/>
                <a:sym typeface="Math B" pitchFamily="2" charset="2"/>
              </a:rPr>
              <a:t> 	</a:t>
            </a:r>
            <a:r>
              <a:rPr lang="en-US" sz="2000" i="0">
                <a:solidFill>
                  <a:schemeClr val="tx1"/>
                </a:solidFill>
                <a:latin typeface="Arial" charset="0"/>
                <a:cs typeface="Times New Roman" charset="0"/>
                <a:sym typeface="Math B" pitchFamily="2" charset="2"/>
              </a:rPr>
              <a:t>link cost</a:t>
            </a:r>
            <a:r>
              <a:rPr lang="en-US" sz="1800" i="0">
                <a:solidFill>
                  <a:schemeClr val="accent2"/>
                </a:solidFill>
                <a:cs typeface="Times New Roman" charset="0"/>
                <a:sym typeface="Math B" pitchFamily="2" charset="2"/>
              </a:rPr>
              <a:t> (d</a:t>
            </a:r>
            <a:r>
              <a:rPr lang="en-US" sz="1800" i="0" baseline="-25000">
                <a:solidFill>
                  <a:schemeClr val="accent2"/>
                </a:solidFill>
                <a:cs typeface="Times New Roman" charset="0"/>
                <a:sym typeface="Math B" pitchFamily="2" charset="2"/>
              </a:rPr>
              <a:t>vw</a:t>
            </a:r>
            <a:r>
              <a:rPr lang="en-US" sz="1800" i="0">
                <a:solidFill>
                  <a:schemeClr val="accent2"/>
                </a:solidFill>
                <a:cs typeface="Times New Roman" charset="0"/>
                <a:sym typeface="Math B" pitchFamily="2" charset="2"/>
              </a:rPr>
              <a:t> = infinity </a:t>
            </a:r>
            <a:r>
              <a:rPr lang="en-US" sz="2000" i="0">
                <a:solidFill>
                  <a:schemeClr val="tx1"/>
                </a:solidFill>
                <a:latin typeface="Arial" charset="0"/>
                <a:cs typeface="Times New Roman" charset="0"/>
                <a:sym typeface="Math B" pitchFamily="2" charset="2"/>
              </a:rPr>
              <a:t>if</a:t>
            </a:r>
            <a:r>
              <a:rPr lang="en-US" sz="1800" i="0">
                <a:solidFill>
                  <a:schemeClr val="accent2"/>
                </a:solidFill>
                <a:cs typeface="Times New Roman" charset="0"/>
                <a:sym typeface="Math B" pitchFamily="2" charset="2"/>
              </a:rPr>
              <a:t> (v,w) </a:t>
            </a:r>
            <a:r>
              <a:rPr lang="en-US" sz="1800" i="0">
                <a:solidFill>
                  <a:schemeClr val="accent2"/>
                </a:solidFill>
                <a:cs typeface="Times New Roman" charset="0"/>
                <a:sym typeface="Symbol" charset="2"/>
              </a:rPr>
              <a:t></a:t>
            </a:r>
            <a:r>
              <a:rPr lang="en-US" sz="1800" i="0">
                <a:solidFill>
                  <a:schemeClr val="accent2"/>
                </a:solidFill>
                <a:cs typeface="Times New Roman" charset="0"/>
              </a:rPr>
              <a:t> E, d</a:t>
            </a:r>
            <a:r>
              <a:rPr lang="en-US" sz="1800" i="0" baseline="-25000">
                <a:solidFill>
                  <a:schemeClr val="accent2"/>
                </a:solidFill>
                <a:cs typeface="Times New Roman" charset="0"/>
              </a:rPr>
              <a:t>vv</a:t>
            </a:r>
            <a:r>
              <a:rPr lang="en-US" sz="1800" i="0">
                <a:solidFill>
                  <a:schemeClr val="accent2"/>
                </a:solidFill>
                <a:cs typeface="Times New Roman" charset="0"/>
              </a:rPr>
              <a:t> = 0)</a:t>
            </a:r>
            <a:endParaRPr lang="en-US" sz="1800" i="0">
              <a:solidFill>
                <a:schemeClr val="accent2"/>
              </a:solidFill>
              <a:cs typeface="Times New Roman" charset="0"/>
              <a:sym typeface="Math B" pitchFamily="2" charset="2"/>
            </a:endParaRPr>
          </a:p>
          <a:p>
            <a:pPr>
              <a:spcBef>
                <a:spcPct val="0"/>
              </a:spcBef>
              <a:spcAft>
                <a:spcPct val="0"/>
              </a:spcAft>
              <a:buFontTx/>
              <a:buNone/>
            </a:pPr>
            <a:r>
              <a:rPr lang="en-US" sz="1800" i="0">
                <a:solidFill>
                  <a:schemeClr val="accent2"/>
                </a:solidFill>
                <a:cs typeface="Times New Roman" charset="0"/>
              </a:rPr>
              <a:t>	s </a:t>
            </a:r>
            <a:r>
              <a:rPr lang="en-US" i="0">
                <a:solidFill>
                  <a:schemeClr val="tx1"/>
                </a:solidFill>
                <a:latin typeface="Times New Roman" charset="0"/>
                <a:cs typeface="Times New Roman" charset="0"/>
              </a:rPr>
              <a:t>	</a:t>
            </a:r>
            <a:r>
              <a:rPr lang="en-US" sz="2000" i="0">
                <a:solidFill>
                  <a:schemeClr val="tx1"/>
                </a:solidFill>
                <a:latin typeface="Arial" charset="0"/>
                <a:cs typeface="Times New Roman" charset="0"/>
              </a:rPr>
              <a:t>source node.</a:t>
            </a:r>
            <a:endParaRPr lang="en-US" i="0">
              <a:solidFill>
                <a:schemeClr val="tx1"/>
              </a:solidFill>
              <a:latin typeface="Times New Roman" charset="0"/>
              <a:cs typeface="Times New Roman" charset="0"/>
            </a:endParaRPr>
          </a:p>
          <a:p>
            <a:pPr>
              <a:spcBef>
                <a:spcPct val="0"/>
              </a:spcBef>
              <a:spcAft>
                <a:spcPct val="0"/>
              </a:spcAft>
              <a:buFontTx/>
              <a:buNone/>
            </a:pPr>
            <a:r>
              <a:rPr lang="en-US" sz="2000" i="0">
                <a:solidFill>
                  <a:schemeClr val="tx1"/>
                </a:solidFill>
                <a:latin typeface="Arial" charset="0"/>
                <a:cs typeface="Times New Roman" charset="0"/>
              </a:rPr>
              <a:t>Output</a:t>
            </a:r>
            <a:r>
              <a:rPr lang="en-US" i="0">
                <a:solidFill>
                  <a:schemeClr val="tx1"/>
                </a:solidFill>
                <a:latin typeface="Times New Roman" charset="0"/>
                <a:cs typeface="Times New Roman" charset="0"/>
              </a:rPr>
              <a:t>: </a:t>
            </a:r>
            <a:r>
              <a:rPr lang="en-US" sz="1800" i="0">
                <a:solidFill>
                  <a:schemeClr val="accent2"/>
                </a:solidFill>
                <a:cs typeface="Times New Roman" charset="0"/>
              </a:rPr>
              <a:t>D</a:t>
            </a:r>
            <a:r>
              <a:rPr lang="en-US" sz="1800" i="0" baseline="-25000">
                <a:solidFill>
                  <a:schemeClr val="accent2"/>
                </a:solidFill>
                <a:cs typeface="Times New Roman" charset="0"/>
              </a:rPr>
              <a:t>n</a:t>
            </a:r>
            <a:r>
              <a:rPr lang="en-US" i="0">
                <a:solidFill>
                  <a:schemeClr val="accent2"/>
                </a:solidFill>
                <a:latin typeface="Times New Roman" charset="0"/>
                <a:cs typeface="Times New Roman" charset="0"/>
              </a:rPr>
              <a:t> </a:t>
            </a:r>
            <a:r>
              <a:rPr lang="en-US" i="0">
                <a:solidFill>
                  <a:schemeClr val="tx1"/>
                </a:solidFill>
                <a:latin typeface="Times New Roman" charset="0"/>
                <a:cs typeface="Times New Roman" charset="0"/>
              </a:rPr>
              <a:t>  	</a:t>
            </a:r>
            <a:r>
              <a:rPr lang="en-US" sz="2000" i="0">
                <a:solidFill>
                  <a:schemeClr val="tx1"/>
                </a:solidFill>
                <a:latin typeface="Arial" charset="0"/>
                <a:cs typeface="Times New Roman" charset="0"/>
              </a:rPr>
              <a:t>cost of the least-cost path from node s to node n</a:t>
            </a:r>
          </a:p>
          <a:p>
            <a:pPr>
              <a:spcBef>
                <a:spcPct val="0"/>
              </a:spcBef>
              <a:spcAft>
                <a:spcPct val="0"/>
              </a:spcAft>
              <a:buFontTx/>
              <a:buNone/>
            </a:pPr>
            <a:endParaRPr lang="en-US" i="0">
              <a:solidFill>
                <a:schemeClr val="tx1"/>
              </a:solidFill>
              <a:latin typeface="Times New Roman" charset="0"/>
              <a:cs typeface="Times New Roman" charset="0"/>
            </a:endParaRPr>
          </a:p>
          <a:p>
            <a:pPr>
              <a:spcBef>
                <a:spcPct val="0"/>
              </a:spcBef>
              <a:spcAft>
                <a:spcPct val="0"/>
              </a:spcAft>
              <a:buFontTx/>
              <a:buNone/>
            </a:pPr>
            <a:r>
              <a:rPr lang="en-US" i="0">
                <a:solidFill>
                  <a:schemeClr val="tx1"/>
                </a:solidFill>
                <a:latin typeface="Times New Roman" charset="0"/>
                <a:cs typeface="Times New Roman" charset="0"/>
              </a:rPr>
              <a:t>	</a:t>
            </a:r>
            <a:r>
              <a:rPr lang="en-US" sz="1800" i="0">
                <a:solidFill>
                  <a:schemeClr val="accent2"/>
                </a:solidFill>
                <a:cs typeface="Times New Roman" charset="0"/>
              </a:rPr>
              <a:t>M = {s};</a:t>
            </a:r>
            <a:endParaRPr lang="en-US" i="0">
              <a:solidFill>
                <a:schemeClr val="tx1"/>
              </a:solidFill>
              <a:latin typeface="Times New Roman" charset="0"/>
              <a:cs typeface="Times New Roman" charset="0"/>
            </a:endParaRPr>
          </a:p>
          <a:p>
            <a:pPr>
              <a:spcBef>
                <a:spcPct val="0"/>
              </a:spcBef>
              <a:spcAft>
                <a:spcPct val="0"/>
              </a:spcAft>
              <a:buFontTx/>
              <a:buNone/>
            </a:pPr>
            <a:r>
              <a:rPr lang="en-US" i="0">
                <a:solidFill>
                  <a:schemeClr val="tx1"/>
                </a:solidFill>
                <a:latin typeface="Times New Roman" charset="0"/>
                <a:cs typeface="Times New Roman" charset="0"/>
              </a:rPr>
              <a:t>	</a:t>
            </a:r>
            <a:r>
              <a:rPr lang="en-US" sz="1800" i="0">
                <a:solidFill>
                  <a:schemeClr val="accent2"/>
                </a:solidFill>
                <a:cs typeface="Times New Roman" charset="0"/>
              </a:rPr>
              <a:t>for each  n </a:t>
            </a:r>
            <a:r>
              <a:rPr lang="en-US" sz="1800" i="0">
                <a:solidFill>
                  <a:schemeClr val="accent2"/>
                </a:solidFill>
                <a:cs typeface="Times New Roman" charset="0"/>
                <a:sym typeface="Symbol" charset="2"/>
              </a:rPr>
              <a:t></a:t>
            </a:r>
            <a:r>
              <a:rPr lang="en-US" sz="1800" i="0">
                <a:solidFill>
                  <a:schemeClr val="accent2"/>
                </a:solidFill>
                <a:cs typeface="Times New Roman" charset="0"/>
              </a:rPr>
              <a:t> M </a:t>
            </a:r>
          </a:p>
          <a:p>
            <a:pPr>
              <a:spcBef>
                <a:spcPct val="0"/>
              </a:spcBef>
              <a:spcAft>
                <a:spcPct val="0"/>
              </a:spcAft>
              <a:buFontTx/>
              <a:buNone/>
            </a:pPr>
            <a:r>
              <a:rPr lang="en-US" sz="1800" i="0">
                <a:solidFill>
                  <a:schemeClr val="accent2"/>
                </a:solidFill>
                <a:cs typeface="Times New Roman" charset="0"/>
              </a:rPr>
              <a:t>		D</a:t>
            </a:r>
            <a:r>
              <a:rPr lang="en-US" sz="1800" i="0" baseline="-25000">
                <a:solidFill>
                  <a:schemeClr val="accent2"/>
                </a:solidFill>
                <a:cs typeface="Times New Roman" charset="0"/>
              </a:rPr>
              <a:t>n</a:t>
            </a:r>
            <a:r>
              <a:rPr lang="en-US" sz="1800" i="0">
                <a:solidFill>
                  <a:schemeClr val="accent2"/>
                </a:solidFill>
                <a:cs typeface="Times New Roman" charset="0"/>
              </a:rPr>
              <a:t>  = d</a:t>
            </a:r>
            <a:r>
              <a:rPr lang="en-US" sz="1800" i="0" baseline="-25000">
                <a:solidFill>
                  <a:schemeClr val="accent2"/>
                </a:solidFill>
                <a:cs typeface="Times New Roman" charset="0"/>
              </a:rPr>
              <a:t>sn</a:t>
            </a:r>
            <a:r>
              <a:rPr lang="en-US" sz="1800" i="0">
                <a:solidFill>
                  <a:schemeClr val="accent2"/>
                </a:solidFill>
                <a:cs typeface="Times New Roman" charset="0"/>
              </a:rPr>
              <a:t>;</a:t>
            </a:r>
          </a:p>
          <a:p>
            <a:pPr>
              <a:spcBef>
                <a:spcPct val="0"/>
              </a:spcBef>
              <a:spcAft>
                <a:spcPct val="0"/>
              </a:spcAft>
              <a:buFontTx/>
              <a:buNone/>
            </a:pPr>
            <a:r>
              <a:rPr lang="en-US" sz="1800" i="0">
                <a:solidFill>
                  <a:schemeClr val="accent2"/>
                </a:solidFill>
                <a:cs typeface="Times New Roman" charset="0"/>
              </a:rPr>
              <a:t>	while (M </a:t>
            </a:r>
            <a:r>
              <a:rPr lang="en-US" sz="1800" i="0">
                <a:solidFill>
                  <a:schemeClr val="accent2"/>
                </a:solidFill>
                <a:cs typeface="Times New Roman" charset="0"/>
                <a:sym typeface="Symbol" charset="2"/>
              </a:rPr>
              <a:t></a:t>
            </a:r>
            <a:r>
              <a:rPr lang="en-US" sz="1800" i="0">
                <a:solidFill>
                  <a:schemeClr val="accent2"/>
                </a:solidFill>
                <a:cs typeface="Times New Roman" charset="0"/>
              </a:rPr>
              <a:t> all nodes) do </a:t>
            </a:r>
          </a:p>
          <a:p>
            <a:pPr>
              <a:spcBef>
                <a:spcPct val="0"/>
              </a:spcBef>
              <a:spcAft>
                <a:spcPct val="0"/>
              </a:spcAft>
              <a:buFontTx/>
              <a:buNone/>
            </a:pPr>
            <a:r>
              <a:rPr lang="en-US" sz="1800" i="0">
                <a:solidFill>
                  <a:schemeClr val="accent2"/>
                </a:solidFill>
                <a:cs typeface="Times New Roman" charset="0"/>
              </a:rPr>
              <a:t>		Find w </a:t>
            </a:r>
            <a:r>
              <a:rPr lang="en-US" sz="1800" i="0">
                <a:solidFill>
                  <a:schemeClr val="accent2"/>
                </a:solidFill>
                <a:cs typeface="Times New Roman" charset="0"/>
                <a:sym typeface="Symbol" charset="2"/>
              </a:rPr>
              <a:t></a:t>
            </a:r>
            <a:r>
              <a:rPr lang="en-US" sz="1800" i="0">
                <a:solidFill>
                  <a:schemeClr val="accent2"/>
                </a:solidFill>
                <a:cs typeface="Times New Roman" charset="0"/>
              </a:rPr>
              <a:t> M for which D</a:t>
            </a:r>
            <a:r>
              <a:rPr lang="en-US" sz="1800" i="0" baseline="-25000">
                <a:solidFill>
                  <a:schemeClr val="accent2"/>
                </a:solidFill>
                <a:cs typeface="Times New Roman" charset="0"/>
              </a:rPr>
              <a:t>w</a:t>
            </a:r>
            <a:r>
              <a:rPr lang="en-US" sz="1800" i="0">
                <a:solidFill>
                  <a:schemeClr val="accent2"/>
                </a:solidFill>
                <a:cs typeface="Times New Roman" charset="0"/>
              </a:rPr>
              <a:t> = min{D</a:t>
            </a:r>
            <a:r>
              <a:rPr lang="en-US" sz="1800" i="0" baseline="-25000">
                <a:solidFill>
                  <a:schemeClr val="accent2"/>
                </a:solidFill>
                <a:cs typeface="Times New Roman" charset="0"/>
              </a:rPr>
              <a:t>j</a:t>
            </a:r>
            <a:r>
              <a:rPr lang="en-US" sz="1800" i="0">
                <a:solidFill>
                  <a:schemeClr val="accent2"/>
                </a:solidFill>
                <a:cs typeface="Times New Roman" charset="0"/>
              </a:rPr>
              <a:t> ; j </a:t>
            </a:r>
            <a:r>
              <a:rPr lang="en-US" sz="1800" i="0">
                <a:solidFill>
                  <a:schemeClr val="accent2"/>
                </a:solidFill>
                <a:cs typeface="Times New Roman" charset="0"/>
                <a:sym typeface="Symbol" charset="2"/>
              </a:rPr>
              <a:t></a:t>
            </a:r>
            <a:r>
              <a:rPr lang="en-US" sz="1800" i="0">
                <a:solidFill>
                  <a:schemeClr val="accent2"/>
                </a:solidFill>
                <a:cs typeface="Times New Roman" charset="0"/>
              </a:rPr>
              <a:t> M};</a:t>
            </a:r>
          </a:p>
          <a:p>
            <a:pPr>
              <a:spcBef>
                <a:spcPct val="0"/>
              </a:spcBef>
              <a:spcAft>
                <a:spcPct val="0"/>
              </a:spcAft>
              <a:buFontTx/>
              <a:buNone/>
            </a:pPr>
            <a:r>
              <a:rPr lang="en-US" sz="1800" i="0">
                <a:solidFill>
                  <a:schemeClr val="accent2"/>
                </a:solidFill>
                <a:cs typeface="Times New Roman" charset="0"/>
              </a:rPr>
              <a:t>		Add w to M;</a:t>
            </a:r>
          </a:p>
          <a:p>
            <a:pPr>
              <a:spcBef>
                <a:spcPct val="0"/>
              </a:spcBef>
              <a:spcAft>
                <a:spcPct val="0"/>
              </a:spcAft>
              <a:buFontTx/>
              <a:buNone/>
            </a:pPr>
            <a:r>
              <a:rPr lang="en-US" sz="1800" i="0">
                <a:solidFill>
                  <a:schemeClr val="accent2"/>
                </a:solidFill>
                <a:cs typeface="Times New Roman" charset="0"/>
              </a:rPr>
              <a:t>		for each  n </a:t>
            </a:r>
            <a:r>
              <a:rPr lang="en-US" sz="1800" i="0">
                <a:solidFill>
                  <a:schemeClr val="accent2"/>
                </a:solidFill>
                <a:cs typeface="Times New Roman" charset="0"/>
                <a:sym typeface="Symbol" charset="2"/>
              </a:rPr>
              <a:t></a:t>
            </a:r>
            <a:r>
              <a:rPr lang="en-US" sz="1800" i="0">
                <a:solidFill>
                  <a:schemeClr val="accent2"/>
                </a:solidFill>
                <a:cs typeface="Times New Roman" charset="0"/>
              </a:rPr>
              <a:t> M </a:t>
            </a:r>
          </a:p>
          <a:p>
            <a:pPr>
              <a:spcBef>
                <a:spcPct val="0"/>
              </a:spcBef>
              <a:spcAft>
                <a:spcPct val="0"/>
              </a:spcAft>
              <a:buFontTx/>
              <a:buNone/>
            </a:pPr>
            <a:r>
              <a:rPr lang="en-US" sz="1800" i="0">
                <a:solidFill>
                  <a:schemeClr val="accent2"/>
                </a:solidFill>
                <a:cs typeface="Times New Roman" charset="0"/>
              </a:rPr>
              <a:t>			D</a:t>
            </a:r>
            <a:r>
              <a:rPr lang="en-US" sz="1800" i="0" baseline="-25000">
                <a:solidFill>
                  <a:schemeClr val="accent2"/>
                </a:solidFill>
                <a:cs typeface="Times New Roman" charset="0"/>
              </a:rPr>
              <a:t>n</a:t>
            </a:r>
            <a:r>
              <a:rPr lang="en-US" sz="1800" i="0">
                <a:solidFill>
                  <a:schemeClr val="accent2"/>
                </a:solidFill>
                <a:cs typeface="Times New Roman" charset="0"/>
              </a:rPr>
              <a:t> = min</a:t>
            </a:r>
            <a:r>
              <a:rPr lang="en-US" sz="1800" i="0" baseline="-25000">
                <a:solidFill>
                  <a:schemeClr val="accent2"/>
                </a:solidFill>
                <a:cs typeface="Times New Roman" charset="0"/>
              </a:rPr>
              <a:t>w</a:t>
            </a:r>
            <a:r>
              <a:rPr lang="en-US" sz="1800" i="0">
                <a:solidFill>
                  <a:schemeClr val="accent2"/>
                </a:solidFill>
                <a:cs typeface="Times New Roman" charset="0"/>
              </a:rPr>
              <a:t> [ D</a:t>
            </a:r>
            <a:r>
              <a:rPr lang="en-US" sz="1800" i="0" baseline="-25000">
                <a:solidFill>
                  <a:schemeClr val="accent2"/>
                </a:solidFill>
                <a:cs typeface="Times New Roman" charset="0"/>
              </a:rPr>
              <a:t>n</a:t>
            </a:r>
            <a:r>
              <a:rPr lang="en-US" sz="1800" i="0">
                <a:solidFill>
                  <a:schemeClr val="accent2"/>
                </a:solidFill>
                <a:cs typeface="Times New Roman" charset="0"/>
              </a:rPr>
              <a:t>, D</a:t>
            </a:r>
            <a:r>
              <a:rPr lang="en-US" sz="1800" i="0" baseline="-25000">
                <a:solidFill>
                  <a:schemeClr val="accent2"/>
                </a:solidFill>
                <a:cs typeface="Times New Roman" charset="0"/>
              </a:rPr>
              <a:t>w</a:t>
            </a:r>
            <a:r>
              <a:rPr lang="en-US" sz="1800" i="0">
                <a:solidFill>
                  <a:schemeClr val="accent2"/>
                </a:solidFill>
                <a:cs typeface="Times New Roman" charset="0"/>
              </a:rPr>
              <a:t> + d</a:t>
            </a:r>
            <a:r>
              <a:rPr lang="en-US" sz="1800" i="0" baseline="-25000">
                <a:solidFill>
                  <a:schemeClr val="accent2"/>
                </a:solidFill>
                <a:cs typeface="Times New Roman" charset="0"/>
              </a:rPr>
              <a:t>wn</a:t>
            </a:r>
            <a:r>
              <a:rPr lang="en-US" sz="1800" i="0">
                <a:solidFill>
                  <a:schemeClr val="accent2"/>
                </a:solidFill>
                <a:cs typeface="Times New Roman" charset="0"/>
              </a:rPr>
              <a:t> ];</a:t>
            </a:r>
          </a:p>
          <a:p>
            <a:pPr>
              <a:spcBef>
                <a:spcPct val="0"/>
              </a:spcBef>
              <a:spcAft>
                <a:spcPct val="0"/>
              </a:spcAft>
              <a:buFontTx/>
              <a:buNone/>
            </a:pPr>
            <a:r>
              <a:rPr lang="en-US" sz="1800" i="0">
                <a:solidFill>
                  <a:schemeClr val="accent2"/>
                </a:solidFill>
                <a:cs typeface="Times New Roman" charset="0"/>
              </a:rPr>
              <a:t>			Update route;</a:t>
            </a:r>
          </a:p>
          <a:p>
            <a:pPr>
              <a:spcBef>
                <a:spcPct val="0"/>
              </a:spcBef>
              <a:spcAft>
                <a:spcPct val="0"/>
              </a:spcAft>
              <a:buFontTx/>
              <a:buNone/>
            </a:pPr>
            <a:r>
              <a:rPr lang="en-US" sz="1800" i="0">
                <a:solidFill>
                  <a:schemeClr val="accent2"/>
                </a:solidFill>
                <a:cs typeface="Times New Roman" charset="0"/>
              </a:rPr>
              <a:t>	enddo</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95288" y="1295400"/>
            <a:ext cx="8353425" cy="48005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381000"/>
            <a:ext cx="8429625" cy="61722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11188" y="171450"/>
            <a:ext cx="8281987" cy="646113"/>
          </a:xfrm>
        </p:spPr>
        <p:txBody>
          <a:bodyPr/>
          <a:lstStyle/>
          <a:p>
            <a:pPr eaLnBrk="1" hangingPunct="1"/>
            <a:r>
              <a:rPr lang="en-US" sz="3600" smtClean="0"/>
              <a:t>Shortest Path Routing</a:t>
            </a:r>
            <a:endParaRPr lang="en-AU" sz="3600" smtClean="0"/>
          </a:p>
        </p:txBody>
      </p:sp>
      <p:pic>
        <p:nvPicPr>
          <p:cNvPr id="121859" name="Picture 5" descr="f03-33-9780123850591 copy"/>
          <p:cNvPicPr>
            <a:picLocks noChangeAspect="1" noChangeArrowheads="1"/>
          </p:cNvPicPr>
          <p:nvPr/>
        </p:nvPicPr>
        <p:blipFill>
          <a:blip r:embed="rId3"/>
          <a:srcRect/>
          <a:stretch>
            <a:fillRect/>
          </a:stretch>
        </p:blipFill>
        <p:spPr bwMode="auto">
          <a:xfrm>
            <a:off x="3059113" y="981075"/>
            <a:ext cx="2808287" cy="1471613"/>
          </a:xfrm>
          <a:prstGeom prst="rect">
            <a:avLst/>
          </a:prstGeom>
          <a:noFill/>
          <a:ln w="9525">
            <a:noFill/>
            <a:miter lim="800000"/>
            <a:headEnd/>
            <a:tailEnd/>
          </a:ln>
        </p:spPr>
      </p:pic>
      <p:pic>
        <p:nvPicPr>
          <p:cNvPr id="121860" name="Picture 33"/>
          <p:cNvPicPr>
            <a:picLocks noChangeAspect="1" noChangeArrowheads="1"/>
          </p:cNvPicPr>
          <p:nvPr/>
        </p:nvPicPr>
        <p:blipFill>
          <a:blip r:embed="rId4"/>
          <a:srcRect/>
          <a:stretch>
            <a:fillRect/>
          </a:stretch>
        </p:blipFill>
        <p:spPr bwMode="auto">
          <a:xfrm>
            <a:off x="1331913" y="2636838"/>
            <a:ext cx="6464300" cy="36004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fld id="{26CCBD2A-A7A6-429C-A415-A656CA733E0B}" type="slidenum">
              <a:rPr lang="en-US"/>
              <a:pPr/>
              <a:t>39</a:t>
            </a:fld>
            <a:endParaRPr lang="en-US"/>
          </a:p>
        </p:txBody>
      </p:sp>
      <p:sp>
        <p:nvSpPr>
          <p:cNvPr id="39939" name="Rectangle 2"/>
          <p:cNvSpPr>
            <a:spLocks noGrp="1" noChangeArrowheads="1"/>
          </p:cNvSpPr>
          <p:nvPr>
            <p:ph type="title"/>
          </p:nvPr>
        </p:nvSpPr>
        <p:spPr/>
        <p:txBody>
          <a:bodyPr/>
          <a:lstStyle/>
          <a:p>
            <a:r>
              <a:rPr lang="en-US" smtClean="0"/>
              <a:t>Example Network</a:t>
            </a:r>
          </a:p>
        </p:txBody>
      </p:sp>
      <p:sp>
        <p:nvSpPr>
          <p:cNvPr id="347139" name="Oval 3"/>
          <p:cNvSpPr>
            <a:spLocks noChangeArrowheads="1"/>
          </p:cNvSpPr>
          <p:nvPr/>
        </p:nvSpPr>
        <p:spPr bwMode="auto">
          <a:xfrm>
            <a:off x="1066800" y="3810000"/>
            <a:ext cx="762000" cy="762000"/>
          </a:xfrm>
          <a:prstGeom prst="ellipse">
            <a:avLst/>
          </a:prstGeom>
          <a:solidFill>
            <a:schemeClr val="accent2"/>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i="0">
                <a:solidFill>
                  <a:schemeClr val="bg1"/>
                </a:solidFill>
                <a:latin typeface="Arial" charset="0"/>
              </a:rPr>
              <a:t>1</a:t>
            </a:r>
            <a:endParaRPr lang="en-US" i="0">
              <a:solidFill>
                <a:schemeClr val="bg1"/>
              </a:solidFill>
              <a:latin typeface="Times New Roman" charset="0"/>
            </a:endParaRPr>
          </a:p>
        </p:txBody>
      </p:sp>
      <p:sp>
        <p:nvSpPr>
          <p:cNvPr id="347140" name="Oval 4"/>
          <p:cNvSpPr>
            <a:spLocks noChangeArrowheads="1"/>
          </p:cNvSpPr>
          <p:nvPr/>
        </p:nvSpPr>
        <p:spPr bwMode="auto">
          <a:xfrm>
            <a:off x="2971800" y="2514600"/>
            <a:ext cx="762000" cy="762000"/>
          </a:xfrm>
          <a:prstGeom prst="ellipse">
            <a:avLst/>
          </a:prstGeom>
          <a:solidFill>
            <a:schemeClr val="accent2"/>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i="0">
                <a:solidFill>
                  <a:schemeClr val="bg1"/>
                </a:solidFill>
                <a:latin typeface="Arial" charset="0"/>
              </a:rPr>
              <a:t>2</a:t>
            </a:r>
          </a:p>
        </p:txBody>
      </p:sp>
      <p:sp>
        <p:nvSpPr>
          <p:cNvPr id="347141" name="Oval 5"/>
          <p:cNvSpPr>
            <a:spLocks noChangeArrowheads="1"/>
          </p:cNvSpPr>
          <p:nvPr/>
        </p:nvSpPr>
        <p:spPr bwMode="auto">
          <a:xfrm>
            <a:off x="5257800" y="2514600"/>
            <a:ext cx="762000" cy="762000"/>
          </a:xfrm>
          <a:prstGeom prst="ellipse">
            <a:avLst/>
          </a:prstGeom>
          <a:solidFill>
            <a:schemeClr val="accent2"/>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i="0">
                <a:solidFill>
                  <a:schemeClr val="bg1"/>
                </a:solidFill>
                <a:latin typeface="Arial" charset="0"/>
              </a:rPr>
              <a:t>3</a:t>
            </a:r>
          </a:p>
        </p:txBody>
      </p:sp>
      <p:sp>
        <p:nvSpPr>
          <p:cNvPr id="347142" name="Oval 6"/>
          <p:cNvSpPr>
            <a:spLocks noChangeArrowheads="1"/>
          </p:cNvSpPr>
          <p:nvPr/>
        </p:nvSpPr>
        <p:spPr bwMode="auto">
          <a:xfrm>
            <a:off x="2971800" y="5029200"/>
            <a:ext cx="762000" cy="762000"/>
          </a:xfrm>
          <a:prstGeom prst="ellipse">
            <a:avLst/>
          </a:prstGeom>
          <a:solidFill>
            <a:schemeClr val="accent2"/>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i="0">
                <a:solidFill>
                  <a:schemeClr val="bg1"/>
                </a:solidFill>
                <a:latin typeface="Arial" charset="0"/>
              </a:rPr>
              <a:t>4</a:t>
            </a:r>
          </a:p>
        </p:txBody>
      </p:sp>
      <p:sp>
        <p:nvSpPr>
          <p:cNvPr id="347143" name="Oval 7"/>
          <p:cNvSpPr>
            <a:spLocks noChangeArrowheads="1"/>
          </p:cNvSpPr>
          <p:nvPr/>
        </p:nvSpPr>
        <p:spPr bwMode="auto">
          <a:xfrm>
            <a:off x="5257800" y="5029200"/>
            <a:ext cx="762000" cy="762000"/>
          </a:xfrm>
          <a:prstGeom prst="ellipse">
            <a:avLst/>
          </a:prstGeom>
          <a:solidFill>
            <a:schemeClr val="accent2"/>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i="0">
                <a:solidFill>
                  <a:schemeClr val="bg1"/>
                </a:solidFill>
                <a:latin typeface="Arial" charset="0"/>
              </a:rPr>
              <a:t>5</a:t>
            </a:r>
          </a:p>
        </p:txBody>
      </p:sp>
      <p:sp>
        <p:nvSpPr>
          <p:cNvPr id="347144" name="Oval 8"/>
          <p:cNvSpPr>
            <a:spLocks noChangeArrowheads="1"/>
          </p:cNvSpPr>
          <p:nvPr/>
        </p:nvSpPr>
        <p:spPr bwMode="auto">
          <a:xfrm>
            <a:off x="7162800" y="3810000"/>
            <a:ext cx="762000" cy="762000"/>
          </a:xfrm>
          <a:prstGeom prst="ellipse">
            <a:avLst/>
          </a:prstGeom>
          <a:solidFill>
            <a:schemeClr val="accent2"/>
          </a:solidFill>
          <a:ln w="38100">
            <a:noFill/>
            <a:round/>
            <a:headEnd/>
            <a:tailEnd/>
          </a:ln>
          <a:effectLst>
            <a:outerShdw blurRad="63500" dist="107763" dir="2700000" algn="ctr" rotWithShape="0">
              <a:schemeClr val="bg2">
                <a:alpha val="74998"/>
              </a:schemeClr>
            </a:outerShdw>
          </a:effectLst>
        </p:spPr>
        <p:txBody>
          <a:bodyPr wrap="none" lIns="91433" tIns="137160" rIns="91433" bIns="228600" anchor="ctr" anchorCtr="1"/>
          <a:lstStyle/>
          <a:p>
            <a:pPr algn="ctr">
              <a:spcBef>
                <a:spcPct val="0"/>
              </a:spcBef>
              <a:spcAft>
                <a:spcPct val="0"/>
              </a:spcAft>
              <a:buFontTx/>
              <a:buNone/>
              <a:defRPr/>
            </a:pPr>
            <a:r>
              <a:rPr lang="en-US" i="0">
                <a:solidFill>
                  <a:schemeClr val="bg1"/>
                </a:solidFill>
                <a:latin typeface="Arial" charset="0"/>
              </a:rPr>
              <a:t>6</a:t>
            </a:r>
          </a:p>
        </p:txBody>
      </p:sp>
      <p:cxnSp>
        <p:nvCxnSpPr>
          <p:cNvPr id="39946" name="AutoShape 9"/>
          <p:cNvCxnSpPr>
            <a:cxnSpLocks noChangeShapeType="1"/>
            <a:stCxn id="347139" idx="7"/>
            <a:endCxn id="347140" idx="2"/>
          </p:cNvCxnSpPr>
          <p:nvPr/>
        </p:nvCxnSpPr>
        <p:spPr bwMode="auto">
          <a:xfrm flipV="1">
            <a:off x="1717675" y="2895600"/>
            <a:ext cx="1254125" cy="1025525"/>
          </a:xfrm>
          <a:prstGeom prst="straightConnector1">
            <a:avLst/>
          </a:prstGeom>
          <a:noFill/>
          <a:ln w="38100">
            <a:solidFill>
              <a:schemeClr val="accent2"/>
            </a:solidFill>
            <a:round/>
            <a:headEnd/>
            <a:tailEnd/>
          </a:ln>
        </p:spPr>
      </p:cxnSp>
      <p:cxnSp>
        <p:nvCxnSpPr>
          <p:cNvPr id="39947" name="AutoShape 10"/>
          <p:cNvCxnSpPr>
            <a:cxnSpLocks noChangeShapeType="1"/>
            <a:stCxn id="347139" idx="5"/>
            <a:endCxn id="347142" idx="2"/>
          </p:cNvCxnSpPr>
          <p:nvPr/>
        </p:nvCxnSpPr>
        <p:spPr bwMode="auto">
          <a:xfrm>
            <a:off x="1717675" y="4460875"/>
            <a:ext cx="1254125" cy="949325"/>
          </a:xfrm>
          <a:prstGeom prst="straightConnector1">
            <a:avLst/>
          </a:prstGeom>
          <a:noFill/>
          <a:ln w="38100">
            <a:solidFill>
              <a:schemeClr val="accent2"/>
            </a:solidFill>
            <a:round/>
            <a:headEnd/>
            <a:tailEnd/>
          </a:ln>
        </p:spPr>
      </p:cxnSp>
      <p:cxnSp>
        <p:nvCxnSpPr>
          <p:cNvPr id="39948" name="AutoShape 11"/>
          <p:cNvCxnSpPr>
            <a:cxnSpLocks noChangeShapeType="1"/>
            <a:stCxn id="347141" idx="2"/>
            <a:endCxn id="347140" idx="6"/>
          </p:cNvCxnSpPr>
          <p:nvPr/>
        </p:nvCxnSpPr>
        <p:spPr bwMode="auto">
          <a:xfrm flipH="1">
            <a:off x="3733800" y="2895600"/>
            <a:ext cx="1524000" cy="0"/>
          </a:xfrm>
          <a:prstGeom prst="straightConnector1">
            <a:avLst/>
          </a:prstGeom>
          <a:noFill/>
          <a:ln w="38100">
            <a:solidFill>
              <a:schemeClr val="accent2"/>
            </a:solidFill>
            <a:round/>
            <a:headEnd/>
            <a:tailEnd/>
          </a:ln>
        </p:spPr>
      </p:cxnSp>
      <p:cxnSp>
        <p:nvCxnSpPr>
          <p:cNvPr id="39949" name="AutoShape 12"/>
          <p:cNvCxnSpPr>
            <a:cxnSpLocks noChangeShapeType="1"/>
            <a:stCxn id="347143" idx="2"/>
            <a:endCxn id="347142" idx="6"/>
          </p:cNvCxnSpPr>
          <p:nvPr/>
        </p:nvCxnSpPr>
        <p:spPr bwMode="auto">
          <a:xfrm flipH="1">
            <a:off x="3733800" y="5410200"/>
            <a:ext cx="1524000" cy="0"/>
          </a:xfrm>
          <a:prstGeom prst="straightConnector1">
            <a:avLst/>
          </a:prstGeom>
          <a:noFill/>
          <a:ln w="38100">
            <a:solidFill>
              <a:schemeClr val="accent2"/>
            </a:solidFill>
            <a:round/>
            <a:headEnd/>
            <a:tailEnd/>
          </a:ln>
        </p:spPr>
      </p:cxnSp>
      <p:cxnSp>
        <p:nvCxnSpPr>
          <p:cNvPr id="39950" name="AutoShape 13"/>
          <p:cNvCxnSpPr>
            <a:cxnSpLocks noChangeShapeType="1"/>
            <a:stCxn id="347144" idx="3"/>
            <a:endCxn id="347143" idx="6"/>
          </p:cNvCxnSpPr>
          <p:nvPr/>
        </p:nvCxnSpPr>
        <p:spPr bwMode="auto">
          <a:xfrm flipH="1">
            <a:off x="6019800" y="4460875"/>
            <a:ext cx="1254125" cy="949325"/>
          </a:xfrm>
          <a:prstGeom prst="straightConnector1">
            <a:avLst/>
          </a:prstGeom>
          <a:noFill/>
          <a:ln w="38100">
            <a:solidFill>
              <a:schemeClr val="accent2"/>
            </a:solidFill>
            <a:round/>
            <a:headEnd/>
            <a:tailEnd/>
          </a:ln>
        </p:spPr>
      </p:cxnSp>
      <p:cxnSp>
        <p:nvCxnSpPr>
          <p:cNvPr id="39951" name="AutoShape 14"/>
          <p:cNvCxnSpPr>
            <a:cxnSpLocks noChangeShapeType="1"/>
            <a:stCxn id="347141" idx="6"/>
            <a:endCxn id="347144" idx="1"/>
          </p:cNvCxnSpPr>
          <p:nvPr/>
        </p:nvCxnSpPr>
        <p:spPr bwMode="auto">
          <a:xfrm>
            <a:off x="6019800" y="2895600"/>
            <a:ext cx="1254125" cy="1025525"/>
          </a:xfrm>
          <a:prstGeom prst="straightConnector1">
            <a:avLst/>
          </a:prstGeom>
          <a:noFill/>
          <a:ln w="38100">
            <a:solidFill>
              <a:schemeClr val="accent2"/>
            </a:solidFill>
            <a:round/>
            <a:headEnd/>
            <a:tailEnd/>
          </a:ln>
        </p:spPr>
      </p:cxnSp>
      <p:cxnSp>
        <p:nvCxnSpPr>
          <p:cNvPr id="39952" name="AutoShape 15"/>
          <p:cNvCxnSpPr>
            <a:cxnSpLocks noChangeShapeType="1"/>
            <a:stCxn id="347141" idx="3"/>
            <a:endCxn id="347142" idx="7"/>
          </p:cNvCxnSpPr>
          <p:nvPr/>
        </p:nvCxnSpPr>
        <p:spPr bwMode="auto">
          <a:xfrm flipH="1">
            <a:off x="3622675" y="3165475"/>
            <a:ext cx="1746250" cy="1974850"/>
          </a:xfrm>
          <a:prstGeom prst="straightConnector1">
            <a:avLst/>
          </a:prstGeom>
          <a:noFill/>
          <a:ln w="38100">
            <a:solidFill>
              <a:schemeClr val="accent2"/>
            </a:solidFill>
            <a:round/>
            <a:headEnd/>
            <a:tailEnd/>
          </a:ln>
        </p:spPr>
      </p:cxnSp>
      <p:cxnSp>
        <p:nvCxnSpPr>
          <p:cNvPr id="39953" name="AutoShape 16"/>
          <p:cNvCxnSpPr>
            <a:cxnSpLocks noChangeShapeType="1"/>
            <a:stCxn id="347139" idx="0"/>
            <a:endCxn id="347141" idx="1"/>
          </p:cNvCxnSpPr>
          <p:nvPr/>
        </p:nvCxnSpPr>
        <p:spPr bwMode="auto">
          <a:xfrm rot="-5400000">
            <a:off x="2816225" y="1257300"/>
            <a:ext cx="1184275" cy="3921125"/>
          </a:xfrm>
          <a:prstGeom prst="curvedConnector3">
            <a:avLst>
              <a:gd name="adj1" fmla="val 128685"/>
            </a:avLst>
          </a:prstGeom>
          <a:noFill/>
          <a:ln w="38100">
            <a:solidFill>
              <a:schemeClr val="accent2"/>
            </a:solidFill>
            <a:round/>
            <a:headEnd/>
            <a:tailEnd/>
          </a:ln>
        </p:spPr>
      </p:cxnSp>
      <p:sp>
        <p:nvSpPr>
          <p:cNvPr id="39954" name="Text Box 17"/>
          <p:cNvSpPr txBox="1">
            <a:spLocks noChangeArrowheads="1"/>
          </p:cNvSpPr>
          <p:nvPr/>
        </p:nvSpPr>
        <p:spPr bwMode="auto">
          <a:xfrm>
            <a:off x="1516063" y="2362200"/>
            <a:ext cx="354012"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5</a:t>
            </a:r>
            <a:endParaRPr lang="en-US" i="0">
              <a:solidFill>
                <a:schemeClr val="tx1"/>
              </a:solidFill>
              <a:latin typeface="Times New Roman" charset="0"/>
            </a:endParaRPr>
          </a:p>
        </p:txBody>
      </p:sp>
      <p:sp>
        <p:nvSpPr>
          <p:cNvPr id="39955" name="Text Box 18"/>
          <p:cNvSpPr txBox="1">
            <a:spLocks noChangeArrowheads="1"/>
          </p:cNvSpPr>
          <p:nvPr/>
        </p:nvSpPr>
        <p:spPr bwMode="auto">
          <a:xfrm>
            <a:off x="2286000" y="33528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2</a:t>
            </a:r>
            <a:endParaRPr lang="en-US" i="0">
              <a:solidFill>
                <a:schemeClr val="tx1"/>
              </a:solidFill>
              <a:latin typeface="Times New Roman" charset="0"/>
            </a:endParaRPr>
          </a:p>
        </p:txBody>
      </p:sp>
      <p:sp>
        <p:nvSpPr>
          <p:cNvPr id="39956" name="Text Box 19"/>
          <p:cNvSpPr txBox="1">
            <a:spLocks noChangeArrowheads="1"/>
          </p:cNvSpPr>
          <p:nvPr/>
        </p:nvSpPr>
        <p:spPr bwMode="auto">
          <a:xfrm>
            <a:off x="1905000" y="47244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1</a:t>
            </a:r>
            <a:endParaRPr lang="en-US" i="0">
              <a:solidFill>
                <a:schemeClr val="tx1"/>
              </a:solidFill>
              <a:latin typeface="Times New Roman" charset="0"/>
            </a:endParaRPr>
          </a:p>
        </p:txBody>
      </p:sp>
      <p:sp>
        <p:nvSpPr>
          <p:cNvPr id="39957" name="Text Box 20"/>
          <p:cNvSpPr txBox="1">
            <a:spLocks noChangeArrowheads="1"/>
          </p:cNvSpPr>
          <p:nvPr/>
        </p:nvSpPr>
        <p:spPr bwMode="auto">
          <a:xfrm>
            <a:off x="5638800" y="38100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1</a:t>
            </a:r>
            <a:endParaRPr lang="en-US" i="0">
              <a:solidFill>
                <a:schemeClr val="tx1"/>
              </a:solidFill>
              <a:latin typeface="Times New Roman" charset="0"/>
            </a:endParaRPr>
          </a:p>
        </p:txBody>
      </p:sp>
      <p:cxnSp>
        <p:nvCxnSpPr>
          <p:cNvPr id="39958" name="AutoShape 21"/>
          <p:cNvCxnSpPr>
            <a:cxnSpLocks noChangeShapeType="1"/>
            <a:stCxn id="347140" idx="4"/>
            <a:endCxn id="347142" idx="0"/>
          </p:cNvCxnSpPr>
          <p:nvPr/>
        </p:nvCxnSpPr>
        <p:spPr bwMode="auto">
          <a:xfrm>
            <a:off x="3352800" y="3276600"/>
            <a:ext cx="0" cy="1752600"/>
          </a:xfrm>
          <a:prstGeom prst="straightConnector1">
            <a:avLst/>
          </a:prstGeom>
          <a:noFill/>
          <a:ln w="38100">
            <a:solidFill>
              <a:schemeClr val="accent2"/>
            </a:solidFill>
            <a:round/>
            <a:headEnd/>
            <a:tailEnd/>
          </a:ln>
        </p:spPr>
      </p:cxnSp>
      <p:cxnSp>
        <p:nvCxnSpPr>
          <p:cNvPr id="39959" name="AutoShape 22"/>
          <p:cNvCxnSpPr>
            <a:cxnSpLocks noChangeShapeType="1"/>
            <a:stCxn id="347141" idx="4"/>
            <a:endCxn id="347143" idx="0"/>
          </p:cNvCxnSpPr>
          <p:nvPr/>
        </p:nvCxnSpPr>
        <p:spPr bwMode="auto">
          <a:xfrm>
            <a:off x="5638800" y="3276600"/>
            <a:ext cx="0" cy="1752600"/>
          </a:xfrm>
          <a:prstGeom prst="straightConnector1">
            <a:avLst/>
          </a:prstGeom>
          <a:noFill/>
          <a:ln w="38100">
            <a:solidFill>
              <a:schemeClr val="accent2"/>
            </a:solidFill>
            <a:round/>
            <a:headEnd/>
            <a:tailEnd/>
          </a:ln>
        </p:spPr>
      </p:cxnSp>
      <p:sp>
        <p:nvSpPr>
          <p:cNvPr id="39960" name="Text Box 23"/>
          <p:cNvSpPr txBox="1">
            <a:spLocks noChangeArrowheads="1"/>
          </p:cNvSpPr>
          <p:nvPr/>
        </p:nvSpPr>
        <p:spPr bwMode="auto">
          <a:xfrm>
            <a:off x="4370388" y="5380038"/>
            <a:ext cx="354012" cy="639762"/>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1</a:t>
            </a:r>
            <a:endParaRPr lang="en-US" i="0">
              <a:solidFill>
                <a:schemeClr val="tx1"/>
              </a:solidFill>
              <a:latin typeface="Times New Roman" charset="0"/>
            </a:endParaRPr>
          </a:p>
        </p:txBody>
      </p:sp>
      <p:sp>
        <p:nvSpPr>
          <p:cNvPr id="39961" name="Text Box 24"/>
          <p:cNvSpPr txBox="1">
            <a:spLocks noChangeArrowheads="1"/>
          </p:cNvSpPr>
          <p:nvPr/>
        </p:nvSpPr>
        <p:spPr bwMode="auto">
          <a:xfrm>
            <a:off x="6580188" y="4922838"/>
            <a:ext cx="354012" cy="639762"/>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2</a:t>
            </a:r>
            <a:endParaRPr lang="en-US" i="0">
              <a:solidFill>
                <a:schemeClr val="tx1"/>
              </a:solidFill>
              <a:latin typeface="Times New Roman" charset="0"/>
            </a:endParaRPr>
          </a:p>
        </p:txBody>
      </p:sp>
      <p:sp>
        <p:nvSpPr>
          <p:cNvPr id="39962" name="Text Box 25"/>
          <p:cNvSpPr txBox="1">
            <a:spLocks noChangeArrowheads="1"/>
          </p:cNvSpPr>
          <p:nvPr/>
        </p:nvSpPr>
        <p:spPr bwMode="auto">
          <a:xfrm>
            <a:off x="3352800" y="38100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2</a:t>
            </a:r>
            <a:endParaRPr lang="en-US" i="0">
              <a:solidFill>
                <a:schemeClr val="tx1"/>
              </a:solidFill>
              <a:latin typeface="Times New Roman" charset="0"/>
            </a:endParaRPr>
          </a:p>
        </p:txBody>
      </p:sp>
      <p:sp>
        <p:nvSpPr>
          <p:cNvPr id="39963" name="Text Box 26"/>
          <p:cNvSpPr txBox="1">
            <a:spLocks noChangeArrowheads="1"/>
          </p:cNvSpPr>
          <p:nvPr/>
        </p:nvSpPr>
        <p:spPr bwMode="auto">
          <a:xfrm>
            <a:off x="4495800" y="4084638"/>
            <a:ext cx="354013" cy="639762"/>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3</a:t>
            </a:r>
            <a:endParaRPr lang="en-US" i="0">
              <a:solidFill>
                <a:schemeClr val="tx1"/>
              </a:solidFill>
              <a:latin typeface="Times New Roman" charset="0"/>
            </a:endParaRPr>
          </a:p>
        </p:txBody>
      </p:sp>
      <p:sp>
        <p:nvSpPr>
          <p:cNvPr id="39964" name="Text Box 27"/>
          <p:cNvSpPr txBox="1">
            <a:spLocks noChangeArrowheads="1"/>
          </p:cNvSpPr>
          <p:nvPr/>
        </p:nvSpPr>
        <p:spPr bwMode="auto">
          <a:xfrm>
            <a:off x="4267200" y="28956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3</a:t>
            </a:r>
            <a:endParaRPr lang="en-US" i="0">
              <a:solidFill>
                <a:schemeClr val="tx1"/>
              </a:solidFill>
              <a:latin typeface="Times New Roman" charset="0"/>
            </a:endParaRPr>
          </a:p>
        </p:txBody>
      </p:sp>
      <p:sp>
        <p:nvSpPr>
          <p:cNvPr id="39965" name="Text Box 28"/>
          <p:cNvSpPr txBox="1">
            <a:spLocks noChangeArrowheads="1"/>
          </p:cNvSpPr>
          <p:nvPr/>
        </p:nvSpPr>
        <p:spPr bwMode="auto">
          <a:xfrm>
            <a:off x="6781800" y="3124200"/>
            <a:ext cx="354013" cy="639763"/>
          </a:xfrm>
          <a:prstGeom prst="rect">
            <a:avLst/>
          </a:prstGeom>
          <a:noFill/>
          <a:ln w="38100">
            <a:noFill/>
            <a:miter lim="800000"/>
            <a:headEnd/>
            <a:tailEnd/>
          </a:ln>
        </p:spPr>
        <p:txBody>
          <a:bodyPr wrap="none" lIns="91433" tIns="45717" rIns="91433" bIns="228600" anchorCtr="1">
            <a:spAutoFit/>
          </a:bodyPr>
          <a:lstStyle/>
          <a:p>
            <a:pPr>
              <a:spcBef>
                <a:spcPct val="50000"/>
              </a:spcBef>
              <a:spcAft>
                <a:spcPct val="0"/>
              </a:spcAft>
              <a:buFontTx/>
              <a:buNone/>
            </a:pPr>
            <a:r>
              <a:rPr lang="en-US" i="0">
                <a:solidFill>
                  <a:schemeClr val="tx1"/>
                </a:solidFill>
                <a:latin typeface="Arial" charset="0"/>
              </a:rPr>
              <a:t>5</a:t>
            </a:r>
            <a:endParaRPr lang="en-US" i="0">
              <a:solidFill>
                <a:schemeClr val="tx1"/>
              </a:solidFill>
              <a:latin typeface="Times New Roman"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An Internet as a Graph</a:t>
            </a:r>
            <a:endParaRPr lang="en-US" dirty="0"/>
          </a:p>
        </p:txBody>
      </p:sp>
      <p:sp>
        <p:nvSpPr>
          <p:cNvPr id="3" name="Content Placeholder 2"/>
          <p:cNvSpPr>
            <a:spLocks noGrp="1"/>
          </p:cNvSpPr>
          <p:nvPr>
            <p:ph idx="1"/>
          </p:nvPr>
        </p:nvSpPr>
        <p:spPr/>
        <p:txBody>
          <a:bodyPr>
            <a:normAutofit/>
          </a:bodyPr>
          <a:lstStyle/>
          <a:p>
            <a:r>
              <a:rPr lang="en-US" dirty="0" smtClean="0"/>
              <a:t>To find the best route, an internet can be modeled as a </a:t>
            </a:r>
            <a:r>
              <a:rPr lang="en-US" i="1" dirty="0" smtClean="0"/>
              <a:t>graph.</a:t>
            </a:r>
          </a:p>
          <a:p>
            <a:r>
              <a:rPr lang="en-US" dirty="0" smtClean="0"/>
              <a:t>A graph is a set of </a:t>
            </a:r>
            <a:r>
              <a:rPr lang="en-US" i="1" dirty="0" smtClean="0"/>
              <a:t>nodes and edges (lines) that connect the nodes.</a:t>
            </a:r>
          </a:p>
          <a:p>
            <a:r>
              <a:rPr lang="en-US" dirty="0" smtClean="0"/>
              <a:t>each router as a node and each network between a pair of routers as an edge. </a:t>
            </a:r>
          </a:p>
          <a:p>
            <a:r>
              <a:rPr lang="en-US" i="1" dirty="0" smtClean="0"/>
              <a:t>Each edge </a:t>
            </a:r>
            <a:r>
              <a:rPr lang="en-US" dirty="0" smtClean="0"/>
              <a:t>is associated with a cost.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Least-Cost Routing</a:t>
            </a:r>
            <a:endParaRPr lang="en-US" dirty="0"/>
          </a:p>
        </p:txBody>
      </p:sp>
      <p:sp>
        <p:nvSpPr>
          <p:cNvPr id="3" name="Content Placeholder 2"/>
          <p:cNvSpPr>
            <a:spLocks noGrp="1"/>
          </p:cNvSpPr>
          <p:nvPr>
            <p:ph idx="1"/>
          </p:nvPr>
        </p:nvSpPr>
        <p:spPr/>
        <p:txBody>
          <a:bodyPr>
            <a:normAutofit/>
          </a:bodyPr>
          <a:lstStyle/>
          <a:p>
            <a:r>
              <a:rPr lang="en-US" i="1" dirty="0" smtClean="0"/>
              <a:t>Best </a:t>
            </a:r>
            <a:r>
              <a:rPr lang="en-US" dirty="0" smtClean="0"/>
              <a:t>route from the source router to the destination router is to find the </a:t>
            </a:r>
            <a:r>
              <a:rPr lang="en-US" i="1" dirty="0" smtClean="0"/>
              <a:t>least cost between </a:t>
            </a:r>
            <a:r>
              <a:rPr lang="en-US" dirty="0" smtClean="0"/>
              <a:t>the two.</a:t>
            </a:r>
          </a:p>
          <a:p>
            <a:r>
              <a:rPr lang="en-US" dirty="0" smtClean="0"/>
              <a:t>the source router chooses a route to the destination router  -  the total cost for the route is the least cost among all possible routes.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28600" y="152400"/>
            <a:ext cx="8686800" cy="6553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Least-Cost Trees</a:t>
            </a:r>
            <a:endParaRPr lang="en-US" dirty="0"/>
          </a:p>
        </p:txBody>
      </p:sp>
      <p:sp>
        <p:nvSpPr>
          <p:cNvPr id="3" name="Content Placeholder 2"/>
          <p:cNvSpPr>
            <a:spLocks noGrp="1"/>
          </p:cNvSpPr>
          <p:nvPr>
            <p:ph idx="1"/>
          </p:nvPr>
        </p:nvSpPr>
        <p:spPr/>
        <p:txBody>
          <a:bodyPr/>
          <a:lstStyle/>
          <a:p>
            <a:r>
              <a:rPr lang="en-US" dirty="0" smtClean="0"/>
              <a:t>least-cost tree is a tree with the source router as the root that spans the whole graph (visits all other nodes) and in which the path between the root and any other node is the shortest. </a:t>
            </a:r>
          </a:p>
          <a:p>
            <a:r>
              <a:rPr lang="en-US" dirty="0" smtClean="0"/>
              <a:t>shortest-path tree for each node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52400" y="228600"/>
            <a:ext cx="8763000" cy="6324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ALGORITHMS</a:t>
            </a:r>
            <a:endParaRPr lang="en-US" dirty="0"/>
          </a:p>
        </p:txBody>
      </p:sp>
      <p:sp>
        <p:nvSpPr>
          <p:cNvPr id="3" name="Content Placeholder 2"/>
          <p:cNvSpPr>
            <a:spLocks noGrp="1"/>
          </p:cNvSpPr>
          <p:nvPr>
            <p:ph idx="1"/>
          </p:nvPr>
        </p:nvSpPr>
        <p:spPr/>
        <p:txBody>
          <a:bodyPr/>
          <a:lstStyle/>
          <a:p>
            <a:r>
              <a:rPr lang="en-US" b="1" dirty="0" smtClean="0"/>
              <a:t>Distance-Vector Routing (or) </a:t>
            </a:r>
            <a:r>
              <a:rPr lang="en-US" b="1" i="1" dirty="0" smtClean="0"/>
              <a:t>Bellman-Ford Equation</a:t>
            </a:r>
            <a:endParaRPr lang="en-US" b="1" dirty="0" smtClean="0"/>
          </a:p>
          <a:p>
            <a:r>
              <a:rPr lang="en-US" b="1" dirty="0" smtClean="0"/>
              <a:t>Link-State Routing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1511</Words>
  <Application>Microsoft Office PowerPoint</Application>
  <PresentationFormat>On-screen Show (4:3)</PresentationFormat>
  <Paragraphs>364</Paragraphs>
  <Slides>39</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2" baseType="lpstr">
      <vt:lpstr>Office Theme</vt:lpstr>
      <vt:lpstr>VISIO 4 Drawing</vt:lpstr>
      <vt:lpstr>Microsoft Clip Gallery</vt:lpstr>
      <vt:lpstr>Unicast Routing</vt:lpstr>
      <vt:lpstr>Routing Protocols</vt:lpstr>
      <vt:lpstr>Unicast routing – Introduction </vt:lpstr>
      <vt:lpstr>An Internet as a Graph</vt:lpstr>
      <vt:lpstr>Least-Cost Routing</vt:lpstr>
      <vt:lpstr>Slide 6</vt:lpstr>
      <vt:lpstr>Least-Cost Trees</vt:lpstr>
      <vt:lpstr>Slide 8</vt:lpstr>
      <vt:lpstr>ROUTING ALGORITHMS</vt:lpstr>
      <vt:lpstr>Approaches to Shortest Path Routing</vt:lpstr>
      <vt:lpstr>Distance Vector</vt:lpstr>
      <vt:lpstr>Distance-vector routing</vt:lpstr>
      <vt:lpstr>Distance Vector</vt:lpstr>
      <vt:lpstr>Distance Vector</vt:lpstr>
      <vt:lpstr>Distance Vector</vt:lpstr>
      <vt:lpstr>Distance Vector</vt:lpstr>
      <vt:lpstr>Distance Vector</vt:lpstr>
      <vt:lpstr>Bellman-Ford Equation</vt:lpstr>
      <vt:lpstr>Slide 19</vt:lpstr>
      <vt:lpstr>Illustrate the principle of distance vector routing and apply Bellman-Ford algorithm to find the shortest path tree for node A (or)  to find routing table for given scenario</vt:lpstr>
      <vt:lpstr>Slide 21</vt:lpstr>
      <vt:lpstr>Slide 22</vt:lpstr>
      <vt:lpstr>Characteristics of Distance Vector Routing</vt:lpstr>
      <vt:lpstr>The Count-to-Infinity Problem</vt:lpstr>
      <vt:lpstr>Count-to-Infinity </vt:lpstr>
      <vt:lpstr>Count-to-Infinity </vt:lpstr>
      <vt:lpstr>Count-to-Infinity </vt:lpstr>
      <vt:lpstr>Link State Routing</vt:lpstr>
      <vt:lpstr>Link State Routing</vt:lpstr>
      <vt:lpstr>Link State Routing</vt:lpstr>
      <vt:lpstr>Link State Routing  </vt:lpstr>
      <vt:lpstr>Link State Routing: Basic princples</vt:lpstr>
      <vt:lpstr>Link State Routing: Properties</vt:lpstr>
      <vt:lpstr>Link State </vt:lpstr>
      <vt:lpstr>Dijkstra’s Shortest Path Algorithm for a Graph</vt:lpstr>
      <vt:lpstr>Slide 36</vt:lpstr>
      <vt:lpstr>Slide 37</vt:lpstr>
      <vt:lpstr>Shortest Path Routing</vt:lpstr>
      <vt:lpstr>Example Network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Unicast Routing</dc:title>
  <dc:creator>User</dc:creator>
  <cp:lastModifiedBy>User</cp:lastModifiedBy>
  <cp:revision>36</cp:revision>
  <dcterms:created xsi:type="dcterms:W3CDTF">2019-09-03T08:33:16Z</dcterms:created>
  <dcterms:modified xsi:type="dcterms:W3CDTF">2019-09-04T04:54:16Z</dcterms:modified>
</cp:coreProperties>
</file>