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97" r:id="rId3"/>
    <p:sldId id="7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D9F3-6877-B95A-1556-93D2F8CA3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EEB7B-137C-6E71-D92B-B426FE4F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8A03-9F31-E814-D585-FA9387FF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AF7D-EC0C-3A4F-7FF1-1C130411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F3D8-6AF5-EC5C-6D80-F0F8534C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8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F2F8-F046-15F7-22F1-D7C1ADB1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09BC-63EE-B26C-CADF-19D7DFEE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E576-5DC2-EF7E-775F-4CD36F7E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CD4E-AB7D-D6B4-43E6-82494961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8849-8D52-0423-B982-BF7A69D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C6BAD-9774-4C2F-C1D3-DD06F8329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65EE-DB95-FFBD-C774-A8FF66F0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7D896-F994-8A3E-4F0E-2565704C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676C-D3F4-2999-0566-79CB88BD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7305-3637-DA72-4A5E-BFC65DC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2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DE85-10E8-7336-9B98-644FE1C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308A-5D70-B3D3-2174-80199896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A8ADE-BBDE-7A87-57F7-2E32FFD5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B662-41A6-728A-43DC-8710921C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4F9F-C573-3EA0-1D45-1AFC62A3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1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1B22-D14D-BC58-FE0B-5AAF7EC8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577C-015B-2D84-FFDB-81064680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31D0-F1BD-D790-C795-EBD61C02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0373-B25D-6479-D3F9-E7354F4E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8016-8743-E9DE-57CD-23E80B71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256E-10B5-376E-CB43-8889EA21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6528-5248-4068-55ED-524E94316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5A83-1D6B-9B33-FD2F-BB7D346E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49B3E-CD29-72E1-D3A3-9A3C8640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59047-670B-3F2A-8419-015E95E7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4626-5174-240E-F360-3DE2A63F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334-666E-EA0F-3E10-318BACAF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BE8B-9155-334E-D7B1-F9B433CC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403A6-4A11-7A42-56EC-F5460C217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0184-00AF-7D8B-E50D-E8F1227AA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1040F-8CA1-6A3A-835F-C4981060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C2574-8207-61ED-5BB2-24672EBF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3DEEF-396C-0138-3CC4-0A9B0B1B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5AB0D-CDDC-F58C-52BC-5AA84E07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7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5995-F707-00A8-3890-C2222A94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ECCC8-3BEF-3C68-920A-1CCC05BF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295C1-2CE0-2203-6F9D-126B0854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A3BF-C4DC-24B6-3F0C-EF2288CC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A1608-2C01-0A17-FF3B-F3ED7A8F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51626-97F6-0088-2C1B-D8A5CF63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63D9C-1025-57C8-9394-47C245CC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F5E6-D659-09BE-7DE1-789A7A3E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3EE3-5A20-5FCE-C065-33C7E083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E352-15DF-14D6-4BFC-25A76E03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A85AD-5385-F7E3-79F4-5C798D2E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5BB3E-1F7C-6AA9-42D8-943094F8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6511-F4B7-5589-0971-481AE0F6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23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7AD0-7478-BB6F-B2F2-58C185D5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7A86B-3B9B-05DA-99E8-A51F98797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D741A-E41A-3F2C-2277-10A47638E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CCA6-16A6-70B5-52E0-742899A0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A80E-C3A1-85AA-7BD8-63F7E6A4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7511-116F-CD84-29CB-EDCA2927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75635-E5C1-B638-02D7-8F5991DC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B1881-1875-0E00-F1FF-169B3E36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AFC9-BE5F-C39E-18E6-6B675EB1F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69A1-B40A-4C0C-A8E8-64013C5A42B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BF79-CA68-AEF7-5014-DB8725291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6A92-F1A9-9DF2-75F8-48C3F815B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DBA-A421-4354-AD1A-72D3B0D72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0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torage.techtarget.com/sDefinition/0,,sid5_gci212534,00.html" TargetMode="External"/><Relationship Id="rId2" Type="http://schemas.openxmlformats.org/officeDocument/2006/relationships/hyperlink" Target="http://www.lyberty.com/encyc/articles/kb_kilobyt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02E9-B174-FD7B-4B7D-77889E754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Understanding the </a:t>
            </a:r>
            <a:br>
              <a:rPr lang="en-US" b="1" dirty="0"/>
            </a:br>
            <a:r>
              <a:rPr lang="en-US" b="1" dirty="0"/>
              <a:t>Data Rate Units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46A8A-849F-3291-74CA-B9F77C0F6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1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95154B-BD0B-F5DE-F89B-C2F5F76FA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649055"/>
              </p:ext>
            </p:extLst>
          </p:nvPr>
        </p:nvGraphicFramePr>
        <p:xfrm>
          <a:off x="1329179" y="914401"/>
          <a:ext cx="8683182" cy="5211765"/>
        </p:xfrm>
        <a:graphic>
          <a:graphicData uri="http://schemas.openxmlformats.org/drawingml/2006/table">
            <a:tbl>
              <a:tblPr/>
              <a:tblGrid>
                <a:gridCol w="289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Unit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Symbol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Description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bits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bps or b/s or bit/s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 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 dirty="0"/>
                        <a:t>Kilobits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Kbps or kb/s or kbit/s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Kbps = 1,000 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 dirty="0"/>
                        <a:t>Megabits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Mbps or Mb/s or Mbit/s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Mbps = 1,000 Kbps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Gigabits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Gbps or Gb/s or Gbit/s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Gbps = 1,000 Mbps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Terabits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Tbps or Tb/s or Tbit/s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Tbps = 1,000 Gbps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 dirty="0"/>
                        <a:t>Petabits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Pbps</a:t>
                      </a:r>
                      <a:r>
                        <a:rPr lang="en-US" sz="1700" dirty="0"/>
                        <a:t> or Pb/s or </a:t>
                      </a:r>
                      <a:r>
                        <a:rPr lang="en-US" sz="1700" dirty="0" err="1"/>
                        <a:t>Pbit</a:t>
                      </a:r>
                      <a:r>
                        <a:rPr lang="en-US" sz="1700" dirty="0"/>
                        <a:t>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Pbps = 1,000 Tbps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 dirty="0"/>
                        <a:t>Bytes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Bps or B/s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Bps = 8 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Kilobytes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KBps or KB/s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KBps = 1,000 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Megabytes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MBps or MB/s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MBps = 1,000 KBps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Gigabytes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GBps or GB/s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GBps = 1,000 MBps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Terabytes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TBps or TB/s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 TBps = 1,000 GBps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0905">
                <a:tc>
                  <a:txBody>
                    <a:bodyPr/>
                    <a:lstStyle/>
                    <a:p>
                      <a:r>
                        <a:rPr lang="en-US" sz="1700"/>
                        <a:t>Petabytes per second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PBps or PB/s</a:t>
                      </a:r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 </a:t>
                      </a:r>
                      <a:r>
                        <a:rPr lang="en-US" sz="1700" dirty="0" err="1"/>
                        <a:t>PBps</a:t>
                      </a:r>
                      <a:r>
                        <a:rPr lang="en-US" sz="1700" dirty="0"/>
                        <a:t> = 1,000 </a:t>
                      </a:r>
                      <a:r>
                        <a:rPr lang="en-US" sz="1700" dirty="0" err="1"/>
                        <a:t>TBps</a:t>
                      </a:r>
                      <a:endParaRPr lang="en-US" sz="1700" dirty="0"/>
                    </a:p>
                  </a:txBody>
                  <a:tcPr marL="87031" marR="87031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0155" name="Title 1">
            <a:extLst>
              <a:ext uri="{FF2B5EF4-FFF2-40B4-BE49-F238E27FC236}">
                <a16:creationId xmlns:a16="http://schemas.microsoft.com/office/drawing/2014/main" id="{01908820-B825-F3ED-3918-0A82C143D9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b="1" dirty="0"/>
              <a:t>Understanding the Data Rate Units</a:t>
            </a:r>
            <a:br>
              <a:rPr lang="en-US" altLang="en-US" sz="2800" b="1" dirty="0"/>
            </a:b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54A16D-F533-4C32-3128-03AA1080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55168"/>
              </p:ext>
            </p:extLst>
          </p:nvPr>
        </p:nvGraphicFramePr>
        <p:xfrm>
          <a:off x="565608" y="224789"/>
          <a:ext cx="9879292" cy="6408421"/>
        </p:xfrm>
        <a:graphic>
          <a:graphicData uri="http://schemas.openxmlformats.org/drawingml/2006/table">
            <a:tbl>
              <a:tblPr/>
              <a:tblGrid>
                <a:gridCol w="72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1734">
                <a:tc>
                  <a:txBody>
                    <a:bodyPr/>
                    <a:lstStyle/>
                    <a:p>
                      <a:r>
                        <a:rPr lang="en-US" sz="1800" dirty="0"/>
                        <a:t>1 KB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</a:t>
                      </a:r>
                      <a:r>
                        <a:rPr lang="en-US" sz="1800" dirty="0" err="1"/>
                        <a:t>KiloByte</a:t>
                      </a:r>
                      <a:endParaRPr lang="en-US" sz="1800" dirty="0"/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 KB = 1,024 Bytes = 8,192 bits )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[1 Byte = 8 bits. 1,024 Bytes = 1 </a:t>
                      </a:r>
                      <a:r>
                        <a:rPr lang="en-US" sz="1800" dirty="0" err="1"/>
                        <a:t>KiloByte</a:t>
                      </a:r>
                      <a:r>
                        <a:rPr lang="en-US" sz="1800" dirty="0"/>
                        <a:t> (1 KB);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therefore 1 KB is 8,192 bits ( 1*1,024 Bytes*8 = 8,192 ).] 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31">
                <a:tc>
                  <a:txBody>
                    <a:bodyPr/>
                    <a:lstStyle/>
                    <a:p>
                      <a:r>
                        <a:rPr lang="en-US" sz="1800"/>
                        <a:t>1 kb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kilobit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 kilobit = 1,000 bits)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065">
                <a:tc>
                  <a:txBody>
                    <a:bodyPr/>
                    <a:lstStyle/>
                    <a:p>
                      <a:r>
                        <a:rPr lang="en-US" sz="1800"/>
                        <a:t>1 MB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</a:t>
                      </a:r>
                      <a:r>
                        <a:rPr lang="en-US" sz="1800" dirty="0" err="1"/>
                        <a:t>MegaByte</a:t>
                      </a:r>
                      <a:r>
                        <a:rPr lang="en-US" sz="1800" dirty="0"/>
                        <a:t>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filesize</a:t>
                      </a:r>
                      <a:r>
                        <a:rPr lang="en-US" sz="1800" dirty="0"/>
                        <a:t>) 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 </a:t>
                      </a:r>
                      <a:r>
                        <a:rPr lang="en-US" sz="1800" dirty="0" err="1"/>
                        <a:t>MegaByte</a:t>
                      </a:r>
                      <a:r>
                        <a:rPr lang="en-US" sz="1800" dirty="0"/>
                        <a:t> = 1,048,576 Bytes = 1,024 </a:t>
                      </a:r>
                      <a:r>
                        <a:rPr lang="en-US" sz="1800" dirty="0" err="1"/>
                        <a:t>KiloBytes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065">
                <a:tc>
                  <a:txBody>
                    <a:bodyPr/>
                    <a:lstStyle/>
                    <a:p>
                      <a:r>
                        <a:rPr lang="en-US" sz="1800"/>
                        <a:t>1 mb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megabit</a:t>
                      </a:r>
                      <a:br>
                        <a:rPr lang="en-US" sz="1800" dirty="0"/>
                      </a:br>
                      <a:endParaRPr lang="en-US" sz="1800" dirty="0"/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(1 </a:t>
                      </a:r>
                      <a:r>
                        <a:rPr lang="en-US" sz="1800" dirty="0" err="1"/>
                        <a:t>megbit</a:t>
                      </a:r>
                      <a:r>
                        <a:rPr lang="en-US" sz="1800" dirty="0"/>
                        <a:t> = 1,000,000 bits [one million bits] = 1,000 kb) [</a:t>
                      </a:r>
                      <a:r>
                        <a:rPr lang="en-US" sz="1800" dirty="0">
                          <a:hlinkClick r:id="rId2"/>
                        </a:rPr>
                        <a:t>*4</a:t>
                      </a:r>
                      <a:r>
                        <a:rPr lang="en-US" sz="1800" dirty="0"/>
                        <a:t>] 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400">
                <a:tc>
                  <a:txBody>
                    <a:bodyPr/>
                    <a:lstStyle/>
                    <a:p>
                      <a:r>
                        <a:rPr lang="en-US" sz="1800" dirty="0"/>
                        <a:t>1 </a:t>
                      </a:r>
                      <a:r>
                        <a:rPr lang="en-US" sz="1800" dirty="0" err="1">
                          <a:hlinkClick r:id="rId3"/>
                        </a:rPr>
                        <a:t>mbps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or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1 </a:t>
                      </a:r>
                      <a:r>
                        <a:rPr lang="en-US" sz="1800" dirty="0">
                          <a:hlinkClick r:id="rId3"/>
                        </a:rPr>
                        <a:t>Mbps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(bitrate)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"1 million bits per second", or "1 megabit every second".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97">
                <a:tc>
                  <a:txBody>
                    <a:bodyPr/>
                    <a:lstStyle/>
                    <a:p>
                      <a:r>
                        <a:rPr lang="en-US" sz="1800"/>
                        <a:t>1 GB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 GigaByte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b="1" dirty="0"/>
                        <a:t>1,073,741,824 Bytes</a:t>
                      </a:r>
                      <a:r>
                        <a:rPr lang="en-US" sz="1800" dirty="0"/>
                        <a:t>) [</a:t>
                      </a:r>
                      <a:r>
                        <a:rPr lang="en-US" sz="1800" dirty="0">
                          <a:hlinkClick r:id="rId2" tooltip="A GigaByte is two to the 30th power [2^30], &#10;          or 1,073,741,824 (one billion, seventy three million, seven hundred &#10;          fourty one thousand, eight hundred twenty four) in decimal notation."/>
                        </a:rPr>
                        <a:t>*4</a:t>
                      </a:r>
                      <a:r>
                        <a:rPr lang="en-US" sz="1800" dirty="0"/>
                        <a:t>] (also used: "gig").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1734">
                <a:tc>
                  <a:txBody>
                    <a:bodyPr/>
                    <a:lstStyle/>
                    <a:p>
                      <a:r>
                        <a:rPr lang="en-US" sz="1800"/>
                        <a:t>1 BB</a:t>
                      </a:r>
                    </a:p>
                  </a:txBody>
                  <a:tcPr marL="7198" marR="7198" marT="7198" marB="71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 billion Bytes</a:t>
                      </a:r>
                    </a:p>
                  </a:txBody>
                  <a:tcPr marL="7198" marR="7198" marT="7198" marB="71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b="1" dirty="0"/>
                        <a:t>1,000,000,000 Bytes</a:t>
                      </a:r>
                      <a:r>
                        <a:rPr lang="en-US" sz="1800" dirty="0"/>
                        <a:t>)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"BB" is an alternative to "GB" for base-10;</a:t>
                      </a:r>
                      <a:br>
                        <a:rPr lang="en-US" sz="1800" dirty="0"/>
                      </a:br>
                      <a:r>
                        <a:rPr lang="en-US" sz="1800" i="1" dirty="0"/>
                        <a:t>hard drives and DVDs say "GB" when the values are actually in BB</a:t>
                      </a:r>
                      <a:r>
                        <a:rPr lang="en-US" sz="1800" dirty="0"/>
                        <a:t> [</a:t>
                      </a:r>
                      <a:r>
                        <a:rPr lang="en-US" sz="1800" dirty="0">
                          <a:hlinkClick r:id="rId2"/>
                        </a:rPr>
                        <a:t>*1</a:t>
                      </a:r>
                      <a:r>
                        <a:rPr lang="en-US" sz="1800" dirty="0"/>
                        <a:t>]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071">
                <a:tc>
                  <a:txBody>
                    <a:bodyPr/>
                    <a:lstStyle/>
                    <a:p>
                      <a:r>
                        <a:rPr lang="en-US" sz="1800"/>
                        <a:t>1 KB/s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 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"The ratio of one </a:t>
                      </a:r>
                      <a:r>
                        <a:rPr lang="en-US" sz="1800" dirty="0" err="1"/>
                        <a:t>KiloByte</a:t>
                      </a:r>
                      <a:r>
                        <a:rPr lang="en-US" sz="1800" dirty="0"/>
                        <a:t> to one second." i.e.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"One </a:t>
                      </a:r>
                      <a:r>
                        <a:rPr lang="en-US" sz="1800" dirty="0" err="1"/>
                        <a:t>KiloByte</a:t>
                      </a:r>
                      <a:r>
                        <a:rPr lang="en-US" sz="1800" dirty="0"/>
                        <a:t> per second."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31">
                <a:tc>
                  <a:txBody>
                    <a:bodyPr/>
                    <a:lstStyle/>
                    <a:p>
                      <a:r>
                        <a:rPr lang="en-US" sz="1800"/>
                        <a:t>1 kbps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 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"One kilobit per second."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3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Bytes → big "B"; bits → small "b". 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637F1-EB75-78F4-87A7-E88BA9BF3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21431"/>
              </p:ext>
            </p:extLst>
          </p:nvPr>
        </p:nvGraphicFramePr>
        <p:xfrm>
          <a:off x="8203678" y="703835"/>
          <a:ext cx="3988322" cy="1491832"/>
        </p:xfrm>
        <a:graphic>
          <a:graphicData uri="http://schemas.openxmlformats.org/drawingml/2006/table">
            <a:tbl>
              <a:tblPr/>
              <a:tblGrid>
                <a:gridCol w="3988322">
                  <a:extLst>
                    <a:ext uri="{9D8B030D-6E8A-4147-A177-3AD203B41FA5}">
                      <a16:colId xmlns:a16="http://schemas.microsoft.com/office/drawing/2014/main" val="2061998676"/>
                    </a:ext>
                  </a:extLst>
                </a:gridCol>
              </a:tblGrid>
              <a:tr h="41043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When talking about storage, think Bytes, not bits. 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78076"/>
                  </a:ext>
                </a:extLst>
              </a:tr>
              <a:tr h="3801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When talking about data transfer, use bits, not Bytes. </a:t>
                      </a:r>
                    </a:p>
                  </a:txBody>
                  <a:tcPr marL="7198" marR="7198" marT="7198" marB="71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168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Understanding the  Data Rate Units</vt:lpstr>
      <vt:lpstr>Understanding the Data Rate Units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 Data Rate Units</dc:title>
  <dc:creator>hai</dc:creator>
  <cp:lastModifiedBy>hai</cp:lastModifiedBy>
  <cp:revision>1</cp:revision>
  <dcterms:created xsi:type="dcterms:W3CDTF">2023-08-01T00:21:29Z</dcterms:created>
  <dcterms:modified xsi:type="dcterms:W3CDTF">2023-08-01T00:21:41Z</dcterms:modified>
</cp:coreProperties>
</file>