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9"/>
  </p:notesMasterIdLst>
  <p:handoutMasterIdLst>
    <p:handoutMasterId r:id="rId30"/>
  </p:handoutMasterIdLst>
  <p:sldIdLst>
    <p:sldId id="331" r:id="rId2"/>
    <p:sldId id="420" r:id="rId3"/>
    <p:sldId id="424" r:id="rId4"/>
    <p:sldId id="338" r:id="rId5"/>
    <p:sldId id="339" r:id="rId6"/>
    <p:sldId id="480" r:id="rId7"/>
    <p:sldId id="446" r:id="rId8"/>
    <p:sldId id="453" r:id="rId9"/>
    <p:sldId id="459" r:id="rId10"/>
    <p:sldId id="460" r:id="rId11"/>
    <p:sldId id="458" r:id="rId12"/>
    <p:sldId id="457" r:id="rId13"/>
    <p:sldId id="407" r:id="rId14"/>
    <p:sldId id="427" r:id="rId15"/>
    <p:sldId id="447" r:id="rId16"/>
    <p:sldId id="429" r:id="rId17"/>
    <p:sldId id="456" r:id="rId18"/>
    <p:sldId id="450" r:id="rId19"/>
    <p:sldId id="432" r:id="rId20"/>
    <p:sldId id="352" r:id="rId21"/>
    <p:sldId id="451" r:id="rId22"/>
    <p:sldId id="472" r:id="rId23"/>
    <p:sldId id="354" r:id="rId24"/>
    <p:sldId id="355" r:id="rId25"/>
    <p:sldId id="452" r:id="rId26"/>
    <p:sldId id="356" r:id="rId27"/>
    <p:sldId id="418" r:id="rId28"/>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816">
          <p15:clr>
            <a:srgbClr val="A4A3A4"/>
          </p15:clr>
        </p15:guide>
        <p15:guide id="2" pos="4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355"/>
    <p:restoredTop sz="94646"/>
  </p:normalViewPr>
  <p:slideViewPr>
    <p:cSldViewPr snapToGrid="0">
      <p:cViewPr varScale="1">
        <p:scale>
          <a:sx n="82" d="100"/>
          <a:sy n="82" d="100"/>
        </p:scale>
        <p:origin x="-954" y="-90"/>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8130" name="Rectangle 2">
            <a:extLst>
              <a:ext uri="{FF2B5EF4-FFF2-40B4-BE49-F238E27FC236}">
                <a16:creationId xmlns=""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 xmlns:p14="http://schemas.microsoft.com/office/powerpoint/2010/main" val="264723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50178" name="Rectangle 2">
            <a:extLst>
              <a:ext uri="{FF2B5EF4-FFF2-40B4-BE49-F238E27FC236}">
                <a16:creationId xmlns=""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3745696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52226" name="Rectangle 2">
            <a:extLst>
              <a:ext uri="{FF2B5EF4-FFF2-40B4-BE49-F238E27FC236}">
                <a16:creationId xmlns=""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4274" name="Rectangle 2">
            <a:extLst>
              <a:ext uri="{FF2B5EF4-FFF2-40B4-BE49-F238E27FC236}">
                <a16:creationId xmlns=""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2657640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6322" name="Rectangle 2">
            <a:extLst>
              <a:ext uri="{FF2B5EF4-FFF2-40B4-BE49-F238E27FC236}">
                <a16:creationId xmlns=""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230956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3436885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1256631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965961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3416348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 xmlns:p14="http://schemas.microsoft.com/office/powerpoint/2010/main" val="2373574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 xmlns:a14="http://schemas.microsoft.com/office/drawing/2010/main">
                <a:solidFill>
                  <a:srgbClr val="FFFFFF"/>
                </a:solidFill>
              </a14:hiddenFill>
            </a:ext>
          </a:extLst>
        </p:spPr>
      </p:pic>
      <p:sp>
        <p:nvSpPr>
          <p:cNvPr id="10" name="Rectangle 10">
            <a:extLst>
              <a:ext uri="{FF2B5EF4-FFF2-40B4-BE49-F238E27FC236}">
                <a16:creationId xmlns=""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sz="2200" dirty="0">
                <a:solidFill>
                  <a:srgbClr val="000000"/>
                </a:solidFill>
              </a:rPr>
              <a:t>Mutual exclusion is preserved</a:t>
            </a:r>
          </a:p>
          <a:p>
            <a:pPr>
              <a:buFont typeface="Monotype Sorts" pitchFamily="-84" charset="2"/>
              <a:buNone/>
            </a:pPr>
            <a:r>
              <a:rPr lang="en-US" altLang="en-US" sz="2200" dirty="0">
                <a:solidFill>
                  <a:srgbClr val="000000"/>
                </a:solidFill>
              </a:rPr>
              <a:t>                </a:t>
            </a:r>
            <a:r>
              <a:rPr lang="en-US" altLang="en-US" sz="2200" b="1" dirty="0">
                <a:solidFill>
                  <a:srgbClr val="000000"/>
                </a:solidFill>
                <a:latin typeface="Courier New" panose="02070309020205020404" pitchFamily="49" charset="0"/>
              </a:rPr>
              <a:t>P</a:t>
            </a:r>
            <a:r>
              <a:rPr lang="en-US" altLang="en-US" sz="2200" b="1" baseline="-25000" dirty="0">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a:t>
            </a:r>
            <a:r>
              <a:rPr lang="en-US" altLang="en-US" sz="2200" dirty="0">
                <a:solidFill>
                  <a:srgbClr val="000000"/>
                </a:solidFill>
              </a:rPr>
              <a:t>enters critical section only if:</a:t>
            </a:r>
          </a:p>
          <a:p>
            <a:pPr>
              <a:buFont typeface="Monotype Sorts" pitchFamily="-84" charset="2"/>
              <a:buNone/>
            </a:pPr>
            <a:r>
              <a:rPr lang="en-US" altLang="en-US" sz="2200" dirty="0">
                <a:solidFill>
                  <a:srgbClr val="000000"/>
                </a:solidFill>
              </a:rPr>
              <a:t>                      </a:t>
            </a:r>
            <a:r>
              <a:rPr lang="en-US" altLang="en-US" sz="2200" b="1" dirty="0">
                <a:solidFill>
                  <a:srgbClr val="000000"/>
                </a:solidFill>
                <a:latin typeface="Courier New" panose="02070309020205020404" pitchFamily="49" charset="0"/>
              </a:rPr>
              <a:t>turn = </a:t>
            </a:r>
            <a:r>
              <a:rPr lang="en-US" altLang="en-US" sz="2200" b="1" dirty="0" err="1">
                <a:solidFill>
                  <a:srgbClr val="000000"/>
                </a:solidFill>
                <a:latin typeface="Courier New" panose="02070309020205020404" pitchFamily="49" charset="0"/>
              </a:rPr>
              <a:t>i</a:t>
            </a:r>
            <a:endParaRPr lang="en-US" altLang="en-US" sz="2200" b="1" dirty="0">
              <a:solidFill>
                <a:srgbClr val="000000"/>
              </a:solidFill>
              <a:latin typeface="Courier New" panose="02070309020205020404" pitchFamily="49" charset="0"/>
            </a:endParaRPr>
          </a:p>
          <a:p>
            <a:pPr>
              <a:buFont typeface="Monotype Sorts" pitchFamily="-84" charset="2"/>
              <a:buNone/>
            </a:pPr>
            <a:r>
              <a:rPr lang="en-US" altLang="en-US" sz="2200" b="1" dirty="0">
                <a:solidFill>
                  <a:srgbClr val="000000"/>
                </a:solidFill>
                <a:latin typeface="Courier New" panose="02070309020205020404" pitchFamily="49" charset="0"/>
              </a:rPr>
              <a:t>   </a:t>
            </a:r>
            <a:r>
              <a:rPr lang="en-US" altLang="en-US" sz="2200" dirty="0">
                <a:solidFill>
                  <a:srgbClr val="000000"/>
                </a:solidFill>
              </a:rPr>
              <a:t>and </a:t>
            </a:r>
            <a:r>
              <a:rPr lang="en-US" altLang="en-US" sz="2200" b="1" dirty="0">
                <a:solidFill>
                  <a:srgbClr val="000000"/>
                </a:solidFill>
                <a:latin typeface="Courier New" panose="02070309020205020404" pitchFamily="49" charset="0"/>
              </a:rPr>
              <a:t>turn </a:t>
            </a:r>
            <a:r>
              <a:rPr lang="en-US" altLang="en-US" sz="2200" dirty="0">
                <a:solidFill>
                  <a:srgbClr val="000000"/>
                </a:solidFill>
              </a:rPr>
              <a:t>cannot be both 0 and 1 at the same time</a:t>
            </a:r>
          </a:p>
          <a:p>
            <a:r>
              <a:rPr lang="en-US" altLang="en-US" sz="2200" dirty="0">
                <a:solidFill>
                  <a:srgbClr val="000000"/>
                </a:solidFill>
              </a:rPr>
              <a:t>What about the Progress requirement?</a:t>
            </a:r>
          </a:p>
          <a:p>
            <a:r>
              <a:rPr lang="en-US" altLang="en-US" sz="2200" dirty="0">
                <a:solidFill>
                  <a:srgbClr val="000000"/>
                </a:solidFill>
              </a:rPr>
              <a:t>What about the Bounded-waiting requirement?</a:t>
            </a:r>
          </a:p>
          <a:p>
            <a:pPr>
              <a:lnSpc>
                <a:spcPct val="90000"/>
              </a:lnSpc>
            </a:pPr>
            <a:endParaRPr lang="en-US" altLang="en-US" dirty="0"/>
          </a:p>
        </p:txBody>
      </p:sp>
    </p:spTree>
    <p:extLst>
      <p:ext uri="{BB962C8B-B14F-4D97-AF65-F5344CB8AC3E}">
        <p14:creationId xmlns="" xmlns:p14="http://schemas.microsoft.com/office/powerpoint/2010/main" val="403554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 xmlns:a16="http://schemas.microsoft.com/office/drawing/2014/main" id="{9D1B96C2-FAFE-4916-8C1A-F8AF728D55D9}"/>
              </a:ext>
            </a:extLst>
          </p:cNvPr>
          <p:cNvSpPr>
            <a:spLocks noGrp="1" noChangeArrowheads="1"/>
          </p:cNvSpPr>
          <p:nvPr>
            <p:ph idx="1"/>
          </p:nvPr>
        </p:nvSpPr>
        <p:spPr>
          <a:xfrm>
            <a:off x="811763" y="1139854"/>
            <a:ext cx="8332237" cy="5718145"/>
          </a:xfrm>
        </p:spPr>
        <p:txBody>
          <a:bodyPr/>
          <a:lstStyle/>
          <a:p>
            <a:pPr>
              <a:lnSpc>
                <a:spcPct val="90000"/>
              </a:lnSpc>
              <a:tabLst>
                <a:tab pos="739775" algn="l"/>
                <a:tab pos="1020763" algn="l"/>
                <a:tab pos="1257300" algn="l"/>
              </a:tabLst>
            </a:pPr>
            <a:r>
              <a:rPr lang="en-US" altLang="en-US" sz="2400" dirty="0"/>
              <a:t>Two process solution</a:t>
            </a:r>
          </a:p>
          <a:p>
            <a:pPr>
              <a:lnSpc>
                <a:spcPct val="90000"/>
              </a:lnSpc>
              <a:tabLst>
                <a:tab pos="739775" algn="l"/>
                <a:tab pos="1020763" algn="l"/>
                <a:tab pos="1257300" algn="l"/>
              </a:tabLst>
            </a:pPr>
            <a:r>
              <a:rPr lang="en-US" altLang="en-US" sz="2400" dirty="0"/>
              <a:t>Assume that the </a:t>
            </a:r>
            <a:r>
              <a:rPr lang="en-US" altLang="en-US" sz="24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400" b="1" dirty="0">
                <a:latin typeface="Courier New" panose="02070309020205020404" pitchFamily="49" charset="0"/>
              </a:rPr>
              <a:t>store</a:t>
            </a:r>
            <a:r>
              <a:rPr lang="en-US" altLang="en-US" sz="2400" dirty="0"/>
              <a:t> machine-language instructions are atomic; that is, cannot be interrupted</a:t>
            </a:r>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lvl="1">
              <a:lnSpc>
                <a:spcPct val="90000"/>
              </a:lnSpc>
              <a:tabLst>
                <a:tab pos="739775" algn="l"/>
                <a:tab pos="1020763" algn="l"/>
                <a:tab pos="1257300" algn="l"/>
              </a:tabLst>
            </a:pPr>
            <a:endParaRPr lang="en-US" altLang="en-US" sz="2400" b="1"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variable </a:t>
            </a:r>
            <a:r>
              <a:rPr lang="en-US" altLang="en-US" sz="2400" b="1" dirty="0">
                <a:latin typeface="Courier New" panose="02070309020205020404" pitchFamily="49" charset="0"/>
              </a:rPr>
              <a:t>turn</a:t>
            </a:r>
            <a:r>
              <a:rPr lang="en-US" altLang="en-US" sz="2400" dirty="0">
                <a:solidFill>
                  <a:srgbClr val="000000"/>
                </a:solidFill>
              </a:rPr>
              <a:t> indicates whose turn it is to enter the critical section</a:t>
            </a: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400" b="1" dirty="0">
                <a:solidFill>
                  <a:srgbClr val="000000"/>
                </a:solidFill>
                <a:latin typeface="Courier New" panose="02070309020205020404" pitchFamily="49" charset="0"/>
              </a:rPr>
              <a:t>P</a:t>
            </a:r>
            <a:r>
              <a:rPr lang="en-US" altLang="en-US" sz="24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 xmlns:p14="http://schemas.microsoft.com/office/powerpoint/2010/main" val="404774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 xmlns:a16="http://schemas.microsoft.com/office/drawing/2014/main" id="{0E7B25F1-CD9F-4B9A-AC0F-4E9CAF051084}"/>
              </a:ext>
            </a:extLst>
          </p:cNvPr>
          <p:cNvSpPr>
            <a:spLocks noChangeArrowheads="1"/>
          </p:cNvSpPr>
          <p:nvPr/>
        </p:nvSpPr>
        <p:spPr bwMode="auto">
          <a:xfrm>
            <a:off x="1226915" y="1344759"/>
            <a:ext cx="7569843" cy="48320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200" b="1" dirty="0">
                <a:solidFill>
                  <a:srgbClr val="000000"/>
                </a:solidFill>
                <a:latin typeface="Courier New" panose="02070309020205020404" pitchFamily="49" charset="0"/>
              </a:rPr>
              <a:t>while (true){ </a:t>
            </a:r>
          </a:p>
          <a:p>
            <a:pPr>
              <a:buFont typeface="Monotype Sorts" pitchFamily="-84" charset="2"/>
              <a:buNone/>
            </a:pPr>
            <a:endParaRPr lang="en-US" altLang="en-US" sz="2200" b="1" dirty="0">
              <a:solidFill>
                <a:srgbClr val="000000"/>
              </a:solidFill>
              <a:latin typeface="Courier New" panose="02070309020205020404" pitchFamily="49" charset="0"/>
            </a:endParaRPr>
          </a:p>
          <a:p>
            <a:pPr>
              <a:buFont typeface="Monotype Sorts" pitchFamily="-84" charset="2"/>
              <a:buNone/>
            </a:pPr>
            <a:r>
              <a:rPr lang="en-US" altLang="en-US" sz="2200" b="1" dirty="0">
                <a:solidFill>
                  <a:srgbClr val="000000"/>
                </a:solidFill>
                <a:latin typeface="Courier New" panose="02070309020205020404" pitchFamily="49" charset="0"/>
              </a:rPr>
              <a:t>	flag[</a:t>
            </a:r>
            <a:r>
              <a:rPr lang="en-US" altLang="en-US" sz="2200" b="1" dirty="0" err="1">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 true; </a:t>
            </a:r>
          </a:p>
          <a:p>
            <a:pPr>
              <a:buFont typeface="Monotype Sorts" pitchFamily="-84" charset="2"/>
              <a:buNone/>
            </a:pPr>
            <a:r>
              <a:rPr lang="en-US" altLang="en-US" sz="2200" b="1" dirty="0">
                <a:solidFill>
                  <a:srgbClr val="000000"/>
                </a:solidFill>
                <a:latin typeface="Courier New" panose="02070309020205020404" pitchFamily="49" charset="0"/>
              </a:rPr>
              <a:t>	turn = j; </a:t>
            </a:r>
          </a:p>
          <a:p>
            <a:pPr>
              <a:buFont typeface="Monotype Sorts" pitchFamily="-84" charset="2"/>
              <a:buNone/>
            </a:pPr>
            <a:r>
              <a:rPr lang="en-US" altLang="en-US" sz="2200" b="1" dirty="0">
                <a:solidFill>
                  <a:srgbClr val="000000"/>
                </a:solidFill>
                <a:latin typeface="Courier New" panose="02070309020205020404" pitchFamily="49" charset="0"/>
              </a:rPr>
              <a:t>	while (flag[j] &amp;&amp; turn = = j)</a:t>
            </a:r>
          </a:p>
          <a:p>
            <a:pPr>
              <a:buFont typeface="Monotype Sorts" pitchFamily="-84" charset="2"/>
              <a:buNone/>
            </a:pPr>
            <a:r>
              <a:rPr lang="en-US" altLang="en-US" sz="2200" b="1" dirty="0">
                <a:solidFill>
                  <a:srgbClr val="000000"/>
                </a:solidFill>
                <a:latin typeface="Courier New" panose="02070309020205020404" pitchFamily="49" charset="0"/>
              </a:rPr>
              <a:t>		;</a:t>
            </a:r>
          </a:p>
          <a:p>
            <a:pPr>
              <a:buFont typeface="Monotype Sorts" pitchFamily="-84" charset="2"/>
              <a:buNone/>
            </a:pPr>
            <a:endParaRPr lang="en-US" altLang="en-US" sz="2200" b="1" dirty="0">
              <a:solidFill>
                <a:srgbClr val="000000"/>
              </a:solidFill>
              <a:latin typeface="Courier New" panose="02070309020205020404" pitchFamily="49" charset="0"/>
            </a:endParaRPr>
          </a:p>
          <a:p>
            <a:pPr>
              <a:buFont typeface="Monotype Sorts" pitchFamily="-84" charset="2"/>
              <a:buNone/>
            </a:pPr>
            <a:r>
              <a:rPr lang="en-US" altLang="en-US" sz="2200" b="1" dirty="0">
                <a:solidFill>
                  <a:srgbClr val="000000"/>
                </a:solidFill>
                <a:latin typeface="Courier New" panose="02070309020205020404" pitchFamily="49" charset="0"/>
              </a:rPr>
              <a:t>	   /* critical section */</a:t>
            </a:r>
          </a:p>
          <a:p>
            <a:pPr>
              <a:buFont typeface="Monotype Sorts" pitchFamily="-84" charset="2"/>
              <a:buNone/>
            </a:pPr>
            <a:r>
              <a:rPr lang="en-US" altLang="en-US" sz="2200" b="1" dirty="0">
                <a:solidFill>
                  <a:srgbClr val="000000"/>
                </a:solidFill>
                <a:latin typeface="Courier New" panose="02070309020205020404" pitchFamily="49" charset="0"/>
              </a:rPr>
              <a:t> </a:t>
            </a:r>
          </a:p>
          <a:p>
            <a:pPr>
              <a:buFont typeface="Monotype Sorts" pitchFamily="-84" charset="2"/>
              <a:buNone/>
            </a:pPr>
            <a:r>
              <a:rPr lang="en-US" altLang="en-US" sz="2200" b="1" dirty="0">
                <a:solidFill>
                  <a:srgbClr val="000000"/>
                </a:solidFill>
                <a:latin typeface="Courier New" panose="02070309020205020404" pitchFamily="49" charset="0"/>
              </a:rPr>
              <a:t>	flag[</a:t>
            </a:r>
            <a:r>
              <a:rPr lang="en-US" altLang="en-US" sz="2200" b="1" dirty="0" err="1">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 false;</a:t>
            </a:r>
          </a:p>
          <a:p>
            <a:pPr>
              <a:buFont typeface="Monotype Sorts" pitchFamily="-84" charset="2"/>
              <a:buNone/>
            </a:pPr>
            <a:r>
              <a:rPr lang="en-US" altLang="en-US" sz="2200" b="1" dirty="0">
                <a:solidFill>
                  <a:srgbClr val="000000"/>
                </a:solidFill>
                <a:latin typeface="Courier New" panose="02070309020205020404" pitchFamily="49" charset="0"/>
              </a:rPr>
              <a:t> </a:t>
            </a:r>
          </a:p>
          <a:p>
            <a:pPr>
              <a:buFont typeface="Monotype Sorts" pitchFamily="-84" charset="2"/>
              <a:buNone/>
            </a:pPr>
            <a:r>
              <a:rPr lang="en-US" altLang="en-US" sz="2200" b="1" dirty="0">
                <a:solidFill>
                  <a:srgbClr val="000000"/>
                </a:solidFill>
                <a:latin typeface="Courier New" panose="02070309020205020404" pitchFamily="49" charset="0"/>
              </a:rPr>
              <a:t>	/* remainder section */</a:t>
            </a:r>
          </a:p>
          <a:p>
            <a:pPr>
              <a:buFont typeface="Monotype Sorts" pitchFamily="-84" charset="2"/>
              <a:buNone/>
            </a:pPr>
            <a:r>
              <a:rPr lang="en-US" altLang="en-US" sz="2200" b="1" dirty="0">
                <a:solidFill>
                  <a:srgbClr val="000000"/>
                </a:solidFill>
                <a:latin typeface="Courier New" panose="02070309020205020404" pitchFamily="49" charset="0"/>
              </a:rPr>
              <a:t> </a:t>
            </a:r>
          </a:p>
          <a:p>
            <a:pPr>
              <a:buFont typeface="Monotype Sorts" pitchFamily="-84" charset="2"/>
              <a:buNone/>
            </a:pPr>
            <a:r>
              <a:rPr lang="en-US" altLang="en-US" sz="2200"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B7B15958-F979-49E6-8F3B-FF38FC4EE216}"/>
              </a:ext>
            </a:extLst>
          </p:cNvPr>
          <p:cNvSpPr>
            <a:spLocks noChangeArrowheads="1"/>
          </p:cNvSpPr>
          <p:nvPr/>
        </p:nvSpPr>
        <p:spPr bwMode="auto">
          <a:xfrm>
            <a:off x="2673350" y="1911929"/>
            <a:ext cx="4163868" cy="1091044"/>
          </a:xfrm>
          <a:prstGeom prst="rect">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027C69E9-7586-4613-8E76-0F65CBD365FF}"/>
              </a:ext>
            </a:extLst>
          </p:cNvPr>
          <p:cNvSpPr>
            <a:spLocks noChangeArrowheads="1"/>
          </p:cNvSpPr>
          <p:nvPr/>
        </p:nvSpPr>
        <p:spPr bwMode="auto">
          <a:xfrm>
            <a:off x="2673350" y="3709550"/>
            <a:ext cx="3505200" cy="573088"/>
          </a:xfrm>
          <a:prstGeom prst="rect">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 xmlns:p14="http://schemas.microsoft.com/office/powerpoint/2010/main" val="193168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 xmlns:a16="http://schemas.microsoft.com/office/drawing/2014/main" id="{4735745B-8EF9-43B8-B481-A54E5AACD3DC}"/>
              </a:ext>
            </a:extLst>
          </p:cNvPr>
          <p:cNvSpPr>
            <a:spLocks noGrp="1" noChangeArrowheads="1"/>
          </p:cNvSpPr>
          <p:nvPr>
            <p:ph idx="1"/>
          </p:nvPr>
        </p:nvSpPr>
        <p:spPr>
          <a:xfrm>
            <a:off x="806450" y="1233488"/>
            <a:ext cx="8129206" cy="4422775"/>
          </a:xfrm>
        </p:spPr>
        <p:txBody>
          <a:bodyPr/>
          <a:lstStyle/>
          <a:p>
            <a:r>
              <a:rPr lang="en-US" altLang="en-US" sz="2200" dirty="0">
                <a:solidFill>
                  <a:srgbClr val="000000"/>
                </a:solidFill>
              </a:rPr>
              <a:t>Provable that the three  CS requirement are met:</a:t>
            </a:r>
          </a:p>
          <a:p>
            <a:pPr>
              <a:buFont typeface="Monotype Sorts" pitchFamily="-84" charset="2"/>
              <a:buNone/>
            </a:pPr>
            <a:r>
              <a:rPr lang="en-US" altLang="en-US" sz="2200" dirty="0">
                <a:solidFill>
                  <a:srgbClr val="000000"/>
                </a:solidFill>
              </a:rPr>
              <a:t>        1.   Mutual exclusion is preserved</a:t>
            </a:r>
          </a:p>
          <a:p>
            <a:pPr>
              <a:buFont typeface="Monotype Sorts" pitchFamily="-84" charset="2"/>
              <a:buNone/>
            </a:pPr>
            <a:r>
              <a:rPr lang="en-US" altLang="en-US" sz="2200" dirty="0">
                <a:solidFill>
                  <a:srgbClr val="000000"/>
                </a:solidFill>
              </a:rPr>
              <a:t>                </a:t>
            </a:r>
            <a:r>
              <a:rPr lang="en-US" altLang="en-US" sz="2200" b="1" dirty="0">
                <a:solidFill>
                  <a:srgbClr val="000000"/>
                </a:solidFill>
                <a:latin typeface="Courier New" panose="02070309020205020404" pitchFamily="49" charset="0"/>
              </a:rPr>
              <a:t>P</a:t>
            </a:r>
            <a:r>
              <a:rPr lang="en-US" altLang="en-US" sz="2200" b="1" baseline="-25000" dirty="0">
                <a:solidFill>
                  <a:srgbClr val="000000"/>
                </a:solidFill>
                <a:latin typeface="Courier New" panose="02070309020205020404" pitchFamily="49" charset="0"/>
              </a:rPr>
              <a:t>i</a:t>
            </a:r>
            <a:r>
              <a:rPr lang="en-US" altLang="en-US" sz="2200" b="1" dirty="0">
                <a:solidFill>
                  <a:srgbClr val="000000"/>
                </a:solidFill>
                <a:latin typeface="Courier New" panose="02070309020205020404" pitchFamily="49" charset="0"/>
              </a:rPr>
              <a:t> </a:t>
            </a:r>
            <a:r>
              <a:rPr lang="en-US" altLang="en-US" sz="2200" dirty="0">
                <a:solidFill>
                  <a:srgbClr val="000000"/>
                </a:solidFill>
              </a:rPr>
              <a:t>enters CS only if:</a:t>
            </a:r>
          </a:p>
          <a:p>
            <a:pPr>
              <a:buFont typeface="Monotype Sorts" pitchFamily="-84" charset="2"/>
              <a:buNone/>
            </a:pPr>
            <a:r>
              <a:rPr lang="en-US" altLang="en-US" sz="2200" dirty="0">
                <a:solidFill>
                  <a:srgbClr val="000000"/>
                </a:solidFill>
              </a:rPr>
              <a:t>                      either </a:t>
            </a:r>
            <a:r>
              <a:rPr lang="en-US" altLang="en-US" sz="2200" b="1" dirty="0">
                <a:solidFill>
                  <a:srgbClr val="000000"/>
                </a:solidFill>
                <a:latin typeface="Courier New" panose="02070309020205020404" pitchFamily="49" charset="0"/>
              </a:rPr>
              <a:t>flag[j] = false </a:t>
            </a:r>
            <a:r>
              <a:rPr lang="en-US" altLang="en-US" sz="2200" dirty="0">
                <a:solidFill>
                  <a:srgbClr val="000000"/>
                </a:solidFill>
              </a:rPr>
              <a:t>or</a:t>
            </a:r>
            <a:r>
              <a:rPr lang="en-US" altLang="en-US" sz="2200" b="1" dirty="0">
                <a:solidFill>
                  <a:srgbClr val="000000"/>
                </a:solidFill>
                <a:latin typeface="Courier New" panose="02070309020205020404" pitchFamily="49" charset="0"/>
              </a:rPr>
              <a:t> turn = i</a:t>
            </a:r>
            <a:endParaRPr lang="en-US" altLang="en-US" sz="2200" dirty="0">
              <a:solidFill>
                <a:srgbClr val="000000"/>
              </a:solidFill>
            </a:endParaRPr>
          </a:p>
          <a:p>
            <a:pPr>
              <a:buFont typeface="Monotype Sorts" pitchFamily="-84" charset="2"/>
              <a:buNone/>
            </a:pPr>
            <a:r>
              <a:rPr lang="en-US" altLang="en-US" sz="2200" dirty="0">
                <a:solidFill>
                  <a:srgbClr val="000000"/>
                </a:solidFill>
              </a:rPr>
              <a:t>        2.   Progress requirement is satisfied</a:t>
            </a:r>
          </a:p>
          <a:p>
            <a:pPr>
              <a:buFont typeface="Monotype Sorts" pitchFamily="-84" charset="2"/>
              <a:buNone/>
            </a:pPr>
            <a:r>
              <a:rPr lang="en-US" altLang="en-US" sz="2200" dirty="0">
                <a:solidFill>
                  <a:srgbClr val="000000"/>
                </a:solidFill>
              </a:rPr>
              <a:t>        3.   Bounded-waiting requirement is met</a:t>
            </a:r>
          </a:p>
          <a:p>
            <a:pPr>
              <a:lnSpc>
                <a:spcPct val="90000"/>
              </a:lnSpc>
            </a:pPr>
            <a:endParaRPr lang="en-US" alt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1" name="Title 1">
            <a:extLst>
              <a:ext uri="{FF2B5EF4-FFF2-40B4-BE49-F238E27FC236}">
                <a16:creationId xmlns=""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 xmlns:a16="http://schemas.microsoft.com/office/drawing/2014/main" id="{89885C33-B298-418F-A5A5-C557B769448D}"/>
              </a:ext>
            </a:extLst>
          </p:cNvPr>
          <p:cNvSpPr>
            <a:spLocks noGrp="1"/>
          </p:cNvSpPr>
          <p:nvPr>
            <p:ph idx="1"/>
          </p:nvPr>
        </p:nvSpPr>
        <p:spPr>
          <a:xfrm>
            <a:off x="806450" y="1233488"/>
            <a:ext cx="8337550" cy="5236760"/>
          </a:xfrm>
        </p:spPr>
        <p:txBody>
          <a:bodyPr/>
          <a:lstStyle/>
          <a:p>
            <a:r>
              <a:rPr lang="en-US" altLang="en-US" sz="2200" dirty="0"/>
              <a:t>Although useful for demonstrating an algorithm, Peterson’s Solution is not guaranteed to work on modern architectures.</a:t>
            </a:r>
          </a:p>
          <a:p>
            <a:pPr lvl="1"/>
            <a:r>
              <a:rPr lang="en-US" altLang="en-US" sz="2200" dirty="0"/>
              <a:t>To improve performance, processors and/or compilers may reorder operations that have no dependencies</a:t>
            </a:r>
          </a:p>
          <a:p>
            <a:r>
              <a:rPr lang="en-US" altLang="en-US" sz="2200" dirty="0"/>
              <a:t>Understanding why it will not work is useful for better understanding race conditions.</a:t>
            </a:r>
          </a:p>
          <a:p>
            <a:r>
              <a:rPr lang="en-US" altLang="en-US" sz="2200" dirty="0"/>
              <a:t>For single-threaded this is ok as the result will always be the same.</a:t>
            </a:r>
          </a:p>
          <a:p>
            <a:r>
              <a:rPr lang="en-US" altLang="en-US" sz="2200" dirty="0"/>
              <a:t>For multithreaded the reordering may produce inconsistent or unexpected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Title 1">
            <a:extLst>
              <a:ext uri="{FF2B5EF4-FFF2-40B4-BE49-F238E27FC236}">
                <a16:creationId xmlns=""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 xmlns:a16="http://schemas.microsoft.com/office/drawing/2014/main" id="{730E5BB2-522A-41D0-BC1E-7C95D63AAB07}"/>
              </a:ext>
            </a:extLst>
          </p:cNvPr>
          <p:cNvSpPr>
            <a:spLocks noGrp="1"/>
          </p:cNvSpPr>
          <p:nvPr>
            <p:ph idx="1"/>
          </p:nvPr>
        </p:nvSpPr>
        <p:spPr>
          <a:xfrm>
            <a:off x="806450" y="1233489"/>
            <a:ext cx="7727950" cy="3394496"/>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a:t>
            </a:r>
          </a:p>
          <a:p>
            <a:pPr marL="0" indent="0">
              <a:buNone/>
            </a:pPr>
            <a:r>
              <a:rPr lang="en-US" altLang="en-US" dirty="0"/>
              <a:t>            </a:t>
            </a:r>
          </a:p>
          <a:p>
            <a:pPr marL="0" indent="0">
              <a:buNone/>
            </a:pPr>
            <a:r>
              <a:rPr lang="en-US" altLang="en-US" dirty="0"/>
              <a:t>            </a:t>
            </a:r>
          </a:p>
        </p:txBody>
      </p:sp>
      <p:sp>
        <p:nvSpPr>
          <p:cNvPr id="2" name="TextBox 1">
            <a:extLst>
              <a:ext uri="{FF2B5EF4-FFF2-40B4-BE49-F238E27FC236}">
                <a16:creationId xmlns="" xmlns:a16="http://schemas.microsoft.com/office/drawing/2014/main" id="{4E9A5473-147F-4669-8110-D8DF8A3CF96B}"/>
              </a:ext>
            </a:extLst>
          </p:cNvPr>
          <p:cNvSpPr txBox="1"/>
          <p:nvPr/>
        </p:nvSpPr>
        <p:spPr>
          <a:xfrm>
            <a:off x="1595537" y="4758607"/>
            <a:ext cx="2733870" cy="369332"/>
          </a:xfrm>
          <a:prstGeom prst="rect">
            <a:avLst/>
          </a:prstGeom>
          <a:noFill/>
        </p:spPr>
        <p:txBody>
          <a:bodyPr wrap="square" rtlCol="0">
            <a:spAutoFit/>
          </a:bodyPr>
          <a:lstStyle/>
          <a:p>
            <a:r>
              <a:rPr lang="en-US" dirty="0">
                <a:latin typeface="+mn-lt"/>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a:xfrm>
            <a:off x="806450" y="1233489"/>
            <a:ext cx="6623050" cy="4294476"/>
          </a:xfrm>
        </p:spPr>
        <p:txBody>
          <a:bodyPr/>
          <a:lstStyle/>
          <a:p>
            <a:r>
              <a:rPr lang="en-US" altLang="en-US" sz="2200" dirty="0"/>
              <a:t>However, since the variables </a:t>
            </a:r>
            <a:r>
              <a:rPr lang="en-US" altLang="en-US" sz="2200" dirty="0">
                <a:latin typeface="Courier New" panose="02070309020205020404" pitchFamily="49" charset="0"/>
                <a:cs typeface="Courier New" panose="02070309020205020404" pitchFamily="49" charset="0"/>
              </a:rPr>
              <a:t>flag</a:t>
            </a:r>
            <a:r>
              <a:rPr lang="en-US" altLang="en-US" sz="2200" dirty="0"/>
              <a:t> and </a:t>
            </a:r>
            <a:r>
              <a:rPr lang="en-US" altLang="en-US" sz="2200" dirty="0">
                <a:latin typeface="Courier New" panose="02070309020205020404" pitchFamily="49" charset="0"/>
                <a:cs typeface="Courier New" panose="02070309020205020404" pitchFamily="49" charset="0"/>
              </a:rPr>
              <a:t>x</a:t>
            </a:r>
            <a:r>
              <a:rPr lang="en-US" altLang="en-US" sz="2200" dirty="0"/>
              <a:t> are independent of each other, the instructions:</a:t>
            </a:r>
          </a:p>
          <a:p>
            <a:pPr marL="0" indent="0">
              <a:buNone/>
            </a:pPr>
            <a:r>
              <a:rPr lang="en-US" altLang="en-US" sz="2200" dirty="0"/>
              <a:t/>
            </a:r>
            <a:br>
              <a:rPr lang="en-US" altLang="en-US" sz="2200" dirty="0"/>
            </a:br>
            <a:r>
              <a:rPr lang="en-US" altLang="en-US" sz="2200" dirty="0"/>
              <a:t>            </a:t>
            </a:r>
            <a:r>
              <a:rPr lang="en-US" altLang="en-US" sz="2200" dirty="0">
                <a:latin typeface="Courier New" panose="02070309020205020404" pitchFamily="49" charset="0"/>
                <a:cs typeface="Courier New" panose="02070309020205020404" pitchFamily="49" charset="0"/>
              </a:rPr>
              <a:t>flag = true;</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      x = 100;</a:t>
            </a:r>
          </a:p>
          <a:p>
            <a:pPr marL="0" indent="0">
              <a:buNone/>
            </a:pPr>
            <a:endParaRPr lang="en-US" altLang="en-US" sz="2200" dirty="0">
              <a:latin typeface="Courier New" panose="02070309020205020404" pitchFamily="49" charset="0"/>
              <a:cs typeface="Courier New" panose="02070309020205020404" pitchFamily="49" charset="0"/>
            </a:endParaRPr>
          </a:p>
          <a:p>
            <a:pPr marL="0" indent="0">
              <a:buNone/>
            </a:pPr>
            <a:r>
              <a:rPr lang="en-US" altLang="en-US" sz="2200" dirty="0">
                <a:latin typeface="Courier New" panose="02070309020205020404" pitchFamily="49" charset="0"/>
                <a:cs typeface="Courier New" panose="02070309020205020404" pitchFamily="49" charset="0"/>
              </a:rPr>
              <a:t>   </a:t>
            </a:r>
            <a:r>
              <a:rPr lang="en-US" altLang="en-US" sz="2200" dirty="0"/>
              <a:t>for Thread 2 may be reordered</a:t>
            </a:r>
            <a:endParaRPr lang="en-US" altLang="en-US" sz="2200" dirty="0">
              <a:latin typeface="Courier New" panose="02070309020205020404" pitchFamily="49" charset="0"/>
              <a:cs typeface="Courier New" panose="02070309020205020404" pitchFamily="49" charset="0"/>
            </a:endParaRPr>
          </a:p>
          <a:p>
            <a:r>
              <a:rPr lang="en-US" altLang="en-US" sz="2200" dirty="0"/>
              <a:t>If this occurs, the output may be 0!</a:t>
            </a:r>
          </a:p>
          <a:p>
            <a:pPr marL="0" indent="0">
              <a:buNone/>
            </a:pPr>
            <a:r>
              <a:rPr lang="en-US" altLang="en-US" sz="2200" dirty="0"/>
              <a:t/>
            </a:r>
            <a:br>
              <a:rPr lang="en-US" altLang="en-US" sz="2200"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Title 1">
            <a:extLst>
              <a:ext uri="{FF2B5EF4-FFF2-40B4-BE49-F238E27FC236}">
                <a16:creationId xmlns=""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 xmlns:a16="http://schemas.microsoft.com/office/drawing/2014/main" id="{B804D0BA-089E-4C7B-A636-4819CEAC6563}"/>
              </a:ext>
            </a:extLst>
          </p:cNvPr>
          <p:cNvSpPr>
            <a:spLocks noGrp="1"/>
          </p:cNvSpPr>
          <p:nvPr>
            <p:ph idx="1"/>
          </p:nvPr>
        </p:nvSpPr>
        <p:spPr/>
        <p:txBody>
          <a:bodyPr/>
          <a:lstStyle/>
          <a:p>
            <a:r>
              <a:rPr lang="en-US" altLang="en-US" sz="2200" dirty="0"/>
              <a:t>The effects of instruction reordering in Peterson’s Solution</a:t>
            </a:r>
          </a:p>
          <a:p>
            <a:endParaRPr lang="en-US" altLang="en-US" sz="2200" dirty="0"/>
          </a:p>
          <a:p>
            <a:endParaRPr lang="en-US" altLang="en-US" sz="2200" dirty="0"/>
          </a:p>
          <a:p>
            <a:endParaRPr lang="en-US" altLang="en-US" sz="2200" dirty="0"/>
          </a:p>
          <a:p>
            <a:endParaRPr lang="en-US" altLang="en-US" sz="2200" dirty="0"/>
          </a:p>
          <a:p>
            <a:endParaRPr lang="en-US" altLang="en-US" sz="2200" dirty="0"/>
          </a:p>
          <a:p>
            <a:r>
              <a:rPr lang="en-US" altLang="en-US" sz="2200" dirty="0"/>
              <a:t>This allows both processes to be in their critical section at the same time!</a:t>
            </a:r>
          </a:p>
          <a:p>
            <a:r>
              <a:rPr lang="en-US" altLang="en-US" sz="2200" dirty="0"/>
              <a:t>To ensure that Peterson’s solution will work correctly on modern computer architecture we must use </a:t>
            </a:r>
            <a:r>
              <a:rPr lang="en-US" altLang="en-US" sz="2200" b="1" dirty="0">
                <a:solidFill>
                  <a:srgbClr val="006699"/>
                </a:solidFill>
                <a:latin typeface="+mj-lt"/>
              </a:rPr>
              <a:t>Memory Barrier</a:t>
            </a:r>
            <a:r>
              <a:rPr lang="en-US" altLang="en-US" sz="2200" dirty="0"/>
              <a:t>.</a:t>
            </a:r>
            <a:br>
              <a:rPr lang="en-US" altLang="en-US" sz="2200" dirty="0"/>
            </a:br>
            <a:r>
              <a:rPr lang="en-US" altLang="en-US" sz="2200" dirty="0"/>
              <a:t/>
            </a:r>
            <a:br>
              <a:rPr lang="en-US" altLang="en-US" sz="2200" dirty="0"/>
            </a:br>
            <a:r>
              <a:rPr lang="en-US" altLang="en-US" sz="2200" dirty="0"/>
              <a:t/>
            </a:r>
            <a:br>
              <a:rPr lang="en-US" altLang="en-US" sz="2200" dirty="0"/>
            </a:br>
            <a:r>
              <a:rPr lang="en-US" altLang="en-US" dirty="0"/>
              <a:t/>
            </a:r>
            <a:br>
              <a:rPr lang="en-US" altLang="en-US" dirty="0"/>
            </a:br>
            <a:endParaRPr lang="en-US" altLang="en-US" dirty="0"/>
          </a:p>
        </p:txBody>
      </p:sp>
      <p:pic>
        <p:nvPicPr>
          <p:cNvPr id="94211" name="Picture 3">
            <a:extLst>
              <a:ext uri="{FF2B5EF4-FFF2-40B4-BE49-F238E27FC236}">
                <a16:creationId xmlns="" xmlns:a16="http://schemas.microsoft.com/office/drawing/2014/main" id="{F7229EED-A648-44C1-AE74-D9D9018D436D}"/>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1500620" y="1821442"/>
            <a:ext cx="5616575" cy="1362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1508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sz="2200" dirty="0"/>
              <a:t>Previous solutions are complicated and generally inaccessible to application programmers</a:t>
            </a:r>
          </a:p>
          <a:p>
            <a:pPr>
              <a:lnSpc>
                <a:spcPct val="90000"/>
              </a:lnSpc>
            </a:pPr>
            <a:r>
              <a:rPr lang="en-US" altLang="en-US" sz="2200" dirty="0"/>
              <a:t>OS designers build software tools to solve critical section problem</a:t>
            </a:r>
          </a:p>
          <a:p>
            <a:pPr>
              <a:lnSpc>
                <a:spcPct val="90000"/>
              </a:lnSpc>
            </a:pPr>
            <a:r>
              <a:rPr lang="en-US" altLang="en-US" sz="2200" dirty="0"/>
              <a:t>Simplest is mutex lock</a:t>
            </a:r>
          </a:p>
          <a:p>
            <a:pPr lvl="1">
              <a:lnSpc>
                <a:spcPct val="90000"/>
              </a:lnSpc>
            </a:pPr>
            <a:r>
              <a:rPr lang="en-US" altLang="en-US" sz="2200" dirty="0"/>
              <a:t>Boolean variable indicating if lock is available or not</a:t>
            </a:r>
          </a:p>
          <a:p>
            <a:pPr>
              <a:lnSpc>
                <a:spcPct val="90000"/>
              </a:lnSpc>
            </a:pPr>
            <a:r>
              <a:rPr lang="en-US" altLang="en-US" sz="2200" dirty="0"/>
              <a:t>Protect a critical section  by </a:t>
            </a:r>
          </a:p>
          <a:p>
            <a:pPr lvl="1">
              <a:lnSpc>
                <a:spcPct val="90000"/>
              </a:lnSpc>
            </a:pPr>
            <a:r>
              <a:rPr lang="en-US" altLang="en-US" sz="2200" dirty="0"/>
              <a:t>First </a:t>
            </a:r>
            <a:r>
              <a:rPr lang="en-US" altLang="en-US" sz="2200" b="1" dirty="0">
                <a:latin typeface="Courier New" panose="02070309020205020404" pitchFamily="49" charset="0"/>
                <a:cs typeface="Courier New" panose="02070309020205020404" pitchFamily="49" charset="0"/>
              </a:rPr>
              <a:t>acquire()</a:t>
            </a:r>
            <a:r>
              <a:rPr lang="en-US" altLang="en-US" sz="2200" dirty="0"/>
              <a:t> a lock </a:t>
            </a:r>
          </a:p>
          <a:p>
            <a:pPr lvl="1">
              <a:lnSpc>
                <a:spcPct val="90000"/>
              </a:lnSpc>
            </a:pPr>
            <a:r>
              <a:rPr lang="en-US" altLang="en-US" sz="2200" dirty="0"/>
              <a:t>Then </a:t>
            </a:r>
            <a:r>
              <a:rPr lang="en-US" altLang="en-US" sz="2200" b="1" dirty="0">
                <a:latin typeface="Courier New" panose="02070309020205020404" pitchFamily="49" charset="0"/>
              </a:rPr>
              <a:t>release()</a:t>
            </a:r>
            <a:r>
              <a:rPr lang="en-US" altLang="en-US" sz="2200" dirty="0"/>
              <a:t> the lock</a:t>
            </a:r>
          </a:p>
          <a:p>
            <a:pPr>
              <a:lnSpc>
                <a:spcPct val="90000"/>
              </a:lnSpc>
            </a:pPr>
            <a:r>
              <a:rPr lang="en-US" altLang="en-US" sz="2200" dirty="0"/>
              <a:t>Calls to </a:t>
            </a:r>
            <a:r>
              <a:rPr lang="en-US" altLang="en-US" sz="2200" b="1" dirty="0">
                <a:latin typeface="Courier New" panose="02070309020205020404" pitchFamily="49" charset="0"/>
              </a:rPr>
              <a:t>acquire()</a:t>
            </a:r>
            <a:r>
              <a:rPr lang="en-US" altLang="en-US" sz="2200" dirty="0"/>
              <a:t> and </a:t>
            </a:r>
            <a:r>
              <a:rPr lang="en-US" altLang="en-US" sz="2200" b="1" dirty="0">
                <a:latin typeface="Courier New" panose="02070309020205020404" pitchFamily="49" charset="0"/>
              </a:rPr>
              <a:t>release()</a:t>
            </a:r>
            <a:r>
              <a:rPr lang="en-US" altLang="en-US" sz="2200" dirty="0"/>
              <a:t> must be </a:t>
            </a:r>
            <a:r>
              <a:rPr lang="en-US" altLang="en-US" sz="2200" b="1" dirty="0">
                <a:solidFill>
                  <a:srgbClr val="006699"/>
                </a:solidFill>
                <a:latin typeface="+mj-lt"/>
              </a:rPr>
              <a:t>atomic</a:t>
            </a:r>
          </a:p>
          <a:p>
            <a:pPr lvl="1">
              <a:lnSpc>
                <a:spcPct val="90000"/>
              </a:lnSpc>
            </a:pPr>
            <a:r>
              <a:rPr lang="en-US" altLang="en-US" sz="2200" dirty="0"/>
              <a:t>Usually implemented via hardware atomic instructions such as compare-and-swap.</a:t>
            </a:r>
          </a:p>
          <a:p>
            <a:pPr>
              <a:lnSpc>
                <a:spcPct val="90000"/>
              </a:lnSpc>
            </a:pPr>
            <a:r>
              <a:rPr lang="en-US" altLang="en-US" sz="2200" dirty="0"/>
              <a:t>But this solution requires </a:t>
            </a:r>
            <a:r>
              <a:rPr lang="en-US" altLang="en-US" sz="2200" b="1" dirty="0">
                <a:solidFill>
                  <a:srgbClr val="006699"/>
                </a:solidFill>
                <a:latin typeface="+mj-lt"/>
              </a:rPr>
              <a:t>busy waiting</a:t>
            </a:r>
          </a:p>
          <a:p>
            <a:pPr lvl="1">
              <a:lnSpc>
                <a:spcPct val="90000"/>
              </a:lnSpc>
            </a:pPr>
            <a:r>
              <a:rPr lang="en-US" altLang="en-US" sz="2200" dirty="0"/>
              <a:t>This lock therefore called a </a:t>
            </a:r>
            <a:r>
              <a:rPr lang="en-US" altLang="en-US" sz="2200"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 xmlns:p14="http://schemas.microsoft.com/office/powerpoint/2010/main" val="389945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
        <p:nvSpPr>
          <p:cNvPr id="44036" name="Rectangle 2">
            <a:extLst>
              <a:ext uri="{FF2B5EF4-FFF2-40B4-BE49-F238E27FC236}">
                <a16:creationId xmlns="" xmlns:a16="http://schemas.microsoft.com/office/drawing/2014/main" id="{267E4949-D8C0-4A2A-95D8-AD20DC3009E9}"/>
              </a:ext>
            </a:extLst>
          </p:cNvPr>
          <p:cNvSpPr>
            <a:spLocks noChangeArrowheads="1"/>
          </p:cNvSpPr>
          <p:nvPr/>
        </p:nvSpPr>
        <p:spPr bwMode="auto">
          <a:xfrm>
            <a:off x="1284790" y="1747778"/>
            <a:ext cx="5573210" cy="31393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200" b="1" dirty="0">
                <a:solidFill>
                  <a:srgbClr val="000000"/>
                </a:solidFill>
                <a:latin typeface="Courier New" panose="02070309020205020404" pitchFamily="49" charset="0"/>
              </a:rPr>
              <a:t>while (true) { </a:t>
            </a:r>
          </a:p>
          <a:p>
            <a:pPr>
              <a:buFont typeface="Monotype Sorts" pitchFamily="-84" charset="2"/>
              <a:buNone/>
            </a:pPr>
            <a:r>
              <a:rPr lang="en-US" altLang="en-US" sz="2200" b="1" dirty="0">
                <a:solidFill>
                  <a:srgbClr val="000000"/>
                </a:solidFill>
                <a:latin typeface="Courier New" panose="02070309020205020404" pitchFamily="49" charset="0"/>
              </a:rPr>
              <a:t>	acquire lock </a:t>
            </a:r>
          </a:p>
          <a:p>
            <a:pPr>
              <a:buFont typeface="Monotype Sorts" pitchFamily="-84" charset="2"/>
              <a:buNone/>
            </a:pPr>
            <a:r>
              <a:rPr lang="en-US" altLang="en-US" sz="2200" b="1" dirty="0">
                <a:solidFill>
                  <a:srgbClr val="000000"/>
                </a:solidFill>
                <a:latin typeface="Courier New" panose="02070309020205020404" pitchFamily="49" charset="0"/>
              </a:rPr>
              <a:t>			</a:t>
            </a:r>
          </a:p>
          <a:p>
            <a:pPr>
              <a:buFont typeface="Monotype Sorts" pitchFamily="-84" charset="2"/>
              <a:buNone/>
            </a:pPr>
            <a:r>
              <a:rPr lang="en-US" altLang="en-US" sz="2200" b="1" dirty="0">
                <a:solidFill>
                  <a:srgbClr val="000000"/>
                </a:solidFill>
                <a:latin typeface="Courier New" panose="02070309020205020404" pitchFamily="49" charset="0"/>
              </a:rPr>
              <a:t>	   critical section </a:t>
            </a:r>
          </a:p>
          <a:p>
            <a:pPr>
              <a:buFont typeface="Monotype Sorts" pitchFamily="-84" charset="2"/>
              <a:buNone/>
            </a:pPr>
            <a:endParaRPr lang="en-US" altLang="en-US" sz="2200" b="1" dirty="0">
              <a:solidFill>
                <a:srgbClr val="000000"/>
              </a:solidFill>
              <a:latin typeface="Courier New" panose="02070309020205020404" pitchFamily="49" charset="0"/>
            </a:endParaRPr>
          </a:p>
          <a:p>
            <a:pPr>
              <a:buFont typeface="Monotype Sorts" pitchFamily="-84" charset="2"/>
              <a:buNone/>
            </a:pPr>
            <a:r>
              <a:rPr lang="en-US" altLang="en-US" sz="2200" b="1" dirty="0">
                <a:solidFill>
                  <a:srgbClr val="000000"/>
                </a:solidFill>
                <a:latin typeface="Courier New" panose="02070309020205020404" pitchFamily="49" charset="0"/>
              </a:rPr>
              <a:t>	release lock </a:t>
            </a:r>
          </a:p>
          <a:p>
            <a:pPr>
              <a:buFont typeface="Monotype Sorts" pitchFamily="-84" charset="2"/>
              <a:buNone/>
            </a:pPr>
            <a:r>
              <a:rPr lang="en-US" altLang="en-US" sz="2200" b="1" dirty="0">
                <a:solidFill>
                  <a:srgbClr val="000000"/>
                </a:solidFill>
                <a:latin typeface="Courier New" panose="02070309020205020404" pitchFamily="49" charset="0"/>
              </a:rPr>
              <a:t>	</a:t>
            </a:r>
          </a:p>
          <a:p>
            <a:pPr>
              <a:buFont typeface="Monotype Sorts" pitchFamily="-84" charset="2"/>
              <a:buNone/>
            </a:pPr>
            <a:r>
              <a:rPr lang="en-US" altLang="en-US" sz="2200" b="1" dirty="0">
                <a:solidFill>
                  <a:srgbClr val="000000"/>
                </a:solidFill>
                <a:latin typeface="Courier New" panose="02070309020205020404" pitchFamily="49" charset="0"/>
              </a:rPr>
              <a:t>remainder section </a:t>
            </a:r>
          </a:p>
          <a:p>
            <a:pPr>
              <a:buFont typeface="Monotype Sorts" pitchFamily="-84" charset="2"/>
              <a:buNone/>
            </a:pPr>
            <a:r>
              <a:rPr lang="en-US" altLang="en-US" sz="2200" b="1" dirty="0">
                <a:solidFill>
                  <a:srgbClr val="000000"/>
                </a:solidFill>
                <a:latin typeface="Courier New" panose="02070309020205020404"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5" name="Rectangle 4">
            <a:extLst>
              <a:ext uri="{FF2B5EF4-FFF2-40B4-BE49-F238E27FC236}">
                <a16:creationId xmlns=""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 xmlns:a16="http://schemas.microsoft.com/office/drawing/2014/main" id="{368FAB7E-F41C-4FB5-A127-15C3BFC35578}"/>
              </a:ext>
            </a:extLst>
          </p:cNvPr>
          <p:cNvSpPr>
            <a:spLocks noGrp="1" noChangeArrowheads="1"/>
          </p:cNvSpPr>
          <p:nvPr>
            <p:ph type="body" idx="1"/>
          </p:nvPr>
        </p:nvSpPr>
        <p:spPr>
          <a:xfrm>
            <a:off x="838588" y="1144200"/>
            <a:ext cx="7191909" cy="4851019"/>
          </a:xfrm>
        </p:spPr>
        <p:txBody>
          <a:bodyPr/>
          <a:lstStyle/>
          <a:p>
            <a:r>
              <a:rPr lang="en-US" altLang="en-US" sz="2400" dirty="0"/>
              <a:t>Processes can execute concurrently</a:t>
            </a:r>
          </a:p>
          <a:p>
            <a:pPr lvl="1"/>
            <a:r>
              <a:rPr lang="en-US" altLang="en-US" sz="2400" dirty="0"/>
              <a:t>May be interrupted at any time, partially completing execution</a:t>
            </a:r>
          </a:p>
          <a:p>
            <a:r>
              <a:rPr lang="en-US" altLang="en-US" sz="2400" dirty="0"/>
              <a:t>Concurrent access to shared data may result in data inconsistency</a:t>
            </a:r>
          </a:p>
          <a:p>
            <a:r>
              <a:rPr lang="en-US" altLang="en-US" sz="2400" dirty="0"/>
              <a:t>Maintaining data consistency requires mechanisms to ensure the orderly execution of cooperating processes</a:t>
            </a:r>
          </a:p>
          <a:p>
            <a:r>
              <a:rPr lang="en-US" altLang="en-US" sz="2400" dirty="0"/>
              <a:t>We illustrated in chapter 4 the problem when we considered the Bounded Buffer problem with use of a counter that is updated concurrently by the producer and consumer,. Which lead to race condition.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 xmlns:a16="http://schemas.microsoft.com/office/drawing/2014/main" id="{D8E7E59E-3E80-43DF-9BC3-B07A6DD91591}"/>
              </a:ext>
            </a:extLst>
          </p:cNvPr>
          <p:cNvSpPr>
            <a:spLocks noGrp="1" noChangeArrowheads="1"/>
          </p:cNvSpPr>
          <p:nvPr>
            <p:ph idx="1"/>
          </p:nvPr>
        </p:nvSpPr>
        <p:spPr>
          <a:xfrm>
            <a:off x="827089" y="1163639"/>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sz="2200" b="1" dirty="0">
                <a:solidFill>
                  <a:srgbClr val="006699"/>
                </a:solidFill>
                <a:latin typeface="+mj-lt"/>
              </a:rPr>
              <a:t>Counting semaphore</a:t>
            </a:r>
            <a:r>
              <a:rPr lang="en-US" altLang="en-US" sz="2200" b="1" dirty="0">
                <a:solidFill>
                  <a:srgbClr val="3366FF"/>
                </a:solidFill>
              </a:rPr>
              <a:t> </a:t>
            </a:r>
            <a:r>
              <a:rPr lang="en-US" altLang="en-US" sz="2200" dirty="0"/>
              <a:t>– integer value can range over an unrestricted domain</a:t>
            </a:r>
          </a:p>
          <a:p>
            <a:pPr>
              <a:tabLst>
                <a:tab pos="2001838" algn="ctr"/>
                <a:tab pos="4513263" algn="ctr"/>
              </a:tabLst>
            </a:pPr>
            <a:r>
              <a:rPr lang="en-US" altLang="en-US" sz="2200" b="1" dirty="0">
                <a:solidFill>
                  <a:srgbClr val="006699"/>
                </a:solidFill>
                <a:latin typeface="+mj-lt"/>
              </a:rPr>
              <a:t>Binary semaphore </a:t>
            </a:r>
            <a:r>
              <a:rPr lang="en-US" altLang="en-US" sz="2200" dirty="0"/>
              <a:t>– integer value can range only between 0 and 1</a:t>
            </a:r>
          </a:p>
          <a:p>
            <a:pPr lvl="1">
              <a:tabLst>
                <a:tab pos="2001838" algn="ctr"/>
                <a:tab pos="4513263" algn="ctr"/>
              </a:tabLst>
            </a:pPr>
            <a:r>
              <a:rPr lang="en-US" altLang="en-US" sz="2200" dirty="0">
                <a:sym typeface="MT Extra" panose="05050102010205020202" pitchFamily="18" charset="2"/>
              </a:rPr>
              <a:t>Same as a </a:t>
            </a:r>
            <a:r>
              <a:rPr lang="en-US" altLang="en-US" sz="22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200" dirty="0"/>
              <a:t>Can implement a counting semaphore </a:t>
            </a:r>
            <a:r>
              <a:rPr lang="en-US" altLang="en-US" sz="2200" b="1" i="1" dirty="0">
                <a:solidFill>
                  <a:srgbClr val="000000"/>
                </a:solidFill>
              </a:rPr>
              <a:t>S</a:t>
            </a:r>
            <a:r>
              <a:rPr lang="en-US" altLang="en-US" sz="2200" dirty="0"/>
              <a:t> as a binary semaphore</a:t>
            </a:r>
            <a:endParaRPr lang="en-US" altLang="en-US" sz="2200" b="1" dirty="0">
              <a:solidFill>
                <a:srgbClr val="3366FF"/>
              </a:solidFill>
            </a:endParaRPr>
          </a:p>
          <a:p>
            <a:pPr>
              <a:tabLst>
                <a:tab pos="2001838" algn="ctr"/>
                <a:tab pos="4513263" algn="ctr"/>
              </a:tabLst>
            </a:pPr>
            <a:r>
              <a:rPr lang="en-US" altLang="en-US" sz="22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2200" b="1" i="1" baseline="-25000" dirty="0">
              <a:sym typeface="MT Extra" panose="05050102010205020202" pitchFamily="18" charset="2"/>
            </a:endParaRPr>
          </a:p>
        </p:txBody>
      </p:sp>
    </p:spTree>
    <p:extLst>
      <p:ext uri="{BB962C8B-B14F-4D97-AF65-F5344CB8AC3E}">
        <p14:creationId xmlns="" xmlns:p14="http://schemas.microsoft.com/office/powerpoint/2010/main" val="71404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 xmlns:p14="http://schemas.microsoft.com/office/powerpoint/2010/main" val="148730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sz="2200" dirty="0"/>
              <a:t>Must guarantee that no two processes can execute  the </a:t>
            </a:r>
            <a:r>
              <a:rPr lang="en-US" altLang="en-US" sz="2200" b="1" dirty="0">
                <a:latin typeface="Courier New" panose="02070309020205020404" pitchFamily="49" charset="0"/>
              </a:rPr>
              <a:t>wait() </a:t>
            </a:r>
            <a:r>
              <a:rPr lang="en-US" altLang="en-US" sz="2200" dirty="0"/>
              <a:t>and </a:t>
            </a:r>
            <a:r>
              <a:rPr lang="en-US" altLang="en-US" sz="2200" b="1" dirty="0">
                <a:latin typeface="Courier New" panose="02070309020205020404" pitchFamily="49" charset="0"/>
              </a:rPr>
              <a:t>signal() </a:t>
            </a:r>
            <a:r>
              <a:rPr lang="en-US" altLang="en-US" sz="2200" dirty="0"/>
              <a:t>on the same semaphore at the same time</a:t>
            </a:r>
          </a:p>
          <a:p>
            <a:r>
              <a:rPr lang="en-US" altLang="en-US" sz="2200" dirty="0"/>
              <a:t>Thus, the implementation becomes the critical section problem where the </a:t>
            </a:r>
            <a:r>
              <a:rPr lang="en-US" altLang="en-US" sz="2200" b="1" dirty="0">
                <a:latin typeface="Courier New" panose="02070309020205020404" pitchFamily="49" charset="0"/>
              </a:rPr>
              <a:t>wait</a:t>
            </a:r>
            <a:r>
              <a:rPr lang="en-US" altLang="en-US" sz="2200" dirty="0"/>
              <a:t> and </a:t>
            </a:r>
            <a:r>
              <a:rPr lang="en-US" altLang="en-US" sz="2200" b="1" dirty="0">
                <a:latin typeface="Courier New" panose="02070309020205020404" pitchFamily="49" charset="0"/>
              </a:rPr>
              <a:t>signal</a:t>
            </a:r>
            <a:r>
              <a:rPr lang="en-US" altLang="en-US" sz="2200" dirty="0"/>
              <a:t> code are placed in the critical section</a:t>
            </a:r>
          </a:p>
          <a:p>
            <a:r>
              <a:rPr lang="en-US" altLang="en-US" sz="2200" dirty="0"/>
              <a:t>Could now have </a:t>
            </a:r>
            <a:r>
              <a:rPr lang="en-US" altLang="en-US" sz="2200" b="1" dirty="0">
                <a:solidFill>
                  <a:srgbClr val="006699"/>
                </a:solidFill>
                <a:latin typeface="+mj-lt"/>
              </a:rPr>
              <a:t>busy waiting </a:t>
            </a:r>
            <a:r>
              <a:rPr lang="en-US" altLang="en-US" sz="2200" dirty="0"/>
              <a:t>in critical section implementation</a:t>
            </a:r>
          </a:p>
          <a:p>
            <a:pPr lvl="1"/>
            <a:r>
              <a:rPr lang="en-US" altLang="en-US" sz="2200" dirty="0"/>
              <a:t>But implementation code is short</a:t>
            </a:r>
          </a:p>
          <a:p>
            <a:pPr lvl="1"/>
            <a:r>
              <a:rPr lang="en-US" altLang="en-US" sz="2200" dirty="0"/>
              <a:t>Little busy waiting if critical section rarely occupied</a:t>
            </a:r>
          </a:p>
          <a:p>
            <a:r>
              <a:rPr lang="en-US" altLang="en-US" sz="2200" dirty="0"/>
              <a:t>Note that applications may spend lots of time in critical sections and therefore this is not a good solution</a:t>
            </a:r>
          </a:p>
          <a:p>
            <a:pPr>
              <a:buFont typeface="Monotype Sorts" pitchFamily="-84" charset="2"/>
              <a:buNone/>
            </a:pPr>
            <a:r>
              <a:rPr lang="en-US" altLang="en-US" sz="2200" dirty="0"/>
              <a:t> </a:t>
            </a:r>
          </a:p>
          <a:p>
            <a:pPr lvl="1">
              <a:buFont typeface="Monotype Sorts" pitchFamily="-84" charset="2"/>
              <a:buNone/>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sz="2200" dirty="0"/>
              <a:t>With each semaphore there is an associated waiting queue</a:t>
            </a:r>
          </a:p>
          <a:p>
            <a:r>
              <a:rPr lang="en-US" altLang="en-US" sz="2200" dirty="0"/>
              <a:t>Each entry in a waiting queue has two data items:</a:t>
            </a:r>
          </a:p>
          <a:p>
            <a:pPr lvl="1"/>
            <a:r>
              <a:rPr lang="en-US" altLang="en-US" sz="2200" dirty="0"/>
              <a:t> Value (of type integer)</a:t>
            </a:r>
          </a:p>
          <a:p>
            <a:pPr lvl="1"/>
            <a:r>
              <a:rPr lang="en-US" altLang="en-US" sz="2200" dirty="0"/>
              <a:t> Pointer to next record in the list</a:t>
            </a:r>
          </a:p>
          <a:p>
            <a:r>
              <a:rPr lang="en-US" altLang="en-US" sz="2200" dirty="0"/>
              <a:t>Two operations:</a:t>
            </a:r>
          </a:p>
          <a:p>
            <a:pPr lvl="1"/>
            <a:r>
              <a:rPr lang="en-US" altLang="en-US" sz="2200" b="1" dirty="0">
                <a:solidFill>
                  <a:srgbClr val="006699"/>
                </a:solidFill>
                <a:latin typeface="+mj-lt"/>
              </a:rPr>
              <a:t>block </a:t>
            </a:r>
            <a:r>
              <a:rPr lang="en-US" altLang="en-US" sz="2200" dirty="0"/>
              <a:t>– place the process invoking the operation on the appropriate waiting queue</a:t>
            </a:r>
          </a:p>
          <a:p>
            <a:pPr lvl="1"/>
            <a:r>
              <a:rPr lang="en-US" altLang="en-US" sz="2200" b="1" dirty="0">
                <a:solidFill>
                  <a:srgbClr val="006699"/>
                </a:solidFill>
                <a:latin typeface="+mj-lt"/>
              </a:rPr>
              <a:t>wakeup</a:t>
            </a:r>
            <a:r>
              <a:rPr lang="en-US" altLang="en-US" sz="2200" dirty="0">
                <a:solidFill>
                  <a:srgbClr val="3366FF"/>
                </a:solidFill>
              </a:rPr>
              <a:t> </a:t>
            </a:r>
            <a:r>
              <a:rPr lang="en-US" altLang="en-US" sz="2200"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sz="2200" dirty="0"/>
              <a:t>Waiting queue</a:t>
            </a:r>
          </a:p>
          <a:p>
            <a:pPr marL="0" indent="0">
              <a:buNone/>
            </a:pPr>
            <a:r>
              <a:rPr lang="en-US" altLang="en-US" sz="2200" b="1" dirty="0">
                <a:latin typeface="Courier New" panose="02070309020205020404" pitchFamily="49" charset="0"/>
              </a:rPr>
              <a:t>    typedef struct { </a:t>
            </a:r>
          </a:p>
          <a:p>
            <a:pPr>
              <a:buFont typeface="Monotype Sorts" pitchFamily="-84" charset="2"/>
              <a:buNone/>
            </a:pPr>
            <a:r>
              <a:rPr lang="en-US" altLang="en-US" sz="2200" b="1" dirty="0">
                <a:latin typeface="Courier New" panose="02070309020205020404" pitchFamily="49" charset="0"/>
              </a:rPr>
              <a:t>   	</a:t>
            </a:r>
            <a:r>
              <a:rPr lang="en-US" altLang="en-US" sz="2200" b="1" dirty="0" err="1">
                <a:latin typeface="Courier New" panose="02070309020205020404" pitchFamily="49" charset="0"/>
              </a:rPr>
              <a:t>int</a:t>
            </a:r>
            <a:r>
              <a:rPr lang="en-US" altLang="en-US" sz="2200" b="1" dirty="0">
                <a:latin typeface="Courier New" panose="02070309020205020404" pitchFamily="49" charset="0"/>
              </a:rPr>
              <a:t> value; </a:t>
            </a:r>
          </a:p>
          <a:p>
            <a:pPr>
              <a:buFont typeface="Monotype Sorts" pitchFamily="-84" charset="2"/>
              <a:buNone/>
            </a:pPr>
            <a:r>
              <a:rPr lang="en-US" altLang="en-US" sz="2200" b="1" dirty="0">
                <a:latin typeface="Courier New" panose="02070309020205020404" pitchFamily="49" charset="0"/>
              </a:rPr>
              <a:t>   	struct process *list; </a:t>
            </a:r>
          </a:p>
          <a:p>
            <a:pPr>
              <a:buFont typeface="Monotype Sorts" pitchFamily="-84" charset="2"/>
              <a:buNone/>
            </a:pPr>
            <a:r>
              <a:rPr lang="en-US" altLang="en-US" sz="2200" b="1" dirty="0">
                <a:latin typeface="Courier New" panose="02070309020205020404" pitchFamily="49" charset="0"/>
              </a:rPr>
              <a:t>    } semaphore; </a:t>
            </a:r>
          </a:p>
          <a:p>
            <a:endParaRPr lang="en-US" altLang="en-US" sz="2200" dirty="0"/>
          </a:p>
          <a:p>
            <a:pPr lvl="1"/>
            <a:endParaRPr lang="en-US" altLang="en-US" sz="2200" dirty="0"/>
          </a:p>
          <a:p>
            <a:pPr>
              <a:buFont typeface="Monotype Sorts" pitchFamily="-84" charset="2"/>
              <a:buNone/>
            </a:pPr>
            <a:r>
              <a:rPr lang="en-US" altLang="en-US" sz="2200" dirty="0">
                <a:solidFill>
                  <a:srgbClr val="0000FF"/>
                </a:solidFill>
              </a:rPr>
              <a:t>                        </a:t>
            </a:r>
          </a:p>
        </p:txBody>
      </p:sp>
    </p:spTree>
    <p:extLst>
      <p:ext uri="{BB962C8B-B14F-4D97-AF65-F5344CB8AC3E}">
        <p14:creationId xmlns="" xmlns:p14="http://schemas.microsoft.com/office/powerpoint/2010/main" val="107661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7" name="Rectangle 2">
            <a:extLst>
              <a:ext uri="{FF2B5EF4-FFF2-40B4-BE49-F238E27FC236}">
                <a16:creationId xmlns=""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 name="Title 1">
            <a:extLst>
              <a:ext uri="{FF2B5EF4-FFF2-40B4-BE49-F238E27FC236}">
                <a16:creationId xmlns=""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 xmlns:a16="http://schemas.microsoft.com/office/drawing/2014/main" id="{C072253D-19DC-4079-95A8-696F6DDEB146}"/>
              </a:ext>
            </a:extLst>
          </p:cNvPr>
          <p:cNvSpPr>
            <a:spLocks noGrp="1"/>
          </p:cNvSpPr>
          <p:nvPr>
            <p:ph idx="1"/>
          </p:nvPr>
        </p:nvSpPr>
        <p:spPr>
          <a:xfrm>
            <a:off x="806450" y="1137626"/>
            <a:ext cx="7684407" cy="4667250"/>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represents the next available process identifier (</a:t>
            </a:r>
            <a:r>
              <a:rPr lang="en-US" altLang="en-US" dirty="0" err="1"/>
              <a:t>pid</a:t>
            </a:r>
            <a:r>
              <a:rPr lang="en-US" altLang="en-US" dirty="0"/>
              <a:t>)</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a:p>
            <a:endParaRPr lang="en-US" altLang="en-US" dirty="0"/>
          </a:p>
        </p:txBody>
      </p:sp>
      <p:pic>
        <p:nvPicPr>
          <p:cNvPr id="90115" name="Picture 3">
            <a:extLst>
              <a:ext uri="{FF2B5EF4-FFF2-40B4-BE49-F238E27FC236}">
                <a16:creationId xmlns="" xmlns:a16="http://schemas.microsoft.com/office/drawing/2014/main" id="{9A24033E-60D2-44D6-A559-9793D47AB9E7}"/>
              </a:ext>
            </a:extLst>
          </p:cNvPr>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2144778" y="2604342"/>
            <a:ext cx="4238625" cy="2649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7" name="Title 1">
            <a:extLst>
              <a:ext uri="{FF2B5EF4-FFF2-40B4-BE49-F238E27FC236}">
                <a16:creationId xmlns=""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 xmlns:a16="http://schemas.microsoft.com/office/drawing/2014/main" id="{B338794A-A20C-44DB-8F23-B3455E712537}"/>
              </a:ext>
            </a:extLst>
          </p:cNvPr>
          <p:cNvSpPr>
            <a:spLocks noGrp="1"/>
          </p:cNvSpPr>
          <p:nvPr>
            <p:ph idx="1"/>
          </p:nvPr>
        </p:nvSpPr>
        <p:spPr>
          <a:xfrm>
            <a:off x="811763" y="1159881"/>
            <a:ext cx="7349743" cy="4433523"/>
          </a:xfrm>
        </p:spPr>
        <p:txBody>
          <a:bodyPr/>
          <a:lstStyle/>
          <a:p>
            <a:r>
              <a:rPr lang="en-US" altLang="en-US" sz="2200" dirty="0"/>
              <a:t>Consider system of </a:t>
            </a:r>
            <a:r>
              <a:rPr lang="en-US" altLang="en-US" sz="2200" b="1" i="1" dirty="0"/>
              <a:t>n</a:t>
            </a:r>
            <a:r>
              <a:rPr lang="en-US" altLang="en-US" sz="2200" b="1" dirty="0"/>
              <a:t> </a:t>
            </a:r>
            <a:r>
              <a:rPr lang="en-US" altLang="en-US" sz="2200" dirty="0"/>
              <a:t>processes {</a:t>
            </a:r>
            <a:r>
              <a:rPr lang="en-US" altLang="en-US" sz="2200" b="1" i="1" dirty="0"/>
              <a:t>p</a:t>
            </a:r>
            <a:r>
              <a:rPr lang="en-US" altLang="en-US" sz="2200" b="1" i="1" baseline="-25000" dirty="0"/>
              <a:t>0</a:t>
            </a:r>
            <a:r>
              <a:rPr lang="en-US" altLang="en-US" sz="2200" b="1" i="1" dirty="0"/>
              <a:t>, p</a:t>
            </a:r>
            <a:r>
              <a:rPr lang="en-US" altLang="en-US" sz="2200" b="1" i="1" baseline="-25000" dirty="0"/>
              <a:t>1</a:t>
            </a:r>
            <a:r>
              <a:rPr lang="en-US" altLang="en-US" sz="2200" b="1" i="1" dirty="0"/>
              <a:t>, … p</a:t>
            </a:r>
            <a:r>
              <a:rPr lang="en-US" altLang="en-US" sz="2200" b="1" i="1" baseline="-25000" dirty="0"/>
              <a:t>n-1</a:t>
            </a:r>
            <a:r>
              <a:rPr lang="en-US" altLang="en-US" sz="2200" dirty="0"/>
              <a:t>}</a:t>
            </a:r>
          </a:p>
          <a:p>
            <a:r>
              <a:rPr lang="en-US" altLang="en-US" sz="2200" dirty="0"/>
              <a:t>Each process has </a:t>
            </a:r>
            <a:r>
              <a:rPr lang="en-US" altLang="en-US" sz="2200" b="1" dirty="0">
                <a:solidFill>
                  <a:srgbClr val="006699"/>
                </a:solidFill>
                <a:latin typeface="+mj-lt"/>
              </a:rPr>
              <a:t>critical section </a:t>
            </a:r>
            <a:r>
              <a:rPr lang="en-US" altLang="en-US" sz="2200" dirty="0"/>
              <a:t>segment of code</a:t>
            </a:r>
          </a:p>
          <a:p>
            <a:pPr lvl="1"/>
            <a:r>
              <a:rPr lang="en-US" altLang="en-US" sz="2200" dirty="0"/>
              <a:t>Process may be changing common variables, updating table, writing file, etc.</a:t>
            </a:r>
          </a:p>
          <a:p>
            <a:pPr lvl="1"/>
            <a:r>
              <a:rPr lang="en-US" altLang="en-US" sz="2200" dirty="0"/>
              <a:t>When one process in critical section, no other may be in its critical section</a:t>
            </a:r>
          </a:p>
          <a:p>
            <a:r>
              <a:rPr lang="en-US" altLang="en-US" sz="2200" b="1" i="1" dirty="0"/>
              <a:t>Critical section problem </a:t>
            </a:r>
            <a:r>
              <a:rPr lang="en-US" altLang="en-US" sz="2200" dirty="0"/>
              <a:t>is to design protocol to solve this</a:t>
            </a:r>
          </a:p>
          <a:p>
            <a:r>
              <a:rPr lang="en-US" altLang="en-US" sz="2200" dirty="0"/>
              <a:t>Each process must ask permission to enter critical section in </a:t>
            </a:r>
            <a:r>
              <a:rPr lang="en-US" altLang="en-US" sz="2200" b="1" dirty="0">
                <a:solidFill>
                  <a:srgbClr val="006699"/>
                </a:solidFill>
                <a:latin typeface="+mj-lt"/>
              </a:rPr>
              <a:t>entry</a:t>
            </a:r>
            <a:r>
              <a:rPr lang="en-US" altLang="en-US" sz="2200" b="1" dirty="0">
                <a:solidFill>
                  <a:srgbClr val="3366FF"/>
                </a:solidFill>
              </a:rPr>
              <a:t> </a:t>
            </a:r>
            <a:r>
              <a:rPr lang="en-US" altLang="en-US" sz="2200" b="1" dirty="0">
                <a:solidFill>
                  <a:srgbClr val="006699"/>
                </a:solidFill>
                <a:latin typeface="+mj-lt"/>
              </a:rPr>
              <a:t>section</a:t>
            </a:r>
            <a:r>
              <a:rPr lang="en-US" altLang="en-US" sz="2200" dirty="0"/>
              <a:t>, may follow critical section with </a:t>
            </a:r>
            <a:r>
              <a:rPr lang="en-US" altLang="en-US" sz="2200" b="1" dirty="0">
                <a:solidFill>
                  <a:srgbClr val="006699"/>
                </a:solidFill>
                <a:latin typeface="+mj-lt"/>
              </a:rPr>
              <a:t>exit section</a:t>
            </a:r>
            <a:r>
              <a:rPr lang="en-US" altLang="en-US" sz="2200" dirty="0"/>
              <a:t>, then </a:t>
            </a:r>
            <a:r>
              <a:rPr lang="en-US" altLang="en-US" sz="2200"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Title 1">
            <a:extLst>
              <a:ext uri="{FF2B5EF4-FFF2-40B4-BE49-F238E27FC236}">
                <a16:creationId xmlns=""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 xmlns:a16="http://schemas.microsoft.com/office/drawing/2014/main" id="{28575814-05D6-4140-9987-D9F185C76491}"/>
              </a:ext>
            </a:extLst>
          </p:cNvPr>
          <p:cNvPicPr>
            <a:picLocks noChangeAspect="1"/>
          </p:cNvPicPr>
          <p:nvPr/>
        </p:nvPicPr>
        <p:blipFill>
          <a:blip r:embed="rId2"/>
          <a:stretch>
            <a:fillRect/>
          </a:stretch>
        </p:blipFill>
        <p:spPr>
          <a:xfrm>
            <a:off x="1979960" y="1943901"/>
            <a:ext cx="2592040" cy="25153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sz="2000" b="1" dirty="0">
                <a:solidFill>
                  <a:srgbClr val="006699"/>
                </a:solidFill>
                <a:latin typeface="+mj-lt"/>
              </a:rPr>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342900" indent="-342900">
              <a:buFont typeface="Monotype Sorts" pitchFamily="-84" charset="2"/>
              <a:buAutoNum type="arabicPeriod"/>
            </a:pPr>
            <a:r>
              <a:rPr lang="en-US" altLang="en-US" sz="2000" b="1" dirty="0">
                <a:solidFill>
                  <a:srgbClr val="006699"/>
                </a:solidFill>
                <a:latin typeface="+mj-lt"/>
              </a:rPr>
              <a:t>Progress</a:t>
            </a:r>
            <a:r>
              <a:rPr lang="en-US" altLang="en-US" sz="2000" b="1" dirty="0"/>
              <a:t> </a:t>
            </a:r>
            <a:r>
              <a:rPr lang="en-US" altLang="en-US" sz="2000"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sz="2000" b="1" dirty="0">
                <a:solidFill>
                  <a:srgbClr val="006699"/>
                </a:solidFill>
              </a:rPr>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r>
              <a:rPr lang="en-US" altLang="en-US" sz="2000" dirty="0">
                <a:solidFill>
                  <a:srgbClr val="993300"/>
                </a:solidFill>
              </a:rPr>
              <a:t> </a:t>
            </a:r>
            <a:endParaRPr lang="en-US" altLang="en-US" sz="20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943902" y="1143003"/>
            <a:ext cx="7197208" cy="369332"/>
          </a:xfrm>
          <a:prstGeom prst="rect">
            <a:avLst/>
          </a:prstGeom>
          <a:noFill/>
        </p:spPr>
        <p:txBody>
          <a:bodyPr wrap="square" rtlCol="0">
            <a:spAutoFit/>
          </a:bodyPr>
          <a:lstStyle/>
          <a:p>
            <a:r>
              <a:rPr lang="en-US" altLang="en-US" dirty="0"/>
              <a:t>Requirements for solution to critical-section problem</a:t>
            </a:r>
            <a:endParaRPr lang="en-US" dirty="0"/>
          </a:p>
        </p:txBody>
      </p:sp>
    </p:spTree>
    <p:extLst>
      <p:ext uri="{BB962C8B-B14F-4D97-AF65-F5344CB8AC3E}">
        <p14:creationId xmlns="" xmlns:p14="http://schemas.microsoft.com/office/powerpoint/2010/main" val="236049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 xmlns:a16="http://schemas.microsoft.com/office/drawing/2014/main" id="{3230E0EE-52C7-4A95-B889-DCDC6B78BEAA}"/>
              </a:ext>
            </a:extLst>
          </p:cNvPr>
          <p:cNvSpPr>
            <a:spLocks noGrp="1" noChangeArrowheads="1"/>
          </p:cNvSpPr>
          <p:nvPr>
            <p:ph idx="1"/>
          </p:nvPr>
        </p:nvSpPr>
        <p:spPr>
          <a:xfrm>
            <a:off x="811762" y="1103614"/>
            <a:ext cx="7724775" cy="1079749"/>
          </a:xfrm>
        </p:spPr>
        <p:txBody>
          <a:bodyPr/>
          <a:lstStyle/>
          <a:p>
            <a:r>
              <a:rPr lang="en-US" altLang="en-US" dirty="0"/>
              <a:t>Entry section:  disable interrupts</a:t>
            </a:r>
          </a:p>
          <a:p>
            <a:r>
              <a:rPr lang="en-US" altLang="en-US" dirty="0"/>
              <a:t>Exit section:  enable  interrupts</a:t>
            </a:r>
          </a:p>
          <a:p>
            <a:r>
              <a:rPr lang="en-US" altLang="en-US" dirty="0"/>
              <a:t>Will this solve the problem?</a:t>
            </a:r>
          </a:p>
          <a:p>
            <a:pPr marL="0" indent="0">
              <a:buNone/>
            </a:pPr>
            <a:endParaRPr lang="en-US" altLang="en-US" dirty="0"/>
          </a:p>
          <a:p>
            <a:endParaRPr lang="en-US" altLang="en-US" dirty="0"/>
          </a:p>
        </p:txBody>
      </p:sp>
      <p:sp>
        <p:nvSpPr>
          <p:cNvPr id="2" name="TextBox 1">
            <a:extLst>
              <a:ext uri="{FF2B5EF4-FFF2-40B4-BE49-F238E27FC236}">
                <a16:creationId xmlns="" xmlns:a16="http://schemas.microsoft.com/office/drawing/2014/main" id="{00204EAF-EBED-4BD8-A709-62EA006EC0AF}"/>
              </a:ext>
            </a:extLst>
          </p:cNvPr>
          <p:cNvSpPr txBox="1"/>
          <p:nvPr/>
        </p:nvSpPr>
        <p:spPr>
          <a:xfrm>
            <a:off x="746445" y="2258007"/>
            <a:ext cx="6614631"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 critical section is code that runs for an hour?</a:t>
            </a:r>
          </a:p>
        </p:txBody>
      </p:sp>
      <p:sp>
        <p:nvSpPr>
          <p:cNvPr id="3" name="TextBox 2">
            <a:extLst>
              <a:ext uri="{FF2B5EF4-FFF2-40B4-BE49-F238E27FC236}">
                <a16:creationId xmlns="" xmlns:a16="http://schemas.microsoft.com/office/drawing/2014/main" id="{A3747BF1-0BE2-4FC9-8809-5015AE398B0C}"/>
              </a:ext>
            </a:extLst>
          </p:cNvPr>
          <p:cNvSpPr txBox="1"/>
          <p:nvPr/>
        </p:nvSpPr>
        <p:spPr>
          <a:xfrm>
            <a:off x="755776" y="2640562"/>
            <a:ext cx="7307129" cy="369332"/>
          </a:xfrm>
          <a:prstGeom prst="rect">
            <a:avLst/>
          </a:prstGeom>
          <a:noFill/>
        </p:spPr>
        <p:txBody>
          <a:bodyPr wrap="non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Can some processes starve – never enter their critical section.</a:t>
            </a:r>
          </a:p>
        </p:txBody>
      </p:sp>
      <p:sp>
        <p:nvSpPr>
          <p:cNvPr id="4" name="TextBox 3">
            <a:extLst>
              <a:ext uri="{FF2B5EF4-FFF2-40B4-BE49-F238E27FC236}">
                <a16:creationId xmlns="" xmlns:a16="http://schemas.microsoft.com/office/drawing/2014/main" id="{E8AD53CC-1B62-467C-9616-E429877C3F20}"/>
              </a:ext>
            </a:extLst>
          </p:cNvPr>
          <p:cNvSpPr txBox="1"/>
          <p:nvPr/>
        </p:nvSpPr>
        <p:spPr>
          <a:xfrm>
            <a:off x="755776" y="3051108"/>
            <a:ext cx="4139375" cy="369332"/>
          </a:xfrm>
          <a:prstGeom prst="rect">
            <a:avLst/>
          </a:prstGeom>
          <a:noFill/>
        </p:spPr>
        <p:txBody>
          <a:bodyPr wrap="square" rtlCol="0">
            <a:spAutoFit/>
          </a:bodyPr>
          <a:lstStyle/>
          <a:p>
            <a:pPr marL="741363" lvl="1" indent="-285750">
              <a:buClr>
                <a:srgbClr val="CC6600"/>
              </a:buClr>
              <a:buSzPct val="110000"/>
              <a:buFont typeface="Arial" panose="020B0604020202020204" pitchFamily="34" charset="0"/>
              <a:buChar char="•"/>
            </a:pPr>
            <a:r>
              <a:rPr lang="en-US" altLang="en-US" dirty="0">
                <a:latin typeface="+mn-lt"/>
              </a:rPr>
              <a:t>What if there are two CPUs?</a:t>
            </a:r>
          </a:p>
        </p:txBody>
      </p:sp>
    </p:spTree>
    <p:extLst>
      <p:ext uri="{BB962C8B-B14F-4D97-AF65-F5344CB8AC3E}">
        <p14:creationId xmlns=""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 xmlns:a16="http://schemas.microsoft.com/office/drawing/2014/main" id="{9D1B96C2-FAFE-4916-8C1A-F8AF728D55D9}"/>
              </a:ext>
            </a:extLst>
          </p:cNvPr>
          <p:cNvSpPr>
            <a:spLocks noGrp="1" noChangeArrowheads="1"/>
          </p:cNvSpPr>
          <p:nvPr>
            <p:ph idx="1"/>
          </p:nvPr>
        </p:nvSpPr>
        <p:spPr>
          <a:xfrm>
            <a:off x="811763" y="1285329"/>
            <a:ext cx="7892399" cy="4131221"/>
          </a:xfrm>
        </p:spPr>
        <p:txBody>
          <a:bodyPr/>
          <a:lstStyle/>
          <a:p>
            <a:pPr>
              <a:lnSpc>
                <a:spcPct val="90000"/>
              </a:lnSpc>
              <a:tabLst>
                <a:tab pos="739775" algn="l"/>
                <a:tab pos="1020763" algn="l"/>
                <a:tab pos="1257300" algn="l"/>
              </a:tabLst>
            </a:pPr>
            <a:r>
              <a:rPr lang="en-US" altLang="en-US" sz="2000" dirty="0"/>
              <a:t>Two process solution</a:t>
            </a:r>
          </a:p>
          <a:p>
            <a:pPr>
              <a:lnSpc>
                <a:spcPct val="90000"/>
              </a:lnSpc>
              <a:tabLst>
                <a:tab pos="739775" algn="l"/>
                <a:tab pos="1020763" algn="l"/>
                <a:tab pos="1257300" algn="l"/>
              </a:tabLst>
            </a:pPr>
            <a:r>
              <a:rPr lang="en-US" altLang="en-US" sz="2000" dirty="0"/>
              <a:t>Assume that the </a:t>
            </a:r>
            <a:r>
              <a:rPr lang="en-US" altLang="en-US" sz="2000" b="1" dirty="0">
                <a:latin typeface="Courier New" panose="02070309020205020404" pitchFamily="49" charset="0"/>
              </a:rPr>
              <a:t>load</a:t>
            </a:r>
            <a:r>
              <a:rPr lang="en-US" altLang="en-US" sz="2000" dirty="0">
                <a:latin typeface="Courier New" panose="02070309020205020404" pitchFamily="49" charset="0"/>
              </a:rPr>
              <a:t> </a:t>
            </a:r>
            <a:r>
              <a:rPr lang="en-US" altLang="en-US" sz="2000" dirty="0"/>
              <a:t>and </a:t>
            </a:r>
            <a:r>
              <a:rPr lang="en-US" altLang="en-US" sz="2000" b="1" dirty="0">
                <a:latin typeface="Courier New" panose="02070309020205020404" pitchFamily="49" charset="0"/>
              </a:rPr>
              <a:t>store</a:t>
            </a:r>
            <a:r>
              <a:rPr lang="en-US" altLang="en-US" sz="2000" dirty="0"/>
              <a:t> machine-language instructions are atomic; that is, cannot be interrupted</a:t>
            </a:r>
          </a:p>
          <a:p>
            <a:pPr>
              <a:lnSpc>
                <a:spcPct val="90000"/>
              </a:lnSpc>
              <a:tabLst>
                <a:tab pos="739775" algn="l"/>
                <a:tab pos="1020763" algn="l"/>
                <a:tab pos="1257300" algn="l"/>
              </a:tabLst>
            </a:pPr>
            <a:r>
              <a:rPr lang="en-US" altLang="en-US" sz="2000" dirty="0">
                <a:solidFill>
                  <a:srgbClr val="000000"/>
                </a:solidFill>
              </a:rPr>
              <a:t>The two processes share one variable:</a:t>
            </a:r>
          </a:p>
          <a:p>
            <a:pPr lvl="1">
              <a:lnSpc>
                <a:spcPct val="90000"/>
              </a:lnSpc>
              <a:tabLst>
                <a:tab pos="739775" algn="l"/>
                <a:tab pos="1020763" algn="l"/>
                <a:tab pos="1257300" algn="l"/>
              </a:tabLst>
            </a:pPr>
            <a:r>
              <a:rPr lang="en-US" altLang="en-US" sz="2000" b="1" dirty="0">
                <a:latin typeface="Courier New" panose="02070309020205020404" pitchFamily="49" charset="0"/>
              </a:rPr>
              <a:t>int turn; </a:t>
            </a:r>
            <a:endParaRPr lang="en-US" altLang="en-US" sz="2000" b="1" dirty="0">
              <a:solidFill>
                <a:srgbClr val="000000"/>
              </a:solidFill>
            </a:endParaRPr>
          </a:p>
          <a:p>
            <a:pPr>
              <a:lnSpc>
                <a:spcPct val="90000"/>
              </a:lnSpc>
              <a:tabLst>
                <a:tab pos="739775" algn="l"/>
                <a:tab pos="1020763" algn="l"/>
                <a:tab pos="1257300" algn="l"/>
              </a:tabLst>
            </a:pPr>
            <a:r>
              <a:rPr lang="en-US" altLang="en-US" sz="2000" dirty="0">
                <a:solidFill>
                  <a:srgbClr val="000000"/>
                </a:solidFill>
              </a:rPr>
              <a:t>The variable </a:t>
            </a:r>
            <a:r>
              <a:rPr lang="en-US" altLang="en-US" sz="2000" b="1" dirty="0">
                <a:latin typeface="Courier New" panose="02070309020205020404" pitchFamily="49" charset="0"/>
              </a:rPr>
              <a:t>turn</a:t>
            </a:r>
            <a:r>
              <a:rPr lang="en-US" altLang="en-US" sz="2000" dirty="0">
                <a:solidFill>
                  <a:srgbClr val="000000"/>
                </a:solidFill>
              </a:rPr>
              <a:t> indicates whose turn it is to enter the critical section</a:t>
            </a:r>
          </a:p>
          <a:p>
            <a:pPr>
              <a:lnSpc>
                <a:spcPct val="90000"/>
              </a:lnSpc>
              <a:tabLst>
                <a:tab pos="739775" algn="l"/>
                <a:tab pos="1020763" algn="l"/>
                <a:tab pos="1257300" algn="l"/>
              </a:tabLst>
            </a:pPr>
            <a:r>
              <a:rPr lang="en-US" altLang="en-US" sz="2000" dirty="0">
                <a:solidFill>
                  <a:srgbClr val="000000"/>
                </a:solidFill>
              </a:rPr>
              <a:t>initially, the value of </a:t>
            </a:r>
            <a:r>
              <a:rPr lang="en-US" altLang="en-US" sz="2000" b="1" dirty="0">
                <a:latin typeface="Courier New" panose="02070309020205020404" pitchFamily="49" charset="0"/>
              </a:rPr>
              <a:t>turn </a:t>
            </a:r>
            <a:r>
              <a:rPr lang="en-US" altLang="en-US" sz="2000" dirty="0">
                <a:solidFill>
                  <a:srgbClr val="000000"/>
                </a:solidFill>
              </a:rPr>
              <a:t>is set to </a:t>
            </a:r>
            <a:r>
              <a:rPr lang="en-US" altLang="en-US" sz="2000" i="1" dirty="0">
                <a:solidFill>
                  <a:srgbClr val="000000"/>
                </a:solidFill>
              </a:rPr>
              <a:t>i </a:t>
            </a:r>
          </a:p>
        </p:txBody>
      </p:sp>
    </p:spTree>
    <p:extLst>
      <p:ext uri="{BB962C8B-B14F-4D97-AF65-F5344CB8AC3E}">
        <p14:creationId xmlns="" xmlns:p14="http://schemas.microsoft.com/office/powerpoint/2010/main" val="236281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i="1" baseline="-25000" dirty="0"/>
              <a:t>i</a:t>
            </a:r>
            <a:endParaRPr lang="en-US" altLang="en-US" i="1" dirty="0"/>
          </a:p>
        </p:txBody>
      </p:sp>
      <p:sp>
        <p:nvSpPr>
          <p:cNvPr id="91138" name="Rectangle 3">
            <a:extLst>
              <a:ext uri="{FF2B5EF4-FFF2-40B4-BE49-F238E27FC236}">
                <a16:creationId xmlns="" xmlns:a16="http://schemas.microsoft.com/office/drawing/2014/main" id="{0E7B25F1-CD9F-4B9A-AC0F-4E9CAF051084}"/>
              </a:ext>
            </a:extLst>
          </p:cNvPr>
          <p:cNvSpPr>
            <a:spLocks noChangeArrowheads="1"/>
          </p:cNvSpPr>
          <p:nvPr/>
        </p:nvSpPr>
        <p:spPr bwMode="auto">
          <a:xfrm>
            <a:off x="1847850" y="1666875"/>
            <a:ext cx="6027738" cy="3693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while (turn = = j);</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critical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turn = j;</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 remainder section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a:t>
            </a:r>
          </a:p>
        </p:txBody>
      </p:sp>
      <p:sp>
        <p:nvSpPr>
          <p:cNvPr id="91139" name="Rectangle 7">
            <a:extLst>
              <a:ext uri="{FF2B5EF4-FFF2-40B4-BE49-F238E27FC236}">
                <a16:creationId xmlns="" xmlns:a16="http://schemas.microsoft.com/office/drawing/2014/main" id="{B7B15958-F979-49E6-8F3B-FF38FC4EE216}"/>
              </a:ext>
            </a:extLst>
          </p:cNvPr>
          <p:cNvSpPr>
            <a:spLocks noChangeArrowheads="1"/>
          </p:cNvSpPr>
          <p:nvPr/>
        </p:nvSpPr>
        <p:spPr bwMode="auto">
          <a:xfrm>
            <a:off x="2673350" y="2367682"/>
            <a:ext cx="3505200" cy="682625"/>
          </a:xfrm>
          <a:prstGeom prst="rect">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 xmlns:a16="http://schemas.microsoft.com/office/drawing/2014/main" id="{027C69E9-7586-4613-8E76-0F65CBD365FF}"/>
              </a:ext>
            </a:extLst>
          </p:cNvPr>
          <p:cNvSpPr>
            <a:spLocks noChangeArrowheads="1"/>
          </p:cNvSpPr>
          <p:nvPr/>
        </p:nvSpPr>
        <p:spPr bwMode="auto">
          <a:xfrm>
            <a:off x="2673350" y="3751114"/>
            <a:ext cx="3505200" cy="510743"/>
          </a:xfrm>
          <a:prstGeom prst="rect">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 xmlns:p14="http://schemas.microsoft.com/office/powerpoint/2010/main" val="164661111"/>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16843</TotalTime>
  <Words>1317</Words>
  <Application>Microsoft Office PowerPoint</Application>
  <PresentationFormat>On-screen Show (4:3)</PresentationFormat>
  <Paragraphs>252</Paragraphs>
  <Slides>27</Slides>
  <Notes>18</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os-8</vt:lpstr>
      <vt:lpstr>Chapter 6:  Synchronization Tools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Correctness of the Software Solution </vt:lpstr>
      <vt:lpstr>Peterson’s Solution</vt:lpstr>
      <vt:lpstr>Algorithm for Process Pi</vt:lpstr>
      <vt:lpstr>Correctness of Peterson’s Solution </vt:lpstr>
      <vt:lpstr>Peterson’s Solution and Modern Architecture</vt:lpstr>
      <vt:lpstr>Modern Architecture Example</vt:lpstr>
      <vt:lpstr>Modern Architecture Example (Cont.)</vt:lpstr>
      <vt:lpstr>Peterson’s Solution Revisited</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samritha</cp:lastModifiedBy>
  <cp:revision>387</cp:revision>
  <cp:lastPrinted>2020-11-04T14:30:39Z</cp:lastPrinted>
  <dcterms:created xsi:type="dcterms:W3CDTF">2011-01-13T23:43:38Z</dcterms:created>
  <dcterms:modified xsi:type="dcterms:W3CDTF">2023-07-09T15:16:55Z</dcterms:modified>
</cp:coreProperties>
</file>