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369" r:id="rId7"/>
    <p:sldId id="261" r:id="rId8"/>
    <p:sldId id="262" r:id="rId9"/>
    <p:sldId id="263" r:id="rId10"/>
    <p:sldId id="264" r:id="rId11"/>
    <p:sldId id="370" r:id="rId12"/>
    <p:sldId id="265" r:id="rId13"/>
    <p:sldId id="266" r:id="rId14"/>
    <p:sldId id="267" r:id="rId15"/>
    <p:sldId id="271" r:id="rId16"/>
    <p:sldId id="270" r:id="rId17"/>
    <p:sldId id="268" r:id="rId18"/>
    <p:sldId id="269" r:id="rId19"/>
    <p:sldId id="272" r:id="rId20"/>
    <p:sldId id="273" r:id="rId21"/>
    <p:sldId id="275" r:id="rId22"/>
    <p:sldId id="288" r:id="rId23"/>
    <p:sldId id="283" r:id="rId24"/>
    <p:sldId id="289" r:id="rId25"/>
    <p:sldId id="290" r:id="rId26"/>
    <p:sldId id="291" r:id="rId27"/>
    <p:sldId id="292" r:id="rId28"/>
    <p:sldId id="295" r:id="rId29"/>
    <p:sldId id="293" r:id="rId30"/>
    <p:sldId id="294" r:id="rId31"/>
    <p:sldId id="367" r:id="rId32"/>
    <p:sldId id="285" r:id="rId33"/>
    <p:sldId id="286" r:id="rId34"/>
    <p:sldId id="36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AB9A-6F73-9C1A-F545-A62F0A8D25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7D1FAB-DA49-4864-41EA-F6F9625286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B8778E8-AE35-A874-47F3-E776DABB80C5}"/>
              </a:ext>
            </a:extLst>
          </p:cNvPr>
          <p:cNvSpPr>
            <a:spLocks noGrp="1"/>
          </p:cNvSpPr>
          <p:nvPr>
            <p:ph type="dt" sz="half" idx="10"/>
          </p:nvPr>
        </p:nvSpPr>
        <p:spPr/>
        <p:txBody>
          <a:bodyPr/>
          <a:lstStyle/>
          <a:p>
            <a:fld id="{A54B4569-D602-4054-94DA-920BA8CCE220}" type="datetimeFigureOut">
              <a:rPr lang="en-IN" smtClean="0"/>
              <a:t>10-08-2023</a:t>
            </a:fld>
            <a:endParaRPr lang="en-IN"/>
          </a:p>
        </p:txBody>
      </p:sp>
      <p:sp>
        <p:nvSpPr>
          <p:cNvPr id="5" name="Footer Placeholder 4">
            <a:extLst>
              <a:ext uri="{FF2B5EF4-FFF2-40B4-BE49-F238E27FC236}">
                <a16:creationId xmlns:a16="http://schemas.microsoft.com/office/drawing/2014/main" id="{DC7B9353-E239-8375-5AD5-FA9BD64FCF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5E75DB-9CE8-5FD7-2054-E0052EEEE4CE}"/>
              </a:ext>
            </a:extLst>
          </p:cNvPr>
          <p:cNvSpPr>
            <a:spLocks noGrp="1"/>
          </p:cNvSpPr>
          <p:nvPr>
            <p:ph type="sldNum" sz="quarter" idx="12"/>
          </p:nvPr>
        </p:nvSpPr>
        <p:spPr/>
        <p:txBody>
          <a:bodyPr/>
          <a:lstStyle/>
          <a:p>
            <a:fld id="{D225A915-3C50-477C-8DA6-BCF15F1ECB8F}" type="slidenum">
              <a:rPr lang="en-IN" smtClean="0"/>
              <a:t>‹#›</a:t>
            </a:fld>
            <a:endParaRPr lang="en-IN"/>
          </a:p>
        </p:txBody>
      </p:sp>
    </p:spTree>
    <p:extLst>
      <p:ext uri="{BB962C8B-B14F-4D97-AF65-F5344CB8AC3E}">
        <p14:creationId xmlns:p14="http://schemas.microsoft.com/office/powerpoint/2010/main" val="3422510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D74C1-2C34-EE04-0036-E420DBA2744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30E886-555F-5F8B-3DEA-9AC90662D1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390952-CF5F-5CD9-94A6-F7838803AFD8}"/>
              </a:ext>
            </a:extLst>
          </p:cNvPr>
          <p:cNvSpPr>
            <a:spLocks noGrp="1"/>
          </p:cNvSpPr>
          <p:nvPr>
            <p:ph type="dt" sz="half" idx="10"/>
          </p:nvPr>
        </p:nvSpPr>
        <p:spPr/>
        <p:txBody>
          <a:bodyPr/>
          <a:lstStyle/>
          <a:p>
            <a:fld id="{A54B4569-D602-4054-94DA-920BA8CCE220}" type="datetimeFigureOut">
              <a:rPr lang="en-IN" smtClean="0"/>
              <a:t>10-08-2023</a:t>
            </a:fld>
            <a:endParaRPr lang="en-IN"/>
          </a:p>
        </p:txBody>
      </p:sp>
      <p:sp>
        <p:nvSpPr>
          <p:cNvPr id="5" name="Footer Placeholder 4">
            <a:extLst>
              <a:ext uri="{FF2B5EF4-FFF2-40B4-BE49-F238E27FC236}">
                <a16:creationId xmlns:a16="http://schemas.microsoft.com/office/drawing/2014/main" id="{FB3A5F9E-FC51-564A-A544-D738DAE5D6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199BFE-0CE2-BAD7-67F0-F51DDACFA967}"/>
              </a:ext>
            </a:extLst>
          </p:cNvPr>
          <p:cNvSpPr>
            <a:spLocks noGrp="1"/>
          </p:cNvSpPr>
          <p:nvPr>
            <p:ph type="sldNum" sz="quarter" idx="12"/>
          </p:nvPr>
        </p:nvSpPr>
        <p:spPr/>
        <p:txBody>
          <a:bodyPr/>
          <a:lstStyle/>
          <a:p>
            <a:fld id="{D225A915-3C50-477C-8DA6-BCF15F1ECB8F}" type="slidenum">
              <a:rPr lang="en-IN" smtClean="0"/>
              <a:t>‹#›</a:t>
            </a:fld>
            <a:endParaRPr lang="en-IN"/>
          </a:p>
        </p:txBody>
      </p:sp>
    </p:spTree>
    <p:extLst>
      <p:ext uri="{BB962C8B-B14F-4D97-AF65-F5344CB8AC3E}">
        <p14:creationId xmlns:p14="http://schemas.microsoft.com/office/powerpoint/2010/main" val="11808605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0C5475-93AF-C360-28F5-81924D6190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6EE333-6F3B-8409-8D7B-B5C792A6F2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F545E6-84A5-5624-D881-4A8822F602D5}"/>
              </a:ext>
            </a:extLst>
          </p:cNvPr>
          <p:cNvSpPr>
            <a:spLocks noGrp="1"/>
          </p:cNvSpPr>
          <p:nvPr>
            <p:ph type="dt" sz="half" idx="10"/>
          </p:nvPr>
        </p:nvSpPr>
        <p:spPr/>
        <p:txBody>
          <a:bodyPr/>
          <a:lstStyle/>
          <a:p>
            <a:fld id="{A54B4569-D602-4054-94DA-920BA8CCE220}" type="datetimeFigureOut">
              <a:rPr lang="en-IN" smtClean="0"/>
              <a:t>10-08-2023</a:t>
            </a:fld>
            <a:endParaRPr lang="en-IN"/>
          </a:p>
        </p:txBody>
      </p:sp>
      <p:sp>
        <p:nvSpPr>
          <p:cNvPr id="5" name="Footer Placeholder 4">
            <a:extLst>
              <a:ext uri="{FF2B5EF4-FFF2-40B4-BE49-F238E27FC236}">
                <a16:creationId xmlns:a16="http://schemas.microsoft.com/office/drawing/2014/main" id="{289779F6-EBC2-967B-AFAE-1649964160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3620A6-389D-B48C-65C0-EA65ABA876BB}"/>
              </a:ext>
            </a:extLst>
          </p:cNvPr>
          <p:cNvSpPr>
            <a:spLocks noGrp="1"/>
          </p:cNvSpPr>
          <p:nvPr>
            <p:ph type="sldNum" sz="quarter" idx="12"/>
          </p:nvPr>
        </p:nvSpPr>
        <p:spPr/>
        <p:txBody>
          <a:bodyPr/>
          <a:lstStyle/>
          <a:p>
            <a:fld id="{D225A915-3C50-477C-8DA6-BCF15F1ECB8F}" type="slidenum">
              <a:rPr lang="en-IN" smtClean="0"/>
              <a:t>‹#›</a:t>
            </a:fld>
            <a:endParaRPr lang="en-IN"/>
          </a:p>
        </p:txBody>
      </p:sp>
    </p:spTree>
    <p:extLst>
      <p:ext uri="{BB962C8B-B14F-4D97-AF65-F5344CB8AC3E}">
        <p14:creationId xmlns:p14="http://schemas.microsoft.com/office/powerpoint/2010/main" val="3128799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068BA-177D-17D7-088B-DBAFFFAB7E4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871F19-BFDA-639A-0A9B-185F7C9DD3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80161F-F2E7-A937-1443-B24CF4361FEC}"/>
              </a:ext>
            </a:extLst>
          </p:cNvPr>
          <p:cNvSpPr>
            <a:spLocks noGrp="1"/>
          </p:cNvSpPr>
          <p:nvPr>
            <p:ph type="dt" sz="half" idx="10"/>
          </p:nvPr>
        </p:nvSpPr>
        <p:spPr/>
        <p:txBody>
          <a:bodyPr/>
          <a:lstStyle/>
          <a:p>
            <a:fld id="{A54B4569-D602-4054-94DA-920BA8CCE220}" type="datetimeFigureOut">
              <a:rPr lang="en-IN" smtClean="0"/>
              <a:t>10-08-2023</a:t>
            </a:fld>
            <a:endParaRPr lang="en-IN"/>
          </a:p>
        </p:txBody>
      </p:sp>
      <p:sp>
        <p:nvSpPr>
          <p:cNvPr id="5" name="Footer Placeholder 4">
            <a:extLst>
              <a:ext uri="{FF2B5EF4-FFF2-40B4-BE49-F238E27FC236}">
                <a16:creationId xmlns:a16="http://schemas.microsoft.com/office/drawing/2014/main" id="{33E25554-3C49-BE1D-3B28-58376C7A5C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FFBF99-9630-3936-8107-6CF3B293F379}"/>
              </a:ext>
            </a:extLst>
          </p:cNvPr>
          <p:cNvSpPr>
            <a:spLocks noGrp="1"/>
          </p:cNvSpPr>
          <p:nvPr>
            <p:ph type="sldNum" sz="quarter" idx="12"/>
          </p:nvPr>
        </p:nvSpPr>
        <p:spPr/>
        <p:txBody>
          <a:bodyPr/>
          <a:lstStyle/>
          <a:p>
            <a:fld id="{D225A915-3C50-477C-8DA6-BCF15F1ECB8F}" type="slidenum">
              <a:rPr lang="en-IN" smtClean="0"/>
              <a:t>‹#›</a:t>
            </a:fld>
            <a:endParaRPr lang="en-IN"/>
          </a:p>
        </p:txBody>
      </p:sp>
    </p:spTree>
    <p:extLst>
      <p:ext uri="{BB962C8B-B14F-4D97-AF65-F5344CB8AC3E}">
        <p14:creationId xmlns:p14="http://schemas.microsoft.com/office/powerpoint/2010/main" val="3882048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FCF7A-23EA-FFCF-F137-5515E59F03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20DCF3-A4F4-E37A-B048-62E65517FB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2B878C-16DB-E87B-8E62-4FC73AB0FA22}"/>
              </a:ext>
            </a:extLst>
          </p:cNvPr>
          <p:cNvSpPr>
            <a:spLocks noGrp="1"/>
          </p:cNvSpPr>
          <p:nvPr>
            <p:ph type="dt" sz="half" idx="10"/>
          </p:nvPr>
        </p:nvSpPr>
        <p:spPr/>
        <p:txBody>
          <a:bodyPr/>
          <a:lstStyle/>
          <a:p>
            <a:fld id="{A54B4569-D602-4054-94DA-920BA8CCE220}" type="datetimeFigureOut">
              <a:rPr lang="en-IN" smtClean="0"/>
              <a:t>10-08-2023</a:t>
            </a:fld>
            <a:endParaRPr lang="en-IN"/>
          </a:p>
        </p:txBody>
      </p:sp>
      <p:sp>
        <p:nvSpPr>
          <p:cNvPr id="5" name="Footer Placeholder 4">
            <a:extLst>
              <a:ext uri="{FF2B5EF4-FFF2-40B4-BE49-F238E27FC236}">
                <a16:creationId xmlns:a16="http://schemas.microsoft.com/office/drawing/2014/main" id="{42B266A7-C6BD-D79C-1686-58FCF23504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BDA74A-EA94-DFF9-1F9E-12B23A544E61}"/>
              </a:ext>
            </a:extLst>
          </p:cNvPr>
          <p:cNvSpPr>
            <a:spLocks noGrp="1"/>
          </p:cNvSpPr>
          <p:nvPr>
            <p:ph type="sldNum" sz="quarter" idx="12"/>
          </p:nvPr>
        </p:nvSpPr>
        <p:spPr/>
        <p:txBody>
          <a:bodyPr/>
          <a:lstStyle/>
          <a:p>
            <a:fld id="{D225A915-3C50-477C-8DA6-BCF15F1ECB8F}" type="slidenum">
              <a:rPr lang="en-IN" smtClean="0"/>
              <a:t>‹#›</a:t>
            </a:fld>
            <a:endParaRPr lang="en-IN"/>
          </a:p>
        </p:txBody>
      </p:sp>
    </p:spTree>
    <p:extLst>
      <p:ext uri="{BB962C8B-B14F-4D97-AF65-F5344CB8AC3E}">
        <p14:creationId xmlns:p14="http://schemas.microsoft.com/office/powerpoint/2010/main" val="178776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4B979-D8D2-C405-241B-6E98C0AD535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B0D6E4-3EC1-50A0-3363-A253C166F2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1887BE-32B6-4AB1-9B4B-EC7CF2A623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1794D1-438D-248D-0E0C-B4BA0EF0756E}"/>
              </a:ext>
            </a:extLst>
          </p:cNvPr>
          <p:cNvSpPr>
            <a:spLocks noGrp="1"/>
          </p:cNvSpPr>
          <p:nvPr>
            <p:ph type="dt" sz="half" idx="10"/>
          </p:nvPr>
        </p:nvSpPr>
        <p:spPr/>
        <p:txBody>
          <a:bodyPr/>
          <a:lstStyle/>
          <a:p>
            <a:fld id="{A54B4569-D602-4054-94DA-920BA8CCE220}" type="datetimeFigureOut">
              <a:rPr lang="en-IN" smtClean="0"/>
              <a:t>10-08-2023</a:t>
            </a:fld>
            <a:endParaRPr lang="en-IN"/>
          </a:p>
        </p:txBody>
      </p:sp>
      <p:sp>
        <p:nvSpPr>
          <p:cNvPr id="6" name="Footer Placeholder 5">
            <a:extLst>
              <a:ext uri="{FF2B5EF4-FFF2-40B4-BE49-F238E27FC236}">
                <a16:creationId xmlns:a16="http://schemas.microsoft.com/office/drawing/2014/main" id="{9AFDADE0-9F3F-CDF9-99E8-42F7CB33C5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3EFAA8-9705-DC69-F3C3-E58ECA71552F}"/>
              </a:ext>
            </a:extLst>
          </p:cNvPr>
          <p:cNvSpPr>
            <a:spLocks noGrp="1"/>
          </p:cNvSpPr>
          <p:nvPr>
            <p:ph type="sldNum" sz="quarter" idx="12"/>
          </p:nvPr>
        </p:nvSpPr>
        <p:spPr/>
        <p:txBody>
          <a:bodyPr/>
          <a:lstStyle/>
          <a:p>
            <a:fld id="{D225A915-3C50-477C-8DA6-BCF15F1ECB8F}" type="slidenum">
              <a:rPr lang="en-IN" smtClean="0"/>
              <a:t>‹#›</a:t>
            </a:fld>
            <a:endParaRPr lang="en-IN"/>
          </a:p>
        </p:txBody>
      </p:sp>
    </p:spTree>
    <p:extLst>
      <p:ext uri="{BB962C8B-B14F-4D97-AF65-F5344CB8AC3E}">
        <p14:creationId xmlns:p14="http://schemas.microsoft.com/office/powerpoint/2010/main" val="29066393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9111B-60DA-27CE-2FF6-1930F95D49E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4E5814-F53D-0666-539D-E251C34E3B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EEBEE-3216-2A76-04A0-B529CAF475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DF2D304-EE71-5F73-F2A5-C1E1040A7D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75F106-679F-160A-F7F6-DD4048F31FF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D752DC8-4223-6277-2207-ADB009B425C5}"/>
              </a:ext>
            </a:extLst>
          </p:cNvPr>
          <p:cNvSpPr>
            <a:spLocks noGrp="1"/>
          </p:cNvSpPr>
          <p:nvPr>
            <p:ph type="dt" sz="half" idx="10"/>
          </p:nvPr>
        </p:nvSpPr>
        <p:spPr/>
        <p:txBody>
          <a:bodyPr/>
          <a:lstStyle/>
          <a:p>
            <a:fld id="{A54B4569-D602-4054-94DA-920BA8CCE220}" type="datetimeFigureOut">
              <a:rPr lang="en-IN" smtClean="0"/>
              <a:t>10-08-2023</a:t>
            </a:fld>
            <a:endParaRPr lang="en-IN"/>
          </a:p>
        </p:txBody>
      </p:sp>
      <p:sp>
        <p:nvSpPr>
          <p:cNvPr id="8" name="Footer Placeholder 7">
            <a:extLst>
              <a:ext uri="{FF2B5EF4-FFF2-40B4-BE49-F238E27FC236}">
                <a16:creationId xmlns:a16="http://schemas.microsoft.com/office/drawing/2014/main" id="{8EA2930F-1937-732A-CE86-4928BB4F20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EA8DDC8-31BA-83F3-AC4A-7FEE7C18BD17}"/>
              </a:ext>
            </a:extLst>
          </p:cNvPr>
          <p:cNvSpPr>
            <a:spLocks noGrp="1"/>
          </p:cNvSpPr>
          <p:nvPr>
            <p:ph type="sldNum" sz="quarter" idx="12"/>
          </p:nvPr>
        </p:nvSpPr>
        <p:spPr/>
        <p:txBody>
          <a:bodyPr/>
          <a:lstStyle/>
          <a:p>
            <a:fld id="{D225A915-3C50-477C-8DA6-BCF15F1ECB8F}" type="slidenum">
              <a:rPr lang="en-IN" smtClean="0"/>
              <a:t>‹#›</a:t>
            </a:fld>
            <a:endParaRPr lang="en-IN"/>
          </a:p>
        </p:txBody>
      </p:sp>
    </p:spTree>
    <p:extLst>
      <p:ext uri="{BB962C8B-B14F-4D97-AF65-F5344CB8AC3E}">
        <p14:creationId xmlns:p14="http://schemas.microsoft.com/office/powerpoint/2010/main" val="352934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AEC97-759B-30EB-830F-E113C2CC66E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54FC746-8756-ECB2-4E4F-0214651C361D}"/>
              </a:ext>
            </a:extLst>
          </p:cNvPr>
          <p:cNvSpPr>
            <a:spLocks noGrp="1"/>
          </p:cNvSpPr>
          <p:nvPr>
            <p:ph type="dt" sz="half" idx="10"/>
          </p:nvPr>
        </p:nvSpPr>
        <p:spPr/>
        <p:txBody>
          <a:bodyPr/>
          <a:lstStyle/>
          <a:p>
            <a:fld id="{A54B4569-D602-4054-94DA-920BA8CCE220}" type="datetimeFigureOut">
              <a:rPr lang="en-IN" smtClean="0"/>
              <a:t>10-08-2023</a:t>
            </a:fld>
            <a:endParaRPr lang="en-IN"/>
          </a:p>
        </p:txBody>
      </p:sp>
      <p:sp>
        <p:nvSpPr>
          <p:cNvPr id="4" name="Footer Placeholder 3">
            <a:extLst>
              <a:ext uri="{FF2B5EF4-FFF2-40B4-BE49-F238E27FC236}">
                <a16:creationId xmlns:a16="http://schemas.microsoft.com/office/drawing/2014/main" id="{A60F6F07-846B-19FE-315B-09F8203A95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A9FC12-8B70-3542-58D5-029DFF0FA555}"/>
              </a:ext>
            </a:extLst>
          </p:cNvPr>
          <p:cNvSpPr>
            <a:spLocks noGrp="1"/>
          </p:cNvSpPr>
          <p:nvPr>
            <p:ph type="sldNum" sz="quarter" idx="12"/>
          </p:nvPr>
        </p:nvSpPr>
        <p:spPr/>
        <p:txBody>
          <a:bodyPr/>
          <a:lstStyle/>
          <a:p>
            <a:fld id="{D225A915-3C50-477C-8DA6-BCF15F1ECB8F}" type="slidenum">
              <a:rPr lang="en-IN" smtClean="0"/>
              <a:t>‹#›</a:t>
            </a:fld>
            <a:endParaRPr lang="en-IN"/>
          </a:p>
        </p:txBody>
      </p:sp>
    </p:spTree>
    <p:extLst>
      <p:ext uri="{BB962C8B-B14F-4D97-AF65-F5344CB8AC3E}">
        <p14:creationId xmlns:p14="http://schemas.microsoft.com/office/powerpoint/2010/main" val="803458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014857-F4B2-C754-D537-3776D9A0C388}"/>
              </a:ext>
            </a:extLst>
          </p:cNvPr>
          <p:cNvSpPr>
            <a:spLocks noGrp="1"/>
          </p:cNvSpPr>
          <p:nvPr>
            <p:ph type="dt" sz="half" idx="10"/>
          </p:nvPr>
        </p:nvSpPr>
        <p:spPr/>
        <p:txBody>
          <a:bodyPr/>
          <a:lstStyle/>
          <a:p>
            <a:fld id="{A54B4569-D602-4054-94DA-920BA8CCE220}" type="datetimeFigureOut">
              <a:rPr lang="en-IN" smtClean="0"/>
              <a:t>10-08-2023</a:t>
            </a:fld>
            <a:endParaRPr lang="en-IN"/>
          </a:p>
        </p:txBody>
      </p:sp>
      <p:sp>
        <p:nvSpPr>
          <p:cNvPr id="3" name="Footer Placeholder 2">
            <a:extLst>
              <a:ext uri="{FF2B5EF4-FFF2-40B4-BE49-F238E27FC236}">
                <a16:creationId xmlns:a16="http://schemas.microsoft.com/office/drawing/2014/main" id="{7EA85A82-8F2E-CF07-8551-751F15ECA3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DA068E3-353E-E3FD-B27D-7D234DBA803A}"/>
              </a:ext>
            </a:extLst>
          </p:cNvPr>
          <p:cNvSpPr>
            <a:spLocks noGrp="1"/>
          </p:cNvSpPr>
          <p:nvPr>
            <p:ph type="sldNum" sz="quarter" idx="12"/>
          </p:nvPr>
        </p:nvSpPr>
        <p:spPr/>
        <p:txBody>
          <a:bodyPr/>
          <a:lstStyle/>
          <a:p>
            <a:fld id="{D225A915-3C50-477C-8DA6-BCF15F1ECB8F}" type="slidenum">
              <a:rPr lang="en-IN" smtClean="0"/>
              <a:t>‹#›</a:t>
            </a:fld>
            <a:endParaRPr lang="en-IN"/>
          </a:p>
        </p:txBody>
      </p:sp>
    </p:spTree>
    <p:extLst>
      <p:ext uri="{BB962C8B-B14F-4D97-AF65-F5344CB8AC3E}">
        <p14:creationId xmlns:p14="http://schemas.microsoft.com/office/powerpoint/2010/main" val="3759213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54B58-3681-37A5-F7D2-9E7B67D16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AEBC5A-4898-5A4B-FD65-7E546235F8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AE66B00-E373-30F8-2AE4-F204BC638B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238B9C-847C-C765-A395-91F63263619F}"/>
              </a:ext>
            </a:extLst>
          </p:cNvPr>
          <p:cNvSpPr>
            <a:spLocks noGrp="1"/>
          </p:cNvSpPr>
          <p:nvPr>
            <p:ph type="dt" sz="half" idx="10"/>
          </p:nvPr>
        </p:nvSpPr>
        <p:spPr/>
        <p:txBody>
          <a:bodyPr/>
          <a:lstStyle/>
          <a:p>
            <a:fld id="{A54B4569-D602-4054-94DA-920BA8CCE220}" type="datetimeFigureOut">
              <a:rPr lang="en-IN" smtClean="0"/>
              <a:t>10-08-2023</a:t>
            </a:fld>
            <a:endParaRPr lang="en-IN"/>
          </a:p>
        </p:txBody>
      </p:sp>
      <p:sp>
        <p:nvSpPr>
          <p:cNvPr id="6" name="Footer Placeholder 5">
            <a:extLst>
              <a:ext uri="{FF2B5EF4-FFF2-40B4-BE49-F238E27FC236}">
                <a16:creationId xmlns:a16="http://schemas.microsoft.com/office/drawing/2014/main" id="{5D58B56A-29BA-3CDB-79A7-0786ED044A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5925502-B4B3-306F-31B9-1A8FA2D2B95D}"/>
              </a:ext>
            </a:extLst>
          </p:cNvPr>
          <p:cNvSpPr>
            <a:spLocks noGrp="1"/>
          </p:cNvSpPr>
          <p:nvPr>
            <p:ph type="sldNum" sz="quarter" idx="12"/>
          </p:nvPr>
        </p:nvSpPr>
        <p:spPr/>
        <p:txBody>
          <a:bodyPr/>
          <a:lstStyle/>
          <a:p>
            <a:fld id="{D225A915-3C50-477C-8DA6-BCF15F1ECB8F}" type="slidenum">
              <a:rPr lang="en-IN" smtClean="0"/>
              <a:t>‹#›</a:t>
            </a:fld>
            <a:endParaRPr lang="en-IN"/>
          </a:p>
        </p:txBody>
      </p:sp>
    </p:spTree>
    <p:extLst>
      <p:ext uri="{BB962C8B-B14F-4D97-AF65-F5344CB8AC3E}">
        <p14:creationId xmlns:p14="http://schemas.microsoft.com/office/powerpoint/2010/main" val="20987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31B19-4569-80C6-9342-21D19802B2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7139E5A-B6EA-0A72-1BC8-E9FDF9FDE8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47637-29B8-4880-64DA-0287D5929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9FA381-A59B-0DCF-5DB3-12B292DA1F3E}"/>
              </a:ext>
            </a:extLst>
          </p:cNvPr>
          <p:cNvSpPr>
            <a:spLocks noGrp="1"/>
          </p:cNvSpPr>
          <p:nvPr>
            <p:ph type="dt" sz="half" idx="10"/>
          </p:nvPr>
        </p:nvSpPr>
        <p:spPr/>
        <p:txBody>
          <a:bodyPr/>
          <a:lstStyle/>
          <a:p>
            <a:fld id="{A54B4569-D602-4054-94DA-920BA8CCE220}" type="datetimeFigureOut">
              <a:rPr lang="en-IN" smtClean="0"/>
              <a:t>10-08-2023</a:t>
            </a:fld>
            <a:endParaRPr lang="en-IN"/>
          </a:p>
        </p:txBody>
      </p:sp>
      <p:sp>
        <p:nvSpPr>
          <p:cNvPr id="6" name="Footer Placeholder 5">
            <a:extLst>
              <a:ext uri="{FF2B5EF4-FFF2-40B4-BE49-F238E27FC236}">
                <a16:creationId xmlns:a16="http://schemas.microsoft.com/office/drawing/2014/main" id="{10F87B30-54AA-BC1B-92AC-93B819845B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81E5A1-AD7E-F6D4-0666-68446B15AE7A}"/>
              </a:ext>
            </a:extLst>
          </p:cNvPr>
          <p:cNvSpPr>
            <a:spLocks noGrp="1"/>
          </p:cNvSpPr>
          <p:nvPr>
            <p:ph type="sldNum" sz="quarter" idx="12"/>
          </p:nvPr>
        </p:nvSpPr>
        <p:spPr/>
        <p:txBody>
          <a:bodyPr/>
          <a:lstStyle/>
          <a:p>
            <a:fld id="{D225A915-3C50-477C-8DA6-BCF15F1ECB8F}" type="slidenum">
              <a:rPr lang="en-IN" smtClean="0"/>
              <a:t>‹#›</a:t>
            </a:fld>
            <a:endParaRPr lang="en-IN"/>
          </a:p>
        </p:txBody>
      </p:sp>
    </p:spTree>
    <p:extLst>
      <p:ext uri="{BB962C8B-B14F-4D97-AF65-F5344CB8AC3E}">
        <p14:creationId xmlns:p14="http://schemas.microsoft.com/office/powerpoint/2010/main" val="1464004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BE0C1B-11EF-8E7C-ED63-1146C2286F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2444A4-80C7-B3FE-D08A-F0C3FD17B4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668082-60ED-A155-E29F-8AFE3EA824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4B4569-D602-4054-94DA-920BA8CCE220}" type="datetimeFigureOut">
              <a:rPr lang="en-IN" smtClean="0"/>
              <a:t>10-08-2023</a:t>
            </a:fld>
            <a:endParaRPr lang="en-IN"/>
          </a:p>
        </p:txBody>
      </p:sp>
      <p:sp>
        <p:nvSpPr>
          <p:cNvPr id="5" name="Footer Placeholder 4">
            <a:extLst>
              <a:ext uri="{FF2B5EF4-FFF2-40B4-BE49-F238E27FC236}">
                <a16:creationId xmlns:a16="http://schemas.microsoft.com/office/drawing/2014/main" id="{DD296362-4A86-1650-5DFC-09C30656E8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601A741-025D-49C7-EADF-996A756105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25A915-3C50-477C-8DA6-BCF15F1ECB8F}" type="slidenum">
              <a:rPr lang="en-IN" smtClean="0"/>
              <a:t>‹#›</a:t>
            </a:fld>
            <a:endParaRPr lang="en-IN"/>
          </a:p>
        </p:txBody>
      </p:sp>
    </p:spTree>
    <p:extLst>
      <p:ext uri="{BB962C8B-B14F-4D97-AF65-F5344CB8AC3E}">
        <p14:creationId xmlns:p14="http://schemas.microsoft.com/office/powerpoint/2010/main" val="31740281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42C10-7B89-6F29-9023-EF879D156D9A}"/>
              </a:ext>
            </a:extLst>
          </p:cNvPr>
          <p:cNvSpPr>
            <a:spLocks noGrp="1"/>
          </p:cNvSpPr>
          <p:nvPr>
            <p:ph type="ctrTitle"/>
          </p:nvPr>
        </p:nvSpPr>
        <p:spPr/>
        <p:txBody>
          <a:bodyPr/>
          <a:lstStyle/>
          <a:p>
            <a:r>
              <a:rPr lang="en-US" dirty="0"/>
              <a:t>Requirement Gathering and Analysis</a:t>
            </a:r>
            <a:endParaRPr lang="en-IN" dirty="0"/>
          </a:p>
        </p:txBody>
      </p:sp>
      <p:sp>
        <p:nvSpPr>
          <p:cNvPr id="3" name="Subtitle 2">
            <a:extLst>
              <a:ext uri="{FF2B5EF4-FFF2-40B4-BE49-F238E27FC236}">
                <a16:creationId xmlns:a16="http://schemas.microsoft.com/office/drawing/2014/main" id="{8C87E82F-7CD4-FCB0-418A-A9B00C28ADE1}"/>
              </a:ext>
            </a:extLst>
          </p:cNvPr>
          <p:cNvSpPr>
            <a:spLocks noGrp="1"/>
          </p:cNvSpPr>
          <p:nvPr>
            <p:ph type="subTitle" idx="1"/>
          </p:nvPr>
        </p:nvSpPr>
        <p:spPr>
          <a:xfrm>
            <a:off x="1524000" y="3602038"/>
            <a:ext cx="9144000" cy="916953"/>
          </a:xfrm>
        </p:spPr>
        <p:txBody>
          <a:bodyPr/>
          <a:lstStyle/>
          <a:p>
            <a:r>
              <a:rPr lang="en-US" dirty="0"/>
              <a:t>UNIT -II</a:t>
            </a:r>
            <a:endParaRPr lang="en-IN" dirty="0"/>
          </a:p>
        </p:txBody>
      </p:sp>
    </p:spTree>
    <p:extLst>
      <p:ext uri="{BB962C8B-B14F-4D97-AF65-F5344CB8AC3E}">
        <p14:creationId xmlns:p14="http://schemas.microsoft.com/office/powerpoint/2010/main" val="25926922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9AC3D-8724-37DA-5B72-897AC82C3967}"/>
              </a:ext>
            </a:extLst>
          </p:cNvPr>
          <p:cNvSpPr>
            <a:spLocks noGrp="1"/>
          </p:cNvSpPr>
          <p:nvPr>
            <p:ph type="title"/>
          </p:nvPr>
        </p:nvSpPr>
        <p:spPr/>
        <p:txBody>
          <a:bodyPr/>
          <a:lstStyle/>
          <a:p>
            <a:r>
              <a:rPr lang="en-US" dirty="0">
                <a:solidFill>
                  <a:srgbClr val="FF0000"/>
                </a:solidFill>
              </a:rPr>
              <a:t>Validation</a:t>
            </a:r>
            <a:endParaRPr lang="en-IN" dirty="0">
              <a:solidFill>
                <a:srgbClr val="FF0000"/>
              </a:solidFill>
            </a:endParaRPr>
          </a:p>
        </p:txBody>
      </p:sp>
      <p:sp>
        <p:nvSpPr>
          <p:cNvPr id="3" name="Content Placeholder 2">
            <a:extLst>
              <a:ext uri="{FF2B5EF4-FFF2-40B4-BE49-F238E27FC236}">
                <a16:creationId xmlns:a16="http://schemas.microsoft.com/office/drawing/2014/main" id="{511A8FC7-435A-728B-EAA4-89D2DAF85E53}"/>
              </a:ext>
            </a:extLst>
          </p:cNvPr>
          <p:cNvSpPr>
            <a:spLocks noGrp="1"/>
          </p:cNvSpPr>
          <p:nvPr>
            <p:ph idx="1"/>
          </p:nvPr>
        </p:nvSpPr>
        <p:spPr>
          <a:xfrm>
            <a:off x="838200" y="1351722"/>
            <a:ext cx="10515600" cy="4825241"/>
          </a:xfrm>
        </p:spPr>
        <p:txBody>
          <a:bodyPr>
            <a:normAutofit fontScale="85000" lnSpcReduction="10000"/>
          </a:bodyPr>
          <a:lstStyle/>
          <a:p>
            <a:pPr algn="just"/>
            <a:r>
              <a:rPr lang="en-US" dirty="0"/>
              <a:t>This phase focuses on checking for errors and debugging. In the validation phase, the developer scans the specification document and checks for the following:</a:t>
            </a:r>
          </a:p>
          <a:p>
            <a:pPr marL="0" indent="0">
              <a:buNone/>
            </a:pPr>
            <a:endParaRPr lang="en-US" dirty="0"/>
          </a:p>
          <a:p>
            <a:pPr lvl="1"/>
            <a:r>
              <a:rPr lang="en-US" dirty="0">
                <a:solidFill>
                  <a:srgbClr val="FF0000"/>
                </a:solidFill>
              </a:rPr>
              <a:t>All the requirements have been stated and met correctly</a:t>
            </a:r>
          </a:p>
          <a:p>
            <a:pPr lvl="1"/>
            <a:r>
              <a:rPr lang="en-US" dirty="0">
                <a:solidFill>
                  <a:srgbClr val="FF0000"/>
                </a:solidFill>
              </a:rPr>
              <a:t>Errors have been debugged and corrected.</a:t>
            </a:r>
          </a:p>
          <a:p>
            <a:pPr lvl="1"/>
            <a:r>
              <a:rPr lang="en-US" dirty="0">
                <a:solidFill>
                  <a:srgbClr val="FF0000"/>
                </a:solidFill>
              </a:rPr>
              <a:t>Work product is built according to the standards.</a:t>
            </a:r>
          </a:p>
          <a:p>
            <a:pPr marL="457200" lvl="1" indent="0">
              <a:buNone/>
            </a:pPr>
            <a:endParaRPr lang="en-US" dirty="0">
              <a:solidFill>
                <a:srgbClr val="FF0000"/>
              </a:solidFill>
            </a:endParaRPr>
          </a:p>
          <a:p>
            <a:pPr algn="just"/>
            <a:r>
              <a:rPr lang="en-US" dirty="0"/>
              <a:t>This requirements validation mechanism is known as the formal technical review. The review team that works together and validates the requirements include software engineers, customers, users, and other stakeholders. </a:t>
            </a:r>
          </a:p>
          <a:p>
            <a:pPr marL="0" indent="0" algn="just">
              <a:buNone/>
            </a:pPr>
            <a:endParaRPr lang="en-US" dirty="0"/>
          </a:p>
          <a:p>
            <a:pPr algn="just"/>
            <a:r>
              <a:rPr lang="en-US" dirty="0"/>
              <a:t>Everyone in this team takes part in checking the specification by examining for any errors, missing information, or anything that has to be added or checking for any unrealistic and problematic errors. </a:t>
            </a:r>
            <a:endParaRPr lang="en-IN" dirty="0"/>
          </a:p>
        </p:txBody>
      </p:sp>
    </p:spTree>
    <p:extLst>
      <p:ext uri="{BB962C8B-B14F-4D97-AF65-F5344CB8AC3E}">
        <p14:creationId xmlns:p14="http://schemas.microsoft.com/office/powerpoint/2010/main" val="2410051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2C3B2FF-35F7-2270-4EA4-564BDC0A4C66}"/>
              </a:ext>
            </a:extLst>
          </p:cNvPr>
          <p:cNvPicPr>
            <a:picLocks noGrp="1" noChangeAspect="1"/>
          </p:cNvPicPr>
          <p:nvPr>
            <p:ph idx="1"/>
          </p:nvPr>
        </p:nvPicPr>
        <p:blipFill>
          <a:blip r:embed="rId2"/>
          <a:stretch>
            <a:fillRect/>
          </a:stretch>
        </p:blipFill>
        <p:spPr>
          <a:xfrm>
            <a:off x="980661" y="1192696"/>
            <a:ext cx="9342781" cy="5261113"/>
          </a:xfrm>
        </p:spPr>
      </p:pic>
    </p:spTree>
    <p:extLst>
      <p:ext uri="{BB962C8B-B14F-4D97-AF65-F5344CB8AC3E}">
        <p14:creationId xmlns:p14="http://schemas.microsoft.com/office/powerpoint/2010/main" val="13726612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B8342-A302-0EDF-A74F-0BD61DB7519C}"/>
              </a:ext>
            </a:extLst>
          </p:cNvPr>
          <p:cNvSpPr>
            <a:spLocks noGrp="1"/>
          </p:cNvSpPr>
          <p:nvPr>
            <p:ph type="title"/>
          </p:nvPr>
        </p:nvSpPr>
        <p:spPr>
          <a:xfrm>
            <a:off x="838200" y="365126"/>
            <a:ext cx="10515600" cy="814318"/>
          </a:xfrm>
        </p:spPr>
        <p:txBody>
          <a:bodyPr/>
          <a:lstStyle/>
          <a:p>
            <a:r>
              <a:rPr lang="en-US" dirty="0">
                <a:solidFill>
                  <a:srgbClr val="FF0000"/>
                </a:solidFill>
              </a:rPr>
              <a:t>Eliciting Requirements</a:t>
            </a:r>
            <a:endParaRPr lang="en-IN" dirty="0">
              <a:solidFill>
                <a:srgbClr val="FF0000"/>
              </a:solidFill>
            </a:endParaRPr>
          </a:p>
        </p:txBody>
      </p:sp>
      <p:sp>
        <p:nvSpPr>
          <p:cNvPr id="3" name="Content Placeholder 2">
            <a:extLst>
              <a:ext uri="{FF2B5EF4-FFF2-40B4-BE49-F238E27FC236}">
                <a16:creationId xmlns:a16="http://schemas.microsoft.com/office/drawing/2014/main" id="{B4EBC322-C0BC-E0B2-C7B1-5D7512636D20}"/>
              </a:ext>
            </a:extLst>
          </p:cNvPr>
          <p:cNvSpPr>
            <a:spLocks noGrp="1"/>
          </p:cNvSpPr>
          <p:nvPr>
            <p:ph idx="1"/>
          </p:nvPr>
        </p:nvSpPr>
        <p:spPr>
          <a:xfrm>
            <a:off x="838200" y="1179444"/>
            <a:ext cx="10515600" cy="5313430"/>
          </a:xfrm>
        </p:spPr>
        <p:txBody>
          <a:bodyPr>
            <a:normAutofit lnSpcReduction="10000"/>
          </a:bodyPr>
          <a:lstStyle/>
          <a:p>
            <a:r>
              <a:rPr lang="en-US" dirty="0"/>
              <a:t>It perhaps the most difficult, most error-prone and most communication intensive software development. It can be successful only through an effective customer-developer partnership.</a:t>
            </a:r>
          </a:p>
          <a:p>
            <a:pPr marL="0" indent="0">
              <a:buNone/>
            </a:pPr>
            <a:r>
              <a:rPr lang="en-US" dirty="0">
                <a:solidFill>
                  <a:srgbClr val="FF0000"/>
                </a:solidFill>
              </a:rPr>
              <a:t>Collaborative Requirements Gathering</a:t>
            </a:r>
          </a:p>
          <a:p>
            <a:pPr>
              <a:buFont typeface="Wingdings" panose="05000000000000000000" pitchFamily="2" charset="2"/>
              <a:buChar char="v"/>
            </a:pPr>
            <a:r>
              <a:rPr lang="en-US" dirty="0"/>
              <a:t>Meeting are conducted and attended by both software engineers and customers</a:t>
            </a:r>
          </a:p>
          <a:p>
            <a:pPr>
              <a:buFont typeface="Wingdings" panose="05000000000000000000" pitchFamily="2" charset="2"/>
              <a:buChar char="v"/>
            </a:pPr>
            <a:r>
              <a:rPr lang="en-US" dirty="0"/>
              <a:t>Rules for preparation and participation are established</a:t>
            </a:r>
          </a:p>
          <a:p>
            <a:pPr>
              <a:buFont typeface="Wingdings" panose="05000000000000000000" pitchFamily="2" charset="2"/>
              <a:buChar char="v"/>
            </a:pPr>
            <a:r>
              <a:rPr lang="en-US" dirty="0"/>
              <a:t>An agenda is suggested that is formal enough to cover all important points but informal enough to encourage the free flow of ideas</a:t>
            </a:r>
          </a:p>
          <a:p>
            <a:pPr>
              <a:buFont typeface="Wingdings" panose="05000000000000000000" pitchFamily="2" charset="2"/>
              <a:buChar char="v"/>
            </a:pPr>
            <a:r>
              <a:rPr lang="en-US" dirty="0"/>
              <a:t>A facilitator controls the meeting.</a:t>
            </a:r>
          </a:p>
          <a:p>
            <a:pPr>
              <a:buFont typeface="Wingdings" panose="05000000000000000000" pitchFamily="2" charset="2"/>
              <a:buChar char="v"/>
            </a:pPr>
            <a:r>
              <a:rPr lang="en-US" dirty="0"/>
              <a:t>The goal is to identify the </a:t>
            </a:r>
            <a:r>
              <a:rPr lang="en-US" dirty="0" err="1"/>
              <a:t>problem,propose</a:t>
            </a:r>
            <a:r>
              <a:rPr lang="en-US" dirty="0"/>
              <a:t> elements of </a:t>
            </a:r>
            <a:r>
              <a:rPr lang="en-US" dirty="0" err="1"/>
              <a:t>solution,negotiate</a:t>
            </a:r>
            <a:r>
              <a:rPr lang="en-US" dirty="0"/>
              <a:t> different approaches and specify a preliminary set of solution </a:t>
            </a:r>
          </a:p>
          <a:p>
            <a:pPr marL="0" indent="0">
              <a:buNone/>
            </a:pPr>
            <a:endParaRPr lang="en-IN" dirty="0">
              <a:solidFill>
                <a:srgbClr val="FF0000"/>
              </a:solidFill>
            </a:endParaRPr>
          </a:p>
        </p:txBody>
      </p:sp>
    </p:spTree>
    <p:extLst>
      <p:ext uri="{BB962C8B-B14F-4D97-AF65-F5344CB8AC3E}">
        <p14:creationId xmlns:p14="http://schemas.microsoft.com/office/powerpoint/2010/main" val="698320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F6962-704E-AF20-82C9-345F2CF3D50E}"/>
              </a:ext>
            </a:extLst>
          </p:cNvPr>
          <p:cNvSpPr>
            <a:spLocks noGrp="1"/>
          </p:cNvSpPr>
          <p:nvPr>
            <p:ph type="title"/>
          </p:nvPr>
        </p:nvSpPr>
        <p:spPr>
          <a:xfrm>
            <a:off x="838200" y="365125"/>
            <a:ext cx="10515600" cy="973345"/>
          </a:xfrm>
        </p:spPr>
        <p:txBody>
          <a:bodyPr/>
          <a:lstStyle/>
          <a:p>
            <a:r>
              <a:rPr lang="en-IN" b="1" i="0" dirty="0">
                <a:solidFill>
                  <a:srgbClr val="FF0000"/>
                </a:solidFill>
                <a:effectLst/>
                <a:latin typeface="-apple-system"/>
              </a:rPr>
              <a:t>Quality Function Deployment:</a:t>
            </a:r>
            <a:endParaRPr lang="en-IN" dirty="0">
              <a:solidFill>
                <a:srgbClr val="FF0000"/>
              </a:solidFill>
            </a:endParaRPr>
          </a:p>
        </p:txBody>
      </p:sp>
      <p:sp>
        <p:nvSpPr>
          <p:cNvPr id="3" name="Content Placeholder 2">
            <a:extLst>
              <a:ext uri="{FF2B5EF4-FFF2-40B4-BE49-F238E27FC236}">
                <a16:creationId xmlns:a16="http://schemas.microsoft.com/office/drawing/2014/main" id="{CC21BF99-851D-C654-D060-0091CD669FBD}"/>
              </a:ext>
            </a:extLst>
          </p:cNvPr>
          <p:cNvSpPr>
            <a:spLocks noGrp="1"/>
          </p:cNvSpPr>
          <p:nvPr>
            <p:ph idx="1"/>
          </p:nvPr>
        </p:nvSpPr>
        <p:spPr>
          <a:xfrm>
            <a:off x="838200" y="1086678"/>
            <a:ext cx="10515600" cy="5090285"/>
          </a:xfrm>
        </p:spPr>
        <p:txBody>
          <a:bodyPr>
            <a:normAutofit fontScale="92500" lnSpcReduction="10000"/>
          </a:bodyPr>
          <a:lstStyle/>
          <a:p>
            <a:pPr marL="0" indent="0" algn="just" fontAlgn="base">
              <a:buNone/>
            </a:pPr>
            <a:r>
              <a:rPr lang="en-US" b="0" i="0" dirty="0">
                <a:solidFill>
                  <a:srgbClr val="000000"/>
                </a:solidFill>
                <a:effectLst/>
                <a:latin typeface="-apple-system"/>
              </a:rPr>
              <a:t>In this technique customer satisfaction is of prime concern, hence it emphasizes on the requirements which are valuable to the customer.</a:t>
            </a:r>
            <a:br>
              <a:rPr lang="en-US" b="0" i="0" dirty="0">
                <a:solidFill>
                  <a:srgbClr val="000000"/>
                </a:solidFill>
                <a:effectLst/>
                <a:latin typeface="-apple-system"/>
              </a:rPr>
            </a:br>
            <a:r>
              <a:rPr lang="en-US" b="0" i="0" dirty="0">
                <a:solidFill>
                  <a:srgbClr val="000000"/>
                </a:solidFill>
                <a:effectLst/>
                <a:latin typeface="-apple-system"/>
              </a:rPr>
              <a:t>3 types of requirements are identified –</a:t>
            </a:r>
          </a:p>
          <a:p>
            <a:pPr algn="l">
              <a:buFont typeface="Arial" panose="020B0604020202020204" pitchFamily="34" charset="0"/>
              <a:buChar char="•"/>
            </a:pPr>
            <a:r>
              <a:rPr lang="en-US" b="1" i="0" dirty="0">
                <a:solidFill>
                  <a:srgbClr val="000000"/>
                </a:solidFill>
                <a:effectLst/>
                <a:latin typeface="-apple-system"/>
              </a:rPr>
              <a:t>Normal requirements –</a:t>
            </a:r>
            <a:r>
              <a:rPr lang="en-US" b="0" i="0" dirty="0">
                <a:solidFill>
                  <a:srgbClr val="383838"/>
                </a:solidFill>
                <a:effectLst/>
                <a:latin typeface="-apple-system"/>
              </a:rPr>
              <a:t> In this the objective and goals of the proposed software are discussed with the customer. Example – normal requirements for a result management system may be entry of marks, calculation of results </a:t>
            </a:r>
            <a:r>
              <a:rPr lang="en-US" b="0" i="0" dirty="0" err="1">
                <a:solidFill>
                  <a:srgbClr val="383838"/>
                </a:solidFill>
                <a:effectLst/>
                <a:latin typeface="-apple-system"/>
              </a:rPr>
              <a:t>etc</a:t>
            </a:r>
            <a:endParaRPr lang="en-US" b="0" i="0" dirty="0">
              <a:solidFill>
                <a:srgbClr val="383838"/>
              </a:solidFill>
              <a:effectLst/>
              <a:latin typeface="-apple-system"/>
            </a:endParaRPr>
          </a:p>
          <a:p>
            <a:pPr algn="l">
              <a:buFont typeface="Arial" panose="020B0604020202020204" pitchFamily="34" charset="0"/>
              <a:buChar char="•"/>
            </a:pPr>
            <a:r>
              <a:rPr lang="en-US" b="1" i="0" dirty="0">
                <a:solidFill>
                  <a:srgbClr val="000000"/>
                </a:solidFill>
                <a:effectLst/>
                <a:latin typeface="-apple-system"/>
              </a:rPr>
              <a:t>Expected requirements –</a:t>
            </a:r>
            <a:r>
              <a:rPr lang="en-US" b="0" i="0" dirty="0">
                <a:solidFill>
                  <a:srgbClr val="383838"/>
                </a:solidFill>
                <a:effectLst/>
                <a:latin typeface="-apple-system"/>
              </a:rPr>
              <a:t> These requirements are so obvious that the customer need not explicitly state them. Example – protection from </a:t>
            </a:r>
            <a:r>
              <a:rPr lang="en-US" b="0" i="0" dirty="0" err="1">
                <a:solidFill>
                  <a:srgbClr val="383838"/>
                </a:solidFill>
                <a:effectLst/>
                <a:latin typeface="-apple-system"/>
              </a:rPr>
              <a:t>unauthorised</a:t>
            </a:r>
            <a:r>
              <a:rPr lang="en-US" b="0" i="0" dirty="0">
                <a:solidFill>
                  <a:srgbClr val="383838"/>
                </a:solidFill>
                <a:effectLst/>
                <a:latin typeface="-apple-system"/>
              </a:rPr>
              <a:t> access.</a:t>
            </a:r>
          </a:p>
          <a:p>
            <a:pPr algn="l">
              <a:buFont typeface="Arial" panose="020B0604020202020204" pitchFamily="34" charset="0"/>
              <a:buChar char="•"/>
            </a:pPr>
            <a:r>
              <a:rPr lang="en-US" b="1" i="0" dirty="0">
                <a:solidFill>
                  <a:srgbClr val="000000"/>
                </a:solidFill>
                <a:effectLst/>
                <a:latin typeface="-apple-system"/>
              </a:rPr>
              <a:t>Exciting requirements –</a:t>
            </a:r>
            <a:r>
              <a:rPr lang="en-US" b="0" i="0" dirty="0">
                <a:solidFill>
                  <a:srgbClr val="383838"/>
                </a:solidFill>
                <a:effectLst/>
                <a:latin typeface="-apple-system"/>
              </a:rPr>
              <a:t> It includes features that are beyond customer’s expectations and prove to be very satisfying when present. Example – when an </a:t>
            </a:r>
            <a:r>
              <a:rPr lang="en-US" b="0" i="0" dirty="0" err="1">
                <a:solidFill>
                  <a:srgbClr val="383838"/>
                </a:solidFill>
                <a:effectLst/>
                <a:latin typeface="-apple-system"/>
              </a:rPr>
              <a:t>unauthorised</a:t>
            </a:r>
            <a:r>
              <a:rPr lang="en-US" b="0" i="0" dirty="0">
                <a:solidFill>
                  <a:srgbClr val="383838"/>
                </a:solidFill>
                <a:effectLst/>
                <a:latin typeface="-apple-system"/>
              </a:rPr>
              <a:t> access is detected, it should backup and shutdown all processes.</a:t>
            </a:r>
          </a:p>
          <a:p>
            <a:pPr marL="0" indent="0">
              <a:buNone/>
            </a:pPr>
            <a:endParaRPr lang="en-IN" dirty="0"/>
          </a:p>
        </p:txBody>
      </p:sp>
    </p:spTree>
    <p:extLst>
      <p:ext uri="{BB962C8B-B14F-4D97-AF65-F5344CB8AC3E}">
        <p14:creationId xmlns:p14="http://schemas.microsoft.com/office/powerpoint/2010/main" val="2791576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3CF1DF-3C0B-52C0-25D3-F342C5AB4532}"/>
              </a:ext>
            </a:extLst>
          </p:cNvPr>
          <p:cNvSpPr>
            <a:spLocks noGrp="1"/>
          </p:cNvSpPr>
          <p:nvPr>
            <p:ph idx="1"/>
          </p:nvPr>
        </p:nvSpPr>
        <p:spPr>
          <a:xfrm>
            <a:off x="838200" y="530225"/>
            <a:ext cx="10515600" cy="5646738"/>
          </a:xfrm>
        </p:spPr>
        <p:txBody>
          <a:bodyPr/>
          <a:lstStyle/>
          <a:p>
            <a:pPr marL="0" indent="0">
              <a:buNone/>
            </a:pPr>
            <a:r>
              <a:rPr lang="en-US" dirty="0"/>
              <a:t>The major steps involved in this procedure are –</a:t>
            </a:r>
          </a:p>
          <a:p>
            <a:pPr marL="0" indent="0">
              <a:buNone/>
            </a:pPr>
            <a:endParaRPr lang="en-US" dirty="0"/>
          </a:p>
          <a:p>
            <a:pPr marL="0" indent="0">
              <a:buNone/>
            </a:pPr>
            <a:r>
              <a:rPr lang="en-US" dirty="0"/>
              <a:t>Identify all the stakeholders, </a:t>
            </a:r>
            <a:r>
              <a:rPr lang="en-US" dirty="0" err="1"/>
              <a:t>eg.</a:t>
            </a:r>
            <a:r>
              <a:rPr lang="en-US" dirty="0"/>
              <a:t> Users, developers, customers </a:t>
            </a:r>
            <a:r>
              <a:rPr lang="en-US" dirty="0" err="1"/>
              <a:t>etc</a:t>
            </a:r>
            <a:endParaRPr lang="en-US" dirty="0"/>
          </a:p>
          <a:p>
            <a:pPr marL="0" indent="0">
              <a:buNone/>
            </a:pPr>
            <a:r>
              <a:rPr lang="en-US" dirty="0"/>
              <a:t>List out all requirements from customer.</a:t>
            </a:r>
          </a:p>
          <a:p>
            <a:pPr marL="0" indent="0">
              <a:buNone/>
            </a:pPr>
            <a:r>
              <a:rPr lang="en-US" dirty="0"/>
              <a:t>A value indicating degree of importance is assigned to each requirement.</a:t>
            </a:r>
          </a:p>
          <a:p>
            <a:pPr marL="0" indent="0">
              <a:buNone/>
            </a:pPr>
            <a:r>
              <a:rPr lang="en-US" dirty="0"/>
              <a:t>In the end the final list of requirements is </a:t>
            </a:r>
            <a:r>
              <a:rPr lang="en-US" dirty="0" err="1"/>
              <a:t>categorised</a:t>
            </a:r>
            <a:r>
              <a:rPr lang="en-US" dirty="0"/>
              <a:t> as –</a:t>
            </a:r>
          </a:p>
          <a:p>
            <a:pPr marL="0" indent="0">
              <a:buNone/>
            </a:pPr>
            <a:r>
              <a:rPr lang="en-US" dirty="0"/>
              <a:t>It is possible to achieve</a:t>
            </a:r>
          </a:p>
          <a:p>
            <a:pPr marL="0" indent="0">
              <a:buNone/>
            </a:pPr>
            <a:r>
              <a:rPr lang="en-US" dirty="0"/>
              <a:t>It should be deferred and the reason for it</a:t>
            </a:r>
          </a:p>
          <a:p>
            <a:pPr marL="0" indent="0">
              <a:buNone/>
            </a:pPr>
            <a:r>
              <a:rPr lang="en-US" dirty="0"/>
              <a:t>It is impossible to achieve and should be dropped off</a:t>
            </a:r>
            <a:endParaRPr lang="en-IN" dirty="0"/>
          </a:p>
        </p:txBody>
      </p:sp>
    </p:spTree>
    <p:extLst>
      <p:ext uri="{BB962C8B-B14F-4D97-AF65-F5344CB8AC3E}">
        <p14:creationId xmlns:p14="http://schemas.microsoft.com/office/powerpoint/2010/main" val="1284676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4AEBC19-29C3-1668-ADCA-B4574B386235}"/>
              </a:ext>
            </a:extLst>
          </p:cNvPr>
          <p:cNvPicPr>
            <a:picLocks noGrp="1" noChangeAspect="1"/>
          </p:cNvPicPr>
          <p:nvPr>
            <p:ph idx="1"/>
          </p:nvPr>
        </p:nvPicPr>
        <p:blipFill>
          <a:blip r:embed="rId2"/>
          <a:stretch>
            <a:fillRect/>
          </a:stretch>
        </p:blipFill>
        <p:spPr>
          <a:xfrm>
            <a:off x="1219200" y="477078"/>
            <a:ext cx="10296939" cy="5699885"/>
          </a:xfrm>
          <a:prstGeom prst="rect">
            <a:avLst/>
          </a:prstGeom>
        </p:spPr>
      </p:pic>
    </p:spTree>
    <p:extLst>
      <p:ext uri="{BB962C8B-B14F-4D97-AF65-F5344CB8AC3E}">
        <p14:creationId xmlns:p14="http://schemas.microsoft.com/office/powerpoint/2010/main" val="2431890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46D00BB-A388-03E4-A291-7A975DB84697}"/>
              </a:ext>
            </a:extLst>
          </p:cNvPr>
          <p:cNvPicPr>
            <a:picLocks noGrp="1" noChangeAspect="1"/>
          </p:cNvPicPr>
          <p:nvPr>
            <p:ph idx="1"/>
          </p:nvPr>
        </p:nvPicPr>
        <p:blipFill>
          <a:blip r:embed="rId2"/>
          <a:stretch>
            <a:fillRect/>
          </a:stretch>
        </p:blipFill>
        <p:spPr>
          <a:xfrm>
            <a:off x="1364974" y="516835"/>
            <a:ext cx="8971722" cy="5660128"/>
          </a:xfrm>
          <a:prstGeom prst="rect">
            <a:avLst/>
          </a:prstGeom>
        </p:spPr>
      </p:pic>
    </p:spTree>
    <p:extLst>
      <p:ext uri="{BB962C8B-B14F-4D97-AF65-F5344CB8AC3E}">
        <p14:creationId xmlns:p14="http://schemas.microsoft.com/office/powerpoint/2010/main" val="3623751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21E06-E078-994A-9C69-0185C1423E70}"/>
              </a:ext>
            </a:extLst>
          </p:cNvPr>
          <p:cNvSpPr>
            <a:spLocks noGrp="1"/>
          </p:cNvSpPr>
          <p:nvPr>
            <p:ph type="title"/>
          </p:nvPr>
        </p:nvSpPr>
        <p:spPr/>
        <p:txBody>
          <a:bodyPr/>
          <a:lstStyle/>
          <a:p>
            <a:r>
              <a:rPr lang="en-IN" b="1" i="0" dirty="0">
                <a:solidFill>
                  <a:srgbClr val="FF0000"/>
                </a:solidFill>
                <a:effectLst/>
                <a:latin typeface="-apple-system"/>
              </a:rPr>
              <a:t>Use Case Approach:</a:t>
            </a:r>
            <a:endParaRPr lang="en-IN" dirty="0">
              <a:solidFill>
                <a:srgbClr val="FF0000"/>
              </a:solidFill>
            </a:endParaRPr>
          </a:p>
        </p:txBody>
      </p:sp>
      <p:sp>
        <p:nvSpPr>
          <p:cNvPr id="3" name="Content Placeholder 2">
            <a:extLst>
              <a:ext uri="{FF2B5EF4-FFF2-40B4-BE49-F238E27FC236}">
                <a16:creationId xmlns:a16="http://schemas.microsoft.com/office/drawing/2014/main" id="{F15C3CE7-178E-0C47-29EE-E8C99DD09E4E}"/>
              </a:ext>
            </a:extLst>
          </p:cNvPr>
          <p:cNvSpPr>
            <a:spLocks noGrp="1"/>
          </p:cNvSpPr>
          <p:nvPr>
            <p:ph idx="1"/>
          </p:nvPr>
        </p:nvSpPr>
        <p:spPr/>
        <p:txBody>
          <a:bodyPr>
            <a:normAutofit fontScale="85000" lnSpcReduction="20000"/>
          </a:bodyPr>
          <a:lstStyle/>
          <a:p>
            <a:r>
              <a:rPr lang="en-US" dirty="0"/>
              <a:t>This technique combines text and pictures to provide a better understanding of the requirements.</a:t>
            </a:r>
          </a:p>
          <a:p>
            <a:r>
              <a:rPr lang="en-US" dirty="0"/>
              <a:t>The use cases describe the ‘what’, of a system and not ‘how’. Hence they only give a functional view of the system.</a:t>
            </a:r>
          </a:p>
          <a:p>
            <a:r>
              <a:rPr lang="en-US" dirty="0"/>
              <a:t>The components of the use case deign includes three major things – Actor, Use cases, use case diagram.</a:t>
            </a:r>
          </a:p>
          <a:p>
            <a:endParaRPr lang="en-US" dirty="0"/>
          </a:p>
          <a:p>
            <a:r>
              <a:rPr lang="en-US" dirty="0"/>
              <a:t>Actor – It is the external agent that lies outside the system but interacts with it in some way. An actor maybe a person, machine etc. It is represented as a stick figure. Actors can be primary actors or secondary actors.</a:t>
            </a:r>
          </a:p>
          <a:p>
            <a:r>
              <a:rPr lang="en-US" dirty="0"/>
              <a:t>Primary actors – It requires assistance from the system to achieve a goal.</a:t>
            </a:r>
          </a:p>
          <a:p>
            <a:r>
              <a:rPr lang="en-US" dirty="0"/>
              <a:t>Secondary actor – It is an actor from which the system needs assistance.</a:t>
            </a:r>
            <a:endParaRPr lang="en-IN" dirty="0"/>
          </a:p>
        </p:txBody>
      </p:sp>
    </p:spTree>
    <p:extLst>
      <p:ext uri="{BB962C8B-B14F-4D97-AF65-F5344CB8AC3E}">
        <p14:creationId xmlns:p14="http://schemas.microsoft.com/office/powerpoint/2010/main" val="26274491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7A1957-ACE7-CCB9-CD62-804A37086CC6}"/>
              </a:ext>
            </a:extLst>
          </p:cNvPr>
          <p:cNvSpPr>
            <a:spLocks noGrp="1"/>
          </p:cNvSpPr>
          <p:nvPr>
            <p:ph idx="1"/>
          </p:nvPr>
        </p:nvSpPr>
        <p:spPr>
          <a:xfrm>
            <a:off x="838200" y="490330"/>
            <a:ext cx="10515600" cy="5686633"/>
          </a:xfrm>
        </p:spPr>
        <p:txBody>
          <a:bodyPr>
            <a:normAutofit lnSpcReduction="10000"/>
          </a:bodyPr>
          <a:lstStyle/>
          <a:p>
            <a:pPr marL="0" indent="0">
              <a:buNone/>
            </a:pPr>
            <a:r>
              <a:rPr lang="en-US" dirty="0">
                <a:solidFill>
                  <a:srgbClr val="FF0000"/>
                </a:solidFill>
              </a:rPr>
              <a:t>Use cases </a:t>
            </a:r>
            <a:r>
              <a:rPr lang="en-US" dirty="0"/>
              <a:t>– They describe the sequence of interactions between actors and the system. They capture who(actors) do what(interaction) with the system. A complete set of use cases specifies all possible ways to use the system.</a:t>
            </a:r>
          </a:p>
          <a:p>
            <a:pPr marL="0" indent="0">
              <a:buNone/>
            </a:pPr>
            <a:r>
              <a:rPr lang="en-US" dirty="0">
                <a:solidFill>
                  <a:srgbClr val="FF0000"/>
                </a:solidFill>
              </a:rPr>
              <a:t>Use case diagram </a:t>
            </a:r>
            <a:r>
              <a:rPr lang="en-US" dirty="0"/>
              <a:t>– A use case diagram graphically represents what happens when an actor interacts with a system. It captures the functional aspect of the system.</a:t>
            </a:r>
          </a:p>
          <a:p>
            <a:r>
              <a:rPr lang="en-US" dirty="0"/>
              <a:t>A stick figure is used to represent an actor.</a:t>
            </a:r>
          </a:p>
          <a:p>
            <a:r>
              <a:rPr lang="en-US" dirty="0"/>
              <a:t>An oval is used to represent a use case.</a:t>
            </a:r>
          </a:p>
          <a:p>
            <a:r>
              <a:rPr lang="en-US" dirty="0"/>
              <a:t>A line is used to represent a relationship between an actor and a use case.</a:t>
            </a:r>
          </a:p>
          <a:p>
            <a:r>
              <a:rPr lang="en-US" dirty="0"/>
              <a:t>Four actors can be defined: </a:t>
            </a:r>
            <a:r>
              <a:rPr lang="en-US" dirty="0" err="1"/>
              <a:t>Programmer,tester,monitor</a:t>
            </a:r>
            <a:r>
              <a:rPr lang="en-US" dirty="0"/>
              <a:t> and troubleshooter</a:t>
            </a:r>
            <a:endParaRPr lang="en-IN" dirty="0"/>
          </a:p>
        </p:txBody>
      </p:sp>
    </p:spTree>
    <p:extLst>
      <p:ext uri="{BB962C8B-B14F-4D97-AF65-F5344CB8AC3E}">
        <p14:creationId xmlns:p14="http://schemas.microsoft.com/office/powerpoint/2010/main" val="838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D9C9A26-3C0B-6FCA-550F-21D812DA56F0}"/>
              </a:ext>
            </a:extLst>
          </p:cNvPr>
          <p:cNvPicPr>
            <a:picLocks noGrp="1" noChangeAspect="1"/>
          </p:cNvPicPr>
          <p:nvPr>
            <p:ph idx="1"/>
          </p:nvPr>
        </p:nvPicPr>
        <p:blipFill>
          <a:blip r:embed="rId2"/>
          <a:stretch>
            <a:fillRect/>
          </a:stretch>
        </p:blipFill>
        <p:spPr>
          <a:xfrm>
            <a:off x="2610678" y="516835"/>
            <a:ext cx="6851374" cy="5804452"/>
          </a:xfrm>
          <a:prstGeom prst="rect">
            <a:avLst/>
          </a:prstGeom>
        </p:spPr>
      </p:pic>
    </p:spTree>
    <p:extLst>
      <p:ext uri="{BB962C8B-B14F-4D97-AF65-F5344CB8AC3E}">
        <p14:creationId xmlns:p14="http://schemas.microsoft.com/office/powerpoint/2010/main" val="202501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3F24-09E1-9D5B-5ECE-2ED822118C8C}"/>
              </a:ext>
            </a:extLst>
          </p:cNvPr>
          <p:cNvSpPr>
            <a:spLocks noGrp="1"/>
          </p:cNvSpPr>
          <p:nvPr>
            <p:ph type="title"/>
          </p:nvPr>
        </p:nvSpPr>
        <p:spPr/>
        <p:txBody>
          <a:bodyPr/>
          <a:lstStyle/>
          <a:p>
            <a:endParaRPr lang="en-IN" dirty="0"/>
          </a:p>
        </p:txBody>
      </p:sp>
      <p:pic>
        <p:nvPicPr>
          <p:cNvPr id="4" name="Content Placeholder 3">
            <a:extLst>
              <a:ext uri="{FF2B5EF4-FFF2-40B4-BE49-F238E27FC236}">
                <a16:creationId xmlns:a16="http://schemas.microsoft.com/office/drawing/2014/main" id="{E0C7843F-DD95-122D-401A-2BC9BC626526}"/>
              </a:ext>
            </a:extLst>
          </p:cNvPr>
          <p:cNvPicPr>
            <a:picLocks noGrp="1" noChangeAspect="1"/>
          </p:cNvPicPr>
          <p:nvPr>
            <p:ph idx="1"/>
          </p:nvPr>
        </p:nvPicPr>
        <p:blipFill>
          <a:blip r:embed="rId2"/>
          <a:stretch>
            <a:fillRect/>
          </a:stretch>
        </p:blipFill>
        <p:spPr>
          <a:xfrm>
            <a:off x="543339" y="365124"/>
            <a:ext cx="10810461" cy="6777797"/>
          </a:xfrm>
          <a:prstGeom prst="rect">
            <a:avLst/>
          </a:prstGeom>
        </p:spPr>
      </p:pic>
    </p:spTree>
    <p:extLst>
      <p:ext uri="{BB962C8B-B14F-4D97-AF65-F5344CB8AC3E}">
        <p14:creationId xmlns:p14="http://schemas.microsoft.com/office/powerpoint/2010/main" val="303456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2320ABD-77C5-AEA2-F914-723066935B39}"/>
              </a:ext>
            </a:extLst>
          </p:cNvPr>
          <p:cNvPicPr>
            <a:picLocks noGrp="1" noChangeAspect="1"/>
          </p:cNvPicPr>
          <p:nvPr>
            <p:ph idx="1"/>
          </p:nvPr>
        </p:nvPicPr>
        <p:blipFill>
          <a:blip r:embed="rId2"/>
          <a:stretch>
            <a:fillRect/>
          </a:stretch>
        </p:blipFill>
        <p:spPr>
          <a:xfrm>
            <a:off x="1113183" y="675861"/>
            <a:ext cx="10270433" cy="5501102"/>
          </a:xfrm>
          <a:prstGeom prst="rect">
            <a:avLst/>
          </a:prstGeom>
        </p:spPr>
      </p:pic>
    </p:spTree>
    <p:extLst>
      <p:ext uri="{BB962C8B-B14F-4D97-AF65-F5344CB8AC3E}">
        <p14:creationId xmlns:p14="http://schemas.microsoft.com/office/powerpoint/2010/main" val="38304282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25BB887-F003-66A1-8EC3-C053F0C9E9E1}"/>
              </a:ext>
            </a:extLst>
          </p:cNvPr>
          <p:cNvPicPr>
            <a:picLocks noGrp="1" noChangeAspect="1"/>
          </p:cNvPicPr>
          <p:nvPr>
            <p:ph idx="1"/>
          </p:nvPr>
        </p:nvPicPr>
        <p:blipFill>
          <a:blip r:embed="rId2"/>
          <a:stretch>
            <a:fillRect/>
          </a:stretch>
        </p:blipFill>
        <p:spPr>
          <a:xfrm>
            <a:off x="662609" y="384313"/>
            <a:ext cx="10813773" cy="5792650"/>
          </a:xfrm>
          <a:prstGeom prst="rect">
            <a:avLst/>
          </a:prstGeom>
        </p:spPr>
      </p:pic>
    </p:spTree>
    <p:extLst>
      <p:ext uri="{BB962C8B-B14F-4D97-AF65-F5344CB8AC3E}">
        <p14:creationId xmlns:p14="http://schemas.microsoft.com/office/powerpoint/2010/main" val="3170955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1509D9B-5B38-C939-DED3-3A0DF4FBE922}"/>
              </a:ext>
            </a:extLst>
          </p:cNvPr>
          <p:cNvSpPr>
            <a:spLocks noGrp="1"/>
          </p:cNvSpPr>
          <p:nvPr>
            <p:ph type="ftr" sz="quarter" idx="10"/>
          </p:nvPr>
        </p:nvSpPr>
        <p:spPr/>
        <p:txBody>
          <a:bodyPr/>
          <a:lstStyle/>
          <a:p>
            <a:pPr>
              <a:defRPr/>
            </a:pPr>
            <a:endParaRPr lang="en-US" dirty="0"/>
          </a:p>
        </p:txBody>
      </p:sp>
      <p:sp>
        <p:nvSpPr>
          <p:cNvPr id="26627" name="Slide Number Placeholder 4">
            <a:extLst>
              <a:ext uri="{FF2B5EF4-FFF2-40B4-BE49-F238E27FC236}">
                <a16:creationId xmlns:a16="http://schemas.microsoft.com/office/drawing/2014/main" id="{CF9E1006-4BF1-3467-284F-4C57BAF8E2F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7ABBDCC9-53DC-4BB0-85FB-E3C2E3ED7D2F}" type="slidenum">
              <a:rPr lang="en-US" altLang="en-US" sz="1000"/>
              <a:pPr>
                <a:spcBef>
                  <a:spcPct val="0"/>
                </a:spcBef>
                <a:buClrTx/>
                <a:buSzTx/>
                <a:buFontTx/>
                <a:buNone/>
              </a:pPr>
              <a:t>22</a:t>
            </a:fld>
            <a:endParaRPr lang="en-US" altLang="en-US" sz="1000"/>
          </a:p>
        </p:txBody>
      </p:sp>
      <p:sp>
        <p:nvSpPr>
          <p:cNvPr id="26628" name="Rectangle 1026">
            <a:extLst>
              <a:ext uri="{FF2B5EF4-FFF2-40B4-BE49-F238E27FC236}">
                <a16:creationId xmlns:a16="http://schemas.microsoft.com/office/drawing/2014/main" id="{8B02BAC9-A972-C201-575E-AB4CDBB3FFCD}"/>
              </a:ext>
            </a:extLst>
          </p:cNvPr>
          <p:cNvSpPr>
            <a:spLocks noGrp="1" noChangeArrowheads="1"/>
          </p:cNvSpPr>
          <p:nvPr>
            <p:ph type="title"/>
          </p:nvPr>
        </p:nvSpPr>
        <p:spPr>
          <a:xfrm>
            <a:off x="2532064" y="152401"/>
            <a:ext cx="6503987" cy="633413"/>
          </a:xfrm>
        </p:spPr>
        <p:txBody>
          <a:bodyPr>
            <a:normAutofit fontScale="90000"/>
          </a:bodyPr>
          <a:lstStyle/>
          <a:p>
            <a:pPr eaLnBrk="1" hangingPunct="1"/>
            <a:r>
              <a:rPr lang="en-US" altLang="en-US"/>
              <a:t>Building the Analysis Model</a:t>
            </a:r>
          </a:p>
        </p:txBody>
      </p:sp>
      <p:sp>
        <p:nvSpPr>
          <p:cNvPr id="13317" name="Rectangle 1027">
            <a:extLst>
              <a:ext uri="{FF2B5EF4-FFF2-40B4-BE49-F238E27FC236}">
                <a16:creationId xmlns:a16="http://schemas.microsoft.com/office/drawing/2014/main" id="{B477A141-3C90-52EC-62B9-C8D159D3C113}"/>
              </a:ext>
            </a:extLst>
          </p:cNvPr>
          <p:cNvSpPr>
            <a:spLocks noGrp="1" noChangeArrowheads="1"/>
          </p:cNvSpPr>
          <p:nvPr>
            <p:ph type="body" idx="1"/>
          </p:nvPr>
        </p:nvSpPr>
        <p:spPr>
          <a:xfrm>
            <a:off x="2743201" y="1268414"/>
            <a:ext cx="7192963" cy="4498975"/>
          </a:xfrm>
        </p:spPr>
        <p:txBody>
          <a:bodyPr>
            <a:normAutofit fontScale="92500" lnSpcReduction="10000"/>
          </a:bodyPr>
          <a:lstStyle/>
          <a:p>
            <a:pPr eaLnBrk="1" hangingPunct="1">
              <a:defRPr/>
            </a:pPr>
            <a:r>
              <a:rPr lang="en-US" altLang="en-US" dirty="0"/>
              <a:t>Elements of the analysis model</a:t>
            </a:r>
          </a:p>
          <a:p>
            <a:pPr lvl="1" eaLnBrk="1" hangingPunct="1">
              <a:defRPr/>
            </a:pPr>
            <a:r>
              <a:rPr lang="en-US" altLang="en-US" dirty="0">
                <a:solidFill>
                  <a:srgbClr val="FF0000"/>
                </a:solidFill>
              </a:rPr>
              <a:t>Scenario-based elements</a:t>
            </a:r>
          </a:p>
          <a:p>
            <a:pPr lvl="2" eaLnBrk="1" hangingPunct="1">
              <a:defRPr/>
            </a:pPr>
            <a:r>
              <a:rPr lang="en-US" altLang="en-US" dirty="0"/>
              <a:t>Functional—processing narratives for software functions</a:t>
            </a:r>
          </a:p>
          <a:p>
            <a:pPr lvl="2" eaLnBrk="1" hangingPunct="1">
              <a:defRPr/>
            </a:pPr>
            <a:r>
              <a:rPr lang="en-US" altLang="en-US" dirty="0"/>
              <a:t>Use-case—descriptions of the interaction between an “actor” and the system</a:t>
            </a:r>
          </a:p>
          <a:p>
            <a:pPr lvl="1" eaLnBrk="1" hangingPunct="1">
              <a:defRPr/>
            </a:pPr>
            <a:r>
              <a:rPr lang="en-US" altLang="en-US" dirty="0">
                <a:solidFill>
                  <a:srgbClr val="FF0000"/>
                </a:solidFill>
              </a:rPr>
              <a:t>Class-based elements</a:t>
            </a:r>
          </a:p>
          <a:p>
            <a:pPr lvl="2" eaLnBrk="1" hangingPunct="1">
              <a:defRPr/>
            </a:pPr>
            <a:r>
              <a:rPr lang="en-US" altLang="en-US" dirty="0"/>
              <a:t>Implied by scenarios</a:t>
            </a:r>
          </a:p>
          <a:p>
            <a:pPr lvl="1" eaLnBrk="1" hangingPunct="1">
              <a:defRPr/>
            </a:pPr>
            <a:r>
              <a:rPr lang="en-US" altLang="en-US" dirty="0">
                <a:solidFill>
                  <a:srgbClr val="FF0000"/>
                </a:solidFill>
              </a:rPr>
              <a:t>Behavioral elements</a:t>
            </a:r>
          </a:p>
          <a:p>
            <a:pPr lvl="2" eaLnBrk="1" hangingPunct="1">
              <a:defRPr/>
            </a:pPr>
            <a:r>
              <a:rPr lang="en-US" altLang="en-US" dirty="0"/>
              <a:t>State diagram – implementation approach</a:t>
            </a:r>
          </a:p>
          <a:p>
            <a:pPr lvl="1" eaLnBrk="1" hangingPunct="1">
              <a:defRPr/>
            </a:pPr>
            <a:r>
              <a:rPr lang="en-US" altLang="en-US" dirty="0">
                <a:solidFill>
                  <a:srgbClr val="FF0000"/>
                </a:solidFill>
              </a:rPr>
              <a:t>Flow-oriented elements</a:t>
            </a:r>
          </a:p>
          <a:p>
            <a:pPr lvl="2" eaLnBrk="1" hangingPunct="1">
              <a:defRPr/>
            </a:pPr>
            <a:r>
              <a:rPr lang="en-US" altLang="en-US" dirty="0"/>
              <a:t>Data flow diagram</a:t>
            </a:r>
          </a:p>
          <a:p>
            <a:pPr marL="914400" lvl="2" indent="0" eaLnBrk="1" hangingPunct="1">
              <a:buNone/>
              <a:defRPr/>
            </a:pPr>
            <a:r>
              <a:rPr lang="en-IN" altLang="en-US" b="1" dirty="0"/>
              <a:t>Analysis Patterns</a:t>
            </a:r>
          </a:p>
          <a:p>
            <a:pPr marL="450850" lvl="2" indent="-184150" algn="just">
              <a:defRPr/>
            </a:pPr>
            <a:r>
              <a:rPr lang="en-IN" altLang="en-US" dirty="0"/>
              <a:t>Suggest solutions (class, function, </a:t>
            </a:r>
            <a:r>
              <a:rPr lang="en-IN" altLang="en-US" dirty="0" err="1"/>
              <a:t>behavior</a:t>
            </a:r>
            <a:r>
              <a:rPr lang="en-IN" altLang="en-US" dirty="0"/>
              <a:t>) within the application domain that can be reused when modelling many applications</a:t>
            </a:r>
          </a:p>
          <a:p>
            <a:pPr lvl="2" eaLnBrk="1" hangingPunct="1">
              <a:defRPr/>
            </a:pPr>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4">
            <a:extLst>
              <a:ext uri="{FF2B5EF4-FFF2-40B4-BE49-F238E27FC236}">
                <a16:creationId xmlns:a16="http://schemas.microsoft.com/office/drawing/2014/main" id="{6079D03E-7251-C25A-0D4C-EA895EBB3BE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91B7910D-13C1-4F0E-8DF9-A27E8FCBBB0A}" type="slidenum">
              <a:rPr lang="en-US" altLang="en-US" sz="1000"/>
              <a:pPr>
                <a:spcBef>
                  <a:spcPct val="0"/>
                </a:spcBef>
                <a:buClrTx/>
                <a:buSzTx/>
                <a:buFontTx/>
                <a:buNone/>
              </a:pPr>
              <a:t>23</a:t>
            </a:fld>
            <a:endParaRPr lang="en-US" altLang="en-US" sz="1000"/>
          </a:p>
        </p:txBody>
      </p:sp>
      <p:sp>
        <p:nvSpPr>
          <p:cNvPr id="27652" name="Rectangle 3">
            <a:extLst>
              <a:ext uri="{FF2B5EF4-FFF2-40B4-BE49-F238E27FC236}">
                <a16:creationId xmlns:a16="http://schemas.microsoft.com/office/drawing/2014/main" id="{0334ADA0-E505-B5DF-D36D-77532F28AD44}"/>
              </a:ext>
            </a:extLst>
          </p:cNvPr>
          <p:cNvSpPr>
            <a:spLocks noGrp="1" noChangeArrowheads="1"/>
          </p:cNvSpPr>
          <p:nvPr>
            <p:ph type="title"/>
          </p:nvPr>
        </p:nvSpPr>
        <p:spPr>
          <a:xfrm>
            <a:off x="2743200" y="397566"/>
            <a:ext cx="6478588" cy="795130"/>
          </a:xfrm>
        </p:spPr>
        <p:txBody>
          <a:bodyPr>
            <a:normAutofit/>
          </a:bodyPr>
          <a:lstStyle/>
          <a:p>
            <a:pPr eaLnBrk="1" hangingPunct="1"/>
            <a:r>
              <a:rPr lang="en-US" altLang="en-US" dirty="0"/>
              <a:t>Eliciting Requirements</a:t>
            </a:r>
          </a:p>
        </p:txBody>
      </p:sp>
      <p:pic>
        <p:nvPicPr>
          <p:cNvPr id="2" name="Picture 1">
            <a:extLst>
              <a:ext uri="{FF2B5EF4-FFF2-40B4-BE49-F238E27FC236}">
                <a16:creationId xmlns:a16="http://schemas.microsoft.com/office/drawing/2014/main" id="{5DFAE51A-5241-5F22-76AA-0A511B1285FA}"/>
              </a:ext>
            </a:extLst>
          </p:cNvPr>
          <p:cNvPicPr>
            <a:picLocks noChangeAspect="1"/>
          </p:cNvPicPr>
          <p:nvPr/>
        </p:nvPicPr>
        <p:blipFill>
          <a:blip r:embed="rId2"/>
          <a:stretch>
            <a:fillRect/>
          </a:stretch>
        </p:blipFill>
        <p:spPr>
          <a:xfrm>
            <a:off x="1351722" y="1298713"/>
            <a:ext cx="9183756" cy="555928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4">
            <a:extLst>
              <a:ext uri="{FF2B5EF4-FFF2-40B4-BE49-F238E27FC236}">
                <a16:creationId xmlns:a16="http://schemas.microsoft.com/office/drawing/2014/main" id="{E47B294B-7714-C7FE-3325-A073863CA44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EA412AD1-ED3B-49E2-836C-C464DF762BD0}" type="slidenum">
              <a:rPr lang="en-US" altLang="en-US" sz="1000"/>
              <a:pPr>
                <a:spcBef>
                  <a:spcPct val="0"/>
                </a:spcBef>
                <a:buClrTx/>
                <a:buSzTx/>
                <a:buFontTx/>
                <a:buNone/>
              </a:pPr>
              <a:t>24</a:t>
            </a:fld>
            <a:endParaRPr lang="en-US" altLang="en-US" sz="1000"/>
          </a:p>
        </p:txBody>
      </p:sp>
      <p:sp>
        <p:nvSpPr>
          <p:cNvPr id="28676" name="Rectangle 2">
            <a:extLst>
              <a:ext uri="{FF2B5EF4-FFF2-40B4-BE49-F238E27FC236}">
                <a16:creationId xmlns:a16="http://schemas.microsoft.com/office/drawing/2014/main" id="{B5BDCBA8-2484-6053-A1EE-D6D5FD210370}"/>
              </a:ext>
            </a:extLst>
          </p:cNvPr>
          <p:cNvSpPr>
            <a:spLocks noGrp="1" noChangeArrowheads="1"/>
          </p:cNvSpPr>
          <p:nvPr>
            <p:ph type="title"/>
          </p:nvPr>
        </p:nvSpPr>
        <p:spPr>
          <a:xfrm>
            <a:off x="2743200" y="1143001"/>
            <a:ext cx="3614738" cy="633413"/>
          </a:xfrm>
        </p:spPr>
        <p:txBody>
          <a:bodyPr>
            <a:normAutofit fontScale="90000"/>
          </a:bodyPr>
          <a:lstStyle/>
          <a:p>
            <a:pPr eaLnBrk="1" hangingPunct="1"/>
            <a:r>
              <a:rPr lang="en-US" altLang="en-US" dirty="0">
                <a:solidFill>
                  <a:srgbClr val="FF0000"/>
                </a:solidFill>
              </a:rPr>
              <a:t>Class Diagram</a:t>
            </a:r>
          </a:p>
        </p:txBody>
      </p:sp>
      <p:pic>
        <p:nvPicPr>
          <p:cNvPr id="28677" name="Picture 3">
            <a:extLst>
              <a:ext uri="{FF2B5EF4-FFF2-40B4-BE49-F238E27FC236}">
                <a16:creationId xmlns:a16="http://schemas.microsoft.com/office/drawing/2014/main" id="{3289B53B-896D-D4E2-6EA6-39DA451F2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819400"/>
            <a:ext cx="1803400" cy="268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8678" name="Text Box 4">
            <a:extLst>
              <a:ext uri="{FF2B5EF4-FFF2-40B4-BE49-F238E27FC236}">
                <a16:creationId xmlns:a16="http://schemas.microsoft.com/office/drawing/2014/main" id="{F67174F0-B2AF-8F03-A52E-2D68AF7A4942}"/>
              </a:ext>
            </a:extLst>
          </p:cNvPr>
          <p:cNvSpPr txBox="1">
            <a:spLocks noChangeArrowheads="1"/>
          </p:cNvSpPr>
          <p:nvPr/>
        </p:nvSpPr>
        <p:spPr bwMode="auto">
          <a:xfrm>
            <a:off x="3429000" y="2362201"/>
            <a:ext cx="348773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nSpc>
                <a:spcPct val="90000"/>
              </a:lnSpc>
              <a:spcBef>
                <a:spcPct val="0"/>
              </a:spcBef>
              <a:buClrTx/>
              <a:buSzTx/>
              <a:buFontTx/>
              <a:buNone/>
            </a:pPr>
            <a:r>
              <a:rPr lang="en-US" altLang="en-US" sz="1800" b="1">
                <a:solidFill>
                  <a:schemeClr val="folHlink"/>
                </a:solidFill>
              </a:rPr>
              <a:t>From the </a:t>
            </a:r>
            <a:r>
              <a:rPr lang="en-US" altLang="en-US" sz="1800" b="1" i="1">
                <a:solidFill>
                  <a:schemeClr val="folHlink"/>
                </a:solidFill>
              </a:rPr>
              <a:t>SafeHome</a:t>
            </a:r>
            <a:r>
              <a:rPr lang="en-US" altLang="en-US" sz="1800" b="1">
                <a:solidFill>
                  <a:schemeClr val="folHlink"/>
                </a:solidFill>
              </a:rPr>
              <a:t> system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Slide Number Placeholder 4">
            <a:extLst>
              <a:ext uri="{FF2B5EF4-FFF2-40B4-BE49-F238E27FC236}">
                <a16:creationId xmlns:a16="http://schemas.microsoft.com/office/drawing/2014/main" id="{2924E7B8-6A8F-7E71-F024-CF23C1206F6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E8389337-9CB2-4D75-A787-EBCD4014DCC6}" type="slidenum">
              <a:rPr lang="en-US" altLang="en-US" sz="1000"/>
              <a:pPr>
                <a:spcBef>
                  <a:spcPct val="0"/>
                </a:spcBef>
                <a:buClrTx/>
                <a:buSzTx/>
                <a:buFontTx/>
                <a:buNone/>
              </a:pPr>
              <a:t>25</a:t>
            </a:fld>
            <a:endParaRPr lang="en-US" altLang="en-US" sz="1000"/>
          </a:p>
        </p:txBody>
      </p:sp>
      <p:sp>
        <p:nvSpPr>
          <p:cNvPr id="29700" name="Rectangle 3">
            <a:extLst>
              <a:ext uri="{FF2B5EF4-FFF2-40B4-BE49-F238E27FC236}">
                <a16:creationId xmlns:a16="http://schemas.microsoft.com/office/drawing/2014/main" id="{7ABC025D-71E6-BDD8-6B83-F77F5D6E53A0}"/>
              </a:ext>
            </a:extLst>
          </p:cNvPr>
          <p:cNvSpPr>
            <a:spLocks noGrp="1" noChangeArrowheads="1"/>
          </p:cNvSpPr>
          <p:nvPr>
            <p:ph type="title"/>
          </p:nvPr>
        </p:nvSpPr>
        <p:spPr>
          <a:xfrm>
            <a:off x="2743201" y="1143000"/>
            <a:ext cx="4340225" cy="685800"/>
          </a:xfrm>
        </p:spPr>
        <p:txBody>
          <a:bodyPr>
            <a:normAutofit fontScale="90000"/>
          </a:bodyPr>
          <a:lstStyle/>
          <a:p>
            <a:pPr eaLnBrk="1" hangingPunct="1"/>
            <a:r>
              <a:rPr lang="en-US" altLang="en-US" dirty="0">
                <a:solidFill>
                  <a:srgbClr val="FF0000"/>
                </a:solidFill>
              </a:rPr>
              <a:t>State Diagram</a:t>
            </a:r>
          </a:p>
        </p:txBody>
      </p:sp>
      <p:sp>
        <p:nvSpPr>
          <p:cNvPr id="29701" name="AutoShape 5">
            <a:extLst>
              <a:ext uri="{FF2B5EF4-FFF2-40B4-BE49-F238E27FC236}">
                <a16:creationId xmlns:a16="http://schemas.microsoft.com/office/drawing/2014/main" id="{2A7053B9-F576-E0C8-FA51-472576BB90D0}"/>
              </a:ext>
            </a:extLst>
          </p:cNvPr>
          <p:cNvSpPr>
            <a:spLocks noChangeArrowheads="1"/>
          </p:cNvSpPr>
          <p:nvPr/>
        </p:nvSpPr>
        <p:spPr bwMode="auto">
          <a:xfrm>
            <a:off x="4191000" y="2057400"/>
            <a:ext cx="2438400" cy="2895600"/>
          </a:xfrm>
          <a:prstGeom prst="roundRect">
            <a:avLst>
              <a:gd name="adj" fmla="val 16667"/>
            </a:avLst>
          </a:prstGeom>
          <a:solidFill>
            <a:schemeClr val="accent1"/>
          </a:solidFill>
          <a:ln w="9525">
            <a:solidFill>
              <a:schemeClr val="tx1"/>
            </a:solidFill>
            <a:round/>
            <a:headEnd/>
            <a:tailEnd/>
          </a:ln>
        </p:spPr>
        <p:txBody>
          <a:bodyPr wrap="none" anchor="ct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spcBef>
                <a:spcPct val="0"/>
              </a:spcBef>
              <a:buClrTx/>
              <a:buSzTx/>
              <a:buFontTx/>
              <a:buNone/>
            </a:pPr>
            <a:endParaRPr lang="en-US" altLang="en-US" sz="1600">
              <a:latin typeface="Arial" panose="020B0604020202020204" pitchFamily="34" charset="0"/>
            </a:endParaRPr>
          </a:p>
        </p:txBody>
      </p:sp>
      <p:sp>
        <p:nvSpPr>
          <p:cNvPr id="29702" name="Line 6">
            <a:extLst>
              <a:ext uri="{FF2B5EF4-FFF2-40B4-BE49-F238E27FC236}">
                <a16:creationId xmlns:a16="http://schemas.microsoft.com/office/drawing/2014/main" id="{1EF99D7D-C6CD-8601-5B58-CFFE9E3D6DEE}"/>
              </a:ext>
            </a:extLst>
          </p:cNvPr>
          <p:cNvSpPr>
            <a:spLocks noChangeShapeType="1"/>
          </p:cNvSpPr>
          <p:nvPr/>
        </p:nvSpPr>
        <p:spPr bwMode="auto">
          <a:xfrm>
            <a:off x="4191000" y="2590800"/>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9703" name="Line 7">
            <a:extLst>
              <a:ext uri="{FF2B5EF4-FFF2-40B4-BE49-F238E27FC236}">
                <a16:creationId xmlns:a16="http://schemas.microsoft.com/office/drawing/2014/main" id="{3A697096-037F-74D6-5DC4-B955E9F05448}"/>
              </a:ext>
            </a:extLst>
          </p:cNvPr>
          <p:cNvSpPr>
            <a:spLocks noChangeShapeType="1"/>
          </p:cNvSpPr>
          <p:nvPr/>
        </p:nvSpPr>
        <p:spPr bwMode="auto">
          <a:xfrm>
            <a:off x="4191000" y="3505200"/>
            <a:ext cx="2438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9704" name="Rectangle 11">
            <a:extLst>
              <a:ext uri="{FF2B5EF4-FFF2-40B4-BE49-F238E27FC236}">
                <a16:creationId xmlns:a16="http://schemas.microsoft.com/office/drawing/2014/main" id="{537FCEB8-154C-2760-D45C-E3AC7E707CFA}"/>
              </a:ext>
            </a:extLst>
          </p:cNvPr>
          <p:cNvSpPr>
            <a:spLocks noChangeArrowheads="1"/>
          </p:cNvSpPr>
          <p:nvPr/>
        </p:nvSpPr>
        <p:spPr bwMode="auto">
          <a:xfrm>
            <a:off x="4800601" y="2057401"/>
            <a:ext cx="122237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lgn="ctr">
              <a:spcBef>
                <a:spcPct val="0"/>
              </a:spcBef>
              <a:buClrTx/>
              <a:buSzTx/>
              <a:buFontTx/>
              <a:buNone/>
            </a:pPr>
            <a:r>
              <a:rPr lang="en-US" altLang="en-US" sz="1600">
                <a:latin typeface="Arial" panose="020B0604020202020204" pitchFamily="34" charset="0"/>
              </a:rPr>
              <a:t>Reading </a:t>
            </a:r>
          </a:p>
          <a:p>
            <a:pPr algn="ctr">
              <a:spcBef>
                <a:spcPct val="0"/>
              </a:spcBef>
              <a:buClrTx/>
              <a:buSzTx/>
              <a:buFontTx/>
              <a:buNone/>
            </a:pPr>
            <a:r>
              <a:rPr lang="en-US" altLang="en-US" sz="1600">
                <a:latin typeface="Arial" panose="020B0604020202020204" pitchFamily="34" charset="0"/>
              </a:rPr>
              <a:t>Commands</a:t>
            </a:r>
            <a:endParaRPr lang="en-US" altLang="en-US">
              <a:latin typeface="Arial" panose="020B0604020202020204" pitchFamily="34" charset="0"/>
            </a:endParaRPr>
          </a:p>
        </p:txBody>
      </p:sp>
      <p:sp>
        <p:nvSpPr>
          <p:cNvPr id="29705" name="Rectangle 12">
            <a:extLst>
              <a:ext uri="{FF2B5EF4-FFF2-40B4-BE49-F238E27FC236}">
                <a16:creationId xmlns:a16="http://schemas.microsoft.com/office/drawing/2014/main" id="{E388B586-D3A6-4CF4-2E07-0D3AED011D7B}"/>
              </a:ext>
            </a:extLst>
          </p:cNvPr>
          <p:cNvSpPr>
            <a:spLocks noChangeArrowheads="1"/>
          </p:cNvSpPr>
          <p:nvPr/>
        </p:nvSpPr>
        <p:spPr bwMode="auto">
          <a:xfrm>
            <a:off x="4191000" y="2667000"/>
            <a:ext cx="2362200"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latin typeface="Arial" panose="020B0604020202020204" pitchFamily="34" charset="0"/>
              </a:rPr>
              <a:t>System status = “ready”</a:t>
            </a:r>
          </a:p>
          <a:p>
            <a:pPr>
              <a:spcBef>
                <a:spcPct val="0"/>
              </a:spcBef>
              <a:buClrTx/>
              <a:buSzTx/>
              <a:buFontTx/>
              <a:buNone/>
            </a:pPr>
            <a:r>
              <a:rPr lang="en-US" altLang="en-US" sz="1400">
                <a:latin typeface="Arial" panose="020B0604020202020204" pitchFamily="34" charset="0"/>
              </a:rPr>
              <a:t>Display msg = “enter cmd”</a:t>
            </a:r>
          </a:p>
          <a:p>
            <a:pPr>
              <a:spcBef>
                <a:spcPct val="0"/>
              </a:spcBef>
              <a:buClrTx/>
              <a:buSzTx/>
              <a:buFontTx/>
              <a:buNone/>
            </a:pPr>
            <a:r>
              <a:rPr lang="en-US" altLang="en-US" sz="1400">
                <a:latin typeface="Arial" panose="020B0604020202020204" pitchFamily="34" charset="0"/>
              </a:rPr>
              <a:t>Display status = steady</a:t>
            </a:r>
          </a:p>
        </p:txBody>
      </p:sp>
      <p:sp>
        <p:nvSpPr>
          <p:cNvPr id="29706" name="Rectangle 13">
            <a:extLst>
              <a:ext uri="{FF2B5EF4-FFF2-40B4-BE49-F238E27FC236}">
                <a16:creationId xmlns:a16="http://schemas.microsoft.com/office/drawing/2014/main" id="{FEA3AAF7-DD86-4074-2379-3CC93B36CDE6}"/>
              </a:ext>
            </a:extLst>
          </p:cNvPr>
          <p:cNvSpPr>
            <a:spLocks noChangeArrowheads="1"/>
          </p:cNvSpPr>
          <p:nvPr/>
        </p:nvSpPr>
        <p:spPr bwMode="auto">
          <a:xfrm>
            <a:off x="4191000" y="3657601"/>
            <a:ext cx="236220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latin typeface="Arial" panose="020B0604020202020204" pitchFamily="34" charset="0"/>
              </a:rPr>
              <a:t>Entry/subsystems ready</a:t>
            </a:r>
          </a:p>
          <a:p>
            <a:pPr>
              <a:spcBef>
                <a:spcPct val="0"/>
              </a:spcBef>
              <a:buClrTx/>
              <a:buSzTx/>
              <a:buFontTx/>
              <a:buNone/>
            </a:pPr>
            <a:r>
              <a:rPr lang="en-US" altLang="en-US" sz="1400">
                <a:latin typeface="Arial" panose="020B0604020202020204" pitchFamily="34" charset="0"/>
              </a:rPr>
              <a:t>Do: poll user input panel</a:t>
            </a:r>
          </a:p>
          <a:p>
            <a:pPr>
              <a:spcBef>
                <a:spcPct val="0"/>
              </a:spcBef>
              <a:buClrTx/>
              <a:buSzTx/>
              <a:buFontTx/>
              <a:buNone/>
            </a:pPr>
            <a:r>
              <a:rPr lang="en-US" altLang="en-US" sz="1400">
                <a:latin typeface="Arial" panose="020B0604020202020204" pitchFamily="34" charset="0"/>
              </a:rPr>
              <a:t>Do: read user input</a:t>
            </a:r>
          </a:p>
          <a:p>
            <a:pPr>
              <a:spcBef>
                <a:spcPct val="0"/>
              </a:spcBef>
              <a:buClrTx/>
              <a:buSzTx/>
              <a:buFontTx/>
              <a:buNone/>
            </a:pPr>
            <a:r>
              <a:rPr lang="en-US" altLang="en-US" sz="1400">
                <a:latin typeface="Arial" panose="020B0604020202020204" pitchFamily="34" charset="0"/>
              </a:rPr>
              <a:t>Do: interpret user input</a:t>
            </a:r>
          </a:p>
          <a:p>
            <a:pPr>
              <a:spcBef>
                <a:spcPct val="0"/>
              </a:spcBef>
              <a:buClrTx/>
              <a:buSzTx/>
              <a:buFontTx/>
              <a:buNone/>
            </a:pPr>
            <a:endParaRPr lang="en-US" altLang="en-US" sz="1400">
              <a:latin typeface="Arial" panose="020B0604020202020204" pitchFamily="34" charset="0"/>
            </a:endParaRPr>
          </a:p>
        </p:txBody>
      </p:sp>
      <p:sp>
        <p:nvSpPr>
          <p:cNvPr id="29707" name="Rectangle 14">
            <a:extLst>
              <a:ext uri="{FF2B5EF4-FFF2-40B4-BE49-F238E27FC236}">
                <a16:creationId xmlns:a16="http://schemas.microsoft.com/office/drawing/2014/main" id="{811673AE-8342-4982-CE2D-8594B30AA2C0}"/>
              </a:ext>
            </a:extLst>
          </p:cNvPr>
          <p:cNvSpPr>
            <a:spLocks noChangeArrowheads="1"/>
          </p:cNvSpPr>
          <p:nvPr/>
        </p:nvSpPr>
        <p:spPr bwMode="auto">
          <a:xfrm>
            <a:off x="7391400" y="2439988"/>
            <a:ext cx="10937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latin typeface="Arial" panose="020B0604020202020204" pitchFamily="34" charset="0"/>
              </a:rPr>
              <a:t>State name</a:t>
            </a:r>
            <a:endParaRPr lang="en-US" altLang="en-US">
              <a:latin typeface="Arial" panose="020B0604020202020204" pitchFamily="34" charset="0"/>
            </a:endParaRPr>
          </a:p>
        </p:txBody>
      </p:sp>
      <p:sp>
        <p:nvSpPr>
          <p:cNvPr id="29708" name="Rectangle 15">
            <a:extLst>
              <a:ext uri="{FF2B5EF4-FFF2-40B4-BE49-F238E27FC236}">
                <a16:creationId xmlns:a16="http://schemas.microsoft.com/office/drawing/2014/main" id="{3D6A291F-B5C8-A0A8-2F97-606C04C49BC8}"/>
              </a:ext>
            </a:extLst>
          </p:cNvPr>
          <p:cNvSpPr>
            <a:spLocks noChangeArrowheads="1"/>
          </p:cNvSpPr>
          <p:nvPr/>
        </p:nvSpPr>
        <p:spPr bwMode="auto">
          <a:xfrm>
            <a:off x="7391400" y="3276600"/>
            <a:ext cx="1360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latin typeface="Arial" panose="020B0604020202020204" pitchFamily="34" charset="0"/>
              </a:rPr>
              <a:t>State variables</a:t>
            </a:r>
            <a:endParaRPr lang="en-US" altLang="en-US">
              <a:latin typeface="Arial" panose="020B0604020202020204" pitchFamily="34" charset="0"/>
            </a:endParaRPr>
          </a:p>
        </p:txBody>
      </p:sp>
      <p:sp>
        <p:nvSpPr>
          <p:cNvPr id="29709" name="Rectangle 16">
            <a:extLst>
              <a:ext uri="{FF2B5EF4-FFF2-40B4-BE49-F238E27FC236}">
                <a16:creationId xmlns:a16="http://schemas.microsoft.com/office/drawing/2014/main" id="{D3F3E55D-1A4E-EF51-9ABF-152F8B5F0C1C}"/>
              </a:ext>
            </a:extLst>
          </p:cNvPr>
          <p:cNvSpPr>
            <a:spLocks noChangeArrowheads="1"/>
          </p:cNvSpPr>
          <p:nvPr/>
        </p:nvSpPr>
        <p:spPr bwMode="auto">
          <a:xfrm>
            <a:off x="7391401" y="4267200"/>
            <a:ext cx="1330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r>
              <a:rPr lang="en-US" altLang="en-US" sz="1400">
                <a:latin typeface="Arial" panose="020B0604020202020204" pitchFamily="34" charset="0"/>
              </a:rPr>
              <a:t>State activities</a:t>
            </a:r>
            <a:endParaRPr lang="en-US" altLang="en-US">
              <a:latin typeface="Arial" panose="020B0604020202020204" pitchFamily="34" charset="0"/>
            </a:endParaRPr>
          </a:p>
        </p:txBody>
      </p:sp>
      <p:sp>
        <p:nvSpPr>
          <p:cNvPr id="29710" name="Line 17">
            <a:extLst>
              <a:ext uri="{FF2B5EF4-FFF2-40B4-BE49-F238E27FC236}">
                <a16:creationId xmlns:a16="http://schemas.microsoft.com/office/drawing/2014/main" id="{90F8D5D4-997D-D604-265B-D641D22BD46C}"/>
              </a:ext>
            </a:extLst>
          </p:cNvPr>
          <p:cNvSpPr>
            <a:spLocks noChangeShapeType="1"/>
          </p:cNvSpPr>
          <p:nvPr/>
        </p:nvSpPr>
        <p:spPr bwMode="auto">
          <a:xfrm flipH="1" flipV="1">
            <a:off x="6400800" y="2362200"/>
            <a:ext cx="990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9711" name="Line 18">
            <a:extLst>
              <a:ext uri="{FF2B5EF4-FFF2-40B4-BE49-F238E27FC236}">
                <a16:creationId xmlns:a16="http://schemas.microsoft.com/office/drawing/2014/main" id="{D3C8A2ED-FEE5-DD78-AFBC-A847EA9D6B9E}"/>
              </a:ext>
            </a:extLst>
          </p:cNvPr>
          <p:cNvSpPr>
            <a:spLocks noChangeShapeType="1"/>
          </p:cNvSpPr>
          <p:nvPr/>
        </p:nvSpPr>
        <p:spPr bwMode="auto">
          <a:xfrm flipH="1" flipV="1">
            <a:off x="6477000" y="3200400"/>
            <a:ext cx="9144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
        <p:nvSpPr>
          <p:cNvPr id="29712" name="Line 19">
            <a:extLst>
              <a:ext uri="{FF2B5EF4-FFF2-40B4-BE49-F238E27FC236}">
                <a16:creationId xmlns:a16="http://schemas.microsoft.com/office/drawing/2014/main" id="{852B454A-B17B-C90D-AE96-D5574D658085}"/>
              </a:ext>
            </a:extLst>
          </p:cNvPr>
          <p:cNvSpPr>
            <a:spLocks noChangeShapeType="1"/>
          </p:cNvSpPr>
          <p:nvPr/>
        </p:nvSpPr>
        <p:spPr bwMode="auto">
          <a:xfrm flipH="1" flipV="1">
            <a:off x="6400800" y="4114800"/>
            <a:ext cx="9906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Slide Number Placeholder 4">
            <a:extLst>
              <a:ext uri="{FF2B5EF4-FFF2-40B4-BE49-F238E27FC236}">
                <a16:creationId xmlns:a16="http://schemas.microsoft.com/office/drawing/2014/main" id="{C558238F-D7EE-E974-BA4B-3BAC2F110B0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703FBE80-5F6A-430D-AC2E-8C0BB458C0BA}" type="slidenum">
              <a:rPr lang="en-US" altLang="en-US" sz="1000"/>
              <a:pPr>
                <a:spcBef>
                  <a:spcPct val="0"/>
                </a:spcBef>
                <a:buClrTx/>
                <a:buSzTx/>
                <a:buFontTx/>
                <a:buNone/>
              </a:pPr>
              <a:t>26</a:t>
            </a:fld>
            <a:endParaRPr lang="en-US" altLang="en-US" sz="1000"/>
          </a:p>
        </p:txBody>
      </p:sp>
      <p:sp>
        <p:nvSpPr>
          <p:cNvPr id="30725" name="Rectangle 3">
            <a:extLst>
              <a:ext uri="{FF2B5EF4-FFF2-40B4-BE49-F238E27FC236}">
                <a16:creationId xmlns:a16="http://schemas.microsoft.com/office/drawing/2014/main" id="{C7B0333D-8345-6F7E-A4D4-710BD423EC12}"/>
              </a:ext>
            </a:extLst>
          </p:cNvPr>
          <p:cNvSpPr>
            <a:spLocks noGrp="1" noChangeArrowheads="1"/>
          </p:cNvSpPr>
          <p:nvPr>
            <p:ph type="title"/>
          </p:nvPr>
        </p:nvSpPr>
        <p:spPr>
          <a:xfrm>
            <a:off x="2743201" y="990600"/>
            <a:ext cx="5021263" cy="685800"/>
          </a:xfrm>
        </p:spPr>
        <p:txBody>
          <a:bodyPr>
            <a:normAutofit fontScale="90000"/>
          </a:bodyPr>
          <a:lstStyle/>
          <a:p>
            <a:pPr eaLnBrk="1" hangingPunct="1"/>
            <a:r>
              <a:rPr lang="en-US" altLang="en-US" dirty="0">
                <a:solidFill>
                  <a:schemeClr val="accent1"/>
                </a:solidFill>
              </a:rPr>
              <a:t>Analysis Patterns</a:t>
            </a:r>
          </a:p>
        </p:txBody>
      </p:sp>
      <p:sp>
        <p:nvSpPr>
          <p:cNvPr id="3" name="Text Box 4">
            <a:extLst>
              <a:ext uri="{FF2B5EF4-FFF2-40B4-BE49-F238E27FC236}">
                <a16:creationId xmlns:a16="http://schemas.microsoft.com/office/drawing/2014/main" id="{C403BF44-72A4-E7D3-D4DA-AB02A1DC9CF1}"/>
              </a:ext>
            </a:extLst>
          </p:cNvPr>
          <p:cNvSpPr txBox="1">
            <a:spLocks noChangeArrowheads="1"/>
          </p:cNvSpPr>
          <p:nvPr/>
        </p:nvSpPr>
        <p:spPr bwMode="auto">
          <a:xfrm>
            <a:off x="1182687" y="1828800"/>
            <a:ext cx="8955225" cy="5109091"/>
          </a:xfrm>
          <a:prstGeom prst="rect">
            <a:avLst/>
          </a:prstGeom>
          <a:noFill/>
          <a:ln w="12700">
            <a:noFill/>
            <a:miter lim="800000"/>
            <a:headEnd/>
            <a:tailEnd/>
          </a:ln>
          <a:effectLst/>
        </p:spPr>
        <p:txBody>
          <a:bodyPr wrap="square">
            <a:spAutoFit/>
          </a:bodyPr>
          <a:lstStyle/>
          <a:p>
            <a:pPr lvl="1">
              <a:spcBef>
                <a:spcPts val="300"/>
              </a:spcBef>
              <a:defRPr/>
            </a:pPr>
            <a:r>
              <a:rPr lang="en-US" b="1" dirty="0">
                <a:solidFill>
                  <a:srgbClr val="FF0000"/>
                </a:solidFill>
                <a:latin typeface="Avant Garde" charset="0"/>
                <a:ea typeface="ＭＳ Ｐゴシック" pitchFamily="-128" charset="-128"/>
              </a:rPr>
              <a:t>Pattern name</a:t>
            </a:r>
            <a:r>
              <a:rPr lang="en-US" b="1" dirty="0">
                <a:solidFill>
                  <a:schemeClr val="folHlink"/>
                </a:solidFill>
                <a:latin typeface="Avant Garde" charset="0"/>
                <a:ea typeface="ＭＳ Ｐゴシック" pitchFamily="-128" charset="-128"/>
              </a:rPr>
              <a:t>:</a:t>
            </a:r>
            <a:r>
              <a:rPr lang="en-US" b="1" dirty="0">
                <a:solidFill>
                  <a:schemeClr val="bg1"/>
                </a:solidFill>
                <a:latin typeface="Avant Garde" charset="0"/>
                <a:ea typeface="ＭＳ Ｐゴシック" pitchFamily="-128" charset="-128"/>
              </a:rPr>
              <a:t>  </a:t>
            </a:r>
            <a:r>
              <a:rPr lang="en-US" b="1" dirty="0">
                <a:latin typeface="Avant Garde" charset="0"/>
                <a:ea typeface="ＭＳ Ｐゴシック" pitchFamily="-128" charset="-128"/>
              </a:rPr>
              <a:t>A descriptor that captures the essence of the pattern. </a:t>
            </a:r>
          </a:p>
          <a:p>
            <a:pPr lvl="1">
              <a:spcBef>
                <a:spcPts val="300"/>
              </a:spcBef>
              <a:defRPr/>
            </a:pPr>
            <a:r>
              <a:rPr lang="en-US" b="1" dirty="0">
                <a:solidFill>
                  <a:srgbClr val="FF0000"/>
                </a:solidFill>
                <a:latin typeface="Avant Garde" charset="0"/>
                <a:ea typeface="ＭＳ Ｐゴシック" pitchFamily="-128" charset="-128"/>
              </a:rPr>
              <a:t>Intent</a:t>
            </a:r>
            <a:r>
              <a:rPr lang="en-US" b="1" dirty="0">
                <a:solidFill>
                  <a:schemeClr val="folHlink"/>
                </a:solidFill>
                <a:latin typeface="Avant Garde" charset="0"/>
                <a:ea typeface="ＭＳ Ｐゴシック" pitchFamily="-128" charset="-128"/>
              </a:rPr>
              <a:t>:</a:t>
            </a:r>
            <a:r>
              <a:rPr lang="en-US" b="1" dirty="0">
                <a:latin typeface="Avant Garde" charset="0"/>
                <a:ea typeface="ＭＳ Ｐゴシック" pitchFamily="-128" charset="-128"/>
              </a:rPr>
              <a:t> Describes what the pattern accomplishes or represents </a:t>
            </a:r>
          </a:p>
          <a:p>
            <a:pPr lvl="1">
              <a:spcBef>
                <a:spcPts val="300"/>
              </a:spcBef>
              <a:defRPr/>
            </a:pPr>
            <a:r>
              <a:rPr lang="en-US" b="1" dirty="0">
                <a:solidFill>
                  <a:srgbClr val="FF0000"/>
                </a:solidFill>
                <a:latin typeface="Avant Garde" charset="0"/>
                <a:ea typeface="ＭＳ Ｐゴシック" pitchFamily="-128" charset="-128"/>
              </a:rPr>
              <a:t>Motivation:</a:t>
            </a:r>
            <a:r>
              <a:rPr lang="en-US" b="1" dirty="0">
                <a:solidFill>
                  <a:schemeClr val="folHlink"/>
                </a:solidFill>
                <a:latin typeface="Avant Garde" charset="0"/>
                <a:ea typeface="ＭＳ Ｐゴシック" pitchFamily="-128" charset="-128"/>
              </a:rPr>
              <a:t> </a:t>
            </a:r>
            <a:r>
              <a:rPr lang="en-US" b="1" dirty="0">
                <a:latin typeface="Avant Garde" charset="0"/>
                <a:ea typeface="ＭＳ Ｐゴシック" pitchFamily="-128" charset="-128"/>
              </a:rPr>
              <a:t> A scenario that illustrates how the pattern can be used to address the problem.</a:t>
            </a:r>
          </a:p>
          <a:p>
            <a:pPr lvl="1">
              <a:spcBef>
                <a:spcPts val="300"/>
              </a:spcBef>
              <a:defRPr/>
            </a:pPr>
            <a:r>
              <a:rPr lang="en-US" b="1" dirty="0">
                <a:solidFill>
                  <a:srgbClr val="FF0000"/>
                </a:solidFill>
                <a:latin typeface="Avant Garde" charset="0"/>
                <a:ea typeface="ＭＳ Ｐゴシック" pitchFamily="-128" charset="-128"/>
              </a:rPr>
              <a:t>Forces and context</a:t>
            </a:r>
            <a:r>
              <a:rPr lang="en-US" b="1" dirty="0">
                <a:solidFill>
                  <a:schemeClr val="folHlink"/>
                </a:solidFill>
                <a:latin typeface="Avant Garde" charset="0"/>
                <a:ea typeface="ＭＳ Ｐゴシック" pitchFamily="-128" charset="-128"/>
              </a:rPr>
              <a:t>: </a:t>
            </a:r>
            <a:r>
              <a:rPr lang="en-US" b="1" dirty="0">
                <a:latin typeface="Avant Garde" charset="0"/>
                <a:ea typeface="ＭＳ Ｐゴシック" pitchFamily="-128" charset="-128"/>
              </a:rPr>
              <a:t> A description of external issues (forces) that can affect how the pattern is used and also the external issues that will be resolved when the pattern is applied. </a:t>
            </a:r>
          </a:p>
          <a:p>
            <a:pPr lvl="1">
              <a:spcBef>
                <a:spcPts val="300"/>
              </a:spcBef>
              <a:defRPr/>
            </a:pPr>
            <a:r>
              <a:rPr lang="en-US" b="1" dirty="0">
                <a:solidFill>
                  <a:srgbClr val="FF0000"/>
                </a:solidFill>
                <a:latin typeface="Avant Garde" charset="0"/>
                <a:ea typeface="ＭＳ Ｐゴシック" pitchFamily="-128" charset="-128"/>
              </a:rPr>
              <a:t>Solution:  </a:t>
            </a:r>
            <a:r>
              <a:rPr lang="en-US" b="1" dirty="0">
                <a:latin typeface="Avant Garde" charset="0"/>
                <a:ea typeface="ＭＳ Ｐゴシック" pitchFamily="-128" charset="-128"/>
              </a:rPr>
              <a:t>A description of how the pattern is applied to solve the problem with an emphasis on structural and behavioral issues.</a:t>
            </a:r>
          </a:p>
          <a:p>
            <a:pPr lvl="1">
              <a:spcBef>
                <a:spcPts val="300"/>
              </a:spcBef>
              <a:defRPr/>
            </a:pPr>
            <a:r>
              <a:rPr lang="en-US" b="1" dirty="0">
                <a:solidFill>
                  <a:srgbClr val="FF0000"/>
                </a:solidFill>
                <a:latin typeface="Avant Garde" charset="0"/>
                <a:ea typeface="ＭＳ Ｐゴシック" pitchFamily="-128" charset="-128"/>
              </a:rPr>
              <a:t>Consequences:</a:t>
            </a:r>
            <a:r>
              <a:rPr lang="en-US" b="1" dirty="0">
                <a:latin typeface="Avant Garde" charset="0"/>
                <a:ea typeface="ＭＳ Ｐゴシック" pitchFamily="-128" charset="-128"/>
              </a:rPr>
              <a:t>  Addresses what happens when the pattern is applied and what trade-offs exist during its application.</a:t>
            </a:r>
          </a:p>
          <a:p>
            <a:pPr lvl="1">
              <a:spcBef>
                <a:spcPts val="300"/>
              </a:spcBef>
              <a:defRPr/>
            </a:pPr>
            <a:r>
              <a:rPr lang="en-US" b="1" dirty="0">
                <a:solidFill>
                  <a:srgbClr val="FF0000"/>
                </a:solidFill>
                <a:latin typeface="Avant Garde" charset="0"/>
                <a:ea typeface="ＭＳ Ｐゴシック" pitchFamily="-128" charset="-128"/>
              </a:rPr>
              <a:t>Design:</a:t>
            </a:r>
            <a:r>
              <a:rPr lang="en-US" b="1" dirty="0">
                <a:latin typeface="Avant Garde" charset="0"/>
                <a:ea typeface="ＭＳ Ｐゴシック" pitchFamily="-128" charset="-128"/>
              </a:rPr>
              <a:t>  Discusses how the analysis pattern can be achieved through the use of known design patterns.</a:t>
            </a:r>
          </a:p>
          <a:p>
            <a:pPr lvl="1">
              <a:spcBef>
                <a:spcPts val="300"/>
              </a:spcBef>
              <a:defRPr/>
            </a:pPr>
            <a:r>
              <a:rPr lang="en-US" b="1" dirty="0">
                <a:solidFill>
                  <a:srgbClr val="FF0000"/>
                </a:solidFill>
                <a:latin typeface="Avant Garde" charset="0"/>
                <a:ea typeface="ＭＳ Ｐゴシック" pitchFamily="-128" charset="-128"/>
              </a:rPr>
              <a:t>Known uses:  </a:t>
            </a:r>
            <a:r>
              <a:rPr lang="en-US" b="1" dirty="0">
                <a:latin typeface="Avant Garde" charset="0"/>
                <a:ea typeface="ＭＳ Ｐゴシック" pitchFamily="-128" charset="-128"/>
              </a:rPr>
              <a:t>Examples of uses within actual systems.</a:t>
            </a:r>
          </a:p>
          <a:p>
            <a:pPr lvl="1">
              <a:spcBef>
                <a:spcPts val="300"/>
              </a:spcBef>
              <a:defRPr/>
            </a:pPr>
            <a:r>
              <a:rPr lang="en-US" b="1" dirty="0">
                <a:solidFill>
                  <a:srgbClr val="FF0000"/>
                </a:solidFill>
                <a:latin typeface="Avant Garde" charset="0"/>
                <a:ea typeface="ＭＳ Ｐゴシック" pitchFamily="-128" charset="-128"/>
              </a:rPr>
              <a:t>Related patterns:  </a:t>
            </a:r>
            <a:r>
              <a:rPr lang="en-US" b="1" dirty="0">
                <a:latin typeface="Avant Garde" charset="0"/>
                <a:ea typeface="ＭＳ Ｐゴシック" pitchFamily="-128" charset="-128"/>
              </a:rPr>
              <a:t>On e or more analysis patterns that are related to the named pattern because (1) it i</a:t>
            </a:r>
            <a:r>
              <a:rPr lang="en-US" b="1" dirty="0">
                <a:effectLst>
                  <a:outerShdw blurRad="38100" dist="38100" dir="2700000" algn="tl">
                    <a:srgbClr val="FFFFFF"/>
                  </a:outerShdw>
                </a:effectLst>
                <a:latin typeface="Avant Garde" charset="0"/>
                <a:ea typeface="ＭＳ Ｐゴシック" pitchFamily="-128" charset="-128"/>
              </a:rPr>
              <a:t>s commonly used with the named pattern; (2) it is structurally similar to the named pattern; (3) it is a variation of the named pattern.</a:t>
            </a:r>
            <a:endParaRPr lang="en-US" b="1" dirty="0">
              <a:latin typeface="Avant Garde" charset="0"/>
              <a:ea typeface="ＭＳ Ｐゴシック" pitchFamily="-128" charset="-128"/>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37CF258-9732-E3B1-1403-AE9BAC5E6F82}"/>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p>
        </p:txBody>
      </p:sp>
      <p:sp>
        <p:nvSpPr>
          <p:cNvPr id="31747" name="Slide Number Placeholder 4">
            <a:extLst>
              <a:ext uri="{FF2B5EF4-FFF2-40B4-BE49-F238E27FC236}">
                <a16:creationId xmlns:a16="http://schemas.microsoft.com/office/drawing/2014/main" id="{4BF7922F-7397-109D-6553-43802224820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63818AB4-86DF-4C65-84FA-41218BB39539}" type="slidenum">
              <a:rPr lang="en-US" altLang="en-US" sz="1000"/>
              <a:pPr>
                <a:spcBef>
                  <a:spcPct val="0"/>
                </a:spcBef>
                <a:buClrTx/>
                <a:buSzTx/>
                <a:buFontTx/>
                <a:buNone/>
              </a:pPr>
              <a:t>27</a:t>
            </a:fld>
            <a:endParaRPr lang="en-US" altLang="en-US" sz="1000"/>
          </a:p>
        </p:txBody>
      </p:sp>
      <p:sp>
        <p:nvSpPr>
          <p:cNvPr id="31748" name="Rectangle 2">
            <a:extLst>
              <a:ext uri="{FF2B5EF4-FFF2-40B4-BE49-F238E27FC236}">
                <a16:creationId xmlns:a16="http://schemas.microsoft.com/office/drawing/2014/main" id="{7995199C-3025-A68E-29C4-8D6B79607394}"/>
              </a:ext>
            </a:extLst>
          </p:cNvPr>
          <p:cNvSpPr>
            <a:spLocks noGrp="1" noChangeArrowheads="1"/>
          </p:cNvSpPr>
          <p:nvPr>
            <p:ph type="title"/>
          </p:nvPr>
        </p:nvSpPr>
        <p:spPr>
          <a:xfrm>
            <a:off x="2743200" y="1143001"/>
            <a:ext cx="6267450" cy="633413"/>
          </a:xfrm>
        </p:spPr>
        <p:txBody>
          <a:bodyPr>
            <a:normAutofit fontScale="90000"/>
          </a:bodyPr>
          <a:lstStyle/>
          <a:p>
            <a:pPr eaLnBrk="1" hangingPunct="1"/>
            <a:r>
              <a:rPr lang="en-US" altLang="en-US"/>
              <a:t>Negotiating Requirements</a:t>
            </a:r>
          </a:p>
        </p:txBody>
      </p:sp>
      <p:sp>
        <p:nvSpPr>
          <p:cNvPr id="31749" name="Rectangle 3">
            <a:extLst>
              <a:ext uri="{FF2B5EF4-FFF2-40B4-BE49-F238E27FC236}">
                <a16:creationId xmlns:a16="http://schemas.microsoft.com/office/drawing/2014/main" id="{C998F8A3-528D-581A-3C13-93AB06C3F3CD}"/>
              </a:ext>
            </a:extLst>
          </p:cNvPr>
          <p:cNvSpPr>
            <a:spLocks noGrp="1" noChangeArrowheads="1"/>
          </p:cNvSpPr>
          <p:nvPr>
            <p:ph type="body" idx="1"/>
          </p:nvPr>
        </p:nvSpPr>
        <p:spPr/>
        <p:txBody>
          <a:bodyPr/>
          <a:lstStyle/>
          <a:p>
            <a:pPr eaLnBrk="1" hangingPunct="1"/>
            <a:r>
              <a:rPr lang="en-US" altLang="en-US" dirty="0">
                <a:solidFill>
                  <a:srgbClr val="FF0000"/>
                </a:solidFill>
              </a:rPr>
              <a:t>Identify the key stakeholders</a:t>
            </a:r>
          </a:p>
          <a:p>
            <a:pPr lvl="1" eaLnBrk="1" hangingPunct="1"/>
            <a:r>
              <a:rPr lang="en-US" altLang="en-US" dirty="0"/>
              <a:t>These are the people who will be involved in the negotiation</a:t>
            </a:r>
          </a:p>
          <a:p>
            <a:pPr eaLnBrk="1" hangingPunct="1"/>
            <a:r>
              <a:rPr lang="en-US" altLang="en-US" dirty="0">
                <a:solidFill>
                  <a:srgbClr val="FF0000"/>
                </a:solidFill>
              </a:rPr>
              <a:t>Determine each of the stakeholders “win conditions”</a:t>
            </a:r>
          </a:p>
          <a:p>
            <a:pPr lvl="1" eaLnBrk="1" hangingPunct="1"/>
            <a:r>
              <a:rPr lang="en-US" altLang="en-US" dirty="0"/>
              <a:t>Win conditions are not always obvious</a:t>
            </a:r>
          </a:p>
          <a:p>
            <a:pPr eaLnBrk="1" hangingPunct="1"/>
            <a:r>
              <a:rPr lang="en-US" altLang="en-US" dirty="0">
                <a:solidFill>
                  <a:srgbClr val="FF0000"/>
                </a:solidFill>
              </a:rPr>
              <a:t>Negotiate</a:t>
            </a:r>
          </a:p>
          <a:p>
            <a:pPr lvl="1" eaLnBrk="1" hangingPunct="1"/>
            <a:r>
              <a:rPr lang="en-US" altLang="en-US" dirty="0"/>
              <a:t>Work toward a set of requirements that lead to “win-win”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A45256-B886-64B6-D9B6-4AA93F7175C3}"/>
              </a:ext>
            </a:extLst>
          </p:cNvPr>
          <p:cNvSpPr>
            <a:spLocks noGrp="1"/>
          </p:cNvSpPr>
          <p:nvPr>
            <p:ph type="ftr" sz="quarter" idx="10"/>
          </p:nvPr>
        </p:nvSpPr>
        <p:spPr/>
        <p:txBody>
          <a:bodyPr/>
          <a:lstStyle/>
          <a:p>
            <a:pPr>
              <a:defRPr/>
            </a:pPr>
            <a:r>
              <a:rPr lang="en-US"/>
              <a:t>These slides are designed to accompany </a:t>
            </a:r>
            <a:r>
              <a:rPr lang="en-US" i="1"/>
              <a:t>Software Engineering: A Practitioner’s Approach, 8/e </a:t>
            </a:r>
            <a:r>
              <a:rPr lang="en-US"/>
              <a:t>(McGraw-Hill, 2014). Slides copyright 2014 by Roger Pressman.</a:t>
            </a:r>
          </a:p>
        </p:txBody>
      </p:sp>
      <p:sp>
        <p:nvSpPr>
          <p:cNvPr id="32771" name="Slide Number Placeholder 4">
            <a:extLst>
              <a:ext uri="{FF2B5EF4-FFF2-40B4-BE49-F238E27FC236}">
                <a16:creationId xmlns:a16="http://schemas.microsoft.com/office/drawing/2014/main" id="{6958C82E-FD4C-2DF9-AD92-C98EF34754D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C83673CB-77D2-4B52-AF50-6005C5675C02}" type="slidenum">
              <a:rPr lang="en-US" altLang="en-US" sz="1000"/>
              <a:pPr>
                <a:spcBef>
                  <a:spcPct val="0"/>
                </a:spcBef>
                <a:buClrTx/>
                <a:buSzTx/>
                <a:buFontTx/>
                <a:buNone/>
              </a:pPr>
              <a:t>28</a:t>
            </a:fld>
            <a:endParaRPr lang="en-US" altLang="en-US" sz="1000"/>
          </a:p>
        </p:txBody>
      </p:sp>
      <p:sp>
        <p:nvSpPr>
          <p:cNvPr id="32772" name="Rectangle 2">
            <a:extLst>
              <a:ext uri="{FF2B5EF4-FFF2-40B4-BE49-F238E27FC236}">
                <a16:creationId xmlns:a16="http://schemas.microsoft.com/office/drawing/2014/main" id="{9493F7A7-E15F-5184-4F04-C8C1AF143135}"/>
              </a:ext>
            </a:extLst>
          </p:cNvPr>
          <p:cNvSpPr>
            <a:spLocks noGrp="1" noChangeArrowheads="1"/>
          </p:cNvSpPr>
          <p:nvPr>
            <p:ph type="title"/>
          </p:nvPr>
        </p:nvSpPr>
        <p:spPr>
          <a:xfrm>
            <a:off x="2743200" y="1143001"/>
            <a:ext cx="6267450" cy="633413"/>
          </a:xfrm>
        </p:spPr>
        <p:txBody>
          <a:bodyPr>
            <a:normAutofit fontScale="90000"/>
          </a:bodyPr>
          <a:lstStyle/>
          <a:p>
            <a:pPr eaLnBrk="1" hangingPunct="1"/>
            <a:r>
              <a:rPr lang="en-US" altLang="en-US"/>
              <a:t>Requirements Monitoring</a:t>
            </a:r>
          </a:p>
        </p:txBody>
      </p:sp>
      <p:sp>
        <p:nvSpPr>
          <p:cNvPr id="32773" name="Rectangle 3">
            <a:extLst>
              <a:ext uri="{FF2B5EF4-FFF2-40B4-BE49-F238E27FC236}">
                <a16:creationId xmlns:a16="http://schemas.microsoft.com/office/drawing/2014/main" id="{BE9A297A-FF0B-CB04-519B-E5DA7BF42C93}"/>
              </a:ext>
            </a:extLst>
          </p:cNvPr>
          <p:cNvSpPr>
            <a:spLocks noGrp="1" noChangeArrowheads="1"/>
          </p:cNvSpPr>
          <p:nvPr>
            <p:ph type="body" idx="1"/>
          </p:nvPr>
        </p:nvSpPr>
        <p:spPr/>
        <p:txBody>
          <a:bodyPr/>
          <a:lstStyle/>
          <a:p>
            <a:pPr eaLnBrk="1" hangingPunct="1">
              <a:buFont typeface="Wingdings" panose="05000000000000000000" pitchFamily="2" charset="2"/>
              <a:buNone/>
            </a:pPr>
            <a:r>
              <a:rPr lang="en-US" altLang="en-US" dirty="0"/>
              <a:t>Especially needed in incremental development</a:t>
            </a:r>
          </a:p>
          <a:p>
            <a:pPr lvl="1" eaLnBrk="1" hangingPunct="1"/>
            <a:r>
              <a:rPr lang="en-US" altLang="en-US" i="1" dirty="0">
                <a:solidFill>
                  <a:srgbClr val="FF0000"/>
                </a:solidFill>
              </a:rPr>
              <a:t>Distributed debugging </a:t>
            </a:r>
            <a:r>
              <a:rPr lang="en-US" altLang="en-US" dirty="0"/>
              <a:t>– uncovers errors and determines their cause.</a:t>
            </a:r>
          </a:p>
          <a:p>
            <a:pPr lvl="1" eaLnBrk="1" hangingPunct="1"/>
            <a:r>
              <a:rPr lang="en-US" altLang="en-US" i="1" dirty="0">
                <a:solidFill>
                  <a:srgbClr val="FF0000"/>
                </a:solidFill>
              </a:rPr>
              <a:t>Run-time verification </a:t>
            </a:r>
            <a:r>
              <a:rPr lang="en-US" altLang="en-US" dirty="0"/>
              <a:t>– determines whether software matches its specification.</a:t>
            </a:r>
            <a:endParaRPr lang="en-US" altLang="en-US" i="1" dirty="0"/>
          </a:p>
          <a:p>
            <a:pPr lvl="1" eaLnBrk="1" hangingPunct="1"/>
            <a:r>
              <a:rPr lang="en-US" altLang="en-US" i="1" dirty="0">
                <a:solidFill>
                  <a:srgbClr val="FF0000"/>
                </a:solidFill>
              </a:rPr>
              <a:t>Run-time validation </a:t>
            </a:r>
            <a:r>
              <a:rPr lang="en-US" altLang="en-US" dirty="0"/>
              <a:t>– assesses whether evolving software meets user goals.</a:t>
            </a:r>
            <a:endParaRPr lang="en-US" altLang="en-US" i="1" dirty="0"/>
          </a:p>
          <a:p>
            <a:pPr lvl="1" eaLnBrk="1" hangingPunct="1"/>
            <a:r>
              <a:rPr lang="en-US" altLang="en-US" i="1" dirty="0">
                <a:solidFill>
                  <a:srgbClr val="FF0000"/>
                </a:solidFill>
              </a:rPr>
              <a:t>Business activity monitoring </a:t>
            </a:r>
            <a:r>
              <a:rPr lang="en-US" altLang="en-US" dirty="0"/>
              <a:t>– evaluates whether a system satisfies business goals.</a:t>
            </a:r>
            <a:endParaRPr lang="en-US" altLang="en-US" i="1" dirty="0"/>
          </a:p>
          <a:p>
            <a:pPr lvl="1" eaLnBrk="1" hangingPunct="1"/>
            <a:r>
              <a:rPr lang="en-US" altLang="en-US" i="1" dirty="0">
                <a:solidFill>
                  <a:srgbClr val="FF0000"/>
                </a:solidFill>
              </a:rPr>
              <a:t>Evolution and codesign </a:t>
            </a:r>
            <a:r>
              <a:rPr lang="en-US" altLang="en-US" dirty="0"/>
              <a:t>– provides information to stakeholders as the system evolves.</a:t>
            </a:r>
            <a:endParaRPr lang="en-US" altLang="en-US" i="1" dirty="0"/>
          </a:p>
          <a:p>
            <a:pPr eaLnBrk="1" hangingPunct="1"/>
            <a:endParaRPr lang="en-US" altLang="en-US" i="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Slide Number Placeholder 4">
            <a:extLst>
              <a:ext uri="{FF2B5EF4-FFF2-40B4-BE49-F238E27FC236}">
                <a16:creationId xmlns:a16="http://schemas.microsoft.com/office/drawing/2014/main" id="{DFF12B41-225E-50D5-E525-AECE06C978F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7328D0C9-C392-4D4A-936B-421129D19D2F}" type="slidenum">
              <a:rPr lang="en-US" altLang="en-US" sz="1000"/>
              <a:pPr>
                <a:spcBef>
                  <a:spcPct val="0"/>
                </a:spcBef>
                <a:buClrTx/>
                <a:buSzTx/>
                <a:buFontTx/>
                <a:buNone/>
              </a:pPr>
              <a:t>29</a:t>
            </a:fld>
            <a:endParaRPr lang="en-US" altLang="en-US" sz="1000"/>
          </a:p>
        </p:txBody>
      </p:sp>
      <p:sp>
        <p:nvSpPr>
          <p:cNvPr id="33796" name="Rectangle 2">
            <a:extLst>
              <a:ext uri="{FF2B5EF4-FFF2-40B4-BE49-F238E27FC236}">
                <a16:creationId xmlns:a16="http://schemas.microsoft.com/office/drawing/2014/main" id="{04664806-EC92-8B02-DA81-65B88A045353}"/>
              </a:ext>
            </a:extLst>
          </p:cNvPr>
          <p:cNvSpPr>
            <a:spLocks noGrp="1" noChangeArrowheads="1"/>
          </p:cNvSpPr>
          <p:nvPr>
            <p:ph type="title"/>
          </p:nvPr>
        </p:nvSpPr>
        <p:spPr>
          <a:xfrm>
            <a:off x="2743200" y="1143001"/>
            <a:ext cx="6781800" cy="633413"/>
          </a:xfrm>
        </p:spPr>
        <p:txBody>
          <a:bodyPr>
            <a:normAutofit fontScale="90000"/>
          </a:bodyPr>
          <a:lstStyle/>
          <a:p>
            <a:pPr eaLnBrk="1" hangingPunct="1"/>
            <a:r>
              <a:rPr lang="en-US" altLang="en-US" dirty="0">
                <a:solidFill>
                  <a:srgbClr val="FF0000"/>
                </a:solidFill>
              </a:rPr>
              <a:t>Validating Requirements - I</a:t>
            </a:r>
          </a:p>
        </p:txBody>
      </p:sp>
      <p:sp>
        <p:nvSpPr>
          <p:cNvPr id="33797" name="Rectangle 3">
            <a:extLst>
              <a:ext uri="{FF2B5EF4-FFF2-40B4-BE49-F238E27FC236}">
                <a16:creationId xmlns:a16="http://schemas.microsoft.com/office/drawing/2014/main" id="{E91BE448-A254-4AE4-F06C-AAC5AEAEF061}"/>
              </a:ext>
            </a:extLst>
          </p:cNvPr>
          <p:cNvSpPr>
            <a:spLocks noGrp="1" noChangeArrowheads="1"/>
          </p:cNvSpPr>
          <p:nvPr>
            <p:ph type="body" idx="1"/>
          </p:nvPr>
        </p:nvSpPr>
        <p:spPr>
          <a:xfrm>
            <a:off x="1762539" y="2057400"/>
            <a:ext cx="8694325" cy="4051852"/>
          </a:xfrm>
        </p:spPr>
        <p:txBody>
          <a:bodyPr>
            <a:normAutofit/>
          </a:bodyPr>
          <a:lstStyle/>
          <a:p>
            <a:pPr>
              <a:spcBef>
                <a:spcPts val="300"/>
              </a:spcBef>
            </a:pPr>
            <a:r>
              <a:rPr lang="en-US" altLang="en-US" sz="1800" dirty="0"/>
              <a:t>Is each requirement consistent with the overall objective for the system/product?</a:t>
            </a:r>
          </a:p>
          <a:p>
            <a:pPr eaLnBrk="1" hangingPunct="1">
              <a:lnSpc>
                <a:spcPct val="90000"/>
              </a:lnSpc>
            </a:pPr>
            <a:r>
              <a:rPr lang="en-US" altLang="en-US" sz="1800" dirty="0"/>
              <a:t>Have all requirements been specified at the proper level of abstraction? That is, do some requirements provide a level of technical detail that is inappropriate at this stage?</a:t>
            </a:r>
          </a:p>
          <a:p>
            <a:pPr eaLnBrk="1" hangingPunct="1">
              <a:lnSpc>
                <a:spcPct val="90000"/>
              </a:lnSpc>
            </a:pPr>
            <a:r>
              <a:rPr lang="en-US" altLang="en-US" sz="1800" dirty="0"/>
              <a:t>Is the requirement really necessary or does it represent an add-on feature that may not be essential to the objective of the system?</a:t>
            </a:r>
          </a:p>
          <a:p>
            <a:pPr eaLnBrk="1" hangingPunct="1">
              <a:lnSpc>
                <a:spcPct val="90000"/>
              </a:lnSpc>
            </a:pPr>
            <a:r>
              <a:rPr lang="en-US" altLang="en-US" sz="1800" dirty="0"/>
              <a:t>Is each requirement bounded and unambiguous?</a:t>
            </a:r>
          </a:p>
          <a:p>
            <a:pPr eaLnBrk="1" hangingPunct="1">
              <a:lnSpc>
                <a:spcPct val="90000"/>
              </a:lnSpc>
            </a:pPr>
            <a:r>
              <a:rPr lang="en-US" altLang="en-US" sz="1800" dirty="0"/>
              <a:t>Does each requirement have attribution? That is, is a source (generally, a specific individual) noted for each requirement? </a:t>
            </a:r>
          </a:p>
          <a:p>
            <a:pPr eaLnBrk="1" hangingPunct="1">
              <a:lnSpc>
                <a:spcPct val="90000"/>
              </a:lnSpc>
            </a:pPr>
            <a:r>
              <a:rPr lang="en-US" altLang="en-US" sz="1800" dirty="0"/>
              <a:t>Do any requirements conflict with other requirements?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39DDAB7-EE2E-9D78-D53B-47D49331B5CE}"/>
              </a:ext>
            </a:extLst>
          </p:cNvPr>
          <p:cNvPicPr>
            <a:picLocks noGrp="1" noChangeAspect="1"/>
          </p:cNvPicPr>
          <p:nvPr>
            <p:ph idx="1"/>
          </p:nvPr>
        </p:nvPicPr>
        <p:blipFill>
          <a:blip r:embed="rId2"/>
          <a:stretch>
            <a:fillRect/>
          </a:stretch>
        </p:blipFill>
        <p:spPr>
          <a:xfrm>
            <a:off x="874644" y="662609"/>
            <a:ext cx="10402956" cy="5514354"/>
          </a:xfrm>
        </p:spPr>
      </p:pic>
    </p:spTree>
    <p:extLst>
      <p:ext uri="{BB962C8B-B14F-4D97-AF65-F5344CB8AC3E}">
        <p14:creationId xmlns:p14="http://schemas.microsoft.com/office/powerpoint/2010/main" val="24013104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Slide Number Placeholder 4">
            <a:extLst>
              <a:ext uri="{FF2B5EF4-FFF2-40B4-BE49-F238E27FC236}">
                <a16:creationId xmlns:a16="http://schemas.microsoft.com/office/drawing/2014/main" id="{FA63396B-2179-F0D5-D353-60258F5E402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CBBAD9DF-C95C-47FC-9F54-6C2BB6C0ACC1}" type="slidenum">
              <a:rPr lang="en-US" altLang="en-US" sz="1000"/>
              <a:pPr>
                <a:spcBef>
                  <a:spcPct val="0"/>
                </a:spcBef>
                <a:buClrTx/>
                <a:buSzTx/>
                <a:buFontTx/>
                <a:buNone/>
              </a:pPr>
              <a:t>30</a:t>
            </a:fld>
            <a:endParaRPr lang="en-US" altLang="en-US" sz="1000"/>
          </a:p>
        </p:txBody>
      </p:sp>
      <p:sp>
        <p:nvSpPr>
          <p:cNvPr id="34820" name="Rectangle 2">
            <a:extLst>
              <a:ext uri="{FF2B5EF4-FFF2-40B4-BE49-F238E27FC236}">
                <a16:creationId xmlns:a16="http://schemas.microsoft.com/office/drawing/2014/main" id="{79859010-79A5-8E6C-66C7-8EBFE50552DF}"/>
              </a:ext>
            </a:extLst>
          </p:cNvPr>
          <p:cNvSpPr>
            <a:spLocks noGrp="1" noChangeArrowheads="1"/>
          </p:cNvSpPr>
          <p:nvPr>
            <p:ph type="title"/>
          </p:nvPr>
        </p:nvSpPr>
        <p:spPr>
          <a:xfrm>
            <a:off x="1828800" y="990601"/>
            <a:ext cx="8001000" cy="633413"/>
          </a:xfrm>
        </p:spPr>
        <p:txBody>
          <a:bodyPr>
            <a:normAutofit fontScale="90000"/>
          </a:bodyPr>
          <a:lstStyle/>
          <a:p>
            <a:pPr eaLnBrk="1" hangingPunct="1"/>
            <a:r>
              <a:rPr lang="en-US" altLang="en-US" dirty="0">
                <a:solidFill>
                  <a:srgbClr val="FF0000"/>
                </a:solidFill>
              </a:rPr>
              <a:t>Validating Requirements - II</a:t>
            </a:r>
          </a:p>
        </p:txBody>
      </p:sp>
      <p:sp>
        <p:nvSpPr>
          <p:cNvPr id="34821" name="Rectangle 3">
            <a:extLst>
              <a:ext uri="{FF2B5EF4-FFF2-40B4-BE49-F238E27FC236}">
                <a16:creationId xmlns:a16="http://schemas.microsoft.com/office/drawing/2014/main" id="{532E64FF-4A2E-958A-5003-F342EB07077C}"/>
              </a:ext>
            </a:extLst>
          </p:cNvPr>
          <p:cNvSpPr>
            <a:spLocks noGrp="1" noChangeArrowheads="1"/>
          </p:cNvSpPr>
          <p:nvPr>
            <p:ph type="body" idx="1"/>
          </p:nvPr>
        </p:nvSpPr>
        <p:spPr/>
        <p:txBody>
          <a:bodyPr/>
          <a:lstStyle/>
          <a:p>
            <a:pPr>
              <a:spcBef>
                <a:spcPts val="300"/>
              </a:spcBef>
            </a:pPr>
            <a:r>
              <a:rPr lang="en-US" altLang="en-US" sz="1800" dirty="0"/>
              <a:t>Is each requirement achievable in the technical environment that will house the system or product?</a:t>
            </a:r>
          </a:p>
          <a:p>
            <a:pPr>
              <a:spcBef>
                <a:spcPts val="300"/>
              </a:spcBef>
            </a:pPr>
            <a:r>
              <a:rPr lang="en-US" altLang="en-US" sz="1800" dirty="0"/>
              <a:t>Is each requirement testable, once implemented?</a:t>
            </a:r>
          </a:p>
          <a:p>
            <a:pPr>
              <a:spcBef>
                <a:spcPts val="300"/>
              </a:spcBef>
            </a:pPr>
            <a:r>
              <a:rPr lang="en-US" altLang="en-US" sz="1800" dirty="0"/>
              <a:t>Does the requirements model properly reflect the information, function and behavior of the system to be built.</a:t>
            </a:r>
          </a:p>
          <a:p>
            <a:pPr eaLnBrk="1" hangingPunct="1"/>
            <a:r>
              <a:rPr lang="en-US" altLang="en-US" sz="1800" dirty="0"/>
              <a:t>Has the requirements model been “partitioned” in a way that exposes progressively more detailed information about the system.</a:t>
            </a:r>
          </a:p>
          <a:p>
            <a:pPr eaLnBrk="1" hangingPunct="1"/>
            <a:r>
              <a:rPr lang="en-US" altLang="en-US" sz="1800" dirty="0"/>
              <a:t>Have requirements patterns been used to simplify the requirements model. Have all patterns been properly validated? Are all patterns consistent with customer requirements?	</a:t>
            </a:r>
            <a:endParaRPr lang="en-US" altLang="en-US" sz="1800" b="1" dirty="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Slide Number Placeholder 4">
            <a:extLst>
              <a:ext uri="{FF2B5EF4-FFF2-40B4-BE49-F238E27FC236}">
                <a16:creationId xmlns:a16="http://schemas.microsoft.com/office/drawing/2014/main" id="{905DE0CB-BD5B-49CA-5EB0-A891FB12F221}"/>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7C7880EE-565B-486F-A94C-AE7571101AA9}" type="slidenum">
              <a:rPr lang="en-US" altLang="en-US" sz="1000"/>
              <a:pPr>
                <a:spcBef>
                  <a:spcPct val="0"/>
                </a:spcBef>
                <a:buClrTx/>
                <a:buSzTx/>
                <a:buFontTx/>
                <a:buNone/>
              </a:pPr>
              <a:t>31</a:t>
            </a:fld>
            <a:endParaRPr lang="en-US" altLang="en-US" sz="1000"/>
          </a:p>
        </p:txBody>
      </p:sp>
      <p:sp>
        <p:nvSpPr>
          <p:cNvPr id="5124" name="Rectangle 2">
            <a:extLst>
              <a:ext uri="{FF2B5EF4-FFF2-40B4-BE49-F238E27FC236}">
                <a16:creationId xmlns:a16="http://schemas.microsoft.com/office/drawing/2014/main" id="{C5F9C739-7552-9EEA-9C5F-11EF5B8C24E3}"/>
              </a:ext>
            </a:extLst>
          </p:cNvPr>
          <p:cNvSpPr>
            <a:spLocks noGrp="1" noChangeArrowheads="1"/>
          </p:cNvSpPr>
          <p:nvPr>
            <p:ph type="title"/>
          </p:nvPr>
        </p:nvSpPr>
        <p:spPr>
          <a:xfrm>
            <a:off x="1325217" y="1143001"/>
            <a:ext cx="9382540" cy="633413"/>
          </a:xfrm>
        </p:spPr>
        <p:txBody>
          <a:bodyPr>
            <a:normAutofit fontScale="90000"/>
          </a:bodyPr>
          <a:lstStyle/>
          <a:p>
            <a:pPr eaLnBrk="1" hangingPunct="1"/>
            <a:r>
              <a:rPr lang="en-US" altLang="en-US" dirty="0">
                <a:solidFill>
                  <a:srgbClr val="FF0000"/>
                </a:solidFill>
              </a:rPr>
              <a:t>Requirements Analysis</a:t>
            </a:r>
          </a:p>
        </p:txBody>
      </p:sp>
      <p:sp>
        <p:nvSpPr>
          <p:cNvPr id="5125" name="Rectangle 3">
            <a:extLst>
              <a:ext uri="{FF2B5EF4-FFF2-40B4-BE49-F238E27FC236}">
                <a16:creationId xmlns:a16="http://schemas.microsoft.com/office/drawing/2014/main" id="{CA1E4F46-8412-5115-85AB-969B3E3DC15E}"/>
              </a:ext>
            </a:extLst>
          </p:cNvPr>
          <p:cNvSpPr>
            <a:spLocks noGrp="1" noChangeArrowheads="1"/>
          </p:cNvSpPr>
          <p:nvPr>
            <p:ph type="body" idx="1"/>
          </p:nvPr>
        </p:nvSpPr>
        <p:spPr/>
        <p:txBody>
          <a:bodyPr>
            <a:normAutofit/>
          </a:bodyPr>
          <a:lstStyle/>
          <a:p>
            <a:pPr>
              <a:spcBef>
                <a:spcPts val="300"/>
              </a:spcBef>
            </a:pPr>
            <a:r>
              <a:rPr lang="en-US" altLang="en-US" sz="2400" dirty="0"/>
              <a:t>Requirements analysis </a:t>
            </a:r>
          </a:p>
          <a:p>
            <a:pPr lvl="1">
              <a:spcBef>
                <a:spcPts val="300"/>
              </a:spcBef>
            </a:pPr>
            <a:r>
              <a:rPr lang="en-US" altLang="en-US" dirty="0"/>
              <a:t>specifies software’s operational characteristics</a:t>
            </a:r>
          </a:p>
          <a:p>
            <a:pPr lvl="1">
              <a:spcBef>
                <a:spcPts val="300"/>
              </a:spcBef>
            </a:pPr>
            <a:r>
              <a:rPr lang="en-US" altLang="en-US" dirty="0"/>
              <a:t>indicates software's interface with other system elements </a:t>
            </a:r>
          </a:p>
          <a:p>
            <a:pPr lvl="1">
              <a:spcBef>
                <a:spcPts val="300"/>
              </a:spcBef>
            </a:pPr>
            <a:r>
              <a:rPr lang="en-US" altLang="en-US" dirty="0"/>
              <a:t>establishes constraints that software must meet</a:t>
            </a:r>
          </a:p>
          <a:p>
            <a:pPr>
              <a:spcBef>
                <a:spcPts val="300"/>
              </a:spcBef>
            </a:pPr>
            <a:r>
              <a:rPr lang="en-US" altLang="en-US" sz="2400" dirty="0"/>
              <a:t>Requirements analysis allows the software engineer (called an </a:t>
            </a:r>
            <a:r>
              <a:rPr lang="en-US" altLang="en-US" sz="2400" i="1" dirty="0"/>
              <a:t>analyst</a:t>
            </a:r>
            <a:r>
              <a:rPr lang="en-US" altLang="en-US" sz="2400" dirty="0"/>
              <a:t> or </a:t>
            </a:r>
            <a:r>
              <a:rPr lang="en-US" altLang="en-US" sz="2400" i="1" dirty="0"/>
              <a:t>modeler</a:t>
            </a:r>
            <a:r>
              <a:rPr lang="en-US" altLang="en-US" sz="2400" dirty="0"/>
              <a:t> in this role) to:</a:t>
            </a:r>
          </a:p>
          <a:p>
            <a:pPr lvl="1">
              <a:spcBef>
                <a:spcPts val="300"/>
              </a:spcBef>
            </a:pPr>
            <a:r>
              <a:rPr lang="en-US" altLang="en-US" dirty="0"/>
              <a:t>elaborate on basic requirements established during earlier requirement engineering tasks</a:t>
            </a:r>
          </a:p>
          <a:p>
            <a:pPr lvl="1">
              <a:spcBef>
                <a:spcPts val="300"/>
              </a:spcBef>
            </a:pPr>
            <a:r>
              <a:rPr lang="en-US" altLang="en-US" dirty="0"/>
              <a:t>build models that depict user scenarios, functional activities, problem classes and their relationships, system and class behavior, and the flow of data as it is transformed.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Slide Number Placeholder 4">
            <a:extLst>
              <a:ext uri="{FF2B5EF4-FFF2-40B4-BE49-F238E27FC236}">
                <a16:creationId xmlns:a16="http://schemas.microsoft.com/office/drawing/2014/main" id="{756432E5-0A77-FB9E-9130-73EBBF50EF61}"/>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6A2949FF-032F-4E60-8D87-77F2CDBEEC71}" type="slidenum">
              <a:rPr lang="en-US" altLang="en-US" sz="1000"/>
              <a:pPr>
                <a:spcBef>
                  <a:spcPct val="0"/>
                </a:spcBef>
                <a:buClrTx/>
                <a:buSzTx/>
                <a:buFontTx/>
                <a:buNone/>
              </a:pPr>
              <a:t>32</a:t>
            </a:fld>
            <a:endParaRPr lang="en-US" altLang="en-US" sz="1000"/>
          </a:p>
        </p:txBody>
      </p:sp>
      <p:sp>
        <p:nvSpPr>
          <p:cNvPr id="8196" name="Rectangle 2">
            <a:extLst>
              <a:ext uri="{FF2B5EF4-FFF2-40B4-BE49-F238E27FC236}">
                <a16:creationId xmlns:a16="http://schemas.microsoft.com/office/drawing/2014/main" id="{CC51CF88-8489-E240-B0BA-61A2BC882C6D}"/>
              </a:ext>
            </a:extLst>
          </p:cNvPr>
          <p:cNvSpPr>
            <a:spLocks noGrp="1" noChangeArrowheads="1"/>
          </p:cNvSpPr>
          <p:nvPr>
            <p:ph type="title"/>
          </p:nvPr>
        </p:nvSpPr>
        <p:spPr>
          <a:xfrm>
            <a:off x="2819401" y="1143001"/>
            <a:ext cx="6775173" cy="633413"/>
          </a:xfrm>
        </p:spPr>
        <p:txBody>
          <a:bodyPr>
            <a:normAutofit fontScale="90000"/>
          </a:bodyPr>
          <a:lstStyle/>
          <a:p>
            <a:pPr algn="ctr" eaLnBrk="1" hangingPunct="1"/>
            <a:r>
              <a:rPr lang="en-US" altLang="en-US" dirty="0">
                <a:solidFill>
                  <a:srgbClr val="FF0000"/>
                </a:solidFill>
              </a:rPr>
              <a:t>A Bridge</a:t>
            </a:r>
          </a:p>
        </p:txBody>
      </p:sp>
      <p:pic>
        <p:nvPicPr>
          <p:cNvPr id="8197" name="Picture 3">
            <a:extLst>
              <a:ext uri="{FF2B5EF4-FFF2-40B4-BE49-F238E27FC236}">
                <a16:creationId xmlns:a16="http://schemas.microsoft.com/office/drawing/2014/main" id="{51E02AB7-B7AD-02A6-5CA1-478D6BB623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5957" y="2120348"/>
            <a:ext cx="47879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039B81C6-2A5D-D10D-AEA7-68B01847F48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75000"/>
              <a:buFont typeface="Wingdings" panose="05000000000000000000" pitchFamily="2" charset="2"/>
              <a:buChar char="n"/>
              <a:defRPr sz="2400">
                <a:solidFill>
                  <a:schemeClr val="tx1"/>
                </a:solidFill>
                <a:latin typeface="Helvetica" panose="020B0604020202020204" pitchFamily="34" charset="0"/>
              </a:defRPr>
            </a:lvl1pPr>
            <a:lvl2pPr marL="742950" indent="-285750">
              <a:spcBef>
                <a:spcPct val="20000"/>
              </a:spcBef>
              <a:buClr>
                <a:schemeClr val="folHlink"/>
              </a:buClr>
              <a:buSzPct val="70000"/>
              <a:buFont typeface="Wingdings" panose="05000000000000000000" pitchFamily="2" charset="2"/>
              <a:buChar char="n"/>
              <a:defRPr sz="2000">
                <a:solidFill>
                  <a:schemeClr val="tx1"/>
                </a:solidFill>
                <a:latin typeface="Helvetica" panose="020B0604020202020204" pitchFamily="34" charset="0"/>
              </a:defRPr>
            </a:lvl2pPr>
            <a:lvl3pPr marL="1143000" indent="-228600">
              <a:spcBef>
                <a:spcPct val="20000"/>
              </a:spcBef>
              <a:buClr>
                <a:schemeClr val="tx2"/>
              </a:buClr>
              <a:buChar char="•"/>
              <a:defRPr>
                <a:solidFill>
                  <a:schemeClr val="tx1"/>
                </a:solidFill>
                <a:latin typeface="Helvetica" panose="020B0604020202020204" pitchFamily="34" charset="0"/>
              </a:defRPr>
            </a:lvl3pPr>
            <a:lvl4pPr marL="1600200" indent="-228600">
              <a:spcBef>
                <a:spcPct val="20000"/>
              </a:spcBef>
              <a:buClr>
                <a:schemeClr val="hlink"/>
              </a:buClr>
              <a:buChar char="•"/>
              <a:defRPr sz="1600">
                <a:solidFill>
                  <a:schemeClr val="tx1"/>
                </a:solidFill>
                <a:latin typeface="Helvetica" panose="020B0604020202020204" pitchFamily="34" charset="0"/>
              </a:defRPr>
            </a:lvl4pPr>
            <a:lvl5pPr marL="2057400" indent="-228600">
              <a:spcBef>
                <a:spcPct val="20000"/>
              </a:spcBef>
              <a:buClr>
                <a:schemeClr val="tx1"/>
              </a:buClr>
              <a:buSzPct val="85000"/>
              <a:buChar char="•"/>
              <a:defRPr sz="1600">
                <a:solidFill>
                  <a:schemeClr val="tx1"/>
                </a:solidFill>
                <a:latin typeface="Helvetica" panose="020B0604020202020204" pitchFamily="34" charset="0"/>
              </a:defRPr>
            </a:lvl5pPr>
            <a:lvl6pPr marL="25146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6pPr>
            <a:lvl7pPr marL="29718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7pPr>
            <a:lvl8pPr marL="34290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8pPr>
            <a:lvl9pPr marL="3886200" indent="-228600" eaLnBrk="0" fontAlgn="base" hangingPunct="0">
              <a:spcBef>
                <a:spcPct val="20000"/>
              </a:spcBef>
              <a:spcAft>
                <a:spcPct val="0"/>
              </a:spcAft>
              <a:buClr>
                <a:schemeClr val="tx1"/>
              </a:buClr>
              <a:buSzPct val="85000"/>
              <a:buChar char="•"/>
              <a:defRPr sz="1600">
                <a:solidFill>
                  <a:schemeClr val="tx1"/>
                </a:solidFill>
                <a:latin typeface="Helvetica" panose="020B0604020202020204" pitchFamily="34" charset="0"/>
              </a:defRPr>
            </a:lvl9pPr>
          </a:lstStyle>
          <a:p>
            <a:pPr>
              <a:spcBef>
                <a:spcPct val="0"/>
              </a:spcBef>
              <a:buClrTx/>
              <a:buSzTx/>
              <a:buFontTx/>
              <a:buNone/>
            </a:pPr>
            <a:fld id="{194C1CD5-8714-41FA-94A1-9106C85882CA}" type="slidenum">
              <a:rPr lang="en-US" altLang="en-US" sz="1000"/>
              <a:pPr>
                <a:spcBef>
                  <a:spcPct val="0"/>
                </a:spcBef>
                <a:buClrTx/>
                <a:buSzTx/>
                <a:buFontTx/>
                <a:buNone/>
              </a:pPr>
              <a:t>33</a:t>
            </a:fld>
            <a:endParaRPr lang="en-US" altLang="en-US" sz="1000"/>
          </a:p>
        </p:txBody>
      </p:sp>
      <p:sp>
        <p:nvSpPr>
          <p:cNvPr id="9220" name="Rectangle 2">
            <a:extLst>
              <a:ext uri="{FF2B5EF4-FFF2-40B4-BE49-F238E27FC236}">
                <a16:creationId xmlns:a16="http://schemas.microsoft.com/office/drawing/2014/main" id="{A7C10F4F-EBC8-7213-304E-28AED5FDEA77}"/>
              </a:ext>
            </a:extLst>
          </p:cNvPr>
          <p:cNvSpPr>
            <a:spLocks noGrp="1" noChangeArrowheads="1"/>
          </p:cNvSpPr>
          <p:nvPr>
            <p:ph type="title"/>
          </p:nvPr>
        </p:nvSpPr>
        <p:spPr>
          <a:xfrm>
            <a:off x="2743201" y="1143001"/>
            <a:ext cx="5313363" cy="633413"/>
          </a:xfrm>
        </p:spPr>
        <p:txBody>
          <a:bodyPr>
            <a:normAutofit fontScale="90000"/>
          </a:bodyPr>
          <a:lstStyle/>
          <a:p>
            <a:pPr eaLnBrk="1" hangingPunct="1"/>
            <a:r>
              <a:rPr lang="en-US" altLang="en-US" dirty="0">
                <a:solidFill>
                  <a:srgbClr val="FF0000"/>
                </a:solidFill>
              </a:rPr>
              <a:t>Rules of Thumb</a:t>
            </a:r>
          </a:p>
        </p:txBody>
      </p:sp>
      <p:sp>
        <p:nvSpPr>
          <p:cNvPr id="9221" name="Rectangle 3">
            <a:extLst>
              <a:ext uri="{FF2B5EF4-FFF2-40B4-BE49-F238E27FC236}">
                <a16:creationId xmlns:a16="http://schemas.microsoft.com/office/drawing/2014/main" id="{4EB55B24-5C88-FFB2-4726-90EBDE3FC366}"/>
              </a:ext>
            </a:extLst>
          </p:cNvPr>
          <p:cNvSpPr>
            <a:spLocks noGrp="1" noChangeArrowheads="1"/>
          </p:cNvSpPr>
          <p:nvPr>
            <p:ph type="body" idx="1"/>
          </p:nvPr>
        </p:nvSpPr>
        <p:spPr>
          <a:xfrm>
            <a:off x="1020417" y="1828800"/>
            <a:ext cx="9114183" cy="4527550"/>
          </a:xfrm>
        </p:spPr>
        <p:txBody>
          <a:bodyPr>
            <a:normAutofit/>
          </a:bodyPr>
          <a:lstStyle/>
          <a:p>
            <a:pPr>
              <a:spcBef>
                <a:spcPts val="300"/>
              </a:spcBef>
            </a:pPr>
            <a:r>
              <a:rPr lang="en-US" altLang="en-US" sz="2400" dirty="0"/>
              <a:t>The model should focus on requirements that are visible within the problem or business domain. The level of abstraction should be relatively high. </a:t>
            </a:r>
            <a:endParaRPr lang="en-US" altLang="en-US" sz="2400" dirty="0">
              <a:cs typeface="Times" panose="02020603050405020304" pitchFamily="18" charset="0"/>
              <a:sym typeface="Symbol" panose="05050102010706020507" pitchFamily="18" charset="2"/>
            </a:endParaRPr>
          </a:p>
          <a:p>
            <a:pPr>
              <a:spcBef>
                <a:spcPts val="300"/>
              </a:spcBef>
            </a:pPr>
            <a:r>
              <a:rPr lang="en-US" altLang="en-US" sz="2400" dirty="0"/>
              <a:t>Each element of the analysis model should add to an overall understanding of software requirements and provide insight into the information domain, function and behavior of the system.</a:t>
            </a:r>
          </a:p>
          <a:p>
            <a:pPr eaLnBrk="1" hangingPunct="1">
              <a:lnSpc>
                <a:spcPct val="90000"/>
              </a:lnSpc>
            </a:pPr>
            <a:r>
              <a:rPr lang="en-US" altLang="en-US" sz="2400" dirty="0"/>
              <a:t>Delay consideration of infrastructure and other non-functional models until design. </a:t>
            </a:r>
          </a:p>
          <a:p>
            <a:pPr eaLnBrk="1" hangingPunct="1">
              <a:lnSpc>
                <a:spcPct val="90000"/>
              </a:lnSpc>
            </a:pPr>
            <a:r>
              <a:rPr lang="en-US" altLang="en-US" sz="2400" dirty="0"/>
              <a:t>Minimize coupling throughout the system. </a:t>
            </a:r>
          </a:p>
          <a:p>
            <a:pPr eaLnBrk="1" hangingPunct="1">
              <a:lnSpc>
                <a:spcPct val="90000"/>
              </a:lnSpc>
            </a:pPr>
            <a:r>
              <a:rPr lang="en-US" altLang="en-US" sz="2400" dirty="0"/>
              <a:t>Be certain that the analysis model provides value to all stakeholders. </a:t>
            </a:r>
          </a:p>
          <a:p>
            <a:pPr eaLnBrk="1" hangingPunct="1">
              <a:lnSpc>
                <a:spcPct val="90000"/>
              </a:lnSpc>
            </a:pPr>
            <a:r>
              <a:rPr lang="en-US" altLang="en-US" sz="2400" dirty="0"/>
              <a:t>Keep the model as simple as it can be.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5A486-92A9-4FCA-D305-A2BAF5A040C1}"/>
              </a:ext>
            </a:extLst>
          </p:cNvPr>
          <p:cNvSpPr>
            <a:spLocks noGrp="1"/>
          </p:cNvSpPr>
          <p:nvPr>
            <p:ph type="title"/>
          </p:nvPr>
        </p:nvSpPr>
        <p:spPr>
          <a:xfrm>
            <a:off x="838200" y="365126"/>
            <a:ext cx="10515600" cy="787814"/>
          </a:xfrm>
        </p:spPr>
        <p:txBody>
          <a:bodyPr/>
          <a:lstStyle/>
          <a:p>
            <a:pPr algn="ctr"/>
            <a:r>
              <a:rPr lang="en-US" dirty="0">
                <a:solidFill>
                  <a:srgbClr val="FF0000"/>
                </a:solidFill>
              </a:rPr>
              <a:t>Domain Analysis</a:t>
            </a:r>
            <a:endParaRPr lang="en-IN" dirty="0">
              <a:solidFill>
                <a:srgbClr val="FF0000"/>
              </a:solidFill>
            </a:endParaRPr>
          </a:p>
        </p:txBody>
      </p:sp>
      <p:pic>
        <p:nvPicPr>
          <p:cNvPr id="4" name="Content Placeholder 3">
            <a:extLst>
              <a:ext uri="{FF2B5EF4-FFF2-40B4-BE49-F238E27FC236}">
                <a16:creationId xmlns:a16="http://schemas.microsoft.com/office/drawing/2014/main" id="{D7D3A117-8DA5-B0B7-71A2-F63769756DCB}"/>
              </a:ext>
            </a:extLst>
          </p:cNvPr>
          <p:cNvPicPr>
            <a:picLocks noGrp="1" noChangeAspect="1"/>
          </p:cNvPicPr>
          <p:nvPr>
            <p:ph idx="1"/>
          </p:nvPr>
        </p:nvPicPr>
        <p:blipFill>
          <a:blip r:embed="rId2"/>
          <a:stretch>
            <a:fillRect/>
          </a:stretch>
        </p:blipFill>
        <p:spPr>
          <a:xfrm>
            <a:off x="583095" y="1825625"/>
            <a:ext cx="10515599" cy="4351338"/>
          </a:xfrm>
          <a:prstGeom prst="rect">
            <a:avLst/>
          </a:prstGeom>
        </p:spPr>
      </p:pic>
    </p:spTree>
    <p:extLst>
      <p:ext uri="{BB962C8B-B14F-4D97-AF65-F5344CB8AC3E}">
        <p14:creationId xmlns:p14="http://schemas.microsoft.com/office/powerpoint/2010/main" val="38569070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07FAF-1735-8909-EAF9-3E3D22BABCDA}"/>
              </a:ext>
            </a:extLst>
          </p:cNvPr>
          <p:cNvSpPr>
            <a:spLocks noGrp="1"/>
          </p:cNvSpPr>
          <p:nvPr>
            <p:ph type="title"/>
          </p:nvPr>
        </p:nvSpPr>
        <p:spPr/>
        <p:txBody>
          <a:bodyPr/>
          <a:lstStyle/>
          <a:p>
            <a:r>
              <a:rPr lang="en-IN" b="1" i="0" dirty="0">
                <a:solidFill>
                  <a:srgbClr val="FF0000"/>
                </a:solidFill>
                <a:effectLst/>
                <a:latin typeface="urw-din"/>
              </a:rPr>
              <a:t> Elicitation</a:t>
            </a:r>
            <a:endParaRPr lang="en-IN" dirty="0">
              <a:solidFill>
                <a:srgbClr val="FF0000"/>
              </a:solidFill>
            </a:endParaRPr>
          </a:p>
        </p:txBody>
      </p:sp>
      <p:sp>
        <p:nvSpPr>
          <p:cNvPr id="3" name="Content Placeholder 2">
            <a:extLst>
              <a:ext uri="{FF2B5EF4-FFF2-40B4-BE49-F238E27FC236}">
                <a16:creationId xmlns:a16="http://schemas.microsoft.com/office/drawing/2014/main" id="{BDFC8177-9A65-D743-07F4-F3012D04157E}"/>
              </a:ext>
            </a:extLst>
          </p:cNvPr>
          <p:cNvSpPr>
            <a:spLocks noGrp="1"/>
          </p:cNvSpPr>
          <p:nvPr>
            <p:ph idx="1"/>
          </p:nvPr>
        </p:nvSpPr>
        <p:spPr/>
        <p:txBody>
          <a:bodyPr/>
          <a:lstStyle/>
          <a:p>
            <a:r>
              <a:rPr lang="en-US" b="0" i="0" dirty="0">
                <a:solidFill>
                  <a:srgbClr val="273239"/>
                </a:solidFill>
                <a:effectLst/>
                <a:latin typeface="urw-din"/>
              </a:rPr>
              <a:t> This is the second phase of the requirements analysis process. This phase focuses on gathering the requirements from the stakeholders.</a:t>
            </a:r>
          </a:p>
          <a:p>
            <a:r>
              <a:rPr lang="en-US" b="0" i="0" dirty="0">
                <a:solidFill>
                  <a:srgbClr val="273239"/>
                </a:solidFill>
                <a:effectLst/>
                <a:latin typeface="urw-din"/>
              </a:rPr>
              <a:t> One should be careful in this phase, as the requirements are what establishes the key purpose of a project. </a:t>
            </a:r>
          </a:p>
          <a:p>
            <a:r>
              <a:rPr lang="en-US" b="0" i="0" dirty="0">
                <a:solidFill>
                  <a:srgbClr val="273239"/>
                </a:solidFill>
                <a:effectLst/>
                <a:latin typeface="urw-din"/>
              </a:rPr>
              <a:t>Understanding the kind of requirements needed from the customer is very crucial for a developer</a:t>
            </a:r>
            <a:endParaRPr lang="en-IN" dirty="0"/>
          </a:p>
        </p:txBody>
      </p:sp>
    </p:spTree>
    <p:extLst>
      <p:ext uri="{BB962C8B-B14F-4D97-AF65-F5344CB8AC3E}">
        <p14:creationId xmlns:p14="http://schemas.microsoft.com/office/powerpoint/2010/main" val="1691026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1116-E8D8-559F-3E2E-4AED4C67A2A5}"/>
              </a:ext>
            </a:extLst>
          </p:cNvPr>
          <p:cNvSpPr>
            <a:spLocks noGrp="1"/>
          </p:cNvSpPr>
          <p:nvPr>
            <p:ph type="title"/>
          </p:nvPr>
        </p:nvSpPr>
        <p:spPr>
          <a:xfrm>
            <a:off x="838200" y="365126"/>
            <a:ext cx="10515600" cy="642040"/>
          </a:xfrm>
        </p:spPr>
        <p:txBody>
          <a:bodyPr>
            <a:normAutofit fontScale="90000"/>
          </a:bodyPr>
          <a:lstStyle/>
          <a:p>
            <a:r>
              <a:rPr lang="en-US" dirty="0"/>
              <a:t>COTND…</a:t>
            </a:r>
            <a:endParaRPr lang="en-IN" dirty="0"/>
          </a:p>
        </p:txBody>
      </p:sp>
      <p:pic>
        <p:nvPicPr>
          <p:cNvPr id="7" name="Content Placeholder 6">
            <a:extLst>
              <a:ext uri="{FF2B5EF4-FFF2-40B4-BE49-F238E27FC236}">
                <a16:creationId xmlns:a16="http://schemas.microsoft.com/office/drawing/2014/main" id="{295E9548-F5E1-49D5-F7B6-0B6057578D4F}"/>
              </a:ext>
            </a:extLst>
          </p:cNvPr>
          <p:cNvPicPr>
            <a:picLocks noGrp="1" noChangeAspect="1"/>
          </p:cNvPicPr>
          <p:nvPr>
            <p:ph idx="1"/>
          </p:nvPr>
        </p:nvPicPr>
        <p:blipFill>
          <a:blip r:embed="rId2"/>
          <a:stretch>
            <a:fillRect/>
          </a:stretch>
        </p:blipFill>
        <p:spPr>
          <a:xfrm>
            <a:off x="838200" y="1126435"/>
            <a:ext cx="10515599" cy="5076021"/>
          </a:xfrm>
        </p:spPr>
      </p:pic>
    </p:spTree>
    <p:extLst>
      <p:ext uri="{BB962C8B-B14F-4D97-AF65-F5344CB8AC3E}">
        <p14:creationId xmlns:p14="http://schemas.microsoft.com/office/powerpoint/2010/main" val="3745778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AC6D07C-4F22-E9B5-FC98-40AA9A343BF8}"/>
              </a:ext>
            </a:extLst>
          </p:cNvPr>
          <p:cNvPicPr>
            <a:picLocks noGrp="1" noChangeAspect="1"/>
          </p:cNvPicPr>
          <p:nvPr>
            <p:ph idx="1"/>
          </p:nvPr>
        </p:nvPicPr>
        <p:blipFill>
          <a:blip r:embed="rId2"/>
          <a:stretch>
            <a:fillRect/>
          </a:stretch>
        </p:blipFill>
        <p:spPr>
          <a:xfrm>
            <a:off x="914400" y="450575"/>
            <a:ext cx="10535478" cy="5628530"/>
          </a:xfrm>
        </p:spPr>
      </p:pic>
    </p:spTree>
    <p:extLst>
      <p:ext uri="{BB962C8B-B14F-4D97-AF65-F5344CB8AC3E}">
        <p14:creationId xmlns:p14="http://schemas.microsoft.com/office/powerpoint/2010/main" val="2261336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6162-D4F5-4480-6BE8-C2B58471AB0B}"/>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BF12BFD9-9517-4092-C371-12D17D6E5B91}"/>
              </a:ext>
            </a:extLst>
          </p:cNvPr>
          <p:cNvPicPr>
            <a:picLocks noGrp="1" noChangeAspect="1"/>
          </p:cNvPicPr>
          <p:nvPr>
            <p:ph idx="1"/>
          </p:nvPr>
        </p:nvPicPr>
        <p:blipFill>
          <a:blip r:embed="rId2"/>
          <a:stretch>
            <a:fillRect/>
          </a:stretch>
        </p:blipFill>
        <p:spPr>
          <a:xfrm>
            <a:off x="516835" y="365125"/>
            <a:ext cx="10836965" cy="5811838"/>
          </a:xfrm>
          <a:prstGeom prst="rect">
            <a:avLst/>
          </a:prstGeom>
        </p:spPr>
      </p:pic>
    </p:spTree>
    <p:extLst>
      <p:ext uri="{BB962C8B-B14F-4D97-AF65-F5344CB8AC3E}">
        <p14:creationId xmlns:p14="http://schemas.microsoft.com/office/powerpoint/2010/main" val="3594155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4A7D7-FFED-5D33-82B6-7F98D705C070}"/>
              </a:ext>
            </a:extLst>
          </p:cNvPr>
          <p:cNvSpPr>
            <a:spLocks noGrp="1"/>
          </p:cNvSpPr>
          <p:nvPr>
            <p:ph type="title"/>
          </p:nvPr>
        </p:nvSpPr>
        <p:spPr>
          <a:xfrm>
            <a:off x="838200" y="365126"/>
            <a:ext cx="10515600" cy="1052858"/>
          </a:xfrm>
        </p:spPr>
        <p:txBody>
          <a:bodyPr/>
          <a:lstStyle/>
          <a:p>
            <a:r>
              <a:rPr lang="en-IN" b="1" i="0" dirty="0">
                <a:solidFill>
                  <a:srgbClr val="273239"/>
                </a:solidFill>
                <a:effectLst/>
                <a:latin typeface="urw-din"/>
              </a:rPr>
              <a:t> </a:t>
            </a:r>
            <a:r>
              <a:rPr lang="en-IN" b="1" i="0" dirty="0">
                <a:solidFill>
                  <a:srgbClr val="FF0000"/>
                </a:solidFill>
                <a:effectLst/>
                <a:latin typeface="urw-din"/>
              </a:rPr>
              <a:t>Negotiation</a:t>
            </a:r>
            <a:endParaRPr lang="en-IN" dirty="0">
              <a:solidFill>
                <a:srgbClr val="FF0000"/>
              </a:solidFill>
            </a:endParaRPr>
          </a:p>
        </p:txBody>
      </p:sp>
      <p:sp>
        <p:nvSpPr>
          <p:cNvPr id="3" name="Content Placeholder 2">
            <a:extLst>
              <a:ext uri="{FF2B5EF4-FFF2-40B4-BE49-F238E27FC236}">
                <a16:creationId xmlns:a16="http://schemas.microsoft.com/office/drawing/2014/main" id="{63D4E052-542A-5DAA-8A55-82E64806C002}"/>
              </a:ext>
            </a:extLst>
          </p:cNvPr>
          <p:cNvSpPr>
            <a:spLocks noGrp="1"/>
          </p:cNvSpPr>
          <p:nvPr>
            <p:ph idx="1"/>
          </p:nvPr>
        </p:nvSpPr>
        <p:spPr>
          <a:xfrm>
            <a:off x="838200" y="1192696"/>
            <a:ext cx="10515600" cy="4984267"/>
          </a:xfrm>
        </p:spPr>
        <p:txBody>
          <a:bodyPr>
            <a:normAutofit/>
          </a:bodyPr>
          <a:lstStyle/>
          <a:p>
            <a:r>
              <a:rPr lang="en-US" b="0" i="0" dirty="0">
                <a:solidFill>
                  <a:srgbClr val="273239"/>
                </a:solidFill>
                <a:effectLst/>
                <a:latin typeface="urw-din"/>
              </a:rPr>
              <a:t>This phase emphasizes discussion and exchanging conversation on what is needed and what is to be eliminated. </a:t>
            </a:r>
          </a:p>
          <a:p>
            <a:r>
              <a:rPr lang="en-US" b="0" i="0" dirty="0">
                <a:solidFill>
                  <a:srgbClr val="273239"/>
                </a:solidFill>
                <a:effectLst/>
                <a:latin typeface="urw-din"/>
              </a:rPr>
              <a:t>In the negotiation phase, negotiation is between the developer and the customer and they dwell on how to go about the project with limited business resources.</a:t>
            </a:r>
          </a:p>
          <a:p>
            <a:pPr algn="l" fontAlgn="base"/>
            <a:r>
              <a:rPr lang="en-US" b="0" i="0" dirty="0">
                <a:solidFill>
                  <a:srgbClr val="273239"/>
                </a:solidFill>
                <a:effectLst/>
                <a:latin typeface="urw-din"/>
              </a:rPr>
              <a:t>The following are discussed in the negotiation phase:</a:t>
            </a:r>
          </a:p>
          <a:p>
            <a:pPr lvl="2" fontAlgn="base">
              <a:buFont typeface="Wingdings" panose="05000000000000000000" pitchFamily="2" charset="2"/>
              <a:buChar char="Ø"/>
            </a:pPr>
            <a:r>
              <a:rPr lang="en-US" b="0" i="0" dirty="0">
                <a:solidFill>
                  <a:srgbClr val="FF0000"/>
                </a:solidFill>
                <a:effectLst/>
                <a:latin typeface="urw-din"/>
              </a:rPr>
              <a:t>Availability of Resources.</a:t>
            </a:r>
          </a:p>
          <a:p>
            <a:pPr lvl="2" fontAlgn="base">
              <a:buFont typeface="Wingdings" panose="05000000000000000000" pitchFamily="2" charset="2"/>
              <a:buChar char="Ø"/>
            </a:pPr>
            <a:r>
              <a:rPr lang="en-US" b="0" i="0" dirty="0">
                <a:solidFill>
                  <a:srgbClr val="FF0000"/>
                </a:solidFill>
                <a:effectLst/>
                <a:latin typeface="urw-din"/>
              </a:rPr>
              <a:t>Delivery Time.</a:t>
            </a:r>
          </a:p>
          <a:p>
            <a:pPr lvl="2" fontAlgn="base">
              <a:buFont typeface="Wingdings" panose="05000000000000000000" pitchFamily="2" charset="2"/>
              <a:buChar char="Ø"/>
            </a:pPr>
            <a:r>
              <a:rPr lang="en-US" b="0" i="0" dirty="0">
                <a:solidFill>
                  <a:srgbClr val="FF0000"/>
                </a:solidFill>
                <a:effectLst/>
                <a:latin typeface="urw-din"/>
              </a:rPr>
              <a:t>Scope of requirements.</a:t>
            </a:r>
          </a:p>
          <a:p>
            <a:pPr lvl="2" fontAlgn="base">
              <a:buFont typeface="Wingdings" panose="05000000000000000000" pitchFamily="2" charset="2"/>
              <a:buChar char="Ø"/>
            </a:pPr>
            <a:r>
              <a:rPr lang="en-US" b="0" i="0" dirty="0">
                <a:solidFill>
                  <a:srgbClr val="FF0000"/>
                </a:solidFill>
                <a:effectLst/>
                <a:latin typeface="urw-din"/>
              </a:rPr>
              <a:t>Project Cost.</a:t>
            </a:r>
          </a:p>
          <a:p>
            <a:pPr lvl="2" fontAlgn="base">
              <a:buFont typeface="Wingdings" panose="05000000000000000000" pitchFamily="2" charset="2"/>
              <a:buChar char="Ø"/>
            </a:pPr>
            <a:r>
              <a:rPr lang="en-US" b="0" i="0" dirty="0">
                <a:solidFill>
                  <a:srgbClr val="FF0000"/>
                </a:solidFill>
                <a:effectLst/>
                <a:latin typeface="urw-din"/>
              </a:rPr>
              <a:t>Estimations on development.</a:t>
            </a:r>
          </a:p>
          <a:p>
            <a:endParaRPr lang="en-IN" dirty="0"/>
          </a:p>
        </p:txBody>
      </p:sp>
    </p:spTree>
    <p:extLst>
      <p:ext uri="{BB962C8B-B14F-4D97-AF65-F5344CB8AC3E}">
        <p14:creationId xmlns:p14="http://schemas.microsoft.com/office/powerpoint/2010/main" val="1522057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66F61-FC63-8D02-71C4-BE9987C8CB35}"/>
              </a:ext>
            </a:extLst>
          </p:cNvPr>
          <p:cNvSpPr>
            <a:spLocks noGrp="1"/>
          </p:cNvSpPr>
          <p:nvPr>
            <p:ph type="title"/>
          </p:nvPr>
        </p:nvSpPr>
        <p:spPr>
          <a:xfrm>
            <a:off x="838200" y="365126"/>
            <a:ext cx="10515600" cy="801066"/>
          </a:xfrm>
        </p:spPr>
        <p:txBody>
          <a:bodyPr/>
          <a:lstStyle/>
          <a:p>
            <a:r>
              <a:rPr lang="en-IN" b="1" i="0" dirty="0">
                <a:solidFill>
                  <a:srgbClr val="FF0000"/>
                </a:solidFill>
                <a:effectLst/>
                <a:latin typeface="urw-din"/>
              </a:rPr>
              <a:t>Specification</a:t>
            </a:r>
            <a:endParaRPr lang="en-IN" dirty="0">
              <a:solidFill>
                <a:srgbClr val="FF0000"/>
              </a:solidFill>
            </a:endParaRPr>
          </a:p>
        </p:txBody>
      </p:sp>
      <p:sp>
        <p:nvSpPr>
          <p:cNvPr id="3" name="Content Placeholder 2">
            <a:extLst>
              <a:ext uri="{FF2B5EF4-FFF2-40B4-BE49-F238E27FC236}">
                <a16:creationId xmlns:a16="http://schemas.microsoft.com/office/drawing/2014/main" id="{C404554D-33F9-500A-BE92-5103F60D67D1}"/>
              </a:ext>
            </a:extLst>
          </p:cNvPr>
          <p:cNvSpPr>
            <a:spLocks noGrp="1"/>
          </p:cNvSpPr>
          <p:nvPr>
            <p:ph idx="1"/>
          </p:nvPr>
        </p:nvSpPr>
        <p:spPr>
          <a:xfrm>
            <a:off x="838200" y="1166192"/>
            <a:ext cx="10515600" cy="5010771"/>
          </a:xfrm>
        </p:spPr>
        <p:txBody>
          <a:bodyPr/>
          <a:lstStyle/>
          <a:p>
            <a:r>
              <a:rPr lang="en-US" dirty="0"/>
              <a:t>In the specification phase, the requirements engineer gathers all the requirements and develops a working model. </a:t>
            </a:r>
          </a:p>
          <a:p>
            <a:r>
              <a:rPr lang="en-US" dirty="0"/>
              <a:t>This final working product will be the basis of any functions, features or constraints to be observed.</a:t>
            </a:r>
          </a:p>
          <a:p>
            <a:pPr marL="0" indent="0" algn="l" fontAlgn="base">
              <a:buNone/>
            </a:pPr>
            <a:r>
              <a:rPr lang="en-US" b="0" i="0" dirty="0">
                <a:solidFill>
                  <a:srgbClr val="273239"/>
                </a:solidFill>
                <a:effectLst/>
                <a:latin typeface="urw-din"/>
              </a:rPr>
              <a:t>This phase specifies the following:</a:t>
            </a:r>
          </a:p>
          <a:p>
            <a:pPr lvl="1" fontAlgn="base">
              <a:buFont typeface="Wingdings" panose="05000000000000000000" pitchFamily="2" charset="2"/>
              <a:buChar char="Ø"/>
            </a:pPr>
            <a:r>
              <a:rPr lang="en-US" b="0" i="0" dirty="0">
                <a:solidFill>
                  <a:srgbClr val="FF0000"/>
                </a:solidFill>
                <a:effectLst/>
                <a:latin typeface="urw-din"/>
              </a:rPr>
              <a:t>Written document.</a:t>
            </a:r>
          </a:p>
          <a:p>
            <a:pPr lvl="1" fontAlgn="base">
              <a:buFont typeface="Wingdings" panose="05000000000000000000" pitchFamily="2" charset="2"/>
              <a:buChar char="Ø"/>
            </a:pPr>
            <a:r>
              <a:rPr lang="en-US" b="0" i="0" dirty="0">
                <a:solidFill>
                  <a:srgbClr val="FF0000"/>
                </a:solidFill>
                <a:effectLst/>
                <a:latin typeface="urw-din"/>
              </a:rPr>
              <a:t>A set of models.</a:t>
            </a:r>
          </a:p>
          <a:p>
            <a:pPr lvl="1" fontAlgn="base">
              <a:buFont typeface="Wingdings" panose="05000000000000000000" pitchFamily="2" charset="2"/>
              <a:buChar char="Ø"/>
            </a:pPr>
            <a:r>
              <a:rPr lang="en-US" b="0" i="0" dirty="0">
                <a:solidFill>
                  <a:srgbClr val="FF0000"/>
                </a:solidFill>
                <a:effectLst/>
                <a:latin typeface="urw-din"/>
              </a:rPr>
              <a:t>A collection of use cases.</a:t>
            </a:r>
          </a:p>
          <a:p>
            <a:pPr lvl="1" fontAlgn="base">
              <a:buFont typeface="Wingdings" panose="05000000000000000000" pitchFamily="2" charset="2"/>
              <a:buChar char="Ø"/>
            </a:pPr>
            <a:r>
              <a:rPr lang="en-US" b="0" i="0" dirty="0">
                <a:solidFill>
                  <a:srgbClr val="FF0000"/>
                </a:solidFill>
                <a:effectLst/>
                <a:latin typeface="urw-din"/>
              </a:rPr>
              <a:t>A prototype.</a:t>
            </a:r>
          </a:p>
          <a:p>
            <a:endParaRPr lang="en-IN" dirty="0"/>
          </a:p>
        </p:txBody>
      </p:sp>
    </p:spTree>
    <p:extLst>
      <p:ext uri="{BB962C8B-B14F-4D97-AF65-F5344CB8AC3E}">
        <p14:creationId xmlns:p14="http://schemas.microsoft.com/office/powerpoint/2010/main" val="7473143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1777</TotalTime>
  <Words>1795</Words>
  <Application>Microsoft Office PowerPoint</Application>
  <PresentationFormat>Widescreen</PresentationFormat>
  <Paragraphs>167</Paragraphs>
  <Slides>34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-apple-system</vt:lpstr>
      <vt:lpstr>Arial</vt:lpstr>
      <vt:lpstr>Avant Garde</vt:lpstr>
      <vt:lpstr>Calibri</vt:lpstr>
      <vt:lpstr>Calibri Light</vt:lpstr>
      <vt:lpstr>Helvetica</vt:lpstr>
      <vt:lpstr>urw-din</vt:lpstr>
      <vt:lpstr>Wingdings</vt:lpstr>
      <vt:lpstr>Office Theme</vt:lpstr>
      <vt:lpstr>Requirement Gathering and Analysis</vt:lpstr>
      <vt:lpstr>PowerPoint Presentation</vt:lpstr>
      <vt:lpstr>PowerPoint Presentation</vt:lpstr>
      <vt:lpstr> Elicitation</vt:lpstr>
      <vt:lpstr>COTND…</vt:lpstr>
      <vt:lpstr>PowerPoint Presentation</vt:lpstr>
      <vt:lpstr>PowerPoint Presentation</vt:lpstr>
      <vt:lpstr> Negotiation</vt:lpstr>
      <vt:lpstr>Specification</vt:lpstr>
      <vt:lpstr>Validation</vt:lpstr>
      <vt:lpstr>PowerPoint Presentation</vt:lpstr>
      <vt:lpstr>Eliciting Requirements</vt:lpstr>
      <vt:lpstr>Quality Function Deployment:</vt:lpstr>
      <vt:lpstr>PowerPoint Presentation</vt:lpstr>
      <vt:lpstr>PowerPoint Presentation</vt:lpstr>
      <vt:lpstr>PowerPoint Presentation</vt:lpstr>
      <vt:lpstr>Use Case Approach:</vt:lpstr>
      <vt:lpstr>PowerPoint Presentation</vt:lpstr>
      <vt:lpstr>PowerPoint Presentation</vt:lpstr>
      <vt:lpstr>PowerPoint Presentation</vt:lpstr>
      <vt:lpstr>PowerPoint Presentation</vt:lpstr>
      <vt:lpstr>Building the Analysis Model</vt:lpstr>
      <vt:lpstr>Eliciting Requirements</vt:lpstr>
      <vt:lpstr>Class Diagram</vt:lpstr>
      <vt:lpstr>State Diagram</vt:lpstr>
      <vt:lpstr>Analysis Patterns</vt:lpstr>
      <vt:lpstr>Negotiating Requirements</vt:lpstr>
      <vt:lpstr>Requirements Monitoring</vt:lpstr>
      <vt:lpstr>Validating Requirements - I</vt:lpstr>
      <vt:lpstr>Validating Requirements - II</vt:lpstr>
      <vt:lpstr>Requirements Analysis</vt:lpstr>
      <vt:lpstr>A Bridge</vt:lpstr>
      <vt:lpstr>Rules of Thumb</vt:lpstr>
      <vt:lpstr>Domain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Requirement Gathering and Analysis</dc:title>
  <dc:creator>ADMIN</dc:creator>
  <cp:lastModifiedBy>ADMIN</cp:lastModifiedBy>
  <cp:revision>24</cp:revision>
  <dcterms:created xsi:type="dcterms:W3CDTF">2022-08-24T09:07:49Z</dcterms:created>
  <dcterms:modified xsi:type="dcterms:W3CDTF">2023-08-10T06:31:03Z</dcterms:modified>
</cp:coreProperties>
</file>