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4" r:id="rId9"/>
    <p:sldId id="265" r:id="rId10"/>
    <p:sldId id="266" r:id="rId11"/>
    <p:sldId id="268" r:id="rId12"/>
    <p:sldId id="267" r:id="rId13"/>
    <p:sldId id="263" r:id="rId14"/>
    <p:sldId id="272" r:id="rId15"/>
    <p:sldId id="269" r:id="rId16"/>
    <p:sldId id="273" r:id="rId17"/>
    <p:sldId id="270" r:id="rId18"/>
    <p:sldId id="271" r:id="rId19"/>
    <p:sldId id="274" r:id="rId20"/>
    <p:sldId id="278" r:id="rId21"/>
    <p:sldId id="279"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404943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12256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3876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387680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10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3528388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2481842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157135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296961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39D06-ED5E-4859-9D01-735A2B788B8F}"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175821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D39D06-ED5E-4859-9D01-735A2B788B8F}"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284837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D39D06-ED5E-4859-9D01-735A2B788B8F}"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267924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D39D06-ED5E-4859-9D01-735A2B788B8F}"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269275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39D06-ED5E-4859-9D01-735A2B788B8F}"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360885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39D06-ED5E-4859-9D01-735A2B788B8F}"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56847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D39D06-ED5E-4859-9D01-735A2B788B8F}"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9C0557-6C96-4CA8-8CE5-39C029FBC1AC}" type="slidenum">
              <a:rPr lang="en-IN" smtClean="0"/>
              <a:t>‹#›</a:t>
            </a:fld>
            <a:endParaRPr lang="en-IN"/>
          </a:p>
        </p:txBody>
      </p:sp>
    </p:spTree>
    <p:extLst>
      <p:ext uri="{BB962C8B-B14F-4D97-AF65-F5344CB8AC3E}">
        <p14:creationId xmlns:p14="http://schemas.microsoft.com/office/powerpoint/2010/main" val="34527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D39D06-ED5E-4859-9D01-735A2B788B8F}" type="datetimeFigureOut">
              <a:rPr lang="en-IN" smtClean="0"/>
              <a:t>30-09-2022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9C0557-6C96-4CA8-8CE5-39C029FBC1AC}" type="slidenum">
              <a:rPr lang="en-IN" smtClean="0"/>
              <a:t>‹#›</a:t>
            </a:fld>
            <a:endParaRPr lang="en-IN"/>
          </a:p>
        </p:txBody>
      </p:sp>
    </p:spTree>
    <p:extLst>
      <p:ext uri="{BB962C8B-B14F-4D97-AF65-F5344CB8AC3E}">
        <p14:creationId xmlns:p14="http://schemas.microsoft.com/office/powerpoint/2010/main" val="2977974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70B5-890A-8DA4-B022-A28F0636FAF7}"/>
              </a:ext>
            </a:extLst>
          </p:cNvPr>
          <p:cNvSpPr>
            <a:spLocks noGrp="1"/>
          </p:cNvSpPr>
          <p:nvPr>
            <p:ph type="ctrTitle"/>
          </p:nvPr>
        </p:nvSpPr>
        <p:spPr/>
        <p:txBody>
          <a:bodyPr/>
          <a:lstStyle/>
          <a:p>
            <a:r>
              <a:rPr lang="en-US" dirty="0"/>
              <a:t>UNIT 3</a:t>
            </a:r>
            <a:endParaRPr lang="en-IN" dirty="0"/>
          </a:p>
        </p:txBody>
      </p:sp>
      <p:sp>
        <p:nvSpPr>
          <p:cNvPr id="3" name="Subtitle 2">
            <a:extLst>
              <a:ext uri="{FF2B5EF4-FFF2-40B4-BE49-F238E27FC236}">
                <a16:creationId xmlns:a16="http://schemas.microsoft.com/office/drawing/2014/main" id="{8351E71F-4D7A-5DE4-8980-64BBEECE60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35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ED6A3A-1273-1002-8978-8DF465399B43}"/>
              </a:ext>
            </a:extLst>
          </p:cNvPr>
          <p:cNvPicPr>
            <a:picLocks noGrp="1" noChangeAspect="1"/>
          </p:cNvPicPr>
          <p:nvPr>
            <p:ph idx="1"/>
          </p:nvPr>
        </p:nvPicPr>
        <p:blipFill>
          <a:blip r:embed="rId2"/>
          <a:stretch>
            <a:fillRect/>
          </a:stretch>
        </p:blipFill>
        <p:spPr>
          <a:xfrm>
            <a:off x="1113182" y="331304"/>
            <a:ext cx="8494643" cy="5710721"/>
          </a:xfrm>
          <a:prstGeom prst="rect">
            <a:avLst/>
          </a:prstGeom>
        </p:spPr>
      </p:pic>
    </p:spTree>
    <p:extLst>
      <p:ext uri="{BB962C8B-B14F-4D97-AF65-F5344CB8AC3E}">
        <p14:creationId xmlns:p14="http://schemas.microsoft.com/office/powerpoint/2010/main" val="366055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63C2669-93EE-3092-BDC0-F63B87E7B21F}"/>
              </a:ext>
            </a:extLst>
          </p:cNvPr>
          <p:cNvPicPr>
            <a:picLocks noGrp="1" noChangeAspect="1"/>
          </p:cNvPicPr>
          <p:nvPr>
            <p:ph idx="1"/>
          </p:nvPr>
        </p:nvPicPr>
        <p:blipFill>
          <a:blip r:embed="rId2"/>
          <a:stretch>
            <a:fillRect/>
          </a:stretch>
        </p:blipFill>
        <p:spPr>
          <a:xfrm>
            <a:off x="357809" y="304800"/>
            <a:ext cx="9515061" cy="5737225"/>
          </a:xfrm>
          <a:prstGeom prst="rect">
            <a:avLst/>
          </a:prstGeom>
        </p:spPr>
      </p:pic>
    </p:spTree>
    <p:extLst>
      <p:ext uri="{BB962C8B-B14F-4D97-AF65-F5344CB8AC3E}">
        <p14:creationId xmlns:p14="http://schemas.microsoft.com/office/powerpoint/2010/main" val="56707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E7F0C63-0310-5742-AC47-F4DF2BB37B39}"/>
              </a:ext>
            </a:extLst>
          </p:cNvPr>
          <p:cNvPicPr>
            <a:picLocks noGrp="1" noChangeAspect="1"/>
          </p:cNvPicPr>
          <p:nvPr>
            <p:ph idx="1"/>
          </p:nvPr>
        </p:nvPicPr>
        <p:blipFill>
          <a:blip r:embed="rId2"/>
          <a:stretch>
            <a:fillRect/>
          </a:stretch>
        </p:blipFill>
        <p:spPr>
          <a:xfrm>
            <a:off x="954157" y="636104"/>
            <a:ext cx="9011478" cy="5405921"/>
          </a:xfrm>
          <a:prstGeom prst="rect">
            <a:avLst/>
          </a:prstGeom>
        </p:spPr>
      </p:pic>
    </p:spTree>
    <p:extLst>
      <p:ext uri="{BB962C8B-B14F-4D97-AF65-F5344CB8AC3E}">
        <p14:creationId xmlns:p14="http://schemas.microsoft.com/office/powerpoint/2010/main" val="3852713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A72986-6015-9700-1827-C73143F0F6E4}"/>
              </a:ext>
            </a:extLst>
          </p:cNvPr>
          <p:cNvPicPr>
            <a:picLocks noGrp="1" noChangeAspect="1"/>
          </p:cNvPicPr>
          <p:nvPr>
            <p:ph idx="1"/>
          </p:nvPr>
        </p:nvPicPr>
        <p:blipFill>
          <a:blip r:embed="rId2"/>
          <a:stretch>
            <a:fillRect/>
          </a:stretch>
        </p:blipFill>
        <p:spPr>
          <a:xfrm>
            <a:off x="702366" y="437322"/>
            <a:ext cx="8362122" cy="5604703"/>
          </a:xfrm>
          <a:prstGeom prst="rect">
            <a:avLst/>
          </a:prstGeom>
        </p:spPr>
      </p:pic>
    </p:spTree>
    <p:extLst>
      <p:ext uri="{BB962C8B-B14F-4D97-AF65-F5344CB8AC3E}">
        <p14:creationId xmlns:p14="http://schemas.microsoft.com/office/powerpoint/2010/main" val="400110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C9C2-A290-2A01-7D28-5BFDA2DF409D}"/>
              </a:ext>
            </a:extLst>
          </p:cNvPr>
          <p:cNvSpPr>
            <a:spLocks noGrp="1"/>
          </p:cNvSpPr>
          <p:nvPr>
            <p:ph type="title"/>
          </p:nvPr>
        </p:nvSpPr>
        <p:spPr>
          <a:xfrm>
            <a:off x="677334" y="609600"/>
            <a:ext cx="8596668" cy="940904"/>
          </a:xfrm>
        </p:spPr>
        <p:txBody>
          <a:bodyPr/>
          <a:lstStyle/>
          <a:p>
            <a:r>
              <a:rPr lang="en-US" b="0" i="0" dirty="0">
                <a:effectLst/>
                <a:latin typeface="Nunito" pitchFamily="2" charset="0"/>
              </a:rPr>
              <a:t>INTERACTION DIAGRAMS</a:t>
            </a:r>
            <a:endParaRPr lang="en-IN" dirty="0"/>
          </a:p>
        </p:txBody>
      </p:sp>
      <p:sp>
        <p:nvSpPr>
          <p:cNvPr id="3" name="Content Placeholder 2">
            <a:extLst>
              <a:ext uri="{FF2B5EF4-FFF2-40B4-BE49-F238E27FC236}">
                <a16:creationId xmlns:a16="http://schemas.microsoft.com/office/drawing/2014/main" id="{97146349-53B6-3F16-5751-A8467AD9527B}"/>
              </a:ext>
            </a:extLst>
          </p:cNvPr>
          <p:cNvSpPr>
            <a:spLocks noGrp="1"/>
          </p:cNvSpPr>
          <p:nvPr>
            <p:ph idx="1"/>
          </p:nvPr>
        </p:nvSpPr>
        <p:spPr>
          <a:xfrm>
            <a:off x="677334" y="1736035"/>
            <a:ext cx="8596668" cy="4305327"/>
          </a:xfrm>
        </p:spPr>
        <p:txBody>
          <a:bodyPr/>
          <a:lstStyle/>
          <a:p>
            <a:pPr marL="0" indent="0">
              <a:buNone/>
            </a:pPr>
            <a:r>
              <a:rPr lang="en-US" b="0" i="0" dirty="0">
                <a:solidFill>
                  <a:srgbClr val="000000"/>
                </a:solidFill>
                <a:effectLst/>
                <a:latin typeface="Nunito" pitchFamily="2" charset="0"/>
              </a:rPr>
              <a:t>The purpose of interaction diagrams is to visualize the interactive behavior of the system. Visualizing the interaction is a difficult task. Hence, the solution is to use different types of models to capture the different aspects of the interaction.</a:t>
            </a:r>
          </a:p>
          <a:p>
            <a:pPr algn="just"/>
            <a:r>
              <a:rPr lang="en-US" b="0" i="0" dirty="0">
                <a:solidFill>
                  <a:srgbClr val="000000"/>
                </a:solidFill>
                <a:effectLst/>
                <a:latin typeface="Nunito" pitchFamily="2" charset="0"/>
              </a:rPr>
              <a:t>The purpose of interaction diagram is −</a:t>
            </a:r>
          </a:p>
          <a:p>
            <a:pPr algn="just">
              <a:buFont typeface="Arial" panose="020B0604020202020204" pitchFamily="34" charset="0"/>
              <a:buChar char="•"/>
            </a:pPr>
            <a:r>
              <a:rPr lang="en-US" b="0" i="0" dirty="0">
                <a:solidFill>
                  <a:srgbClr val="000000"/>
                </a:solidFill>
                <a:effectLst/>
                <a:latin typeface="Nunito" pitchFamily="2" charset="0"/>
              </a:rPr>
              <a:t>To capture the dynamic </a:t>
            </a:r>
            <a:r>
              <a:rPr lang="en-US" b="0" i="0" dirty="0" err="1">
                <a:solidFill>
                  <a:srgbClr val="000000"/>
                </a:solidFill>
                <a:effectLst/>
                <a:latin typeface="Nunito" pitchFamily="2" charset="0"/>
              </a:rPr>
              <a:t>behaviour</a:t>
            </a:r>
            <a:r>
              <a:rPr lang="en-US" b="0" i="0" dirty="0">
                <a:solidFill>
                  <a:srgbClr val="000000"/>
                </a:solidFill>
                <a:effectLst/>
                <a:latin typeface="Nunito" pitchFamily="2" charset="0"/>
              </a:rPr>
              <a:t> of a system.</a:t>
            </a:r>
          </a:p>
          <a:p>
            <a:pPr algn="just">
              <a:buFont typeface="Arial" panose="020B0604020202020204" pitchFamily="34" charset="0"/>
              <a:buChar char="•"/>
            </a:pPr>
            <a:r>
              <a:rPr lang="en-US" b="0" i="0" dirty="0">
                <a:solidFill>
                  <a:srgbClr val="000000"/>
                </a:solidFill>
                <a:effectLst/>
                <a:latin typeface="Nunito" pitchFamily="2" charset="0"/>
              </a:rPr>
              <a:t>To describe the message flow in the system.</a:t>
            </a:r>
          </a:p>
          <a:p>
            <a:pPr algn="just">
              <a:buFont typeface="Arial" panose="020B0604020202020204" pitchFamily="34" charset="0"/>
              <a:buChar char="•"/>
            </a:pPr>
            <a:r>
              <a:rPr lang="en-US" b="0" i="0" dirty="0">
                <a:solidFill>
                  <a:srgbClr val="000000"/>
                </a:solidFill>
                <a:effectLst/>
                <a:latin typeface="Nunito" pitchFamily="2" charset="0"/>
              </a:rPr>
              <a:t>To describe the structural organization of the objects.</a:t>
            </a:r>
          </a:p>
          <a:p>
            <a:pPr algn="just">
              <a:buFont typeface="Arial" panose="020B0604020202020204" pitchFamily="34" charset="0"/>
              <a:buChar char="•"/>
            </a:pPr>
            <a:r>
              <a:rPr lang="en-US" b="0" i="0" dirty="0">
                <a:solidFill>
                  <a:srgbClr val="000000"/>
                </a:solidFill>
                <a:effectLst/>
                <a:latin typeface="Nunito" pitchFamily="2" charset="0"/>
              </a:rPr>
              <a:t>To describe the interaction among objects.</a:t>
            </a:r>
          </a:p>
          <a:p>
            <a:pPr marL="0" indent="0">
              <a:buNone/>
            </a:pPr>
            <a:endParaRPr lang="en-IN" dirty="0"/>
          </a:p>
        </p:txBody>
      </p:sp>
    </p:spTree>
    <p:extLst>
      <p:ext uri="{BB962C8B-B14F-4D97-AF65-F5344CB8AC3E}">
        <p14:creationId xmlns:p14="http://schemas.microsoft.com/office/powerpoint/2010/main" val="68967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C0CE47-BE02-A09F-7F5B-AAAED156B943}"/>
              </a:ext>
            </a:extLst>
          </p:cNvPr>
          <p:cNvPicPr>
            <a:picLocks noGrp="1" noChangeAspect="1"/>
          </p:cNvPicPr>
          <p:nvPr>
            <p:ph idx="1"/>
          </p:nvPr>
        </p:nvPicPr>
        <p:blipFill>
          <a:blip r:embed="rId2"/>
          <a:stretch>
            <a:fillRect/>
          </a:stretch>
        </p:blipFill>
        <p:spPr>
          <a:xfrm>
            <a:off x="887896" y="742122"/>
            <a:ext cx="8865703" cy="5073684"/>
          </a:xfrm>
          <a:prstGeom prst="rect">
            <a:avLst/>
          </a:prstGeom>
        </p:spPr>
      </p:pic>
    </p:spTree>
    <p:extLst>
      <p:ext uri="{BB962C8B-B14F-4D97-AF65-F5344CB8AC3E}">
        <p14:creationId xmlns:p14="http://schemas.microsoft.com/office/powerpoint/2010/main" val="50634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2FDE-C716-EA16-A35A-34ED8DEA9EA7}"/>
              </a:ext>
            </a:extLst>
          </p:cNvPr>
          <p:cNvSpPr>
            <a:spLocks noGrp="1"/>
          </p:cNvSpPr>
          <p:nvPr>
            <p:ph type="title"/>
          </p:nvPr>
        </p:nvSpPr>
        <p:spPr>
          <a:xfrm>
            <a:off x="677334" y="609600"/>
            <a:ext cx="8596668" cy="689113"/>
          </a:xfrm>
        </p:spPr>
        <p:txBody>
          <a:bodyPr/>
          <a:lstStyle/>
          <a:p>
            <a:r>
              <a:rPr lang="en-US" dirty="0" err="1"/>
              <a:t>Statechart</a:t>
            </a:r>
            <a:r>
              <a:rPr lang="en-US" dirty="0"/>
              <a:t> diagram</a:t>
            </a:r>
            <a:endParaRPr lang="en-IN" dirty="0"/>
          </a:p>
        </p:txBody>
      </p:sp>
      <p:sp>
        <p:nvSpPr>
          <p:cNvPr id="3" name="Content Placeholder 2">
            <a:extLst>
              <a:ext uri="{FF2B5EF4-FFF2-40B4-BE49-F238E27FC236}">
                <a16:creationId xmlns:a16="http://schemas.microsoft.com/office/drawing/2014/main" id="{C48063A7-B68C-CD8E-A088-E9B4F0CAB342}"/>
              </a:ext>
            </a:extLst>
          </p:cNvPr>
          <p:cNvSpPr>
            <a:spLocks noGrp="1"/>
          </p:cNvSpPr>
          <p:nvPr>
            <p:ph idx="1"/>
          </p:nvPr>
        </p:nvSpPr>
        <p:spPr>
          <a:xfrm>
            <a:off x="677334" y="1298713"/>
            <a:ext cx="8596668" cy="4742649"/>
          </a:xfrm>
        </p:spPr>
        <p:txBody>
          <a:bodyPr>
            <a:normAutofit/>
          </a:bodyPr>
          <a:lstStyle/>
          <a:p>
            <a:r>
              <a:rPr lang="en-US" sz="2000" dirty="0" err="1"/>
              <a:t>Statechart</a:t>
            </a:r>
            <a:r>
              <a:rPr lang="en-US" sz="2000" dirty="0"/>
              <a:t> diagram is one of the five UML diagrams used to model the dynamic nature of a system. They define different states of an object during its lifetime and these states are changed by events.</a:t>
            </a:r>
          </a:p>
          <a:p>
            <a:r>
              <a:rPr lang="en-US" sz="2000" dirty="0"/>
              <a:t> </a:t>
            </a:r>
            <a:r>
              <a:rPr lang="en-US" sz="2000" dirty="0" err="1"/>
              <a:t>Statechart</a:t>
            </a:r>
            <a:r>
              <a:rPr lang="en-US" sz="2000" dirty="0"/>
              <a:t> diagrams are useful to model the reactive systems. Reactive systems can be defined as a system that responds to external or internal events.</a:t>
            </a:r>
          </a:p>
          <a:p>
            <a:endParaRPr lang="en-US" sz="2000" dirty="0"/>
          </a:p>
          <a:p>
            <a:r>
              <a:rPr lang="en-US" sz="2000" dirty="0" err="1"/>
              <a:t>Statechart</a:t>
            </a:r>
            <a:r>
              <a:rPr lang="en-US" sz="2000" dirty="0"/>
              <a:t> diagram describes the flow of control from one state to another state. States are defined as a condition in which an object exists and it changes when some event is triggered.</a:t>
            </a:r>
            <a:endParaRPr lang="en-IN" sz="2000" dirty="0"/>
          </a:p>
        </p:txBody>
      </p:sp>
    </p:spTree>
    <p:extLst>
      <p:ext uri="{BB962C8B-B14F-4D97-AF65-F5344CB8AC3E}">
        <p14:creationId xmlns:p14="http://schemas.microsoft.com/office/powerpoint/2010/main" val="390860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942D1-52DE-78CC-AF30-2F52385E2CF1}"/>
              </a:ext>
            </a:extLst>
          </p:cNvPr>
          <p:cNvSpPr>
            <a:spLocks noGrp="1"/>
          </p:cNvSpPr>
          <p:nvPr>
            <p:ph type="title"/>
          </p:nvPr>
        </p:nvSpPr>
        <p:spPr>
          <a:xfrm>
            <a:off x="677334" y="609600"/>
            <a:ext cx="8596668" cy="834887"/>
          </a:xfrm>
        </p:spPr>
        <p:txBody>
          <a:bodyPr/>
          <a:lstStyle/>
          <a:p>
            <a:r>
              <a:rPr lang="en-US" dirty="0">
                <a:solidFill>
                  <a:schemeClr val="tx1"/>
                </a:solidFill>
              </a:rPr>
              <a:t>State Diagram</a:t>
            </a:r>
            <a:endParaRPr lang="en-IN" dirty="0">
              <a:solidFill>
                <a:schemeClr val="tx1"/>
              </a:solidFill>
            </a:endParaRPr>
          </a:p>
        </p:txBody>
      </p:sp>
      <p:pic>
        <p:nvPicPr>
          <p:cNvPr id="4" name="Content Placeholder 3">
            <a:extLst>
              <a:ext uri="{FF2B5EF4-FFF2-40B4-BE49-F238E27FC236}">
                <a16:creationId xmlns:a16="http://schemas.microsoft.com/office/drawing/2014/main" id="{0F23B000-D54A-D6DA-F58F-58FDF6897A38}"/>
              </a:ext>
            </a:extLst>
          </p:cNvPr>
          <p:cNvPicPr>
            <a:picLocks noGrp="1" noChangeAspect="1"/>
          </p:cNvPicPr>
          <p:nvPr>
            <p:ph idx="1"/>
          </p:nvPr>
        </p:nvPicPr>
        <p:blipFill>
          <a:blip r:embed="rId2"/>
          <a:stretch>
            <a:fillRect/>
          </a:stretch>
        </p:blipFill>
        <p:spPr>
          <a:xfrm>
            <a:off x="940905" y="1311966"/>
            <a:ext cx="8865704" cy="4730060"/>
          </a:xfrm>
          <a:prstGeom prst="rect">
            <a:avLst/>
          </a:prstGeom>
        </p:spPr>
      </p:pic>
    </p:spTree>
    <p:extLst>
      <p:ext uri="{BB962C8B-B14F-4D97-AF65-F5344CB8AC3E}">
        <p14:creationId xmlns:p14="http://schemas.microsoft.com/office/powerpoint/2010/main" val="11053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09E4-8FC7-E50A-A367-79B8338B4216}"/>
              </a:ext>
            </a:extLst>
          </p:cNvPr>
          <p:cNvSpPr>
            <a:spLocks noGrp="1"/>
          </p:cNvSpPr>
          <p:nvPr>
            <p:ph type="title"/>
          </p:nvPr>
        </p:nvSpPr>
        <p:spPr>
          <a:xfrm>
            <a:off x="677334" y="609600"/>
            <a:ext cx="8596668" cy="649357"/>
          </a:xfrm>
        </p:spPr>
        <p:txBody>
          <a:bodyPr>
            <a:normAutofit fontScale="90000"/>
          </a:bodyPr>
          <a:lstStyle/>
          <a:p>
            <a:r>
              <a:rPr lang="en-IN" b="0" i="0" dirty="0">
                <a:solidFill>
                  <a:srgbClr val="000000"/>
                </a:solidFill>
                <a:effectLst/>
                <a:latin typeface="Heebo" panose="020B0604020202020204" pitchFamily="2" charset="-79"/>
                <a:cs typeface="Heebo" panose="020B0604020202020204" pitchFamily="2" charset="-79"/>
              </a:rPr>
              <a:t>Activity Diagram</a:t>
            </a:r>
            <a:br>
              <a:rPr lang="en-IN" b="0" i="0" dirty="0">
                <a:solidFill>
                  <a:srgbClr val="000000"/>
                </a:solidFill>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D50F1196-8FDC-2503-832E-721FD69324FF}"/>
              </a:ext>
            </a:extLst>
          </p:cNvPr>
          <p:cNvSpPr>
            <a:spLocks noGrp="1"/>
          </p:cNvSpPr>
          <p:nvPr>
            <p:ph idx="1"/>
          </p:nvPr>
        </p:nvSpPr>
        <p:spPr>
          <a:xfrm>
            <a:off x="677334" y="1351723"/>
            <a:ext cx="8596668" cy="4689640"/>
          </a:xfrm>
        </p:spPr>
        <p:txBody>
          <a:bodyPr/>
          <a:lstStyle/>
          <a:p>
            <a:r>
              <a:rPr lang="en-US" b="0" i="0" dirty="0">
                <a:solidFill>
                  <a:srgbClr val="000000"/>
                </a:solidFill>
                <a:effectLst/>
                <a:latin typeface="Nunito" pitchFamily="2" charset="0"/>
              </a:rPr>
              <a:t>Activity diagram is basically a flowchart to represent the flow from one activity to another activity. The activity can be described as an operation of the system.</a:t>
            </a:r>
          </a:p>
          <a:p>
            <a:r>
              <a:rPr lang="en-US" b="0" i="0" dirty="0">
                <a:solidFill>
                  <a:srgbClr val="000000"/>
                </a:solidFill>
                <a:effectLst/>
                <a:latin typeface="Nunito" pitchFamily="2" charset="0"/>
              </a:rPr>
              <a:t>he control flow is drawn from one operation to another. This flow can be sequential, branched, or concurrent. Activity diagrams deal with all type of flow control by using different elements such as fork, join, </a:t>
            </a:r>
            <a:r>
              <a:rPr lang="en-US" b="0" i="0" dirty="0" err="1">
                <a:solidFill>
                  <a:srgbClr val="000000"/>
                </a:solidFill>
                <a:effectLst/>
                <a:latin typeface="Nunito" pitchFamily="2" charset="0"/>
              </a:rPr>
              <a:t>etc</a:t>
            </a:r>
            <a:endParaRPr lang="en-US" dirty="0">
              <a:solidFill>
                <a:srgbClr val="000000"/>
              </a:solidFill>
              <a:latin typeface="Nunito" pitchFamily="2" charset="0"/>
            </a:endParaRPr>
          </a:p>
          <a:p>
            <a:pPr algn="just"/>
            <a:r>
              <a:rPr lang="en-US" b="0" i="0" dirty="0">
                <a:solidFill>
                  <a:srgbClr val="000000"/>
                </a:solidFill>
                <a:effectLst/>
                <a:latin typeface="Nunito" pitchFamily="2" charset="0"/>
              </a:rPr>
              <a:t>The purpose of an activity diagram can be described as −</a:t>
            </a:r>
          </a:p>
          <a:p>
            <a:pPr>
              <a:buFont typeface="Wingdings" panose="05000000000000000000" pitchFamily="2" charset="2"/>
              <a:buChar char="ü"/>
            </a:pPr>
            <a:r>
              <a:rPr lang="en-US" b="0" i="0" dirty="0">
                <a:solidFill>
                  <a:srgbClr val="000000"/>
                </a:solidFill>
                <a:effectLst/>
                <a:latin typeface="Nunito" pitchFamily="2" charset="0"/>
              </a:rPr>
              <a:t>Draw the activity flow of a system.</a:t>
            </a:r>
          </a:p>
          <a:p>
            <a:pPr>
              <a:buFont typeface="Wingdings" panose="05000000000000000000" pitchFamily="2" charset="2"/>
              <a:buChar char="ü"/>
            </a:pPr>
            <a:r>
              <a:rPr lang="en-US" b="0" i="0" dirty="0">
                <a:solidFill>
                  <a:srgbClr val="000000"/>
                </a:solidFill>
                <a:effectLst/>
                <a:latin typeface="Nunito" pitchFamily="2" charset="0"/>
              </a:rPr>
              <a:t>Describe the sequence from one activity to another.</a:t>
            </a:r>
          </a:p>
          <a:p>
            <a:pPr>
              <a:buFont typeface="Wingdings" panose="05000000000000000000" pitchFamily="2" charset="2"/>
              <a:buChar char="ü"/>
            </a:pPr>
            <a:r>
              <a:rPr lang="en-US" b="0" i="0" dirty="0">
                <a:solidFill>
                  <a:srgbClr val="000000"/>
                </a:solidFill>
                <a:effectLst/>
                <a:latin typeface="Nunito" pitchFamily="2" charset="0"/>
              </a:rPr>
              <a:t>Describe the parallel, branched and concurrent flow of the system.</a:t>
            </a:r>
          </a:p>
          <a:p>
            <a:pPr marL="0" indent="0">
              <a:buNone/>
            </a:pPr>
            <a:endParaRPr lang="en-IN" dirty="0"/>
          </a:p>
        </p:txBody>
      </p:sp>
    </p:spTree>
    <p:extLst>
      <p:ext uri="{BB962C8B-B14F-4D97-AF65-F5344CB8AC3E}">
        <p14:creationId xmlns:p14="http://schemas.microsoft.com/office/powerpoint/2010/main" val="3224234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2689F1-C59D-E14E-5E3B-1ECEBF48EA3D}"/>
              </a:ext>
            </a:extLst>
          </p:cNvPr>
          <p:cNvPicPr>
            <a:picLocks noGrp="1" noChangeAspect="1"/>
          </p:cNvPicPr>
          <p:nvPr>
            <p:ph idx="1"/>
          </p:nvPr>
        </p:nvPicPr>
        <p:blipFill>
          <a:blip r:embed="rId2"/>
          <a:stretch>
            <a:fillRect/>
          </a:stretch>
        </p:blipFill>
        <p:spPr>
          <a:xfrm>
            <a:off x="1152939" y="898318"/>
            <a:ext cx="5194851" cy="5061364"/>
          </a:xfrm>
          <a:prstGeom prst="rect">
            <a:avLst/>
          </a:prstGeom>
        </p:spPr>
      </p:pic>
    </p:spTree>
    <p:extLst>
      <p:ext uri="{BB962C8B-B14F-4D97-AF65-F5344CB8AC3E}">
        <p14:creationId xmlns:p14="http://schemas.microsoft.com/office/powerpoint/2010/main" val="414464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4236-B076-207A-E194-675FFD1D9C60}"/>
              </a:ext>
            </a:extLst>
          </p:cNvPr>
          <p:cNvSpPr>
            <a:spLocks noGrp="1"/>
          </p:cNvSpPr>
          <p:nvPr>
            <p:ph type="title"/>
          </p:nvPr>
        </p:nvSpPr>
        <p:spPr>
          <a:xfrm>
            <a:off x="677334" y="609600"/>
            <a:ext cx="8596668" cy="715617"/>
          </a:xfrm>
        </p:spPr>
        <p:txBody>
          <a:bodyPr>
            <a:normAutofit fontScale="90000"/>
          </a:bodyPr>
          <a:lstStyle/>
          <a:p>
            <a:r>
              <a:rPr lang="en-IN" b="1" i="0" dirty="0">
                <a:solidFill>
                  <a:srgbClr val="FF0000"/>
                </a:solidFill>
                <a:effectLst/>
                <a:latin typeface="Open Sans" panose="020B0606030504020204" pitchFamily="34" charset="0"/>
              </a:rPr>
              <a:t>Unified </a:t>
            </a:r>
            <a:r>
              <a:rPr lang="en-IN" b="1" i="0" dirty="0" err="1">
                <a:solidFill>
                  <a:srgbClr val="FF0000"/>
                </a:solidFill>
                <a:effectLst/>
                <a:latin typeface="Open Sans" panose="020B0606030504020204" pitchFamily="34" charset="0"/>
              </a:rPr>
              <a:t>Modeling</a:t>
            </a:r>
            <a:r>
              <a:rPr lang="en-IN" b="1" i="0" dirty="0">
                <a:solidFill>
                  <a:srgbClr val="FF0000"/>
                </a:solidFill>
                <a:effectLst/>
                <a:latin typeface="Open Sans" panose="020B0606030504020204" pitchFamily="34" charset="0"/>
              </a:rPr>
              <a:t> Language</a:t>
            </a:r>
            <a:br>
              <a:rPr lang="en-IN" b="1" i="0" dirty="0">
                <a:solidFill>
                  <a:srgbClr val="FF0000"/>
                </a:solidFill>
                <a:effectLst/>
                <a:latin typeface="Open Sans" panose="020B0606030504020204" pitchFamily="34"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C225F04E-A9A8-B8F8-5097-027AE9173A83}"/>
              </a:ext>
            </a:extLst>
          </p:cNvPr>
          <p:cNvSpPr>
            <a:spLocks noGrp="1"/>
          </p:cNvSpPr>
          <p:nvPr>
            <p:ph idx="1"/>
          </p:nvPr>
        </p:nvSpPr>
        <p:spPr>
          <a:xfrm>
            <a:off x="677334" y="1325217"/>
            <a:ext cx="8596668" cy="4716145"/>
          </a:xfrm>
        </p:spPr>
        <p:txBody>
          <a:bodyPr/>
          <a:lstStyle/>
          <a:p>
            <a:r>
              <a:rPr lang="en-US" dirty="0"/>
              <a:t>UML, short for Unified Modeling Language,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a:t>
            </a:r>
          </a:p>
          <a:p>
            <a:r>
              <a:rPr lang="en-US" dirty="0"/>
              <a:t>The UML represents a collection of best engineering practices that have proven successful in the modeling of large and complex systems. The UML is a very important part of developing object oriented software and the software development process. </a:t>
            </a:r>
          </a:p>
          <a:p>
            <a:r>
              <a:rPr lang="en-US" dirty="0"/>
              <a:t>The UML uses mostly graphical notations to express the design of software projects.</a:t>
            </a:r>
          </a:p>
          <a:p>
            <a:r>
              <a:rPr lang="en-US" dirty="0"/>
              <a:t> Using the UML helps project teams communicate, explore potential designs, and validate the architectural design of the software.</a:t>
            </a:r>
            <a:endParaRPr lang="en-IN" dirty="0"/>
          </a:p>
        </p:txBody>
      </p:sp>
    </p:spTree>
    <p:extLst>
      <p:ext uri="{BB962C8B-B14F-4D97-AF65-F5344CB8AC3E}">
        <p14:creationId xmlns:p14="http://schemas.microsoft.com/office/powerpoint/2010/main" val="106825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6D1A-4CCE-6B44-786C-1C96EAB62C5B}"/>
              </a:ext>
            </a:extLst>
          </p:cNvPr>
          <p:cNvSpPr>
            <a:spLocks noGrp="1"/>
          </p:cNvSpPr>
          <p:nvPr>
            <p:ph type="title"/>
          </p:nvPr>
        </p:nvSpPr>
        <p:spPr>
          <a:xfrm>
            <a:off x="677334" y="609600"/>
            <a:ext cx="8596668" cy="781878"/>
          </a:xfrm>
        </p:spPr>
        <p:txBody>
          <a:bodyPr/>
          <a:lstStyle/>
          <a:p>
            <a:r>
              <a:rPr lang="en-US" dirty="0">
                <a:solidFill>
                  <a:schemeClr val="tx1"/>
                </a:solidFill>
              </a:rPr>
              <a:t>Implementation Diagram</a:t>
            </a:r>
            <a:endParaRPr lang="en-IN" dirty="0">
              <a:solidFill>
                <a:schemeClr val="tx1"/>
              </a:solidFill>
            </a:endParaRPr>
          </a:p>
        </p:txBody>
      </p:sp>
      <p:sp>
        <p:nvSpPr>
          <p:cNvPr id="3" name="Content Placeholder 2">
            <a:extLst>
              <a:ext uri="{FF2B5EF4-FFF2-40B4-BE49-F238E27FC236}">
                <a16:creationId xmlns:a16="http://schemas.microsoft.com/office/drawing/2014/main" id="{3CC65397-FEF5-0273-D5EB-0A6AC6D1D882}"/>
              </a:ext>
            </a:extLst>
          </p:cNvPr>
          <p:cNvSpPr>
            <a:spLocks noGrp="1"/>
          </p:cNvSpPr>
          <p:nvPr>
            <p:ph idx="1"/>
          </p:nvPr>
        </p:nvSpPr>
        <p:spPr>
          <a:xfrm>
            <a:off x="677334" y="1391479"/>
            <a:ext cx="8596668" cy="4649884"/>
          </a:xfrm>
        </p:spPr>
        <p:txBody>
          <a:bodyPr/>
          <a:lstStyle/>
          <a:p>
            <a:r>
              <a:rPr lang="en-US" dirty="0"/>
              <a:t>The two types of implementation diagrams are component diagrams and deployment diagrams. </a:t>
            </a:r>
          </a:p>
          <a:p>
            <a:r>
              <a:rPr lang="en-US" dirty="0"/>
              <a:t>Component diagrams are modeled to illustrate relationship between piece of software, while deployment diagram are modeled to illustrate relationships between piece of hardware.</a:t>
            </a:r>
          </a:p>
          <a:p>
            <a:r>
              <a:rPr lang="en-US" dirty="0"/>
              <a:t>A component diagram is used to break down a large object-oriented system into the smaller components, so as to make them more manageable. It models the physical view of a system such as executables, files, libraries, etc. that resides within the node.</a:t>
            </a:r>
          </a:p>
          <a:p>
            <a:pPr algn="just"/>
            <a:r>
              <a:rPr lang="en-US" b="0" i="0" dirty="0">
                <a:solidFill>
                  <a:srgbClr val="000000"/>
                </a:solidFill>
                <a:effectLst/>
                <a:latin typeface="Nunito" pitchFamily="2" charset="0"/>
              </a:rPr>
              <a:t>The purpose of the component diagram can be summarized as −</a:t>
            </a:r>
          </a:p>
          <a:p>
            <a:pPr algn="just">
              <a:buFont typeface="Arial" panose="020B0604020202020204" pitchFamily="34" charset="0"/>
              <a:buChar char="•"/>
            </a:pPr>
            <a:r>
              <a:rPr lang="en-US" b="0" i="0" dirty="0">
                <a:solidFill>
                  <a:srgbClr val="000000"/>
                </a:solidFill>
                <a:effectLst/>
                <a:latin typeface="Nunito" pitchFamily="2" charset="0"/>
              </a:rPr>
              <a:t>Visualize the components of a system.</a:t>
            </a:r>
          </a:p>
          <a:p>
            <a:pPr algn="just">
              <a:buFont typeface="Arial" panose="020B0604020202020204" pitchFamily="34" charset="0"/>
              <a:buChar char="•"/>
            </a:pPr>
            <a:r>
              <a:rPr lang="en-US" b="0" i="0" dirty="0">
                <a:solidFill>
                  <a:srgbClr val="000000"/>
                </a:solidFill>
                <a:effectLst/>
                <a:latin typeface="Nunito" pitchFamily="2" charset="0"/>
              </a:rPr>
              <a:t>Construct executables by using forward and reverse engineering.</a:t>
            </a:r>
          </a:p>
          <a:p>
            <a:pPr algn="just">
              <a:buFont typeface="Arial" panose="020B0604020202020204" pitchFamily="34" charset="0"/>
              <a:buChar char="•"/>
            </a:pPr>
            <a:r>
              <a:rPr lang="en-US" b="0" i="0" dirty="0">
                <a:solidFill>
                  <a:srgbClr val="000000"/>
                </a:solidFill>
                <a:effectLst/>
                <a:latin typeface="Nunito" pitchFamily="2" charset="0"/>
              </a:rPr>
              <a:t>Describe the organization and relationships of the components.</a:t>
            </a:r>
          </a:p>
          <a:p>
            <a:endParaRPr lang="en-US" dirty="0"/>
          </a:p>
          <a:p>
            <a:endParaRPr lang="en-IN" dirty="0"/>
          </a:p>
        </p:txBody>
      </p:sp>
    </p:spTree>
    <p:extLst>
      <p:ext uri="{BB962C8B-B14F-4D97-AF65-F5344CB8AC3E}">
        <p14:creationId xmlns:p14="http://schemas.microsoft.com/office/powerpoint/2010/main" val="1804055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EFAC48C-6C97-C2F3-282B-5CB950F92EC8}"/>
              </a:ext>
            </a:extLst>
          </p:cNvPr>
          <p:cNvPicPr>
            <a:picLocks noGrp="1" noChangeAspect="1"/>
          </p:cNvPicPr>
          <p:nvPr>
            <p:ph idx="1"/>
          </p:nvPr>
        </p:nvPicPr>
        <p:blipFill>
          <a:blip r:embed="rId2"/>
          <a:stretch>
            <a:fillRect/>
          </a:stretch>
        </p:blipFill>
        <p:spPr>
          <a:xfrm>
            <a:off x="1099931" y="1232452"/>
            <a:ext cx="7394712" cy="4809573"/>
          </a:xfrm>
          <a:prstGeom prst="rect">
            <a:avLst/>
          </a:prstGeom>
        </p:spPr>
      </p:pic>
    </p:spTree>
    <p:extLst>
      <p:ext uri="{BB962C8B-B14F-4D97-AF65-F5344CB8AC3E}">
        <p14:creationId xmlns:p14="http://schemas.microsoft.com/office/powerpoint/2010/main" val="2219668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4A9E-87FE-00EE-1216-CDFA223E7FCA}"/>
              </a:ext>
            </a:extLst>
          </p:cNvPr>
          <p:cNvSpPr>
            <a:spLocks noGrp="1"/>
          </p:cNvSpPr>
          <p:nvPr>
            <p:ph type="title"/>
          </p:nvPr>
        </p:nvSpPr>
        <p:spPr>
          <a:xfrm>
            <a:off x="677334" y="0"/>
            <a:ext cx="8596668" cy="1113183"/>
          </a:xfrm>
        </p:spPr>
        <p:txBody>
          <a:bodyPr>
            <a:normAutofit/>
          </a:bodyPr>
          <a:lstStyle/>
          <a:p>
            <a:r>
              <a:rPr lang="en-US" dirty="0">
                <a:solidFill>
                  <a:schemeClr val="tx1"/>
                </a:solidFill>
              </a:rPr>
              <a:t>Deployment diagram</a:t>
            </a:r>
            <a:endParaRPr lang="en-IN" dirty="0">
              <a:solidFill>
                <a:schemeClr val="tx1"/>
              </a:solidFill>
            </a:endParaRPr>
          </a:p>
        </p:txBody>
      </p:sp>
      <p:sp>
        <p:nvSpPr>
          <p:cNvPr id="3" name="Content Placeholder 2">
            <a:extLst>
              <a:ext uri="{FF2B5EF4-FFF2-40B4-BE49-F238E27FC236}">
                <a16:creationId xmlns:a16="http://schemas.microsoft.com/office/drawing/2014/main" id="{E8F7AD5E-DA06-1BD5-E7C7-F13813179E30}"/>
              </a:ext>
            </a:extLst>
          </p:cNvPr>
          <p:cNvSpPr>
            <a:spLocks noGrp="1"/>
          </p:cNvSpPr>
          <p:nvPr>
            <p:ph idx="1"/>
          </p:nvPr>
        </p:nvSpPr>
        <p:spPr>
          <a:xfrm>
            <a:off x="677334" y="1563757"/>
            <a:ext cx="8596668" cy="5062330"/>
          </a:xfrm>
        </p:spPr>
        <p:txBody>
          <a:bodyPr>
            <a:noAutofit/>
          </a:bodyPr>
          <a:lstStyle/>
          <a:p>
            <a:r>
              <a:rPr lang="en-US" dirty="0"/>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r>
              <a:rPr lang="en-US" dirty="0"/>
              <a:t>Deployment diagrams are useful for system engineers. An efficient deployment diagram is very important as it controls the following parameters </a:t>
            </a:r>
          </a:p>
          <a:p>
            <a:endParaRPr lang="en-US" sz="1600" dirty="0"/>
          </a:p>
          <a:p>
            <a:pPr marL="0" indent="0" algn="ctr">
              <a:buNone/>
            </a:pPr>
            <a:r>
              <a:rPr lang="en-US" dirty="0"/>
              <a:t>Performance </a:t>
            </a:r>
          </a:p>
          <a:p>
            <a:pPr marL="0" indent="0" algn="ctr">
              <a:buNone/>
            </a:pPr>
            <a:r>
              <a:rPr lang="en-US" dirty="0"/>
              <a:t>Scalability</a:t>
            </a:r>
          </a:p>
          <a:p>
            <a:pPr marL="0" indent="0" algn="ctr">
              <a:buNone/>
            </a:pPr>
            <a:r>
              <a:rPr lang="en-US" dirty="0"/>
              <a:t>Maintainability</a:t>
            </a:r>
          </a:p>
          <a:p>
            <a:pPr marL="0" indent="0" algn="ctr">
              <a:buNone/>
            </a:pPr>
            <a:r>
              <a:rPr lang="en-US" dirty="0"/>
              <a:t>Portability</a:t>
            </a:r>
            <a:endParaRPr lang="en-IN" dirty="0"/>
          </a:p>
        </p:txBody>
      </p:sp>
    </p:spTree>
    <p:extLst>
      <p:ext uri="{BB962C8B-B14F-4D97-AF65-F5344CB8AC3E}">
        <p14:creationId xmlns:p14="http://schemas.microsoft.com/office/powerpoint/2010/main" val="850916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D27101-CF0E-994D-534C-6E32065B9B77}"/>
              </a:ext>
            </a:extLst>
          </p:cNvPr>
          <p:cNvPicPr>
            <a:picLocks noGrp="1" noChangeAspect="1"/>
          </p:cNvPicPr>
          <p:nvPr>
            <p:ph idx="1"/>
          </p:nvPr>
        </p:nvPicPr>
        <p:blipFill>
          <a:blip r:embed="rId2"/>
          <a:stretch>
            <a:fillRect/>
          </a:stretch>
        </p:blipFill>
        <p:spPr>
          <a:xfrm>
            <a:off x="1497496" y="848140"/>
            <a:ext cx="7540487" cy="5193886"/>
          </a:xfrm>
          <a:prstGeom prst="rect">
            <a:avLst/>
          </a:prstGeom>
        </p:spPr>
      </p:pic>
    </p:spTree>
    <p:extLst>
      <p:ext uri="{BB962C8B-B14F-4D97-AF65-F5344CB8AC3E}">
        <p14:creationId xmlns:p14="http://schemas.microsoft.com/office/powerpoint/2010/main" val="383090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B9986-E56F-CB1B-35DB-CED540C8227F}"/>
              </a:ext>
            </a:extLst>
          </p:cNvPr>
          <p:cNvSpPr>
            <a:spLocks noGrp="1"/>
          </p:cNvSpPr>
          <p:nvPr>
            <p:ph idx="1"/>
          </p:nvPr>
        </p:nvSpPr>
        <p:spPr>
          <a:xfrm>
            <a:off x="677334" y="437323"/>
            <a:ext cx="8596668" cy="5604040"/>
          </a:xfrm>
        </p:spPr>
        <p:txBody>
          <a:bodyPr>
            <a:normAutofit/>
          </a:bodyPr>
          <a:lstStyle/>
          <a:p>
            <a:pPr marL="0" indent="0">
              <a:buNone/>
            </a:pPr>
            <a:r>
              <a:rPr lang="en-US" sz="2000" dirty="0"/>
              <a:t>Deployment diagrams can be used −</a:t>
            </a:r>
          </a:p>
          <a:p>
            <a:endParaRPr lang="en-US" sz="2000" dirty="0"/>
          </a:p>
          <a:p>
            <a:r>
              <a:rPr lang="en-US" sz="2000" dirty="0"/>
              <a:t>To model the hardware topology of a system.</a:t>
            </a:r>
          </a:p>
          <a:p>
            <a:endParaRPr lang="en-US" sz="2000" dirty="0"/>
          </a:p>
          <a:p>
            <a:r>
              <a:rPr lang="en-US" sz="2000" dirty="0"/>
              <a:t>To model the embedded system.</a:t>
            </a:r>
          </a:p>
          <a:p>
            <a:endParaRPr lang="en-US" sz="2000" dirty="0"/>
          </a:p>
          <a:p>
            <a:r>
              <a:rPr lang="en-US" sz="2000" dirty="0"/>
              <a:t>To model the hardware details for a client/server system.</a:t>
            </a:r>
          </a:p>
          <a:p>
            <a:endParaRPr lang="en-US" sz="2000" dirty="0"/>
          </a:p>
          <a:p>
            <a:r>
              <a:rPr lang="en-US" sz="2000" dirty="0"/>
              <a:t>To model the hardware details of a distributed application.</a:t>
            </a:r>
          </a:p>
          <a:p>
            <a:endParaRPr lang="en-US" sz="2000" dirty="0"/>
          </a:p>
          <a:p>
            <a:r>
              <a:rPr lang="en-US" sz="2000" dirty="0"/>
              <a:t>For Forward and Reverse engineering.</a:t>
            </a:r>
            <a:endParaRPr lang="en-IN" sz="2000" dirty="0"/>
          </a:p>
        </p:txBody>
      </p:sp>
    </p:spTree>
    <p:extLst>
      <p:ext uri="{BB962C8B-B14F-4D97-AF65-F5344CB8AC3E}">
        <p14:creationId xmlns:p14="http://schemas.microsoft.com/office/powerpoint/2010/main" val="25913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E88E-2146-5229-5622-81A23D386C52}"/>
              </a:ext>
            </a:extLst>
          </p:cNvPr>
          <p:cNvSpPr>
            <a:spLocks noGrp="1"/>
          </p:cNvSpPr>
          <p:nvPr>
            <p:ph type="title"/>
          </p:nvPr>
        </p:nvSpPr>
        <p:spPr/>
        <p:txBody>
          <a:bodyPr/>
          <a:lstStyle/>
          <a:p>
            <a:r>
              <a:rPr lang="en-US" dirty="0">
                <a:solidFill>
                  <a:srgbClr val="FF0000"/>
                </a:solidFill>
              </a:rPr>
              <a:t>Need for UML</a:t>
            </a:r>
            <a:endParaRPr lang="en-IN" dirty="0">
              <a:solidFill>
                <a:srgbClr val="FF0000"/>
              </a:solidFill>
            </a:endParaRPr>
          </a:p>
        </p:txBody>
      </p:sp>
      <p:sp>
        <p:nvSpPr>
          <p:cNvPr id="3" name="Content Placeholder 2">
            <a:extLst>
              <a:ext uri="{FF2B5EF4-FFF2-40B4-BE49-F238E27FC236}">
                <a16:creationId xmlns:a16="http://schemas.microsoft.com/office/drawing/2014/main" id="{3DC02C42-5F42-44BE-029F-5D86AA2B79A4}"/>
              </a:ext>
            </a:extLst>
          </p:cNvPr>
          <p:cNvSpPr>
            <a:spLocks noGrp="1"/>
          </p:cNvSpPr>
          <p:nvPr>
            <p:ph idx="1"/>
          </p:nvPr>
        </p:nvSpPr>
        <p:spPr>
          <a:xfrm>
            <a:off x="677334" y="1126435"/>
            <a:ext cx="8596668" cy="4914927"/>
          </a:xfrm>
        </p:spPr>
        <p:txBody>
          <a:bodyPr/>
          <a:lstStyle/>
          <a:p>
            <a:r>
              <a:rPr lang="en-US" b="0" i="0" dirty="0">
                <a:solidFill>
                  <a:srgbClr val="737C85"/>
                </a:solidFill>
                <a:effectLst/>
                <a:latin typeface="Arial Black" panose="020B0A04020102020204" pitchFamily="34" charset="0"/>
              </a:rPr>
              <a:t>As the strategic value of software increases for many companies, the industry looks for techniques to automate the production of software and to improve quality and reduce cost and time-to-market.</a:t>
            </a:r>
          </a:p>
          <a:p>
            <a:r>
              <a:rPr lang="en-US" b="0" i="0" dirty="0">
                <a:solidFill>
                  <a:srgbClr val="737C85"/>
                </a:solidFill>
                <a:effectLst/>
                <a:latin typeface="Arial Black" panose="020B0A04020102020204" pitchFamily="34" charset="0"/>
              </a:rPr>
              <a:t> These techniques include component technology, visual programming, patterns and frameworks. Businesses also seek techniques to manage the complexity of systems as they increase in scope and scale.</a:t>
            </a:r>
          </a:p>
          <a:p>
            <a:r>
              <a:rPr lang="en-US" b="0" i="0" dirty="0">
                <a:solidFill>
                  <a:srgbClr val="737C85"/>
                </a:solidFill>
                <a:effectLst/>
                <a:latin typeface="Arial Black" panose="020B0A04020102020204" pitchFamily="34" charset="0"/>
              </a:rPr>
              <a:t> In particular, they recognize the need to solve recurring architectural problems, such as physical distribution, concurrency, replication, security, load balancing and fault tolerance. </a:t>
            </a:r>
            <a:endParaRPr lang="en-IN" dirty="0">
              <a:latin typeface="Arial Black" panose="020B0A04020102020204" pitchFamily="34" charset="0"/>
            </a:endParaRPr>
          </a:p>
        </p:txBody>
      </p:sp>
    </p:spTree>
    <p:extLst>
      <p:ext uri="{BB962C8B-B14F-4D97-AF65-F5344CB8AC3E}">
        <p14:creationId xmlns:p14="http://schemas.microsoft.com/office/powerpoint/2010/main" val="284467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6CC4-0034-134B-2324-6B1611B41C55}"/>
              </a:ext>
            </a:extLst>
          </p:cNvPr>
          <p:cNvSpPr>
            <a:spLocks noGrp="1"/>
          </p:cNvSpPr>
          <p:nvPr>
            <p:ph type="title"/>
          </p:nvPr>
        </p:nvSpPr>
        <p:spPr>
          <a:xfrm>
            <a:off x="677334" y="609600"/>
            <a:ext cx="8596668" cy="742122"/>
          </a:xfrm>
        </p:spPr>
        <p:txBody>
          <a:bodyPr/>
          <a:lstStyle/>
          <a:p>
            <a:r>
              <a:rPr lang="en-US" dirty="0" err="1">
                <a:solidFill>
                  <a:srgbClr val="FF0000"/>
                </a:solidFill>
              </a:rPr>
              <a:t>Contd</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890C0002-84FB-8DA2-118B-69EE4909E925}"/>
              </a:ext>
            </a:extLst>
          </p:cNvPr>
          <p:cNvSpPr>
            <a:spLocks noGrp="1"/>
          </p:cNvSpPr>
          <p:nvPr>
            <p:ph idx="1"/>
          </p:nvPr>
        </p:nvSpPr>
        <p:spPr>
          <a:xfrm>
            <a:off x="677334" y="1444487"/>
            <a:ext cx="8596668" cy="4596875"/>
          </a:xfrm>
        </p:spPr>
        <p:txBody>
          <a:bodyPr>
            <a:normAutofit lnSpcReduction="10000"/>
          </a:bodyPr>
          <a:lstStyle/>
          <a:p>
            <a:pPr marL="0" indent="0">
              <a:buNone/>
            </a:pPr>
            <a:r>
              <a:rPr lang="en-US" b="0" i="0" dirty="0">
                <a:solidFill>
                  <a:srgbClr val="737C85"/>
                </a:solidFill>
                <a:effectLst/>
                <a:latin typeface="Open Sans" panose="020B0606030504020204" pitchFamily="34" charset="0"/>
              </a:rPr>
              <a:t>The Unified Modeling Language (UML) was designed to respond to these needs. The primary goals in the design of the UML </a:t>
            </a:r>
            <a:r>
              <a:rPr lang="en-IN" b="0" i="0" dirty="0">
                <a:solidFill>
                  <a:srgbClr val="737C85"/>
                </a:solidFill>
                <a:effectLst/>
                <a:latin typeface="Open Sans" panose="020B0606030504020204" pitchFamily="34" charset="0"/>
              </a:rPr>
              <a:t>as follows:</a:t>
            </a:r>
          </a:p>
          <a:p>
            <a:pPr marL="0" indent="0">
              <a:buNone/>
            </a:pPr>
            <a:endParaRPr lang="en-US" b="0" i="0" dirty="0">
              <a:solidFill>
                <a:srgbClr val="737C85"/>
              </a:solidFill>
              <a:effectLst/>
              <a:latin typeface="Open Sans" panose="020B0606030504020204" pitchFamily="34" charset="0"/>
            </a:endParaRPr>
          </a:p>
          <a:p>
            <a:pPr>
              <a:buFont typeface="Wingdings" panose="05000000000000000000" pitchFamily="2" charset="2"/>
              <a:buChar char="Ø"/>
            </a:pPr>
            <a:r>
              <a:rPr lang="en-US" dirty="0"/>
              <a:t>Provide users with a ready-to-use, expressive visual modeling language so they can develop and exchange meaningful models.</a:t>
            </a:r>
          </a:p>
          <a:p>
            <a:pPr>
              <a:buFont typeface="Wingdings" panose="05000000000000000000" pitchFamily="2" charset="2"/>
              <a:buChar char="Ø"/>
            </a:pPr>
            <a:r>
              <a:rPr lang="en-US" dirty="0"/>
              <a:t>Provide extensibility and specialization mechanisms to extend the core concepts.</a:t>
            </a:r>
          </a:p>
          <a:p>
            <a:pPr>
              <a:buFont typeface="Wingdings" panose="05000000000000000000" pitchFamily="2" charset="2"/>
              <a:buChar char="Ø"/>
            </a:pPr>
            <a:r>
              <a:rPr lang="en-US" dirty="0"/>
              <a:t>Be independent of particular programming languages and development processes.</a:t>
            </a:r>
          </a:p>
          <a:p>
            <a:pPr>
              <a:buFont typeface="Wingdings" panose="05000000000000000000" pitchFamily="2" charset="2"/>
              <a:buChar char="Ø"/>
            </a:pPr>
            <a:r>
              <a:rPr lang="en-US" dirty="0"/>
              <a:t>Provide a formal basis for understanding the modeling language.</a:t>
            </a:r>
          </a:p>
          <a:p>
            <a:pPr>
              <a:buFont typeface="Wingdings" panose="05000000000000000000" pitchFamily="2" charset="2"/>
              <a:buChar char="Ø"/>
            </a:pPr>
            <a:r>
              <a:rPr lang="en-US" dirty="0"/>
              <a:t>Encourage the growth of the OO tools market.</a:t>
            </a:r>
          </a:p>
          <a:p>
            <a:pPr>
              <a:buFont typeface="Wingdings" panose="05000000000000000000" pitchFamily="2" charset="2"/>
              <a:buChar char="Ø"/>
            </a:pPr>
            <a:r>
              <a:rPr lang="en-US" dirty="0"/>
              <a:t>Support higher-level development concepts such as collaborations, frameworks, patterns and components.</a:t>
            </a:r>
          </a:p>
          <a:p>
            <a:pPr>
              <a:buFont typeface="Wingdings" panose="05000000000000000000" pitchFamily="2" charset="2"/>
              <a:buChar char="Ø"/>
            </a:pPr>
            <a:r>
              <a:rPr lang="en-US" dirty="0"/>
              <a:t>Integrate best practices.</a:t>
            </a:r>
            <a:endParaRPr lang="en-IN" dirty="0"/>
          </a:p>
        </p:txBody>
      </p:sp>
    </p:spTree>
    <p:extLst>
      <p:ext uri="{BB962C8B-B14F-4D97-AF65-F5344CB8AC3E}">
        <p14:creationId xmlns:p14="http://schemas.microsoft.com/office/powerpoint/2010/main" val="355004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2974-5792-11DF-7EC6-B868BA1FAF4D}"/>
              </a:ext>
            </a:extLst>
          </p:cNvPr>
          <p:cNvSpPr>
            <a:spLocks noGrp="1"/>
          </p:cNvSpPr>
          <p:nvPr>
            <p:ph type="title"/>
          </p:nvPr>
        </p:nvSpPr>
        <p:spPr>
          <a:xfrm>
            <a:off x="677334" y="609600"/>
            <a:ext cx="8596668" cy="768626"/>
          </a:xfrm>
        </p:spPr>
        <p:txBody>
          <a:bodyPr/>
          <a:lstStyle/>
          <a:p>
            <a:r>
              <a:rPr lang="en-US" dirty="0">
                <a:solidFill>
                  <a:srgbClr val="FF0000"/>
                </a:solidFill>
              </a:rPr>
              <a:t>Static Model and Dynamic Model</a:t>
            </a:r>
            <a:endParaRPr lang="en-IN" dirty="0">
              <a:solidFill>
                <a:srgbClr val="FF0000"/>
              </a:solidFill>
            </a:endParaRPr>
          </a:p>
        </p:txBody>
      </p:sp>
      <p:sp>
        <p:nvSpPr>
          <p:cNvPr id="3" name="Content Placeholder 2">
            <a:extLst>
              <a:ext uri="{FF2B5EF4-FFF2-40B4-BE49-F238E27FC236}">
                <a16:creationId xmlns:a16="http://schemas.microsoft.com/office/drawing/2014/main" id="{9B7B398C-A1D3-550E-6B6D-CFDB94BC7ADF}"/>
              </a:ext>
            </a:extLst>
          </p:cNvPr>
          <p:cNvSpPr>
            <a:spLocks noGrp="1"/>
          </p:cNvSpPr>
          <p:nvPr>
            <p:ph idx="1"/>
          </p:nvPr>
        </p:nvSpPr>
        <p:spPr>
          <a:xfrm>
            <a:off x="677334" y="1378227"/>
            <a:ext cx="8596668" cy="4663136"/>
          </a:xfrm>
        </p:spPr>
        <p:txBody>
          <a:bodyPr/>
          <a:lstStyle/>
          <a:p>
            <a:r>
              <a:rPr lang="en-US" b="1" i="1" dirty="0">
                <a:solidFill>
                  <a:srgbClr val="000000"/>
                </a:solidFill>
                <a:effectLst/>
                <a:latin typeface="Roboto" panose="020B0604020202020204" pitchFamily="2" charset="0"/>
              </a:rPr>
              <a:t>Static models</a:t>
            </a:r>
            <a:r>
              <a:rPr lang="en-US" b="1" i="0" dirty="0">
                <a:solidFill>
                  <a:srgbClr val="000000"/>
                </a:solidFill>
                <a:effectLst/>
                <a:latin typeface="Roboto" panose="020B0604020202020204" pitchFamily="2" charset="0"/>
              </a:rPr>
              <a:t>, </a:t>
            </a:r>
            <a:r>
              <a:rPr lang="en-US" b="0" i="0" dirty="0">
                <a:solidFill>
                  <a:srgbClr val="000000"/>
                </a:solidFill>
                <a:effectLst/>
                <a:latin typeface="Roboto" panose="020B0604020202020204" pitchFamily="2" charset="0"/>
              </a:rPr>
              <a:t>such as UML class diagrams, help design the definition of packages, class names, attributes, and method signatures (but not method bodies).</a:t>
            </a:r>
          </a:p>
          <a:p>
            <a:r>
              <a:rPr lang="en-US" b="1" i="1" dirty="0">
                <a:solidFill>
                  <a:srgbClr val="000000"/>
                </a:solidFill>
                <a:effectLst/>
                <a:latin typeface="Roboto" panose="02000000000000000000" pitchFamily="2" charset="0"/>
              </a:rPr>
              <a:t>Dynamic models</a:t>
            </a:r>
            <a:r>
              <a:rPr lang="en-US" b="1"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such as UML interaction diagrams </a:t>
            </a:r>
            <a:r>
              <a:rPr lang="en-US" b="1" i="1" dirty="0">
                <a:solidFill>
                  <a:srgbClr val="000000"/>
                </a:solidFill>
                <a:effectLst/>
                <a:latin typeface="Roboto" panose="02000000000000000000" pitchFamily="2" charset="0"/>
              </a:rPr>
              <a:t>(sequence diagrams</a:t>
            </a:r>
            <a:r>
              <a:rPr lang="en-US" b="0" i="0" dirty="0">
                <a:solidFill>
                  <a:srgbClr val="000000"/>
                </a:solidFill>
                <a:effectLst/>
                <a:latin typeface="Roboto" panose="02000000000000000000" pitchFamily="2" charset="0"/>
              </a:rPr>
              <a:t> or </a:t>
            </a:r>
            <a:r>
              <a:rPr lang="en-US" b="1" i="1" dirty="0">
                <a:solidFill>
                  <a:srgbClr val="000000"/>
                </a:solidFill>
                <a:effectLst/>
                <a:latin typeface="Roboto" panose="02000000000000000000" pitchFamily="2" charset="0"/>
              </a:rPr>
              <a:t>communication diagrams)</a:t>
            </a:r>
            <a:r>
              <a:rPr lang="en-US" b="1"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help design the logic, the behavior of the code or the method bodies. They tend to be the more interesting, difficult, important diagrams to create. </a:t>
            </a:r>
            <a:endParaRPr lang="en-IN" dirty="0"/>
          </a:p>
        </p:txBody>
      </p:sp>
    </p:spTree>
    <p:extLst>
      <p:ext uri="{BB962C8B-B14F-4D97-AF65-F5344CB8AC3E}">
        <p14:creationId xmlns:p14="http://schemas.microsoft.com/office/powerpoint/2010/main" val="368618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7128CC-0F41-8465-57EF-C8CBBC04FC99}"/>
              </a:ext>
            </a:extLst>
          </p:cNvPr>
          <p:cNvPicPr>
            <a:picLocks noGrp="1" noChangeAspect="1"/>
          </p:cNvPicPr>
          <p:nvPr>
            <p:ph idx="1"/>
          </p:nvPr>
        </p:nvPicPr>
        <p:blipFill>
          <a:blip r:embed="rId2"/>
          <a:stretch>
            <a:fillRect/>
          </a:stretch>
        </p:blipFill>
        <p:spPr>
          <a:xfrm>
            <a:off x="477078" y="702366"/>
            <a:ext cx="8799444" cy="5339660"/>
          </a:xfrm>
          <a:prstGeom prst="rect">
            <a:avLst/>
          </a:prstGeom>
        </p:spPr>
      </p:pic>
    </p:spTree>
    <p:extLst>
      <p:ext uri="{BB962C8B-B14F-4D97-AF65-F5344CB8AC3E}">
        <p14:creationId xmlns:p14="http://schemas.microsoft.com/office/powerpoint/2010/main" val="112985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8FEA7A7-E757-C198-F2B7-97BF53D5EDA3}"/>
              </a:ext>
            </a:extLst>
          </p:cNvPr>
          <p:cNvPicPr>
            <a:picLocks noGrp="1" noChangeAspect="1"/>
          </p:cNvPicPr>
          <p:nvPr>
            <p:ph idx="1"/>
          </p:nvPr>
        </p:nvPicPr>
        <p:blipFill>
          <a:blip r:embed="rId2"/>
          <a:stretch>
            <a:fillRect/>
          </a:stretch>
        </p:blipFill>
        <p:spPr>
          <a:xfrm>
            <a:off x="781879" y="715617"/>
            <a:ext cx="8865704" cy="5290689"/>
          </a:xfrm>
          <a:prstGeom prst="rect">
            <a:avLst/>
          </a:prstGeom>
        </p:spPr>
      </p:pic>
    </p:spTree>
    <p:extLst>
      <p:ext uri="{BB962C8B-B14F-4D97-AF65-F5344CB8AC3E}">
        <p14:creationId xmlns:p14="http://schemas.microsoft.com/office/powerpoint/2010/main" val="42812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A2D5-8699-B2E1-9380-0A2B07B154CD}"/>
              </a:ext>
            </a:extLst>
          </p:cNvPr>
          <p:cNvSpPr>
            <a:spLocks noGrp="1"/>
          </p:cNvSpPr>
          <p:nvPr>
            <p:ph type="title"/>
          </p:nvPr>
        </p:nvSpPr>
        <p:spPr>
          <a:xfrm>
            <a:off x="677334" y="609600"/>
            <a:ext cx="8596668" cy="887896"/>
          </a:xfrm>
        </p:spPr>
        <p:txBody>
          <a:bodyPr/>
          <a:lstStyle/>
          <a:p>
            <a:r>
              <a:rPr lang="en-US" dirty="0">
                <a:solidFill>
                  <a:srgbClr val="FF0000"/>
                </a:solidFill>
              </a:rPr>
              <a:t>UML diagram Types</a:t>
            </a:r>
            <a:endParaRPr lang="en-IN" dirty="0">
              <a:solidFill>
                <a:srgbClr val="FF0000"/>
              </a:solidFill>
            </a:endParaRPr>
          </a:p>
        </p:txBody>
      </p:sp>
      <p:pic>
        <p:nvPicPr>
          <p:cNvPr id="4" name="Content Placeholder 3">
            <a:extLst>
              <a:ext uri="{FF2B5EF4-FFF2-40B4-BE49-F238E27FC236}">
                <a16:creationId xmlns:a16="http://schemas.microsoft.com/office/drawing/2014/main" id="{6D898352-E4C0-7931-0CDB-42B42DEB3E13}"/>
              </a:ext>
            </a:extLst>
          </p:cNvPr>
          <p:cNvPicPr>
            <a:picLocks noGrp="1" noChangeAspect="1"/>
          </p:cNvPicPr>
          <p:nvPr>
            <p:ph idx="1"/>
          </p:nvPr>
        </p:nvPicPr>
        <p:blipFill>
          <a:blip r:embed="rId2"/>
          <a:stretch>
            <a:fillRect/>
          </a:stretch>
        </p:blipFill>
        <p:spPr>
          <a:xfrm>
            <a:off x="225288" y="1133061"/>
            <a:ext cx="9048714" cy="5115339"/>
          </a:xfrm>
          <a:prstGeom prst="rect">
            <a:avLst/>
          </a:prstGeom>
        </p:spPr>
      </p:pic>
    </p:spTree>
    <p:extLst>
      <p:ext uri="{BB962C8B-B14F-4D97-AF65-F5344CB8AC3E}">
        <p14:creationId xmlns:p14="http://schemas.microsoft.com/office/powerpoint/2010/main" val="50660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13B5-C663-47B4-D825-EAFA8A4B3C8F}"/>
              </a:ext>
            </a:extLst>
          </p:cNvPr>
          <p:cNvSpPr>
            <a:spLocks noGrp="1"/>
          </p:cNvSpPr>
          <p:nvPr>
            <p:ph type="title"/>
          </p:nvPr>
        </p:nvSpPr>
        <p:spPr>
          <a:xfrm>
            <a:off x="677334" y="609600"/>
            <a:ext cx="8596668" cy="715617"/>
          </a:xfrm>
        </p:spPr>
        <p:txBody>
          <a:bodyPr/>
          <a:lstStyle/>
          <a:p>
            <a:r>
              <a:rPr lang="en-US" dirty="0">
                <a:solidFill>
                  <a:srgbClr val="FF0000"/>
                </a:solidFill>
              </a:rPr>
              <a:t>Class diagram</a:t>
            </a:r>
            <a:endParaRPr lang="en-IN" dirty="0">
              <a:solidFill>
                <a:srgbClr val="FF0000"/>
              </a:solidFill>
            </a:endParaRPr>
          </a:p>
        </p:txBody>
      </p:sp>
      <p:pic>
        <p:nvPicPr>
          <p:cNvPr id="4" name="Content Placeholder 3">
            <a:extLst>
              <a:ext uri="{FF2B5EF4-FFF2-40B4-BE49-F238E27FC236}">
                <a16:creationId xmlns:a16="http://schemas.microsoft.com/office/drawing/2014/main" id="{48075539-554F-44DE-39AF-264279430BCA}"/>
              </a:ext>
            </a:extLst>
          </p:cNvPr>
          <p:cNvPicPr>
            <a:picLocks noGrp="1" noChangeAspect="1"/>
          </p:cNvPicPr>
          <p:nvPr>
            <p:ph idx="1"/>
          </p:nvPr>
        </p:nvPicPr>
        <p:blipFill>
          <a:blip r:embed="rId2"/>
          <a:stretch>
            <a:fillRect/>
          </a:stretch>
        </p:blipFill>
        <p:spPr>
          <a:xfrm>
            <a:off x="1086678" y="1431236"/>
            <a:ext cx="8030818" cy="4610790"/>
          </a:xfrm>
          <a:prstGeom prst="rect">
            <a:avLst/>
          </a:prstGeom>
        </p:spPr>
      </p:pic>
    </p:spTree>
    <p:extLst>
      <p:ext uri="{BB962C8B-B14F-4D97-AF65-F5344CB8AC3E}">
        <p14:creationId xmlns:p14="http://schemas.microsoft.com/office/powerpoint/2010/main" val="35596952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693</TotalTime>
  <Words>974</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Heebo</vt:lpstr>
      <vt:lpstr>Nunito</vt:lpstr>
      <vt:lpstr>Open Sans</vt:lpstr>
      <vt:lpstr>Roboto</vt:lpstr>
      <vt:lpstr>Trebuchet MS</vt:lpstr>
      <vt:lpstr>Wingdings</vt:lpstr>
      <vt:lpstr>Wingdings 3</vt:lpstr>
      <vt:lpstr>Facet</vt:lpstr>
      <vt:lpstr>UNIT 3</vt:lpstr>
      <vt:lpstr>Unified Modeling Language </vt:lpstr>
      <vt:lpstr>Need for UML</vt:lpstr>
      <vt:lpstr>Contd…</vt:lpstr>
      <vt:lpstr>Static Model and Dynamic Model</vt:lpstr>
      <vt:lpstr>PowerPoint Presentation</vt:lpstr>
      <vt:lpstr>PowerPoint Presentation</vt:lpstr>
      <vt:lpstr>UML diagram Types</vt:lpstr>
      <vt:lpstr>Class diagram</vt:lpstr>
      <vt:lpstr>PowerPoint Presentation</vt:lpstr>
      <vt:lpstr>PowerPoint Presentation</vt:lpstr>
      <vt:lpstr>PowerPoint Presentation</vt:lpstr>
      <vt:lpstr>PowerPoint Presentation</vt:lpstr>
      <vt:lpstr>INTERACTION DIAGRAMS</vt:lpstr>
      <vt:lpstr>PowerPoint Presentation</vt:lpstr>
      <vt:lpstr>Statechart diagram</vt:lpstr>
      <vt:lpstr>State Diagram</vt:lpstr>
      <vt:lpstr>Activity Diagram </vt:lpstr>
      <vt:lpstr>PowerPoint Presentation</vt:lpstr>
      <vt:lpstr>Implementation Diagram</vt:lpstr>
      <vt:lpstr>PowerPoint Presentation</vt:lpstr>
      <vt:lpstr>Deployment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ADMIN</dc:creator>
  <cp:lastModifiedBy>ADMIN</cp:lastModifiedBy>
  <cp:revision>18</cp:revision>
  <dcterms:created xsi:type="dcterms:W3CDTF">2022-09-08T03:31:08Z</dcterms:created>
  <dcterms:modified xsi:type="dcterms:W3CDTF">2022-09-30T05:04:42Z</dcterms:modified>
</cp:coreProperties>
</file>