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2" r:id="rId2"/>
    <p:sldId id="259" r:id="rId3"/>
    <p:sldId id="260" r:id="rId4"/>
    <p:sldId id="257" r:id="rId5"/>
    <p:sldId id="263" r:id="rId6"/>
    <p:sldId id="264" r:id="rId7"/>
    <p:sldId id="265" r:id="rId8"/>
    <p:sldId id="266" r:id="rId9"/>
    <p:sldId id="267" r:id="rId10"/>
    <p:sldId id="268"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6" d="100"/>
          <a:sy n="86" d="100"/>
        </p:scale>
        <p:origin x="55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9/13/2019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hyperlink" Target="http://www.3gpp.org/" TargetMode="External"/><Relationship Id="rId2" Type="http://schemas.openxmlformats.org/officeDocument/2006/relationships/hyperlink" Target="http://www.etsi.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36C43-B149-4448-A140-78DC71D31DB9}"/>
              </a:ext>
            </a:extLst>
          </p:cNvPr>
          <p:cNvSpPr>
            <a:spLocks noGrp="1"/>
          </p:cNvSpPr>
          <p:nvPr>
            <p:ph type="title" idx="4294967295"/>
          </p:nvPr>
        </p:nvSpPr>
        <p:spPr>
          <a:xfrm>
            <a:off x="0" y="2138363"/>
            <a:ext cx="10363200" cy="2511425"/>
          </a:xfrm>
        </p:spPr>
        <p:txBody>
          <a:bodyPr/>
          <a:lstStyle/>
          <a:p>
            <a:r>
              <a:rPr lang="en-US" dirty="0"/>
              <a:t>          Short message service</a:t>
            </a:r>
            <a:br>
              <a:rPr lang="en-US" dirty="0"/>
            </a:br>
            <a:r>
              <a:rPr lang="en-US" dirty="0"/>
              <a:t>       (SMS)</a:t>
            </a:r>
            <a:endParaRPr lang="en-IN" dirty="0"/>
          </a:p>
        </p:txBody>
      </p:sp>
    </p:spTree>
    <p:extLst>
      <p:ext uri="{BB962C8B-B14F-4D97-AF65-F5344CB8AC3E}">
        <p14:creationId xmlns:p14="http://schemas.microsoft.com/office/powerpoint/2010/main" val="2623769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6589A-A10B-49E5-B8E2-F4F022BEAFEB}"/>
              </a:ext>
            </a:extLst>
          </p:cNvPr>
          <p:cNvSpPr>
            <a:spLocks noGrp="1"/>
          </p:cNvSpPr>
          <p:nvPr>
            <p:ph type="title" idx="4294967295"/>
          </p:nvPr>
        </p:nvSpPr>
        <p:spPr>
          <a:xfrm>
            <a:off x="772160" y="730250"/>
            <a:ext cx="3028950" cy="1595438"/>
          </a:xfrm>
        </p:spPr>
        <p:txBody>
          <a:bodyPr/>
          <a:lstStyle/>
          <a:p>
            <a:pPr algn="l"/>
            <a:r>
              <a:rPr lang="en-US" u="sng" dirty="0"/>
              <a:t>conclusion</a:t>
            </a:r>
            <a:endParaRPr lang="en-IN" u="sng" dirty="0"/>
          </a:p>
        </p:txBody>
      </p:sp>
      <p:sp>
        <p:nvSpPr>
          <p:cNvPr id="3" name="Rectangle 2">
            <a:extLst>
              <a:ext uri="{FF2B5EF4-FFF2-40B4-BE49-F238E27FC236}">
                <a16:creationId xmlns:a16="http://schemas.microsoft.com/office/drawing/2014/main" id="{B10C41B3-4EA7-4C8B-BB00-37FC02E458DE}"/>
              </a:ext>
            </a:extLst>
          </p:cNvPr>
          <p:cNvSpPr/>
          <p:nvPr/>
        </p:nvSpPr>
        <p:spPr>
          <a:xfrm>
            <a:off x="955040" y="2000518"/>
            <a:ext cx="10678160" cy="1938992"/>
          </a:xfrm>
          <a:prstGeom prst="rect">
            <a:avLst/>
          </a:prstGeom>
        </p:spPr>
        <p:txBody>
          <a:bodyPr wrap="square">
            <a:spAutoFit/>
          </a:bodyPr>
          <a:lstStyle/>
          <a:p>
            <a:pPr marL="285750" indent="-285750">
              <a:buFont typeface="Arial" panose="020B0604020202020204" pitchFamily="34" charset="0"/>
              <a:buChar char="•"/>
            </a:pPr>
            <a:r>
              <a:rPr lang="en-US" sz="2400" dirty="0">
                <a:solidFill>
                  <a:srgbClr val="000000"/>
                </a:solidFill>
              </a:rPr>
              <a:t>while many SMS applications for disease prevention exist, few have been evaluated. The dearth of peer-reviewed studies and the limited evidence found in this systematic review highlight the need for high-quality efficacy studies examining behavioral, social, and economic outcomes of SMS applications and mobile phone interventions.</a:t>
            </a:r>
            <a:endParaRPr lang="en-IN" sz="2400" dirty="0"/>
          </a:p>
        </p:txBody>
      </p:sp>
    </p:spTree>
    <p:extLst>
      <p:ext uri="{BB962C8B-B14F-4D97-AF65-F5344CB8AC3E}">
        <p14:creationId xmlns:p14="http://schemas.microsoft.com/office/powerpoint/2010/main" val="860357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44BEC-A7B4-463D-BD24-7AFF0E9A4805}"/>
              </a:ext>
            </a:extLst>
          </p:cNvPr>
          <p:cNvSpPr>
            <a:spLocks noGrp="1"/>
          </p:cNvSpPr>
          <p:nvPr>
            <p:ph type="title"/>
          </p:nvPr>
        </p:nvSpPr>
        <p:spPr>
          <a:xfrm>
            <a:off x="594179" y="2747781"/>
            <a:ext cx="10364451" cy="1362438"/>
          </a:xfrm>
        </p:spPr>
        <p:txBody>
          <a:bodyPr>
            <a:normAutofit/>
          </a:bodyPr>
          <a:lstStyle/>
          <a:p>
            <a:r>
              <a:rPr lang="en-US" sz="4000" dirty="0"/>
              <a:t>Thank you</a:t>
            </a:r>
            <a:endParaRPr lang="en-IN" sz="4000" dirty="0"/>
          </a:p>
        </p:txBody>
      </p:sp>
    </p:spTree>
    <p:extLst>
      <p:ext uri="{BB962C8B-B14F-4D97-AF65-F5344CB8AC3E}">
        <p14:creationId xmlns:p14="http://schemas.microsoft.com/office/powerpoint/2010/main" val="2654050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C10EE4F-19DC-4B33-A6A7-00B878BEC36A}"/>
              </a:ext>
            </a:extLst>
          </p:cNvPr>
          <p:cNvSpPr>
            <a:spLocks noGrp="1"/>
          </p:cNvSpPr>
          <p:nvPr>
            <p:ph type="title"/>
          </p:nvPr>
        </p:nvSpPr>
        <p:spPr>
          <a:xfrm>
            <a:off x="700710" y="1485765"/>
            <a:ext cx="3391896" cy="1372845"/>
          </a:xfrm>
        </p:spPr>
        <p:txBody>
          <a:bodyPr numCol="3"/>
          <a:lstStyle/>
          <a:p>
            <a:pPr algn="l"/>
            <a:r>
              <a:rPr lang="en-US" u="sng" dirty="0"/>
              <a:t>              Index</a:t>
            </a:r>
            <a:endParaRPr lang="en-IN" u="sng" dirty="0"/>
          </a:p>
        </p:txBody>
      </p:sp>
      <p:sp>
        <p:nvSpPr>
          <p:cNvPr id="8" name="Text Placeholder 7">
            <a:extLst>
              <a:ext uri="{FF2B5EF4-FFF2-40B4-BE49-F238E27FC236}">
                <a16:creationId xmlns:a16="http://schemas.microsoft.com/office/drawing/2014/main" id="{E119D5B6-40DC-4684-81FC-6DCD513BC05E}"/>
              </a:ext>
            </a:extLst>
          </p:cNvPr>
          <p:cNvSpPr>
            <a:spLocks noGrp="1"/>
          </p:cNvSpPr>
          <p:nvPr>
            <p:ph type="body" sz="half" idx="2"/>
          </p:nvPr>
        </p:nvSpPr>
        <p:spPr>
          <a:xfrm>
            <a:off x="772044" y="2672179"/>
            <a:ext cx="6516836" cy="2654423"/>
          </a:xfrm>
        </p:spPr>
        <p:txBody>
          <a:bodyPr>
            <a:normAutofit/>
          </a:bodyPr>
          <a:lstStyle/>
          <a:p>
            <a:pPr marL="285750" indent="-285750" algn="l">
              <a:buFont typeface="Arial" panose="020B0604020202020204" pitchFamily="34" charset="0"/>
              <a:buChar char="•"/>
            </a:pPr>
            <a:r>
              <a:rPr lang="en-US" sz="2600" dirty="0"/>
              <a:t>Introduction</a:t>
            </a:r>
          </a:p>
          <a:p>
            <a:pPr marL="285750" indent="-285750" algn="l">
              <a:buFont typeface="Arial" panose="020B0604020202020204" pitchFamily="34" charset="0"/>
              <a:buChar char="•"/>
            </a:pPr>
            <a:r>
              <a:rPr lang="en-US" sz="2600" dirty="0"/>
              <a:t>Explanation and uses of SMS</a:t>
            </a:r>
          </a:p>
          <a:p>
            <a:pPr marL="285750" indent="-285750" algn="l">
              <a:buFont typeface="Arial" panose="020B0604020202020204" pitchFamily="34" charset="0"/>
              <a:buChar char="•"/>
            </a:pPr>
            <a:r>
              <a:rPr lang="en-US" sz="2600" dirty="0"/>
              <a:t>Application of SMS</a:t>
            </a:r>
            <a:endParaRPr lang="en-US" sz="2800" dirty="0"/>
          </a:p>
          <a:p>
            <a:pPr algn="l"/>
            <a:endParaRPr lang="en-IN" i="1" dirty="0"/>
          </a:p>
        </p:txBody>
      </p:sp>
    </p:spTree>
    <p:extLst>
      <p:ext uri="{BB962C8B-B14F-4D97-AF65-F5344CB8AC3E}">
        <p14:creationId xmlns:p14="http://schemas.microsoft.com/office/powerpoint/2010/main" val="3686753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F4E3A-5EAF-4EB2-BAA5-C6E95B36785A}"/>
              </a:ext>
            </a:extLst>
          </p:cNvPr>
          <p:cNvSpPr>
            <a:spLocks noGrp="1"/>
          </p:cNvSpPr>
          <p:nvPr>
            <p:ph type="title"/>
          </p:nvPr>
        </p:nvSpPr>
        <p:spPr>
          <a:xfrm>
            <a:off x="913776" y="618517"/>
            <a:ext cx="3311996" cy="1059363"/>
          </a:xfrm>
        </p:spPr>
        <p:txBody>
          <a:bodyPr/>
          <a:lstStyle/>
          <a:p>
            <a:r>
              <a:rPr lang="en-US" u="sng" dirty="0"/>
              <a:t>introduction</a:t>
            </a:r>
            <a:endParaRPr lang="en-IN" u="sng" dirty="0"/>
          </a:p>
        </p:txBody>
      </p:sp>
      <p:sp>
        <p:nvSpPr>
          <p:cNvPr id="3" name="Content Placeholder 2">
            <a:extLst>
              <a:ext uri="{FF2B5EF4-FFF2-40B4-BE49-F238E27FC236}">
                <a16:creationId xmlns:a16="http://schemas.microsoft.com/office/drawing/2014/main" id="{4490DF8B-3F94-4A31-BD3F-8E3A66295CF4}"/>
              </a:ext>
            </a:extLst>
          </p:cNvPr>
          <p:cNvSpPr>
            <a:spLocks noGrp="1"/>
          </p:cNvSpPr>
          <p:nvPr>
            <p:ph sz="quarter" idx="13"/>
          </p:nvPr>
        </p:nvSpPr>
        <p:spPr>
          <a:xfrm>
            <a:off x="1073572" y="1781166"/>
            <a:ext cx="10363826" cy="3424107"/>
          </a:xfrm>
        </p:spPr>
        <p:txBody>
          <a:bodyPr>
            <a:normAutofit fontScale="25000" lnSpcReduction="20000"/>
          </a:bodyPr>
          <a:lstStyle/>
          <a:p>
            <a:r>
              <a:rPr lang="en-US" sz="9600" cap="none" dirty="0"/>
              <a:t>SMS stands for short message service. It is a technology that enables the sending and receiving of messages between mobile phones.</a:t>
            </a:r>
          </a:p>
          <a:p>
            <a:r>
              <a:rPr lang="en-US" sz="9600" cap="none" dirty="0"/>
              <a:t>SMS first appeared in Europe in 1992. It was included in the GSM (global system for mobile communications) standards right at the beginning. </a:t>
            </a:r>
          </a:p>
          <a:p>
            <a:r>
              <a:rPr lang="en-US" sz="9600" cap="none" dirty="0"/>
              <a:t>Later it was ported to wireless technologies like cdma and tdma. The GSM and SMS standards were originally developed by </a:t>
            </a:r>
            <a:r>
              <a:rPr lang="en-US" sz="9600" cap="none" dirty="0">
                <a:hlinkClick r:id="rId2"/>
              </a:rPr>
              <a:t>ETSI</a:t>
            </a:r>
            <a:r>
              <a:rPr lang="en-US" sz="9600" cap="none" dirty="0"/>
              <a:t>. ETSI is the abbreviation for European telecommunications standards institute. </a:t>
            </a:r>
          </a:p>
          <a:p>
            <a:r>
              <a:rPr lang="en-US" sz="9600" cap="none" dirty="0"/>
              <a:t>Now the </a:t>
            </a:r>
            <a:r>
              <a:rPr lang="en-US" sz="9600" cap="none" dirty="0">
                <a:hlinkClick r:id="rId3"/>
              </a:rPr>
              <a:t>3gpp</a:t>
            </a:r>
            <a:r>
              <a:rPr lang="en-US" sz="9600" cap="none" dirty="0"/>
              <a:t> (third generation partnership project) is responsible for the development and maintenance of the gsm and sms standards.</a:t>
            </a:r>
          </a:p>
          <a:p>
            <a:endParaRPr lang="en-IN" sz="2400" dirty="0"/>
          </a:p>
        </p:txBody>
      </p:sp>
    </p:spTree>
    <p:extLst>
      <p:ext uri="{BB962C8B-B14F-4D97-AF65-F5344CB8AC3E}">
        <p14:creationId xmlns:p14="http://schemas.microsoft.com/office/powerpoint/2010/main" val="1855578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303284-D6B2-411B-81DB-DB2432E616D1}"/>
              </a:ext>
            </a:extLst>
          </p:cNvPr>
          <p:cNvSpPr/>
          <p:nvPr/>
        </p:nvSpPr>
        <p:spPr>
          <a:xfrm>
            <a:off x="707649" y="1316634"/>
            <a:ext cx="11398928" cy="4893647"/>
          </a:xfrm>
          <a:prstGeom prst="rect">
            <a:avLst/>
          </a:prstGeom>
        </p:spPr>
        <p:txBody>
          <a:bodyPr wrap="square">
            <a:spAutoFit/>
          </a:bodyPr>
          <a:lstStyle/>
          <a:p>
            <a:pPr marL="285750" indent="-285750">
              <a:buFont typeface="Arial" panose="020B0604020202020204" pitchFamily="34" charset="0"/>
              <a:buChar char="•"/>
            </a:pPr>
            <a:r>
              <a:rPr lang="en-US" sz="2400" dirty="0"/>
              <a:t>one drawback of the sms technology is that one sms message can only carry a very limited amount of data. </a:t>
            </a:r>
          </a:p>
          <a:p>
            <a:pPr marL="285750" indent="-285750">
              <a:buFont typeface="Arial" panose="020B0604020202020204" pitchFamily="34" charset="0"/>
              <a:buChar char="•"/>
            </a:pPr>
            <a:r>
              <a:rPr lang="en-US" sz="2400" dirty="0"/>
              <a:t>overcome this drawback, an extension called concatenated sms (also known as long sms) was developed. </a:t>
            </a:r>
          </a:p>
          <a:p>
            <a:pPr marL="285750" indent="-285750">
              <a:buFont typeface="Arial" panose="020B0604020202020204" pitchFamily="34" charset="0"/>
              <a:buChar char="•"/>
            </a:pPr>
            <a:r>
              <a:rPr lang="en-US" sz="2400" dirty="0"/>
              <a:t>a concatenated sms text message can contain more than 160 </a:t>
            </a:r>
            <a:r>
              <a:rPr lang="en-US" sz="2400" dirty="0" err="1"/>
              <a:t>english</a:t>
            </a:r>
            <a:r>
              <a:rPr lang="en-US" sz="2400" dirty="0"/>
              <a:t> characters. </a:t>
            </a:r>
          </a:p>
          <a:p>
            <a:pPr marL="285750" indent="-285750">
              <a:buFont typeface="Arial" panose="020B0604020202020204" pitchFamily="34" charset="0"/>
              <a:buChar char="•"/>
            </a:pPr>
            <a:r>
              <a:rPr lang="en-US" sz="2400" dirty="0"/>
              <a:t>concatenated sms works like this: the sender's mobile phone breaks down a long message into smaller parts and sends each of them as a single sms message. </a:t>
            </a:r>
          </a:p>
          <a:p>
            <a:pPr marL="285750" indent="-285750">
              <a:buFont typeface="Arial" panose="020B0604020202020204" pitchFamily="34" charset="0"/>
              <a:buChar char="•"/>
            </a:pPr>
            <a:r>
              <a:rPr lang="en-US" sz="2400" dirty="0"/>
              <a:t>when these sms messages reach the destination, the recipient mobile phone will combine them back to one long message.</a:t>
            </a:r>
          </a:p>
          <a:p>
            <a:pPr marL="285750" indent="-285750">
              <a:buFont typeface="Arial" panose="020B0604020202020204" pitchFamily="34" charset="0"/>
              <a:buChar char="•"/>
            </a:pPr>
            <a:r>
              <a:rPr lang="en-US" sz="2400" dirty="0"/>
              <a:t>the drawback of concatenated sms is that it is less widely supported than sms on wireless devices.</a:t>
            </a:r>
          </a:p>
          <a:p>
            <a:br>
              <a:rPr lang="en-US" sz="2400" dirty="0">
                <a:effectLst>
                  <a:outerShdw blurRad="38100" dist="38100" dir="2700000" algn="tl">
                    <a:srgbClr val="000000">
                      <a:alpha val="43137"/>
                    </a:srgbClr>
                  </a:outerShdw>
                </a:effectLst>
              </a:rPr>
            </a:br>
            <a:endParaRPr lang="en-IN" sz="2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25570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F1F15-C685-46D3-882D-F92C6D64E151}"/>
              </a:ext>
            </a:extLst>
          </p:cNvPr>
          <p:cNvSpPr>
            <a:spLocks noGrp="1"/>
          </p:cNvSpPr>
          <p:nvPr>
            <p:ph type="title"/>
          </p:nvPr>
        </p:nvSpPr>
        <p:spPr>
          <a:xfrm>
            <a:off x="913774" y="731521"/>
            <a:ext cx="3018408" cy="1147893"/>
          </a:xfrm>
        </p:spPr>
        <p:txBody>
          <a:bodyPr/>
          <a:lstStyle/>
          <a:p>
            <a:r>
              <a:rPr lang="en-US" u="sng" dirty="0"/>
              <a:t>explanation</a:t>
            </a:r>
            <a:endParaRPr lang="en-IN" u="sng" dirty="0"/>
          </a:p>
        </p:txBody>
      </p:sp>
      <p:sp>
        <p:nvSpPr>
          <p:cNvPr id="3" name="Content Placeholder 2">
            <a:extLst>
              <a:ext uri="{FF2B5EF4-FFF2-40B4-BE49-F238E27FC236}">
                <a16:creationId xmlns:a16="http://schemas.microsoft.com/office/drawing/2014/main" id="{79D668D0-CB60-496E-AA5C-E1A8D3DE21B0}"/>
              </a:ext>
            </a:extLst>
          </p:cNvPr>
          <p:cNvSpPr>
            <a:spLocks noGrp="1"/>
          </p:cNvSpPr>
          <p:nvPr>
            <p:ph sz="quarter" idx="13"/>
          </p:nvPr>
        </p:nvSpPr>
        <p:spPr>
          <a:xfrm>
            <a:off x="914400" y="1879414"/>
            <a:ext cx="10363826" cy="3424107"/>
          </a:xfrm>
        </p:spPr>
        <p:txBody>
          <a:bodyPr>
            <a:noAutofit/>
          </a:bodyPr>
          <a:lstStyle/>
          <a:p>
            <a:r>
              <a:rPr lang="en-US" sz="2400" cap="none" dirty="0"/>
              <a:t>An SMS center (SMSC) is responsible for handling the SMS operations of a wireless network. When an SMS message is sent from a mobile phone, it will reach an SMS center first. </a:t>
            </a:r>
          </a:p>
          <a:p>
            <a:r>
              <a:rPr lang="en-US" sz="2400" cap="none" dirty="0"/>
              <a:t>The sms center then forwards the sms message towards the destination. An SMS message may need to pass through more than one network entity (e.g. SMSC and SMS gateway) before reaching the destination. </a:t>
            </a:r>
          </a:p>
          <a:p>
            <a:r>
              <a:rPr lang="en-US" sz="2400" cap="none" dirty="0"/>
              <a:t>The main duty of an smsc is to route sms messages and regulate the process. If the recipient is unavailable (for example, when the mobile phone is switched off), the SMSC will store the SMS message. It will forward the SMS message when the recipient is available</a:t>
            </a:r>
            <a:r>
              <a:rPr lang="en-US" cap="none" dirty="0"/>
              <a:t>.</a:t>
            </a:r>
          </a:p>
        </p:txBody>
      </p:sp>
    </p:spTree>
    <p:extLst>
      <p:ext uri="{BB962C8B-B14F-4D97-AF65-F5344CB8AC3E}">
        <p14:creationId xmlns:p14="http://schemas.microsoft.com/office/powerpoint/2010/main" val="1387889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22E2E7-36FF-41EC-8F73-A8A325A3763A}"/>
              </a:ext>
            </a:extLst>
          </p:cNvPr>
          <p:cNvSpPr>
            <a:spLocks noGrp="1"/>
          </p:cNvSpPr>
          <p:nvPr>
            <p:ph sz="quarter" idx="4294967295"/>
          </p:nvPr>
        </p:nvSpPr>
        <p:spPr>
          <a:xfrm>
            <a:off x="913606" y="-1151803"/>
            <a:ext cx="10364787" cy="3424238"/>
          </a:xfrm>
        </p:spPr>
        <p:txBody>
          <a:bodyPr>
            <a:noAutofit/>
          </a:bodyPr>
          <a:lstStyle/>
          <a:p>
            <a:pPr marL="0" indent="0">
              <a:buNone/>
            </a:pPr>
            <a:endParaRPr lang="en-US" sz="2400" dirty="0"/>
          </a:p>
          <a:p>
            <a:endParaRPr lang="en-US" sz="2400" dirty="0"/>
          </a:p>
          <a:p>
            <a:endParaRPr lang="en-US" sz="2400" dirty="0"/>
          </a:p>
          <a:p>
            <a:endParaRPr lang="en-US" sz="2400" dirty="0"/>
          </a:p>
          <a:p>
            <a:r>
              <a:rPr lang="en-US" sz="2400" cap="none" dirty="0"/>
              <a:t>Very often an SMSC is dedicated to handle the SMS traffic of one wireless network. </a:t>
            </a:r>
          </a:p>
          <a:p>
            <a:r>
              <a:rPr lang="en-US" sz="2400" cap="none" dirty="0"/>
              <a:t>A network operator usually manages its own smsc(s) and locates them inside its wireless network system. </a:t>
            </a:r>
          </a:p>
          <a:p>
            <a:r>
              <a:rPr lang="en-US" sz="2400" cap="none" dirty="0"/>
              <a:t>However, it is possible for a network operator to use a third-party smsc that is located outside the wireless network system.</a:t>
            </a:r>
          </a:p>
          <a:p>
            <a:r>
              <a:rPr lang="en-US" sz="2400" cap="none" dirty="0"/>
              <a:t>You must know the address of the wireless network operator's smsc in order to use sms messaging with your mobile phone.</a:t>
            </a:r>
          </a:p>
          <a:p>
            <a:r>
              <a:rPr lang="en-US" sz="2400" cap="none" dirty="0"/>
              <a:t> Typically an smsc address is an ordinary phone number in the international format. </a:t>
            </a:r>
          </a:p>
          <a:p>
            <a:pPr marL="0" indent="0">
              <a:buNone/>
            </a:pPr>
            <a:br>
              <a:rPr lang="en-US" sz="2400" cap="none" dirty="0"/>
            </a:br>
            <a:endParaRPr lang="en-IN" sz="2400" cap="none" dirty="0"/>
          </a:p>
          <a:p>
            <a:endParaRPr lang="en-IN" sz="2400" dirty="0"/>
          </a:p>
        </p:txBody>
      </p:sp>
    </p:spTree>
    <p:extLst>
      <p:ext uri="{BB962C8B-B14F-4D97-AF65-F5344CB8AC3E}">
        <p14:creationId xmlns:p14="http://schemas.microsoft.com/office/powerpoint/2010/main" val="2464069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9FD41-86E4-4096-B7C3-187FEE312979}"/>
              </a:ext>
            </a:extLst>
          </p:cNvPr>
          <p:cNvSpPr>
            <a:spLocks noGrp="1"/>
          </p:cNvSpPr>
          <p:nvPr>
            <p:ph type="title"/>
          </p:nvPr>
        </p:nvSpPr>
        <p:spPr>
          <a:xfrm>
            <a:off x="585927" y="1136341"/>
            <a:ext cx="3382392" cy="656948"/>
          </a:xfrm>
        </p:spPr>
        <p:txBody>
          <a:bodyPr>
            <a:normAutofit/>
          </a:bodyPr>
          <a:lstStyle/>
          <a:p>
            <a:r>
              <a:rPr lang="en-US" sz="3200" u="sng" dirty="0"/>
              <a:t>Uses of SMS</a:t>
            </a:r>
            <a:endParaRPr lang="en-IN" sz="3200" u="sng" dirty="0"/>
          </a:p>
        </p:txBody>
      </p:sp>
      <p:sp>
        <p:nvSpPr>
          <p:cNvPr id="3" name="Text Placeholder 2">
            <a:extLst>
              <a:ext uri="{FF2B5EF4-FFF2-40B4-BE49-F238E27FC236}">
                <a16:creationId xmlns:a16="http://schemas.microsoft.com/office/drawing/2014/main" id="{AED01AC1-FF43-4F1C-8357-D9B69EDD8237}"/>
              </a:ext>
            </a:extLst>
          </p:cNvPr>
          <p:cNvSpPr>
            <a:spLocks noGrp="1"/>
          </p:cNvSpPr>
          <p:nvPr>
            <p:ph type="body" idx="1"/>
          </p:nvPr>
        </p:nvSpPr>
        <p:spPr>
          <a:xfrm>
            <a:off x="1084902" y="2131937"/>
            <a:ext cx="10164436" cy="1368183"/>
          </a:xfrm>
        </p:spPr>
        <p:txBody>
          <a:bodyPr>
            <a:normAutofit fontScale="25000" lnSpcReduction="20000"/>
          </a:bodyPr>
          <a:lstStyle/>
          <a:p>
            <a:pPr marL="342900" indent="-342900" algn="l">
              <a:buFont typeface="Arial" panose="020B0604020202020204" pitchFamily="34" charset="0"/>
              <a:buChar char="•"/>
            </a:pPr>
            <a:r>
              <a:rPr lang="en-US" sz="9600" cap="none" dirty="0">
                <a:solidFill>
                  <a:schemeClr val="tx1"/>
                </a:solidFill>
              </a:rPr>
              <a:t>Text messages are short, quick, and very personal.</a:t>
            </a:r>
          </a:p>
          <a:p>
            <a:pPr marL="342900" indent="-342900" algn="l">
              <a:buFont typeface="Arial" panose="020B0604020202020204" pitchFamily="34" charset="0"/>
              <a:buChar char="•"/>
            </a:pPr>
            <a:r>
              <a:rPr lang="en-US" sz="9600" cap="none" dirty="0">
                <a:solidFill>
                  <a:schemeClr val="tx1"/>
                </a:solidFill>
              </a:rPr>
              <a:t>Consumers who invite marketers into the walled garden of sms do so much more selectively than any other channel. </a:t>
            </a:r>
          </a:p>
          <a:p>
            <a:pPr marL="342900" indent="-342900" algn="l">
              <a:buFont typeface="Arial" panose="020B0604020202020204" pitchFamily="34" charset="0"/>
              <a:buChar char="•"/>
            </a:pPr>
            <a:r>
              <a:rPr lang="en-US" sz="9600" cap="none" dirty="0">
                <a:solidFill>
                  <a:schemeClr val="tx1"/>
                </a:solidFill>
              </a:rPr>
              <a:t>As a result, senders who fail to deliver relevant, useful text messages are quickly greeted with a “stop” reply.</a:t>
            </a:r>
          </a:p>
          <a:p>
            <a:pPr marL="342900" indent="-342900" algn="l">
              <a:buFont typeface="Arial" panose="020B0604020202020204" pitchFamily="34" charset="0"/>
              <a:buChar char="•"/>
            </a:pPr>
            <a:r>
              <a:rPr lang="en-US" sz="9600" cap="none" dirty="0">
                <a:solidFill>
                  <a:schemeClr val="tx1"/>
                </a:solidFill>
              </a:rPr>
              <a:t>The sms channel is particularly adept at delivering alert messaging. </a:t>
            </a:r>
          </a:p>
          <a:p>
            <a:pPr marL="342900" indent="-342900" algn="l">
              <a:buFont typeface="Arial" panose="020B0604020202020204" pitchFamily="34" charset="0"/>
              <a:buChar char="•"/>
            </a:pPr>
            <a:r>
              <a:rPr lang="en-US" sz="9600" cap="none" dirty="0">
                <a:solidFill>
                  <a:schemeClr val="tx1"/>
                </a:solidFill>
              </a:rPr>
              <a:t>In fact, this is the one type of messaging that indexed high enough to be considered appropriate by a majority of consumers. </a:t>
            </a:r>
          </a:p>
          <a:p>
            <a:pPr marL="342900" indent="-342900" algn="l">
              <a:buFont typeface="Arial" panose="020B0604020202020204" pitchFamily="34" charset="0"/>
              <a:buChar char="•"/>
            </a:pPr>
            <a:r>
              <a:rPr lang="en-US" sz="9600" cap="none" dirty="0">
                <a:solidFill>
                  <a:schemeClr val="tx1"/>
                </a:solidFill>
              </a:rPr>
              <a:t>That’s not to say, however, that you can simply assume that consumers who provide their mobile numbers want to receive text messages from you.</a:t>
            </a:r>
          </a:p>
        </p:txBody>
      </p:sp>
    </p:spTree>
    <p:extLst>
      <p:ext uri="{BB962C8B-B14F-4D97-AF65-F5344CB8AC3E}">
        <p14:creationId xmlns:p14="http://schemas.microsoft.com/office/powerpoint/2010/main" val="2529269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CA86AE4-00F5-4305-9417-319F58F546E7}"/>
              </a:ext>
            </a:extLst>
          </p:cNvPr>
          <p:cNvSpPr/>
          <p:nvPr/>
        </p:nvSpPr>
        <p:spPr>
          <a:xfrm>
            <a:off x="1036320" y="1860550"/>
            <a:ext cx="6096000" cy="3785652"/>
          </a:xfrm>
          <a:prstGeom prst="rect">
            <a:avLst/>
          </a:prstGeom>
        </p:spPr>
        <p:txBody>
          <a:bodyPr>
            <a:spAutoFit/>
          </a:bodyPr>
          <a:lstStyle/>
          <a:p>
            <a:pPr>
              <a:buFont typeface="Arial" panose="020B0604020202020204" pitchFamily="34" charset="0"/>
              <a:buChar char="•"/>
            </a:pPr>
            <a:r>
              <a:rPr lang="en-IN" sz="2400" dirty="0">
                <a:solidFill>
                  <a:srgbClr val="333333"/>
                </a:solidFill>
              </a:rPr>
              <a:t>  Alerts</a:t>
            </a:r>
          </a:p>
          <a:p>
            <a:pPr>
              <a:buFont typeface="Arial" panose="020B0604020202020204" pitchFamily="34" charset="0"/>
              <a:buChar char="•"/>
            </a:pPr>
            <a:r>
              <a:rPr lang="en-IN" sz="2400" dirty="0">
                <a:solidFill>
                  <a:srgbClr val="333333"/>
                </a:solidFill>
              </a:rPr>
              <a:t>  Event interactions</a:t>
            </a:r>
          </a:p>
          <a:p>
            <a:pPr>
              <a:buFont typeface="Arial" panose="020B0604020202020204" pitchFamily="34" charset="0"/>
              <a:buChar char="•"/>
            </a:pPr>
            <a:r>
              <a:rPr lang="en-IN" sz="2400" dirty="0">
                <a:solidFill>
                  <a:srgbClr val="333333"/>
                </a:solidFill>
              </a:rPr>
              <a:t>  Event messaging</a:t>
            </a:r>
          </a:p>
          <a:p>
            <a:pPr>
              <a:buFont typeface="Arial" panose="020B0604020202020204" pitchFamily="34" charset="0"/>
              <a:buChar char="•"/>
            </a:pPr>
            <a:r>
              <a:rPr lang="en-IN" sz="2400" dirty="0">
                <a:solidFill>
                  <a:srgbClr val="333333"/>
                </a:solidFill>
              </a:rPr>
              <a:t>  In-store promotions</a:t>
            </a:r>
          </a:p>
          <a:p>
            <a:pPr>
              <a:buFont typeface="Arial" panose="020B0604020202020204" pitchFamily="34" charset="0"/>
              <a:buChar char="•"/>
            </a:pPr>
            <a:r>
              <a:rPr lang="en-IN" sz="2400" dirty="0">
                <a:solidFill>
                  <a:srgbClr val="333333"/>
                </a:solidFill>
              </a:rPr>
              <a:t>  Mobile marketing opt-ins</a:t>
            </a:r>
          </a:p>
          <a:p>
            <a:pPr>
              <a:buFont typeface="Arial" panose="020B0604020202020204" pitchFamily="34" charset="0"/>
              <a:buChar char="•"/>
            </a:pPr>
            <a:r>
              <a:rPr lang="en-IN" sz="2400" dirty="0">
                <a:solidFill>
                  <a:srgbClr val="333333"/>
                </a:solidFill>
              </a:rPr>
              <a:t>  Personal interaction</a:t>
            </a:r>
          </a:p>
          <a:p>
            <a:pPr>
              <a:buFont typeface="Arial" panose="020B0604020202020204" pitchFamily="34" charset="0"/>
              <a:buChar char="•"/>
            </a:pPr>
            <a:r>
              <a:rPr lang="en-IN" sz="2400" dirty="0">
                <a:solidFill>
                  <a:srgbClr val="333333"/>
                </a:solidFill>
              </a:rPr>
              <a:t>  Emergency notification</a:t>
            </a:r>
          </a:p>
          <a:p>
            <a:pPr>
              <a:buFont typeface="Arial" panose="020B0604020202020204" pitchFamily="34" charset="0"/>
              <a:buChar char="•"/>
            </a:pPr>
            <a:r>
              <a:rPr lang="en-IN" sz="2400" dirty="0">
                <a:solidFill>
                  <a:srgbClr val="333333"/>
                </a:solidFill>
              </a:rPr>
              <a:t>  Reminders</a:t>
            </a:r>
          </a:p>
          <a:p>
            <a:br>
              <a:rPr lang="en-IN" sz="2400" dirty="0">
                <a:solidFill>
                  <a:srgbClr val="333333"/>
                </a:solidFill>
              </a:rPr>
            </a:br>
            <a:endParaRPr lang="en-IN" sz="2400" dirty="0"/>
          </a:p>
        </p:txBody>
      </p:sp>
      <p:sp>
        <p:nvSpPr>
          <p:cNvPr id="8" name="Title 7">
            <a:extLst>
              <a:ext uri="{FF2B5EF4-FFF2-40B4-BE49-F238E27FC236}">
                <a16:creationId xmlns:a16="http://schemas.microsoft.com/office/drawing/2014/main" id="{922C8836-8D5E-4E1B-839A-FAAF1EBC14A6}"/>
              </a:ext>
            </a:extLst>
          </p:cNvPr>
          <p:cNvSpPr>
            <a:spLocks noGrp="1"/>
          </p:cNvSpPr>
          <p:nvPr>
            <p:ph type="title" idx="4294967295"/>
          </p:nvPr>
        </p:nvSpPr>
        <p:spPr>
          <a:xfrm>
            <a:off x="792480" y="561975"/>
            <a:ext cx="2701925" cy="1298575"/>
          </a:xfrm>
        </p:spPr>
        <p:txBody>
          <a:bodyPr/>
          <a:lstStyle/>
          <a:p>
            <a:r>
              <a:rPr lang="en-US" u="sng" dirty="0"/>
              <a:t>               strengths</a:t>
            </a:r>
            <a:endParaRPr lang="en-IN" u="sng" dirty="0"/>
          </a:p>
        </p:txBody>
      </p:sp>
      <p:sp>
        <p:nvSpPr>
          <p:cNvPr id="9" name="Content Placeholder 8">
            <a:extLst>
              <a:ext uri="{FF2B5EF4-FFF2-40B4-BE49-F238E27FC236}">
                <a16:creationId xmlns:a16="http://schemas.microsoft.com/office/drawing/2014/main" id="{772E2341-49FF-45F1-9638-8C9066630DAF}"/>
              </a:ext>
            </a:extLst>
          </p:cNvPr>
          <p:cNvSpPr>
            <a:spLocks noGrp="1"/>
          </p:cNvSpPr>
          <p:nvPr>
            <p:ph sz="quarter" idx="4294967295"/>
          </p:nvPr>
        </p:nvSpPr>
        <p:spPr>
          <a:xfrm>
            <a:off x="385763" y="1719948"/>
            <a:ext cx="9855200" cy="2701925"/>
          </a:xfrm>
        </p:spPr>
        <p:txBody>
          <a:bodyPr/>
          <a:lstStyle/>
          <a:p>
            <a:pPr marL="0" indent="0">
              <a:buNone/>
            </a:pPr>
            <a:r>
              <a:rPr lang="en-US" dirty="0"/>
              <a:t>  </a:t>
            </a:r>
            <a:endParaRPr lang="en-IN" dirty="0"/>
          </a:p>
        </p:txBody>
      </p:sp>
    </p:spTree>
    <p:extLst>
      <p:ext uri="{BB962C8B-B14F-4D97-AF65-F5344CB8AC3E}">
        <p14:creationId xmlns:p14="http://schemas.microsoft.com/office/powerpoint/2010/main" val="1625434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CE70E-692C-4DEF-9A1A-34BAAF5FD491}"/>
              </a:ext>
            </a:extLst>
          </p:cNvPr>
          <p:cNvSpPr>
            <a:spLocks noGrp="1"/>
          </p:cNvSpPr>
          <p:nvPr>
            <p:ph type="title" idx="4294967295"/>
          </p:nvPr>
        </p:nvSpPr>
        <p:spPr>
          <a:xfrm>
            <a:off x="904240" y="619759"/>
            <a:ext cx="2966720" cy="1219201"/>
          </a:xfrm>
        </p:spPr>
        <p:txBody>
          <a:bodyPr/>
          <a:lstStyle/>
          <a:p>
            <a:r>
              <a:rPr lang="en-US" u="sng" dirty="0"/>
              <a:t>  applications</a:t>
            </a:r>
            <a:endParaRPr lang="en-IN" u="sng" dirty="0"/>
          </a:p>
        </p:txBody>
      </p:sp>
      <p:sp>
        <p:nvSpPr>
          <p:cNvPr id="5" name="Rectangle 4">
            <a:extLst>
              <a:ext uri="{FF2B5EF4-FFF2-40B4-BE49-F238E27FC236}">
                <a16:creationId xmlns:a16="http://schemas.microsoft.com/office/drawing/2014/main" id="{11CBFA14-F267-4B5A-9BBC-DE7ECFD9AE98}"/>
              </a:ext>
            </a:extLst>
          </p:cNvPr>
          <p:cNvSpPr/>
          <p:nvPr/>
        </p:nvSpPr>
        <p:spPr>
          <a:xfrm>
            <a:off x="1127760" y="1973779"/>
            <a:ext cx="9276080" cy="4455835"/>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b="1" dirty="0">
                <a:solidFill>
                  <a:srgbClr val="222222"/>
                </a:solidFill>
              </a:rPr>
              <a:t>SMS</a:t>
            </a:r>
            <a:r>
              <a:rPr lang="en-US" sz="2400" dirty="0">
                <a:solidFill>
                  <a:srgbClr val="222222"/>
                </a:solidFill>
              </a:rPr>
              <a:t> as an appointment reminder.</a:t>
            </a:r>
          </a:p>
          <a:p>
            <a:pPr marL="342900" indent="-342900">
              <a:lnSpc>
                <a:spcPct val="150000"/>
              </a:lnSpc>
              <a:buFont typeface="Arial" panose="020B0604020202020204" pitchFamily="34" charset="0"/>
              <a:buChar char="•"/>
            </a:pPr>
            <a:r>
              <a:rPr lang="en-US" sz="2400" b="1" dirty="0">
                <a:solidFill>
                  <a:srgbClr val="222222"/>
                </a:solidFill>
              </a:rPr>
              <a:t>Sms</a:t>
            </a:r>
            <a:r>
              <a:rPr lang="en-US" sz="2400" dirty="0">
                <a:solidFill>
                  <a:srgbClr val="222222"/>
                </a:solidFill>
              </a:rPr>
              <a:t> as a planning tool.</a:t>
            </a:r>
          </a:p>
          <a:p>
            <a:pPr marL="342900" indent="-342900">
              <a:lnSpc>
                <a:spcPct val="150000"/>
              </a:lnSpc>
              <a:buFont typeface="Arial" panose="020B0604020202020204" pitchFamily="34" charset="0"/>
              <a:buChar char="•"/>
            </a:pPr>
            <a:r>
              <a:rPr lang="en-US" sz="2400" b="1" dirty="0">
                <a:solidFill>
                  <a:srgbClr val="222222"/>
                </a:solidFill>
              </a:rPr>
              <a:t>Sms</a:t>
            </a:r>
            <a:r>
              <a:rPr lang="en-US" sz="2400" dirty="0">
                <a:solidFill>
                  <a:srgbClr val="222222"/>
                </a:solidFill>
              </a:rPr>
              <a:t> as an internal communication and notification tool.</a:t>
            </a:r>
          </a:p>
          <a:p>
            <a:pPr marL="342900" indent="-342900">
              <a:lnSpc>
                <a:spcPct val="150000"/>
              </a:lnSpc>
              <a:buFont typeface="Arial" panose="020B0604020202020204" pitchFamily="34" charset="0"/>
              <a:buChar char="•"/>
            </a:pPr>
            <a:r>
              <a:rPr lang="en-US" sz="2400" b="1" dirty="0">
                <a:solidFill>
                  <a:srgbClr val="222222"/>
                </a:solidFill>
              </a:rPr>
              <a:t>Sms</a:t>
            </a:r>
            <a:r>
              <a:rPr lang="en-US" sz="2400" dirty="0">
                <a:solidFill>
                  <a:srgbClr val="222222"/>
                </a:solidFill>
              </a:rPr>
              <a:t> as an external marketing channel.</a:t>
            </a:r>
          </a:p>
          <a:p>
            <a:pPr marL="342900" indent="-342900">
              <a:lnSpc>
                <a:spcPct val="150000"/>
              </a:lnSpc>
              <a:buFont typeface="Arial" panose="020B0604020202020204" pitchFamily="34" charset="0"/>
              <a:buChar char="•"/>
            </a:pPr>
            <a:r>
              <a:rPr lang="en-US" sz="2400" b="1" dirty="0">
                <a:solidFill>
                  <a:srgbClr val="222222"/>
                </a:solidFill>
              </a:rPr>
              <a:t>Sms</a:t>
            </a:r>
            <a:r>
              <a:rPr lang="en-US" sz="2400" dirty="0">
                <a:solidFill>
                  <a:srgbClr val="222222"/>
                </a:solidFill>
              </a:rPr>
              <a:t> for server notifications.</a:t>
            </a:r>
          </a:p>
          <a:p>
            <a:pPr marL="342900" indent="-342900">
              <a:lnSpc>
                <a:spcPct val="150000"/>
              </a:lnSpc>
              <a:buFont typeface="Arial" panose="020B0604020202020204" pitchFamily="34" charset="0"/>
              <a:buChar char="•"/>
            </a:pPr>
            <a:r>
              <a:rPr lang="en-US" sz="2400" b="1" dirty="0">
                <a:solidFill>
                  <a:srgbClr val="222222"/>
                </a:solidFill>
              </a:rPr>
              <a:t>Sms</a:t>
            </a:r>
            <a:r>
              <a:rPr lang="en-US" sz="2400" dirty="0">
                <a:solidFill>
                  <a:srgbClr val="222222"/>
                </a:solidFill>
              </a:rPr>
              <a:t> as your login code.</a:t>
            </a:r>
          </a:p>
          <a:p>
            <a:pPr marL="342900" indent="-342900">
              <a:lnSpc>
                <a:spcPct val="150000"/>
              </a:lnSpc>
              <a:buFont typeface="Arial" panose="020B0604020202020204" pitchFamily="34" charset="0"/>
              <a:buChar char="•"/>
            </a:pPr>
            <a:r>
              <a:rPr lang="en-US" sz="2400" b="1" dirty="0">
                <a:solidFill>
                  <a:srgbClr val="222222"/>
                </a:solidFill>
              </a:rPr>
              <a:t>Sms</a:t>
            </a:r>
            <a:r>
              <a:rPr lang="en-US" sz="2400" dirty="0">
                <a:solidFill>
                  <a:srgbClr val="222222"/>
                </a:solidFill>
              </a:rPr>
              <a:t> for voting.</a:t>
            </a:r>
          </a:p>
          <a:p>
            <a:pPr marL="342900" indent="-342900">
              <a:lnSpc>
                <a:spcPct val="150000"/>
              </a:lnSpc>
              <a:buFont typeface="Arial" panose="020B0604020202020204" pitchFamily="34" charset="0"/>
              <a:buChar char="•"/>
            </a:pPr>
            <a:r>
              <a:rPr lang="en-US" sz="2400" b="1" dirty="0">
                <a:solidFill>
                  <a:srgbClr val="222222"/>
                </a:solidFill>
              </a:rPr>
              <a:t>Sms</a:t>
            </a:r>
            <a:r>
              <a:rPr lang="en-US" sz="2400" dirty="0">
                <a:solidFill>
                  <a:srgbClr val="222222"/>
                </a:solidFill>
              </a:rPr>
              <a:t> for </a:t>
            </a:r>
            <a:r>
              <a:rPr lang="en-US" sz="2400" b="1" dirty="0">
                <a:solidFill>
                  <a:srgbClr val="222222"/>
                </a:solidFill>
              </a:rPr>
              <a:t>applications</a:t>
            </a:r>
            <a:r>
              <a:rPr lang="en-US" sz="2400" dirty="0">
                <a:solidFill>
                  <a:srgbClr val="222222"/>
                </a:solidFill>
              </a:rPr>
              <a:t> and requests.</a:t>
            </a:r>
            <a:endParaRPr lang="en-US" sz="2400" b="0" i="0" dirty="0">
              <a:solidFill>
                <a:srgbClr val="222222"/>
              </a:solidFill>
              <a:effectLst/>
            </a:endParaRPr>
          </a:p>
        </p:txBody>
      </p:sp>
    </p:spTree>
    <p:extLst>
      <p:ext uri="{BB962C8B-B14F-4D97-AF65-F5344CB8AC3E}">
        <p14:creationId xmlns:p14="http://schemas.microsoft.com/office/powerpoint/2010/main" val="159354855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326</TotalTime>
  <Words>611</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Tw Cen MT</vt:lpstr>
      <vt:lpstr>Droplet</vt:lpstr>
      <vt:lpstr>          Short message service        (SMS)</vt:lpstr>
      <vt:lpstr>              Index</vt:lpstr>
      <vt:lpstr>introduction</vt:lpstr>
      <vt:lpstr>PowerPoint Presentation</vt:lpstr>
      <vt:lpstr>explanation</vt:lpstr>
      <vt:lpstr>PowerPoint Presentation</vt:lpstr>
      <vt:lpstr>Uses of SMS</vt:lpstr>
      <vt:lpstr>               strengths</vt:lpstr>
      <vt:lpstr>  applications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message service (sms)</dc:title>
  <dc:creator>Nikhil A</dc:creator>
  <cp:lastModifiedBy>Nikhil A</cp:lastModifiedBy>
  <cp:revision>21</cp:revision>
  <dcterms:created xsi:type="dcterms:W3CDTF">2019-09-07T14:06:51Z</dcterms:created>
  <dcterms:modified xsi:type="dcterms:W3CDTF">2019-09-13T07:23:22Z</dcterms:modified>
</cp:coreProperties>
</file>